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9"/>
  </p:notesMasterIdLst>
  <p:handoutMasterIdLst>
    <p:handoutMasterId r:id="rId40"/>
  </p:handoutMasterIdLst>
  <p:sldIdLst>
    <p:sldId id="256" r:id="rId2"/>
    <p:sldId id="258" r:id="rId3"/>
    <p:sldId id="298" r:id="rId4"/>
    <p:sldId id="297" r:id="rId5"/>
    <p:sldId id="290" r:id="rId6"/>
    <p:sldId id="296" r:id="rId7"/>
    <p:sldId id="291" r:id="rId8"/>
    <p:sldId id="292" r:id="rId9"/>
    <p:sldId id="293" r:id="rId10"/>
    <p:sldId id="261" r:id="rId11"/>
    <p:sldId id="287" r:id="rId12"/>
    <p:sldId id="265" r:id="rId13"/>
    <p:sldId id="273" r:id="rId14"/>
    <p:sldId id="281" r:id="rId15"/>
    <p:sldId id="282" r:id="rId16"/>
    <p:sldId id="283" r:id="rId17"/>
    <p:sldId id="284" r:id="rId18"/>
    <p:sldId id="285" r:id="rId19"/>
    <p:sldId id="280" r:id="rId20"/>
    <p:sldId id="274" r:id="rId21"/>
    <p:sldId id="275" r:id="rId22"/>
    <p:sldId id="276" r:id="rId23"/>
    <p:sldId id="277" r:id="rId24"/>
    <p:sldId id="278" r:id="rId25"/>
    <p:sldId id="270" r:id="rId26"/>
    <p:sldId id="269" r:id="rId27"/>
    <p:sldId id="271" r:id="rId28"/>
    <p:sldId id="272" r:id="rId29"/>
    <p:sldId id="295" r:id="rId30"/>
    <p:sldId id="263" r:id="rId31"/>
    <p:sldId id="268" r:id="rId32"/>
    <p:sldId id="299" r:id="rId33"/>
    <p:sldId id="259" r:id="rId34"/>
    <p:sldId id="266" r:id="rId35"/>
    <p:sldId id="267" r:id="rId36"/>
    <p:sldId id="260" r:id="rId37"/>
    <p:sldId id="257" r:id="rId38"/>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62123"/>
    <a:srgbClr val="EC821C"/>
    <a:srgbClr val="156734"/>
    <a:srgbClr val="156635"/>
    <a:srgbClr val="156834"/>
    <a:srgbClr val="1C1C1C"/>
    <a:srgbClr val="292929"/>
    <a:srgbClr val="9966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68" autoAdjust="0"/>
    <p:restoredTop sz="93961" autoAdjust="0"/>
  </p:normalViewPr>
  <p:slideViewPr>
    <p:cSldViewPr>
      <p:cViewPr>
        <p:scale>
          <a:sx n="70" d="100"/>
          <a:sy n="70" d="100"/>
        </p:scale>
        <p:origin x="-1392" y="-7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582"/>
    </p:cViewPr>
  </p:sorterViewPr>
  <p:notesViewPr>
    <p:cSldViewPr>
      <p:cViewPr varScale="1">
        <p:scale>
          <a:sx n="61" d="100"/>
          <a:sy n="61" d="100"/>
        </p:scale>
        <p:origin x="-2922" y="-96"/>
      </p:cViewPr>
      <p:guideLst>
        <p:guide orient="horz" pos="3127"/>
        <p:guide pos="2141"/>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percentStacked"/>
        <c:varyColors val="0"/>
        <c:ser>
          <c:idx val="0"/>
          <c:order val="0"/>
          <c:tx>
            <c:strRef>
              <c:f>Sheet1!$B$1</c:f>
              <c:strCache>
                <c:ptCount val="1"/>
                <c:pt idx="0">
                  <c:v>Series 1</c:v>
                </c:pt>
              </c:strCache>
            </c:strRef>
          </c:tx>
          <c:spPr>
            <a:solidFill>
              <a:srgbClr val="762123">
                <a:alpha val="36000"/>
              </a:srgbClr>
            </a:solidFill>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Series 2</c:v>
                </c:pt>
              </c:strCache>
            </c:strRef>
          </c:tx>
          <c:spPr>
            <a:solidFill>
              <a:srgbClr val="762123">
                <a:alpha val="80000"/>
              </a:srgbClr>
            </a:solidFill>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Series 3</c:v>
                </c:pt>
              </c:strCache>
            </c:strRef>
          </c:tx>
          <c:spPr>
            <a:solidFill>
              <a:srgbClr val="762123"/>
            </a:solidFill>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dLbls>
        <c:gapWidth val="150"/>
        <c:overlap val="100"/>
        <c:axId val="202614784"/>
        <c:axId val="98608256"/>
      </c:barChart>
      <c:catAx>
        <c:axId val="202614784"/>
        <c:scaling>
          <c:orientation val="minMax"/>
        </c:scaling>
        <c:delete val="0"/>
        <c:axPos val="b"/>
        <c:majorTickMark val="out"/>
        <c:minorTickMark val="none"/>
        <c:tickLblPos val="nextTo"/>
        <c:crossAx val="98608256"/>
        <c:crosses val="autoZero"/>
        <c:auto val="1"/>
        <c:lblAlgn val="ctr"/>
        <c:lblOffset val="100"/>
        <c:noMultiLvlLbl val="0"/>
      </c:catAx>
      <c:valAx>
        <c:axId val="98608256"/>
        <c:scaling>
          <c:orientation val="minMax"/>
        </c:scaling>
        <c:delete val="0"/>
        <c:axPos val="l"/>
        <c:numFmt formatCode="0%" sourceLinked="1"/>
        <c:majorTickMark val="out"/>
        <c:minorTickMark val="none"/>
        <c:tickLblPos val="nextTo"/>
        <c:crossAx val="202614784"/>
        <c:crosses val="autoZero"/>
        <c:crossBetween val="between"/>
      </c:valAx>
      <c:spPr>
        <a:noFill/>
        <a:ln w="25400">
          <a:noFill/>
        </a:ln>
      </c:spPr>
    </c:plotArea>
    <c:legend>
      <c:legendPos val="r"/>
      <c:layout/>
      <c:overlay val="0"/>
    </c:legend>
    <c:plotVisOnly val="1"/>
    <c:dispBlanksAs val="gap"/>
    <c:showDLblsOverMax val="0"/>
  </c:chart>
  <c:txPr>
    <a:bodyPr/>
    <a:lstStyle/>
    <a:p>
      <a:pPr>
        <a:defRPr sz="1800"/>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4C8D1A6B-FE55-42ED-84F6-A119C21957C2}" type="datetimeFigureOut">
              <a:rPr lang="en-US" smtClean="0"/>
              <a:pPr/>
              <a:t>25-Jan-13</a:t>
            </a:fld>
            <a:endParaRPr lang="en-US"/>
          </a:p>
        </p:txBody>
      </p:sp>
      <p:sp>
        <p:nvSpPr>
          <p:cNvPr id="4" name="Footer Placehold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7B38CDC3-EE21-4690-9123-29E5B27C22FA}" type="slidenum">
              <a:rPr lang="en-US" smtClean="0"/>
              <a:pPr/>
              <a:t>‹#›</a:t>
            </a:fld>
            <a:endParaRPr lang="en-US"/>
          </a:p>
        </p:txBody>
      </p:sp>
    </p:spTree>
    <p:extLst>
      <p:ext uri="{BB962C8B-B14F-4D97-AF65-F5344CB8AC3E}">
        <p14:creationId xmlns:p14="http://schemas.microsoft.com/office/powerpoint/2010/main" val="29928819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9344980D-33A7-4030-B390-DC47B54376D7}" type="datetimeFigureOut">
              <a:rPr lang="en-US" smtClean="0"/>
              <a:pPr/>
              <a:t>25-Jan-13</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A85DB3CD-82CE-4D61-A55F-4B85DC44DBC7}" type="slidenum">
              <a:rPr lang="en-US" smtClean="0"/>
              <a:pPr/>
              <a:t>‹#›</a:t>
            </a:fld>
            <a:endParaRPr lang="en-US"/>
          </a:p>
        </p:txBody>
      </p:sp>
    </p:spTree>
    <p:extLst>
      <p:ext uri="{BB962C8B-B14F-4D97-AF65-F5344CB8AC3E}">
        <p14:creationId xmlns:p14="http://schemas.microsoft.com/office/powerpoint/2010/main" val="22184287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UPDATE</a:t>
            </a:r>
            <a:r>
              <a:rPr lang="en-US" baseline="0" dirty="0" smtClean="0"/>
              <a:t> PPT TEMPLATE</a:t>
            </a:r>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1</a:t>
            </a:fld>
            <a:endParaRPr lang="en-US" dirty="0"/>
          </a:p>
        </p:txBody>
      </p:sp>
    </p:spTree>
    <p:extLst>
      <p:ext uri="{BB962C8B-B14F-4D97-AF65-F5344CB8AC3E}">
        <p14:creationId xmlns:p14="http://schemas.microsoft.com/office/powerpoint/2010/main" val="1306113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dirty="0" smtClean="0"/>
              <a:t>REDO AND SIMPLIFY – IDENTIFY</a:t>
            </a:r>
            <a:r>
              <a:rPr lang="en-US" baseline="0" dirty="0" smtClean="0"/>
              <a:t> MAJOR POINTS (check with Bernard?)</a:t>
            </a:r>
            <a:endParaRPr lang="en-US" dirty="0" smtClean="0"/>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760316FF-C55F-4072-875D-0FA5904E854D}" type="slidenum">
              <a:rPr lang="en-US"/>
              <a:pPr fontAlgn="base">
                <a:spcBef>
                  <a:spcPct val="0"/>
                </a:spcBef>
                <a:spcAft>
                  <a:spcPct val="0"/>
                </a:spcAft>
              </a:pPr>
              <a:t>14</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dirty="0" smtClean="0"/>
              <a:t>SE</a:t>
            </a:r>
            <a:r>
              <a:rPr lang="en-US" baseline="0" dirty="0" smtClean="0"/>
              <a:t>E ABOVE</a:t>
            </a:r>
            <a:endParaRPr lang="en-US" dirty="0" smtClean="0"/>
          </a:p>
        </p:txBody>
      </p:sp>
      <p:sp>
        <p:nvSpPr>
          <p:cNvPr id="225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48FC0D80-9CB1-4F56-B54A-FC4B4643DBE9}" type="slidenum">
              <a:rPr lang="en-US"/>
              <a:pPr fontAlgn="base">
                <a:spcBef>
                  <a:spcPct val="0"/>
                </a:spcBef>
                <a:spcAft>
                  <a:spcPct val="0"/>
                </a:spcAft>
              </a:pPr>
              <a:t>15</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dirty="0" smtClean="0"/>
              <a:t>SEE ABOVE</a:t>
            </a:r>
            <a:endParaRPr lang="en-US" dirty="0" smtClean="0"/>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944973B6-0A58-46AC-BA6C-C7410E454ADB}" type="slidenum">
              <a:rPr lang="en-US"/>
              <a:pPr fontAlgn="base">
                <a:spcBef>
                  <a:spcPct val="0"/>
                </a:spcBef>
                <a:spcAft>
                  <a:spcPct val="0"/>
                </a:spcAft>
              </a:pPr>
              <a:t>16</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dirty="0" smtClean="0"/>
              <a:t>SEE ABOVE</a:t>
            </a:r>
            <a:endParaRPr lang="en-US" dirty="0" smtClean="0"/>
          </a:p>
        </p:txBody>
      </p:sp>
      <p:sp>
        <p:nvSpPr>
          <p:cNvPr id="245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C13940A0-F4B6-45B6-ABD2-E77706EB0722}" type="slidenum">
              <a:rPr lang="en-US"/>
              <a:pPr fontAlgn="base">
                <a:spcBef>
                  <a:spcPct val="0"/>
                </a:spcBef>
                <a:spcAft>
                  <a:spcPct val="0"/>
                </a:spcAft>
              </a:pPr>
              <a:t>17</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dirty="0" smtClean="0"/>
              <a:t>SEE ABOVE + ADD</a:t>
            </a:r>
            <a:r>
              <a:rPr lang="en-US" baseline="0" dirty="0" smtClean="0"/>
              <a:t> ‘RO 4’ NEXT TO M&amp;E</a:t>
            </a:r>
            <a:endParaRPr lang="en-US" dirty="0" smtClean="0"/>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0C504928-8851-4CE6-9CA4-2108C00FBF53}" type="slidenum">
              <a:rPr lang="en-US"/>
              <a:pPr fontAlgn="base">
                <a:spcBef>
                  <a:spcPct val="0"/>
                </a:spcBef>
                <a:spcAft>
                  <a:spcPct val="0"/>
                </a:spcAft>
              </a:pPr>
              <a:t>18</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dirty="0" smtClean="0"/>
              <a:t>SEQUENCING IS CONTROVERSIAL</a:t>
            </a:r>
            <a:endParaRPr lang="en-US" dirty="0" smtClean="0"/>
          </a:p>
        </p:txBody>
      </p:sp>
      <p:sp>
        <p:nvSpPr>
          <p:cNvPr id="378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123D076C-30AA-459D-8273-552E37B7BE66}" type="slidenum">
              <a:rPr lang="en-US"/>
              <a:pPr fontAlgn="base">
                <a:spcBef>
                  <a:spcPct val="0"/>
                </a:spcBef>
                <a:spcAft>
                  <a:spcPct val="0"/>
                </a:spcAft>
              </a:pPr>
              <a:t>19</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smtClean="0"/>
          </a:p>
        </p:txBody>
      </p:sp>
      <p:sp>
        <p:nvSpPr>
          <p:cNvPr id="378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123D076C-30AA-459D-8273-552E37B7BE66}" type="slidenum">
              <a:rPr lang="en-US"/>
              <a:pPr fontAlgn="base">
                <a:spcBef>
                  <a:spcPct val="0"/>
                </a:spcBef>
                <a:spcAft>
                  <a:spcPct val="0"/>
                </a:spcAft>
              </a:pPr>
              <a:t>20</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dirty="0" smtClean="0"/>
              <a:t>CHECK THESE AGAINST</a:t>
            </a:r>
            <a:r>
              <a:rPr lang="en-US" baseline="0" dirty="0" smtClean="0"/>
              <a:t> PROG DOC</a:t>
            </a:r>
            <a:endParaRPr lang="en-US" dirty="0" smtClean="0"/>
          </a:p>
        </p:txBody>
      </p:sp>
      <p:sp>
        <p:nvSpPr>
          <p:cNvPr id="389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5ABAEF5C-58E6-46CB-8062-C6FD543E5243}" type="slidenum">
              <a:rPr lang="en-US"/>
              <a:pPr fontAlgn="base">
                <a:spcBef>
                  <a:spcPct val="0"/>
                </a:spcBef>
                <a:spcAft>
                  <a:spcPct val="0"/>
                </a:spcAft>
              </a:pPr>
              <a:t>21</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dirty="0" smtClean="0"/>
              <a:t>CHECK PROG DOC</a:t>
            </a:r>
            <a:endParaRPr lang="en-US" dirty="0" smtClean="0"/>
          </a:p>
        </p:txBody>
      </p:sp>
      <p:sp>
        <p:nvSpPr>
          <p:cNvPr id="399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D4D0BFAD-12B3-4347-A69A-F4BA8326EF0F}" type="slidenum">
              <a:rPr lang="en-US"/>
              <a:pPr fontAlgn="base">
                <a:spcBef>
                  <a:spcPct val="0"/>
                </a:spcBef>
                <a:spcAft>
                  <a:spcPct val="0"/>
                </a:spcAft>
              </a:pPr>
              <a:t>22</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dirty="0" smtClean="0"/>
              <a:t>CHECK PROG DOC</a:t>
            </a:r>
            <a:endParaRPr lang="en-US" dirty="0" smtClean="0"/>
          </a:p>
        </p:txBody>
      </p:sp>
      <p:sp>
        <p:nvSpPr>
          <p:cNvPr id="409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81A466C3-5ACD-4536-97D0-964E1DA5CF33}" type="slidenum">
              <a:rPr lang="en-US"/>
              <a:pPr fontAlgn="base">
                <a:spcBef>
                  <a:spcPct val="0"/>
                </a:spcBef>
                <a:spcAft>
                  <a:spcPct val="0"/>
                </a:spcAft>
              </a:pPr>
              <a:t>23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 SIMPLIFIED</a:t>
            </a:r>
            <a:r>
              <a:rPr lang="en-US" baseline="0" dirty="0" smtClean="0"/>
              <a:t> WORDING FROM JERRY AND ELIZABETH</a:t>
            </a:r>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4</a:t>
            </a:fld>
            <a:endParaRPr lang="en-US"/>
          </a:p>
        </p:txBody>
      </p:sp>
    </p:spTree>
    <p:extLst>
      <p:ext uri="{BB962C8B-B14F-4D97-AF65-F5344CB8AC3E}">
        <p14:creationId xmlns:p14="http://schemas.microsoft.com/office/powerpoint/2010/main" val="306203624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dirty="0" smtClean="0"/>
              <a:t>CHECK PROG</a:t>
            </a:r>
            <a:r>
              <a:rPr lang="en-US" baseline="0" dirty="0" smtClean="0"/>
              <a:t> DOC</a:t>
            </a:r>
            <a:endParaRPr lang="en-US" dirty="0" smtClean="0"/>
          </a:p>
        </p:txBody>
      </p:sp>
      <p:sp>
        <p:nvSpPr>
          <p:cNvPr id="419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25FF031E-C119-401E-886A-71F1BDDE81E4}" type="slidenum">
              <a:rPr lang="en-US"/>
              <a:pPr fontAlgn="base">
                <a:spcBef>
                  <a:spcPct val="0"/>
                </a:spcBef>
                <a:spcAft>
                  <a:spcPct val="0"/>
                </a:spcAft>
              </a:pPr>
              <a:t>24</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ASK CARLO ABOUT SET OF USEFUL SLIDES (3-4)</a:t>
            </a:r>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25</a:t>
            </a:fld>
            <a:endParaRPr lang="en-US"/>
          </a:p>
        </p:txBody>
      </p:sp>
    </p:spTree>
    <p:extLst>
      <p:ext uri="{BB962C8B-B14F-4D97-AF65-F5344CB8AC3E}">
        <p14:creationId xmlns:p14="http://schemas.microsoft.com/office/powerpoint/2010/main" val="347460987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REDO / ADAPT</a:t>
            </a:r>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27</a:t>
            </a:fld>
            <a:endParaRPr lang="en-US"/>
          </a:p>
        </p:txBody>
      </p:sp>
    </p:spTree>
    <p:extLst>
      <p:ext uri="{BB962C8B-B14F-4D97-AF65-F5344CB8AC3E}">
        <p14:creationId xmlns:p14="http://schemas.microsoft.com/office/powerpoint/2010/main" val="215929384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28</a:t>
            </a:fld>
            <a:endParaRPr lang="en-US"/>
          </a:p>
        </p:txBody>
      </p:sp>
    </p:spTree>
    <p:extLst>
      <p:ext uri="{BB962C8B-B14F-4D97-AF65-F5344CB8AC3E}">
        <p14:creationId xmlns:p14="http://schemas.microsoft.com/office/powerpoint/2010/main" val="34678939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REDO (IMPROVE TEXT CLARITY/REMOVE</a:t>
            </a:r>
            <a:r>
              <a:rPr lang="en-US" baseline="0" dirty="0" smtClean="0"/>
              <a:t> BLURINESS</a:t>
            </a:r>
            <a:r>
              <a:rPr lang="en-US" dirty="0" smtClean="0"/>
              <a:t>) AND REMOVE UNNECESSARY</a:t>
            </a:r>
            <a:r>
              <a:rPr lang="en-US" baseline="0" dirty="0" smtClean="0"/>
              <a:t> STUFF</a:t>
            </a:r>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5</a:t>
            </a:fld>
            <a:endParaRPr lang="en-US"/>
          </a:p>
        </p:txBody>
      </p:sp>
    </p:spTree>
    <p:extLst>
      <p:ext uri="{BB962C8B-B14F-4D97-AF65-F5344CB8AC3E}">
        <p14:creationId xmlns:p14="http://schemas.microsoft.com/office/powerpoint/2010/main" val="14310880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Value chain focus, coordinating with</a:t>
            </a:r>
            <a:r>
              <a:rPr lang="en-US" baseline="0" dirty="0" smtClean="0"/>
              <a:t> missions and CAADP plans</a:t>
            </a:r>
            <a:endParaRPr lang="en-US" dirty="0"/>
          </a:p>
        </p:txBody>
      </p:sp>
      <p:sp>
        <p:nvSpPr>
          <p:cNvPr id="4" name="Slide Number Placeholder 3"/>
          <p:cNvSpPr>
            <a:spLocks noGrp="1"/>
          </p:cNvSpPr>
          <p:nvPr>
            <p:ph type="sldNum" sz="quarter" idx="10"/>
          </p:nvPr>
        </p:nvSpPr>
        <p:spPr/>
        <p:txBody>
          <a:bodyPr/>
          <a:lstStyle/>
          <a:p>
            <a:fld id="{4D2FAD7F-4020-4DE1-AF8C-A7281430E831}" type="slidenum">
              <a:rPr lang="en-US" smtClean="0">
                <a:solidFill>
                  <a:prstClr val="black"/>
                </a:solidFill>
              </a:rPr>
              <a:pPr/>
              <a:t>7</a:t>
            </a:fld>
            <a:endParaRPr lang="en-US">
              <a:solidFill>
                <a:prstClr val="black"/>
              </a:solidFill>
            </a:endParaRPr>
          </a:p>
        </p:txBody>
      </p:sp>
    </p:spTree>
    <p:extLst>
      <p:ext uri="{BB962C8B-B14F-4D97-AF65-F5344CB8AC3E}">
        <p14:creationId xmlns:p14="http://schemas.microsoft.com/office/powerpoint/2010/main" val="31623490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Value chain focus, coordinating with</a:t>
            </a:r>
            <a:r>
              <a:rPr lang="en-US" baseline="0" dirty="0" smtClean="0"/>
              <a:t> missions and CAADP plans</a:t>
            </a:r>
            <a:endParaRPr lang="en-US" dirty="0"/>
          </a:p>
        </p:txBody>
      </p:sp>
      <p:sp>
        <p:nvSpPr>
          <p:cNvPr id="4" name="Slide Number Placeholder 3"/>
          <p:cNvSpPr>
            <a:spLocks noGrp="1"/>
          </p:cNvSpPr>
          <p:nvPr>
            <p:ph type="sldNum" sz="quarter" idx="10"/>
          </p:nvPr>
        </p:nvSpPr>
        <p:spPr/>
        <p:txBody>
          <a:bodyPr/>
          <a:lstStyle/>
          <a:p>
            <a:fld id="{4D2FAD7F-4020-4DE1-AF8C-A7281430E831}" type="slidenum">
              <a:rPr lang="en-US" smtClean="0">
                <a:solidFill>
                  <a:prstClr val="black"/>
                </a:solidFill>
              </a:rPr>
              <a:pPr/>
              <a:t>8</a:t>
            </a:fld>
            <a:endParaRPr lang="en-US">
              <a:solidFill>
                <a:prstClr val="black"/>
              </a:solidFill>
            </a:endParaRPr>
          </a:p>
        </p:txBody>
      </p:sp>
    </p:spTree>
    <p:extLst>
      <p:ext uri="{BB962C8B-B14F-4D97-AF65-F5344CB8AC3E}">
        <p14:creationId xmlns:p14="http://schemas.microsoft.com/office/powerpoint/2010/main" val="31623490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Value chain focus, coordinating with</a:t>
            </a:r>
            <a:r>
              <a:rPr lang="en-US" baseline="0" dirty="0" smtClean="0"/>
              <a:t> missions and CAADP plans</a:t>
            </a:r>
            <a:endParaRPr lang="en-US" dirty="0"/>
          </a:p>
        </p:txBody>
      </p:sp>
      <p:sp>
        <p:nvSpPr>
          <p:cNvPr id="4" name="Slide Number Placeholder 3"/>
          <p:cNvSpPr>
            <a:spLocks noGrp="1"/>
          </p:cNvSpPr>
          <p:nvPr>
            <p:ph type="sldNum" sz="quarter" idx="10"/>
          </p:nvPr>
        </p:nvSpPr>
        <p:spPr/>
        <p:txBody>
          <a:bodyPr/>
          <a:lstStyle/>
          <a:p>
            <a:fld id="{4D2FAD7F-4020-4DE1-AF8C-A7281430E831}" type="slidenum">
              <a:rPr lang="en-US" smtClean="0">
                <a:solidFill>
                  <a:prstClr val="black"/>
                </a:solidFill>
              </a:rPr>
              <a:pPr/>
              <a:t>9</a:t>
            </a:fld>
            <a:endParaRPr lang="en-US">
              <a:solidFill>
                <a:prstClr val="black"/>
              </a:solidFill>
            </a:endParaRPr>
          </a:p>
        </p:txBody>
      </p:sp>
    </p:spTree>
    <p:extLst>
      <p:ext uri="{BB962C8B-B14F-4D97-AF65-F5344CB8AC3E}">
        <p14:creationId xmlns:p14="http://schemas.microsoft.com/office/powerpoint/2010/main" val="31623490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CHANGE</a:t>
            </a:r>
            <a:r>
              <a:rPr lang="en-US" baseline="0" dirty="0" smtClean="0"/>
              <a:t> TO ‘SCIENCE ADVICE MECHANISM’ – CHASE ORIGINAL Irmgard / peter </a:t>
            </a:r>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10</a:t>
            </a:fld>
            <a:endParaRPr lang="en-US"/>
          </a:p>
        </p:txBody>
      </p:sp>
    </p:spTree>
    <p:extLst>
      <p:ext uri="{BB962C8B-B14F-4D97-AF65-F5344CB8AC3E}">
        <p14:creationId xmlns:p14="http://schemas.microsoft.com/office/powerpoint/2010/main" val="2246293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Rot="1" noChangeAspect="1" noChangeArrowheads="1" noTextEdit="1"/>
          </p:cNvSpPr>
          <p:nvPr>
            <p:ph type="sldImg"/>
          </p:nvPr>
        </p:nvSpPr>
        <p:spPr>
          <a:solidFill>
            <a:srgbClr val="FFFFFF"/>
          </a:solidFill>
          <a:ln/>
        </p:spPr>
      </p:sp>
      <p:sp>
        <p:nvSpPr>
          <p:cNvPr id="7171" name="Rectangle 3"/>
          <p:cNvSpPr>
            <a:spLocks noGrp="1" noChangeArrowheads="1"/>
          </p:cNvSpPr>
          <p:nvPr>
            <p:ph type="body" idx="1"/>
          </p:nvPr>
        </p:nvSpPr>
        <p:spPr>
          <a:solidFill>
            <a:srgbClr val="FFFFFF"/>
          </a:solidFill>
          <a:ln>
            <a:solidFill>
              <a:srgbClr val="000000"/>
            </a:solidFill>
          </a:ln>
        </p:spPr>
        <p:txBody>
          <a:bodyPr/>
          <a:lstStyle/>
          <a:p>
            <a:r>
              <a:rPr lang="en-US" dirty="0" smtClean="0">
                <a:latin typeface="Times New Roman" pitchFamily="18" charset="0"/>
                <a:ea typeface="MS PGothic" pitchFamily="34" charset="-128"/>
              </a:rPr>
              <a:t>TO REDO</a:t>
            </a:r>
            <a:endParaRPr lang="en-US" dirty="0" smtClean="0">
              <a:latin typeface="Times New Roman" pitchFamily="18" charset="0"/>
              <a:ea typeface="MS PGothic" pitchFamily="34"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dirty="0" smtClean="0"/>
          </a:p>
        </p:txBody>
      </p:sp>
      <p:sp>
        <p:nvSpPr>
          <p:cNvPr id="368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F1ECDA48-0186-4C4B-8A41-86C53EBF78DD}" type="slidenum">
              <a:rPr lang="en-US"/>
              <a:pPr fontAlgn="base">
                <a:spcBef>
                  <a:spcPct val="0"/>
                </a:spcBef>
                <a:spcAft>
                  <a:spcPct val="0"/>
                </a:spcAft>
              </a:pPr>
              <a:t>13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grpSp>
        <p:nvGrpSpPr>
          <p:cNvPr id="5" name="Group 4"/>
          <p:cNvGrpSpPr/>
          <p:nvPr userDrawn="1"/>
        </p:nvGrpSpPr>
        <p:grpSpPr>
          <a:xfrm>
            <a:off x="2327818" y="5987973"/>
            <a:ext cx="3943348" cy="605913"/>
            <a:chOff x="2762252" y="6096000"/>
            <a:chExt cx="3943348" cy="605913"/>
          </a:xfrm>
        </p:grpSpPr>
        <p:pic>
          <p:nvPicPr>
            <p:cNvPr id="13" name="Picture 1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597440" y="6229915"/>
              <a:ext cx="1108160" cy="338083"/>
            </a:xfrm>
            <a:prstGeom prst="rect">
              <a:avLst/>
            </a:prstGeom>
          </p:spPr>
        </p:pic>
        <p:pic>
          <p:nvPicPr>
            <p:cNvPr id="17" name="Picture 1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657600" y="6276539"/>
              <a:ext cx="1561392" cy="244834"/>
            </a:xfrm>
            <a:prstGeom prst="rect">
              <a:avLst/>
            </a:prstGeom>
          </p:spPr>
        </p:pic>
        <p:pic>
          <p:nvPicPr>
            <p:cNvPr id="18" name="Picture 1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2762252" y="6096000"/>
              <a:ext cx="511263" cy="605913"/>
            </a:xfrm>
            <a:prstGeom prst="rect">
              <a:avLst/>
            </a:prstGeom>
          </p:spPr>
        </p:pic>
      </p:grpSp>
      <p:sp>
        <p:nvSpPr>
          <p:cNvPr id="10" name="Text Placeholder 9"/>
          <p:cNvSpPr>
            <a:spLocks noGrp="1"/>
          </p:cNvSpPr>
          <p:nvPr>
            <p:ph type="body" sz="quarter" idx="11" hasCustomPrompt="1"/>
          </p:nvPr>
        </p:nvSpPr>
        <p:spPr>
          <a:xfrm>
            <a:off x="1371600" y="1752600"/>
            <a:ext cx="6629400" cy="1143000"/>
          </a:xfrm>
          <a:prstGeom prst="rect">
            <a:avLst/>
          </a:prstGeom>
        </p:spPr>
        <p:txBody>
          <a:bodyPr/>
          <a:lstStyle>
            <a:lvl1pPr marL="114300" indent="0" algn="ctr">
              <a:buNone/>
              <a:defRPr sz="4800"/>
            </a:lvl1pPr>
          </a:lstStyle>
          <a:p>
            <a:pPr lvl="0"/>
            <a:r>
              <a:rPr lang="en-US" dirty="0" smtClean="0"/>
              <a:t>Title of presentation here</a:t>
            </a:r>
            <a:endParaRPr lang="en-US" dirty="0"/>
          </a:p>
        </p:txBody>
      </p:sp>
      <p:sp>
        <p:nvSpPr>
          <p:cNvPr id="12" name="Text Placeholder 11"/>
          <p:cNvSpPr>
            <a:spLocks noGrp="1"/>
          </p:cNvSpPr>
          <p:nvPr>
            <p:ph type="body" sz="quarter" idx="12" hasCustomPrompt="1"/>
          </p:nvPr>
        </p:nvSpPr>
        <p:spPr>
          <a:xfrm>
            <a:off x="2130425" y="3581400"/>
            <a:ext cx="4575175" cy="1219200"/>
          </a:xfrm>
          <a:prstGeom prst="rect">
            <a:avLst/>
          </a:prstGeom>
        </p:spPr>
        <p:txBody>
          <a:bodyPr/>
          <a:lstStyle>
            <a:lvl1pPr marL="114300" indent="0" algn="ctr">
              <a:buNone/>
              <a:defRPr/>
            </a:lvl1pPr>
            <a:lvl2pPr marL="411480" indent="0">
              <a:buNone/>
              <a:defRPr/>
            </a:lvl2pPr>
            <a:lvl3pPr marL="777240" indent="0">
              <a:buNone/>
              <a:defRPr/>
            </a:lvl3pPr>
            <a:lvl4pPr marL="1051560" indent="0">
              <a:buNone/>
              <a:defRPr/>
            </a:lvl4pPr>
          </a:lstStyle>
          <a:p>
            <a:pPr lvl="0"/>
            <a:r>
              <a:rPr lang="en-US" dirty="0" smtClean="0"/>
              <a:t>Name(s) of presenter(s)</a:t>
            </a:r>
            <a:br>
              <a:rPr lang="en-US" dirty="0" smtClean="0"/>
            </a:br>
            <a:r>
              <a:rPr lang="en-US" dirty="0" smtClean="0"/>
              <a:t>Organizational affiliation</a:t>
            </a:r>
            <a:br>
              <a:rPr lang="en-US" dirty="0" smtClean="0"/>
            </a:br>
            <a:r>
              <a:rPr lang="en-US" dirty="0" smtClean="0"/>
              <a:t>Event name, place and dates</a:t>
            </a:r>
            <a:endParaRPr lang="en-US" dirty="0"/>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rgbClr val="D57615"/>
                </a:solidFill>
                <a:latin typeface="Gill Sans MT"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a:xfrm>
            <a:off x="6553200" y="6356350"/>
            <a:ext cx="2133600" cy="365125"/>
          </a:xfrm>
          <a:prstGeom prst="rect">
            <a:avLst/>
          </a:prstGeom>
        </p:spPr>
        <p:txBody>
          <a:bodyPr/>
          <a:lstStyle>
            <a:lvl1pPr>
              <a:defRPr/>
            </a:lvl1pPr>
          </a:lstStyle>
          <a:p>
            <a:pPr>
              <a:defRPr/>
            </a:pPr>
            <a:fld id="{09FBB98B-92D2-464D-AAA6-7521ABB7C349}" type="datetime1">
              <a:rPr lang="en-US"/>
              <a:pPr>
                <a:defRPr/>
              </a:pPr>
              <a:t>25-Jan-13</a:t>
            </a:fld>
            <a:endParaRPr lang="en-US" dirty="0"/>
          </a:p>
        </p:txBody>
      </p:sp>
    </p:spTree>
    <p:extLst>
      <p:ext uri="{BB962C8B-B14F-4D97-AF65-F5344CB8AC3E}">
        <p14:creationId xmlns:p14="http://schemas.microsoft.com/office/powerpoint/2010/main" val="7909853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8686800" y="6400800"/>
            <a:ext cx="685800" cy="396240"/>
          </a:xfrm>
        </p:spPr>
        <p:txBody>
          <a:bodyPr/>
          <a:lstStyle/>
          <a:p>
            <a:fld id="{47C198E2-3EBB-4273-84A1-D23D84FB3518}" type="slidenum">
              <a:rPr lang="en-US" smtClean="0"/>
              <a:pPr/>
              <a:t>‹#›</a:t>
            </a:fld>
            <a:endParaRPr lang="en-US" dirty="0"/>
          </a:p>
        </p:txBody>
      </p:sp>
      <p:sp>
        <p:nvSpPr>
          <p:cNvPr id="9" name="Text Placeholder 8"/>
          <p:cNvSpPr>
            <a:spLocks noGrp="1"/>
          </p:cNvSpPr>
          <p:nvPr>
            <p:ph type="body" sz="quarter" idx="12"/>
          </p:nvPr>
        </p:nvSpPr>
        <p:spPr>
          <a:xfrm>
            <a:off x="457200" y="2514600"/>
            <a:ext cx="7772400" cy="4038600"/>
          </a:xfrm>
          <a:prstGeom prst="rect">
            <a:avLst/>
          </a:prstGeom>
        </p:spPr>
        <p:txBody>
          <a:bodyPr/>
          <a:lstStyle>
            <a:lvl1pPr>
              <a:buClr>
                <a:srgbClr val="712123"/>
              </a:buClr>
              <a:defRPr sz="2800"/>
            </a:lvl1pPr>
            <a:lvl2pPr>
              <a:buClr>
                <a:srgbClr val="712123"/>
              </a:buClr>
              <a:defRPr sz="2800"/>
            </a:lvl2pPr>
            <a:lvl3pPr>
              <a:buClr>
                <a:srgbClr val="712123"/>
              </a:buClr>
              <a:defRPr sz="2400"/>
            </a:lvl3pPr>
            <a:lvl4pPr>
              <a:buClr>
                <a:srgbClr val="712123"/>
              </a:buClr>
              <a:defRPr sz="2000"/>
            </a:lvl4pPr>
            <a:lvl5pPr>
              <a:buClr>
                <a:srgbClr val="712123"/>
              </a:buCl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Text Placeholder 9"/>
          <p:cNvSpPr>
            <a:spLocks noGrp="1"/>
          </p:cNvSpPr>
          <p:nvPr>
            <p:ph type="body" sz="quarter" idx="11" hasCustomPrompt="1"/>
          </p:nvPr>
        </p:nvSpPr>
        <p:spPr>
          <a:xfrm>
            <a:off x="457200" y="1295400"/>
            <a:ext cx="7620000" cy="1143000"/>
          </a:xfrm>
          <a:prstGeom prst="rect">
            <a:avLst/>
          </a:prstGeom>
        </p:spPr>
        <p:txBody>
          <a:bodyPr/>
          <a:lstStyle>
            <a:lvl1pPr marL="114300" indent="0" algn="l">
              <a:buNone/>
              <a:defRPr sz="4800"/>
            </a:lvl1pPr>
          </a:lstStyle>
          <a:p>
            <a:pPr lvl="0"/>
            <a:r>
              <a:rPr lang="en-US" dirty="0" smtClean="0"/>
              <a:t>Title of presentation here</a:t>
            </a:r>
            <a:endParaRPr lang="en-US" dirty="0"/>
          </a:p>
        </p:txBody>
      </p:sp>
    </p:spTree>
    <p:extLst>
      <p:ext uri="{BB962C8B-B14F-4D97-AF65-F5344CB8AC3E}">
        <p14:creationId xmlns:p14="http://schemas.microsoft.com/office/powerpoint/2010/main" val="267418629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 and pictur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371600"/>
            <a:ext cx="7620000" cy="1143000"/>
          </a:xfrm>
          <a:prstGeom prst="rect">
            <a:avLst/>
          </a:prstGeom>
        </p:spPr>
        <p:txBody>
          <a:bodyPr/>
          <a:lstStyle>
            <a:lvl1pPr>
              <a:defRPr baseline="0"/>
            </a:lvl1pPr>
          </a:lstStyle>
          <a:p>
            <a:r>
              <a:rPr lang="en-US" dirty="0" smtClean="0"/>
              <a:t>Use pictures</a:t>
            </a:r>
            <a:endParaRPr lang="en-US" dirty="0"/>
          </a:p>
        </p:txBody>
      </p:sp>
      <p:sp>
        <p:nvSpPr>
          <p:cNvPr id="12" name="Picture Placeholder 11"/>
          <p:cNvSpPr>
            <a:spLocks noGrp="1"/>
          </p:cNvSpPr>
          <p:nvPr>
            <p:ph type="pic" sz="quarter" idx="10"/>
          </p:nvPr>
        </p:nvSpPr>
        <p:spPr>
          <a:xfrm>
            <a:off x="4876801" y="1371600"/>
            <a:ext cx="4267200" cy="5486400"/>
          </a:xfrm>
          <a:prstGeom prst="rect">
            <a:avLst/>
          </a:prstGeom>
          <a:blipFill dpi="0" rotWithShape="1">
            <a:blip r:embed="rId2" cstate="print"/>
            <a:srcRect/>
            <a:stretch>
              <a:fillRect/>
            </a:stretch>
          </a:blipFill>
        </p:spPr>
        <p:txBody>
          <a:bodyPr/>
          <a:lstStyle/>
          <a:p>
            <a:r>
              <a:rPr lang="en-US" smtClean="0"/>
              <a:t>Click icon to add picture</a:t>
            </a:r>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graph">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143000"/>
            <a:ext cx="7620000" cy="1143000"/>
          </a:xfrm>
          <a:prstGeom prst="rect">
            <a:avLst/>
          </a:prstGeom>
        </p:spPr>
        <p:txBody>
          <a:bodyPr/>
          <a:lstStyle>
            <a:lvl1pPr>
              <a:defRPr/>
            </a:lvl1pPr>
          </a:lstStyle>
          <a:p>
            <a:r>
              <a:rPr lang="en-US" dirty="0" smtClean="0"/>
              <a:t>For graphs</a:t>
            </a:r>
            <a:endParaRPr lang="en-US" dirty="0"/>
          </a:p>
        </p:txBody>
      </p:sp>
      <p:sp>
        <p:nvSpPr>
          <p:cNvPr id="3" name="Slide Number Placeholder 2"/>
          <p:cNvSpPr>
            <a:spLocks noGrp="1"/>
          </p:cNvSpPr>
          <p:nvPr>
            <p:ph type="sldNum" sz="quarter" idx="10"/>
          </p:nvPr>
        </p:nvSpPr>
        <p:spPr/>
        <p:txBody>
          <a:bodyPr/>
          <a:lstStyle/>
          <a:p>
            <a:fld id="{47C198E2-3EBB-4273-84A1-D23D84FB3518}" type="slidenum">
              <a:rPr lang="en-US" smtClean="0"/>
              <a:pPr/>
              <a:t>‹#›</a:t>
            </a:fld>
            <a:endParaRPr lang="en-US" dirty="0"/>
          </a:p>
        </p:txBody>
      </p:sp>
      <p:sp>
        <p:nvSpPr>
          <p:cNvPr id="5" name="Chart Placeholder 4"/>
          <p:cNvSpPr>
            <a:spLocks noGrp="1"/>
          </p:cNvSpPr>
          <p:nvPr>
            <p:ph type="chart" sz="quarter" idx="11" hasCustomPrompt="1"/>
          </p:nvPr>
        </p:nvSpPr>
        <p:spPr>
          <a:xfrm>
            <a:off x="457200" y="2438400"/>
            <a:ext cx="7543800" cy="3886200"/>
          </a:xfrm>
          <a:prstGeom prst="rect">
            <a:avLst/>
          </a:prstGeom>
          <a:blipFill>
            <a:blip r:embed="rId2" cstate="print"/>
            <a:stretch>
              <a:fillRect/>
            </a:stretch>
          </a:blipFill>
        </p:spPr>
        <p:txBody>
          <a:bodyPr/>
          <a:lstStyle>
            <a:lvl1pPr marL="114300" indent="0">
              <a:buNone/>
              <a:defRPr/>
            </a:lvl1pPr>
          </a:lstStyle>
          <a:p>
            <a:r>
              <a:rPr lang="en-US" dirty="0" smtClean="0"/>
              <a:t> </a:t>
            </a:r>
            <a:endParaRPr lang="en-US" dirty="0"/>
          </a:p>
        </p:txBody>
      </p:sp>
    </p:spTree>
    <p:extLst>
      <p:ext uri="{BB962C8B-B14F-4D97-AF65-F5344CB8AC3E}">
        <p14:creationId xmlns:p14="http://schemas.microsoft.com/office/powerpoint/2010/main" val="100370343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1143000"/>
          </a:xfrm>
          <a:prstGeom prst="rect">
            <a:avLst/>
          </a:prstGeom>
        </p:spPr>
        <p:txBody>
          <a:bodyPr/>
          <a:lstStyle>
            <a:lvl1pPr>
              <a:defRPr baseline="0"/>
            </a:lvl1pPr>
          </a:lstStyle>
          <a:p>
            <a:r>
              <a:rPr lang="en-US" dirty="0" smtClean="0"/>
              <a:t>For tables use this format</a:t>
            </a:r>
            <a:endParaRPr lang="en-US" dirty="0"/>
          </a:p>
        </p:txBody>
      </p:sp>
      <p:sp>
        <p:nvSpPr>
          <p:cNvPr id="3" name="Slide Number Placeholder 2"/>
          <p:cNvSpPr>
            <a:spLocks noGrp="1"/>
          </p:cNvSpPr>
          <p:nvPr>
            <p:ph type="sldNum" sz="quarter" idx="10"/>
          </p:nvPr>
        </p:nvSpPr>
        <p:spPr/>
        <p:txBody>
          <a:bodyPr/>
          <a:lstStyle/>
          <a:p>
            <a:fld id="{47C198E2-3EBB-4273-84A1-D23D84FB3518}" type="slidenum">
              <a:rPr lang="en-US" smtClean="0"/>
              <a:pPr/>
              <a:t>‹#›</a:t>
            </a:fld>
            <a:endParaRPr lang="en-US" dirty="0"/>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r>
              <a:rPr lang="en-US" smtClean="0"/>
              <a:t>Click icon to add table</a:t>
            </a:r>
            <a:endParaRPr lang="en-US" dirty="0"/>
          </a:p>
        </p:txBody>
      </p:sp>
    </p:spTree>
    <p:extLst>
      <p:ext uri="{BB962C8B-B14F-4D97-AF65-F5344CB8AC3E}">
        <p14:creationId xmlns:p14="http://schemas.microsoft.com/office/powerpoint/2010/main" val="4546620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ddress">
    <p:spTree>
      <p:nvGrpSpPr>
        <p:cNvPr id="1" name=""/>
        <p:cNvGrpSpPr/>
        <p:nvPr/>
      </p:nvGrpSpPr>
      <p:grpSpPr>
        <a:xfrm>
          <a:off x="0" y="0"/>
          <a:ext cx="0" cy="0"/>
          <a:chOff x="0" y="0"/>
          <a:chExt cx="0" cy="0"/>
        </a:xfrm>
      </p:grpSpPr>
      <p:sp>
        <p:nvSpPr>
          <p:cNvPr id="15" name="TextBox 14"/>
          <p:cNvSpPr txBox="1"/>
          <p:nvPr userDrawn="1"/>
        </p:nvSpPr>
        <p:spPr>
          <a:xfrm>
            <a:off x="0" y="2057400"/>
            <a:ext cx="9144000" cy="1138773"/>
          </a:xfrm>
          <a:prstGeom prst="rect">
            <a:avLst/>
          </a:prstGeom>
          <a:noFill/>
        </p:spPr>
        <p:txBody>
          <a:bodyPr wrap="square" rtlCol="0">
            <a:spAutoFit/>
          </a:bodyPr>
          <a:lstStyle/>
          <a:p>
            <a:pPr algn="ctr"/>
            <a:r>
              <a:rPr lang="en-US" sz="2400" i="1" dirty="0" smtClean="0">
                <a:solidFill>
                  <a:srgbClr val="156734"/>
                </a:solidFill>
              </a:rPr>
              <a:t>Africa Research in Sustainable Intensification for the Next Generation</a:t>
            </a:r>
          </a:p>
          <a:p>
            <a:pPr algn="ctr"/>
            <a:r>
              <a:rPr lang="en-US" sz="4400" dirty="0" smtClean="0">
                <a:solidFill>
                  <a:srgbClr val="156734"/>
                </a:solidFill>
              </a:rPr>
              <a:t>africa-rising.net</a:t>
            </a:r>
            <a:endParaRPr lang="en-US" sz="4400" b="1" i="1" dirty="0">
              <a:solidFill>
                <a:srgbClr val="156734"/>
              </a:solidFill>
            </a:endParaRPr>
          </a:p>
        </p:txBody>
      </p:sp>
      <p:pic>
        <p:nvPicPr>
          <p:cNvPr id="17" name="Picture 16" descr="AR_Global_partners.jpg"/>
          <p:cNvPicPr>
            <a:picLocks noChangeAspect="1"/>
          </p:cNvPicPr>
          <p:nvPr userDrawn="1"/>
        </p:nvPicPr>
        <p:blipFill>
          <a:blip r:embed="rId2" cstate="print"/>
          <a:stretch>
            <a:fillRect/>
          </a:stretch>
        </p:blipFill>
        <p:spPr>
          <a:xfrm>
            <a:off x="1733550" y="5534025"/>
            <a:ext cx="5676900" cy="561975"/>
          </a:xfrm>
          <a:prstGeom prst="rect">
            <a:avLst/>
          </a:prstGeom>
        </p:spPr>
      </p:pic>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277938"/>
            <a:ext cx="7620000" cy="1143000"/>
          </a:xfrm>
          <a:prstGeom prst="rect">
            <a:avLst/>
          </a:prstGeom>
        </p:spPr>
        <p:txBody>
          <a:bodyPr/>
          <a:lstStyle/>
          <a:p>
            <a:r>
              <a:rPr lang="en-US" smtClean="0"/>
              <a:t>Click to edit Master title style</a:t>
            </a:r>
            <a:endParaRPr lang="en-US"/>
          </a:p>
        </p:txBody>
      </p:sp>
      <p:sp>
        <p:nvSpPr>
          <p:cNvPr id="3" name="Date Placeholder 2"/>
          <p:cNvSpPr>
            <a:spLocks noGrp="1"/>
          </p:cNvSpPr>
          <p:nvPr>
            <p:ph type="dt" sz="half" idx="10"/>
          </p:nvPr>
        </p:nvSpPr>
        <p:spPr>
          <a:xfrm rot="16200000">
            <a:off x="7551738" y="1646237"/>
            <a:ext cx="2438400" cy="365125"/>
          </a:xfrm>
          <a:prstGeom prst="rect">
            <a:avLst/>
          </a:prstGeom>
        </p:spPr>
        <p:txBody>
          <a:bodyPr/>
          <a:lstStyle>
            <a:lvl1pPr>
              <a:defRPr/>
            </a:lvl1pPr>
          </a:lstStyle>
          <a:p>
            <a:pPr>
              <a:defRPr/>
            </a:pPr>
            <a:fld id="{5C3C5E82-912C-4E93-856B-68181CBD2544}" type="datetimeFigureOut">
              <a:rPr lang="en-US"/>
              <a:pPr>
                <a:defRPr/>
              </a:pPr>
              <a:t>25-Jan-13</a:t>
            </a:fld>
            <a:endParaRPr lang="en-US"/>
          </a:p>
        </p:txBody>
      </p:sp>
      <p:sp>
        <p:nvSpPr>
          <p:cNvPr id="4" name="Footer Placeholder 3"/>
          <p:cNvSpPr>
            <a:spLocks noGrp="1"/>
          </p:cNvSpPr>
          <p:nvPr>
            <p:ph type="ftr" sz="quarter" idx="11"/>
          </p:nvPr>
        </p:nvSpPr>
        <p:spPr>
          <a:xfrm rot="16200000">
            <a:off x="7587456" y="4048919"/>
            <a:ext cx="2366963" cy="365125"/>
          </a:xfrm>
          <a:prstGeom prst="rect">
            <a:avLst/>
          </a:prstGeom>
        </p:spPr>
        <p:txBody>
          <a:bodyPr/>
          <a:lstStyle>
            <a:lvl1pPr>
              <a:defRPr/>
            </a:lvl1pPr>
          </a:lstStyle>
          <a:p>
            <a:pPr>
              <a:defRPr/>
            </a:pPr>
            <a:endParaRPr lang="en-US"/>
          </a:p>
        </p:txBody>
      </p:sp>
      <p:sp>
        <p:nvSpPr>
          <p:cNvPr id="5" name="Slide Number Placeholder 4"/>
          <p:cNvSpPr>
            <a:spLocks noGrp="1"/>
          </p:cNvSpPr>
          <p:nvPr>
            <p:ph type="sldNum" sz="quarter" idx="12"/>
          </p:nvPr>
        </p:nvSpPr>
        <p:spPr>
          <a:xfrm>
            <a:off x="8458200" y="5648325"/>
            <a:ext cx="685800" cy="396875"/>
          </a:xfrm>
          <a:prstGeom prst="bracketPair">
            <a:avLst>
              <a:gd name="adj" fmla="val 17949"/>
            </a:avLst>
          </a:prstGeom>
        </p:spPr>
        <p:txBody>
          <a:bodyPr/>
          <a:lstStyle>
            <a:lvl1pPr fontAlgn="auto">
              <a:spcBef>
                <a:spcPts val="0"/>
              </a:spcBef>
              <a:spcAft>
                <a:spcPts val="0"/>
              </a:spcAft>
              <a:defRPr>
                <a:latin typeface="+mn-lt"/>
                <a:cs typeface="+mn-cs"/>
              </a:defRPr>
            </a:lvl1pPr>
          </a:lstStyle>
          <a:p>
            <a:pPr>
              <a:defRPr/>
            </a:pPr>
            <a:fld id="{E5C7564C-E400-4F21-B184-3A62DBBA6640}" type="slidenum">
              <a:rPr lang="en-US"/>
              <a:pPr>
                <a:defRPr/>
              </a:pPr>
              <a:t>‹#›</a:t>
            </a:fld>
            <a:endParaRPr lang="en-US"/>
          </a:p>
        </p:txBody>
      </p:sp>
    </p:spTree>
    <p:extLst>
      <p:ext uri="{BB962C8B-B14F-4D97-AF65-F5344CB8AC3E}">
        <p14:creationId xmlns:p14="http://schemas.microsoft.com/office/powerpoint/2010/main" val="41879255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76200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2209800"/>
            <a:ext cx="7620000" cy="41910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rot="16200000">
            <a:off x="7551351" y="1645920"/>
            <a:ext cx="2438399" cy="365760"/>
          </a:xfrm>
          <a:prstGeom prst="rect">
            <a:avLst/>
          </a:prstGeom>
        </p:spPr>
        <p:txBody>
          <a:bodyPr/>
          <a:lstStyle/>
          <a:p>
            <a:fld id="{1CEF607B-A47E-422C-9BEF-122CCDB7C526}" type="datetime1">
              <a:rPr lang="en-US" smtClean="0"/>
              <a:pPr/>
              <a:t>25-Jan-13</a:t>
            </a:fld>
            <a:endParaRPr lang="en-US" dirty="0"/>
          </a:p>
        </p:txBody>
      </p:sp>
      <p:sp>
        <p:nvSpPr>
          <p:cNvPr id="5" name="Footer Placeholder 4"/>
          <p:cNvSpPr>
            <a:spLocks noGrp="1"/>
          </p:cNvSpPr>
          <p:nvPr>
            <p:ph type="ftr" sz="quarter" idx="11"/>
          </p:nvPr>
        </p:nvSpPr>
        <p:spPr>
          <a:xfrm rot="16200000">
            <a:off x="7586910" y="4048760"/>
            <a:ext cx="2367281" cy="365760"/>
          </a:xfrm>
          <a:prstGeom prst="rect">
            <a:avLst/>
          </a:prstGeom>
        </p:spPr>
        <p:txBody>
          <a:bodyPr/>
          <a:lstStyle/>
          <a:p>
            <a:r>
              <a:rPr lang="en-US" dirty="0" smtClean="0"/>
              <a:t>Contract Review Seminar</a:t>
            </a:r>
            <a:endParaRPr lang="en-US" dirty="0"/>
          </a:p>
        </p:txBody>
      </p:sp>
      <p:sp>
        <p:nvSpPr>
          <p:cNvPr id="6" name="Slide Number Placeholder 5"/>
          <p:cNvSpPr>
            <a:spLocks noGrp="1"/>
          </p:cNvSpPr>
          <p:nvPr>
            <p:ph type="sldNum" sz="quarter" idx="12"/>
          </p:nvPr>
        </p:nvSpPr>
        <p:spPr>
          <a:xfrm>
            <a:off x="8458200" y="5648960"/>
            <a:ext cx="685800" cy="396240"/>
          </a:xfrm>
          <a:prstGeom prst="bracketPair">
            <a:avLst>
              <a:gd name="adj" fmla="val 17949"/>
            </a:avLst>
          </a:prstGeom>
        </p:spPr>
        <p:txBody>
          <a:bodyPr/>
          <a:lstStyle>
            <a:lvl1pPr>
              <a:defRPr sz="1100"/>
            </a:lvl1pPr>
          </a:lstStyle>
          <a:p>
            <a:endParaRPr lang="en-US" dirty="0"/>
          </a:p>
        </p:txBody>
      </p:sp>
    </p:spTree>
    <p:extLst>
      <p:ext uri="{BB962C8B-B14F-4D97-AF65-F5344CB8AC3E}">
        <p14:creationId xmlns:p14="http://schemas.microsoft.com/office/powerpoint/2010/main" val="1657314691"/>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fld id="{51269E3E-A74F-41F4-BE17-4D96E08C1860}" type="datetimeFigureOut">
              <a:rPr lang="en-US"/>
              <a:pPr>
                <a:defRPr/>
              </a:pPr>
              <a:t>25-Jan-13</a:t>
            </a:fld>
            <a:endParaRPr lang="en-US"/>
          </a:p>
        </p:txBody>
      </p:sp>
      <p:sp>
        <p:nvSpPr>
          <p:cNvPr id="3"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BB4894ED-C651-4565-854D-71701B061F87}" type="slidenum">
              <a:rPr lang="en-US"/>
              <a:pPr>
                <a:defRPr/>
              </a:pPr>
              <a:t>‹#›</a:t>
            </a:fld>
            <a:endParaRPr lang="en-US"/>
          </a:p>
        </p:txBody>
      </p:sp>
    </p:spTree>
    <p:extLst>
      <p:ext uri="{BB962C8B-B14F-4D97-AF65-F5344CB8AC3E}">
        <p14:creationId xmlns:p14="http://schemas.microsoft.com/office/powerpoint/2010/main" val="19345894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tint val="90000"/>
              </a:schemeClr>
            </a:gs>
            <a:gs pos="100000">
              <a:schemeClr val="bg1">
                <a:shade val="100000"/>
                <a:satMod val="115000"/>
              </a:schemeClr>
            </a:gs>
            <a:gs pos="100000">
              <a:schemeClr val="bg1">
                <a:shade val="70000"/>
                <a:satMod val="130000"/>
              </a:schemeClr>
            </a:gs>
          </a:gsLst>
          <a:path path="circle">
            <a:fillToRect l="20000" t="50000" r="100000" b="50000"/>
          </a:path>
          <a:tileRect/>
        </a:gradFill>
        <a:effectLst/>
      </p:bgPr>
    </p:bg>
    <p:spTree>
      <p:nvGrpSpPr>
        <p:cNvPr id="1" name=""/>
        <p:cNvGrpSpPr/>
        <p:nvPr/>
      </p:nvGrpSpPr>
      <p:grpSpPr>
        <a:xfrm>
          <a:off x="0" y="0"/>
          <a:ext cx="0" cy="0"/>
          <a:chOff x="0" y="0"/>
          <a:chExt cx="0" cy="0"/>
        </a:xfrm>
      </p:grpSpPr>
      <p:sp>
        <p:nvSpPr>
          <p:cNvPr id="13" name="Slide Number Placeholder 5"/>
          <p:cNvSpPr>
            <a:spLocks noGrp="1"/>
          </p:cNvSpPr>
          <p:nvPr>
            <p:ph type="sldNum" sz="quarter" idx="4"/>
          </p:nvPr>
        </p:nvSpPr>
        <p:spPr>
          <a:xfrm>
            <a:off x="8610600" y="6400800"/>
            <a:ext cx="609600" cy="396240"/>
          </a:xfrm>
          <a:prstGeom prst="bracketPair">
            <a:avLst>
              <a:gd name="adj" fmla="val 17949"/>
            </a:avLst>
          </a:prstGeom>
        </p:spPr>
        <p:txBody>
          <a:bodyPr/>
          <a:lstStyle/>
          <a:p>
            <a:fld id="{47C198E2-3EBB-4273-84A1-D23D84FB3518}" type="slidenum">
              <a:rPr lang="en-US" smtClean="0"/>
              <a:pPr/>
              <a:t>‹#›</a:t>
            </a:fld>
            <a:endParaRPr lang="en-US" dirty="0"/>
          </a:p>
        </p:txBody>
      </p:sp>
      <p:pic>
        <p:nvPicPr>
          <p:cNvPr id="3" name="Picture 2"/>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0" y="-76200"/>
            <a:ext cx="9144000" cy="1204895"/>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70" r:id="rId2"/>
    <p:sldLayoutId id="2147483665" r:id="rId3"/>
    <p:sldLayoutId id="2147483667" r:id="rId4"/>
    <p:sldLayoutId id="2147483668" r:id="rId5"/>
    <p:sldLayoutId id="2147483666" r:id="rId6"/>
    <p:sldLayoutId id="2147483671" r:id="rId7"/>
    <p:sldLayoutId id="2147483672" r:id="rId8"/>
    <p:sldLayoutId id="2147483673" r:id="rId9"/>
    <p:sldLayoutId id="2147483674" r:id="rId10"/>
  </p:sldLayoutIdLst>
  <p:timing>
    <p:tnLst>
      <p:par>
        <p:cTn id="1" dur="indefinite" restart="never" nodeType="tmRoot"/>
      </p:par>
    </p:tnLst>
  </p:timing>
  <p:txStyles>
    <p:title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p:titleStyle>
    <p:bodyStyle>
      <a:lvl1pPr marL="342900" indent="-228600" algn="l" defTabSz="914400" rtl="0" eaLnBrk="1" latinLnBrk="0" hangingPunct="1">
        <a:spcBef>
          <a:spcPct val="20000"/>
        </a:spcBef>
        <a:buClr>
          <a:srgbClr val="156734"/>
        </a:buClr>
        <a:buFont typeface="Wingdings" pitchFamily="2" charset="2"/>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rgbClr val="156734"/>
        </a:buClr>
        <a:buFont typeface="Wingdings" pitchFamily="2" charset="2"/>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rgbClr val="156734"/>
        </a:buClr>
        <a:buFont typeface="Wingdings" pitchFamily="2" charset="2"/>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rgbClr val="156734"/>
        </a:buClr>
        <a:buFont typeface="Wingdings" pitchFamily="2" charset="2"/>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rgbClr val="156734"/>
        </a:buClr>
        <a:buFont typeface="Wingdings" pitchFamily="2" charset="2"/>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hyperlink" Target="http://www.flickr.com/photos/africa-rising" TargetMode="External"/><Relationship Id="rId3" Type="http://schemas.openxmlformats.org/officeDocument/2006/relationships/hyperlink" Target="http://africa-rising.wikispaces.com/" TargetMode="External"/><Relationship Id="rId7" Type="http://schemas.openxmlformats.org/officeDocument/2006/relationships/hyperlink" Target="http://www.slideshare.net/africa-rising" TargetMode="External"/><Relationship Id="rId2" Type="http://schemas.openxmlformats.org/officeDocument/2006/relationships/hyperlink" Target="http://www.africa-rising.net/" TargetMode="External"/><Relationship Id="rId1" Type="http://schemas.openxmlformats.org/officeDocument/2006/relationships/slideLayout" Target="../slideLayouts/slideLayout7.xml"/><Relationship Id="rId6" Type="http://schemas.openxmlformats.org/officeDocument/2006/relationships/hyperlink" Target="http://cgspace.cgiar.org/handle/10568/16498" TargetMode="External"/><Relationship Id="rId11" Type="http://schemas.openxmlformats.org/officeDocument/2006/relationships/hyperlink" Target="http://feedburner.google.com/fb/a/mailverify?uri=africarisingoutputs" TargetMode="External"/><Relationship Id="rId5" Type="http://schemas.openxmlformats.org/officeDocument/2006/relationships/hyperlink" Target="http://africa-rising.wikispaces.com/Calendar" TargetMode="External"/><Relationship Id="rId10" Type="http://schemas.openxmlformats.org/officeDocument/2006/relationships/hyperlink" Target="http://feedburner.google.com/fb/a/mailverify?uri=agintensificationafrica_news" TargetMode="External"/><Relationship Id="rId4" Type="http://schemas.openxmlformats.org/officeDocument/2006/relationships/hyperlink" Target="http://goo.gl/2m56L" TargetMode="External"/><Relationship Id="rId9" Type="http://schemas.openxmlformats.org/officeDocument/2006/relationships/hyperlink" Target="http://africa-rising.wikispaces.com/comms_tools" TargetMode="Externa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smtClean="0"/>
              <a:t>Africa RISING</a:t>
            </a:r>
            <a:endParaRPr lang="en-US" dirty="0"/>
          </a:p>
        </p:txBody>
      </p:sp>
      <p:sp>
        <p:nvSpPr>
          <p:cNvPr id="3" name="Text Placeholder 2"/>
          <p:cNvSpPr>
            <a:spLocks noGrp="1"/>
          </p:cNvSpPr>
          <p:nvPr>
            <p:ph type="body" sz="quarter" idx="12"/>
          </p:nvPr>
        </p:nvSpPr>
        <p:spPr/>
        <p:txBody>
          <a:bodyPr/>
          <a:lstStyle/>
          <a:p>
            <a:endParaRPr lang="en-US" dirty="0"/>
          </a:p>
        </p:txBody>
      </p:sp>
    </p:spTree>
    <p:extLst>
      <p:ext uri="{BB962C8B-B14F-4D97-AF65-F5344CB8AC3E}">
        <p14:creationId xmlns:p14="http://schemas.microsoft.com/office/powerpoint/2010/main" val="243903439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lstStyle/>
          <a:p>
            <a:endParaRPr lang="en-GB" dirty="0"/>
          </a:p>
        </p:txBody>
      </p:sp>
      <p:pic>
        <p:nvPicPr>
          <p:cNvPr id="4" name="Picture 2" descr="C:\Users\gbright\Desktop\AfricaRISING program.jpg"/>
          <p:cNvPicPr>
            <a:picLocks noChangeAspect="1" noChangeArrowheads="1"/>
          </p:cNvPicPr>
          <p:nvPr/>
        </p:nvPicPr>
        <p:blipFill>
          <a:blip r:embed="rId3" cstate="print"/>
          <a:srcRect/>
          <a:stretch>
            <a:fillRect/>
          </a:stretch>
        </p:blipFill>
        <p:spPr bwMode="auto">
          <a:xfrm>
            <a:off x="611560" y="2132856"/>
            <a:ext cx="8080148" cy="4048806"/>
          </a:xfrm>
          <a:prstGeom prst="rect">
            <a:avLst/>
          </a:prstGeom>
          <a:noFill/>
        </p:spPr>
      </p:pic>
      <p:sp>
        <p:nvSpPr>
          <p:cNvPr id="6" name="Title 1"/>
          <p:cNvSpPr txBox="1">
            <a:spLocks/>
          </p:cNvSpPr>
          <p:nvPr/>
        </p:nvSpPr>
        <p:spPr>
          <a:xfrm>
            <a:off x="611560" y="1268760"/>
            <a:ext cx="7620000" cy="914400"/>
          </a:xfrm>
          <a:prstGeom prst="rect">
            <a:avLst/>
          </a:prstGeom>
        </p:spPr>
        <p:txBody>
          <a:bodyPr/>
          <a:lstStyle/>
          <a:p>
            <a:pPr fontAlgn="auto">
              <a:spcAft>
                <a:spcPts val="0"/>
              </a:spcAft>
              <a:defRPr/>
            </a:pPr>
            <a:r>
              <a:rPr lang="en-GB" sz="4400" dirty="0" smtClean="0"/>
              <a:t>Program management structure</a:t>
            </a:r>
            <a:endParaRPr lang="en-US" sz="4400" spc="-100" dirty="0">
              <a:solidFill>
                <a:schemeClr val="tx2"/>
              </a:solidFill>
              <a:ea typeface="+mj-ea"/>
              <a:cs typeface="+mj-cs"/>
            </a:endParaRPr>
          </a:p>
        </p:txBody>
      </p:sp>
    </p:spTree>
    <p:extLst>
      <p:ext uri="{BB962C8B-B14F-4D97-AF65-F5344CB8AC3E}">
        <p14:creationId xmlns:p14="http://schemas.microsoft.com/office/powerpoint/2010/main" val="236525884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415925" y="331788"/>
            <a:ext cx="2090738" cy="1743075"/>
            <a:chOff x="284" y="209"/>
            <a:chExt cx="1427" cy="1098"/>
          </a:xfrm>
        </p:grpSpPr>
        <p:grpSp>
          <p:nvGrpSpPr>
            <p:cNvPr id="4074" name="Group 3"/>
            <p:cNvGrpSpPr>
              <a:grpSpLocks noChangeAspect="1"/>
            </p:cNvGrpSpPr>
            <p:nvPr/>
          </p:nvGrpSpPr>
          <p:grpSpPr bwMode="auto">
            <a:xfrm>
              <a:off x="1104" y="410"/>
              <a:ext cx="607" cy="636"/>
              <a:chOff x="941" y="240"/>
              <a:chExt cx="621" cy="705"/>
            </a:xfrm>
          </p:grpSpPr>
          <p:sp>
            <p:nvSpPr>
              <p:cNvPr id="4101" name="Rectangle 4"/>
              <p:cNvSpPr>
                <a:spLocks noChangeAspect="1" noChangeArrowheads="1"/>
              </p:cNvSpPr>
              <p:nvPr/>
            </p:nvSpPr>
            <p:spPr bwMode="auto">
              <a:xfrm>
                <a:off x="1008" y="528"/>
                <a:ext cx="480" cy="336"/>
              </a:xfrm>
              <a:prstGeom prst="rect">
                <a:avLst/>
              </a:prstGeom>
              <a:solidFill>
                <a:srgbClr val="993300"/>
              </a:solidFill>
              <a:ln w="9525">
                <a:solidFill>
                  <a:schemeClr val="tx1"/>
                </a:solidFill>
                <a:miter lim="800000"/>
                <a:headEnd/>
                <a:tailEnd/>
              </a:ln>
            </p:spPr>
            <p:txBody>
              <a:bodyPr wrap="none" anchor="ctr"/>
              <a:lstStyle/>
              <a:p>
                <a:endParaRPr lang="en-US"/>
              </a:p>
            </p:txBody>
          </p:sp>
          <p:sp>
            <p:nvSpPr>
              <p:cNvPr id="4102" name="Oval 5"/>
              <p:cNvSpPr>
                <a:spLocks noChangeAspect="1" noChangeArrowheads="1"/>
              </p:cNvSpPr>
              <p:nvPr/>
            </p:nvSpPr>
            <p:spPr bwMode="auto">
              <a:xfrm>
                <a:off x="1011" y="469"/>
                <a:ext cx="480" cy="144"/>
              </a:xfrm>
              <a:prstGeom prst="ellipse">
                <a:avLst/>
              </a:prstGeom>
              <a:solidFill>
                <a:srgbClr val="FF9900"/>
              </a:solidFill>
              <a:ln w="9525">
                <a:solidFill>
                  <a:schemeClr val="tx1"/>
                </a:solidFill>
                <a:round/>
                <a:headEnd/>
                <a:tailEnd/>
              </a:ln>
            </p:spPr>
            <p:txBody>
              <a:bodyPr wrap="none" anchor="ctr"/>
              <a:lstStyle/>
              <a:p>
                <a:endParaRPr lang="en-US"/>
              </a:p>
            </p:txBody>
          </p:sp>
          <p:sp>
            <p:nvSpPr>
              <p:cNvPr id="4103" name="Oval 6"/>
              <p:cNvSpPr>
                <a:spLocks noChangeAspect="1" noChangeArrowheads="1"/>
              </p:cNvSpPr>
              <p:nvPr/>
            </p:nvSpPr>
            <p:spPr bwMode="auto">
              <a:xfrm>
                <a:off x="1008" y="801"/>
                <a:ext cx="480" cy="144"/>
              </a:xfrm>
              <a:prstGeom prst="ellipse">
                <a:avLst/>
              </a:prstGeom>
              <a:solidFill>
                <a:srgbClr val="9933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4104" name="AutoShape 7"/>
              <p:cNvSpPr>
                <a:spLocks noChangeAspect="1" noChangeArrowheads="1"/>
              </p:cNvSpPr>
              <p:nvPr/>
            </p:nvSpPr>
            <p:spPr bwMode="auto">
              <a:xfrm>
                <a:off x="941" y="263"/>
                <a:ext cx="621" cy="341"/>
              </a:xfrm>
              <a:prstGeom prst="triangle">
                <a:avLst>
                  <a:gd name="adj" fmla="val 50000"/>
                </a:avLst>
              </a:prstGeom>
              <a:solidFill>
                <a:srgbClr val="FF9900"/>
              </a:solidFill>
              <a:ln w="9525">
                <a:solidFill>
                  <a:schemeClr val="tx1"/>
                </a:solidFill>
                <a:miter lim="800000"/>
                <a:headEnd/>
                <a:tailEnd/>
              </a:ln>
            </p:spPr>
            <p:txBody>
              <a:bodyPr wrap="none" anchor="ctr"/>
              <a:lstStyle/>
              <a:p>
                <a:endParaRPr lang="en-US"/>
              </a:p>
            </p:txBody>
          </p:sp>
          <p:sp>
            <p:nvSpPr>
              <p:cNvPr id="4105" name="Line 8"/>
              <p:cNvSpPr>
                <a:spLocks noChangeAspect="1" noChangeShapeType="1"/>
              </p:cNvSpPr>
              <p:nvPr/>
            </p:nvSpPr>
            <p:spPr bwMode="auto">
              <a:xfrm>
                <a:off x="1250" y="272"/>
                <a:ext cx="156" cy="33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106" name="Line 9"/>
              <p:cNvSpPr>
                <a:spLocks noChangeAspect="1" noChangeShapeType="1"/>
              </p:cNvSpPr>
              <p:nvPr/>
            </p:nvSpPr>
            <p:spPr bwMode="auto">
              <a:xfrm>
                <a:off x="1250" y="287"/>
                <a:ext cx="39" cy="30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107" name="Line 10"/>
              <p:cNvSpPr>
                <a:spLocks noChangeAspect="1" noChangeShapeType="1"/>
              </p:cNvSpPr>
              <p:nvPr/>
            </p:nvSpPr>
            <p:spPr bwMode="auto">
              <a:xfrm flipV="1">
                <a:off x="1033" y="256"/>
                <a:ext cx="217" cy="33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108" name="Line 11"/>
              <p:cNvSpPr>
                <a:spLocks noChangeAspect="1" noChangeShapeType="1"/>
              </p:cNvSpPr>
              <p:nvPr/>
            </p:nvSpPr>
            <p:spPr bwMode="auto">
              <a:xfrm flipH="1">
                <a:off x="1141" y="240"/>
                <a:ext cx="109" cy="36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109" name="Line 12"/>
              <p:cNvSpPr>
                <a:spLocks noChangeAspect="1" noChangeShapeType="1"/>
              </p:cNvSpPr>
              <p:nvPr/>
            </p:nvSpPr>
            <p:spPr bwMode="auto">
              <a:xfrm>
                <a:off x="1269" y="282"/>
                <a:ext cx="209" cy="31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110" name="Rectangle 13"/>
              <p:cNvSpPr>
                <a:spLocks noChangeAspect="1" noChangeArrowheads="1"/>
              </p:cNvSpPr>
              <p:nvPr/>
            </p:nvSpPr>
            <p:spPr bwMode="auto">
              <a:xfrm>
                <a:off x="1212" y="777"/>
                <a:ext cx="77" cy="147"/>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4111" name="Rectangle 14"/>
              <p:cNvSpPr>
                <a:spLocks noChangeAspect="1" noChangeArrowheads="1"/>
              </p:cNvSpPr>
              <p:nvPr/>
            </p:nvSpPr>
            <p:spPr bwMode="auto">
              <a:xfrm>
                <a:off x="1095" y="683"/>
                <a:ext cx="47" cy="47"/>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4112" name="Rectangle 15"/>
              <p:cNvSpPr>
                <a:spLocks noChangeAspect="1" noChangeArrowheads="1"/>
              </p:cNvSpPr>
              <p:nvPr/>
            </p:nvSpPr>
            <p:spPr bwMode="auto">
              <a:xfrm>
                <a:off x="1361" y="686"/>
                <a:ext cx="47" cy="47"/>
              </a:xfrm>
              <a:prstGeom prst="rect">
                <a:avLst/>
              </a:prstGeom>
              <a:solidFill>
                <a:schemeClr val="accent1"/>
              </a:solidFill>
              <a:ln w="9525">
                <a:solidFill>
                  <a:schemeClr val="tx1"/>
                </a:solidFill>
                <a:miter lim="800000"/>
                <a:headEnd/>
                <a:tailEnd/>
              </a:ln>
            </p:spPr>
            <p:txBody>
              <a:bodyPr wrap="none" anchor="ctr"/>
              <a:lstStyle/>
              <a:p>
                <a:endParaRPr lang="en-US"/>
              </a:p>
            </p:txBody>
          </p:sp>
        </p:grpSp>
        <p:grpSp>
          <p:nvGrpSpPr>
            <p:cNvPr id="4075" name="Group 16"/>
            <p:cNvGrpSpPr>
              <a:grpSpLocks noChangeAspect="1"/>
            </p:cNvGrpSpPr>
            <p:nvPr/>
          </p:nvGrpSpPr>
          <p:grpSpPr bwMode="auto">
            <a:xfrm>
              <a:off x="593" y="209"/>
              <a:ext cx="537" cy="563"/>
              <a:chOff x="941" y="240"/>
              <a:chExt cx="621" cy="705"/>
            </a:xfrm>
          </p:grpSpPr>
          <p:sp>
            <p:nvSpPr>
              <p:cNvPr id="4089" name="Rectangle 17"/>
              <p:cNvSpPr>
                <a:spLocks noChangeAspect="1" noChangeArrowheads="1"/>
              </p:cNvSpPr>
              <p:nvPr/>
            </p:nvSpPr>
            <p:spPr bwMode="auto">
              <a:xfrm>
                <a:off x="1008" y="528"/>
                <a:ext cx="480" cy="336"/>
              </a:xfrm>
              <a:prstGeom prst="rect">
                <a:avLst/>
              </a:prstGeom>
              <a:solidFill>
                <a:srgbClr val="993300"/>
              </a:solidFill>
              <a:ln w="9525">
                <a:solidFill>
                  <a:schemeClr val="tx1"/>
                </a:solidFill>
                <a:miter lim="800000"/>
                <a:headEnd/>
                <a:tailEnd/>
              </a:ln>
            </p:spPr>
            <p:txBody>
              <a:bodyPr wrap="none" anchor="ctr"/>
              <a:lstStyle/>
              <a:p>
                <a:endParaRPr lang="en-US"/>
              </a:p>
            </p:txBody>
          </p:sp>
          <p:sp>
            <p:nvSpPr>
              <p:cNvPr id="4090" name="Oval 18"/>
              <p:cNvSpPr>
                <a:spLocks noChangeAspect="1" noChangeArrowheads="1"/>
              </p:cNvSpPr>
              <p:nvPr/>
            </p:nvSpPr>
            <p:spPr bwMode="auto">
              <a:xfrm>
                <a:off x="1011" y="469"/>
                <a:ext cx="480" cy="144"/>
              </a:xfrm>
              <a:prstGeom prst="ellipse">
                <a:avLst/>
              </a:prstGeom>
              <a:solidFill>
                <a:srgbClr val="FF9900"/>
              </a:solidFill>
              <a:ln w="9525">
                <a:solidFill>
                  <a:schemeClr val="tx1"/>
                </a:solidFill>
                <a:round/>
                <a:headEnd/>
                <a:tailEnd/>
              </a:ln>
            </p:spPr>
            <p:txBody>
              <a:bodyPr wrap="none" anchor="ctr"/>
              <a:lstStyle/>
              <a:p>
                <a:endParaRPr lang="en-US"/>
              </a:p>
            </p:txBody>
          </p:sp>
          <p:sp>
            <p:nvSpPr>
              <p:cNvPr id="4091" name="Oval 19"/>
              <p:cNvSpPr>
                <a:spLocks noChangeAspect="1" noChangeArrowheads="1"/>
              </p:cNvSpPr>
              <p:nvPr/>
            </p:nvSpPr>
            <p:spPr bwMode="auto">
              <a:xfrm>
                <a:off x="1008" y="801"/>
                <a:ext cx="480" cy="144"/>
              </a:xfrm>
              <a:prstGeom prst="ellipse">
                <a:avLst/>
              </a:prstGeom>
              <a:solidFill>
                <a:srgbClr val="9933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4092" name="AutoShape 20"/>
              <p:cNvSpPr>
                <a:spLocks noChangeAspect="1" noChangeArrowheads="1"/>
              </p:cNvSpPr>
              <p:nvPr/>
            </p:nvSpPr>
            <p:spPr bwMode="auto">
              <a:xfrm>
                <a:off x="941" y="263"/>
                <a:ext cx="621" cy="341"/>
              </a:xfrm>
              <a:prstGeom prst="triangle">
                <a:avLst>
                  <a:gd name="adj" fmla="val 50000"/>
                </a:avLst>
              </a:prstGeom>
              <a:solidFill>
                <a:srgbClr val="FF9900"/>
              </a:solidFill>
              <a:ln w="9525">
                <a:solidFill>
                  <a:schemeClr val="tx1"/>
                </a:solidFill>
                <a:miter lim="800000"/>
                <a:headEnd/>
                <a:tailEnd/>
              </a:ln>
            </p:spPr>
            <p:txBody>
              <a:bodyPr wrap="none" anchor="ctr"/>
              <a:lstStyle/>
              <a:p>
                <a:endParaRPr lang="en-US"/>
              </a:p>
            </p:txBody>
          </p:sp>
          <p:sp>
            <p:nvSpPr>
              <p:cNvPr id="4093" name="Line 21"/>
              <p:cNvSpPr>
                <a:spLocks noChangeAspect="1" noChangeShapeType="1"/>
              </p:cNvSpPr>
              <p:nvPr/>
            </p:nvSpPr>
            <p:spPr bwMode="auto">
              <a:xfrm>
                <a:off x="1250" y="272"/>
                <a:ext cx="156" cy="33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094" name="Line 22"/>
              <p:cNvSpPr>
                <a:spLocks noChangeAspect="1" noChangeShapeType="1"/>
              </p:cNvSpPr>
              <p:nvPr/>
            </p:nvSpPr>
            <p:spPr bwMode="auto">
              <a:xfrm>
                <a:off x="1250" y="287"/>
                <a:ext cx="39" cy="30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095" name="Line 23"/>
              <p:cNvSpPr>
                <a:spLocks noChangeAspect="1" noChangeShapeType="1"/>
              </p:cNvSpPr>
              <p:nvPr/>
            </p:nvSpPr>
            <p:spPr bwMode="auto">
              <a:xfrm flipV="1">
                <a:off x="1033" y="256"/>
                <a:ext cx="217" cy="33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096" name="Line 24"/>
              <p:cNvSpPr>
                <a:spLocks noChangeAspect="1" noChangeShapeType="1"/>
              </p:cNvSpPr>
              <p:nvPr/>
            </p:nvSpPr>
            <p:spPr bwMode="auto">
              <a:xfrm flipH="1">
                <a:off x="1141" y="240"/>
                <a:ext cx="109" cy="36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097" name="Line 25"/>
              <p:cNvSpPr>
                <a:spLocks noChangeAspect="1" noChangeShapeType="1"/>
              </p:cNvSpPr>
              <p:nvPr/>
            </p:nvSpPr>
            <p:spPr bwMode="auto">
              <a:xfrm>
                <a:off x="1269" y="282"/>
                <a:ext cx="209" cy="31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098" name="Rectangle 26"/>
              <p:cNvSpPr>
                <a:spLocks noChangeAspect="1" noChangeArrowheads="1"/>
              </p:cNvSpPr>
              <p:nvPr/>
            </p:nvSpPr>
            <p:spPr bwMode="auto">
              <a:xfrm>
                <a:off x="1212" y="777"/>
                <a:ext cx="77" cy="147"/>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4099" name="Rectangle 27"/>
              <p:cNvSpPr>
                <a:spLocks noChangeAspect="1" noChangeArrowheads="1"/>
              </p:cNvSpPr>
              <p:nvPr/>
            </p:nvSpPr>
            <p:spPr bwMode="auto">
              <a:xfrm>
                <a:off x="1095" y="683"/>
                <a:ext cx="47" cy="47"/>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4100" name="Rectangle 28"/>
              <p:cNvSpPr>
                <a:spLocks noChangeAspect="1" noChangeArrowheads="1"/>
              </p:cNvSpPr>
              <p:nvPr/>
            </p:nvSpPr>
            <p:spPr bwMode="auto">
              <a:xfrm>
                <a:off x="1361" y="686"/>
                <a:ext cx="47" cy="47"/>
              </a:xfrm>
              <a:prstGeom prst="rect">
                <a:avLst/>
              </a:prstGeom>
              <a:solidFill>
                <a:schemeClr val="accent1"/>
              </a:solidFill>
              <a:ln w="9525">
                <a:solidFill>
                  <a:schemeClr val="tx1"/>
                </a:solidFill>
                <a:miter lim="800000"/>
                <a:headEnd/>
                <a:tailEnd/>
              </a:ln>
            </p:spPr>
            <p:txBody>
              <a:bodyPr wrap="none" anchor="ctr"/>
              <a:lstStyle/>
              <a:p>
                <a:endParaRPr lang="en-US"/>
              </a:p>
            </p:txBody>
          </p:sp>
        </p:grpSp>
        <p:grpSp>
          <p:nvGrpSpPr>
            <p:cNvPr id="4076" name="Group 29"/>
            <p:cNvGrpSpPr>
              <a:grpSpLocks/>
            </p:cNvGrpSpPr>
            <p:nvPr/>
          </p:nvGrpSpPr>
          <p:grpSpPr bwMode="auto">
            <a:xfrm>
              <a:off x="284" y="602"/>
              <a:ext cx="673" cy="705"/>
              <a:chOff x="941" y="240"/>
              <a:chExt cx="621" cy="705"/>
            </a:xfrm>
          </p:grpSpPr>
          <p:sp>
            <p:nvSpPr>
              <p:cNvPr id="4077" name="Rectangle 30"/>
              <p:cNvSpPr>
                <a:spLocks noChangeArrowheads="1"/>
              </p:cNvSpPr>
              <p:nvPr/>
            </p:nvSpPr>
            <p:spPr bwMode="auto">
              <a:xfrm>
                <a:off x="1008" y="528"/>
                <a:ext cx="480" cy="336"/>
              </a:xfrm>
              <a:prstGeom prst="rect">
                <a:avLst/>
              </a:prstGeom>
              <a:solidFill>
                <a:srgbClr val="993300"/>
              </a:solidFill>
              <a:ln w="9525">
                <a:solidFill>
                  <a:schemeClr val="tx1"/>
                </a:solidFill>
                <a:miter lim="800000"/>
                <a:headEnd/>
                <a:tailEnd/>
              </a:ln>
            </p:spPr>
            <p:txBody>
              <a:bodyPr wrap="none" anchor="ctr"/>
              <a:lstStyle/>
              <a:p>
                <a:endParaRPr lang="en-US"/>
              </a:p>
            </p:txBody>
          </p:sp>
          <p:sp>
            <p:nvSpPr>
              <p:cNvPr id="4078" name="Oval 31"/>
              <p:cNvSpPr>
                <a:spLocks noChangeArrowheads="1"/>
              </p:cNvSpPr>
              <p:nvPr/>
            </p:nvSpPr>
            <p:spPr bwMode="auto">
              <a:xfrm>
                <a:off x="1011" y="469"/>
                <a:ext cx="480" cy="144"/>
              </a:xfrm>
              <a:prstGeom prst="ellipse">
                <a:avLst/>
              </a:prstGeom>
              <a:solidFill>
                <a:srgbClr val="FF9900"/>
              </a:solidFill>
              <a:ln w="9525">
                <a:solidFill>
                  <a:schemeClr val="tx1"/>
                </a:solidFill>
                <a:round/>
                <a:headEnd/>
                <a:tailEnd/>
              </a:ln>
            </p:spPr>
            <p:txBody>
              <a:bodyPr wrap="none" anchor="ctr"/>
              <a:lstStyle/>
              <a:p>
                <a:endParaRPr lang="en-US"/>
              </a:p>
            </p:txBody>
          </p:sp>
          <p:sp>
            <p:nvSpPr>
              <p:cNvPr id="4079" name="Oval 32"/>
              <p:cNvSpPr>
                <a:spLocks noChangeArrowheads="1"/>
              </p:cNvSpPr>
              <p:nvPr/>
            </p:nvSpPr>
            <p:spPr bwMode="auto">
              <a:xfrm>
                <a:off x="1008" y="801"/>
                <a:ext cx="480" cy="144"/>
              </a:xfrm>
              <a:prstGeom prst="ellipse">
                <a:avLst/>
              </a:prstGeom>
              <a:solidFill>
                <a:srgbClr val="9933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4080" name="AutoShape 33"/>
              <p:cNvSpPr>
                <a:spLocks noChangeArrowheads="1"/>
              </p:cNvSpPr>
              <p:nvPr/>
            </p:nvSpPr>
            <p:spPr bwMode="auto">
              <a:xfrm>
                <a:off x="941" y="263"/>
                <a:ext cx="621" cy="341"/>
              </a:xfrm>
              <a:prstGeom prst="triangle">
                <a:avLst>
                  <a:gd name="adj" fmla="val 50000"/>
                </a:avLst>
              </a:prstGeom>
              <a:solidFill>
                <a:srgbClr val="FF9900"/>
              </a:solidFill>
              <a:ln w="9525">
                <a:solidFill>
                  <a:schemeClr val="tx1"/>
                </a:solidFill>
                <a:miter lim="800000"/>
                <a:headEnd/>
                <a:tailEnd/>
              </a:ln>
            </p:spPr>
            <p:txBody>
              <a:bodyPr wrap="none" anchor="ctr"/>
              <a:lstStyle/>
              <a:p>
                <a:endParaRPr lang="en-US"/>
              </a:p>
            </p:txBody>
          </p:sp>
          <p:sp>
            <p:nvSpPr>
              <p:cNvPr id="4081" name="Line 34"/>
              <p:cNvSpPr>
                <a:spLocks noChangeShapeType="1"/>
              </p:cNvSpPr>
              <p:nvPr/>
            </p:nvSpPr>
            <p:spPr bwMode="auto">
              <a:xfrm>
                <a:off x="1250" y="272"/>
                <a:ext cx="156" cy="33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082" name="Line 35"/>
              <p:cNvSpPr>
                <a:spLocks noChangeShapeType="1"/>
              </p:cNvSpPr>
              <p:nvPr/>
            </p:nvSpPr>
            <p:spPr bwMode="auto">
              <a:xfrm>
                <a:off x="1250" y="287"/>
                <a:ext cx="39" cy="30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083" name="Line 36"/>
              <p:cNvSpPr>
                <a:spLocks noChangeShapeType="1"/>
              </p:cNvSpPr>
              <p:nvPr/>
            </p:nvSpPr>
            <p:spPr bwMode="auto">
              <a:xfrm flipV="1">
                <a:off x="1033" y="256"/>
                <a:ext cx="217" cy="33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084" name="Line 37"/>
              <p:cNvSpPr>
                <a:spLocks noChangeShapeType="1"/>
              </p:cNvSpPr>
              <p:nvPr/>
            </p:nvSpPr>
            <p:spPr bwMode="auto">
              <a:xfrm flipH="1">
                <a:off x="1141" y="240"/>
                <a:ext cx="109" cy="36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085" name="Line 38"/>
              <p:cNvSpPr>
                <a:spLocks noChangeShapeType="1"/>
              </p:cNvSpPr>
              <p:nvPr/>
            </p:nvSpPr>
            <p:spPr bwMode="auto">
              <a:xfrm>
                <a:off x="1269" y="282"/>
                <a:ext cx="209" cy="31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086" name="Rectangle 39"/>
              <p:cNvSpPr>
                <a:spLocks noChangeArrowheads="1"/>
              </p:cNvSpPr>
              <p:nvPr/>
            </p:nvSpPr>
            <p:spPr bwMode="auto">
              <a:xfrm>
                <a:off x="1212" y="777"/>
                <a:ext cx="77" cy="147"/>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4087" name="Rectangle 40"/>
              <p:cNvSpPr>
                <a:spLocks noChangeArrowheads="1"/>
              </p:cNvSpPr>
              <p:nvPr/>
            </p:nvSpPr>
            <p:spPr bwMode="auto">
              <a:xfrm>
                <a:off x="1095" y="683"/>
                <a:ext cx="47" cy="47"/>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4088" name="Rectangle 41"/>
              <p:cNvSpPr>
                <a:spLocks noChangeArrowheads="1"/>
              </p:cNvSpPr>
              <p:nvPr/>
            </p:nvSpPr>
            <p:spPr bwMode="auto">
              <a:xfrm>
                <a:off x="1361" y="686"/>
                <a:ext cx="47" cy="47"/>
              </a:xfrm>
              <a:prstGeom prst="rect">
                <a:avLst/>
              </a:prstGeom>
              <a:solidFill>
                <a:schemeClr val="accent1"/>
              </a:solidFill>
              <a:ln w="9525">
                <a:solidFill>
                  <a:schemeClr val="tx1"/>
                </a:solidFill>
                <a:miter lim="800000"/>
                <a:headEnd/>
                <a:tailEnd/>
              </a:ln>
            </p:spPr>
            <p:txBody>
              <a:bodyPr wrap="none" anchor="ctr"/>
              <a:lstStyle/>
              <a:p>
                <a:endParaRPr lang="en-US"/>
              </a:p>
            </p:txBody>
          </p:sp>
        </p:grpSp>
      </p:grpSp>
      <p:grpSp>
        <p:nvGrpSpPr>
          <p:cNvPr id="6" name="Group 42"/>
          <p:cNvGrpSpPr>
            <a:grpSpLocks/>
          </p:cNvGrpSpPr>
          <p:nvPr/>
        </p:nvGrpSpPr>
        <p:grpSpPr bwMode="auto">
          <a:xfrm>
            <a:off x="1558925" y="2132013"/>
            <a:ext cx="3468688" cy="2173287"/>
            <a:chOff x="1350" y="799"/>
            <a:chExt cx="2367" cy="1369"/>
          </a:xfrm>
        </p:grpSpPr>
        <p:sp>
          <p:nvSpPr>
            <p:cNvPr id="3761" name="AutoShape 43"/>
            <p:cNvSpPr>
              <a:spLocks noChangeArrowheads="1"/>
            </p:cNvSpPr>
            <p:nvPr/>
          </p:nvSpPr>
          <p:spPr bwMode="auto">
            <a:xfrm>
              <a:off x="1350" y="1601"/>
              <a:ext cx="2367" cy="567"/>
            </a:xfrm>
            <a:prstGeom prst="parallelogram">
              <a:avLst>
                <a:gd name="adj" fmla="val 175585"/>
              </a:avLst>
            </a:prstGeom>
            <a:solidFill>
              <a:srgbClr val="C18345"/>
            </a:solidFill>
            <a:ln w="9525">
              <a:solidFill>
                <a:schemeClr val="tx1"/>
              </a:solidFill>
              <a:miter lim="800000"/>
              <a:headEnd/>
              <a:tailEnd/>
            </a:ln>
          </p:spPr>
          <p:txBody>
            <a:bodyPr wrap="none" anchor="ctr"/>
            <a:lstStyle/>
            <a:p>
              <a:endParaRPr lang="en-US"/>
            </a:p>
          </p:txBody>
        </p:sp>
        <p:grpSp>
          <p:nvGrpSpPr>
            <p:cNvPr id="3762" name="Group 44"/>
            <p:cNvGrpSpPr>
              <a:grpSpLocks/>
            </p:cNvGrpSpPr>
            <p:nvPr/>
          </p:nvGrpSpPr>
          <p:grpSpPr bwMode="auto">
            <a:xfrm>
              <a:off x="1748" y="799"/>
              <a:ext cx="1784" cy="1361"/>
              <a:chOff x="1234" y="844"/>
              <a:chExt cx="1646" cy="1361"/>
            </a:xfrm>
          </p:grpSpPr>
          <p:sp>
            <p:nvSpPr>
              <p:cNvPr id="3763" name="Freeform 45"/>
              <p:cNvSpPr>
                <a:spLocks/>
              </p:cNvSpPr>
              <p:nvPr/>
            </p:nvSpPr>
            <p:spPr bwMode="auto">
              <a:xfrm>
                <a:off x="2696" y="1260"/>
                <a:ext cx="23" cy="36"/>
              </a:xfrm>
              <a:custGeom>
                <a:avLst/>
                <a:gdLst>
                  <a:gd name="T0" fmla="*/ 0 w 23"/>
                  <a:gd name="T1" fmla="*/ 35 h 36"/>
                  <a:gd name="T2" fmla="*/ 0 w 23"/>
                  <a:gd name="T3" fmla="*/ 29 h 36"/>
                  <a:gd name="T4" fmla="*/ 0 w 23"/>
                  <a:gd name="T5" fmla="*/ 23 h 36"/>
                  <a:gd name="T6" fmla="*/ 4 w 23"/>
                  <a:gd name="T7" fmla="*/ 16 h 36"/>
                  <a:gd name="T8" fmla="*/ 7 w 23"/>
                  <a:gd name="T9" fmla="*/ 10 h 36"/>
                  <a:gd name="T10" fmla="*/ 13 w 23"/>
                  <a:gd name="T11" fmla="*/ 6 h 36"/>
                  <a:gd name="T12" fmla="*/ 17 w 23"/>
                  <a:gd name="T13" fmla="*/ 0 h 36"/>
                  <a:gd name="T14" fmla="*/ 22 w 23"/>
                  <a:gd name="T15" fmla="*/ 0 h 36"/>
                  <a:gd name="T16" fmla="*/ 22 w 23"/>
                  <a:gd name="T17" fmla="*/ 0 h 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
                  <a:gd name="T28" fmla="*/ 0 h 36"/>
                  <a:gd name="T29" fmla="*/ 23 w 23"/>
                  <a:gd name="T30" fmla="*/ 36 h 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 h="36">
                    <a:moveTo>
                      <a:pt x="0" y="35"/>
                    </a:moveTo>
                    <a:lnTo>
                      <a:pt x="0" y="29"/>
                    </a:lnTo>
                    <a:lnTo>
                      <a:pt x="0" y="23"/>
                    </a:lnTo>
                    <a:lnTo>
                      <a:pt x="4" y="16"/>
                    </a:lnTo>
                    <a:lnTo>
                      <a:pt x="7" y="10"/>
                    </a:lnTo>
                    <a:lnTo>
                      <a:pt x="13" y="6"/>
                    </a:lnTo>
                    <a:lnTo>
                      <a:pt x="17" y="0"/>
                    </a:lnTo>
                    <a:lnTo>
                      <a:pt x="22"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764" name="Freeform 46"/>
              <p:cNvSpPr>
                <a:spLocks/>
              </p:cNvSpPr>
              <p:nvPr/>
            </p:nvSpPr>
            <p:spPr bwMode="auto">
              <a:xfrm>
                <a:off x="2682" y="1088"/>
                <a:ext cx="168" cy="106"/>
              </a:xfrm>
              <a:custGeom>
                <a:avLst/>
                <a:gdLst>
                  <a:gd name="T0" fmla="*/ 15 w 168"/>
                  <a:gd name="T1" fmla="*/ 59 h 106"/>
                  <a:gd name="T2" fmla="*/ 21 w 168"/>
                  <a:gd name="T3" fmla="*/ 50 h 106"/>
                  <a:gd name="T4" fmla="*/ 25 w 168"/>
                  <a:gd name="T5" fmla="*/ 42 h 106"/>
                  <a:gd name="T6" fmla="*/ 29 w 168"/>
                  <a:gd name="T7" fmla="*/ 32 h 106"/>
                  <a:gd name="T8" fmla="*/ 36 w 168"/>
                  <a:gd name="T9" fmla="*/ 22 h 106"/>
                  <a:gd name="T10" fmla="*/ 42 w 168"/>
                  <a:gd name="T11" fmla="*/ 14 h 106"/>
                  <a:gd name="T12" fmla="*/ 48 w 168"/>
                  <a:gd name="T13" fmla="*/ 6 h 106"/>
                  <a:gd name="T14" fmla="*/ 56 w 168"/>
                  <a:gd name="T15" fmla="*/ 0 h 106"/>
                  <a:gd name="T16" fmla="*/ 65 w 168"/>
                  <a:gd name="T17" fmla="*/ 0 h 106"/>
                  <a:gd name="T18" fmla="*/ 73 w 168"/>
                  <a:gd name="T19" fmla="*/ 0 h 106"/>
                  <a:gd name="T20" fmla="*/ 83 w 168"/>
                  <a:gd name="T21" fmla="*/ 3 h 106"/>
                  <a:gd name="T22" fmla="*/ 91 w 168"/>
                  <a:gd name="T23" fmla="*/ 7 h 106"/>
                  <a:gd name="T24" fmla="*/ 104 w 168"/>
                  <a:gd name="T25" fmla="*/ 18 h 106"/>
                  <a:gd name="T26" fmla="*/ 114 w 168"/>
                  <a:gd name="T27" fmla="*/ 25 h 106"/>
                  <a:gd name="T28" fmla="*/ 121 w 168"/>
                  <a:gd name="T29" fmla="*/ 32 h 106"/>
                  <a:gd name="T30" fmla="*/ 128 w 168"/>
                  <a:gd name="T31" fmla="*/ 41 h 106"/>
                  <a:gd name="T32" fmla="*/ 136 w 168"/>
                  <a:gd name="T33" fmla="*/ 49 h 106"/>
                  <a:gd name="T34" fmla="*/ 142 w 168"/>
                  <a:gd name="T35" fmla="*/ 57 h 106"/>
                  <a:gd name="T36" fmla="*/ 149 w 168"/>
                  <a:gd name="T37" fmla="*/ 66 h 106"/>
                  <a:gd name="T38" fmla="*/ 154 w 168"/>
                  <a:gd name="T39" fmla="*/ 74 h 106"/>
                  <a:gd name="T40" fmla="*/ 159 w 168"/>
                  <a:gd name="T41" fmla="*/ 84 h 106"/>
                  <a:gd name="T42" fmla="*/ 161 w 168"/>
                  <a:gd name="T43" fmla="*/ 92 h 106"/>
                  <a:gd name="T44" fmla="*/ 166 w 168"/>
                  <a:gd name="T45" fmla="*/ 101 h 106"/>
                  <a:gd name="T46" fmla="*/ 163 w 168"/>
                  <a:gd name="T47" fmla="*/ 104 h 106"/>
                  <a:gd name="T48" fmla="*/ 156 w 168"/>
                  <a:gd name="T49" fmla="*/ 97 h 106"/>
                  <a:gd name="T50" fmla="*/ 147 w 168"/>
                  <a:gd name="T51" fmla="*/ 91 h 106"/>
                  <a:gd name="T52" fmla="*/ 139 w 168"/>
                  <a:gd name="T53" fmla="*/ 87 h 106"/>
                  <a:gd name="T54" fmla="*/ 133 w 168"/>
                  <a:gd name="T55" fmla="*/ 78 h 106"/>
                  <a:gd name="T56" fmla="*/ 125 w 168"/>
                  <a:gd name="T57" fmla="*/ 70 h 106"/>
                  <a:gd name="T58" fmla="*/ 116 w 168"/>
                  <a:gd name="T59" fmla="*/ 62 h 106"/>
                  <a:gd name="T60" fmla="*/ 109 w 168"/>
                  <a:gd name="T61" fmla="*/ 55 h 106"/>
                  <a:gd name="T62" fmla="*/ 101 w 168"/>
                  <a:gd name="T63" fmla="*/ 49 h 106"/>
                  <a:gd name="T64" fmla="*/ 90 w 168"/>
                  <a:gd name="T65" fmla="*/ 39 h 106"/>
                  <a:gd name="T66" fmla="*/ 80 w 168"/>
                  <a:gd name="T67" fmla="*/ 34 h 106"/>
                  <a:gd name="T68" fmla="*/ 70 w 168"/>
                  <a:gd name="T69" fmla="*/ 27 h 106"/>
                  <a:gd name="T70" fmla="*/ 62 w 168"/>
                  <a:gd name="T71" fmla="*/ 22 h 106"/>
                  <a:gd name="T72" fmla="*/ 53 w 168"/>
                  <a:gd name="T73" fmla="*/ 24 h 106"/>
                  <a:gd name="T74" fmla="*/ 46 w 168"/>
                  <a:gd name="T75" fmla="*/ 32 h 106"/>
                  <a:gd name="T76" fmla="*/ 42 w 168"/>
                  <a:gd name="T77" fmla="*/ 41 h 106"/>
                  <a:gd name="T78" fmla="*/ 36 w 168"/>
                  <a:gd name="T79" fmla="*/ 49 h 106"/>
                  <a:gd name="T80" fmla="*/ 29 w 168"/>
                  <a:gd name="T81" fmla="*/ 57 h 106"/>
                  <a:gd name="T82" fmla="*/ 24 w 168"/>
                  <a:gd name="T83" fmla="*/ 66 h 106"/>
                  <a:gd name="T84" fmla="*/ 18 w 168"/>
                  <a:gd name="T85" fmla="*/ 74 h 106"/>
                  <a:gd name="T86" fmla="*/ 13 w 168"/>
                  <a:gd name="T87" fmla="*/ 83 h 106"/>
                  <a:gd name="T88" fmla="*/ 7 w 168"/>
                  <a:gd name="T89" fmla="*/ 91 h 106"/>
                  <a:gd name="T90" fmla="*/ 3 w 168"/>
                  <a:gd name="T91" fmla="*/ 99 h 106"/>
                  <a:gd name="T92" fmla="*/ 4 w 168"/>
                  <a:gd name="T93" fmla="*/ 64 h 10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68"/>
                  <a:gd name="T142" fmla="*/ 0 h 106"/>
                  <a:gd name="T143" fmla="*/ 168 w 168"/>
                  <a:gd name="T144" fmla="*/ 106 h 10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68" h="106">
                    <a:moveTo>
                      <a:pt x="13" y="63"/>
                    </a:moveTo>
                    <a:lnTo>
                      <a:pt x="15" y="59"/>
                    </a:lnTo>
                    <a:lnTo>
                      <a:pt x="18" y="55"/>
                    </a:lnTo>
                    <a:lnTo>
                      <a:pt x="21" y="50"/>
                    </a:lnTo>
                    <a:lnTo>
                      <a:pt x="22" y="46"/>
                    </a:lnTo>
                    <a:lnTo>
                      <a:pt x="25" y="42"/>
                    </a:lnTo>
                    <a:lnTo>
                      <a:pt x="27" y="38"/>
                    </a:lnTo>
                    <a:lnTo>
                      <a:pt x="29" y="32"/>
                    </a:lnTo>
                    <a:lnTo>
                      <a:pt x="32" y="28"/>
                    </a:lnTo>
                    <a:lnTo>
                      <a:pt x="36" y="22"/>
                    </a:lnTo>
                    <a:lnTo>
                      <a:pt x="39" y="18"/>
                    </a:lnTo>
                    <a:lnTo>
                      <a:pt x="42" y="14"/>
                    </a:lnTo>
                    <a:lnTo>
                      <a:pt x="46" y="10"/>
                    </a:lnTo>
                    <a:lnTo>
                      <a:pt x="48" y="6"/>
                    </a:lnTo>
                    <a:lnTo>
                      <a:pt x="52" y="3"/>
                    </a:lnTo>
                    <a:lnTo>
                      <a:pt x="56" y="0"/>
                    </a:lnTo>
                    <a:lnTo>
                      <a:pt x="60" y="0"/>
                    </a:lnTo>
                    <a:lnTo>
                      <a:pt x="65" y="0"/>
                    </a:lnTo>
                    <a:lnTo>
                      <a:pt x="69" y="0"/>
                    </a:lnTo>
                    <a:lnTo>
                      <a:pt x="73" y="0"/>
                    </a:lnTo>
                    <a:lnTo>
                      <a:pt x="77" y="0"/>
                    </a:lnTo>
                    <a:lnTo>
                      <a:pt x="83" y="3"/>
                    </a:lnTo>
                    <a:lnTo>
                      <a:pt x="87" y="6"/>
                    </a:lnTo>
                    <a:lnTo>
                      <a:pt x="91" y="7"/>
                    </a:lnTo>
                    <a:lnTo>
                      <a:pt x="95" y="11"/>
                    </a:lnTo>
                    <a:lnTo>
                      <a:pt x="104" y="18"/>
                    </a:lnTo>
                    <a:lnTo>
                      <a:pt x="108" y="21"/>
                    </a:lnTo>
                    <a:lnTo>
                      <a:pt x="114" y="25"/>
                    </a:lnTo>
                    <a:lnTo>
                      <a:pt x="116" y="29"/>
                    </a:lnTo>
                    <a:lnTo>
                      <a:pt x="121" y="32"/>
                    </a:lnTo>
                    <a:lnTo>
                      <a:pt x="125" y="36"/>
                    </a:lnTo>
                    <a:lnTo>
                      <a:pt x="128" y="41"/>
                    </a:lnTo>
                    <a:lnTo>
                      <a:pt x="132" y="45"/>
                    </a:lnTo>
                    <a:lnTo>
                      <a:pt x="136" y="49"/>
                    </a:lnTo>
                    <a:lnTo>
                      <a:pt x="140" y="53"/>
                    </a:lnTo>
                    <a:lnTo>
                      <a:pt x="142" y="57"/>
                    </a:lnTo>
                    <a:lnTo>
                      <a:pt x="146" y="62"/>
                    </a:lnTo>
                    <a:lnTo>
                      <a:pt x="149" y="66"/>
                    </a:lnTo>
                    <a:lnTo>
                      <a:pt x="150" y="70"/>
                    </a:lnTo>
                    <a:lnTo>
                      <a:pt x="154" y="74"/>
                    </a:lnTo>
                    <a:lnTo>
                      <a:pt x="156" y="80"/>
                    </a:lnTo>
                    <a:lnTo>
                      <a:pt x="159" y="84"/>
                    </a:lnTo>
                    <a:lnTo>
                      <a:pt x="160" y="88"/>
                    </a:lnTo>
                    <a:lnTo>
                      <a:pt x="161" y="92"/>
                    </a:lnTo>
                    <a:lnTo>
                      <a:pt x="164" y="97"/>
                    </a:lnTo>
                    <a:lnTo>
                      <a:pt x="166" y="101"/>
                    </a:lnTo>
                    <a:lnTo>
                      <a:pt x="167" y="105"/>
                    </a:lnTo>
                    <a:lnTo>
                      <a:pt x="163" y="104"/>
                    </a:lnTo>
                    <a:lnTo>
                      <a:pt x="160" y="99"/>
                    </a:lnTo>
                    <a:lnTo>
                      <a:pt x="156" y="97"/>
                    </a:lnTo>
                    <a:lnTo>
                      <a:pt x="152" y="94"/>
                    </a:lnTo>
                    <a:lnTo>
                      <a:pt x="147" y="91"/>
                    </a:lnTo>
                    <a:lnTo>
                      <a:pt x="143" y="90"/>
                    </a:lnTo>
                    <a:lnTo>
                      <a:pt x="139" y="87"/>
                    </a:lnTo>
                    <a:lnTo>
                      <a:pt x="136" y="83"/>
                    </a:lnTo>
                    <a:lnTo>
                      <a:pt x="133" y="78"/>
                    </a:lnTo>
                    <a:lnTo>
                      <a:pt x="129" y="76"/>
                    </a:lnTo>
                    <a:lnTo>
                      <a:pt x="125" y="70"/>
                    </a:lnTo>
                    <a:lnTo>
                      <a:pt x="121" y="66"/>
                    </a:lnTo>
                    <a:lnTo>
                      <a:pt x="116" y="62"/>
                    </a:lnTo>
                    <a:lnTo>
                      <a:pt x="112" y="59"/>
                    </a:lnTo>
                    <a:lnTo>
                      <a:pt x="109" y="55"/>
                    </a:lnTo>
                    <a:lnTo>
                      <a:pt x="105" y="52"/>
                    </a:lnTo>
                    <a:lnTo>
                      <a:pt x="101" y="49"/>
                    </a:lnTo>
                    <a:lnTo>
                      <a:pt x="95" y="45"/>
                    </a:lnTo>
                    <a:lnTo>
                      <a:pt x="90" y="39"/>
                    </a:lnTo>
                    <a:lnTo>
                      <a:pt x="86" y="36"/>
                    </a:lnTo>
                    <a:lnTo>
                      <a:pt x="80" y="34"/>
                    </a:lnTo>
                    <a:lnTo>
                      <a:pt x="76" y="31"/>
                    </a:lnTo>
                    <a:lnTo>
                      <a:pt x="70" y="27"/>
                    </a:lnTo>
                    <a:lnTo>
                      <a:pt x="66" y="24"/>
                    </a:lnTo>
                    <a:lnTo>
                      <a:pt x="62" y="22"/>
                    </a:lnTo>
                    <a:lnTo>
                      <a:pt x="58" y="21"/>
                    </a:lnTo>
                    <a:lnTo>
                      <a:pt x="53" y="24"/>
                    </a:lnTo>
                    <a:lnTo>
                      <a:pt x="51" y="29"/>
                    </a:lnTo>
                    <a:lnTo>
                      <a:pt x="46" y="32"/>
                    </a:lnTo>
                    <a:lnTo>
                      <a:pt x="45" y="36"/>
                    </a:lnTo>
                    <a:lnTo>
                      <a:pt x="42" y="41"/>
                    </a:lnTo>
                    <a:lnTo>
                      <a:pt x="39" y="45"/>
                    </a:lnTo>
                    <a:lnTo>
                      <a:pt x="36" y="49"/>
                    </a:lnTo>
                    <a:lnTo>
                      <a:pt x="34" y="53"/>
                    </a:lnTo>
                    <a:lnTo>
                      <a:pt x="29" y="57"/>
                    </a:lnTo>
                    <a:lnTo>
                      <a:pt x="27" y="62"/>
                    </a:lnTo>
                    <a:lnTo>
                      <a:pt x="24" y="66"/>
                    </a:lnTo>
                    <a:lnTo>
                      <a:pt x="21" y="70"/>
                    </a:lnTo>
                    <a:lnTo>
                      <a:pt x="18" y="74"/>
                    </a:lnTo>
                    <a:lnTo>
                      <a:pt x="15" y="78"/>
                    </a:lnTo>
                    <a:lnTo>
                      <a:pt x="13" y="83"/>
                    </a:lnTo>
                    <a:lnTo>
                      <a:pt x="10" y="87"/>
                    </a:lnTo>
                    <a:lnTo>
                      <a:pt x="7" y="91"/>
                    </a:lnTo>
                    <a:lnTo>
                      <a:pt x="6" y="95"/>
                    </a:lnTo>
                    <a:lnTo>
                      <a:pt x="3" y="99"/>
                    </a:lnTo>
                    <a:lnTo>
                      <a:pt x="0" y="104"/>
                    </a:lnTo>
                    <a:lnTo>
                      <a:pt x="4" y="64"/>
                    </a:lnTo>
                  </a:path>
                </a:pathLst>
              </a:custGeom>
              <a:solidFill>
                <a:srgbClr val="00CC00"/>
              </a:solidFill>
              <a:ln w="12700" cap="rnd">
                <a:solidFill>
                  <a:srgbClr val="00CC00"/>
                </a:solidFill>
                <a:round/>
                <a:headEnd/>
                <a:tailEnd/>
              </a:ln>
            </p:spPr>
            <p:txBody>
              <a:bodyPr/>
              <a:lstStyle/>
              <a:p>
                <a:endParaRPr lang="en-US"/>
              </a:p>
            </p:txBody>
          </p:sp>
          <p:sp>
            <p:nvSpPr>
              <p:cNvPr id="3765" name="Freeform 47"/>
              <p:cNvSpPr>
                <a:spLocks/>
              </p:cNvSpPr>
              <p:nvPr/>
            </p:nvSpPr>
            <p:spPr bwMode="auto">
              <a:xfrm>
                <a:off x="2674" y="1260"/>
                <a:ext cx="206" cy="131"/>
              </a:xfrm>
              <a:custGeom>
                <a:avLst/>
                <a:gdLst>
                  <a:gd name="T0" fmla="*/ 19 w 206"/>
                  <a:gd name="T1" fmla="*/ 73 h 131"/>
                  <a:gd name="T2" fmla="*/ 26 w 206"/>
                  <a:gd name="T3" fmla="*/ 62 h 131"/>
                  <a:gd name="T4" fmla="*/ 31 w 206"/>
                  <a:gd name="T5" fmla="*/ 52 h 131"/>
                  <a:gd name="T6" fmla="*/ 36 w 206"/>
                  <a:gd name="T7" fmla="*/ 40 h 131"/>
                  <a:gd name="T8" fmla="*/ 45 w 206"/>
                  <a:gd name="T9" fmla="*/ 28 h 131"/>
                  <a:gd name="T10" fmla="*/ 52 w 206"/>
                  <a:gd name="T11" fmla="*/ 17 h 131"/>
                  <a:gd name="T12" fmla="*/ 59 w 206"/>
                  <a:gd name="T13" fmla="*/ 7 h 131"/>
                  <a:gd name="T14" fmla="*/ 69 w 206"/>
                  <a:gd name="T15" fmla="*/ 0 h 131"/>
                  <a:gd name="T16" fmla="*/ 79 w 206"/>
                  <a:gd name="T17" fmla="*/ 0 h 131"/>
                  <a:gd name="T18" fmla="*/ 90 w 206"/>
                  <a:gd name="T19" fmla="*/ 0 h 131"/>
                  <a:gd name="T20" fmla="*/ 102 w 206"/>
                  <a:gd name="T21" fmla="*/ 3 h 131"/>
                  <a:gd name="T22" fmla="*/ 112 w 206"/>
                  <a:gd name="T23" fmla="*/ 9 h 131"/>
                  <a:gd name="T24" fmla="*/ 127 w 206"/>
                  <a:gd name="T25" fmla="*/ 23 h 131"/>
                  <a:gd name="T26" fmla="*/ 140 w 206"/>
                  <a:gd name="T27" fmla="*/ 31 h 131"/>
                  <a:gd name="T28" fmla="*/ 148 w 206"/>
                  <a:gd name="T29" fmla="*/ 40 h 131"/>
                  <a:gd name="T30" fmla="*/ 157 w 206"/>
                  <a:gd name="T31" fmla="*/ 50 h 131"/>
                  <a:gd name="T32" fmla="*/ 167 w 206"/>
                  <a:gd name="T33" fmla="*/ 61 h 131"/>
                  <a:gd name="T34" fmla="*/ 174 w 206"/>
                  <a:gd name="T35" fmla="*/ 71 h 131"/>
                  <a:gd name="T36" fmla="*/ 183 w 206"/>
                  <a:gd name="T37" fmla="*/ 81 h 131"/>
                  <a:gd name="T38" fmla="*/ 189 w 206"/>
                  <a:gd name="T39" fmla="*/ 92 h 131"/>
                  <a:gd name="T40" fmla="*/ 195 w 206"/>
                  <a:gd name="T41" fmla="*/ 104 h 131"/>
                  <a:gd name="T42" fmla="*/ 198 w 206"/>
                  <a:gd name="T43" fmla="*/ 114 h 131"/>
                  <a:gd name="T44" fmla="*/ 203 w 206"/>
                  <a:gd name="T45" fmla="*/ 125 h 131"/>
                  <a:gd name="T46" fmla="*/ 200 w 206"/>
                  <a:gd name="T47" fmla="*/ 128 h 131"/>
                  <a:gd name="T48" fmla="*/ 191 w 206"/>
                  <a:gd name="T49" fmla="*/ 120 h 131"/>
                  <a:gd name="T50" fmla="*/ 181 w 206"/>
                  <a:gd name="T51" fmla="*/ 113 h 131"/>
                  <a:gd name="T52" fmla="*/ 171 w 206"/>
                  <a:gd name="T53" fmla="*/ 107 h 131"/>
                  <a:gd name="T54" fmla="*/ 164 w 206"/>
                  <a:gd name="T55" fmla="*/ 97 h 131"/>
                  <a:gd name="T56" fmla="*/ 153 w 206"/>
                  <a:gd name="T57" fmla="*/ 87 h 131"/>
                  <a:gd name="T58" fmla="*/ 143 w 206"/>
                  <a:gd name="T59" fmla="*/ 76 h 131"/>
                  <a:gd name="T60" fmla="*/ 134 w 206"/>
                  <a:gd name="T61" fmla="*/ 68 h 131"/>
                  <a:gd name="T62" fmla="*/ 124 w 206"/>
                  <a:gd name="T63" fmla="*/ 61 h 131"/>
                  <a:gd name="T64" fmla="*/ 110 w 206"/>
                  <a:gd name="T65" fmla="*/ 49 h 131"/>
                  <a:gd name="T66" fmla="*/ 98 w 206"/>
                  <a:gd name="T67" fmla="*/ 42 h 131"/>
                  <a:gd name="T68" fmla="*/ 86 w 206"/>
                  <a:gd name="T69" fmla="*/ 33 h 131"/>
                  <a:gd name="T70" fmla="*/ 76 w 206"/>
                  <a:gd name="T71" fmla="*/ 28 h 131"/>
                  <a:gd name="T72" fmla="*/ 65 w 206"/>
                  <a:gd name="T73" fmla="*/ 29 h 131"/>
                  <a:gd name="T74" fmla="*/ 57 w 206"/>
                  <a:gd name="T75" fmla="*/ 40 h 131"/>
                  <a:gd name="T76" fmla="*/ 52 w 206"/>
                  <a:gd name="T77" fmla="*/ 50 h 131"/>
                  <a:gd name="T78" fmla="*/ 45 w 206"/>
                  <a:gd name="T79" fmla="*/ 61 h 131"/>
                  <a:gd name="T80" fmla="*/ 36 w 206"/>
                  <a:gd name="T81" fmla="*/ 71 h 131"/>
                  <a:gd name="T82" fmla="*/ 29 w 206"/>
                  <a:gd name="T83" fmla="*/ 81 h 131"/>
                  <a:gd name="T84" fmla="*/ 22 w 206"/>
                  <a:gd name="T85" fmla="*/ 92 h 131"/>
                  <a:gd name="T86" fmla="*/ 16 w 206"/>
                  <a:gd name="T87" fmla="*/ 102 h 131"/>
                  <a:gd name="T88" fmla="*/ 9 w 206"/>
                  <a:gd name="T89" fmla="*/ 113 h 131"/>
                  <a:gd name="T90" fmla="*/ 3 w 206"/>
                  <a:gd name="T91" fmla="*/ 123 h 131"/>
                  <a:gd name="T92" fmla="*/ 5 w 206"/>
                  <a:gd name="T93" fmla="*/ 80 h 13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206"/>
                  <a:gd name="T142" fmla="*/ 0 h 131"/>
                  <a:gd name="T143" fmla="*/ 206 w 206"/>
                  <a:gd name="T144" fmla="*/ 131 h 13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206" h="131">
                    <a:moveTo>
                      <a:pt x="16" y="78"/>
                    </a:moveTo>
                    <a:lnTo>
                      <a:pt x="19" y="73"/>
                    </a:lnTo>
                    <a:lnTo>
                      <a:pt x="22" y="68"/>
                    </a:lnTo>
                    <a:lnTo>
                      <a:pt x="26" y="62"/>
                    </a:lnTo>
                    <a:lnTo>
                      <a:pt x="28" y="57"/>
                    </a:lnTo>
                    <a:lnTo>
                      <a:pt x="31" y="52"/>
                    </a:lnTo>
                    <a:lnTo>
                      <a:pt x="33" y="47"/>
                    </a:lnTo>
                    <a:lnTo>
                      <a:pt x="36" y="40"/>
                    </a:lnTo>
                    <a:lnTo>
                      <a:pt x="40" y="35"/>
                    </a:lnTo>
                    <a:lnTo>
                      <a:pt x="45" y="28"/>
                    </a:lnTo>
                    <a:lnTo>
                      <a:pt x="48" y="23"/>
                    </a:lnTo>
                    <a:lnTo>
                      <a:pt x="52" y="17"/>
                    </a:lnTo>
                    <a:lnTo>
                      <a:pt x="57" y="12"/>
                    </a:lnTo>
                    <a:lnTo>
                      <a:pt x="59" y="7"/>
                    </a:lnTo>
                    <a:lnTo>
                      <a:pt x="64" y="3"/>
                    </a:lnTo>
                    <a:lnTo>
                      <a:pt x="69" y="0"/>
                    </a:lnTo>
                    <a:lnTo>
                      <a:pt x="74" y="0"/>
                    </a:lnTo>
                    <a:lnTo>
                      <a:pt x="79" y="0"/>
                    </a:lnTo>
                    <a:lnTo>
                      <a:pt x="84" y="0"/>
                    </a:lnTo>
                    <a:lnTo>
                      <a:pt x="90" y="0"/>
                    </a:lnTo>
                    <a:lnTo>
                      <a:pt x="95" y="0"/>
                    </a:lnTo>
                    <a:lnTo>
                      <a:pt x="102" y="3"/>
                    </a:lnTo>
                    <a:lnTo>
                      <a:pt x="107" y="7"/>
                    </a:lnTo>
                    <a:lnTo>
                      <a:pt x="112" y="9"/>
                    </a:lnTo>
                    <a:lnTo>
                      <a:pt x="117" y="14"/>
                    </a:lnTo>
                    <a:lnTo>
                      <a:pt x="127" y="23"/>
                    </a:lnTo>
                    <a:lnTo>
                      <a:pt x="133" y="26"/>
                    </a:lnTo>
                    <a:lnTo>
                      <a:pt x="140" y="31"/>
                    </a:lnTo>
                    <a:lnTo>
                      <a:pt x="143" y="36"/>
                    </a:lnTo>
                    <a:lnTo>
                      <a:pt x="148" y="40"/>
                    </a:lnTo>
                    <a:lnTo>
                      <a:pt x="153" y="45"/>
                    </a:lnTo>
                    <a:lnTo>
                      <a:pt x="157" y="50"/>
                    </a:lnTo>
                    <a:lnTo>
                      <a:pt x="162" y="55"/>
                    </a:lnTo>
                    <a:lnTo>
                      <a:pt x="167" y="61"/>
                    </a:lnTo>
                    <a:lnTo>
                      <a:pt x="172" y="66"/>
                    </a:lnTo>
                    <a:lnTo>
                      <a:pt x="174" y="71"/>
                    </a:lnTo>
                    <a:lnTo>
                      <a:pt x="179" y="76"/>
                    </a:lnTo>
                    <a:lnTo>
                      <a:pt x="183" y="81"/>
                    </a:lnTo>
                    <a:lnTo>
                      <a:pt x="184" y="87"/>
                    </a:lnTo>
                    <a:lnTo>
                      <a:pt x="189" y="92"/>
                    </a:lnTo>
                    <a:lnTo>
                      <a:pt x="191" y="99"/>
                    </a:lnTo>
                    <a:lnTo>
                      <a:pt x="195" y="104"/>
                    </a:lnTo>
                    <a:lnTo>
                      <a:pt x="196" y="109"/>
                    </a:lnTo>
                    <a:lnTo>
                      <a:pt x="198" y="114"/>
                    </a:lnTo>
                    <a:lnTo>
                      <a:pt x="202" y="120"/>
                    </a:lnTo>
                    <a:lnTo>
                      <a:pt x="203" y="125"/>
                    </a:lnTo>
                    <a:lnTo>
                      <a:pt x="205" y="130"/>
                    </a:lnTo>
                    <a:lnTo>
                      <a:pt x="200" y="128"/>
                    </a:lnTo>
                    <a:lnTo>
                      <a:pt x="196" y="123"/>
                    </a:lnTo>
                    <a:lnTo>
                      <a:pt x="191" y="120"/>
                    </a:lnTo>
                    <a:lnTo>
                      <a:pt x="186" y="116"/>
                    </a:lnTo>
                    <a:lnTo>
                      <a:pt x="181" y="113"/>
                    </a:lnTo>
                    <a:lnTo>
                      <a:pt x="176" y="111"/>
                    </a:lnTo>
                    <a:lnTo>
                      <a:pt x="171" y="107"/>
                    </a:lnTo>
                    <a:lnTo>
                      <a:pt x="167" y="102"/>
                    </a:lnTo>
                    <a:lnTo>
                      <a:pt x="164" y="97"/>
                    </a:lnTo>
                    <a:lnTo>
                      <a:pt x="158" y="94"/>
                    </a:lnTo>
                    <a:lnTo>
                      <a:pt x="153" y="87"/>
                    </a:lnTo>
                    <a:lnTo>
                      <a:pt x="148" y="81"/>
                    </a:lnTo>
                    <a:lnTo>
                      <a:pt x="143" y="76"/>
                    </a:lnTo>
                    <a:lnTo>
                      <a:pt x="138" y="73"/>
                    </a:lnTo>
                    <a:lnTo>
                      <a:pt x="134" y="68"/>
                    </a:lnTo>
                    <a:lnTo>
                      <a:pt x="129" y="64"/>
                    </a:lnTo>
                    <a:lnTo>
                      <a:pt x="124" y="61"/>
                    </a:lnTo>
                    <a:lnTo>
                      <a:pt x="117" y="55"/>
                    </a:lnTo>
                    <a:lnTo>
                      <a:pt x="110" y="49"/>
                    </a:lnTo>
                    <a:lnTo>
                      <a:pt x="105" y="45"/>
                    </a:lnTo>
                    <a:lnTo>
                      <a:pt x="98" y="42"/>
                    </a:lnTo>
                    <a:lnTo>
                      <a:pt x="93" y="38"/>
                    </a:lnTo>
                    <a:lnTo>
                      <a:pt x="86" y="33"/>
                    </a:lnTo>
                    <a:lnTo>
                      <a:pt x="81" y="29"/>
                    </a:lnTo>
                    <a:lnTo>
                      <a:pt x="76" y="28"/>
                    </a:lnTo>
                    <a:lnTo>
                      <a:pt x="71" y="26"/>
                    </a:lnTo>
                    <a:lnTo>
                      <a:pt x="65" y="29"/>
                    </a:lnTo>
                    <a:lnTo>
                      <a:pt x="62" y="36"/>
                    </a:lnTo>
                    <a:lnTo>
                      <a:pt x="57" y="40"/>
                    </a:lnTo>
                    <a:lnTo>
                      <a:pt x="55" y="45"/>
                    </a:lnTo>
                    <a:lnTo>
                      <a:pt x="52" y="50"/>
                    </a:lnTo>
                    <a:lnTo>
                      <a:pt x="48" y="55"/>
                    </a:lnTo>
                    <a:lnTo>
                      <a:pt x="45" y="61"/>
                    </a:lnTo>
                    <a:lnTo>
                      <a:pt x="41" y="66"/>
                    </a:lnTo>
                    <a:lnTo>
                      <a:pt x="36" y="71"/>
                    </a:lnTo>
                    <a:lnTo>
                      <a:pt x="33" y="76"/>
                    </a:lnTo>
                    <a:lnTo>
                      <a:pt x="29" y="81"/>
                    </a:lnTo>
                    <a:lnTo>
                      <a:pt x="26" y="87"/>
                    </a:lnTo>
                    <a:lnTo>
                      <a:pt x="22" y="92"/>
                    </a:lnTo>
                    <a:lnTo>
                      <a:pt x="19" y="97"/>
                    </a:lnTo>
                    <a:lnTo>
                      <a:pt x="16" y="102"/>
                    </a:lnTo>
                    <a:lnTo>
                      <a:pt x="12" y="107"/>
                    </a:lnTo>
                    <a:lnTo>
                      <a:pt x="9" y="113"/>
                    </a:lnTo>
                    <a:lnTo>
                      <a:pt x="7" y="118"/>
                    </a:lnTo>
                    <a:lnTo>
                      <a:pt x="3" y="123"/>
                    </a:lnTo>
                    <a:lnTo>
                      <a:pt x="0" y="128"/>
                    </a:lnTo>
                    <a:lnTo>
                      <a:pt x="5" y="80"/>
                    </a:lnTo>
                  </a:path>
                </a:pathLst>
              </a:custGeom>
              <a:solidFill>
                <a:srgbClr val="00CC00"/>
              </a:solidFill>
              <a:ln w="12700" cap="rnd">
                <a:solidFill>
                  <a:srgbClr val="00CC00"/>
                </a:solidFill>
                <a:round/>
                <a:headEnd/>
                <a:tailEnd/>
              </a:ln>
            </p:spPr>
            <p:txBody>
              <a:bodyPr/>
              <a:lstStyle/>
              <a:p>
                <a:endParaRPr lang="en-US"/>
              </a:p>
            </p:txBody>
          </p:sp>
          <p:sp>
            <p:nvSpPr>
              <p:cNvPr id="3766" name="Freeform 48"/>
              <p:cNvSpPr>
                <a:spLocks/>
              </p:cNvSpPr>
              <p:nvPr/>
            </p:nvSpPr>
            <p:spPr bwMode="auto">
              <a:xfrm>
                <a:off x="2448" y="1371"/>
                <a:ext cx="229" cy="144"/>
              </a:xfrm>
              <a:custGeom>
                <a:avLst/>
                <a:gdLst>
                  <a:gd name="T0" fmla="*/ 207 w 229"/>
                  <a:gd name="T1" fmla="*/ 80 h 144"/>
                  <a:gd name="T2" fmla="*/ 199 w 229"/>
                  <a:gd name="T3" fmla="*/ 69 h 144"/>
                  <a:gd name="T4" fmla="*/ 194 w 229"/>
                  <a:gd name="T5" fmla="*/ 57 h 144"/>
                  <a:gd name="T6" fmla="*/ 188 w 229"/>
                  <a:gd name="T7" fmla="*/ 44 h 144"/>
                  <a:gd name="T8" fmla="*/ 178 w 229"/>
                  <a:gd name="T9" fmla="*/ 31 h 144"/>
                  <a:gd name="T10" fmla="*/ 171 w 229"/>
                  <a:gd name="T11" fmla="*/ 19 h 144"/>
                  <a:gd name="T12" fmla="*/ 163 w 229"/>
                  <a:gd name="T13" fmla="*/ 8 h 144"/>
                  <a:gd name="T14" fmla="*/ 151 w 229"/>
                  <a:gd name="T15" fmla="*/ 0 h 144"/>
                  <a:gd name="T16" fmla="*/ 140 w 229"/>
                  <a:gd name="T17" fmla="*/ 0 h 144"/>
                  <a:gd name="T18" fmla="*/ 128 w 229"/>
                  <a:gd name="T19" fmla="*/ 0 h 144"/>
                  <a:gd name="T20" fmla="*/ 115 w 229"/>
                  <a:gd name="T21" fmla="*/ 4 h 144"/>
                  <a:gd name="T22" fmla="*/ 103 w 229"/>
                  <a:gd name="T23" fmla="*/ 10 h 144"/>
                  <a:gd name="T24" fmla="*/ 86 w 229"/>
                  <a:gd name="T25" fmla="*/ 25 h 144"/>
                  <a:gd name="T26" fmla="*/ 73 w 229"/>
                  <a:gd name="T27" fmla="*/ 34 h 144"/>
                  <a:gd name="T28" fmla="*/ 63 w 229"/>
                  <a:gd name="T29" fmla="*/ 44 h 144"/>
                  <a:gd name="T30" fmla="*/ 54 w 229"/>
                  <a:gd name="T31" fmla="*/ 55 h 144"/>
                  <a:gd name="T32" fmla="*/ 42 w 229"/>
                  <a:gd name="T33" fmla="*/ 67 h 144"/>
                  <a:gd name="T34" fmla="*/ 34 w 229"/>
                  <a:gd name="T35" fmla="*/ 78 h 144"/>
                  <a:gd name="T36" fmla="*/ 25 w 229"/>
                  <a:gd name="T37" fmla="*/ 90 h 144"/>
                  <a:gd name="T38" fmla="*/ 17 w 229"/>
                  <a:gd name="T39" fmla="*/ 101 h 144"/>
                  <a:gd name="T40" fmla="*/ 11 w 229"/>
                  <a:gd name="T41" fmla="*/ 114 h 144"/>
                  <a:gd name="T42" fmla="*/ 8 w 229"/>
                  <a:gd name="T43" fmla="*/ 126 h 144"/>
                  <a:gd name="T44" fmla="*/ 2 w 229"/>
                  <a:gd name="T45" fmla="*/ 137 h 144"/>
                  <a:gd name="T46" fmla="*/ 6 w 229"/>
                  <a:gd name="T47" fmla="*/ 141 h 144"/>
                  <a:gd name="T48" fmla="*/ 15 w 229"/>
                  <a:gd name="T49" fmla="*/ 132 h 144"/>
                  <a:gd name="T50" fmla="*/ 27 w 229"/>
                  <a:gd name="T51" fmla="*/ 124 h 144"/>
                  <a:gd name="T52" fmla="*/ 38 w 229"/>
                  <a:gd name="T53" fmla="*/ 118 h 144"/>
                  <a:gd name="T54" fmla="*/ 46 w 229"/>
                  <a:gd name="T55" fmla="*/ 107 h 144"/>
                  <a:gd name="T56" fmla="*/ 57 w 229"/>
                  <a:gd name="T57" fmla="*/ 95 h 144"/>
                  <a:gd name="T58" fmla="*/ 69 w 229"/>
                  <a:gd name="T59" fmla="*/ 84 h 144"/>
                  <a:gd name="T60" fmla="*/ 79 w 229"/>
                  <a:gd name="T61" fmla="*/ 74 h 144"/>
                  <a:gd name="T62" fmla="*/ 90 w 229"/>
                  <a:gd name="T63" fmla="*/ 67 h 144"/>
                  <a:gd name="T64" fmla="*/ 105 w 229"/>
                  <a:gd name="T65" fmla="*/ 53 h 144"/>
                  <a:gd name="T66" fmla="*/ 119 w 229"/>
                  <a:gd name="T67" fmla="*/ 46 h 144"/>
                  <a:gd name="T68" fmla="*/ 132 w 229"/>
                  <a:gd name="T69" fmla="*/ 36 h 144"/>
                  <a:gd name="T70" fmla="*/ 144 w 229"/>
                  <a:gd name="T71" fmla="*/ 31 h 144"/>
                  <a:gd name="T72" fmla="*/ 155 w 229"/>
                  <a:gd name="T73" fmla="*/ 32 h 144"/>
                  <a:gd name="T74" fmla="*/ 165 w 229"/>
                  <a:gd name="T75" fmla="*/ 44 h 144"/>
                  <a:gd name="T76" fmla="*/ 171 w 229"/>
                  <a:gd name="T77" fmla="*/ 55 h 144"/>
                  <a:gd name="T78" fmla="*/ 178 w 229"/>
                  <a:gd name="T79" fmla="*/ 67 h 144"/>
                  <a:gd name="T80" fmla="*/ 188 w 229"/>
                  <a:gd name="T81" fmla="*/ 78 h 144"/>
                  <a:gd name="T82" fmla="*/ 195 w 229"/>
                  <a:gd name="T83" fmla="*/ 90 h 144"/>
                  <a:gd name="T84" fmla="*/ 203 w 229"/>
                  <a:gd name="T85" fmla="*/ 101 h 144"/>
                  <a:gd name="T86" fmla="*/ 211 w 229"/>
                  <a:gd name="T87" fmla="*/ 112 h 144"/>
                  <a:gd name="T88" fmla="*/ 218 w 229"/>
                  <a:gd name="T89" fmla="*/ 124 h 144"/>
                  <a:gd name="T90" fmla="*/ 224 w 229"/>
                  <a:gd name="T91" fmla="*/ 135 h 144"/>
                  <a:gd name="T92" fmla="*/ 222 w 229"/>
                  <a:gd name="T93" fmla="*/ 88 h 14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229"/>
                  <a:gd name="T142" fmla="*/ 0 h 144"/>
                  <a:gd name="T143" fmla="*/ 229 w 229"/>
                  <a:gd name="T144" fmla="*/ 144 h 144"/>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229" h="144">
                    <a:moveTo>
                      <a:pt x="211" y="86"/>
                    </a:moveTo>
                    <a:lnTo>
                      <a:pt x="207" y="80"/>
                    </a:lnTo>
                    <a:lnTo>
                      <a:pt x="203" y="74"/>
                    </a:lnTo>
                    <a:lnTo>
                      <a:pt x="199" y="69"/>
                    </a:lnTo>
                    <a:lnTo>
                      <a:pt x="197" y="63"/>
                    </a:lnTo>
                    <a:lnTo>
                      <a:pt x="194" y="57"/>
                    </a:lnTo>
                    <a:lnTo>
                      <a:pt x="192" y="51"/>
                    </a:lnTo>
                    <a:lnTo>
                      <a:pt x="188" y="44"/>
                    </a:lnTo>
                    <a:lnTo>
                      <a:pt x="184" y="38"/>
                    </a:lnTo>
                    <a:lnTo>
                      <a:pt x="178" y="31"/>
                    </a:lnTo>
                    <a:lnTo>
                      <a:pt x="174" y="25"/>
                    </a:lnTo>
                    <a:lnTo>
                      <a:pt x="171" y="19"/>
                    </a:lnTo>
                    <a:lnTo>
                      <a:pt x="165" y="13"/>
                    </a:lnTo>
                    <a:lnTo>
                      <a:pt x="163" y="8"/>
                    </a:lnTo>
                    <a:lnTo>
                      <a:pt x="157" y="4"/>
                    </a:lnTo>
                    <a:lnTo>
                      <a:pt x="151" y="0"/>
                    </a:lnTo>
                    <a:lnTo>
                      <a:pt x="146" y="0"/>
                    </a:lnTo>
                    <a:lnTo>
                      <a:pt x="140" y="0"/>
                    </a:lnTo>
                    <a:lnTo>
                      <a:pt x="134" y="0"/>
                    </a:lnTo>
                    <a:lnTo>
                      <a:pt x="128" y="0"/>
                    </a:lnTo>
                    <a:lnTo>
                      <a:pt x="123" y="0"/>
                    </a:lnTo>
                    <a:lnTo>
                      <a:pt x="115" y="4"/>
                    </a:lnTo>
                    <a:lnTo>
                      <a:pt x="109" y="8"/>
                    </a:lnTo>
                    <a:lnTo>
                      <a:pt x="103" y="10"/>
                    </a:lnTo>
                    <a:lnTo>
                      <a:pt x="98" y="15"/>
                    </a:lnTo>
                    <a:lnTo>
                      <a:pt x="86" y="25"/>
                    </a:lnTo>
                    <a:lnTo>
                      <a:pt x="80" y="29"/>
                    </a:lnTo>
                    <a:lnTo>
                      <a:pt x="73" y="34"/>
                    </a:lnTo>
                    <a:lnTo>
                      <a:pt x="69" y="40"/>
                    </a:lnTo>
                    <a:lnTo>
                      <a:pt x="63" y="44"/>
                    </a:lnTo>
                    <a:lnTo>
                      <a:pt x="57" y="50"/>
                    </a:lnTo>
                    <a:lnTo>
                      <a:pt x="54" y="55"/>
                    </a:lnTo>
                    <a:lnTo>
                      <a:pt x="48" y="61"/>
                    </a:lnTo>
                    <a:lnTo>
                      <a:pt x="42" y="67"/>
                    </a:lnTo>
                    <a:lnTo>
                      <a:pt x="36" y="72"/>
                    </a:lnTo>
                    <a:lnTo>
                      <a:pt x="34" y="78"/>
                    </a:lnTo>
                    <a:lnTo>
                      <a:pt x="29" y="84"/>
                    </a:lnTo>
                    <a:lnTo>
                      <a:pt x="25" y="90"/>
                    </a:lnTo>
                    <a:lnTo>
                      <a:pt x="23" y="95"/>
                    </a:lnTo>
                    <a:lnTo>
                      <a:pt x="17" y="101"/>
                    </a:lnTo>
                    <a:lnTo>
                      <a:pt x="15" y="109"/>
                    </a:lnTo>
                    <a:lnTo>
                      <a:pt x="11" y="114"/>
                    </a:lnTo>
                    <a:lnTo>
                      <a:pt x="10" y="120"/>
                    </a:lnTo>
                    <a:lnTo>
                      <a:pt x="8" y="126"/>
                    </a:lnTo>
                    <a:lnTo>
                      <a:pt x="4" y="132"/>
                    </a:lnTo>
                    <a:lnTo>
                      <a:pt x="2" y="137"/>
                    </a:lnTo>
                    <a:lnTo>
                      <a:pt x="0" y="143"/>
                    </a:lnTo>
                    <a:lnTo>
                      <a:pt x="6" y="141"/>
                    </a:lnTo>
                    <a:lnTo>
                      <a:pt x="10" y="135"/>
                    </a:lnTo>
                    <a:lnTo>
                      <a:pt x="15" y="132"/>
                    </a:lnTo>
                    <a:lnTo>
                      <a:pt x="21" y="128"/>
                    </a:lnTo>
                    <a:lnTo>
                      <a:pt x="27" y="124"/>
                    </a:lnTo>
                    <a:lnTo>
                      <a:pt x="33" y="122"/>
                    </a:lnTo>
                    <a:lnTo>
                      <a:pt x="38" y="118"/>
                    </a:lnTo>
                    <a:lnTo>
                      <a:pt x="42" y="112"/>
                    </a:lnTo>
                    <a:lnTo>
                      <a:pt x="46" y="107"/>
                    </a:lnTo>
                    <a:lnTo>
                      <a:pt x="52" y="103"/>
                    </a:lnTo>
                    <a:lnTo>
                      <a:pt x="57" y="95"/>
                    </a:lnTo>
                    <a:lnTo>
                      <a:pt x="63" y="90"/>
                    </a:lnTo>
                    <a:lnTo>
                      <a:pt x="69" y="84"/>
                    </a:lnTo>
                    <a:lnTo>
                      <a:pt x="75" y="80"/>
                    </a:lnTo>
                    <a:lnTo>
                      <a:pt x="79" y="74"/>
                    </a:lnTo>
                    <a:lnTo>
                      <a:pt x="84" y="71"/>
                    </a:lnTo>
                    <a:lnTo>
                      <a:pt x="90" y="67"/>
                    </a:lnTo>
                    <a:lnTo>
                      <a:pt x="98" y="61"/>
                    </a:lnTo>
                    <a:lnTo>
                      <a:pt x="105" y="53"/>
                    </a:lnTo>
                    <a:lnTo>
                      <a:pt x="111" y="50"/>
                    </a:lnTo>
                    <a:lnTo>
                      <a:pt x="119" y="46"/>
                    </a:lnTo>
                    <a:lnTo>
                      <a:pt x="125" y="42"/>
                    </a:lnTo>
                    <a:lnTo>
                      <a:pt x="132" y="36"/>
                    </a:lnTo>
                    <a:lnTo>
                      <a:pt x="138" y="32"/>
                    </a:lnTo>
                    <a:lnTo>
                      <a:pt x="144" y="31"/>
                    </a:lnTo>
                    <a:lnTo>
                      <a:pt x="149" y="29"/>
                    </a:lnTo>
                    <a:lnTo>
                      <a:pt x="155" y="32"/>
                    </a:lnTo>
                    <a:lnTo>
                      <a:pt x="159" y="40"/>
                    </a:lnTo>
                    <a:lnTo>
                      <a:pt x="165" y="44"/>
                    </a:lnTo>
                    <a:lnTo>
                      <a:pt x="167" y="50"/>
                    </a:lnTo>
                    <a:lnTo>
                      <a:pt x="171" y="55"/>
                    </a:lnTo>
                    <a:lnTo>
                      <a:pt x="174" y="61"/>
                    </a:lnTo>
                    <a:lnTo>
                      <a:pt x="178" y="67"/>
                    </a:lnTo>
                    <a:lnTo>
                      <a:pt x="182" y="72"/>
                    </a:lnTo>
                    <a:lnTo>
                      <a:pt x="188" y="78"/>
                    </a:lnTo>
                    <a:lnTo>
                      <a:pt x="192" y="84"/>
                    </a:lnTo>
                    <a:lnTo>
                      <a:pt x="195" y="90"/>
                    </a:lnTo>
                    <a:lnTo>
                      <a:pt x="199" y="95"/>
                    </a:lnTo>
                    <a:lnTo>
                      <a:pt x="203" y="101"/>
                    </a:lnTo>
                    <a:lnTo>
                      <a:pt x="207" y="107"/>
                    </a:lnTo>
                    <a:lnTo>
                      <a:pt x="211" y="112"/>
                    </a:lnTo>
                    <a:lnTo>
                      <a:pt x="215" y="118"/>
                    </a:lnTo>
                    <a:lnTo>
                      <a:pt x="218" y="124"/>
                    </a:lnTo>
                    <a:lnTo>
                      <a:pt x="220" y="130"/>
                    </a:lnTo>
                    <a:lnTo>
                      <a:pt x="224" y="135"/>
                    </a:lnTo>
                    <a:lnTo>
                      <a:pt x="228" y="141"/>
                    </a:lnTo>
                    <a:lnTo>
                      <a:pt x="222" y="88"/>
                    </a:lnTo>
                  </a:path>
                </a:pathLst>
              </a:custGeom>
              <a:solidFill>
                <a:srgbClr val="00CC00"/>
              </a:solidFill>
              <a:ln w="12700" cap="rnd">
                <a:solidFill>
                  <a:srgbClr val="00CC00"/>
                </a:solidFill>
                <a:round/>
                <a:headEnd/>
                <a:tailEnd/>
              </a:ln>
            </p:spPr>
            <p:txBody>
              <a:bodyPr/>
              <a:lstStyle/>
              <a:p>
                <a:endParaRPr lang="en-US"/>
              </a:p>
            </p:txBody>
          </p:sp>
          <p:sp>
            <p:nvSpPr>
              <p:cNvPr id="3767" name="Freeform 49"/>
              <p:cNvSpPr>
                <a:spLocks/>
              </p:cNvSpPr>
              <p:nvPr/>
            </p:nvSpPr>
            <p:spPr bwMode="auto">
              <a:xfrm>
                <a:off x="2473" y="1193"/>
                <a:ext cx="186" cy="118"/>
              </a:xfrm>
              <a:custGeom>
                <a:avLst/>
                <a:gdLst>
                  <a:gd name="T0" fmla="*/ 168 w 186"/>
                  <a:gd name="T1" fmla="*/ 66 h 118"/>
                  <a:gd name="T2" fmla="*/ 162 w 186"/>
                  <a:gd name="T3" fmla="*/ 56 h 118"/>
                  <a:gd name="T4" fmla="*/ 157 w 186"/>
                  <a:gd name="T5" fmla="*/ 47 h 118"/>
                  <a:gd name="T6" fmla="*/ 152 w 186"/>
                  <a:gd name="T7" fmla="*/ 36 h 118"/>
                  <a:gd name="T8" fmla="*/ 145 w 186"/>
                  <a:gd name="T9" fmla="*/ 25 h 118"/>
                  <a:gd name="T10" fmla="*/ 138 w 186"/>
                  <a:gd name="T11" fmla="*/ 16 h 118"/>
                  <a:gd name="T12" fmla="*/ 132 w 186"/>
                  <a:gd name="T13" fmla="*/ 6 h 118"/>
                  <a:gd name="T14" fmla="*/ 123 w 186"/>
                  <a:gd name="T15" fmla="*/ 0 h 118"/>
                  <a:gd name="T16" fmla="*/ 113 w 186"/>
                  <a:gd name="T17" fmla="*/ 0 h 118"/>
                  <a:gd name="T18" fmla="*/ 104 w 186"/>
                  <a:gd name="T19" fmla="*/ 0 h 118"/>
                  <a:gd name="T20" fmla="*/ 93 w 186"/>
                  <a:gd name="T21" fmla="*/ 3 h 118"/>
                  <a:gd name="T22" fmla="*/ 84 w 186"/>
                  <a:gd name="T23" fmla="*/ 8 h 118"/>
                  <a:gd name="T24" fmla="*/ 70 w 186"/>
                  <a:gd name="T25" fmla="*/ 20 h 118"/>
                  <a:gd name="T26" fmla="*/ 59 w 186"/>
                  <a:gd name="T27" fmla="*/ 28 h 118"/>
                  <a:gd name="T28" fmla="*/ 51 w 186"/>
                  <a:gd name="T29" fmla="*/ 36 h 118"/>
                  <a:gd name="T30" fmla="*/ 44 w 186"/>
                  <a:gd name="T31" fmla="*/ 45 h 118"/>
                  <a:gd name="T32" fmla="*/ 34 w 186"/>
                  <a:gd name="T33" fmla="*/ 55 h 118"/>
                  <a:gd name="T34" fmla="*/ 28 w 186"/>
                  <a:gd name="T35" fmla="*/ 64 h 118"/>
                  <a:gd name="T36" fmla="*/ 20 w 186"/>
                  <a:gd name="T37" fmla="*/ 73 h 118"/>
                  <a:gd name="T38" fmla="*/ 14 w 186"/>
                  <a:gd name="T39" fmla="*/ 83 h 118"/>
                  <a:gd name="T40" fmla="*/ 9 w 186"/>
                  <a:gd name="T41" fmla="*/ 94 h 118"/>
                  <a:gd name="T42" fmla="*/ 6 w 186"/>
                  <a:gd name="T43" fmla="*/ 103 h 118"/>
                  <a:gd name="T44" fmla="*/ 2 w 186"/>
                  <a:gd name="T45" fmla="*/ 112 h 118"/>
                  <a:gd name="T46" fmla="*/ 5 w 186"/>
                  <a:gd name="T47" fmla="*/ 115 h 118"/>
                  <a:gd name="T48" fmla="*/ 12 w 186"/>
                  <a:gd name="T49" fmla="*/ 108 h 118"/>
                  <a:gd name="T50" fmla="*/ 22 w 186"/>
                  <a:gd name="T51" fmla="*/ 101 h 118"/>
                  <a:gd name="T52" fmla="*/ 31 w 186"/>
                  <a:gd name="T53" fmla="*/ 97 h 118"/>
                  <a:gd name="T54" fmla="*/ 37 w 186"/>
                  <a:gd name="T55" fmla="*/ 87 h 118"/>
                  <a:gd name="T56" fmla="*/ 47 w 186"/>
                  <a:gd name="T57" fmla="*/ 78 h 118"/>
                  <a:gd name="T58" fmla="*/ 56 w 186"/>
                  <a:gd name="T59" fmla="*/ 69 h 118"/>
                  <a:gd name="T60" fmla="*/ 64 w 186"/>
                  <a:gd name="T61" fmla="*/ 61 h 118"/>
                  <a:gd name="T62" fmla="*/ 73 w 186"/>
                  <a:gd name="T63" fmla="*/ 55 h 118"/>
                  <a:gd name="T64" fmla="*/ 86 w 186"/>
                  <a:gd name="T65" fmla="*/ 44 h 118"/>
                  <a:gd name="T66" fmla="*/ 96 w 186"/>
                  <a:gd name="T67" fmla="*/ 37 h 118"/>
                  <a:gd name="T68" fmla="*/ 107 w 186"/>
                  <a:gd name="T69" fmla="*/ 30 h 118"/>
                  <a:gd name="T70" fmla="*/ 117 w 186"/>
                  <a:gd name="T71" fmla="*/ 25 h 118"/>
                  <a:gd name="T72" fmla="*/ 126 w 186"/>
                  <a:gd name="T73" fmla="*/ 27 h 118"/>
                  <a:gd name="T74" fmla="*/ 134 w 186"/>
                  <a:gd name="T75" fmla="*/ 36 h 118"/>
                  <a:gd name="T76" fmla="*/ 138 w 186"/>
                  <a:gd name="T77" fmla="*/ 45 h 118"/>
                  <a:gd name="T78" fmla="*/ 145 w 186"/>
                  <a:gd name="T79" fmla="*/ 55 h 118"/>
                  <a:gd name="T80" fmla="*/ 152 w 186"/>
                  <a:gd name="T81" fmla="*/ 64 h 118"/>
                  <a:gd name="T82" fmla="*/ 159 w 186"/>
                  <a:gd name="T83" fmla="*/ 73 h 118"/>
                  <a:gd name="T84" fmla="*/ 165 w 186"/>
                  <a:gd name="T85" fmla="*/ 83 h 118"/>
                  <a:gd name="T86" fmla="*/ 171 w 186"/>
                  <a:gd name="T87" fmla="*/ 92 h 118"/>
                  <a:gd name="T88" fmla="*/ 177 w 186"/>
                  <a:gd name="T89" fmla="*/ 101 h 118"/>
                  <a:gd name="T90" fmla="*/ 182 w 186"/>
                  <a:gd name="T91" fmla="*/ 111 h 118"/>
                  <a:gd name="T92" fmla="*/ 180 w 186"/>
                  <a:gd name="T93" fmla="*/ 72 h 11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6"/>
                  <a:gd name="T142" fmla="*/ 0 h 118"/>
                  <a:gd name="T143" fmla="*/ 186 w 186"/>
                  <a:gd name="T144" fmla="*/ 118 h 11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6" h="118">
                    <a:moveTo>
                      <a:pt x="171" y="70"/>
                    </a:moveTo>
                    <a:lnTo>
                      <a:pt x="168" y="66"/>
                    </a:lnTo>
                    <a:lnTo>
                      <a:pt x="165" y="61"/>
                    </a:lnTo>
                    <a:lnTo>
                      <a:pt x="162" y="56"/>
                    </a:lnTo>
                    <a:lnTo>
                      <a:pt x="160" y="51"/>
                    </a:lnTo>
                    <a:lnTo>
                      <a:pt x="157" y="47"/>
                    </a:lnTo>
                    <a:lnTo>
                      <a:pt x="155" y="42"/>
                    </a:lnTo>
                    <a:lnTo>
                      <a:pt x="152" y="36"/>
                    </a:lnTo>
                    <a:lnTo>
                      <a:pt x="149" y="31"/>
                    </a:lnTo>
                    <a:lnTo>
                      <a:pt x="145" y="25"/>
                    </a:lnTo>
                    <a:lnTo>
                      <a:pt x="141" y="20"/>
                    </a:lnTo>
                    <a:lnTo>
                      <a:pt x="138" y="16"/>
                    </a:lnTo>
                    <a:lnTo>
                      <a:pt x="134" y="11"/>
                    </a:lnTo>
                    <a:lnTo>
                      <a:pt x="132" y="6"/>
                    </a:lnTo>
                    <a:lnTo>
                      <a:pt x="127" y="3"/>
                    </a:lnTo>
                    <a:lnTo>
                      <a:pt x="123" y="0"/>
                    </a:lnTo>
                    <a:lnTo>
                      <a:pt x="118" y="0"/>
                    </a:lnTo>
                    <a:lnTo>
                      <a:pt x="113" y="0"/>
                    </a:lnTo>
                    <a:lnTo>
                      <a:pt x="109" y="0"/>
                    </a:lnTo>
                    <a:lnTo>
                      <a:pt x="104" y="0"/>
                    </a:lnTo>
                    <a:lnTo>
                      <a:pt x="99" y="0"/>
                    </a:lnTo>
                    <a:lnTo>
                      <a:pt x="93" y="3"/>
                    </a:lnTo>
                    <a:lnTo>
                      <a:pt x="89" y="6"/>
                    </a:lnTo>
                    <a:lnTo>
                      <a:pt x="84" y="8"/>
                    </a:lnTo>
                    <a:lnTo>
                      <a:pt x="79" y="12"/>
                    </a:lnTo>
                    <a:lnTo>
                      <a:pt x="70" y="20"/>
                    </a:lnTo>
                    <a:lnTo>
                      <a:pt x="65" y="23"/>
                    </a:lnTo>
                    <a:lnTo>
                      <a:pt x="59" y="28"/>
                    </a:lnTo>
                    <a:lnTo>
                      <a:pt x="56" y="33"/>
                    </a:lnTo>
                    <a:lnTo>
                      <a:pt x="51" y="36"/>
                    </a:lnTo>
                    <a:lnTo>
                      <a:pt x="47" y="41"/>
                    </a:lnTo>
                    <a:lnTo>
                      <a:pt x="44" y="45"/>
                    </a:lnTo>
                    <a:lnTo>
                      <a:pt x="39" y="50"/>
                    </a:lnTo>
                    <a:lnTo>
                      <a:pt x="34" y="55"/>
                    </a:lnTo>
                    <a:lnTo>
                      <a:pt x="30" y="59"/>
                    </a:lnTo>
                    <a:lnTo>
                      <a:pt x="28" y="64"/>
                    </a:lnTo>
                    <a:lnTo>
                      <a:pt x="23" y="69"/>
                    </a:lnTo>
                    <a:lnTo>
                      <a:pt x="20" y="73"/>
                    </a:lnTo>
                    <a:lnTo>
                      <a:pt x="19" y="78"/>
                    </a:lnTo>
                    <a:lnTo>
                      <a:pt x="14" y="83"/>
                    </a:lnTo>
                    <a:lnTo>
                      <a:pt x="12" y="89"/>
                    </a:lnTo>
                    <a:lnTo>
                      <a:pt x="9" y="94"/>
                    </a:lnTo>
                    <a:lnTo>
                      <a:pt x="8" y="98"/>
                    </a:lnTo>
                    <a:lnTo>
                      <a:pt x="6" y="103"/>
                    </a:lnTo>
                    <a:lnTo>
                      <a:pt x="3" y="108"/>
                    </a:lnTo>
                    <a:lnTo>
                      <a:pt x="2" y="112"/>
                    </a:lnTo>
                    <a:lnTo>
                      <a:pt x="0" y="117"/>
                    </a:lnTo>
                    <a:lnTo>
                      <a:pt x="5" y="115"/>
                    </a:lnTo>
                    <a:lnTo>
                      <a:pt x="8" y="111"/>
                    </a:lnTo>
                    <a:lnTo>
                      <a:pt x="12" y="108"/>
                    </a:lnTo>
                    <a:lnTo>
                      <a:pt x="17" y="105"/>
                    </a:lnTo>
                    <a:lnTo>
                      <a:pt x="22" y="101"/>
                    </a:lnTo>
                    <a:lnTo>
                      <a:pt x="26" y="100"/>
                    </a:lnTo>
                    <a:lnTo>
                      <a:pt x="31" y="97"/>
                    </a:lnTo>
                    <a:lnTo>
                      <a:pt x="34" y="92"/>
                    </a:lnTo>
                    <a:lnTo>
                      <a:pt x="37" y="87"/>
                    </a:lnTo>
                    <a:lnTo>
                      <a:pt x="42" y="84"/>
                    </a:lnTo>
                    <a:lnTo>
                      <a:pt x="47" y="78"/>
                    </a:lnTo>
                    <a:lnTo>
                      <a:pt x="51" y="73"/>
                    </a:lnTo>
                    <a:lnTo>
                      <a:pt x="56" y="69"/>
                    </a:lnTo>
                    <a:lnTo>
                      <a:pt x="61" y="66"/>
                    </a:lnTo>
                    <a:lnTo>
                      <a:pt x="64" y="61"/>
                    </a:lnTo>
                    <a:lnTo>
                      <a:pt x="68" y="58"/>
                    </a:lnTo>
                    <a:lnTo>
                      <a:pt x="73" y="55"/>
                    </a:lnTo>
                    <a:lnTo>
                      <a:pt x="79" y="50"/>
                    </a:lnTo>
                    <a:lnTo>
                      <a:pt x="86" y="44"/>
                    </a:lnTo>
                    <a:lnTo>
                      <a:pt x="90" y="41"/>
                    </a:lnTo>
                    <a:lnTo>
                      <a:pt x="96" y="37"/>
                    </a:lnTo>
                    <a:lnTo>
                      <a:pt x="101" y="34"/>
                    </a:lnTo>
                    <a:lnTo>
                      <a:pt x="107" y="30"/>
                    </a:lnTo>
                    <a:lnTo>
                      <a:pt x="112" y="27"/>
                    </a:lnTo>
                    <a:lnTo>
                      <a:pt x="117" y="25"/>
                    </a:lnTo>
                    <a:lnTo>
                      <a:pt x="121" y="23"/>
                    </a:lnTo>
                    <a:lnTo>
                      <a:pt x="126" y="27"/>
                    </a:lnTo>
                    <a:lnTo>
                      <a:pt x="129" y="33"/>
                    </a:lnTo>
                    <a:lnTo>
                      <a:pt x="134" y="36"/>
                    </a:lnTo>
                    <a:lnTo>
                      <a:pt x="135" y="41"/>
                    </a:lnTo>
                    <a:lnTo>
                      <a:pt x="138" y="45"/>
                    </a:lnTo>
                    <a:lnTo>
                      <a:pt x="141" y="50"/>
                    </a:lnTo>
                    <a:lnTo>
                      <a:pt x="145" y="55"/>
                    </a:lnTo>
                    <a:lnTo>
                      <a:pt x="148" y="59"/>
                    </a:lnTo>
                    <a:lnTo>
                      <a:pt x="152" y="64"/>
                    </a:lnTo>
                    <a:lnTo>
                      <a:pt x="155" y="69"/>
                    </a:lnTo>
                    <a:lnTo>
                      <a:pt x="159" y="73"/>
                    </a:lnTo>
                    <a:lnTo>
                      <a:pt x="162" y="78"/>
                    </a:lnTo>
                    <a:lnTo>
                      <a:pt x="165" y="83"/>
                    </a:lnTo>
                    <a:lnTo>
                      <a:pt x="168" y="87"/>
                    </a:lnTo>
                    <a:lnTo>
                      <a:pt x="171" y="92"/>
                    </a:lnTo>
                    <a:lnTo>
                      <a:pt x="174" y="97"/>
                    </a:lnTo>
                    <a:lnTo>
                      <a:pt x="177" y="101"/>
                    </a:lnTo>
                    <a:lnTo>
                      <a:pt x="179" y="106"/>
                    </a:lnTo>
                    <a:lnTo>
                      <a:pt x="182" y="111"/>
                    </a:lnTo>
                    <a:lnTo>
                      <a:pt x="185" y="115"/>
                    </a:lnTo>
                    <a:lnTo>
                      <a:pt x="180" y="72"/>
                    </a:lnTo>
                  </a:path>
                </a:pathLst>
              </a:custGeom>
              <a:solidFill>
                <a:srgbClr val="00CC00"/>
              </a:solidFill>
              <a:ln w="12700" cap="rnd">
                <a:solidFill>
                  <a:srgbClr val="00CC00"/>
                </a:solidFill>
                <a:round/>
                <a:headEnd/>
                <a:tailEnd/>
              </a:ln>
            </p:spPr>
            <p:txBody>
              <a:bodyPr/>
              <a:lstStyle/>
              <a:p>
                <a:endParaRPr lang="en-US"/>
              </a:p>
            </p:txBody>
          </p:sp>
          <p:sp>
            <p:nvSpPr>
              <p:cNvPr id="3768" name="Freeform 50"/>
              <p:cNvSpPr>
                <a:spLocks/>
              </p:cNvSpPr>
              <p:nvPr/>
            </p:nvSpPr>
            <p:spPr bwMode="auto">
              <a:xfrm>
                <a:off x="2680" y="997"/>
                <a:ext cx="110" cy="70"/>
              </a:xfrm>
              <a:custGeom>
                <a:avLst/>
                <a:gdLst>
                  <a:gd name="T0" fmla="*/ 10 w 110"/>
                  <a:gd name="T1" fmla="*/ 39 h 70"/>
                  <a:gd name="T2" fmla="*/ 14 w 110"/>
                  <a:gd name="T3" fmla="*/ 33 h 70"/>
                  <a:gd name="T4" fmla="*/ 16 w 110"/>
                  <a:gd name="T5" fmla="*/ 28 h 70"/>
                  <a:gd name="T6" fmla="*/ 19 w 110"/>
                  <a:gd name="T7" fmla="*/ 21 h 70"/>
                  <a:gd name="T8" fmla="*/ 24 w 110"/>
                  <a:gd name="T9" fmla="*/ 15 h 70"/>
                  <a:gd name="T10" fmla="*/ 27 w 110"/>
                  <a:gd name="T11" fmla="*/ 9 h 70"/>
                  <a:gd name="T12" fmla="*/ 31 w 110"/>
                  <a:gd name="T13" fmla="*/ 4 h 70"/>
                  <a:gd name="T14" fmla="*/ 37 w 110"/>
                  <a:gd name="T15" fmla="*/ 0 h 70"/>
                  <a:gd name="T16" fmla="*/ 42 w 110"/>
                  <a:gd name="T17" fmla="*/ 0 h 70"/>
                  <a:gd name="T18" fmla="*/ 48 w 110"/>
                  <a:gd name="T19" fmla="*/ 0 h 70"/>
                  <a:gd name="T20" fmla="*/ 54 w 110"/>
                  <a:gd name="T21" fmla="*/ 2 h 70"/>
                  <a:gd name="T22" fmla="*/ 60 w 110"/>
                  <a:gd name="T23" fmla="*/ 5 h 70"/>
                  <a:gd name="T24" fmla="*/ 68 w 110"/>
                  <a:gd name="T25" fmla="*/ 12 h 70"/>
                  <a:gd name="T26" fmla="*/ 74 w 110"/>
                  <a:gd name="T27" fmla="*/ 17 h 70"/>
                  <a:gd name="T28" fmla="*/ 79 w 110"/>
                  <a:gd name="T29" fmla="*/ 21 h 70"/>
                  <a:gd name="T30" fmla="*/ 83 w 110"/>
                  <a:gd name="T31" fmla="*/ 27 h 70"/>
                  <a:gd name="T32" fmla="*/ 89 w 110"/>
                  <a:gd name="T33" fmla="*/ 32 h 70"/>
                  <a:gd name="T34" fmla="*/ 93 w 110"/>
                  <a:gd name="T35" fmla="*/ 38 h 70"/>
                  <a:gd name="T36" fmla="*/ 97 w 110"/>
                  <a:gd name="T37" fmla="*/ 43 h 70"/>
                  <a:gd name="T38" fmla="*/ 101 w 110"/>
                  <a:gd name="T39" fmla="*/ 49 h 70"/>
                  <a:gd name="T40" fmla="*/ 104 w 110"/>
                  <a:gd name="T41" fmla="*/ 55 h 70"/>
                  <a:gd name="T42" fmla="*/ 105 w 110"/>
                  <a:gd name="T43" fmla="*/ 61 h 70"/>
                  <a:gd name="T44" fmla="*/ 108 w 110"/>
                  <a:gd name="T45" fmla="*/ 66 h 70"/>
                  <a:gd name="T46" fmla="*/ 106 w 110"/>
                  <a:gd name="T47" fmla="*/ 68 h 70"/>
                  <a:gd name="T48" fmla="*/ 102 w 110"/>
                  <a:gd name="T49" fmla="*/ 63 h 70"/>
                  <a:gd name="T50" fmla="*/ 96 w 110"/>
                  <a:gd name="T51" fmla="*/ 60 h 70"/>
                  <a:gd name="T52" fmla="*/ 91 w 110"/>
                  <a:gd name="T53" fmla="*/ 57 h 70"/>
                  <a:gd name="T54" fmla="*/ 87 w 110"/>
                  <a:gd name="T55" fmla="*/ 52 h 70"/>
                  <a:gd name="T56" fmla="*/ 82 w 110"/>
                  <a:gd name="T57" fmla="*/ 46 h 70"/>
                  <a:gd name="T58" fmla="*/ 76 w 110"/>
                  <a:gd name="T59" fmla="*/ 40 h 70"/>
                  <a:gd name="T60" fmla="*/ 71 w 110"/>
                  <a:gd name="T61" fmla="*/ 36 h 70"/>
                  <a:gd name="T62" fmla="*/ 66 w 110"/>
                  <a:gd name="T63" fmla="*/ 32 h 70"/>
                  <a:gd name="T64" fmla="*/ 59 w 110"/>
                  <a:gd name="T65" fmla="*/ 26 h 70"/>
                  <a:gd name="T66" fmla="*/ 52 w 110"/>
                  <a:gd name="T67" fmla="*/ 22 h 70"/>
                  <a:gd name="T68" fmla="*/ 46 w 110"/>
                  <a:gd name="T69" fmla="*/ 17 h 70"/>
                  <a:gd name="T70" fmla="*/ 40 w 110"/>
                  <a:gd name="T71" fmla="*/ 15 h 70"/>
                  <a:gd name="T72" fmla="*/ 35 w 110"/>
                  <a:gd name="T73" fmla="*/ 16 h 70"/>
                  <a:gd name="T74" fmla="*/ 30 w 110"/>
                  <a:gd name="T75" fmla="*/ 21 h 70"/>
                  <a:gd name="T76" fmla="*/ 27 w 110"/>
                  <a:gd name="T77" fmla="*/ 27 h 70"/>
                  <a:gd name="T78" fmla="*/ 24 w 110"/>
                  <a:gd name="T79" fmla="*/ 32 h 70"/>
                  <a:gd name="T80" fmla="*/ 19 w 110"/>
                  <a:gd name="T81" fmla="*/ 38 h 70"/>
                  <a:gd name="T82" fmla="*/ 16 w 110"/>
                  <a:gd name="T83" fmla="*/ 43 h 70"/>
                  <a:gd name="T84" fmla="*/ 12 w 110"/>
                  <a:gd name="T85" fmla="*/ 49 h 70"/>
                  <a:gd name="T86" fmla="*/ 8 w 110"/>
                  <a:gd name="T87" fmla="*/ 54 h 70"/>
                  <a:gd name="T88" fmla="*/ 5 w 110"/>
                  <a:gd name="T89" fmla="*/ 60 h 70"/>
                  <a:gd name="T90" fmla="*/ 2 w 110"/>
                  <a:gd name="T91" fmla="*/ 65 h 70"/>
                  <a:gd name="T92" fmla="*/ 3 w 110"/>
                  <a:gd name="T93" fmla="*/ 42 h 7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10"/>
                  <a:gd name="T142" fmla="*/ 0 h 70"/>
                  <a:gd name="T143" fmla="*/ 110 w 110"/>
                  <a:gd name="T144" fmla="*/ 70 h 7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10" h="70">
                    <a:moveTo>
                      <a:pt x="8" y="41"/>
                    </a:moveTo>
                    <a:lnTo>
                      <a:pt x="10" y="39"/>
                    </a:lnTo>
                    <a:lnTo>
                      <a:pt x="12" y="36"/>
                    </a:lnTo>
                    <a:lnTo>
                      <a:pt x="14" y="33"/>
                    </a:lnTo>
                    <a:lnTo>
                      <a:pt x="15" y="30"/>
                    </a:lnTo>
                    <a:lnTo>
                      <a:pt x="16" y="28"/>
                    </a:lnTo>
                    <a:lnTo>
                      <a:pt x="17" y="25"/>
                    </a:lnTo>
                    <a:lnTo>
                      <a:pt x="19" y="21"/>
                    </a:lnTo>
                    <a:lnTo>
                      <a:pt x="21" y="18"/>
                    </a:lnTo>
                    <a:lnTo>
                      <a:pt x="24" y="15"/>
                    </a:lnTo>
                    <a:lnTo>
                      <a:pt x="26" y="12"/>
                    </a:lnTo>
                    <a:lnTo>
                      <a:pt x="27" y="9"/>
                    </a:lnTo>
                    <a:lnTo>
                      <a:pt x="30" y="6"/>
                    </a:lnTo>
                    <a:lnTo>
                      <a:pt x="31" y="4"/>
                    </a:lnTo>
                    <a:lnTo>
                      <a:pt x="34" y="2"/>
                    </a:lnTo>
                    <a:lnTo>
                      <a:pt x="37" y="0"/>
                    </a:lnTo>
                    <a:lnTo>
                      <a:pt x="39" y="0"/>
                    </a:lnTo>
                    <a:lnTo>
                      <a:pt x="42" y="0"/>
                    </a:lnTo>
                    <a:lnTo>
                      <a:pt x="45" y="0"/>
                    </a:lnTo>
                    <a:lnTo>
                      <a:pt x="48" y="0"/>
                    </a:lnTo>
                    <a:lnTo>
                      <a:pt x="50" y="0"/>
                    </a:lnTo>
                    <a:lnTo>
                      <a:pt x="54" y="2"/>
                    </a:lnTo>
                    <a:lnTo>
                      <a:pt x="57" y="4"/>
                    </a:lnTo>
                    <a:lnTo>
                      <a:pt x="60" y="5"/>
                    </a:lnTo>
                    <a:lnTo>
                      <a:pt x="62" y="7"/>
                    </a:lnTo>
                    <a:lnTo>
                      <a:pt x="68" y="12"/>
                    </a:lnTo>
                    <a:lnTo>
                      <a:pt x="71" y="14"/>
                    </a:lnTo>
                    <a:lnTo>
                      <a:pt x="74" y="17"/>
                    </a:lnTo>
                    <a:lnTo>
                      <a:pt x="76" y="19"/>
                    </a:lnTo>
                    <a:lnTo>
                      <a:pt x="79" y="21"/>
                    </a:lnTo>
                    <a:lnTo>
                      <a:pt x="82" y="24"/>
                    </a:lnTo>
                    <a:lnTo>
                      <a:pt x="83" y="27"/>
                    </a:lnTo>
                    <a:lnTo>
                      <a:pt x="86" y="29"/>
                    </a:lnTo>
                    <a:lnTo>
                      <a:pt x="89" y="32"/>
                    </a:lnTo>
                    <a:lnTo>
                      <a:pt x="92" y="35"/>
                    </a:lnTo>
                    <a:lnTo>
                      <a:pt x="93" y="38"/>
                    </a:lnTo>
                    <a:lnTo>
                      <a:pt x="95" y="40"/>
                    </a:lnTo>
                    <a:lnTo>
                      <a:pt x="97" y="43"/>
                    </a:lnTo>
                    <a:lnTo>
                      <a:pt x="98" y="46"/>
                    </a:lnTo>
                    <a:lnTo>
                      <a:pt x="101" y="49"/>
                    </a:lnTo>
                    <a:lnTo>
                      <a:pt x="102" y="52"/>
                    </a:lnTo>
                    <a:lnTo>
                      <a:pt x="104" y="55"/>
                    </a:lnTo>
                    <a:lnTo>
                      <a:pt x="104" y="58"/>
                    </a:lnTo>
                    <a:lnTo>
                      <a:pt x="105" y="61"/>
                    </a:lnTo>
                    <a:lnTo>
                      <a:pt x="107" y="63"/>
                    </a:lnTo>
                    <a:lnTo>
                      <a:pt x="108" y="66"/>
                    </a:lnTo>
                    <a:lnTo>
                      <a:pt x="109" y="69"/>
                    </a:lnTo>
                    <a:lnTo>
                      <a:pt x="106" y="68"/>
                    </a:lnTo>
                    <a:lnTo>
                      <a:pt x="104" y="65"/>
                    </a:lnTo>
                    <a:lnTo>
                      <a:pt x="102" y="63"/>
                    </a:lnTo>
                    <a:lnTo>
                      <a:pt x="99" y="62"/>
                    </a:lnTo>
                    <a:lnTo>
                      <a:pt x="96" y="60"/>
                    </a:lnTo>
                    <a:lnTo>
                      <a:pt x="93" y="59"/>
                    </a:lnTo>
                    <a:lnTo>
                      <a:pt x="91" y="57"/>
                    </a:lnTo>
                    <a:lnTo>
                      <a:pt x="89" y="54"/>
                    </a:lnTo>
                    <a:lnTo>
                      <a:pt x="87" y="52"/>
                    </a:lnTo>
                    <a:lnTo>
                      <a:pt x="84" y="50"/>
                    </a:lnTo>
                    <a:lnTo>
                      <a:pt x="82" y="46"/>
                    </a:lnTo>
                    <a:lnTo>
                      <a:pt x="79" y="43"/>
                    </a:lnTo>
                    <a:lnTo>
                      <a:pt x="76" y="40"/>
                    </a:lnTo>
                    <a:lnTo>
                      <a:pt x="73" y="39"/>
                    </a:lnTo>
                    <a:lnTo>
                      <a:pt x="71" y="36"/>
                    </a:lnTo>
                    <a:lnTo>
                      <a:pt x="69" y="34"/>
                    </a:lnTo>
                    <a:lnTo>
                      <a:pt x="66" y="32"/>
                    </a:lnTo>
                    <a:lnTo>
                      <a:pt x="62" y="29"/>
                    </a:lnTo>
                    <a:lnTo>
                      <a:pt x="59" y="26"/>
                    </a:lnTo>
                    <a:lnTo>
                      <a:pt x="56" y="24"/>
                    </a:lnTo>
                    <a:lnTo>
                      <a:pt x="52" y="22"/>
                    </a:lnTo>
                    <a:lnTo>
                      <a:pt x="49" y="20"/>
                    </a:lnTo>
                    <a:lnTo>
                      <a:pt x="46" y="17"/>
                    </a:lnTo>
                    <a:lnTo>
                      <a:pt x="43" y="16"/>
                    </a:lnTo>
                    <a:lnTo>
                      <a:pt x="40" y="15"/>
                    </a:lnTo>
                    <a:lnTo>
                      <a:pt x="38" y="14"/>
                    </a:lnTo>
                    <a:lnTo>
                      <a:pt x="35" y="16"/>
                    </a:lnTo>
                    <a:lnTo>
                      <a:pt x="33" y="19"/>
                    </a:lnTo>
                    <a:lnTo>
                      <a:pt x="30" y="21"/>
                    </a:lnTo>
                    <a:lnTo>
                      <a:pt x="29" y="24"/>
                    </a:lnTo>
                    <a:lnTo>
                      <a:pt x="27" y="27"/>
                    </a:lnTo>
                    <a:lnTo>
                      <a:pt x="26" y="29"/>
                    </a:lnTo>
                    <a:lnTo>
                      <a:pt x="24" y="32"/>
                    </a:lnTo>
                    <a:lnTo>
                      <a:pt x="22" y="35"/>
                    </a:lnTo>
                    <a:lnTo>
                      <a:pt x="19" y="38"/>
                    </a:lnTo>
                    <a:lnTo>
                      <a:pt x="17" y="40"/>
                    </a:lnTo>
                    <a:lnTo>
                      <a:pt x="16" y="43"/>
                    </a:lnTo>
                    <a:lnTo>
                      <a:pt x="14" y="46"/>
                    </a:lnTo>
                    <a:lnTo>
                      <a:pt x="12" y="49"/>
                    </a:lnTo>
                    <a:lnTo>
                      <a:pt x="10" y="52"/>
                    </a:lnTo>
                    <a:lnTo>
                      <a:pt x="8" y="54"/>
                    </a:lnTo>
                    <a:lnTo>
                      <a:pt x="6" y="57"/>
                    </a:lnTo>
                    <a:lnTo>
                      <a:pt x="5" y="60"/>
                    </a:lnTo>
                    <a:lnTo>
                      <a:pt x="4" y="63"/>
                    </a:lnTo>
                    <a:lnTo>
                      <a:pt x="2" y="65"/>
                    </a:lnTo>
                    <a:lnTo>
                      <a:pt x="0" y="68"/>
                    </a:lnTo>
                    <a:lnTo>
                      <a:pt x="3" y="42"/>
                    </a:lnTo>
                  </a:path>
                </a:pathLst>
              </a:custGeom>
              <a:solidFill>
                <a:srgbClr val="00CC00"/>
              </a:solidFill>
              <a:ln w="12700" cap="rnd">
                <a:solidFill>
                  <a:srgbClr val="00CC00"/>
                </a:solidFill>
                <a:round/>
                <a:headEnd/>
                <a:tailEnd/>
              </a:ln>
            </p:spPr>
            <p:txBody>
              <a:bodyPr/>
              <a:lstStyle/>
              <a:p>
                <a:endParaRPr lang="en-US"/>
              </a:p>
            </p:txBody>
          </p:sp>
          <p:sp>
            <p:nvSpPr>
              <p:cNvPr id="3769" name="Freeform 51"/>
              <p:cNvSpPr>
                <a:spLocks/>
              </p:cNvSpPr>
              <p:nvPr/>
            </p:nvSpPr>
            <p:spPr bwMode="auto">
              <a:xfrm>
                <a:off x="2517" y="1044"/>
                <a:ext cx="152" cy="95"/>
              </a:xfrm>
              <a:custGeom>
                <a:avLst/>
                <a:gdLst>
                  <a:gd name="T0" fmla="*/ 137 w 152"/>
                  <a:gd name="T1" fmla="*/ 53 h 95"/>
                  <a:gd name="T2" fmla="*/ 132 w 152"/>
                  <a:gd name="T3" fmla="*/ 45 h 95"/>
                  <a:gd name="T4" fmla="*/ 128 w 152"/>
                  <a:gd name="T5" fmla="*/ 38 h 95"/>
                  <a:gd name="T6" fmla="*/ 124 w 152"/>
                  <a:gd name="T7" fmla="*/ 29 h 95"/>
                  <a:gd name="T8" fmla="*/ 118 w 152"/>
                  <a:gd name="T9" fmla="*/ 20 h 95"/>
                  <a:gd name="T10" fmla="*/ 113 w 152"/>
                  <a:gd name="T11" fmla="*/ 13 h 95"/>
                  <a:gd name="T12" fmla="*/ 108 w 152"/>
                  <a:gd name="T13" fmla="*/ 5 h 95"/>
                  <a:gd name="T14" fmla="*/ 100 w 152"/>
                  <a:gd name="T15" fmla="*/ 0 h 95"/>
                  <a:gd name="T16" fmla="*/ 93 w 152"/>
                  <a:gd name="T17" fmla="*/ 0 h 95"/>
                  <a:gd name="T18" fmla="*/ 85 w 152"/>
                  <a:gd name="T19" fmla="*/ 0 h 95"/>
                  <a:gd name="T20" fmla="*/ 76 w 152"/>
                  <a:gd name="T21" fmla="*/ 3 h 95"/>
                  <a:gd name="T22" fmla="*/ 69 w 152"/>
                  <a:gd name="T23" fmla="*/ 6 h 95"/>
                  <a:gd name="T24" fmla="*/ 57 w 152"/>
                  <a:gd name="T25" fmla="*/ 16 h 95"/>
                  <a:gd name="T26" fmla="*/ 48 w 152"/>
                  <a:gd name="T27" fmla="*/ 23 h 95"/>
                  <a:gd name="T28" fmla="*/ 42 w 152"/>
                  <a:gd name="T29" fmla="*/ 29 h 95"/>
                  <a:gd name="T30" fmla="*/ 36 w 152"/>
                  <a:gd name="T31" fmla="*/ 36 h 95"/>
                  <a:gd name="T32" fmla="*/ 28 w 152"/>
                  <a:gd name="T33" fmla="*/ 44 h 95"/>
                  <a:gd name="T34" fmla="*/ 23 w 152"/>
                  <a:gd name="T35" fmla="*/ 51 h 95"/>
                  <a:gd name="T36" fmla="*/ 16 w 152"/>
                  <a:gd name="T37" fmla="*/ 59 h 95"/>
                  <a:gd name="T38" fmla="*/ 11 w 152"/>
                  <a:gd name="T39" fmla="*/ 66 h 95"/>
                  <a:gd name="T40" fmla="*/ 8 w 152"/>
                  <a:gd name="T41" fmla="*/ 75 h 95"/>
                  <a:gd name="T42" fmla="*/ 5 w 152"/>
                  <a:gd name="T43" fmla="*/ 83 h 95"/>
                  <a:gd name="T44" fmla="*/ 1 w 152"/>
                  <a:gd name="T45" fmla="*/ 90 h 95"/>
                  <a:gd name="T46" fmla="*/ 4 w 152"/>
                  <a:gd name="T47" fmla="*/ 93 h 95"/>
                  <a:gd name="T48" fmla="*/ 10 w 152"/>
                  <a:gd name="T49" fmla="*/ 86 h 95"/>
                  <a:gd name="T50" fmla="*/ 18 w 152"/>
                  <a:gd name="T51" fmla="*/ 81 h 95"/>
                  <a:gd name="T52" fmla="*/ 25 w 152"/>
                  <a:gd name="T53" fmla="*/ 78 h 95"/>
                  <a:gd name="T54" fmla="*/ 30 w 152"/>
                  <a:gd name="T55" fmla="*/ 70 h 95"/>
                  <a:gd name="T56" fmla="*/ 38 w 152"/>
                  <a:gd name="T57" fmla="*/ 63 h 95"/>
                  <a:gd name="T58" fmla="*/ 46 w 152"/>
                  <a:gd name="T59" fmla="*/ 55 h 95"/>
                  <a:gd name="T60" fmla="*/ 52 w 152"/>
                  <a:gd name="T61" fmla="*/ 49 h 95"/>
                  <a:gd name="T62" fmla="*/ 60 w 152"/>
                  <a:gd name="T63" fmla="*/ 44 h 95"/>
                  <a:gd name="T64" fmla="*/ 70 w 152"/>
                  <a:gd name="T65" fmla="*/ 35 h 95"/>
                  <a:gd name="T66" fmla="*/ 79 w 152"/>
                  <a:gd name="T67" fmla="*/ 30 h 95"/>
                  <a:gd name="T68" fmla="*/ 88 w 152"/>
                  <a:gd name="T69" fmla="*/ 24 h 95"/>
                  <a:gd name="T70" fmla="*/ 95 w 152"/>
                  <a:gd name="T71" fmla="*/ 20 h 95"/>
                  <a:gd name="T72" fmla="*/ 103 w 152"/>
                  <a:gd name="T73" fmla="*/ 21 h 95"/>
                  <a:gd name="T74" fmla="*/ 109 w 152"/>
                  <a:gd name="T75" fmla="*/ 29 h 95"/>
                  <a:gd name="T76" fmla="*/ 113 w 152"/>
                  <a:gd name="T77" fmla="*/ 36 h 95"/>
                  <a:gd name="T78" fmla="*/ 118 w 152"/>
                  <a:gd name="T79" fmla="*/ 44 h 95"/>
                  <a:gd name="T80" fmla="*/ 124 w 152"/>
                  <a:gd name="T81" fmla="*/ 51 h 95"/>
                  <a:gd name="T82" fmla="*/ 129 w 152"/>
                  <a:gd name="T83" fmla="*/ 59 h 95"/>
                  <a:gd name="T84" fmla="*/ 135 w 152"/>
                  <a:gd name="T85" fmla="*/ 66 h 95"/>
                  <a:gd name="T86" fmla="*/ 140 w 152"/>
                  <a:gd name="T87" fmla="*/ 74 h 95"/>
                  <a:gd name="T88" fmla="*/ 145 w 152"/>
                  <a:gd name="T89" fmla="*/ 81 h 95"/>
                  <a:gd name="T90" fmla="*/ 148 w 152"/>
                  <a:gd name="T91" fmla="*/ 89 h 95"/>
                  <a:gd name="T92" fmla="*/ 147 w 152"/>
                  <a:gd name="T93" fmla="*/ 58 h 9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52"/>
                  <a:gd name="T142" fmla="*/ 0 h 95"/>
                  <a:gd name="T143" fmla="*/ 152 w 152"/>
                  <a:gd name="T144" fmla="*/ 95 h 95"/>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52" h="95">
                    <a:moveTo>
                      <a:pt x="140" y="56"/>
                    </a:moveTo>
                    <a:lnTo>
                      <a:pt x="137" y="53"/>
                    </a:lnTo>
                    <a:lnTo>
                      <a:pt x="135" y="49"/>
                    </a:lnTo>
                    <a:lnTo>
                      <a:pt x="132" y="45"/>
                    </a:lnTo>
                    <a:lnTo>
                      <a:pt x="131" y="41"/>
                    </a:lnTo>
                    <a:lnTo>
                      <a:pt x="128" y="38"/>
                    </a:lnTo>
                    <a:lnTo>
                      <a:pt x="127" y="34"/>
                    </a:lnTo>
                    <a:lnTo>
                      <a:pt x="124" y="29"/>
                    </a:lnTo>
                    <a:lnTo>
                      <a:pt x="122" y="25"/>
                    </a:lnTo>
                    <a:lnTo>
                      <a:pt x="118" y="20"/>
                    </a:lnTo>
                    <a:lnTo>
                      <a:pt x="115" y="16"/>
                    </a:lnTo>
                    <a:lnTo>
                      <a:pt x="113" y="13"/>
                    </a:lnTo>
                    <a:lnTo>
                      <a:pt x="109" y="9"/>
                    </a:lnTo>
                    <a:lnTo>
                      <a:pt x="108" y="5"/>
                    </a:lnTo>
                    <a:lnTo>
                      <a:pt x="104" y="3"/>
                    </a:lnTo>
                    <a:lnTo>
                      <a:pt x="100" y="0"/>
                    </a:lnTo>
                    <a:lnTo>
                      <a:pt x="96" y="0"/>
                    </a:lnTo>
                    <a:lnTo>
                      <a:pt x="93" y="0"/>
                    </a:lnTo>
                    <a:lnTo>
                      <a:pt x="89" y="0"/>
                    </a:lnTo>
                    <a:lnTo>
                      <a:pt x="85" y="0"/>
                    </a:lnTo>
                    <a:lnTo>
                      <a:pt x="81" y="0"/>
                    </a:lnTo>
                    <a:lnTo>
                      <a:pt x="76" y="3"/>
                    </a:lnTo>
                    <a:lnTo>
                      <a:pt x="72" y="5"/>
                    </a:lnTo>
                    <a:lnTo>
                      <a:pt x="69" y="6"/>
                    </a:lnTo>
                    <a:lnTo>
                      <a:pt x="65" y="10"/>
                    </a:lnTo>
                    <a:lnTo>
                      <a:pt x="57" y="16"/>
                    </a:lnTo>
                    <a:lnTo>
                      <a:pt x="53" y="19"/>
                    </a:lnTo>
                    <a:lnTo>
                      <a:pt x="48" y="23"/>
                    </a:lnTo>
                    <a:lnTo>
                      <a:pt x="46" y="26"/>
                    </a:lnTo>
                    <a:lnTo>
                      <a:pt x="42" y="29"/>
                    </a:lnTo>
                    <a:lnTo>
                      <a:pt x="38" y="33"/>
                    </a:lnTo>
                    <a:lnTo>
                      <a:pt x="36" y="36"/>
                    </a:lnTo>
                    <a:lnTo>
                      <a:pt x="32" y="40"/>
                    </a:lnTo>
                    <a:lnTo>
                      <a:pt x="28" y="44"/>
                    </a:lnTo>
                    <a:lnTo>
                      <a:pt x="24" y="48"/>
                    </a:lnTo>
                    <a:lnTo>
                      <a:pt x="23" y="51"/>
                    </a:lnTo>
                    <a:lnTo>
                      <a:pt x="19" y="55"/>
                    </a:lnTo>
                    <a:lnTo>
                      <a:pt x="16" y="59"/>
                    </a:lnTo>
                    <a:lnTo>
                      <a:pt x="15" y="63"/>
                    </a:lnTo>
                    <a:lnTo>
                      <a:pt x="11" y="66"/>
                    </a:lnTo>
                    <a:lnTo>
                      <a:pt x="10" y="71"/>
                    </a:lnTo>
                    <a:lnTo>
                      <a:pt x="8" y="75"/>
                    </a:lnTo>
                    <a:lnTo>
                      <a:pt x="6" y="79"/>
                    </a:lnTo>
                    <a:lnTo>
                      <a:pt x="5" y="83"/>
                    </a:lnTo>
                    <a:lnTo>
                      <a:pt x="3" y="86"/>
                    </a:lnTo>
                    <a:lnTo>
                      <a:pt x="1" y="90"/>
                    </a:lnTo>
                    <a:lnTo>
                      <a:pt x="0" y="94"/>
                    </a:lnTo>
                    <a:lnTo>
                      <a:pt x="4" y="93"/>
                    </a:lnTo>
                    <a:lnTo>
                      <a:pt x="6" y="89"/>
                    </a:lnTo>
                    <a:lnTo>
                      <a:pt x="10" y="86"/>
                    </a:lnTo>
                    <a:lnTo>
                      <a:pt x="14" y="84"/>
                    </a:lnTo>
                    <a:lnTo>
                      <a:pt x="18" y="81"/>
                    </a:lnTo>
                    <a:lnTo>
                      <a:pt x="22" y="80"/>
                    </a:lnTo>
                    <a:lnTo>
                      <a:pt x="25" y="78"/>
                    </a:lnTo>
                    <a:lnTo>
                      <a:pt x="28" y="74"/>
                    </a:lnTo>
                    <a:lnTo>
                      <a:pt x="30" y="70"/>
                    </a:lnTo>
                    <a:lnTo>
                      <a:pt x="34" y="68"/>
                    </a:lnTo>
                    <a:lnTo>
                      <a:pt x="38" y="63"/>
                    </a:lnTo>
                    <a:lnTo>
                      <a:pt x="42" y="59"/>
                    </a:lnTo>
                    <a:lnTo>
                      <a:pt x="46" y="55"/>
                    </a:lnTo>
                    <a:lnTo>
                      <a:pt x="49" y="53"/>
                    </a:lnTo>
                    <a:lnTo>
                      <a:pt x="52" y="49"/>
                    </a:lnTo>
                    <a:lnTo>
                      <a:pt x="56" y="46"/>
                    </a:lnTo>
                    <a:lnTo>
                      <a:pt x="60" y="44"/>
                    </a:lnTo>
                    <a:lnTo>
                      <a:pt x="65" y="40"/>
                    </a:lnTo>
                    <a:lnTo>
                      <a:pt x="70" y="35"/>
                    </a:lnTo>
                    <a:lnTo>
                      <a:pt x="74" y="33"/>
                    </a:lnTo>
                    <a:lnTo>
                      <a:pt x="79" y="30"/>
                    </a:lnTo>
                    <a:lnTo>
                      <a:pt x="82" y="28"/>
                    </a:lnTo>
                    <a:lnTo>
                      <a:pt x="88" y="24"/>
                    </a:lnTo>
                    <a:lnTo>
                      <a:pt x="91" y="21"/>
                    </a:lnTo>
                    <a:lnTo>
                      <a:pt x="95" y="20"/>
                    </a:lnTo>
                    <a:lnTo>
                      <a:pt x="99" y="19"/>
                    </a:lnTo>
                    <a:lnTo>
                      <a:pt x="103" y="21"/>
                    </a:lnTo>
                    <a:lnTo>
                      <a:pt x="105" y="26"/>
                    </a:lnTo>
                    <a:lnTo>
                      <a:pt x="109" y="29"/>
                    </a:lnTo>
                    <a:lnTo>
                      <a:pt x="110" y="33"/>
                    </a:lnTo>
                    <a:lnTo>
                      <a:pt x="113" y="36"/>
                    </a:lnTo>
                    <a:lnTo>
                      <a:pt x="115" y="40"/>
                    </a:lnTo>
                    <a:lnTo>
                      <a:pt x="118" y="44"/>
                    </a:lnTo>
                    <a:lnTo>
                      <a:pt x="121" y="48"/>
                    </a:lnTo>
                    <a:lnTo>
                      <a:pt x="124" y="51"/>
                    </a:lnTo>
                    <a:lnTo>
                      <a:pt x="127" y="55"/>
                    </a:lnTo>
                    <a:lnTo>
                      <a:pt x="129" y="59"/>
                    </a:lnTo>
                    <a:lnTo>
                      <a:pt x="132" y="63"/>
                    </a:lnTo>
                    <a:lnTo>
                      <a:pt x="135" y="66"/>
                    </a:lnTo>
                    <a:lnTo>
                      <a:pt x="137" y="70"/>
                    </a:lnTo>
                    <a:lnTo>
                      <a:pt x="140" y="74"/>
                    </a:lnTo>
                    <a:lnTo>
                      <a:pt x="142" y="78"/>
                    </a:lnTo>
                    <a:lnTo>
                      <a:pt x="145" y="81"/>
                    </a:lnTo>
                    <a:lnTo>
                      <a:pt x="146" y="85"/>
                    </a:lnTo>
                    <a:lnTo>
                      <a:pt x="148" y="89"/>
                    </a:lnTo>
                    <a:lnTo>
                      <a:pt x="151" y="93"/>
                    </a:lnTo>
                    <a:lnTo>
                      <a:pt x="147" y="58"/>
                    </a:lnTo>
                  </a:path>
                </a:pathLst>
              </a:custGeom>
              <a:solidFill>
                <a:srgbClr val="00CC00"/>
              </a:solidFill>
              <a:ln w="12700" cap="rnd">
                <a:solidFill>
                  <a:srgbClr val="00CC00"/>
                </a:solidFill>
                <a:round/>
                <a:headEnd/>
                <a:tailEnd/>
              </a:ln>
            </p:spPr>
            <p:txBody>
              <a:bodyPr/>
              <a:lstStyle/>
              <a:p>
                <a:endParaRPr lang="en-US"/>
              </a:p>
            </p:txBody>
          </p:sp>
          <p:sp>
            <p:nvSpPr>
              <p:cNvPr id="3770" name="Freeform 52"/>
              <p:cNvSpPr>
                <a:spLocks/>
              </p:cNvSpPr>
              <p:nvPr/>
            </p:nvSpPr>
            <p:spPr bwMode="auto">
              <a:xfrm>
                <a:off x="2657" y="960"/>
                <a:ext cx="55" cy="776"/>
              </a:xfrm>
              <a:custGeom>
                <a:avLst/>
                <a:gdLst>
                  <a:gd name="T0" fmla="*/ 19 w 55"/>
                  <a:gd name="T1" fmla="*/ 734 h 776"/>
                  <a:gd name="T2" fmla="*/ 19 w 55"/>
                  <a:gd name="T3" fmla="*/ 709 h 776"/>
                  <a:gd name="T4" fmla="*/ 17 w 55"/>
                  <a:gd name="T5" fmla="*/ 675 h 776"/>
                  <a:gd name="T6" fmla="*/ 15 w 55"/>
                  <a:gd name="T7" fmla="*/ 650 h 776"/>
                  <a:gd name="T8" fmla="*/ 15 w 55"/>
                  <a:gd name="T9" fmla="*/ 620 h 776"/>
                  <a:gd name="T10" fmla="*/ 15 w 55"/>
                  <a:gd name="T11" fmla="*/ 583 h 776"/>
                  <a:gd name="T12" fmla="*/ 15 w 55"/>
                  <a:gd name="T13" fmla="*/ 554 h 776"/>
                  <a:gd name="T14" fmla="*/ 15 w 55"/>
                  <a:gd name="T15" fmla="*/ 530 h 776"/>
                  <a:gd name="T16" fmla="*/ 14 w 55"/>
                  <a:gd name="T17" fmla="*/ 496 h 776"/>
                  <a:gd name="T18" fmla="*/ 12 w 55"/>
                  <a:gd name="T19" fmla="*/ 471 h 776"/>
                  <a:gd name="T20" fmla="*/ 8 w 55"/>
                  <a:gd name="T21" fmla="*/ 441 h 776"/>
                  <a:gd name="T22" fmla="*/ 2 w 55"/>
                  <a:gd name="T23" fmla="*/ 410 h 776"/>
                  <a:gd name="T24" fmla="*/ 0 w 55"/>
                  <a:gd name="T25" fmla="*/ 380 h 776"/>
                  <a:gd name="T26" fmla="*/ 0 w 55"/>
                  <a:gd name="T27" fmla="*/ 354 h 776"/>
                  <a:gd name="T28" fmla="*/ 0 w 55"/>
                  <a:gd name="T29" fmla="*/ 328 h 776"/>
                  <a:gd name="T30" fmla="*/ 0 w 55"/>
                  <a:gd name="T31" fmla="*/ 299 h 776"/>
                  <a:gd name="T32" fmla="*/ 4 w 55"/>
                  <a:gd name="T33" fmla="*/ 269 h 776"/>
                  <a:gd name="T34" fmla="*/ 10 w 55"/>
                  <a:gd name="T35" fmla="*/ 238 h 776"/>
                  <a:gd name="T36" fmla="*/ 12 w 55"/>
                  <a:gd name="T37" fmla="*/ 210 h 776"/>
                  <a:gd name="T38" fmla="*/ 12 w 55"/>
                  <a:gd name="T39" fmla="*/ 188 h 776"/>
                  <a:gd name="T40" fmla="*/ 12 w 55"/>
                  <a:gd name="T41" fmla="*/ 164 h 776"/>
                  <a:gd name="T42" fmla="*/ 12 w 55"/>
                  <a:gd name="T43" fmla="*/ 137 h 776"/>
                  <a:gd name="T44" fmla="*/ 12 w 55"/>
                  <a:gd name="T45" fmla="*/ 107 h 776"/>
                  <a:gd name="T46" fmla="*/ 12 w 55"/>
                  <a:gd name="T47" fmla="*/ 81 h 776"/>
                  <a:gd name="T48" fmla="*/ 12 w 55"/>
                  <a:gd name="T49" fmla="*/ 59 h 776"/>
                  <a:gd name="T50" fmla="*/ 10 w 55"/>
                  <a:gd name="T51" fmla="*/ 33 h 776"/>
                  <a:gd name="T52" fmla="*/ 10 w 55"/>
                  <a:gd name="T53" fmla="*/ 11 h 776"/>
                  <a:gd name="T54" fmla="*/ 25 w 55"/>
                  <a:gd name="T55" fmla="*/ 6 h 776"/>
                  <a:gd name="T56" fmla="*/ 27 w 55"/>
                  <a:gd name="T57" fmla="*/ 28 h 776"/>
                  <a:gd name="T58" fmla="*/ 27 w 55"/>
                  <a:gd name="T59" fmla="*/ 50 h 776"/>
                  <a:gd name="T60" fmla="*/ 27 w 55"/>
                  <a:gd name="T61" fmla="*/ 79 h 776"/>
                  <a:gd name="T62" fmla="*/ 27 w 55"/>
                  <a:gd name="T63" fmla="*/ 105 h 776"/>
                  <a:gd name="T64" fmla="*/ 27 w 55"/>
                  <a:gd name="T65" fmla="*/ 135 h 776"/>
                  <a:gd name="T66" fmla="*/ 27 w 55"/>
                  <a:gd name="T67" fmla="*/ 161 h 776"/>
                  <a:gd name="T68" fmla="*/ 27 w 55"/>
                  <a:gd name="T69" fmla="*/ 185 h 776"/>
                  <a:gd name="T70" fmla="*/ 27 w 55"/>
                  <a:gd name="T71" fmla="*/ 209 h 776"/>
                  <a:gd name="T72" fmla="*/ 27 w 55"/>
                  <a:gd name="T73" fmla="*/ 236 h 776"/>
                  <a:gd name="T74" fmla="*/ 27 w 55"/>
                  <a:gd name="T75" fmla="*/ 262 h 776"/>
                  <a:gd name="T76" fmla="*/ 27 w 55"/>
                  <a:gd name="T77" fmla="*/ 284 h 776"/>
                  <a:gd name="T78" fmla="*/ 27 w 55"/>
                  <a:gd name="T79" fmla="*/ 310 h 776"/>
                  <a:gd name="T80" fmla="*/ 27 w 55"/>
                  <a:gd name="T81" fmla="*/ 338 h 776"/>
                  <a:gd name="T82" fmla="*/ 27 w 55"/>
                  <a:gd name="T83" fmla="*/ 364 h 776"/>
                  <a:gd name="T84" fmla="*/ 27 w 55"/>
                  <a:gd name="T85" fmla="*/ 391 h 776"/>
                  <a:gd name="T86" fmla="*/ 27 w 55"/>
                  <a:gd name="T87" fmla="*/ 419 h 776"/>
                  <a:gd name="T88" fmla="*/ 27 w 55"/>
                  <a:gd name="T89" fmla="*/ 448 h 776"/>
                  <a:gd name="T90" fmla="*/ 29 w 55"/>
                  <a:gd name="T91" fmla="*/ 474 h 776"/>
                  <a:gd name="T92" fmla="*/ 31 w 55"/>
                  <a:gd name="T93" fmla="*/ 496 h 776"/>
                  <a:gd name="T94" fmla="*/ 37 w 55"/>
                  <a:gd name="T95" fmla="*/ 520 h 776"/>
                  <a:gd name="T96" fmla="*/ 39 w 55"/>
                  <a:gd name="T97" fmla="*/ 543 h 776"/>
                  <a:gd name="T98" fmla="*/ 41 w 55"/>
                  <a:gd name="T99" fmla="*/ 566 h 776"/>
                  <a:gd name="T100" fmla="*/ 42 w 55"/>
                  <a:gd name="T101" fmla="*/ 594 h 776"/>
                  <a:gd name="T102" fmla="*/ 44 w 55"/>
                  <a:gd name="T103" fmla="*/ 618 h 776"/>
                  <a:gd name="T104" fmla="*/ 50 w 55"/>
                  <a:gd name="T105" fmla="*/ 650 h 776"/>
                  <a:gd name="T106" fmla="*/ 52 w 55"/>
                  <a:gd name="T107" fmla="*/ 672 h 776"/>
                  <a:gd name="T108" fmla="*/ 54 w 55"/>
                  <a:gd name="T109" fmla="*/ 699 h 776"/>
                  <a:gd name="T110" fmla="*/ 54 w 55"/>
                  <a:gd name="T111" fmla="*/ 727 h 776"/>
                  <a:gd name="T112" fmla="*/ 54 w 55"/>
                  <a:gd name="T113" fmla="*/ 751 h 776"/>
                  <a:gd name="T114" fmla="*/ 48 w 55"/>
                  <a:gd name="T115" fmla="*/ 771 h 776"/>
                  <a:gd name="T116" fmla="*/ 25 w 55"/>
                  <a:gd name="T117" fmla="*/ 775 h 776"/>
                  <a:gd name="T118" fmla="*/ 15 w 55"/>
                  <a:gd name="T119" fmla="*/ 758 h 77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55"/>
                  <a:gd name="T181" fmla="*/ 0 h 776"/>
                  <a:gd name="T182" fmla="*/ 55 w 55"/>
                  <a:gd name="T183" fmla="*/ 776 h 77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55" h="776">
                    <a:moveTo>
                      <a:pt x="21" y="751"/>
                    </a:moveTo>
                    <a:lnTo>
                      <a:pt x="19" y="745"/>
                    </a:lnTo>
                    <a:lnTo>
                      <a:pt x="19" y="740"/>
                    </a:lnTo>
                    <a:lnTo>
                      <a:pt x="19" y="734"/>
                    </a:lnTo>
                    <a:lnTo>
                      <a:pt x="19" y="727"/>
                    </a:lnTo>
                    <a:lnTo>
                      <a:pt x="19" y="721"/>
                    </a:lnTo>
                    <a:lnTo>
                      <a:pt x="19" y="716"/>
                    </a:lnTo>
                    <a:lnTo>
                      <a:pt x="19" y="709"/>
                    </a:lnTo>
                    <a:lnTo>
                      <a:pt x="19" y="698"/>
                    </a:lnTo>
                    <a:lnTo>
                      <a:pt x="19" y="686"/>
                    </a:lnTo>
                    <a:lnTo>
                      <a:pt x="19" y="681"/>
                    </a:lnTo>
                    <a:lnTo>
                      <a:pt x="17" y="675"/>
                    </a:lnTo>
                    <a:lnTo>
                      <a:pt x="17" y="668"/>
                    </a:lnTo>
                    <a:lnTo>
                      <a:pt x="17" y="661"/>
                    </a:lnTo>
                    <a:lnTo>
                      <a:pt x="15" y="655"/>
                    </a:lnTo>
                    <a:lnTo>
                      <a:pt x="15" y="650"/>
                    </a:lnTo>
                    <a:lnTo>
                      <a:pt x="15" y="644"/>
                    </a:lnTo>
                    <a:lnTo>
                      <a:pt x="15" y="638"/>
                    </a:lnTo>
                    <a:lnTo>
                      <a:pt x="15" y="631"/>
                    </a:lnTo>
                    <a:lnTo>
                      <a:pt x="15" y="620"/>
                    </a:lnTo>
                    <a:lnTo>
                      <a:pt x="15" y="609"/>
                    </a:lnTo>
                    <a:lnTo>
                      <a:pt x="15" y="600"/>
                    </a:lnTo>
                    <a:lnTo>
                      <a:pt x="15" y="590"/>
                    </a:lnTo>
                    <a:lnTo>
                      <a:pt x="15" y="583"/>
                    </a:lnTo>
                    <a:lnTo>
                      <a:pt x="15" y="578"/>
                    </a:lnTo>
                    <a:lnTo>
                      <a:pt x="15" y="570"/>
                    </a:lnTo>
                    <a:lnTo>
                      <a:pt x="15" y="563"/>
                    </a:lnTo>
                    <a:lnTo>
                      <a:pt x="15" y="554"/>
                    </a:lnTo>
                    <a:lnTo>
                      <a:pt x="15" y="546"/>
                    </a:lnTo>
                    <a:lnTo>
                      <a:pt x="15" y="541"/>
                    </a:lnTo>
                    <a:lnTo>
                      <a:pt x="15" y="535"/>
                    </a:lnTo>
                    <a:lnTo>
                      <a:pt x="15" y="530"/>
                    </a:lnTo>
                    <a:lnTo>
                      <a:pt x="15" y="520"/>
                    </a:lnTo>
                    <a:lnTo>
                      <a:pt x="14" y="511"/>
                    </a:lnTo>
                    <a:lnTo>
                      <a:pt x="14" y="504"/>
                    </a:lnTo>
                    <a:lnTo>
                      <a:pt x="14" y="496"/>
                    </a:lnTo>
                    <a:lnTo>
                      <a:pt x="14" y="491"/>
                    </a:lnTo>
                    <a:lnTo>
                      <a:pt x="14" y="485"/>
                    </a:lnTo>
                    <a:lnTo>
                      <a:pt x="12" y="476"/>
                    </a:lnTo>
                    <a:lnTo>
                      <a:pt x="12" y="471"/>
                    </a:lnTo>
                    <a:lnTo>
                      <a:pt x="10" y="463"/>
                    </a:lnTo>
                    <a:lnTo>
                      <a:pt x="8" y="454"/>
                    </a:lnTo>
                    <a:lnTo>
                      <a:pt x="8" y="447"/>
                    </a:lnTo>
                    <a:lnTo>
                      <a:pt x="8" y="441"/>
                    </a:lnTo>
                    <a:lnTo>
                      <a:pt x="8" y="435"/>
                    </a:lnTo>
                    <a:lnTo>
                      <a:pt x="6" y="424"/>
                    </a:lnTo>
                    <a:lnTo>
                      <a:pt x="4" y="417"/>
                    </a:lnTo>
                    <a:lnTo>
                      <a:pt x="2" y="410"/>
                    </a:lnTo>
                    <a:lnTo>
                      <a:pt x="0" y="402"/>
                    </a:lnTo>
                    <a:lnTo>
                      <a:pt x="0" y="395"/>
                    </a:lnTo>
                    <a:lnTo>
                      <a:pt x="0" y="388"/>
                    </a:lnTo>
                    <a:lnTo>
                      <a:pt x="0" y="380"/>
                    </a:lnTo>
                    <a:lnTo>
                      <a:pt x="0" y="373"/>
                    </a:lnTo>
                    <a:lnTo>
                      <a:pt x="0" y="365"/>
                    </a:lnTo>
                    <a:lnTo>
                      <a:pt x="0" y="360"/>
                    </a:lnTo>
                    <a:lnTo>
                      <a:pt x="0" y="354"/>
                    </a:lnTo>
                    <a:lnTo>
                      <a:pt x="0" y="349"/>
                    </a:lnTo>
                    <a:lnTo>
                      <a:pt x="0" y="343"/>
                    </a:lnTo>
                    <a:lnTo>
                      <a:pt x="0" y="338"/>
                    </a:lnTo>
                    <a:lnTo>
                      <a:pt x="0" y="328"/>
                    </a:lnTo>
                    <a:lnTo>
                      <a:pt x="0" y="317"/>
                    </a:lnTo>
                    <a:lnTo>
                      <a:pt x="0" y="310"/>
                    </a:lnTo>
                    <a:lnTo>
                      <a:pt x="0" y="304"/>
                    </a:lnTo>
                    <a:lnTo>
                      <a:pt x="0" y="299"/>
                    </a:lnTo>
                    <a:lnTo>
                      <a:pt x="0" y="292"/>
                    </a:lnTo>
                    <a:lnTo>
                      <a:pt x="2" y="282"/>
                    </a:lnTo>
                    <a:lnTo>
                      <a:pt x="4" y="275"/>
                    </a:lnTo>
                    <a:lnTo>
                      <a:pt x="4" y="269"/>
                    </a:lnTo>
                    <a:lnTo>
                      <a:pt x="6" y="262"/>
                    </a:lnTo>
                    <a:lnTo>
                      <a:pt x="8" y="253"/>
                    </a:lnTo>
                    <a:lnTo>
                      <a:pt x="10" y="247"/>
                    </a:lnTo>
                    <a:lnTo>
                      <a:pt x="10" y="238"/>
                    </a:lnTo>
                    <a:lnTo>
                      <a:pt x="12" y="231"/>
                    </a:lnTo>
                    <a:lnTo>
                      <a:pt x="12" y="223"/>
                    </a:lnTo>
                    <a:lnTo>
                      <a:pt x="12" y="218"/>
                    </a:lnTo>
                    <a:lnTo>
                      <a:pt x="12" y="210"/>
                    </a:lnTo>
                    <a:lnTo>
                      <a:pt x="12" y="205"/>
                    </a:lnTo>
                    <a:lnTo>
                      <a:pt x="12" y="199"/>
                    </a:lnTo>
                    <a:lnTo>
                      <a:pt x="12" y="194"/>
                    </a:lnTo>
                    <a:lnTo>
                      <a:pt x="12" y="188"/>
                    </a:lnTo>
                    <a:lnTo>
                      <a:pt x="12" y="183"/>
                    </a:lnTo>
                    <a:lnTo>
                      <a:pt x="12" y="177"/>
                    </a:lnTo>
                    <a:lnTo>
                      <a:pt x="12" y="170"/>
                    </a:lnTo>
                    <a:lnTo>
                      <a:pt x="12" y="164"/>
                    </a:lnTo>
                    <a:lnTo>
                      <a:pt x="12" y="159"/>
                    </a:lnTo>
                    <a:lnTo>
                      <a:pt x="12" y="151"/>
                    </a:lnTo>
                    <a:lnTo>
                      <a:pt x="12" y="144"/>
                    </a:lnTo>
                    <a:lnTo>
                      <a:pt x="12" y="137"/>
                    </a:lnTo>
                    <a:lnTo>
                      <a:pt x="12" y="129"/>
                    </a:lnTo>
                    <a:lnTo>
                      <a:pt x="12" y="124"/>
                    </a:lnTo>
                    <a:lnTo>
                      <a:pt x="12" y="114"/>
                    </a:lnTo>
                    <a:lnTo>
                      <a:pt x="12" y="107"/>
                    </a:lnTo>
                    <a:lnTo>
                      <a:pt x="12" y="101"/>
                    </a:lnTo>
                    <a:lnTo>
                      <a:pt x="12" y="96"/>
                    </a:lnTo>
                    <a:lnTo>
                      <a:pt x="12" y="89"/>
                    </a:lnTo>
                    <a:lnTo>
                      <a:pt x="12" y="81"/>
                    </a:lnTo>
                    <a:lnTo>
                      <a:pt x="12" y="76"/>
                    </a:lnTo>
                    <a:lnTo>
                      <a:pt x="12" y="70"/>
                    </a:lnTo>
                    <a:lnTo>
                      <a:pt x="12" y="65"/>
                    </a:lnTo>
                    <a:lnTo>
                      <a:pt x="12" y="59"/>
                    </a:lnTo>
                    <a:lnTo>
                      <a:pt x="12" y="52"/>
                    </a:lnTo>
                    <a:lnTo>
                      <a:pt x="10" y="46"/>
                    </a:lnTo>
                    <a:lnTo>
                      <a:pt x="10" y="41"/>
                    </a:lnTo>
                    <a:lnTo>
                      <a:pt x="10" y="33"/>
                    </a:lnTo>
                    <a:lnTo>
                      <a:pt x="10" y="28"/>
                    </a:lnTo>
                    <a:lnTo>
                      <a:pt x="10" y="22"/>
                    </a:lnTo>
                    <a:lnTo>
                      <a:pt x="10" y="17"/>
                    </a:lnTo>
                    <a:lnTo>
                      <a:pt x="10" y="11"/>
                    </a:lnTo>
                    <a:lnTo>
                      <a:pt x="12" y="6"/>
                    </a:lnTo>
                    <a:lnTo>
                      <a:pt x="17" y="2"/>
                    </a:lnTo>
                    <a:lnTo>
                      <a:pt x="23" y="0"/>
                    </a:lnTo>
                    <a:lnTo>
                      <a:pt x="25" y="6"/>
                    </a:lnTo>
                    <a:lnTo>
                      <a:pt x="25" y="11"/>
                    </a:lnTo>
                    <a:lnTo>
                      <a:pt x="25" y="17"/>
                    </a:lnTo>
                    <a:lnTo>
                      <a:pt x="27" y="22"/>
                    </a:lnTo>
                    <a:lnTo>
                      <a:pt x="27" y="28"/>
                    </a:lnTo>
                    <a:lnTo>
                      <a:pt x="27" y="33"/>
                    </a:lnTo>
                    <a:lnTo>
                      <a:pt x="27" y="39"/>
                    </a:lnTo>
                    <a:lnTo>
                      <a:pt x="27" y="44"/>
                    </a:lnTo>
                    <a:lnTo>
                      <a:pt x="27" y="50"/>
                    </a:lnTo>
                    <a:lnTo>
                      <a:pt x="27" y="57"/>
                    </a:lnTo>
                    <a:lnTo>
                      <a:pt x="27" y="65"/>
                    </a:lnTo>
                    <a:lnTo>
                      <a:pt x="27" y="72"/>
                    </a:lnTo>
                    <a:lnTo>
                      <a:pt x="27" y="79"/>
                    </a:lnTo>
                    <a:lnTo>
                      <a:pt x="27" y="87"/>
                    </a:lnTo>
                    <a:lnTo>
                      <a:pt x="27" y="92"/>
                    </a:lnTo>
                    <a:lnTo>
                      <a:pt x="27" y="98"/>
                    </a:lnTo>
                    <a:lnTo>
                      <a:pt x="27" y="105"/>
                    </a:lnTo>
                    <a:lnTo>
                      <a:pt x="27" y="113"/>
                    </a:lnTo>
                    <a:lnTo>
                      <a:pt x="27" y="120"/>
                    </a:lnTo>
                    <a:lnTo>
                      <a:pt x="27" y="127"/>
                    </a:lnTo>
                    <a:lnTo>
                      <a:pt x="27" y="135"/>
                    </a:lnTo>
                    <a:lnTo>
                      <a:pt x="27" y="140"/>
                    </a:lnTo>
                    <a:lnTo>
                      <a:pt x="27" y="148"/>
                    </a:lnTo>
                    <a:lnTo>
                      <a:pt x="27" y="155"/>
                    </a:lnTo>
                    <a:lnTo>
                      <a:pt x="27" y="161"/>
                    </a:lnTo>
                    <a:lnTo>
                      <a:pt x="27" y="168"/>
                    </a:lnTo>
                    <a:lnTo>
                      <a:pt x="27" y="173"/>
                    </a:lnTo>
                    <a:lnTo>
                      <a:pt x="27" y="179"/>
                    </a:lnTo>
                    <a:lnTo>
                      <a:pt x="27" y="185"/>
                    </a:lnTo>
                    <a:lnTo>
                      <a:pt x="27" y="190"/>
                    </a:lnTo>
                    <a:lnTo>
                      <a:pt x="27" y="197"/>
                    </a:lnTo>
                    <a:lnTo>
                      <a:pt x="27" y="203"/>
                    </a:lnTo>
                    <a:lnTo>
                      <a:pt x="27" y="209"/>
                    </a:lnTo>
                    <a:lnTo>
                      <a:pt x="27" y="218"/>
                    </a:lnTo>
                    <a:lnTo>
                      <a:pt x="27" y="223"/>
                    </a:lnTo>
                    <a:lnTo>
                      <a:pt x="27" y="231"/>
                    </a:lnTo>
                    <a:lnTo>
                      <a:pt x="27" y="236"/>
                    </a:lnTo>
                    <a:lnTo>
                      <a:pt x="27" y="242"/>
                    </a:lnTo>
                    <a:lnTo>
                      <a:pt x="27" y="249"/>
                    </a:lnTo>
                    <a:lnTo>
                      <a:pt x="27" y="255"/>
                    </a:lnTo>
                    <a:lnTo>
                      <a:pt x="27" y="262"/>
                    </a:lnTo>
                    <a:lnTo>
                      <a:pt x="27" y="268"/>
                    </a:lnTo>
                    <a:lnTo>
                      <a:pt x="27" y="273"/>
                    </a:lnTo>
                    <a:lnTo>
                      <a:pt x="27" y="279"/>
                    </a:lnTo>
                    <a:lnTo>
                      <a:pt x="27" y="284"/>
                    </a:lnTo>
                    <a:lnTo>
                      <a:pt x="27" y="290"/>
                    </a:lnTo>
                    <a:lnTo>
                      <a:pt x="27" y="295"/>
                    </a:lnTo>
                    <a:lnTo>
                      <a:pt x="27" y="303"/>
                    </a:lnTo>
                    <a:lnTo>
                      <a:pt x="27" y="310"/>
                    </a:lnTo>
                    <a:lnTo>
                      <a:pt x="27" y="316"/>
                    </a:lnTo>
                    <a:lnTo>
                      <a:pt x="27" y="323"/>
                    </a:lnTo>
                    <a:lnTo>
                      <a:pt x="27" y="330"/>
                    </a:lnTo>
                    <a:lnTo>
                      <a:pt x="27" y="338"/>
                    </a:lnTo>
                    <a:lnTo>
                      <a:pt x="27" y="345"/>
                    </a:lnTo>
                    <a:lnTo>
                      <a:pt x="27" y="352"/>
                    </a:lnTo>
                    <a:lnTo>
                      <a:pt x="27" y="358"/>
                    </a:lnTo>
                    <a:lnTo>
                      <a:pt x="27" y="364"/>
                    </a:lnTo>
                    <a:lnTo>
                      <a:pt x="27" y="371"/>
                    </a:lnTo>
                    <a:lnTo>
                      <a:pt x="27" y="376"/>
                    </a:lnTo>
                    <a:lnTo>
                      <a:pt x="27" y="384"/>
                    </a:lnTo>
                    <a:lnTo>
                      <a:pt x="27" y="391"/>
                    </a:lnTo>
                    <a:lnTo>
                      <a:pt x="27" y="397"/>
                    </a:lnTo>
                    <a:lnTo>
                      <a:pt x="27" y="404"/>
                    </a:lnTo>
                    <a:lnTo>
                      <a:pt x="27" y="411"/>
                    </a:lnTo>
                    <a:lnTo>
                      <a:pt x="27" y="419"/>
                    </a:lnTo>
                    <a:lnTo>
                      <a:pt x="27" y="428"/>
                    </a:lnTo>
                    <a:lnTo>
                      <a:pt x="27" y="434"/>
                    </a:lnTo>
                    <a:lnTo>
                      <a:pt x="27" y="441"/>
                    </a:lnTo>
                    <a:lnTo>
                      <a:pt x="27" y="448"/>
                    </a:lnTo>
                    <a:lnTo>
                      <a:pt x="27" y="454"/>
                    </a:lnTo>
                    <a:lnTo>
                      <a:pt x="27" y="461"/>
                    </a:lnTo>
                    <a:lnTo>
                      <a:pt x="27" y="467"/>
                    </a:lnTo>
                    <a:lnTo>
                      <a:pt x="29" y="474"/>
                    </a:lnTo>
                    <a:lnTo>
                      <a:pt x="29" y="480"/>
                    </a:lnTo>
                    <a:lnTo>
                      <a:pt x="29" y="485"/>
                    </a:lnTo>
                    <a:lnTo>
                      <a:pt x="31" y="491"/>
                    </a:lnTo>
                    <a:lnTo>
                      <a:pt x="31" y="496"/>
                    </a:lnTo>
                    <a:lnTo>
                      <a:pt x="33" y="502"/>
                    </a:lnTo>
                    <a:lnTo>
                      <a:pt x="33" y="507"/>
                    </a:lnTo>
                    <a:lnTo>
                      <a:pt x="35" y="515"/>
                    </a:lnTo>
                    <a:lnTo>
                      <a:pt x="37" y="520"/>
                    </a:lnTo>
                    <a:lnTo>
                      <a:pt x="37" y="526"/>
                    </a:lnTo>
                    <a:lnTo>
                      <a:pt x="37" y="531"/>
                    </a:lnTo>
                    <a:lnTo>
                      <a:pt x="39" y="537"/>
                    </a:lnTo>
                    <a:lnTo>
                      <a:pt x="39" y="543"/>
                    </a:lnTo>
                    <a:lnTo>
                      <a:pt x="39" y="548"/>
                    </a:lnTo>
                    <a:lnTo>
                      <a:pt x="39" y="554"/>
                    </a:lnTo>
                    <a:lnTo>
                      <a:pt x="41" y="559"/>
                    </a:lnTo>
                    <a:lnTo>
                      <a:pt x="41" y="566"/>
                    </a:lnTo>
                    <a:lnTo>
                      <a:pt x="41" y="574"/>
                    </a:lnTo>
                    <a:lnTo>
                      <a:pt x="41" y="581"/>
                    </a:lnTo>
                    <a:lnTo>
                      <a:pt x="41" y="589"/>
                    </a:lnTo>
                    <a:lnTo>
                      <a:pt x="42" y="594"/>
                    </a:lnTo>
                    <a:lnTo>
                      <a:pt x="42" y="600"/>
                    </a:lnTo>
                    <a:lnTo>
                      <a:pt x="42" y="605"/>
                    </a:lnTo>
                    <a:lnTo>
                      <a:pt x="42" y="611"/>
                    </a:lnTo>
                    <a:lnTo>
                      <a:pt x="44" y="618"/>
                    </a:lnTo>
                    <a:lnTo>
                      <a:pt x="44" y="626"/>
                    </a:lnTo>
                    <a:lnTo>
                      <a:pt x="48" y="637"/>
                    </a:lnTo>
                    <a:lnTo>
                      <a:pt x="48" y="644"/>
                    </a:lnTo>
                    <a:lnTo>
                      <a:pt x="50" y="650"/>
                    </a:lnTo>
                    <a:lnTo>
                      <a:pt x="50" y="655"/>
                    </a:lnTo>
                    <a:lnTo>
                      <a:pt x="52" y="661"/>
                    </a:lnTo>
                    <a:lnTo>
                      <a:pt x="52" y="666"/>
                    </a:lnTo>
                    <a:lnTo>
                      <a:pt x="52" y="672"/>
                    </a:lnTo>
                    <a:lnTo>
                      <a:pt x="52" y="677"/>
                    </a:lnTo>
                    <a:lnTo>
                      <a:pt x="54" y="685"/>
                    </a:lnTo>
                    <a:lnTo>
                      <a:pt x="54" y="692"/>
                    </a:lnTo>
                    <a:lnTo>
                      <a:pt x="54" y="699"/>
                    </a:lnTo>
                    <a:lnTo>
                      <a:pt x="54" y="709"/>
                    </a:lnTo>
                    <a:lnTo>
                      <a:pt x="54" y="714"/>
                    </a:lnTo>
                    <a:lnTo>
                      <a:pt x="54" y="721"/>
                    </a:lnTo>
                    <a:lnTo>
                      <a:pt x="54" y="727"/>
                    </a:lnTo>
                    <a:lnTo>
                      <a:pt x="54" y="733"/>
                    </a:lnTo>
                    <a:lnTo>
                      <a:pt x="54" y="738"/>
                    </a:lnTo>
                    <a:lnTo>
                      <a:pt x="54" y="744"/>
                    </a:lnTo>
                    <a:lnTo>
                      <a:pt x="54" y="751"/>
                    </a:lnTo>
                    <a:lnTo>
                      <a:pt x="54" y="757"/>
                    </a:lnTo>
                    <a:lnTo>
                      <a:pt x="54" y="762"/>
                    </a:lnTo>
                    <a:lnTo>
                      <a:pt x="54" y="768"/>
                    </a:lnTo>
                    <a:lnTo>
                      <a:pt x="48" y="771"/>
                    </a:lnTo>
                    <a:lnTo>
                      <a:pt x="42" y="773"/>
                    </a:lnTo>
                    <a:lnTo>
                      <a:pt x="37" y="775"/>
                    </a:lnTo>
                    <a:lnTo>
                      <a:pt x="31" y="775"/>
                    </a:lnTo>
                    <a:lnTo>
                      <a:pt x="25" y="775"/>
                    </a:lnTo>
                    <a:lnTo>
                      <a:pt x="19" y="775"/>
                    </a:lnTo>
                    <a:lnTo>
                      <a:pt x="15" y="769"/>
                    </a:lnTo>
                    <a:lnTo>
                      <a:pt x="15" y="764"/>
                    </a:lnTo>
                    <a:lnTo>
                      <a:pt x="15" y="758"/>
                    </a:lnTo>
                    <a:lnTo>
                      <a:pt x="15" y="753"/>
                    </a:lnTo>
                    <a:lnTo>
                      <a:pt x="17" y="747"/>
                    </a:lnTo>
                    <a:lnTo>
                      <a:pt x="19" y="742"/>
                    </a:lnTo>
                  </a:path>
                </a:pathLst>
              </a:custGeom>
              <a:solidFill>
                <a:srgbClr val="EAEC5E"/>
              </a:solidFill>
              <a:ln w="12700" cap="rnd">
                <a:solidFill>
                  <a:srgbClr val="00CC00"/>
                </a:solidFill>
                <a:round/>
                <a:headEnd/>
                <a:tailEnd/>
              </a:ln>
            </p:spPr>
            <p:txBody>
              <a:bodyPr/>
              <a:lstStyle/>
              <a:p>
                <a:endParaRPr lang="en-US"/>
              </a:p>
            </p:txBody>
          </p:sp>
          <p:sp>
            <p:nvSpPr>
              <p:cNvPr id="3771" name="Freeform 53"/>
              <p:cNvSpPr>
                <a:spLocks/>
              </p:cNvSpPr>
              <p:nvPr/>
            </p:nvSpPr>
            <p:spPr bwMode="auto">
              <a:xfrm>
                <a:off x="2682" y="1226"/>
                <a:ext cx="68" cy="127"/>
              </a:xfrm>
              <a:custGeom>
                <a:avLst/>
                <a:gdLst>
                  <a:gd name="T0" fmla="*/ 4 w 68"/>
                  <a:gd name="T1" fmla="*/ 126 h 127"/>
                  <a:gd name="T2" fmla="*/ 1 w 68"/>
                  <a:gd name="T3" fmla="*/ 119 h 127"/>
                  <a:gd name="T4" fmla="*/ 0 w 68"/>
                  <a:gd name="T5" fmla="*/ 111 h 127"/>
                  <a:gd name="T6" fmla="*/ 0 w 68"/>
                  <a:gd name="T7" fmla="*/ 104 h 127"/>
                  <a:gd name="T8" fmla="*/ 0 w 68"/>
                  <a:gd name="T9" fmla="*/ 96 h 127"/>
                  <a:gd name="T10" fmla="*/ 0 w 68"/>
                  <a:gd name="T11" fmla="*/ 89 h 127"/>
                  <a:gd name="T12" fmla="*/ 0 w 68"/>
                  <a:gd name="T13" fmla="*/ 82 h 127"/>
                  <a:gd name="T14" fmla="*/ 3 w 68"/>
                  <a:gd name="T15" fmla="*/ 74 h 127"/>
                  <a:gd name="T16" fmla="*/ 5 w 68"/>
                  <a:gd name="T17" fmla="*/ 67 h 127"/>
                  <a:gd name="T18" fmla="*/ 9 w 68"/>
                  <a:gd name="T19" fmla="*/ 62 h 127"/>
                  <a:gd name="T20" fmla="*/ 12 w 68"/>
                  <a:gd name="T21" fmla="*/ 54 h 127"/>
                  <a:gd name="T22" fmla="*/ 15 w 68"/>
                  <a:gd name="T23" fmla="*/ 49 h 127"/>
                  <a:gd name="T24" fmla="*/ 18 w 68"/>
                  <a:gd name="T25" fmla="*/ 42 h 127"/>
                  <a:gd name="T26" fmla="*/ 22 w 68"/>
                  <a:gd name="T27" fmla="*/ 37 h 127"/>
                  <a:gd name="T28" fmla="*/ 24 w 68"/>
                  <a:gd name="T29" fmla="*/ 30 h 127"/>
                  <a:gd name="T30" fmla="*/ 28 w 68"/>
                  <a:gd name="T31" fmla="*/ 27 h 127"/>
                  <a:gd name="T32" fmla="*/ 32 w 68"/>
                  <a:gd name="T33" fmla="*/ 22 h 127"/>
                  <a:gd name="T34" fmla="*/ 36 w 68"/>
                  <a:gd name="T35" fmla="*/ 17 h 127"/>
                  <a:gd name="T36" fmla="*/ 40 w 68"/>
                  <a:gd name="T37" fmla="*/ 15 h 127"/>
                  <a:gd name="T38" fmla="*/ 44 w 68"/>
                  <a:gd name="T39" fmla="*/ 10 h 127"/>
                  <a:gd name="T40" fmla="*/ 48 w 68"/>
                  <a:gd name="T41" fmla="*/ 7 h 127"/>
                  <a:gd name="T42" fmla="*/ 52 w 68"/>
                  <a:gd name="T43" fmla="*/ 2 h 127"/>
                  <a:gd name="T44" fmla="*/ 55 w 68"/>
                  <a:gd name="T45" fmla="*/ 2 h 127"/>
                  <a:gd name="T46" fmla="*/ 59 w 68"/>
                  <a:gd name="T47" fmla="*/ 0 h 127"/>
                  <a:gd name="T48" fmla="*/ 63 w 68"/>
                  <a:gd name="T49" fmla="*/ 0 h 127"/>
                  <a:gd name="T50" fmla="*/ 67 w 68"/>
                  <a:gd name="T51" fmla="*/ 0 h 127"/>
                  <a:gd name="T52" fmla="*/ 63 w 68"/>
                  <a:gd name="T53" fmla="*/ 2 h 127"/>
                  <a:gd name="T54" fmla="*/ 67 w 68"/>
                  <a:gd name="T55" fmla="*/ 7 h 127"/>
                  <a:gd name="T56" fmla="*/ 67 w 68"/>
                  <a:gd name="T57" fmla="*/ 15 h 127"/>
                  <a:gd name="T58" fmla="*/ 66 w 68"/>
                  <a:gd name="T59" fmla="*/ 22 h 127"/>
                  <a:gd name="T60" fmla="*/ 63 w 68"/>
                  <a:gd name="T61" fmla="*/ 30 h 127"/>
                  <a:gd name="T62" fmla="*/ 62 w 68"/>
                  <a:gd name="T63" fmla="*/ 37 h 127"/>
                  <a:gd name="T64" fmla="*/ 61 w 68"/>
                  <a:gd name="T65" fmla="*/ 44 h 127"/>
                  <a:gd name="T66" fmla="*/ 58 w 68"/>
                  <a:gd name="T67" fmla="*/ 52 h 127"/>
                  <a:gd name="T68" fmla="*/ 54 w 68"/>
                  <a:gd name="T69" fmla="*/ 57 h 127"/>
                  <a:gd name="T70" fmla="*/ 52 w 68"/>
                  <a:gd name="T71" fmla="*/ 64 h 127"/>
                  <a:gd name="T72" fmla="*/ 48 w 68"/>
                  <a:gd name="T73" fmla="*/ 69 h 127"/>
                  <a:gd name="T74" fmla="*/ 44 w 68"/>
                  <a:gd name="T75" fmla="*/ 77 h 127"/>
                  <a:gd name="T76" fmla="*/ 40 w 68"/>
                  <a:gd name="T77" fmla="*/ 82 h 127"/>
                  <a:gd name="T78" fmla="*/ 36 w 68"/>
                  <a:gd name="T79" fmla="*/ 86 h 127"/>
                  <a:gd name="T80" fmla="*/ 34 w 68"/>
                  <a:gd name="T81" fmla="*/ 94 h 127"/>
                  <a:gd name="T82" fmla="*/ 30 w 68"/>
                  <a:gd name="T83" fmla="*/ 96 h 127"/>
                  <a:gd name="T84" fmla="*/ 27 w 68"/>
                  <a:gd name="T85" fmla="*/ 104 h 127"/>
                  <a:gd name="T86" fmla="*/ 23 w 68"/>
                  <a:gd name="T87" fmla="*/ 106 h 127"/>
                  <a:gd name="T88" fmla="*/ 19 w 68"/>
                  <a:gd name="T89" fmla="*/ 114 h 127"/>
                  <a:gd name="T90" fmla="*/ 17 w 68"/>
                  <a:gd name="T91" fmla="*/ 121 h 127"/>
                  <a:gd name="T92" fmla="*/ 13 w 68"/>
                  <a:gd name="T93" fmla="*/ 121 h 127"/>
                  <a:gd name="T94" fmla="*/ 9 w 68"/>
                  <a:gd name="T95" fmla="*/ 126 h 127"/>
                  <a:gd name="T96" fmla="*/ 5 w 68"/>
                  <a:gd name="T97" fmla="*/ 126 h 127"/>
                  <a:gd name="T98" fmla="*/ 1 w 68"/>
                  <a:gd name="T99" fmla="*/ 126 h 127"/>
                  <a:gd name="T100" fmla="*/ 1 w 68"/>
                  <a:gd name="T101" fmla="*/ 119 h 127"/>
                  <a:gd name="T102" fmla="*/ 1 w 68"/>
                  <a:gd name="T103" fmla="*/ 111 h 127"/>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68"/>
                  <a:gd name="T157" fmla="*/ 0 h 127"/>
                  <a:gd name="T158" fmla="*/ 68 w 68"/>
                  <a:gd name="T159" fmla="*/ 127 h 127"/>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68" h="127">
                    <a:moveTo>
                      <a:pt x="4" y="126"/>
                    </a:moveTo>
                    <a:lnTo>
                      <a:pt x="1" y="119"/>
                    </a:lnTo>
                    <a:lnTo>
                      <a:pt x="0" y="111"/>
                    </a:lnTo>
                    <a:lnTo>
                      <a:pt x="0" y="104"/>
                    </a:lnTo>
                    <a:lnTo>
                      <a:pt x="0" y="96"/>
                    </a:lnTo>
                    <a:lnTo>
                      <a:pt x="0" y="89"/>
                    </a:lnTo>
                    <a:lnTo>
                      <a:pt x="0" y="82"/>
                    </a:lnTo>
                    <a:lnTo>
                      <a:pt x="3" y="74"/>
                    </a:lnTo>
                    <a:lnTo>
                      <a:pt x="5" y="67"/>
                    </a:lnTo>
                    <a:lnTo>
                      <a:pt x="9" y="62"/>
                    </a:lnTo>
                    <a:lnTo>
                      <a:pt x="12" y="54"/>
                    </a:lnTo>
                    <a:lnTo>
                      <a:pt x="15" y="49"/>
                    </a:lnTo>
                    <a:lnTo>
                      <a:pt x="18" y="42"/>
                    </a:lnTo>
                    <a:lnTo>
                      <a:pt x="22" y="37"/>
                    </a:lnTo>
                    <a:lnTo>
                      <a:pt x="24" y="30"/>
                    </a:lnTo>
                    <a:lnTo>
                      <a:pt x="28" y="27"/>
                    </a:lnTo>
                    <a:lnTo>
                      <a:pt x="32" y="22"/>
                    </a:lnTo>
                    <a:lnTo>
                      <a:pt x="36" y="17"/>
                    </a:lnTo>
                    <a:lnTo>
                      <a:pt x="40" y="15"/>
                    </a:lnTo>
                    <a:lnTo>
                      <a:pt x="44" y="10"/>
                    </a:lnTo>
                    <a:lnTo>
                      <a:pt x="48" y="7"/>
                    </a:lnTo>
                    <a:lnTo>
                      <a:pt x="52" y="2"/>
                    </a:lnTo>
                    <a:lnTo>
                      <a:pt x="55" y="2"/>
                    </a:lnTo>
                    <a:lnTo>
                      <a:pt x="59" y="0"/>
                    </a:lnTo>
                    <a:lnTo>
                      <a:pt x="63" y="0"/>
                    </a:lnTo>
                    <a:lnTo>
                      <a:pt x="67" y="0"/>
                    </a:lnTo>
                    <a:lnTo>
                      <a:pt x="63" y="2"/>
                    </a:lnTo>
                    <a:lnTo>
                      <a:pt x="67" y="7"/>
                    </a:lnTo>
                    <a:lnTo>
                      <a:pt x="67" y="15"/>
                    </a:lnTo>
                    <a:lnTo>
                      <a:pt x="66" y="22"/>
                    </a:lnTo>
                    <a:lnTo>
                      <a:pt x="63" y="30"/>
                    </a:lnTo>
                    <a:lnTo>
                      <a:pt x="62" y="37"/>
                    </a:lnTo>
                    <a:lnTo>
                      <a:pt x="61" y="44"/>
                    </a:lnTo>
                    <a:lnTo>
                      <a:pt x="58" y="52"/>
                    </a:lnTo>
                    <a:lnTo>
                      <a:pt x="54" y="57"/>
                    </a:lnTo>
                    <a:lnTo>
                      <a:pt x="52" y="64"/>
                    </a:lnTo>
                    <a:lnTo>
                      <a:pt x="48" y="69"/>
                    </a:lnTo>
                    <a:lnTo>
                      <a:pt x="44" y="77"/>
                    </a:lnTo>
                    <a:lnTo>
                      <a:pt x="40" y="82"/>
                    </a:lnTo>
                    <a:lnTo>
                      <a:pt x="36" y="86"/>
                    </a:lnTo>
                    <a:lnTo>
                      <a:pt x="34" y="94"/>
                    </a:lnTo>
                    <a:lnTo>
                      <a:pt x="30" y="96"/>
                    </a:lnTo>
                    <a:lnTo>
                      <a:pt x="27" y="104"/>
                    </a:lnTo>
                    <a:lnTo>
                      <a:pt x="23" y="106"/>
                    </a:lnTo>
                    <a:lnTo>
                      <a:pt x="19" y="114"/>
                    </a:lnTo>
                    <a:lnTo>
                      <a:pt x="17" y="121"/>
                    </a:lnTo>
                    <a:lnTo>
                      <a:pt x="13" y="121"/>
                    </a:lnTo>
                    <a:lnTo>
                      <a:pt x="9" y="126"/>
                    </a:lnTo>
                    <a:lnTo>
                      <a:pt x="5" y="126"/>
                    </a:lnTo>
                    <a:lnTo>
                      <a:pt x="1" y="126"/>
                    </a:lnTo>
                    <a:lnTo>
                      <a:pt x="1" y="119"/>
                    </a:lnTo>
                    <a:lnTo>
                      <a:pt x="1" y="111"/>
                    </a:lnTo>
                  </a:path>
                </a:pathLst>
              </a:custGeom>
              <a:solidFill>
                <a:srgbClr val="EAEC5E"/>
              </a:solidFill>
              <a:ln w="12700" cap="rnd">
                <a:solidFill>
                  <a:schemeClr val="tx1"/>
                </a:solidFill>
                <a:round/>
                <a:headEnd/>
                <a:tailEnd/>
              </a:ln>
            </p:spPr>
            <p:txBody>
              <a:bodyPr/>
              <a:lstStyle/>
              <a:p>
                <a:endParaRPr lang="en-US"/>
              </a:p>
            </p:txBody>
          </p:sp>
          <p:sp>
            <p:nvSpPr>
              <p:cNvPr id="3772" name="Freeform 54"/>
              <p:cNvSpPr>
                <a:spLocks/>
              </p:cNvSpPr>
              <p:nvPr/>
            </p:nvSpPr>
            <p:spPr bwMode="auto">
              <a:xfrm>
                <a:off x="2622" y="1337"/>
                <a:ext cx="53" cy="114"/>
              </a:xfrm>
              <a:custGeom>
                <a:avLst/>
                <a:gdLst>
                  <a:gd name="T0" fmla="*/ 49 w 53"/>
                  <a:gd name="T1" fmla="*/ 113 h 114"/>
                  <a:gd name="T2" fmla="*/ 51 w 53"/>
                  <a:gd name="T3" fmla="*/ 106 h 114"/>
                  <a:gd name="T4" fmla="*/ 52 w 53"/>
                  <a:gd name="T5" fmla="*/ 100 h 114"/>
                  <a:gd name="T6" fmla="*/ 52 w 53"/>
                  <a:gd name="T7" fmla="*/ 93 h 114"/>
                  <a:gd name="T8" fmla="*/ 52 w 53"/>
                  <a:gd name="T9" fmla="*/ 86 h 114"/>
                  <a:gd name="T10" fmla="*/ 52 w 53"/>
                  <a:gd name="T11" fmla="*/ 80 h 114"/>
                  <a:gd name="T12" fmla="*/ 52 w 53"/>
                  <a:gd name="T13" fmla="*/ 73 h 114"/>
                  <a:gd name="T14" fmla="*/ 50 w 53"/>
                  <a:gd name="T15" fmla="*/ 66 h 114"/>
                  <a:gd name="T16" fmla="*/ 48 w 53"/>
                  <a:gd name="T17" fmla="*/ 60 h 114"/>
                  <a:gd name="T18" fmla="*/ 45 w 53"/>
                  <a:gd name="T19" fmla="*/ 55 h 114"/>
                  <a:gd name="T20" fmla="*/ 43 w 53"/>
                  <a:gd name="T21" fmla="*/ 49 h 114"/>
                  <a:gd name="T22" fmla="*/ 40 w 53"/>
                  <a:gd name="T23" fmla="*/ 44 h 114"/>
                  <a:gd name="T24" fmla="*/ 38 w 53"/>
                  <a:gd name="T25" fmla="*/ 38 h 114"/>
                  <a:gd name="T26" fmla="*/ 35 w 53"/>
                  <a:gd name="T27" fmla="*/ 33 h 114"/>
                  <a:gd name="T28" fmla="*/ 33 w 53"/>
                  <a:gd name="T29" fmla="*/ 27 h 114"/>
                  <a:gd name="T30" fmla="*/ 30 w 53"/>
                  <a:gd name="T31" fmla="*/ 24 h 114"/>
                  <a:gd name="T32" fmla="*/ 27 w 53"/>
                  <a:gd name="T33" fmla="*/ 20 h 114"/>
                  <a:gd name="T34" fmla="*/ 24 w 53"/>
                  <a:gd name="T35" fmla="*/ 16 h 114"/>
                  <a:gd name="T36" fmla="*/ 21 w 53"/>
                  <a:gd name="T37" fmla="*/ 13 h 114"/>
                  <a:gd name="T38" fmla="*/ 18 w 53"/>
                  <a:gd name="T39" fmla="*/ 9 h 114"/>
                  <a:gd name="T40" fmla="*/ 15 w 53"/>
                  <a:gd name="T41" fmla="*/ 7 h 114"/>
                  <a:gd name="T42" fmla="*/ 12 w 53"/>
                  <a:gd name="T43" fmla="*/ 2 h 114"/>
                  <a:gd name="T44" fmla="*/ 9 w 53"/>
                  <a:gd name="T45" fmla="*/ 2 h 114"/>
                  <a:gd name="T46" fmla="*/ 6 w 53"/>
                  <a:gd name="T47" fmla="*/ 0 h 114"/>
                  <a:gd name="T48" fmla="*/ 3 w 53"/>
                  <a:gd name="T49" fmla="*/ 0 h 114"/>
                  <a:gd name="T50" fmla="*/ 0 w 53"/>
                  <a:gd name="T51" fmla="*/ 0 h 114"/>
                  <a:gd name="T52" fmla="*/ 3 w 53"/>
                  <a:gd name="T53" fmla="*/ 2 h 114"/>
                  <a:gd name="T54" fmla="*/ 0 w 53"/>
                  <a:gd name="T55" fmla="*/ 7 h 114"/>
                  <a:gd name="T56" fmla="*/ 0 w 53"/>
                  <a:gd name="T57" fmla="*/ 13 h 114"/>
                  <a:gd name="T58" fmla="*/ 1 w 53"/>
                  <a:gd name="T59" fmla="*/ 20 h 114"/>
                  <a:gd name="T60" fmla="*/ 3 w 53"/>
                  <a:gd name="T61" fmla="*/ 27 h 114"/>
                  <a:gd name="T62" fmla="*/ 4 w 53"/>
                  <a:gd name="T63" fmla="*/ 33 h 114"/>
                  <a:gd name="T64" fmla="*/ 5 w 53"/>
                  <a:gd name="T65" fmla="*/ 40 h 114"/>
                  <a:gd name="T66" fmla="*/ 7 w 53"/>
                  <a:gd name="T67" fmla="*/ 47 h 114"/>
                  <a:gd name="T68" fmla="*/ 10 w 53"/>
                  <a:gd name="T69" fmla="*/ 51 h 114"/>
                  <a:gd name="T70" fmla="*/ 12 w 53"/>
                  <a:gd name="T71" fmla="*/ 58 h 114"/>
                  <a:gd name="T72" fmla="*/ 15 w 53"/>
                  <a:gd name="T73" fmla="*/ 62 h 114"/>
                  <a:gd name="T74" fmla="*/ 18 w 53"/>
                  <a:gd name="T75" fmla="*/ 69 h 114"/>
                  <a:gd name="T76" fmla="*/ 21 w 53"/>
                  <a:gd name="T77" fmla="*/ 73 h 114"/>
                  <a:gd name="T78" fmla="*/ 24 w 53"/>
                  <a:gd name="T79" fmla="*/ 78 h 114"/>
                  <a:gd name="T80" fmla="*/ 26 w 53"/>
                  <a:gd name="T81" fmla="*/ 84 h 114"/>
                  <a:gd name="T82" fmla="*/ 29 w 53"/>
                  <a:gd name="T83" fmla="*/ 86 h 114"/>
                  <a:gd name="T84" fmla="*/ 31 w 53"/>
                  <a:gd name="T85" fmla="*/ 93 h 114"/>
                  <a:gd name="T86" fmla="*/ 34 w 53"/>
                  <a:gd name="T87" fmla="*/ 95 h 114"/>
                  <a:gd name="T88" fmla="*/ 37 w 53"/>
                  <a:gd name="T89" fmla="*/ 102 h 114"/>
                  <a:gd name="T90" fmla="*/ 39 w 53"/>
                  <a:gd name="T91" fmla="*/ 109 h 114"/>
                  <a:gd name="T92" fmla="*/ 42 w 53"/>
                  <a:gd name="T93" fmla="*/ 109 h 114"/>
                  <a:gd name="T94" fmla="*/ 45 w 53"/>
                  <a:gd name="T95" fmla="*/ 113 h 114"/>
                  <a:gd name="T96" fmla="*/ 48 w 53"/>
                  <a:gd name="T97" fmla="*/ 113 h 114"/>
                  <a:gd name="T98" fmla="*/ 51 w 53"/>
                  <a:gd name="T99" fmla="*/ 113 h 114"/>
                  <a:gd name="T100" fmla="*/ 51 w 53"/>
                  <a:gd name="T101" fmla="*/ 106 h 114"/>
                  <a:gd name="T102" fmla="*/ 51 w 53"/>
                  <a:gd name="T103" fmla="*/ 100 h 11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53"/>
                  <a:gd name="T157" fmla="*/ 0 h 114"/>
                  <a:gd name="T158" fmla="*/ 53 w 53"/>
                  <a:gd name="T159" fmla="*/ 114 h 114"/>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53" h="114">
                    <a:moveTo>
                      <a:pt x="49" y="113"/>
                    </a:moveTo>
                    <a:lnTo>
                      <a:pt x="51" y="106"/>
                    </a:lnTo>
                    <a:lnTo>
                      <a:pt x="52" y="100"/>
                    </a:lnTo>
                    <a:lnTo>
                      <a:pt x="52" y="93"/>
                    </a:lnTo>
                    <a:lnTo>
                      <a:pt x="52" y="86"/>
                    </a:lnTo>
                    <a:lnTo>
                      <a:pt x="52" y="80"/>
                    </a:lnTo>
                    <a:lnTo>
                      <a:pt x="52" y="73"/>
                    </a:lnTo>
                    <a:lnTo>
                      <a:pt x="50" y="66"/>
                    </a:lnTo>
                    <a:lnTo>
                      <a:pt x="48" y="60"/>
                    </a:lnTo>
                    <a:lnTo>
                      <a:pt x="45" y="55"/>
                    </a:lnTo>
                    <a:lnTo>
                      <a:pt x="43" y="49"/>
                    </a:lnTo>
                    <a:lnTo>
                      <a:pt x="40" y="44"/>
                    </a:lnTo>
                    <a:lnTo>
                      <a:pt x="38" y="38"/>
                    </a:lnTo>
                    <a:lnTo>
                      <a:pt x="35" y="33"/>
                    </a:lnTo>
                    <a:lnTo>
                      <a:pt x="33" y="27"/>
                    </a:lnTo>
                    <a:lnTo>
                      <a:pt x="30" y="24"/>
                    </a:lnTo>
                    <a:lnTo>
                      <a:pt x="27" y="20"/>
                    </a:lnTo>
                    <a:lnTo>
                      <a:pt x="24" y="16"/>
                    </a:lnTo>
                    <a:lnTo>
                      <a:pt x="21" y="13"/>
                    </a:lnTo>
                    <a:lnTo>
                      <a:pt x="18" y="9"/>
                    </a:lnTo>
                    <a:lnTo>
                      <a:pt x="15" y="7"/>
                    </a:lnTo>
                    <a:lnTo>
                      <a:pt x="12" y="2"/>
                    </a:lnTo>
                    <a:lnTo>
                      <a:pt x="9" y="2"/>
                    </a:lnTo>
                    <a:lnTo>
                      <a:pt x="6" y="0"/>
                    </a:lnTo>
                    <a:lnTo>
                      <a:pt x="3" y="0"/>
                    </a:lnTo>
                    <a:lnTo>
                      <a:pt x="0" y="0"/>
                    </a:lnTo>
                    <a:lnTo>
                      <a:pt x="3" y="2"/>
                    </a:lnTo>
                    <a:lnTo>
                      <a:pt x="0" y="7"/>
                    </a:lnTo>
                    <a:lnTo>
                      <a:pt x="0" y="13"/>
                    </a:lnTo>
                    <a:lnTo>
                      <a:pt x="1" y="20"/>
                    </a:lnTo>
                    <a:lnTo>
                      <a:pt x="3" y="27"/>
                    </a:lnTo>
                    <a:lnTo>
                      <a:pt x="4" y="33"/>
                    </a:lnTo>
                    <a:lnTo>
                      <a:pt x="5" y="40"/>
                    </a:lnTo>
                    <a:lnTo>
                      <a:pt x="7" y="47"/>
                    </a:lnTo>
                    <a:lnTo>
                      <a:pt x="10" y="51"/>
                    </a:lnTo>
                    <a:lnTo>
                      <a:pt x="12" y="58"/>
                    </a:lnTo>
                    <a:lnTo>
                      <a:pt x="15" y="62"/>
                    </a:lnTo>
                    <a:lnTo>
                      <a:pt x="18" y="69"/>
                    </a:lnTo>
                    <a:lnTo>
                      <a:pt x="21" y="73"/>
                    </a:lnTo>
                    <a:lnTo>
                      <a:pt x="24" y="78"/>
                    </a:lnTo>
                    <a:lnTo>
                      <a:pt x="26" y="84"/>
                    </a:lnTo>
                    <a:lnTo>
                      <a:pt x="29" y="86"/>
                    </a:lnTo>
                    <a:lnTo>
                      <a:pt x="31" y="93"/>
                    </a:lnTo>
                    <a:lnTo>
                      <a:pt x="34" y="95"/>
                    </a:lnTo>
                    <a:lnTo>
                      <a:pt x="37" y="102"/>
                    </a:lnTo>
                    <a:lnTo>
                      <a:pt x="39" y="109"/>
                    </a:lnTo>
                    <a:lnTo>
                      <a:pt x="42" y="109"/>
                    </a:lnTo>
                    <a:lnTo>
                      <a:pt x="45" y="113"/>
                    </a:lnTo>
                    <a:lnTo>
                      <a:pt x="48" y="113"/>
                    </a:lnTo>
                    <a:lnTo>
                      <a:pt x="51" y="113"/>
                    </a:lnTo>
                    <a:lnTo>
                      <a:pt x="51" y="106"/>
                    </a:lnTo>
                    <a:lnTo>
                      <a:pt x="51" y="100"/>
                    </a:lnTo>
                  </a:path>
                </a:pathLst>
              </a:custGeom>
              <a:solidFill>
                <a:srgbClr val="EAEC5E"/>
              </a:solidFill>
              <a:ln w="12700" cap="rnd">
                <a:solidFill>
                  <a:schemeClr val="tx1"/>
                </a:solidFill>
                <a:round/>
                <a:headEnd/>
                <a:tailEnd/>
              </a:ln>
            </p:spPr>
            <p:txBody>
              <a:bodyPr/>
              <a:lstStyle/>
              <a:p>
                <a:endParaRPr lang="en-US"/>
              </a:p>
            </p:txBody>
          </p:sp>
          <p:grpSp>
            <p:nvGrpSpPr>
              <p:cNvPr id="3773" name="Group 55"/>
              <p:cNvGrpSpPr>
                <a:grpSpLocks/>
              </p:cNvGrpSpPr>
              <p:nvPr/>
            </p:nvGrpSpPr>
            <p:grpSpPr bwMode="auto">
              <a:xfrm>
                <a:off x="2628" y="851"/>
                <a:ext cx="97" cy="111"/>
                <a:chOff x="3654" y="1129"/>
                <a:chExt cx="97" cy="111"/>
              </a:xfrm>
            </p:grpSpPr>
            <p:sp>
              <p:nvSpPr>
                <p:cNvPr id="4065" name="Freeform 56"/>
                <p:cNvSpPr>
                  <a:spLocks/>
                </p:cNvSpPr>
                <p:nvPr/>
              </p:nvSpPr>
              <p:spPr bwMode="auto">
                <a:xfrm>
                  <a:off x="3705" y="1214"/>
                  <a:ext cx="46" cy="16"/>
                </a:xfrm>
                <a:custGeom>
                  <a:avLst/>
                  <a:gdLst>
                    <a:gd name="T0" fmla="*/ 0 w 46"/>
                    <a:gd name="T1" fmla="*/ 15 h 16"/>
                    <a:gd name="T2" fmla="*/ 2 w 46"/>
                    <a:gd name="T3" fmla="*/ 11 h 16"/>
                    <a:gd name="T4" fmla="*/ 6 w 46"/>
                    <a:gd name="T5" fmla="*/ 10 h 16"/>
                    <a:gd name="T6" fmla="*/ 11 w 46"/>
                    <a:gd name="T7" fmla="*/ 8 h 16"/>
                    <a:gd name="T8" fmla="*/ 16 w 46"/>
                    <a:gd name="T9" fmla="*/ 5 h 16"/>
                    <a:gd name="T10" fmla="*/ 21 w 46"/>
                    <a:gd name="T11" fmla="*/ 3 h 16"/>
                    <a:gd name="T12" fmla="*/ 26 w 46"/>
                    <a:gd name="T13" fmla="*/ 3 h 16"/>
                    <a:gd name="T14" fmla="*/ 30 w 46"/>
                    <a:gd name="T15" fmla="*/ 3 h 16"/>
                    <a:gd name="T16" fmla="*/ 35 w 46"/>
                    <a:gd name="T17" fmla="*/ 0 h 16"/>
                    <a:gd name="T18" fmla="*/ 39 w 46"/>
                    <a:gd name="T19" fmla="*/ 0 h 16"/>
                    <a:gd name="T20" fmla="*/ 44 w 46"/>
                    <a:gd name="T21" fmla="*/ 0 h 16"/>
                    <a:gd name="T22" fmla="*/ 45 w 46"/>
                    <a:gd name="T23" fmla="*/ 0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6"/>
                    <a:gd name="T37" fmla="*/ 0 h 16"/>
                    <a:gd name="T38" fmla="*/ 46 w 46"/>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6" h="16">
                      <a:moveTo>
                        <a:pt x="0" y="15"/>
                      </a:moveTo>
                      <a:lnTo>
                        <a:pt x="2" y="11"/>
                      </a:lnTo>
                      <a:lnTo>
                        <a:pt x="6" y="10"/>
                      </a:lnTo>
                      <a:lnTo>
                        <a:pt x="11" y="8"/>
                      </a:lnTo>
                      <a:lnTo>
                        <a:pt x="16" y="5"/>
                      </a:lnTo>
                      <a:lnTo>
                        <a:pt x="21" y="3"/>
                      </a:lnTo>
                      <a:lnTo>
                        <a:pt x="26" y="3"/>
                      </a:lnTo>
                      <a:lnTo>
                        <a:pt x="30" y="3"/>
                      </a:lnTo>
                      <a:lnTo>
                        <a:pt x="35" y="0"/>
                      </a:lnTo>
                      <a:lnTo>
                        <a:pt x="39" y="0"/>
                      </a:lnTo>
                      <a:lnTo>
                        <a:pt x="44" y="0"/>
                      </a:lnTo>
                      <a:lnTo>
                        <a:pt x="45"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066" name="Freeform 57"/>
                <p:cNvSpPr>
                  <a:spLocks/>
                </p:cNvSpPr>
                <p:nvPr/>
              </p:nvSpPr>
              <p:spPr bwMode="auto">
                <a:xfrm>
                  <a:off x="3704" y="1172"/>
                  <a:ext cx="42" cy="41"/>
                </a:xfrm>
                <a:custGeom>
                  <a:avLst/>
                  <a:gdLst>
                    <a:gd name="T0" fmla="*/ 0 w 42"/>
                    <a:gd name="T1" fmla="*/ 40 h 41"/>
                    <a:gd name="T2" fmla="*/ 2 w 42"/>
                    <a:gd name="T3" fmla="*/ 29 h 41"/>
                    <a:gd name="T4" fmla="*/ 6 w 42"/>
                    <a:gd name="T5" fmla="*/ 27 h 41"/>
                    <a:gd name="T6" fmla="*/ 10 w 42"/>
                    <a:gd name="T7" fmla="*/ 20 h 41"/>
                    <a:gd name="T8" fmla="*/ 14 w 42"/>
                    <a:gd name="T9" fmla="*/ 13 h 41"/>
                    <a:gd name="T10" fmla="*/ 19 w 42"/>
                    <a:gd name="T11" fmla="*/ 7 h 41"/>
                    <a:gd name="T12" fmla="*/ 24 w 42"/>
                    <a:gd name="T13" fmla="*/ 7 h 41"/>
                    <a:gd name="T14" fmla="*/ 27 w 42"/>
                    <a:gd name="T15" fmla="*/ 7 h 41"/>
                    <a:gd name="T16" fmla="*/ 32 w 42"/>
                    <a:gd name="T17" fmla="*/ 0 h 41"/>
                    <a:gd name="T18" fmla="*/ 36 w 42"/>
                    <a:gd name="T19" fmla="*/ 0 h 41"/>
                    <a:gd name="T20" fmla="*/ 40 w 42"/>
                    <a:gd name="T21" fmla="*/ 0 h 41"/>
                    <a:gd name="T22" fmla="*/ 41 w 42"/>
                    <a:gd name="T23" fmla="*/ 0 h 4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2"/>
                    <a:gd name="T37" fmla="*/ 0 h 41"/>
                    <a:gd name="T38" fmla="*/ 42 w 42"/>
                    <a:gd name="T39" fmla="*/ 41 h 4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2" h="41">
                      <a:moveTo>
                        <a:pt x="0" y="40"/>
                      </a:moveTo>
                      <a:lnTo>
                        <a:pt x="2" y="29"/>
                      </a:lnTo>
                      <a:lnTo>
                        <a:pt x="6" y="27"/>
                      </a:lnTo>
                      <a:lnTo>
                        <a:pt x="10" y="20"/>
                      </a:lnTo>
                      <a:lnTo>
                        <a:pt x="14" y="13"/>
                      </a:lnTo>
                      <a:lnTo>
                        <a:pt x="19" y="7"/>
                      </a:lnTo>
                      <a:lnTo>
                        <a:pt x="24" y="7"/>
                      </a:lnTo>
                      <a:lnTo>
                        <a:pt x="27" y="7"/>
                      </a:lnTo>
                      <a:lnTo>
                        <a:pt x="32" y="0"/>
                      </a:lnTo>
                      <a:lnTo>
                        <a:pt x="36" y="0"/>
                      </a:lnTo>
                      <a:lnTo>
                        <a:pt x="40" y="0"/>
                      </a:lnTo>
                      <a:lnTo>
                        <a:pt x="41"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067" name="Freeform 58"/>
                <p:cNvSpPr>
                  <a:spLocks/>
                </p:cNvSpPr>
                <p:nvPr/>
              </p:nvSpPr>
              <p:spPr bwMode="auto">
                <a:xfrm>
                  <a:off x="3706" y="1144"/>
                  <a:ext cx="30" cy="59"/>
                </a:xfrm>
                <a:custGeom>
                  <a:avLst/>
                  <a:gdLst>
                    <a:gd name="T0" fmla="*/ 0 w 30"/>
                    <a:gd name="T1" fmla="*/ 58 h 59"/>
                    <a:gd name="T2" fmla="*/ 2 w 30"/>
                    <a:gd name="T3" fmla="*/ 42 h 59"/>
                    <a:gd name="T4" fmla="*/ 4 w 30"/>
                    <a:gd name="T5" fmla="*/ 39 h 59"/>
                    <a:gd name="T6" fmla="*/ 7 w 30"/>
                    <a:gd name="T7" fmla="*/ 29 h 59"/>
                    <a:gd name="T8" fmla="*/ 10 w 30"/>
                    <a:gd name="T9" fmla="*/ 19 h 59"/>
                    <a:gd name="T10" fmla="*/ 13 w 30"/>
                    <a:gd name="T11" fmla="*/ 10 h 59"/>
                    <a:gd name="T12" fmla="*/ 17 w 30"/>
                    <a:gd name="T13" fmla="*/ 10 h 59"/>
                    <a:gd name="T14" fmla="*/ 19 w 30"/>
                    <a:gd name="T15" fmla="*/ 10 h 59"/>
                    <a:gd name="T16" fmla="*/ 22 w 30"/>
                    <a:gd name="T17" fmla="*/ 0 h 59"/>
                    <a:gd name="T18" fmla="*/ 25 w 30"/>
                    <a:gd name="T19" fmla="*/ 0 h 59"/>
                    <a:gd name="T20" fmla="*/ 28 w 30"/>
                    <a:gd name="T21" fmla="*/ 0 h 59"/>
                    <a:gd name="T22" fmla="*/ 29 w 30"/>
                    <a:gd name="T23" fmla="*/ 0 h 5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0"/>
                    <a:gd name="T37" fmla="*/ 0 h 59"/>
                    <a:gd name="T38" fmla="*/ 30 w 30"/>
                    <a:gd name="T39" fmla="*/ 59 h 5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0" h="59">
                      <a:moveTo>
                        <a:pt x="0" y="58"/>
                      </a:moveTo>
                      <a:lnTo>
                        <a:pt x="2" y="42"/>
                      </a:lnTo>
                      <a:lnTo>
                        <a:pt x="4" y="39"/>
                      </a:lnTo>
                      <a:lnTo>
                        <a:pt x="7" y="29"/>
                      </a:lnTo>
                      <a:lnTo>
                        <a:pt x="10" y="19"/>
                      </a:lnTo>
                      <a:lnTo>
                        <a:pt x="13" y="10"/>
                      </a:lnTo>
                      <a:lnTo>
                        <a:pt x="17" y="10"/>
                      </a:lnTo>
                      <a:lnTo>
                        <a:pt x="19" y="10"/>
                      </a:lnTo>
                      <a:lnTo>
                        <a:pt x="22" y="0"/>
                      </a:lnTo>
                      <a:lnTo>
                        <a:pt x="25" y="0"/>
                      </a:lnTo>
                      <a:lnTo>
                        <a:pt x="28" y="0"/>
                      </a:lnTo>
                      <a:lnTo>
                        <a:pt x="29"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068" name="Freeform 59"/>
                <p:cNvSpPr>
                  <a:spLocks/>
                </p:cNvSpPr>
                <p:nvPr/>
              </p:nvSpPr>
              <p:spPr bwMode="auto">
                <a:xfrm>
                  <a:off x="3654" y="1214"/>
                  <a:ext cx="46" cy="16"/>
                </a:xfrm>
                <a:custGeom>
                  <a:avLst/>
                  <a:gdLst>
                    <a:gd name="T0" fmla="*/ 45 w 46"/>
                    <a:gd name="T1" fmla="*/ 15 h 16"/>
                    <a:gd name="T2" fmla="*/ 43 w 46"/>
                    <a:gd name="T3" fmla="*/ 11 h 16"/>
                    <a:gd name="T4" fmla="*/ 39 w 46"/>
                    <a:gd name="T5" fmla="*/ 10 h 16"/>
                    <a:gd name="T6" fmla="*/ 34 w 46"/>
                    <a:gd name="T7" fmla="*/ 8 h 16"/>
                    <a:gd name="T8" fmla="*/ 29 w 46"/>
                    <a:gd name="T9" fmla="*/ 5 h 16"/>
                    <a:gd name="T10" fmla="*/ 24 w 46"/>
                    <a:gd name="T11" fmla="*/ 3 h 16"/>
                    <a:gd name="T12" fmla="*/ 19 w 46"/>
                    <a:gd name="T13" fmla="*/ 3 h 16"/>
                    <a:gd name="T14" fmla="*/ 15 w 46"/>
                    <a:gd name="T15" fmla="*/ 3 h 16"/>
                    <a:gd name="T16" fmla="*/ 10 w 46"/>
                    <a:gd name="T17" fmla="*/ 0 h 16"/>
                    <a:gd name="T18" fmla="*/ 6 w 46"/>
                    <a:gd name="T19" fmla="*/ 0 h 16"/>
                    <a:gd name="T20" fmla="*/ 1 w 46"/>
                    <a:gd name="T21" fmla="*/ 0 h 16"/>
                    <a:gd name="T22" fmla="*/ 0 w 46"/>
                    <a:gd name="T23" fmla="*/ 0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6"/>
                    <a:gd name="T37" fmla="*/ 0 h 16"/>
                    <a:gd name="T38" fmla="*/ 46 w 46"/>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6" h="16">
                      <a:moveTo>
                        <a:pt x="45" y="15"/>
                      </a:moveTo>
                      <a:lnTo>
                        <a:pt x="43" y="11"/>
                      </a:lnTo>
                      <a:lnTo>
                        <a:pt x="39" y="10"/>
                      </a:lnTo>
                      <a:lnTo>
                        <a:pt x="34" y="8"/>
                      </a:lnTo>
                      <a:lnTo>
                        <a:pt x="29" y="5"/>
                      </a:lnTo>
                      <a:lnTo>
                        <a:pt x="24" y="3"/>
                      </a:lnTo>
                      <a:lnTo>
                        <a:pt x="19" y="3"/>
                      </a:lnTo>
                      <a:lnTo>
                        <a:pt x="15" y="3"/>
                      </a:lnTo>
                      <a:lnTo>
                        <a:pt x="10" y="0"/>
                      </a:lnTo>
                      <a:lnTo>
                        <a:pt x="6" y="0"/>
                      </a:lnTo>
                      <a:lnTo>
                        <a:pt x="1" y="0"/>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069" name="Freeform 60"/>
                <p:cNvSpPr>
                  <a:spLocks/>
                </p:cNvSpPr>
                <p:nvPr/>
              </p:nvSpPr>
              <p:spPr bwMode="auto">
                <a:xfrm>
                  <a:off x="3657" y="1168"/>
                  <a:ext cx="41" cy="44"/>
                </a:xfrm>
                <a:custGeom>
                  <a:avLst/>
                  <a:gdLst>
                    <a:gd name="T0" fmla="*/ 40 w 41"/>
                    <a:gd name="T1" fmla="*/ 43 h 44"/>
                    <a:gd name="T2" fmla="*/ 38 w 41"/>
                    <a:gd name="T3" fmla="*/ 31 h 44"/>
                    <a:gd name="T4" fmla="*/ 34 w 41"/>
                    <a:gd name="T5" fmla="*/ 29 h 44"/>
                    <a:gd name="T6" fmla="*/ 30 w 41"/>
                    <a:gd name="T7" fmla="*/ 22 h 44"/>
                    <a:gd name="T8" fmla="*/ 26 w 41"/>
                    <a:gd name="T9" fmla="*/ 14 h 44"/>
                    <a:gd name="T10" fmla="*/ 22 w 41"/>
                    <a:gd name="T11" fmla="*/ 7 h 44"/>
                    <a:gd name="T12" fmla="*/ 17 w 41"/>
                    <a:gd name="T13" fmla="*/ 7 h 44"/>
                    <a:gd name="T14" fmla="*/ 13 w 41"/>
                    <a:gd name="T15" fmla="*/ 7 h 44"/>
                    <a:gd name="T16" fmla="*/ 9 w 41"/>
                    <a:gd name="T17" fmla="*/ 0 h 44"/>
                    <a:gd name="T18" fmla="*/ 5 w 41"/>
                    <a:gd name="T19" fmla="*/ 0 h 44"/>
                    <a:gd name="T20" fmla="*/ 1 w 41"/>
                    <a:gd name="T21" fmla="*/ 0 h 44"/>
                    <a:gd name="T22" fmla="*/ 0 w 41"/>
                    <a:gd name="T23" fmla="*/ 0 h 4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1"/>
                    <a:gd name="T37" fmla="*/ 0 h 44"/>
                    <a:gd name="T38" fmla="*/ 41 w 41"/>
                    <a:gd name="T39" fmla="*/ 44 h 4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1" h="44">
                      <a:moveTo>
                        <a:pt x="40" y="43"/>
                      </a:moveTo>
                      <a:lnTo>
                        <a:pt x="38" y="31"/>
                      </a:lnTo>
                      <a:lnTo>
                        <a:pt x="34" y="29"/>
                      </a:lnTo>
                      <a:lnTo>
                        <a:pt x="30" y="22"/>
                      </a:lnTo>
                      <a:lnTo>
                        <a:pt x="26" y="14"/>
                      </a:lnTo>
                      <a:lnTo>
                        <a:pt x="22" y="7"/>
                      </a:lnTo>
                      <a:lnTo>
                        <a:pt x="17" y="7"/>
                      </a:lnTo>
                      <a:lnTo>
                        <a:pt x="13" y="7"/>
                      </a:lnTo>
                      <a:lnTo>
                        <a:pt x="9" y="0"/>
                      </a:lnTo>
                      <a:lnTo>
                        <a:pt x="5" y="0"/>
                      </a:lnTo>
                      <a:lnTo>
                        <a:pt x="1" y="0"/>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070" name="Freeform 61"/>
                <p:cNvSpPr>
                  <a:spLocks/>
                </p:cNvSpPr>
                <p:nvPr/>
              </p:nvSpPr>
              <p:spPr bwMode="auto">
                <a:xfrm>
                  <a:off x="3663" y="1147"/>
                  <a:ext cx="38" cy="56"/>
                </a:xfrm>
                <a:custGeom>
                  <a:avLst/>
                  <a:gdLst>
                    <a:gd name="T0" fmla="*/ 37 w 38"/>
                    <a:gd name="T1" fmla="*/ 55 h 56"/>
                    <a:gd name="T2" fmla="*/ 35 w 38"/>
                    <a:gd name="T3" fmla="*/ 40 h 56"/>
                    <a:gd name="T4" fmla="*/ 32 w 38"/>
                    <a:gd name="T5" fmla="*/ 37 h 56"/>
                    <a:gd name="T6" fmla="*/ 28 w 38"/>
                    <a:gd name="T7" fmla="*/ 28 h 56"/>
                    <a:gd name="T8" fmla="*/ 24 w 38"/>
                    <a:gd name="T9" fmla="*/ 18 h 56"/>
                    <a:gd name="T10" fmla="*/ 20 w 38"/>
                    <a:gd name="T11" fmla="*/ 9 h 56"/>
                    <a:gd name="T12" fmla="*/ 16 w 38"/>
                    <a:gd name="T13" fmla="*/ 9 h 56"/>
                    <a:gd name="T14" fmla="*/ 12 w 38"/>
                    <a:gd name="T15" fmla="*/ 9 h 56"/>
                    <a:gd name="T16" fmla="*/ 8 w 38"/>
                    <a:gd name="T17" fmla="*/ 0 h 56"/>
                    <a:gd name="T18" fmla="*/ 5 w 38"/>
                    <a:gd name="T19" fmla="*/ 0 h 56"/>
                    <a:gd name="T20" fmla="*/ 1 w 38"/>
                    <a:gd name="T21" fmla="*/ 0 h 56"/>
                    <a:gd name="T22" fmla="*/ 0 w 38"/>
                    <a:gd name="T23" fmla="*/ 0 h 5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8"/>
                    <a:gd name="T37" fmla="*/ 0 h 56"/>
                    <a:gd name="T38" fmla="*/ 38 w 38"/>
                    <a:gd name="T39" fmla="*/ 56 h 5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8" h="56">
                      <a:moveTo>
                        <a:pt x="37" y="55"/>
                      </a:moveTo>
                      <a:lnTo>
                        <a:pt x="35" y="40"/>
                      </a:lnTo>
                      <a:lnTo>
                        <a:pt x="32" y="37"/>
                      </a:lnTo>
                      <a:lnTo>
                        <a:pt x="28" y="28"/>
                      </a:lnTo>
                      <a:lnTo>
                        <a:pt x="24" y="18"/>
                      </a:lnTo>
                      <a:lnTo>
                        <a:pt x="20" y="9"/>
                      </a:lnTo>
                      <a:lnTo>
                        <a:pt x="16" y="9"/>
                      </a:lnTo>
                      <a:lnTo>
                        <a:pt x="12" y="9"/>
                      </a:lnTo>
                      <a:lnTo>
                        <a:pt x="8" y="0"/>
                      </a:lnTo>
                      <a:lnTo>
                        <a:pt x="5" y="0"/>
                      </a:lnTo>
                      <a:lnTo>
                        <a:pt x="1" y="0"/>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071" name="Line 62"/>
                <p:cNvSpPr>
                  <a:spLocks noChangeShapeType="1"/>
                </p:cNvSpPr>
                <p:nvPr/>
              </p:nvSpPr>
              <p:spPr bwMode="auto">
                <a:xfrm flipH="1" flipV="1">
                  <a:off x="3701" y="1129"/>
                  <a:ext cx="1" cy="11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072" name="Freeform 63"/>
                <p:cNvSpPr>
                  <a:spLocks/>
                </p:cNvSpPr>
                <p:nvPr/>
              </p:nvSpPr>
              <p:spPr bwMode="auto">
                <a:xfrm>
                  <a:off x="3705" y="1190"/>
                  <a:ext cx="39" cy="31"/>
                </a:xfrm>
                <a:custGeom>
                  <a:avLst/>
                  <a:gdLst>
                    <a:gd name="T0" fmla="*/ 0 w 39"/>
                    <a:gd name="T1" fmla="*/ 30 h 31"/>
                    <a:gd name="T2" fmla="*/ 5 w 39"/>
                    <a:gd name="T3" fmla="*/ 25 h 31"/>
                    <a:gd name="T4" fmla="*/ 7 w 39"/>
                    <a:gd name="T5" fmla="*/ 20 h 31"/>
                    <a:gd name="T6" fmla="*/ 11 w 39"/>
                    <a:gd name="T7" fmla="*/ 17 h 31"/>
                    <a:gd name="T8" fmla="*/ 12 w 39"/>
                    <a:gd name="T9" fmla="*/ 13 h 31"/>
                    <a:gd name="T10" fmla="*/ 16 w 39"/>
                    <a:gd name="T11" fmla="*/ 11 h 31"/>
                    <a:gd name="T12" fmla="*/ 21 w 39"/>
                    <a:gd name="T13" fmla="*/ 6 h 31"/>
                    <a:gd name="T14" fmla="*/ 26 w 39"/>
                    <a:gd name="T15" fmla="*/ 3 h 31"/>
                    <a:gd name="T16" fmla="*/ 30 w 39"/>
                    <a:gd name="T17" fmla="*/ 2 h 31"/>
                    <a:gd name="T18" fmla="*/ 36 w 39"/>
                    <a:gd name="T19" fmla="*/ 1 h 31"/>
                    <a:gd name="T20" fmla="*/ 38 w 39"/>
                    <a:gd name="T21" fmla="*/ 0 h 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9"/>
                    <a:gd name="T34" fmla="*/ 0 h 31"/>
                    <a:gd name="T35" fmla="*/ 39 w 39"/>
                    <a:gd name="T36" fmla="*/ 31 h 3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9" h="31">
                      <a:moveTo>
                        <a:pt x="0" y="30"/>
                      </a:moveTo>
                      <a:lnTo>
                        <a:pt x="5" y="25"/>
                      </a:lnTo>
                      <a:lnTo>
                        <a:pt x="7" y="20"/>
                      </a:lnTo>
                      <a:lnTo>
                        <a:pt x="11" y="17"/>
                      </a:lnTo>
                      <a:lnTo>
                        <a:pt x="12" y="13"/>
                      </a:lnTo>
                      <a:lnTo>
                        <a:pt x="16" y="11"/>
                      </a:lnTo>
                      <a:lnTo>
                        <a:pt x="21" y="6"/>
                      </a:lnTo>
                      <a:lnTo>
                        <a:pt x="26" y="3"/>
                      </a:lnTo>
                      <a:lnTo>
                        <a:pt x="30" y="2"/>
                      </a:lnTo>
                      <a:lnTo>
                        <a:pt x="36" y="1"/>
                      </a:lnTo>
                      <a:lnTo>
                        <a:pt x="38"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073" name="Freeform 64"/>
                <p:cNvSpPr>
                  <a:spLocks/>
                </p:cNvSpPr>
                <p:nvPr/>
              </p:nvSpPr>
              <p:spPr bwMode="auto">
                <a:xfrm>
                  <a:off x="3662" y="1192"/>
                  <a:ext cx="39" cy="31"/>
                </a:xfrm>
                <a:custGeom>
                  <a:avLst/>
                  <a:gdLst>
                    <a:gd name="T0" fmla="*/ 38 w 39"/>
                    <a:gd name="T1" fmla="*/ 30 h 31"/>
                    <a:gd name="T2" fmla="*/ 33 w 39"/>
                    <a:gd name="T3" fmla="*/ 25 h 31"/>
                    <a:gd name="T4" fmla="*/ 31 w 39"/>
                    <a:gd name="T5" fmla="*/ 20 h 31"/>
                    <a:gd name="T6" fmla="*/ 27 w 39"/>
                    <a:gd name="T7" fmla="*/ 17 h 31"/>
                    <a:gd name="T8" fmla="*/ 26 w 39"/>
                    <a:gd name="T9" fmla="*/ 13 h 31"/>
                    <a:gd name="T10" fmla="*/ 22 w 39"/>
                    <a:gd name="T11" fmla="*/ 11 h 31"/>
                    <a:gd name="T12" fmla="*/ 17 w 39"/>
                    <a:gd name="T13" fmla="*/ 6 h 31"/>
                    <a:gd name="T14" fmla="*/ 12 w 39"/>
                    <a:gd name="T15" fmla="*/ 3 h 31"/>
                    <a:gd name="T16" fmla="*/ 8 w 39"/>
                    <a:gd name="T17" fmla="*/ 2 h 31"/>
                    <a:gd name="T18" fmla="*/ 2 w 39"/>
                    <a:gd name="T19" fmla="*/ 1 h 31"/>
                    <a:gd name="T20" fmla="*/ 0 w 39"/>
                    <a:gd name="T21" fmla="*/ 0 h 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9"/>
                    <a:gd name="T34" fmla="*/ 0 h 31"/>
                    <a:gd name="T35" fmla="*/ 39 w 39"/>
                    <a:gd name="T36" fmla="*/ 31 h 3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9" h="31">
                      <a:moveTo>
                        <a:pt x="38" y="30"/>
                      </a:moveTo>
                      <a:lnTo>
                        <a:pt x="33" y="25"/>
                      </a:lnTo>
                      <a:lnTo>
                        <a:pt x="31" y="20"/>
                      </a:lnTo>
                      <a:lnTo>
                        <a:pt x="27" y="17"/>
                      </a:lnTo>
                      <a:lnTo>
                        <a:pt x="26" y="13"/>
                      </a:lnTo>
                      <a:lnTo>
                        <a:pt x="22" y="11"/>
                      </a:lnTo>
                      <a:lnTo>
                        <a:pt x="17" y="6"/>
                      </a:lnTo>
                      <a:lnTo>
                        <a:pt x="12" y="3"/>
                      </a:lnTo>
                      <a:lnTo>
                        <a:pt x="8" y="2"/>
                      </a:lnTo>
                      <a:lnTo>
                        <a:pt x="2" y="1"/>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3774" name="Freeform 65"/>
              <p:cNvSpPr>
                <a:spLocks/>
              </p:cNvSpPr>
              <p:nvPr/>
            </p:nvSpPr>
            <p:spPr bwMode="auto">
              <a:xfrm>
                <a:off x="2602" y="1155"/>
                <a:ext cx="68" cy="126"/>
              </a:xfrm>
              <a:custGeom>
                <a:avLst/>
                <a:gdLst>
                  <a:gd name="T0" fmla="*/ 63 w 68"/>
                  <a:gd name="T1" fmla="*/ 125 h 126"/>
                  <a:gd name="T2" fmla="*/ 66 w 68"/>
                  <a:gd name="T3" fmla="*/ 118 h 126"/>
                  <a:gd name="T4" fmla="*/ 67 w 68"/>
                  <a:gd name="T5" fmla="*/ 110 h 126"/>
                  <a:gd name="T6" fmla="*/ 67 w 68"/>
                  <a:gd name="T7" fmla="*/ 103 h 126"/>
                  <a:gd name="T8" fmla="*/ 67 w 68"/>
                  <a:gd name="T9" fmla="*/ 96 h 126"/>
                  <a:gd name="T10" fmla="*/ 67 w 68"/>
                  <a:gd name="T11" fmla="*/ 88 h 126"/>
                  <a:gd name="T12" fmla="*/ 67 w 68"/>
                  <a:gd name="T13" fmla="*/ 81 h 126"/>
                  <a:gd name="T14" fmla="*/ 64 w 68"/>
                  <a:gd name="T15" fmla="*/ 74 h 126"/>
                  <a:gd name="T16" fmla="*/ 62 w 68"/>
                  <a:gd name="T17" fmla="*/ 66 h 126"/>
                  <a:gd name="T18" fmla="*/ 58 w 68"/>
                  <a:gd name="T19" fmla="*/ 61 h 126"/>
                  <a:gd name="T20" fmla="*/ 55 w 68"/>
                  <a:gd name="T21" fmla="*/ 54 h 126"/>
                  <a:gd name="T22" fmla="*/ 52 w 68"/>
                  <a:gd name="T23" fmla="*/ 49 h 126"/>
                  <a:gd name="T24" fmla="*/ 49 w 68"/>
                  <a:gd name="T25" fmla="*/ 42 h 126"/>
                  <a:gd name="T26" fmla="*/ 45 w 68"/>
                  <a:gd name="T27" fmla="*/ 37 h 126"/>
                  <a:gd name="T28" fmla="*/ 43 w 68"/>
                  <a:gd name="T29" fmla="*/ 29 h 126"/>
                  <a:gd name="T30" fmla="*/ 39 w 68"/>
                  <a:gd name="T31" fmla="*/ 27 h 126"/>
                  <a:gd name="T32" fmla="*/ 35 w 68"/>
                  <a:gd name="T33" fmla="*/ 22 h 126"/>
                  <a:gd name="T34" fmla="*/ 31 w 68"/>
                  <a:gd name="T35" fmla="*/ 17 h 126"/>
                  <a:gd name="T36" fmla="*/ 27 w 68"/>
                  <a:gd name="T37" fmla="*/ 15 h 126"/>
                  <a:gd name="T38" fmla="*/ 23 w 68"/>
                  <a:gd name="T39" fmla="*/ 10 h 126"/>
                  <a:gd name="T40" fmla="*/ 19 w 68"/>
                  <a:gd name="T41" fmla="*/ 7 h 126"/>
                  <a:gd name="T42" fmla="*/ 15 w 68"/>
                  <a:gd name="T43" fmla="*/ 2 h 126"/>
                  <a:gd name="T44" fmla="*/ 12 w 68"/>
                  <a:gd name="T45" fmla="*/ 2 h 126"/>
                  <a:gd name="T46" fmla="*/ 8 w 68"/>
                  <a:gd name="T47" fmla="*/ 0 h 126"/>
                  <a:gd name="T48" fmla="*/ 4 w 68"/>
                  <a:gd name="T49" fmla="*/ 0 h 126"/>
                  <a:gd name="T50" fmla="*/ 0 w 68"/>
                  <a:gd name="T51" fmla="*/ 0 h 126"/>
                  <a:gd name="T52" fmla="*/ 4 w 68"/>
                  <a:gd name="T53" fmla="*/ 2 h 126"/>
                  <a:gd name="T54" fmla="*/ 0 w 68"/>
                  <a:gd name="T55" fmla="*/ 7 h 126"/>
                  <a:gd name="T56" fmla="*/ 0 w 68"/>
                  <a:gd name="T57" fmla="*/ 15 h 126"/>
                  <a:gd name="T58" fmla="*/ 1 w 68"/>
                  <a:gd name="T59" fmla="*/ 22 h 126"/>
                  <a:gd name="T60" fmla="*/ 4 w 68"/>
                  <a:gd name="T61" fmla="*/ 29 h 126"/>
                  <a:gd name="T62" fmla="*/ 5 w 68"/>
                  <a:gd name="T63" fmla="*/ 37 h 126"/>
                  <a:gd name="T64" fmla="*/ 6 w 68"/>
                  <a:gd name="T65" fmla="*/ 44 h 126"/>
                  <a:gd name="T66" fmla="*/ 9 w 68"/>
                  <a:gd name="T67" fmla="*/ 51 h 126"/>
                  <a:gd name="T68" fmla="*/ 13 w 68"/>
                  <a:gd name="T69" fmla="*/ 56 h 126"/>
                  <a:gd name="T70" fmla="*/ 15 w 68"/>
                  <a:gd name="T71" fmla="*/ 64 h 126"/>
                  <a:gd name="T72" fmla="*/ 19 w 68"/>
                  <a:gd name="T73" fmla="*/ 69 h 126"/>
                  <a:gd name="T74" fmla="*/ 23 w 68"/>
                  <a:gd name="T75" fmla="*/ 76 h 126"/>
                  <a:gd name="T76" fmla="*/ 27 w 68"/>
                  <a:gd name="T77" fmla="*/ 81 h 126"/>
                  <a:gd name="T78" fmla="*/ 31 w 68"/>
                  <a:gd name="T79" fmla="*/ 86 h 126"/>
                  <a:gd name="T80" fmla="*/ 34 w 68"/>
                  <a:gd name="T81" fmla="*/ 93 h 126"/>
                  <a:gd name="T82" fmla="*/ 37 w 68"/>
                  <a:gd name="T83" fmla="*/ 96 h 126"/>
                  <a:gd name="T84" fmla="*/ 40 w 68"/>
                  <a:gd name="T85" fmla="*/ 103 h 126"/>
                  <a:gd name="T86" fmla="*/ 44 w 68"/>
                  <a:gd name="T87" fmla="*/ 105 h 126"/>
                  <a:gd name="T88" fmla="*/ 48 w 68"/>
                  <a:gd name="T89" fmla="*/ 113 h 126"/>
                  <a:gd name="T90" fmla="*/ 50 w 68"/>
                  <a:gd name="T91" fmla="*/ 120 h 126"/>
                  <a:gd name="T92" fmla="*/ 54 w 68"/>
                  <a:gd name="T93" fmla="*/ 120 h 126"/>
                  <a:gd name="T94" fmla="*/ 58 w 68"/>
                  <a:gd name="T95" fmla="*/ 125 h 126"/>
                  <a:gd name="T96" fmla="*/ 62 w 68"/>
                  <a:gd name="T97" fmla="*/ 125 h 126"/>
                  <a:gd name="T98" fmla="*/ 66 w 68"/>
                  <a:gd name="T99" fmla="*/ 125 h 126"/>
                  <a:gd name="T100" fmla="*/ 66 w 68"/>
                  <a:gd name="T101" fmla="*/ 118 h 126"/>
                  <a:gd name="T102" fmla="*/ 66 w 68"/>
                  <a:gd name="T103" fmla="*/ 110 h 12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68"/>
                  <a:gd name="T157" fmla="*/ 0 h 126"/>
                  <a:gd name="T158" fmla="*/ 68 w 68"/>
                  <a:gd name="T159" fmla="*/ 126 h 12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68" h="126">
                    <a:moveTo>
                      <a:pt x="63" y="125"/>
                    </a:moveTo>
                    <a:lnTo>
                      <a:pt x="66" y="118"/>
                    </a:lnTo>
                    <a:lnTo>
                      <a:pt x="67" y="110"/>
                    </a:lnTo>
                    <a:lnTo>
                      <a:pt x="67" y="103"/>
                    </a:lnTo>
                    <a:lnTo>
                      <a:pt x="67" y="96"/>
                    </a:lnTo>
                    <a:lnTo>
                      <a:pt x="67" y="88"/>
                    </a:lnTo>
                    <a:lnTo>
                      <a:pt x="67" y="81"/>
                    </a:lnTo>
                    <a:lnTo>
                      <a:pt x="64" y="74"/>
                    </a:lnTo>
                    <a:lnTo>
                      <a:pt x="62" y="66"/>
                    </a:lnTo>
                    <a:lnTo>
                      <a:pt x="58" y="61"/>
                    </a:lnTo>
                    <a:lnTo>
                      <a:pt x="55" y="54"/>
                    </a:lnTo>
                    <a:lnTo>
                      <a:pt x="52" y="49"/>
                    </a:lnTo>
                    <a:lnTo>
                      <a:pt x="49" y="42"/>
                    </a:lnTo>
                    <a:lnTo>
                      <a:pt x="45" y="37"/>
                    </a:lnTo>
                    <a:lnTo>
                      <a:pt x="43" y="29"/>
                    </a:lnTo>
                    <a:lnTo>
                      <a:pt x="39" y="27"/>
                    </a:lnTo>
                    <a:lnTo>
                      <a:pt x="35" y="22"/>
                    </a:lnTo>
                    <a:lnTo>
                      <a:pt x="31" y="17"/>
                    </a:lnTo>
                    <a:lnTo>
                      <a:pt x="27" y="15"/>
                    </a:lnTo>
                    <a:lnTo>
                      <a:pt x="23" y="10"/>
                    </a:lnTo>
                    <a:lnTo>
                      <a:pt x="19" y="7"/>
                    </a:lnTo>
                    <a:lnTo>
                      <a:pt x="15" y="2"/>
                    </a:lnTo>
                    <a:lnTo>
                      <a:pt x="12" y="2"/>
                    </a:lnTo>
                    <a:lnTo>
                      <a:pt x="8" y="0"/>
                    </a:lnTo>
                    <a:lnTo>
                      <a:pt x="4" y="0"/>
                    </a:lnTo>
                    <a:lnTo>
                      <a:pt x="0" y="0"/>
                    </a:lnTo>
                    <a:lnTo>
                      <a:pt x="4" y="2"/>
                    </a:lnTo>
                    <a:lnTo>
                      <a:pt x="0" y="7"/>
                    </a:lnTo>
                    <a:lnTo>
                      <a:pt x="0" y="15"/>
                    </a:lnTo>
                    <a:lnTo>
                      <a:pt x="1" y="22"/>
                    </a:lnTo>
                    <a:lnTo>
                      <a:pt x="4" y="29"/>
                    </a:lnTo>
                    <a:lnTo>
                      <a:pt x="5" y="37"/>
                    </a:lnTo>
                    <a:lnTo>
                      <a:pt x="6" y="44"/>
                    </a:lnTo>
                    <a:lnTo>
                      <a:pt x="9" y="51"/>
                    </a:lnTo>
                    <a:lnTo>
                      <a:pt x="13" y="56"/>
                    </a:lnTo>
                    <a:lnTo>
                      <a:pt x="15" y="64"/>
                    </a:lnTo>
                    <a:lnTo>
                      <a:pt x="19" y="69"/>
                    </a:lnTo>
                    <a:lnTo>
                      <a:pt x="23" y="76"/>
                    </a:lnTo>
                    <a:lnTo>
                      <a:pt x="27" y="81"/>
                    </a:lnTo>
                    <a:lnTo>
                      <a:pt x="31" y="86"/>
                    </a:lnTo>
                    <a:lnTo>
                      <a:pt x="34" y="93"/>
                    </a:lnTo>
                    <a:lnTo>
                      <a:pt x="37" y="96"/>
                    </a:lnTo>
                    <a:lnTo>
                      <a:pt x="40" y="103"/>
                    </a:lnTo>
                    <a:lnTo>
                      <a:pt x="44" y="105"/>
                    </a:lnTo>
                    <a:lnTo>
                      <a:pt x="48" y="113"/>
                    </a:lnTo>
                    <a:lnTo>
                      <a:pt x="50" y="120"/>
                    </a:lnTo>
                    <a:lnTo>
                      <a:pt x="54" y="120"/>
                    </a:lnTo>
                    <a:lnTo>
                      <a:pt x="58" y="125"/>
                    </a:lnTo>
                    <a:lnTo>
                      <a:pt x="62" y="125"/>
                    </a:lnTo>
                    <a:lnTo>
                      <a:pt x="66" y="125"/>
                    </a:lnTo>
                    <a:lnTo>
                      <a:pt x="66" y="118"/>
                    </a:lnTo>
                    <a:lnTo>
                      <a:pt x="66" y="110"/>
                    </a:lnTo>
                  </a:path>
                </a:pathLst>
              </a:custGeom>
              <a:solidFill>
                <a:srgbClr val="EAEC5E"/>
              </a:solidFill>
              <a:ln w="12700" cap="rnd">
                <a:solidFill>
                  <a:schemeClr val="tx1"/>
                </a:solidFill>
                <a:round/>
                <a:headEnd/>
                <a:tailEnd/>
              </a:ln>
            </p:spPr>
            <p:txBody>
              <a:bodyPr/>
              <a:lstStyle/>
              <a:p>
                <a:endParaRPr lang="en-US"/>
              </a:p>
            </p:txBody>
          </p:sp>
          <p:sp>
            <p:nvSpPr>
              <p:cNvPr id="3775" name="Freeform 66"/>
              <p:cNvSpPr>
                <a:spLocks/>
              </p:cNvSpPr>
              <p:nvPr/>
            </p:nvSpPr>
            <p:spPr bwMode="auto">
              <a:xfrm>
                <a:off x="2528" y="1372"/>
                <a:ext cx="23" cy="36"/>
              </a:xfrm>
              <a:custGeom>
                <a:avLst/>
                <a:gdLst>
                  <a:gd name="T0" fmla="*/ 0 w 23"/>
                  <a:gd name="T1" fmla="*/ 35 h 36"/>
                  <a:gd name="T2" fmla="*/ 0 w 23"/>
                  <a:gd name="T3" fmla="*/ 29 h 36"/>
                  <a:gd name="T4" fmla="*/ 0 w 23"/>
                  <a:gd name="T5" fmla="*/ 23 h 36"/>
                  <a:gd name="T6" fmla="*/ 4 w 23"/>
                  <a:gd name="T7" fmla="*/ 16 h 36"/>
                  <a:gd name="T8" fmla="*/ 7 w 23"/>
                  <a:gd name="T9" fmla="*/ 10 h 36"/>
                  <a:gd name="T10" fmla="*/ 13 w 23"/>
                  <a:gd name="T11" fmla="*/ 6 h 36"/>
                  <a:gd name="T12" fmla="*/ 17 w 23"/>
                  <a:gd name="T13" fmla="*/ 0 h 36"/>
                  <a:gd name="T14" fmla="*/ 22 w 23"/>
                  <a:gd name="T15" fmla="*/ 0 h 36"/>
                  <a:gd name="T16" fmla="*/ 22 w 23"/>
                  <a:gd name="T17" fmla="*/ 0 h 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
                  <a:gd name="T28" fmla="*/ 0 h 36"/>
                  <a:gd name="T29" fmla="*/ 23 w 23"/>
                  <a:gd name="T30" fmla="*/ 36 h 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 h="36">
                    <a:moveTo>
                      <a:pt x="0" y="35"/>
                    </a:moveTo>
                    <a:lnTo>
                      <a:pt x="0" y="29"/>
                    </a:lnTo>
                    <a:lnTo>
                      <a:pt x="0" y="23"/>
                    </a:lnTo>
                    <a:lnTo>
                      <a:pt x="4" y="16"/>
                    </a:lnTo>
                    <a:lnTo>
                      <a:pt x="7" y="10"/>
                    </a:lnTo>
                    <a:lnTo>
                      <a:pt x="13" y="6"/>
                    </a:lnTo>
                    <a:lnTo>
                      <a:pt x="17" y="0"/>
                    </a:lnTo>
                    <a:lnTo>
                      <a:pt x="22"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776" name="Freeform 67"/>
              <p:cNvSpPr>
                <a:spLocks/>
              </p:cNvSpPr>
              <p:nvPr/>
            </p:nvSpPr>
            <p:spPr bwMode="auto">
              <a:xfrm>
                <a:off x="2514" y="1200"/>
                <a:ext cx="168" cy="106"/>
              </a:xfrm>
              <a:custGeom>
                <a:avLst/>
                <a:gdLst>
                  <a:gd name="T0" fmla="*/ 15 w 168"/>
                  <a:gd name="T1" fmla="*/ 59 h 106"/>
                  <a:gd name="T2" fmla="*/ 21 w 168"/>
                  <a:gd name="T3" fmla="*/ 50 h 106"/>
                  <a:gd name="T4" fmla="*/ 25 w 168"/>
                  <a:gd name="T5" fmla="*/ 42 h 106"/>
                  <a:gd name="T6" fmla="*/ 29 w 168"/>
                  <a:gd name="T7" fmla="*/ 32 h 106"/>
                  <a:gd name="T8" fmla="*/ 36 w 168"/>
                  <a:gd name="T9" fmla="*/ 22 h 106"/>
                  <a:gd name="T10" fmla="*/ 42 w 168"/>
                  <a:gd name="T11" fmla="*/ 14 h 106"/>
                  <a:gd name="T12" fmla="*/ 48 w 168"/>
                  <a:gd name="T13" fmla="*/ 6 h 106"/>
                  <a:gd name="T14" fmla="*/ 56 w 168"/>
                  <a:gd name="T15" fmla="*/ 0 h 106"/>
                  <a:gd name="T16" fmla="*/ 65 w 168"/>
                  <a:gd name="T17" fmla="*/ 0 h 106"/>
                  <a:gd name="T18" fmla="*/ 73 w 168"/>
                  <a:gd name="T19" fmla="*/ 0 h 106"/>
                  <a:gd name="T20" fmla="*/ 83 w 168"/>
                  <a:gd name="T21" fmla="*/ 3 h 106"/>
                  <a:gd name="T22" fmla="*/ 91 w 168"/>
                  <a:gd name="T23" fmla="*/ 7 h 106"/>
                  <a:gd name="T24" fmla="*/ 104 w 168"/>
                  <a:gd name="T25" fmla="*/ 18 h 106"/>
                  <a:gd name="T26" fmla="*/ 114 w 168"/>
                  <a:gd name="T27" fmla="*/ 25 h 106"/>
                  <a:gd name="T28" fmla="*/ 121 w 168"/>
                  <a:gd name="T29" fmla="*/ 32 h 106"/>
                  <a:gd name="T30" fmla="*/ 128 w 168"/>
                  <a:gd name="T31" fmla="*/ 41 h 106"/>
                  <a:gd name="T32" fmla="*/ 136 w 168"/>
                  <a:gd name="T33" fmla="*/ 49 h 106"/>
                  <a:gd name="T34" fmla="*/ 142 w 168"/>
                  <a:gd name="T35" fmla="*/ 57 h 106"/>
                  <a:gd name="T36" fmla="*/ 149 w 168"/>
                  <a:gd name="T37" fmla="*/ 66 h 106"/>
                  <a:gd name="T38" fmla="*/ 154 w 168"/>
                  <a:gd name="T39" fmla="*/ 74 h 106"/>
                  <a:gd name="T40" fmla="*/ 159 w 168"/>
                  <a:gd name="T41" fmla="*/ 84 h 106"/>
                  <a:gd name="T42" fmla="*/ 161 w 168"/>
                  <a:gd name="T43" fmla="*/ 92 h 106"/>
                  <a:gd name="T44" fmla="*/ 166 w 168"/>
                  <a:gd name="T45" fmla="*/ 101 h 106"/>
                  <a:gd name="T46" fmla="*/ 163 w 168"/>
                  <a:gd name="T47" fmla="*/ 104 h 106"/>
                  <a:gd name="T48" fmla="*/ 156 w 168"/>
                  <a:gd name="T49" fmla="*/ 97 h 106"/>
                  <a:gd name="T50" fmla="*/ 147 w 168"/>
                  <a:gd name="T51" fmla="*/ 91 h 106"/>
                  <a:gd name="T52" fmla="*/ 139 w 168"/>
                  <a:gd name="T53" fmla="*/ 87 h 106"/>
                  <a:gd name="T54" fmla="*/ 133 w 168"/>
                  <a:gd name="T55" fmla="*/ 78 h 106"/>
                  <a:gd name="T56" fmla="*/ 125 w 168"/>
                  <a:gd name="T57" fmla="*/ 70 h 106"/>
                  <a:gd name="T58" fmla="*/ 116 w 168"/>
                  <a:gd name="T59" fmla="*/ 62 h 106"/>
                  <a:gd name="T60" fmla="*/ 109 w 168"/>
                  <a:gd name="T61" fmla="*/ 55 h 106"/>
                  <a:gd name="T62" fmla="*/ 101 w 168"/>
                  <a:gd name="T63" fmla="*/ 49 h 106"/>
                  <a:gd name="T64" fmla="*/ 90 w 168"/>
                  <a:gd name="T65" fmla="*/ 39 h 106"/>
                  <a:gd name="T66" fmla="*/ 80 w 168"/>
                  <a:gd name="T67" fmla="*/ 34 h 106"/>
                  <a:gd name="T68" fmla="*/ 70 w 168"/>
                  <a:gd name="T69" fmla="*/ 27 h 106"/>
                  <a:gd name="T70" fmla="*/ 62 w 168"/>
                  <a:gd name="T71" fmla="*/ 22 h 106"/>
                  <a:gd name="T72" fmla="*/ 53 w 168"/>
                  <a:gd name="T73" fmla="*/ 24 h 106"/>
                  <a:gd name="T74" fmla="*/ 46 w 168"/>
                  <a:gd name="T75" fmla="*/ 32 h 106"/>
                  <a:gd name="T76" fmla="*/ 42 w 168"/>
                  <a:gd name="T77" fmla="*/ 41 h 106"/>
                  <a:gd name="T78" fmla="*/ 36 w 168"/>
                  <a:gd name="T79" fmla="*/ 49 h 106"/>
                  <a:gd name="T80" fmla="*/ 29 w 168"/>
                  <a:gd name="T81" fmla="*/ 57 h 106"/>
                  <a:gd name="T82" fmla="*/ 24 w 168"/>
                  <a:gd name="T83" fmla="*/ 66 h 106"/>
                  <a:gd name="T84" fmla="*/ 18 w 168"/>
                  <a:gd name="T85" fmla="*/ 74 h 106"/>
                  <a:gd name="T86" fmla="*/ 13 w 168"/>
                  <a:gd name="T87" fmla="*/ 83 h 106"/>
                  <a:gd name="T88" fmla="*/ 7 w 168"/>
                  <a:gd name="T89" fmla="*/ 91 h 106"/>
                  <a:gd name="T90" fmla="*/ 3 w 168"/>
                  <a:gd name="T91" fmla="*/ 99 h 106"/>
                  <a:gd name="T92" fmla="*/ 4 w 168"/>
                  <a:gd name="T93" fmla="*/ 64 h 10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68"/>
                  <a:gd name="T142" fmla="*/ 0 h 106"/>
                  <a:gd name="T143" fmla="*/ 168 w 168"/>
                  <a:gd name="T144" fmla="*/ 106 h 10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68" h="106">
                    <a:moveTo>
                      <a:pt x="13" y="63"/>
                    </a:moveTo>
                    <a:lnTo>
                      <a:pt x="15" y="59"/>
                    </a:lnTo>
                    <a:lnTo>
                      <a:pt x="18" y="55"/>
                    </a:lnTo>
                    <a:lnTo>
                      <a:pt x="21" y="50"/>
                    </a:lnTo>
                    <a:lnTo>
                      <a:pt x="22" y="46"/>
                    </a:lnTo>
                    <a:lnTo>
                      <a:pt x="25" y="42"/>
                    </a:lnTo>
                    <a:lnTo>
                      <a:pt x="27" y="38"/>
                    </a:lnTo>
                    <a:lnTo>
                      <a:pt x="29" y="32"/>
                    </a:lnTo>
                    <a:lnTo>
                      <a:pt x="32" y="28"/>
                    </a:lnTo>
                    <a:lnTo>
                      <a:pt x="36" y="22"/>
                    </a:lnTo>
                    <a:lnTo>
                      <a:pt x="39" y="18"/>
                    </a:lnTo>
                    <a:lnTo>
                      <a:pt x="42" y="14"/>
                    </a:lnTo>
                    <a:lnTo>
                      <a:pt x="46" y="10"/>
                    </a:lnTo>
                    <a:lnTo>
                      <a:pt x="48" y="6"/>
                    </a:lnTo>
                    <a:lnTo>
                      <a:pt x="52" y="3"/>
                    </a:lnTo>
                    <a:lnTo>
                      <a:pt x="56" y="0"/>
                    </a:lnTo>
                    <a:lnTo>
                      <a:pt x="60" y="0"/>
                    </a:lnTo>
                    <a:lnTo>
                      <a:pt x="65" y="0"/>
                    </a:lnTo>
                    <a:lnTo>
                      <a:pt x="69" y="0"/>
                    </a:lnTo>
                    <a:lnTo>
                      <a:pt x="73" y="0"/>
                    </a:lnTo>
                    <a:lnTo>
                      <a:pt x="77" y="0"/>
                    </a:lnTo>
                    <a:lnTo>
                      <a:pt x="83" y="3"/>
                    </a:lnTo>
                    <a:lnTo>
                      <a:pt x="87" y="6"/>
                    </a:lnTo>
                    <a:lnTo>
                      <a:pt x="91" y="7"/>
                    </a:lnTo>
                    <a:lnTo>
                      <a:pt x="95" y="11"/>
                    </a:lnTo>
                    <a:lnTo>
                      <a:pt x="104" y="18"/>
                    </a:lnTo>
                    <a:lnTo>
                      <a:pt x="108" y="21"/>
                    </a:lnTo>
                    <a:lnTo>
                      <a:pt x="114" y="25"/>
                    </a:lnTo>
                    <a:lnTo>
                      <a:pt x="116" y="29"/>
                    </a:lnTo>
                    <a:lnTo>
                      <a:pt x="121" y="32"/>
                    </a:lnTo>
                    <a:lnTo>
                      <a:pt x="125" y="36"/>
                    </a:lnTo>
                    <a:lnTo>
                      <a:pt x="128" y="41"/>
                    </a:lnTo>
                    <a:lnTo>
                      <a:pt x="132" y="45"/>
                    </a:lnTo>
                    <a:lnTo>
                      <a:pt x="136" y="49"/>
                    </a:lnTo>
                    <a:lnTo>
                      <a:pt x="140" y="53"/>
                    </a:lnTo>
                    <a:lnTo>
                      <a:pt x="142" y="57"/>
                    </a:lnTo>
                    <a:lnTo>
                      <a:pt x="146" y="62"/>
                    </a:lnTo>
                    <a:lnTo>
                      <a:pt x="149" y="66"/>
                    </a:lnTo>
                    <a:lnTo>
                      <a:pt x="150" y="70"/>
                    </a:lnTo>
                    <a:lnTo>
                      <a:pt x="154" y="74"/>
                    </a:lnTo>
                    <a:lnTo>
                      <a:pt x="156" y="80"/>
                    </a:lnTo>
                    <a:lnTo>
                      <a:pt x="159" y="84"/>
                    </a:lnTo>
                    <a:lnTo>
                      <a:pt x="160" y="88"/>
                    </a:lnTo>
                    <a:lnTo>
                      <a:pt x="161" y="92"/>
                    </a:lnTo>
                    <a:lnTo>
                      <a:pt x="164" y="97"/>
                    </a:lnTo>
                    <a:lnTo>
                      <a:pt x="166" y="101"/>
                    </a:lnTo>
                    <a:lnTo>
                      <a:pt x="167" y="105"/>
                    </a:lnTo>
                    <a:lnTo>
                      <a:pt x="163" y="104"/>
                    </a:lnTo>
                    <a:lnTo>
                      <a:pt x="160" y="99"/>
                    </a:lnTo>
                    <a:lnTo>
                      <a:pt x="156" y="97"/>
                    </a:lnTo>
                    <a:lnTo>
                      <a:pt x="152" y="94"/>
                    </a:lnTo>
                    <a:lnTo>
                      <a:pt x="147" y="91"/>
                    </a:lnTo>
                    <a:lnTo>
                      <a:pt x="143" y="90"/>
                    </a:lnTo>
                    <a:lnTo>
                      <a:pt x="139" y="87"/>
                    </a:lnTo>
                    <a:lnTo>
                      <a:pt x="136" y="83"/>
                    </a:lnTo>
                    <a:lnTo>
                      <a:pt x="133" y="78"/>
                    </a:lnTo>
                    <a:lnTo>
                      <a:pt x="129" y="76"/>
                    </a:lnTo>
                    <a:lnTo>
                      <a:pt x="125" y="70"/>
                    </a:lnTo>
                    <a:lnTo>
                      <a:pt x="121" y="66"/>
                    </a:lnTo>
                    <a:lnTo>
                      <a:pt x="116" y="62"/>
                    </a:lnTo>
                    <a:lnTo>
                      <a:pt x="112" y="59"/>
                    </a:lnTo>
                    <a:lnTo>
                      <a:pt x="109" y="55"/>
                    </a:lnTo>
                    <a:lnTo>
                      <a:pt x="105" y="52"/>
                    </a:lnTo>
                    <a:lnTo>
                      <a:pt x="101" y="49"/>
                    </a:lnTo>
                    <a:lnTo>
                      <a:pt x="95" y="45"/>
                    </a:lnTo>
                    <a:lnTo>
                      <a:pt x="90" y="39"/>
                    </a:lnTo>
                    <a:lnTo>
                      <a:pt x="86" y="36"/>
                    </a:lnTo>
                    <a:lnTo>
                      <a:pt x="80" y="34"/>
                    </a:lnTo>
                    <a:lnTo>
                      <a:pt x="76" y="31"/>
                    </a:lnTo>
                    <a:lnTo>
                      <a:pt x="70" y="27"/>
                    </a:lnTo>
                    <a:lnTo>
                      <a:pt x="66" y="24"/>
                    </a:lnTo>
                    <a:lnTo>
                      <a:pt x="62" y="22"/>
                    </a:lnTo>
                    <a:lnTo>
                      <a:pt x="58" y="21"/>
                    </a:lnTo>
                    <a:lnTo>
                      <a:pt x="53" y="24"/>
                    </a:lnTo>
                    <a:lnTo>
                      <a:pt x="51" y="29"/>
                    </a:lnTo>
                    <a:lnTo>
                      <a:pt x="46" y="32"/>
                    </a:lnTo>
                    <a:lnTo>
                      <a:pt x="45" y="36"/>
                    </a:lnTo>
                    <a:lnTo>
                      <a:pt x="42" y="41"/>
                    </a:lnTo>
                    <a:lnTo>
                      <a:pt x="39" y="45"/>
                    </a:lnTo>
                    <a:lnTo>
                      <a:pt x="36" y="49"/>
                    </a:lnTo>
                    <a:lnTo>
                      <a:pt x="34" y="53"/>
                    </a:lnTo>
                    <a:lnTo>
                      <a:pt x="29" y="57"/>
                    </a:lnTo>
                    <a:lnTo>
                      <a:pt x="27" y="62"/>
                    </a:lnTo>
                    <a:lnTo>
                      <a:pt x="24" y="66"/>
                    </a:lnTo>
                    <a:lnTo>
                      <a:pt x="21" y="70"/>
                    </a:lnTo>
                    <a:lnTo>
                      <a:pt x="18" y="74"/>
                    </a:lnTo>
                    <a:lnTo>
                      <a:pt x="15" y="78"/>
                    </a:lnTo>
                    <a:lnTo>
                      <a:pt x="13" y="83"/>
                    </a:lnTo>
                    <a:lnTo>
                      <a:pt x="10" y="87"/>
                    </a:lnTo>
                    <a:lnTo>
                      <a:pt x="7" y="91"/>
                    </a:lnTo>
                    <a:lnTo>
                      <a:pt x="6" y="95"/>
                    </a:lnTo>
                    <a:lnTo>
                      <a:pt x="3" y="99"/>
                    </a:lnTo>
                    <a:lnTo>
                      <a:pt x="0" y="104"/>
                    </a:lnTo>
                    <a:lnTo>
                      <a:pt x="4" y="64"/>
                    </a:lnTo>
                  </a:path>
                </a:pathLst>
              </a:custGeom>
              <a:solidFill>
                <a:srgbClr val="00CC00"/>
              </a:solidFill>
              <a:ln w="12700" cap="rnd">
                <a:solidFill>
                  <a:srgbClr val="00CC00"/>
                </a:solidFill>
                <a:round/>
                <a:headEnd/>
                <a:tailEnd/>
              </a:ln>
            </p:spPr>
            <p:txBody>
              <a:bodyPr/>
              <a:lstStyle/>
              <a:p>
                <a:endParaRPr lang="en-US"/>
              </a:p>
            </p:txBody>
          </p:sp>
          <p:sp>
            <p:nvSpPr>
              <p:cNvPr id="3777" name="Freeform 68"/>
              <p:cNvSpPr>
                <a:spLocks/>
              </p:cNvSpPr>
              <p:nvPr/>
            </p:nvSpPr>
            <p:spPr bwMode="auto">
              <a:xfrm>
                <a:off x="2506" y="1372"/>
                <a:ext cx="206" cy="131"/>
              </a:xfrm>
              <a:custGeom>
                <a:avLst/>
                <a:gdLst>
                  <a:gd name="T0" fmla="*/ 19 w 206"/>
                  <a:gd name="T1" fmla="*/ 73 h 131"/>
                  <a:gd name="T2" fmla="*/ 26 w 206"/>
                  <a:gd name="T3" fmla="*/ 62 h 131"/>
                  <a:gd name="T4" fmla="*/ 31 w 206"/>
                  <a:gd name="T5" fmla="*/ 52 h 131"/>
                  <a:gd name="T6" fmla="*/ 36 w 206"/>
                  <a:gd name="T7" fmla="*/ 40 h 131"/>
                  <a:gd name="T8" fmla="*/ 45 w 206"/>
                  <a:gd name="T9" fmla="*/ 28 h 131"/>
                  <a:gd name="T10" fmla="*/ 52 w 206"/>
                  <a:gd name="T11" fmla="*/ 17 h 131"/>
                  <a:gd name="T12" fmla="*/ 59 w 206"/>
                  <a:gd name="T13" fmla="*/ 7 h 131"/>
                  <a:gd name="T14" fmla="*/ 69 w 206"/>
                  <a:gd name="T15" fmla="*/ 0 h 131"/>
                  <a:gd name="T16" fmla="*/ 79 w 206"/>
                  <a:gd name="T17" fmla="*/ 0 h 131"/>
                  <a:gd name="T18" fmla="*/ 90 w 206"/>
                  <a:gd name="T19" fmla="*/ 0 h 131"/>
                  <a:gd name="T20" fmla="*/ 102 w 206"/>
                  <a:gd name="T21" fmla="*/ 3 h 131"/>
                  <a:gd name="T22" fmla="*/ 112 w 206"/>
                  <a:gd name="T23" fmla="*/ 9 h 131"/>
                  <a:gd name="T24" fmla="*/ 127 w 206"/>
                  <a:gd name="T25" fmla="*/ 23 h 131"/>
                  <a:gd name="T26" fmla="*/ 140 w 206"/>
                  <a:gd name="T27" fmla="*/ 31 h 131"/>
                  <a:gd name="T28" fmla="*/ 148 w 206"/>
                  <a:gd name="T29" fmla="*/ 40 h 131"/>
                  <a:gd name="T30" fmla="*/ 157 w 206"/>
                  <a:gd name="T31" fmla="*/ 50 h 131"/>
                  <a:gd name="T32" fmla="*/ 167 w 206"/>
                  <a:gd name="T33" fmla="*/ 61 h 131"/>
                  <a:gd name="T34" fmla="*/ 174 w 206"/>
                  <a:gd name="T35" fmla="*/ 71 h 131"/>
                  <a:gd name="T36" fmla="*/ 183 w 206"/>
                  <a:gd name="T37" fmla="*/ 81 h 131"/>
                  <a:gd name="T38" fmla="*/ 189 w 206"/>
                  <a:gd name="T39" fmla="*/ 92 h 131"/>
                  <a:gd name="T40" fmla="*/ 195 w 206"/>
                  <a:gd name="T41" fmla="*/ 104 h 131"/>
                  <a:gd name="T42" fmla="*/ 198 w 206"/>
                  <a:gd name="T43" fmla="*/ 114 h 131"/>
                  <a:gd name="T44" fmla="*/ 203 w 206"/>
                  <a:gd name="T45" fmla="*/ 125 h 131"/>
                  <a:gd name="T46" fmla="*/ 200 w 206"/>
                  <a:gd name="T47" fmla="*/ 128 h 131"/>
                  <a:gd name="T48" fmla="*/ 191 w 206"/>
                  <a:gd name="T49" fmla="*/ 120 h 131"/>
                  <a:gd name="T50" fmla="*/ 181 w 206"/>
                  <a:gd name="T51" fmla="*/ 113 h 131"/>
                  <a:gd name="T52" fmla="*/ 171 w 206"/>
                  <a:gd name="T53" fmla="*/ 107 h 131"/>
                  <a:gd name="T54" fmla="*/ 164 w 206"/>
                  <a:gd name="T55" fmla="*/ 97 h 131"/>
                  <a:gd name="T56" fmla="*/ 153 w 206"/>
                  <a:gd name="T57" fmla="*/ 87 h 131"/>
                  <a:gd name="T58" fmla="*/ 143 w 206"/>
                  <a:gd name="T59" fmla="*/ 76 h 131"/>
                  <a:gd name="T60" fmla="*/ 134 w 206"/>
                  <a:gd name="T61" fmla="*/ 68 h 131"/>
                  <a:gd name="T62" fmla="*/ 124 w 206"/>
                  <a:gd name="T63" fmla="*/ 61 h 131"/>
                  <a:gd name="T64" fmla="*/ 110 w 206"/>
                  <a:gd name="T65" fmla="*/ 49 h 131"/>
                  <a:gd name="T66" fmla="*/ 98 w 206"/>
                  <a:gd name="T67" fmla="*/ 42 h 131"/>
                  <a:gd name="T68" fmla="*/ 86 w 206"/>
                  <a:gd name="T69" fmla="*/ 33 h 131"/>
                  <a:gd name="T70" fmla="*/ 76 w 206"/>
                  <a:gd name="T71" fmla="*/ 28 h 131"/>
                  <a:gd name="T72" fmla="*/ 65 w 206"/>
                  <a:gd name="T73" fmla="*/ 29 h 131"/>
                  <a:gd name="T74" fmla="*/ 57 w 206"/>
                  <a:gd name="T75" fmla="*/ 40 h 131"/>
                  <a:gd name="T76" fmla="*/ 52 w 206"/>
                  <a:gd name="T77" fmla="*/ 50 h 131"/>
                  <a:gd name="T78" fmla="*/ 45 w 206"/>
                  <a:gd name="T79" fmla="*/ 61 h 131"/>
                  <a:gd name="T80" fmla="*/ 36 w 206"/>
                  <a:gd name="T81" fmla="*/ 71 h 131"/>
                  <a:gd name="T82" fmla="*/ 29 w 206"/>
                  <a:gd name="T83" fmla="*/ 81 h 131"/>
                  <a:gd name="T84" fmla="*/ 22 w 206"/>
                  <a:gd name="T85" fmla="*/ 92 h 131"/>
                  <a:gd name="T86" fmla="*/ 16 w 206"/>
                  <a:gd name="T87" fmla="*/ 102 h 131"/>
                  <a:gd name="T88" fmla="*/ 9 w 206"/>
                  <a:gd name="T89" fmla="*/ 113 h 131"/>
                  <a:gd name="T90" fmla="*/ 3 w 206"/>
                  <a:gd name="T91" fmla="*/ 123 h 131"/>
                  <a:gd name="T92" fmla="*/ 5 w 206"/>
                  <a:gd name="T93" fmla="*/ 80 h 13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206"/>
                  <a:gd name="T142" fmla="*/ 0 h 131"/>
                  <a:gd name="T143" fmla="*/ 206 w 206"/>
                  <a:gd name="T144" fmla="*/ 131 h 13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206" h="131">
                    <a:moveTo>
                      <a:pt x="16" y="78"/>
                    </a:moveTo>
                    <a:lnTo>
                      <a:pt x="19" y="73"/>
                    </a:lnTo>
                    <a:lnTo>
                      <a:pt x="22" y="68"/>
                    </a:lnTo>
                    <a:lnTo>
                      <a:pt x="26" y="62"/>
                    </a:lnTo>
                    <a:lnTo>
                      <a:pt x="28" y="57"/>
                    </a:lnTo>
                    <a:lnTo>
                      <a:pt x="31" y="52"/>
                    </a:lnTo>
                    <a:lnTo>
                      <a:pt x="33" y="47"/>
                    </a:lnTo>
                    <a:lnTo>
                      <a:pt x="36" y="40"/>
                    </a:lnTo>
                    <a:lnTo>
                      <a:pt x="40" y="35"/>
                    </a:lnTo>
                    <a:lnTo>
                      <a:pt x="45" y="28"/>
                    </a:lnTo>
                    <a:lnTo>
                      <a:pt x="48" y="23"/>
                    </a:lnTo>
                    <a:lnTo>
                      <a:pt x="52" y="17"/>
                    </a:lnTo>
                    <a:lnTo>
                      <a:pt x="57" y="12"/>
                    </a:lnTo>
                    <a:lnTo>
                      <a:pt x="59" y="7"/>
                    </a:lnTo>
                    <a:lnTo>
                      <a:pt x="64" y="3"/>
                    </a:lnTo>
                    <a:lnTo>
                      <a:pt x="69" y="0"/>
                    </a:lnTo>
                    <a:lnTo>
                      <a:pt x="74" y="0"/>
                    </a:lnTo>
                    <a:lnTo>
                      <a:pt x="79" y="0"/>
                    </a:lnTo>
                    <a:lnTo>
                      <a:pt x="84" y="0"/>
                    </a:lnTo>
                    <a:lnTo>
                      <a:pt x="90" y="0"/>
                    </a:lnTo>
                    <a:lnTo>
                      <a:pt x="95" y="0"/>
                    </a:lnTo>
                    <a:lnTo>
                      <a:pt x="102" y="3"/>
                    </a:lnTo>
                    <a:lnTo>
                      <a:pt x="107" y="7"/>
                    </a:lnTo>
                    <a:lnTo>
                      <a:pt x="112" y="9"/>
                    </a:lnTo>
                    <a:lnTo>
                      <a:pt x="117" y="14"/>
                    </a:lnTo>
                    <a:lnTo>
                      <a:pt x="127" y="23"/>
                    </a:lnTo>
                    <a:lnTo>
                      <a:pt x="133" y="26"/>
                    </a:lnTo>
                    <a:lnTo>
                      <a:pt x="140" y="31"/>
                    </a:lnTo>
                    <a:lnTo>
                      <a:pt x="143" y="36"/>
                    </a:lnTo>
                    <a:lnTo>
                      <a:pt x="148" y="40"/>
                    </a:lnTo>
                    <a:lnTo>
                      <a:pt x="153" y="45"/>
                    </a:lnTo>
                    <a:lnTo>
                      <a:pt x="157" y="50"/>
                    </a:lnTo>
                    <a:lnTo>
                      <a:pt x="162" y="55"/>
                    </a:lnTo>
                    <a:lnTo>
                      <a:pt x="167" y="61"/>
                    </a:lnTo>
                    <a:lnTo>
                      <a:pt x="172" y="66"/>
                    </a:lnTo>
                    <a:lnTo>
                      <a:pt x="174" y="71"/>
                    </a:lnTo>
                    <a:lnTo>
                      <a:pt x="179" y="76"/>
                    </a:lnTo>
                    <a:lnTo>
                      <a:pt x="183" y="81"/>
                    </a:lnTo>
                    <a:lnTo>
                      <a:pt x="184" y="87"/>
                    </a:lnTo>
                    <a:lnTo>
                      <a:pt x="189" y="92"/>
                    </a:lnTo>
                    <a:lnTo>
                      <a:pt x="191" y="99"/>
                    </a:lnTo>
                    <a:lnTo>
                      <a:pt x="195" y="104"/>
                    </a:lnTo>
                    <a:lnTo>
                      <a:pt x="196" y="109"/>
                    </a:lnTo>
                    <a:lnTo>
                      <a:pt x="198" y="114"/>
                    </a:lnTo>
                    <a:lnTo>
                      <a:pt x="202" y="120"/>
                    </a:lnTo>
                    <a:lnTo>
                      <a:pt x="203" y="125"/>
                    </a:lnTo>
                    <a:lnTo>
                      <a:pt x="205" y="130"/>
                    </a:lnTo>
                    <a:lnTo>
                      <a:pt x="200" y="128"/>
                    </a:lnTo>
                    <a:lnTo>
                      <a:pt x="196" y="123"/>
                    </a:lnTo>
                    <a:lnTo>
                      <a:pt x="191" y="120"/>
                    </a:lnTo>
                    <a:lnTo>
                      <a:pt x="186" y="116"/>
                    </a:lnTo>
                    <a:lnTo>
                      <a:pt x="181" y="113"/>
                    </a:lnTo>
                    <a:lnTo>
                      <a:pt x="176" y="111"/>
                    </a:lnTo>
                    <a:lnTo>
                      <a:pt x="171" y="107"/>
                    </a:lnTo>
                    <a:lnTo>
                      <a:pt x="167" y="102"/>
                    </a:lnTo>
                    <a:lnTo>
                      <a:pt x="164" y="97"/>
                    </a:lnTo>
                    <a:lnTo>
                      <a:pt x="158" y="94"/>
                    </a:lnTo>
                    <a:lnTo>
                      <a:pt x="153" y="87"/>
                    </a:lnTo>
                    <a:lnTo>
                      <a:pt x="148" y="81"/>
                    </a:lnTo>
                    <a:lnTo>
                      <a:pt x="143" y="76"/>
                    </a:lnTo>
                    <a:lnTo>
                      <a:pt x="138" y="73"/>
                    </a:lnTo>
                    <a:lnTo>
                      <a:pt x="134" y="68"/>
                    </a:lnTo>
                    <a:lnTo>
                      <a:pt x="129" y="64"/>
                    </a:lnTo>
                    <a:lnTo>
                      <a:pt x="124" y="61"/>
                    </a:lnTo>
                    <a:lnTo>
                      <a:pt x="117" y="55"/>
                    </a:lnTo>
                    <a:lnTo>
                      <a:pt x="110" y="49"/>
                    </a:lnTo>
                    <a:lnTo>
                      <a:pt x="105" y="45"/>
                    </a:lnTo>
                    <a:lnTo>
                      <a:pt x="98" y="42"/>
                    </a:lnTo>
                    <a:lnTo>
                      <a:pt x="93" y="38"/>
                    </a:lnTo>
                    <a:lnTo>
                      <a:pt x="86" y="33"/>
                    </a:lnTo>
                    <a:lnTo>
                      <a:pt x="81" y="29"/>
                    </a:lnTo>
                    <a:lnTo>
                      <a:pt x="76" y="28"/>
                    </a:lnTo>
                    <a:lnTo>
                      <a:pt x="71" y="26"/>
                    </a:lnTo>
                    <a:lnTo>
                      <a:pt x="65" y="29"/>
                    </a:lnTo>
                    <a:lnTo>
                      <a:pt x="62" y="36"/>
                    </a:lnTo>
                    <a:lnTo>
                      <a:pt x="57" y="40"/>
                    </a:lnTo>
                    <a:lnTo>
                      <a:pt x="55" y="45"/>
                    </a:lnTo>
                    <a:lnTo>
                      <a:pt x="52" y="50"/>
                    </a:lnTo>
                    <a:lnTo>
                      <a:pt x="48" y="55"/>
                    </a:lnTo>
                    <a:lnTo>
                      <a:pt x="45" y="61"/>
                    </a:lnTo>
                    <a:lnTo>
                      <a:pt x="41" y="66"/>
                    </a:lnTo>
                    <a:lnTo>
                      <a:pt x="36" y="71"/>
                    </a:lnTo>
                    <a:lnTo>
                      <a:pt x="33" y="76"/>
                    </a:lnTo>
                    <a:lnTo>
                      <a:pt x="29" y="81"/>
                    </a:lnTo>
                    <a:lnTo>
                      <a:pt x="26" y="87"/>
                    </a:lnTo>
                    <a:lnTo>
                      <a:pt x="22" y="92"/>
                    </a:lnTo>
                    <a:lnTo>
                      <a:pt x="19" y="97"/>
                    </a:lnTo>
                    <a:lnTo>
                      <a:pt x="16" y="102"/>
                    </a:lnTo>
                    <a:lnTo>
                      <a:pt x="12" y="107"/>
                    </a:lnTo>
                    <a:lnTo>
                      <a:pt x="9" y="113"/>
                    </a:lnTo>
                    <a:lnTo>
                      <a:pt x="7" y="118"/>
                    </a:lnTo>
                    <a:lnTo>
                      <a:pt x="3" y="123"/>
                    </a:lnTo>
                    <a:lnTo>
                      <a:pt x="0" y="128"/>
                    </a:lnTo>
                    <a:lnTo>
                      <a:pt x="5" y="80"/>
                    </a:lnTo>
                  </a:path>
                </a:pathLst>
              </a:custGeom>
              <a:solidFill>
                <a:srgbClr val="00CC00"/>
              </a:solidFill>
              <a:ln w="12700" cap="rnd">
                <a:solidFill>
                  <a:srgbClr val="00CC00"/>
                </a:solidFill>
                <a:round/>
                <a:headEnd/>
                <a:tailEnd/>
              </a:ln>
            </p:spPr>
            <p:txBody>
              <a:bodyPr/>
              <a:lstStyle/>
              <a:p>
                <a:endParaRPr lang="en-US"/>
              </a:p>
            </p:txBody>
          </p:sp>
          <p:sp>
            <p:nvSpPr>
              <p:cNvPr id="3778" name="Freeform 69"/>
              <p:cNvSpPr>
                <a:spLocks/>
              </p:cNvSpPr>
              <p:nvPr/>
            </p:nvSpPr>
            <p:spPr bwMode="auto">
              <a:xfrm>
                <a:off x="2280" y="1483"/>
                <a:ext cx="229" cy="144"/>
              </a:xfrm>
              <a:custGeom>
                <a:avLst/>
                <a:gdLst>
                  <a:gd name="T0" fmla="*/ 207 w 229"/>
                  <a:gd name="T1" fmla="*/ 80 h 144"/>
                  <a:gd name="T2" fmla="*/ 199 w 229"/>
                  <a:gd name="T3" fmla="*/ 69 h 144"/>
                  <a:gd name="T4" fmla="*/ 194 w 229"/>
                  <a:gd name="T5" fmla="*/ 57 h 144"/>
                  <a:gd name="T6" fmla="*/ 188 w 229"/>
                  <a:gd name="T7" fmla="*/ 44 h 144"/>
                  <a:gd name="T8" fmla="*/ 178 w 229"/>
                  <a:gd name="T9" fmla="*/ 31 h 144"/>
                  <a:gd name="T10" fmla="*/ 171 w 229"/>
                  <a:gd name="T11" fmla="*/ 19 h 144"/>
                  <a:gd name="T12" fmla="*/ 163 w 229"/>
                  <a:gd name="T13" fmla="*/ 8 h 144"/>
                  <a:gd name="T14" fmla="*/ 151 w 229"/>
                  <a:gd name="T15" fmla="*/ 0 h 144"/>
                  <a:gd name="T16" fmla="*/ 140 w 229"/>
                  <a:gd name="T17" fmla="*/ 0 h 144"/>
                  <a:gd name="T18" fmla="*/ 128 w 229"/>
                  <a:gd name="T19" fmla="*/ 0 h 144"/>
                  <a:gd name="T20" fmla="*/ 115 w 229"/>
                  <a:gd name="T21" fmla="*/ 4 h 144"/>
                  <a:gd name="T22" fmla="*/ 103 w 229"/>
                  <a:gd name="T23" fmla="*/ 10 h 144"/>
                  <a:gd name="T24" fmla="*/ 86 w 229"/>
                  <a:gd name="T25" fmla="*/ 25 h 144"/>
                  <a:gd name="T26" fmla="*/ 73 w 229"/>
                  <a:gd name="T27" fmla="*/ 34 h 144"/>
                  <a:gd name="T28" fmla="*/ 63 w 229"/>
                  <a:gd name="T29" fmla="*/ 44 h 144"/>
                  <a:gd name="T30" fmla="*/ 54 w 229"/>
                  <a:gd name="T31" fmla="*/ 55 h 144"/>
                  <a:gd name="T32" fmla="*/ 42 w 229"/>
                  <a:gd name="T33" fmla="*/ 67 h 144"/>
                  <a:gd name="T34" fmla="*/ 34 w 229"/>
                  <a:gd name="T35" fmla="*/ 78 h 144"/>
                  <a:gd name="T36" fmla="*/ 25 w 229"/>
                  <a:gd name="T37" fmla="*/ 90 h 144"/>
                  <a:gd name="T38" fmla="*/ 17 w 229"/>
                  <a:gd name="T39" fmla="*/ 101 h 144"/>
                  <a:gd name="T40" fmla="*/ 11 w 229"/>
                  <a:gd name="T41" fmla="*/ 114 h 144"/>
                  <a:gd name="T42" fmla="*/ 8 w 229"/>
                  <a:gd name="T43" fmla="*/ 126 h 144"/>
                  <a:gd name="T44" fmla="*/ 2 w 229"/>
                  <a:gd name="T45" fmla="*/ 137 h 144"/>
                  <a:gd name="T46" fmla="*/ 6 w 229"/>
                  <a:gd name="T47" fmla="*/ 141 h 144"/>
                  <a:gd name="T48" fmla="*/ 15 w 229"/>
                  <a:gd name="T49" fmla="*/ 132 h 144"/>
                  <a:gd name="T50" fmla="*/ 27 w 229"/>
                  <a:gd name="T51" fmla="*/ 124 h 144"/>
                  <a:gd name="T52" fmla="*/ 38 w 229"/>
                  <a:gd name="T53" fmla="*/ 118 h 144"/>
                  <a:gd name="T54" fmla="*/ 46 w 229"/>
                  <a:gd name="T55" fmla="*/ 107 h 144"/>
                  <a:gd name="T56" fmla="*/ 57 w 229"/>
                  <a:gd name="T57" fmla="*/ 95 h 144"/>
                  <a:gd name="T58" fmla="*/ 69 w 229"/>
                  <a:gd name="T59" fmla="*/ 84 h 144"/>
                  <a:gd name="T60" fmla="*/ 79 w 229"/>
                  <a:gd name="T61" fmla="*/ 74 h 144"/>
                  <a:gd name="T62" fmla="*/ 90 w 229"/>
                  <a:gd name="T63" fmla="*/ 67 h 144"/>
                  <a:gd name="T64" fmla="*/ 105 w 229"/>
                  <a:gd name="T65" fmla="*/ 53 h 144"/>
                  <a:gd name="T66" fmla="*/ 119 w 229"/>
                  <a:gd name="T67" fmla="*/ 46 h 144"/>
                  <a:gd name="T68" fmla="*/ 132 w 229"/>
                  <a:gd name="T69" fmla="*/ 36 h 144"/>
                  <a:gd name="T70" fmla="*/ 144 w 229"/>
                  <a:gd name="T71" fmla="*/ 31 h 144"/>
                  <a:gd name="T72" fmla="*/ 155 w 229"/>
                  <a:gd name="T73" fmla="*/ 32 h 144"/>
                  <a:gd name="T74" fmla="*/ 165 w 229"/>
                  <a:gd name="T75" fmla="*/ 44 h 144"/>
                  <a:gd name="T76" fmla="*/ 171 w 229"/>
                  <a:gd name="T77" fmla="*/ 55 h 144"/>
                  <a:gd name="T78" fmla="*/ 178 w 229"/>
                  <a:gd name="T79" fmla="*/ 67 h 144"/>
                  <a:gd name="T80" fmla="*/ 188 w 229"/>
                  <a:gd name="T81" fmla="*/ 78 h 144"/>
                  <a:gd name="T82" fmla="*/ 195 w 229"/>
                  <a:gd name="T83" fmla="*/ 90 h 144"/>
                  <a:gd name="T84" fmla="*/ 203 w 229"/>
                  <a:gd name="T85" fmla="*/ 101 h 144"/>
                  <a:gd name="T86" fmla="*/ 211 w 229"/>
                  <a:gd name="T87" fmla="*/ 112 h 144"/>
                  <a:gd name="T88" fmla="*/ 218 w 229"/>
                  <a:gd name="T89" fmla="*/ 124 h 144"/>
                  <a:gd name="T90" fmla="*/ 224 w 229"/>
                  <a:gd name="T91" fmla="*/ 135 h 144"/>
                  <a:gd name="T92" fmla="*/ 222 w 229"/>
                  <a:gd name="T93" fmla="*/ 88 h 14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229"/>
                  <a:gd name="T142" fmla="*/ 0 h 144"/>
                  <a:gd name="T143" fmla="*/ 229 w 229"/>
                  <a:gd name="T144" fmla="*/ 144 h 144"/>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229" h="144">
                    <a:moveTo>
                      <a:pt x="211" y="86"/>
                    </a:moveTo>
                    <a:lnTo>
                      <a:pt x="207" y="80"/>
                    </a:lnTo>
                    <a:lnTo>
                      <a:pt x="203" y="74"/>
                    </a:lnTo>
                    <a:lnTo>
                      <a:pt x="199" y="69"/>
                    </a:lnTo>
                    <a:lnTo>
                      <a:pt x="197" y="63"/>
                    </a:lnTo>
                    <a:lnTo>
                      <a:pt x="194" y="57"/>
                    </a:lnTo>
                    <a:lnTo>
                      <a:pt x="192" y="51"/>
                    </a:lnTo>
                    <a:lnTo>
                      <a:pt x="188" y="44"/>
                    </a:lnTo>
                    <a:lnTo>
                      <a:pt x="184" y="38"/>
                    </a:lnTo>
                    <a:lnTo>
                      <a:pt x="178" y="31"/>
                    </a:lnTo>
                    <a:lnTo>
                      <a:pt x="174" y="25"/>
                    </a:lnTo>
                    <a:lnTo>
                      <a:pt x="171" y="19"/>
                    </a:lnTo>
                    <a:lnTo>
                      <a:pt x="165" y="13"/>
                    </a:lnTo>
                    <a:lnTo>
                      <a:pt x="163" y="8"/>
                    </a:lnTo>
                    <a:lnTo>
                      <a:pt x="157" y="4"/>
                    </a:lnTo>
                    <a:lnTo>
                      <a:pt x="151" y="0"/>
                    </a:lnTo>
                    <a:lnTo>
                      <a:pt x="146" y="0"/>
                    </a:lnTo>
                    <a:lnTo>
                      <a:pt x="140" y="0"/>
                    </a:lnTo>
                    <a:lnTo>
                      <a:pt x="134" y="0"/>
                    </a:lnTo>
                    <a:lnTo>
                      <a:pt x="128" y="0"/>
                    </a:lnTo>
                    <a:lnTo>
                      <a:pt x="123" y="0"/>
                    </a:lnTo>
                    <a:lnTo>
                      <a:pt x="115" y="4"/>
                    </a:lnTo>
                    <a:lnTo>
                      <a:pt x="109" y="8"/>
                    </a:lnTo>
                    <a:lnTo>
                      <a:pt x="103" y="10"/>
                    </a:lnTo>
                    <a:lnTo>
                      <a:pt x="98" y="15"/>
                    </a:lnTo>
                    <a:lnTo>
                      <a:pt x="86" y="25"/>
                    </a:lnTo>
                    <a:lnTo>
                      <a:pt x="80" y="29"/>
                    </a:lnTo>
                    <a:lnTo>
                      <a:pt x="73" y="34"/>
                    </a:lnTo>
                    <a:lnTo>
                      <a:pt x="69" y="40"/>
                    </a:lnTo>
                    <a:lnTo>
                      <a:pt x="63" y="44"/>
                    </a:lnTo>
                    <a:lnTo>
                      <a:pt x="57" y="50"/>
                    </a:lnTo>
                    <a:lnTo>
                      <a:pt x="54" y="55"/>
                    </a:lnTo>
                    <a:lnTo>
                      <a:pt x="48" y="61"/>
                    </a:lnTo>
                    <a:lnTo>
                      <a:pt x="42" y="67"/>
                    </a:lnTo>
                    <a:lnTo>
                      <a:pt x="36" y="72"/>
                    </a:lnTo>
                    <a:lnTo>
                      <a:pt x="34" y="78"/>
                    </a:lnTo>
                    <a:lnTo>
                      <a:pt x="29" y="84"/>
                    </a:lnTo>
                    <a:lnTo>
                      <a:pt x="25" y="90"/>
                    </a:lnTo>
                    <a:lnTo>
                      <a:pt x="23" y="95"/>
                    </a:lnTo>
                    <a:lnTo>
                      <a:pt x="17" y="101"/>
                    </a:lnTo>
                    <a:lnTo>
                      <a:pt x="15" y="109"/>
                    </a:lnTo>
                    <a:lnTo>
                      <a:pt x="11" y="114"/>
                    </a:lnTo>
                    <a:lnTo>
                      <a:pt x="10" y="120"/>
                    </a:lnTo>
                    <a:lnTo>
                      <a:pt x="8" y="126"/>
                    </a:lnTo>
                    <a:lnTo>
                      <a:pt x="4" y="132"/>
                    </a:lnTo>
                    <a:lnTo>
                      <a:pt x="2" y="137"/>
                    </a:lnTo>
                    <a:lnTo>
                      <a:pt x="0" y="143"/>
                    </a:lnTo>
                    <a:lnTo>
                      <a:pt x="6" y="141"/>
                    </a:lnTo>
                    <a:lnTo>
                      <a:pt x="10" y="135"/>
                    </a:lnTo>
                    <a:lnTo>
                      <a:pt x="15" y="132"/>
                    </a:lnTo>
                    <a:lnTo>
                      <a:pt x="21" y="128"/>
                    </a:lnTo>
                    <a:lnTo>
                      <a:pt x="27" y="124"/>
                    </a:lnTo>
                    <a:lnTo>
                      <a:pt x="33" y="122"/>
                    </a:lnTo>
                    <a:lnTo>
                      <a:pt x="38" y="118"/>
                    </a:lnTo>
                    <a:lnTo>
                      <a:pt x="42" y="112"/>
                    </a:lnTo>
                    <a:lnTo>
                      <a:pt x="46" y="107"/>
                    </a:lnTo>
                    <a:lnTo>
                      <a:pt x="52" y="103"/>
                    </a:lnTo>
                    <a:lnTo>
                      <a:pt x="57" y="95"/>
                    </a:lnTo>
                    <a:lnTo>
                      <a:pt x="63" y="90"/>
                    </a:lnTo>
                    <a:lnTo>
                      <a:pt x="69" y="84"/>
                    </a:lnTo>
                    <a:lnTo>
                      <a:pt x="75" y="80"/>
                    </a:lnTo>
                    <a:lnTo>
                      <a:pt x="79" y="74"/>
                    </a:lnTo>
                    <a:lnTo>
                      <a:pt x="84" y="71"/>
                    </a:lnTo>
                    <a:lnTo>
                      <a:pt x="90" y="67"/>
                    </a:lnTo>
                    <a:lnTo>
                      <a:pt x="98" y="61"/>
                    </a:lnTo>
                    <a:lnTo>
                      <a:pt x="105" y="53"/>
                    </a:lnTo>
                    <a:lnTo>
                      <a:pt x="111" y="50"/>
                    </a:lnTo>
                    <a:lnTo>
                      <a:pt x="119" y="46"/>
                    </a:lnTo>
                    <a:lnTo>
                      <a:pt x="125" y="42"/>
                    </a:lnTo>
                    <a:lnTo>
                      <a:pt x="132" y="36"/>
                    </a:lnTo>
                    <a:lnTo>
                      <a:pt x="138" y="32"/>
                    </a:lnTo>
                    <a:lnTo>
                      <a:pt x="144" y="31"/>
                    </a:lnTo>
                    <a:lnTo>
                      <a:pt x="149" y="29"/>
                    </a:lnTo>
                    <a:lnTo>
                      <a:pt x="155" y="32"/>
                    </a:lnTo>
                    <a:lnTo>
                      <a:pt x="159" y="40"/>
                    </a:lnTo>
                    <a:lnTo>
                      <a:pt x="165" y="44"/>
                    </a:lnTo>
                    <a:lnTo>
                      <a:pt x="167" y="50"/>
                    </a:lnTo>
                    <a:lnTo>
                      <a:pt x="171" y="55"/>
                    </a:lnTo>
                    <a:lnTo>
                      <a:pt x="174" y="61"/>
                    </a:lnTo>
                    <a:lnTo>
                      <a:pt x="178" y="67"/>
                    </a:lnTo>
                    <a:lnTo>
                      <a:pt x="182" y="72"/>
                    </a:lnTo>
                    <a:lnTo>
                      <a:pt x="188" y="78"/>
                    </a:lnTo>
                    <a:lnTo>
                      <a:pt x="192" y="84"/>
                    </a:lnTo>
                    <a:lnTo>
                      <a:pt x="195" y="90"/>
                    </a:lnTo>
                    <a:lnTo>
                      <a:pt x="199" y="95"/>
                    </a:lnTo>
                    <a:lnTo>
                      <a:pt x="203" y="101"/>
                    </a:lnTo>
                    <a:lnTo>
                      <a:pt x="207" y="107"/>
                    </a:lnTo>
                    <a:lnTo>
                      <a:pt x="211" y="112"/>
                    </a:lnTo>
                    <a:lnTo>
                      <a:pt x="215" y="118"/>
                    </a:lnTo>
                    <a:lnTo>
                      <a:pt x="218" y="124"/>
                    </a:lnTo>
                    <a:lnTo>
                      <a:pt x="220" y="130"/>
                    </a:lnTo>
                    <a:lnTo>
                      <a:pt x="224" y="135"/>
                    </a:lnTo>
                    <a:lnTo>
                      <a:pt x="228" y="141"/>
                    </a:lnTo>
                    <a:lnTo>
                      <a:pt x="222" y="88"/>
                    </a:lnTo>
                  </a:path>
                </a:pathLst>
              </a:custGeom>
              <a:solidFill>
                <a:srgbClr val="00CC00"/>
              </a:solidFill>
              <a:ln w="12700" cap="rnd">
                <a:solidFill>
                  <a:srgbClr val="00CC00"/>
                </a:solidFill>
                <a:round/>
                <a:headEnd/>
                <a:tailEnd/>
              </a:ln>
            </p:spPr>
            <p:txBody>
              <a:bodyPr/>
              <a:lstStyle/>
              <a:p>
                <a:endParaRPr lang="en-US"/>
              </a:p>
            </p:txBody>
          </p:sp>
          <p:sp>
            <p:nvSpPr>
              <p:cNvPr id="3779" name="Freeform 70"/>
              <p:cNvSpPr>
                <a:spLocks/>
              </p:cNvSpPr>
              <p:nvPr/>
            </p:nvSpPr>
            <p:spPr bwMode="auto">
              <a:xfrm>
                <a:off x="2305" y="1305"/>
                <a:ext cx="186" cy="118"/>
              </a:xfrm>
              <a:custGeom>
                <a:avLst/>
                <a:gdLst>
                  <a:gd name="T0" fmla="*/ 168 w 186"/>
                  <a:gd name="T1" fmla="*/ 66 h 118"/>
                  <a:gd name="T2" fmla="*/ 162 w 186"/>
                  <a:gd name="T3" fmla="*/ 56 h 118"/>
                  <a:gd name="T4" fmla="*/ 157 w 186"/>
                  <a:gd name="T5" fmla="*/ 47 h 118"/>
                  <a:gd name="T6" fmla="*/ 152 w 186"/>
                  <a:gd name="T7" fmla="*/ 36 h 118"/>
                  <a:gd name="T8" fmla="*/ 145 w 186"/>
                  <a:gd name="T9" fmla="*/ 25 h 118"/>
                  <a:gd name="T10" fmla="*/ 138 w 186"/>
                  <a:gd name="T11" fmla="*/ 16 h 118"/>
                  <a:gd name="T12" fmla="*/ 132 w 186"/>
                  <a:gd name="T13" fmla="*/ 6 h 118"/>
                  <a:gd name="T14" fmla="*/ 123 w 186"/>
                  <a:gd name="T15" fmla="*/ 0 h 118"/>
                  <a:gd name="T16" fmla="*/ 113 w 186"/>
                  <a:gd name="T17" fmla="*/ 0 h 118"/>
                  <a:gd name="T18" fmla="*/ 104 w 186"/>
                  <a:gd name="T19" fmla="*/ 0 h 118"/>
                  <a:gd name="T20" fmla="*/ 93 w 186"/>
                  <a:gd name="T21" fmla="*/ 3 h 118"/>
                  <a:gd name="T22" fmla="*/ 84 w 186"/>
                  <a:gd name="T23" fmla="*/ 8 h 118"/>
                  <a:gd name="T24" fmla="*/ 70 w 186"/>
                  <a:gd name="T25" fmla="*/ 20 h 118"/>
                  <a:gd name="T26" fmla="*/ 59 w 186"/>
                  <a:gd name="T27" fmla="*/ 28 h 118"/>
                  <a:gd name="T28" fmla="*/ 51 w 186"/>
                  <a:gd name="T29" fmla="*/ 36 h 118"/>
                  <a:gd name="T30" fmla="*/ 44 w 186"/>
                  <a:gd name="T31" fmla="*/ 45 h 118"/>
                  <a:gd name="T32" fmla="*/ 34 w 186"/>
                  <a:gd name="T33" fmla="*/ 55 h 118"/>
                  <a:gd name="T34" fmla="*/ 28 w 186"/>
                  <a:gd name="T35" fmla="*/ 64 h 118"/>
                  <a:gd name="T36" fmla="*/ 20 w 186"/>
                  <a:gd name="T37" fmla="*/ 73 h 118"/>
                  <a:gd name="T38" fmla="*/ 14 w 186"/>
                  <a:gd name="T39" fmla="*/ 83 h 118"/>
                  <a:gd name="T40" fmla="*/ 9 w 186"/>
                  <a:gd name="T41" fmla="*/ 94 h 118"/>
                  <a:gd name="T42" fmla="*/ 6 w 186"/>
                  <a:gd name="T43" fmla="*/ 103 h 118"/>
                  <a:gd name="T44" fmla="*/ 2 w 186"/>
                  <a:gd name="T45" fmla="*/ 112 h 118"/>
                  <a:gd name="T46" fmla="*/ 5 w 186"/>
                  <a:gd name="T47" fmla="*/ 115 h 118"/>
                  <a:gd name="T48" fmla="*/ 12 w 186"/>
                  <a:gd name="T49" fmla="*/ 108 h 118"/>
                  <a:gd name="T50" fmla="*/ 22 w 186"/>
                  <a:gd name="T51" fmla="*/ 101 h 118"/>
                  <a:gd name="T52" fmla="*/ 31 w 186"/>
                  <a:gd name="T53" fmla="*/ 97 h 118"/>
                  <a:gd name="T54" fmla="*/ 37 w 186"/>
                  <a:gd name="T55" fmla="*/ 87 h 118"/>
                  <a:gd name="T56" fmla="*/ 47 w 186"/>
                  <a:gd name="T57" fmla="*/ 78 h 118"/>
                  <a:gd name="T58" fmla="*/ 56 w 186"/>
                  <a:gd name="T59" fmla="*/ 69 h 118"/>
                  <a:gd name="T60" fmla="*/ 64 w 186"/>
                  <a:gd name="T61" fmla="*/ 61 h 118"/>
                  <a:gd name="T62" fmla="*/ 73 w 186"/>
                  <a:gd name="T63" fmla="*/ 55 h 118"/>
                  <a:gd name="T64" fmla="*/ 86 w 186"/>
                  <a:gd name="T65" fmla="*/ 44 h 118"/>
                  <a:gd name="T66" fmla="*/ 96 w 186"/>
                  <a:gd name="T67" fmla="*/ 37 h 118"/>
                  <a:gd name="T68" fmla="*/ 107 w 186"/>
                  <a:gd name="T69" fmla="*/ 30 h 118"/>
                  <a:gd name="T70" fmla="*/ 117 w 186"/>
                  <a:gd name="T71" fmla="*/ 25 h 118"/>
                  <a:gd name="T72" fmla="*/ 126 w 186"/>
                  <a:gd name="T73" fmla="*/ 27 h 118"/>
                  <a:gd name="T74" fmla="*/ 134 w 186"/>
                  <a:gd name="T75" fmla="*/ 36 h 118"/>
                  <a:gd name="T76" fmla="*/ 138 w 186"/>
                  <a:gd name="T77" fmla="*/ 45 h 118"/>
                  <a:gd name="T78" fmla="*/ 145 w 186"/>
                  <a:gd name="T79" fmla="*/ 55 h 118"/>
                  <a:gd name="T80" fmla="*/ 152 w 186"/>
                  <a:gd name="T81" fmla="*/ 64 h 118"/>
                  <a:gd name="T82" fmla="*/ 159 w 186"/>
                  <a:gd name="T83" fmla="*/ 73 h 118"/>
                  <a:gd name="T84" fmla="*/ 165 w 186"/>
                  <a:gd name="T85" fmla="*/ 83 h 118"/>
                  <a:gd name="T86" fmla="*/ 171 w 186"/>
                  <a:gd name="T87" fmla="*/ 92 h 118"/>
                  <a:gd name="T88" fmla="*/ 177 w 186"/>
                  <a:gd name="T89" fmla="*/ 101 h 118"/>
                  <a:gd name="T90" fmla="*/ 182 w 186"/>
                  <a:gd name="T91" fmla="*/ 111 h 118"/>
                  <a:gd name="T92" fmla="*/ 180 w 186"/>
                  <a:gd name="T93" fmla="*/ 72 h 11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6"/>
                  <a:gd name="T142" fmla="*/ 0 h 118"/>
                  <a:gd name="T143" fmla="*/ 186 w 186"/>
                  <a:gd name="T144" fmla="*/ 118 h 11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6" h="118">
                    <a:moveTo>
                      <a:pt x="171" y="70"/>
                    </a:moveTo>
                    <a:lnTo>
                      <a:pt x="168" y="66"/>
                    </a:lnTo>
                    <a:lnTo>
                      <a:pt x="165" y="61"/>
                    </a:lnTo>
                    <a:lnTo>
                      <a:pt x="162" y="56"/>
                    </a:lnTo>
                    <a:lnTo>
                      <a:pt x="160" y="51"/>
                    </a:lnTo>
                    <a:lnTo>
                      <a:pt x="157" y="47"/>
                    </a:lnTo>
                    <a:lnTo>
                      <a:pt x="155" y="42"/>
                    </a:lnTo>
                    <a:lnTo>
                      <a:pt x="152" y="36"/>
                    </a:lnTo>
                    <a:lnTo>
                      <a:pt x="149" y="31"/>
                    </a:lnTo>
                    <a:lnTo>
                      <a:pt x="145" y="25"/>
                    </a:lnTo>
                    <a:lnTo>
                      <a:pt x="141" y="20"/>
                    </a:lnTo>
                    <a:lnTo>
                      <a:pt x="138" y="16"/>
                    </a:lnTo>
                    <a:lnTo>
                      <a:pt x="134" y="11"/>
                    </a:lnTo>
                    <a:lnTo>
                      <a:pt x="132" y="6"/>
                    </a:lnTo>
                    <a:lnTo>
                      <a:pt x="127" y="3"/>
                    </a:lnTo>
                    <a:lnTo>
                      <a:pt x="123" y="0"/>
                    </a:lnTo>
                    <a:lnTo>
                      <a:pt x="118" y="0"/>
                    </a:lnTo>
                    <a:lnTo>
                      <a:pt x="113" y="0"/>
                    </a:lnTo>
                    <a:lnTo>
                      <a:pt x="109" y="0"/>
                    </a:lnTo>
                    <a:lnTo>
                      <a:pt x="104" y="0"/>
                    </a:lnTo>
                    <a:lnTo>
                      <a:pt x="99" y="0"/>
                    </a:lnTo>
                    <a:lnTo>
                      <a:pt x="93" y="3"/>
                    </a:lnTo>
                    <a:lnTo>
                      <a:pt x="89" y="6"/>
                    </a:lnTo>
                    <a:lnTo>
                      <a:pt x="84" y="8"/>
                    </a:lnTo>
                    <a:lnTo>
                      <a:pt x="79" y="12"/>
                    </a:lnTo>
                    <a:lnTo>
                      <a:pt x="70" y="20"/>
                    </a:lnTo>
                    <a:lnTo>
                      <a:pt x="65" y="23"/>
                    </a:lnTo>
                    <a:lnTo>
                      <a:pt x="59" y="28"/>
                    </a:lnTo>
                    <a:lnTo>
                      <a:pt x="56" y="33"/>
                    </a:lnTo>
                    <a:lnTo>
                      <a:pt x="51" y="36"/>
                    </a:lnTo>
                    <a:lnTo>
                      <a:pt x="47" y="41"/>
                    </a:lnTo>
                    <a:lnTo>
                      <a:pt x="44" y="45"/>
                    </a:lnTo>
                    <a:lnTo>
                      <a:pt x="39" y="50"/>
                    </a:lnTo>
                    <a:lnTo>
                      <a:pt x="34" y="55"/>
                    </a:lnTo>
                    <a:lnTo>
                      <a:pt x="30" y="59"/>
                    </a:lnTo>
                    <a:lnTo>
                      <a:pt x="28" y="64"/>
                    </a:lnTo>
                    <a:lnTo>
                      <a:pt x="23" y="69"/>
                    </a:lnTo>
                    <a:lnTo>
                      <a:pt x="20" y="73"/>
                    </a:lnTo>
                    <a:lnTo>
                      <a:pt x="19" y="78"/>
                    </a:lnTo>
                    <a:lnTo>
                      <a:pt x="14" y="83"/>
                    </a:lnTo>
                    <a:lnTo>
                      <a:pt x="12" y="89"/>
                    </a:lnTo>
                    <a:lnTo>
                      <a:pt x="9" y="94"/>
                    </a:lnTo>
                    <a:lnTo>
                      <a:pt x="8" y="98"/>
                    </a:lnTo>
                    <a:lnTo>
                      <a:pt x="6" y="103"/>
                    </a:lnTo>
                    <a:lnTo>
                      <a:pt x="3" y="108"/>
                    </a:lnTo>
                    <a:lnTo>
                      <a:pt x="2" y="112"/>
                    </a:lnTo>
                    <a:lnTo>
                      <a:pt x="0" y="117"/>
                    </a:lnTo>
                    <a:lnTo>
                      <a:pt x="5" y="115"/>
                    </a:lnTo>
                    <a:lnTo>
                      <a:pt x="8" y="111"/>
                    </a:lnTo>
                    <a:lnTo>
                      <a:pt x="12" y="108"/>
                    </a:lnTo>
                    <a:lnTo>
                      <a:pt x="17" y="105"/>
                    </a:lnTo>
                    <a:lnTo>
                      <a:pt x="22" y="101"/>
                    </a:lnTo>
                    <a:lnTo>
                      <a:pt x="26" y="100"/>
                    </a:lnTo>
                    <a:lnTo>
                      <a:pt x="31" y="97"/>
                    </a:lnTo>
                    <a:lnTo>
                      <a:pt x="34" y="92"/>
                    </a:lnTo>
                    <a:lnTo>
                      <a:pt x="37" y="87"/>
                    </a:lnTo>
                    <a:lnTo>
                      <a:pt x="42" y="84"/>
                    </a:lnTo>
                    <a:lnTo>
                      <a:pt x="47" y="78"/>
                    </a:lnTo>
                    <a:lnTo>
                      <a:pt x="51" y="73"/>
                    </a:lnTo>
                    <a:lnTo>
                      <a:pt x="56" y="69"/>
                    </a:lnTo>
                    <a:lnTo>
                      <a:pt x="61" y="66"/>
                    </a:lnTo>
                    <a:lnTo>
                      <a:pt x="64" y="61"/>
                    </a:lnTo>
                    <a:lnTo>
                      <a:pt x="68" y="58"/>
                    </a:lnTo>
                    <a:lnTo>
                      <a:pt x="73" y="55"/>
                    </a:lnTo>
                    <a:lnTo>
                      <a:pt x="79" y="50"/>
                    </a:lnTo>
                    <a:lnTo>
                      <a:pt x="86" y="44"/>
                    </a:lnTo>
                    <a:lnTo>
                      <a:pt x="90" y="41"/>
                    </a:lnTo>
                    <a:lnTo>
                      <a:pt x="96" y="37"/>
                    </a:lnTo>
                    <a:lnTo>
                      <a:pt x="101" y="34"/>
                    </a:lnTo>
                    <a:lnTo>
                      <a:pt x="107" y="30"/>
                    </a:lnTo>
                    <a:lnTo>
                      <a:pt x="112" y="27"/>
                    </a:lnTo>
                    <a:lnTo>
                      <a:pt x="117" y="25"/>
                    </a:lnTo>
                    <a:lnTo>
                      <a:pt x="121" y="23"/>
                    </a:lnTo>
                    <a:lnTo>
                      <a:pt x="126" y="27"/>
                    </a:lnTo>
                    <a:lnTo>
                      <a:pt x="129" y="33"/>
                    </a:lnTo>
                    <a:lnTo>
                      <a:pt x="134" y="36"/>
                    </a:lnTo>
                    <a:lnTo>
                      <a:pt x="135" y="41"/>
                    </a:lnTo>
                    <a:lnTo>
                      <a:pt x="138" y="45"/>
                    </a:lnTo>
                    <a:lnTo>
                      <a:pt x="141" y="50"/>
                    </a:lnTo>
                    <a:lnTo>
                      <a:pt x="145" y="55"/>
                    </a:lnTo>
                    <a:lnTo>
                      <a:pt x="148" y="59"/>
                    </a:lnTo>
                    <a:lnTo>
                      <a:pt x="152" y="64"/>
                    </a:lnTo>
                    <a:lnTo>
                      <a:pt x="155" y="69"/>
                    </a:lnTo>
                    <a:lnTo>
                      <a:pt x="159" y="73"/>
                    </a:lnTo>
                    <a:lnTo>
                      <a:pt x="162" y="78"/>
                    </a:lnTo>
                    <a:lnTo>
                      <a:pt x="165" y="83"/>
                    </a:lnTo>
                    <a:lnTo>
                      <a:pt x="168" y="87"/>
                    </a:lnTo>
                    <a:lnTo>
                      <a:pt x="171" y="92"/>
                    </a:lnTo>
                    <a:lnTo>
                      <a:pt x="174" y="97"/>
                    </a:lnTo>
                    <a:lnTo>
                      <a:pt x="177" y="101"/>
                    </a:lnTo>
                    <a:lnTo>
                      <a:pt x="179" y="106"/>
                    </a:lnTo>
                    <a:lnTo>
                      <a:pt x="182" y="111"/>
                    </a:lnTo>
                    <a:lnTo>
                      <a:pt x="185" y="115"/>
                    </a:lnTo>
                    <a:lnTo>
                      <a:pt x="180" y="72"/>
                    </a:lnTo>
                  </a:path>
                </a:pathLst>
              </a:custGeom>
              <a:solidFill>
                <a:srgbClr val="00CC00"/>
              </a:solidFill>
              <a:ln w="12700" cap="rnd">
                <a:solidFill>
                  <a:srgbClr val="00CC00"/>
                </a:solidFill>
                <a:round/>
                <a:headEnd/>
                <a:tailEnd/>
              </a:ln>
            </p:spPr>
            <p:txBody>
              <a:bodyPr/>
              <a:lstStyle/>
              <a:p>
                <a:endParaRPr lang="en-US"/>
              </a:p>
            </p:txBody>
          </p:sp>
          <p:sp>
            <p:nvSpPr>
              <p:cNvPr id="3780" name="Freeform 71"/>
              <p:cNvSpPr>
                <a:spLocks/>
              </p:cNvSpPr>
              <p:nvPr/>
            </p:nvSpPr>
            <p:spPr bwMode="auto">
              <a:xfrm>
                <a:off x="2512" y="1109"/>
                <a:ext cx="110" cy="70"/>
              </a:xfrm>
              <a:custGeom>
                <a:avLst/>
                <a:gdLst>
                  <a:gd name="T0" fmla="*/ 10 w 110"/>
                  <a:gd name="T1" fmla="*/ 39 h 70"/>
                  <a:gd name="T2" fmla="*/ 14 w 110"/>
                  <a:gd name="T3" fmla="*/ 33 h 70"/>
                  <a:gd name="T4" fmla="*/ 16 w 110"/>
                  <a:gd name="T5" fmla="*/ 28 h 70"/>
                  <a:gd name="T6" fmla="*/ 19 w 110"/>
                  <a:gd name="T7" fmla="*/ 21 h 70"/>
                  <a:gd name="T8" fmla="*/ 24 w 110"/>
                  <a:gd name="T9" fmla="*/ 15 h 70"/>
                  <a:gd name="T10" fmla="*/ 27 w 110"/>
                  <a:gd name="T11" fmla="*/ 9 h 70"/>
                  <a:gd name="T12" fmla="*/ 31 w 110"/>
                  <a:gd name="T13" fmla="*/ 4 h 70"/>
                  <a:gd name="T14" fmla="*/ 37 w 110"/>
                  <a:gd name="T15" fmla="*/ 0 h 70"/>
                  <a:gd name="T16" fmla="*/ 42 w 110"/>
                  <a:gd name="T17" fmla="*/ 0 h 70"/>
                  <a:gd name="T18" fmla="*/ 48 w 110"/>
                  <a:gd name="T19" fmla="*/ 0 h 70"/>
                  <a:gd name="T20" fmla="*/ 54 w 110"/>
                  <a:gd name="T21" fmla="*/ 2 h 70"/>
                  <a:gd name="T22" fmla="*/ 60 w 110"/>
                  <a:gd name="T23" fmla="*/ 5 h 70"/>
                  <a:gd name="T24" fmla="*/ 68 w 110"/>
                  <a:gd name="T25" fmla="*/ 12 h 70"/>
                  <a:gd name="T26" fmla="*/ 74 w 110"/>
                  <a:gd name="T27" fmla="*/ 17 h 70"/>
                  <a:gd name="T28" fmla="*/ 79 w 110"/>
                  <a:gd name="T29" fmla="*/ 21 h 70"/>
                  <a:gd name="T30" fmla="*/ 83 w 110"/>
                  <a:gd name="T31" fmla="*/ 27 h 70"/>
                  <a:gd name="T32" fmla="*/ 89 w 110"/>
                  <a:gd name="T33" fmla="*/ 32 h 70"/>
                  <a:gd name="T34" fmla="*/ 93 w 110"/>
                  <a:gd name="T35" fmla="*/ 38 h 70"/>
                  <a:gd name="T36" fmla="*/ 97 w 110"/>
                  <a:gd name="T37" fmla="*/ 43 h 70"/>
                  <a:gd name="T38" fmla="*/ 101 w 110"/>
                  <a:gd name="T39" fmla="*/ 49 h 70"/>
                  <a:gd name="T40" fmla="*/ 104 w 110"/>
                  <a:gd name="T41" fmla="*/ 55 h 70"/>
                  <a:gd name="T42" fmla="*/ 105 w 110"/>
                  <a:gd name="T43" fmla="*/ 61 h 70"/>
                  <a:gd name="T44" fmla="*/ 108 w 110"/>
                  <a:gd name="T45" fmla="*/ 66 h 70"/>
                  <a:gd name="T46" fmla="*/ 106 w 110"/>
                  <a:gd name="T47" fmla="*/ 68 h 70"/>
                  <a:gd name="T48" fmla="*/ 102 w 110"/>
                  <a:gd name="T49" fmla="*/ 63 h 70"/>
                  <a:gd name="T50" fmla="*/ 96 w 110"/>
                  <a:gd name="T51" fmla="*/ 60 h 70"/>
                  <a:gd name="T52" fmla="*/ 91 w 110"/>
                  <a:gd name="T53" fmla="*/ 57 h 70"/>
                  <a:gd name="T54" fmla="*/ 87 w 110"/>
                  <a:gd name="T55" fmla="*/ 52 h 70"/>
                  <a:gd name="T56" fmla="*/ 82 w 110"/>
                  <a:gd name="T57" fmla="*/ 46 h 70"/>
                  <a:gd name="T58" fmla="*/ 76 w 110"/>
                  <a:gd name="T59" fmla="*/ 40 h 70"/>
                  <a:gd name="T60" fmla="*/ 71 w 110"/>
                  <a:gd name="T61" fmla="*/ 36 h 70"/>
                  <a:gd name="T62" fmla="*/ 66 w 110"/>
                  <a:gd name="T63" fmla="*/ 32 h 70"/>
                  <a:gd name="T64" fmla="*/ 59 w 110"/>
                  <a:gd name="T65" fmla="*/ 26 h 70"/>
                  <a:gd name="T66" fmla="*/ 52 w 110"/>
                  <a:gd name="T67" fmla="*/ 22 h 70"/>
                  <a:gd name="T68" fmla="*/ 46 w 110"/>
                  <a:gd name="T69" fmla="*/ 17 h 70"/>
                  <a:gd name="T70" fmla="*/ 40 w 110"/>
                  <a:gd name="T71" fmla="*/ 15 h 70"/>
                  <a:gd name="T72" fmla="*/ 35 w 110"/>
                  <a:gd name="T73" fmla="*/ 16 h 70"/>
                  <a:gd name="T74" fmla="*/ 30 w 110"/>
                  <a:gd name="T75" fmla="*/ 21 h 70"/>
                  <a:gd name="T76" fmla="*/ 27 w 110"/>
                  <a:gd name="T77" fmla="*/ 27 h 70"/>
                  <a:gd name="T78" fmla="*/ 24 w 110"/>
                  <a:gd name="T79" fmla="*/ 32 h 70"/>
                  <a:gd name="T80" fmla="*/ 19 w 110"/>
                  <a:gd name="T81" fmla="*/ 38 h 70"/>
                  <a:gd name="T82" fmla="*/ 16 w 110"/>
                  <a:gd name="T83" fmla="*/ 43 h 70"/>
                  <a:gd name="T84" fmla="*/ 12 w 110"/>
                  <a:gd name="T85" fmla="*/ 49 h 70"/>
                  <a:gd name="T86" fmla="*/ 8 w 110"/>
                  <a:gd name="T87" fmla="*/ 54 h 70"/>
                  <a:gd name="T88" fmla="*/ 5 w 110"/>
                  <a:gd name="T89" fmla="*/ 60 h 70"/>
                  <a:gd name="T90" fmla="*/ 2 w 110"/>
                  <a:gd name="T91" fmla="*/ 65 h 70"/>
                  <a:gd name="T92" fmla="*/ 3 w 110"/>
                  <a:gd name="T93" fmla="*/ 42 h 7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10"/>
                  <a:gd name="T142" fmla="*/ 0 h 70"/>
                  <a:gd name="T143" fmla="*/ 110 w 110"/>
                  <a:gd name="T144" fmla="*/ 70 h 7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10" h="70">
                    <a:moveTo>
                      <a:pt x="8" y="41"/>
                    </a:moveTo>
                    <a:lnTo>
                      <a:pt x="10" y="39"/>
                    </a:lnTo>
                    <a:lnTo>
                      <a:pt x="12" y="36"/>
                    </a:lnTo>
                    <a:lnTo>
                      <a:pt x="14" y="33"/>
                    </a:lnTo>
                    <a:lnTo>
                      <a:pt x="15" y="30"/>
                    </a:lnTo>
                    <a:lnTo>
                      <a:pt x="16" y="28"/>
                    </a:lnTo>
                    <a:lnTo>
                      <a:pt x="17" y="25"/>
                    </a:lnTo>
                    <a:lnTo>
                      <a:pt x="19" y="21"/>
                    </a:lnTo>
                    <a:lnTo>
                      <a:pt x="21" y="18"/>
                    </a:lnTo>
                    <a:lnTo>
                      <a:pt x="24" y="15"/>
                    </a:lnTo>
                    <a:lnTo>
                      <a:pt x="26" y="12"/>
                    </a:lnTo>
                    <a:lnTo>
                      <a:pt x="27" y="9"/>
                    </a:lnTo>
                    <a:lnTo>
                      <a:pt x="30" y="6"/>
                    </a:lnTo>
                    <a:lnTo>
                      <a:pt x="31" y="4"/>
                    </a:lnTo>
                    <a:lnTo>
                      <a:pt x="34" y="2"/>
                    </a:lnTo>
                    <a:lnTo>
                      <a:pt x="37" y="0"/>
                    </a:lnTo>
                    <a:lnTo>
                      <a:pt x="39" y="0"/>
                    </a:lnTo>
                    <a:lnTo>
                      <a:pt x="42" y="0"/>
                    </a:lnTo>
                    <a:lnTo>
                      <a:pt x="45" y="0"/>
                    </a:lnTo>
                    <a:lnTo>
                      <a:pt x="48" y="0"/>
                    </a:lnTo>
                    <a:lnTo>
                      <a:pt x="50" y="0"/>
                    </a:lnTo>
                    <a:lnTo>
                      <a:pt x="54" y="2"/>
                    </a:lnTo>
                    <a:lnTo>
                      <a:pt x="57" y="4"/>
                    </a:lnTo>
                    <a:lnTo>
                      <a:pt x="60" y="5"/>
                    </a:lnTo>
                    <a:lnTo>
                      <a:pt x="62" y="7"/>
                    </a:lnTo>
                    <a:lnTo>
                      <a:pt x="68" y="12"/>
                    </a:lnTo>
                    <a:lnTo>
                      <a:pt x="71" y="14"/>
                    </a:lnTo>
                    <a:lnTo>
                      <a:pt x="74" y="17"/>
                    </a:lnTo>
                    <a:lnTo>
                      <a:pt x="76" y="19"/>
                    </a:lnTo>
                    <a:lnTo>
                      <a:pt x="79" y="21"/>
                    </a:lnTo>
                    <a:lnTo>
                      <a:pt x="82" y="24"/>
                    </a:lnTo>
                    <a:lnTo>
                      <a:pt x="83" y="27"/>
                    </a:lnTo>
                    <a:lnTo>
                      <a:pt x="86" y="29"/>
                    </a:lnTo>
                    <a:lnTo>
                      <a:pt x="89" y="32"/>
                    </a:lnTo>
                    <a:lnTo>
                      <a:pt x="92" y="35"/>
                    </a:lnTo>
                    <a:lnTo>
                      <a:pt x="93" y="38"/>
                    </a:lnTo>
                    <a:lnTo>
                      <a:pt x="95" y="40"/>
                    </a:lnTo>
                    <a:lnTo>
                      <a:pt x="97" y="43"/>
                    </a:lnTo>
                    <a:lnTo>
                      <a:pt x="98" y="46"/>
                    </a:lnTo>
                    <a:lnTo>
                      <a:pt x="101" y="49"/>
                    </a:lnTo>
                    <a:lnTo>
                      <a:pt x="102" y="52"/>
                    </a:lnTo>
                    <a:lnTo>
                      <a:pt x="104" y="55"/>
                    </a:lnTo>
                    <a:lnTo>
                      <a:pt x="104" y="58"/>
                    </a:lnTo>
                    <a:lnTo>
                      <a:pt x="105" y="61"/>
                    </a:lnTo>
                    <a:lnTo>
                      <a:pt x="107" y="63"/>
                    </a:lnTo>
                    <a:lnTo>
                      <a:pt x="108" y="66"/>
                    </a:lnTo>
                    <a:lnTo>
                      <a:pt x="109" y="69"/>
                    </a:lnTo>
                    <a:lnTo>
                      <a:pt x="106" y="68"/>
                    </a:lnTo>
                    <a:lnTo>
                      <a:pt x="104" y="65"/>
                    </a:lnTo>
                    <a:lnTo>
                      <a:pt x="102" y="63"/>
                    </a:lnTo>
                    <a:lnTo>
                      <a:pt x="99" y="62"/>
                    </a:lnTo>
                    <a:lnTo>
                      <a:pt x="96" y="60"/>
                    </a:lnTo>
                    <a:lnTo>
                      <a:pt x="93" y="59"/>
                    </a:lnTo>
                    <a:lnTo>
                      <a:pt x="91" y="57"/>
                    </a:lnTo>
                    <a:lnTo>
                      <a:pt x="89" y="54"/>
                    </a:lnTo>
                    <a:lnTo>
                      <a:pt x="87" y="52"/>
                    </a:lnTo>
                    <a:lnTo>
                      <a:pt x="84" y="50"/>
                    </a:lnTo>
                    <a:lnTo>
                      <a:pt x="82" y="46"/>
                    </a:lnTo>
                    <a:lnTo>
                      <a:pt x="79" y="43"/>
                    </a:lnTo>
                    <a:lnTo>
                      <a:pt x="76" y="40"/>
                    </a:lnTo>
                    <a:lnTo>
                      <a:pt x="73" y="39"/>
                    </a:lnTo>
                    <a:lnTo>
                      <a:pt x="71" y="36"/>
                    </a:lnTo>
                    <a:lnTo>
                      <a:pt x="69" y="34"/>
                    </a:lnTo>
                    <a:lnTo>
                      <a:pt x="66" y="32"/>
                    </a:lnTo>
                    <a:lnTo>
                      <a:pt x="62" y="29"/>
                    </a:lnTo>
                    <a:lnTo>
                      <a:pt x="59" y="26"/>
                    </a:lnTo>
                    <a:lnTo>
                      <a:pt x="56" y="24"/>
                    </a:lnTo>
                    <a:lnTo>
                      <a:pt x="52" y="22"/>
                    </a:lnTo>
                    <a:lnTo>
                      <a:pt x="49" y="20"/>
                    </a:lnTo>
                    <a:lnTo>
                      <a:pt x="46" y="17"/>
                    </a:lnTo>
                    <a:lnTo>
                      <a:pt x="43" y="16"/>
                    </a:lnTo>
                    <a:lnTo>
                      <a:pt x="40" y="15"/>
                    </a:lnTo>
                    <a:lnTo>
                      <a:pt x="38" y="14"/>
                    </a:lnTo>
                    <a:lnTo>
                      <a:pt x="35" y="16"/>
                    </a:lnTo>
                    <a:lnTo>
                      <a:pt x="33" y="19"/>
                    </a:lnTo>
                    <a:lnTo>
                      <a:pt x="30" y="21"/>
                    </a:lnTo>
                    <a:lnTo>
                      <a:pt x="29" y="24"/>
                    </a:lnTo>
                    <a:lnTo>
                      <a:pt x="27" y="27"/>
                    </a:lnTo>
                    <a:lnTo>
                      <a:pt x="26" y="29"/>
                    </a:lnTo>
                    <a:lnTo>
                      <a:pt x="24" y="32"/>
                    </a:lnTo>
                    <a:lnTo>
                      <a:pt x="22" y="35"/>
                    </a:lnTo>
                    <a:lnTo>
                      <a:pt x="19" y="38"/>
                    </a:lnTo>
                    <a:lnTo>
                      <a:pt x="17" y="40"/>
                    </a:lnTo>
                    <a:lnTo>
                      <a:pt x="16" y="43"/>
                    </a:lnTo>
                    <a:lnTo>
                      <a:pt x="14" y="46"/>
                    </a:lnTo>
                    <a:lnTo>
                      <a:pt x="12" y="49"/>
                    </a:lnTo>
                    <a:lnTo>
                      <a:pt x="10" y="52"/>
                    </a:lnTo>
                    <a:lnTo>
                      <a:pt x="8" y="54"/>
                    </a:lnTo>
                    <a:lnTo>
                      <a:pt x="6" y="57"/>
                    </a:lnTo>
                    <a:lnTo>
                      <a:pt x="5" y="60"/>
                    </a:lnTo>
                    <a:lnTo>
                      <a:pt x="4" y="63"/>
                    </a:lnTo>
                    <a:lnTo>
                      <a:pt x="2" y="65"/>
                    </a:lnTo>
                    <a:lnTo>
                      <a:pt x="0" y="68"/>
                    </a:lnTo>
                    <a:lnTo>
                      <a:pt x="3" y="42"/>
                    </a:lnTo>
                  </a:path>
                </a:pathLst>
              </a:custGeom>
              <a:solidFill>
                <a:srgbClr val="00CC00"/>
              </a:solidFill>
              <a:ln w="12700" cap="rnd">
                <a:solidFill>
                  <a:srgbClr val="00CC00"/>
                </a:solidFill>
                <a:round/>
                <a:headEnd/>
                <a:tailEnd/>
              </a:ln>
            </p:spPr>
            <p:txBody>
              <a:bodyPr/>
              <a:lstStyle/>
              <a:p>
                <a:endParaRPr lang="en-US"/>
              </a:p>
            </p:txBody>
          </p:sp>
          <p:sp>
            <p:nvSpPr>
              <p:cNvPr id="3781" name="Freeform 72"/>
              <p:cNvSpPr>
                <a:spLocks/>
              </p:cNvSpPr>
              <p:nvPr/>
            </p:nvSpPr>
            <p:spPr bwMode="auto">
              <a:xfrm>
                <a:off x="2349" y="1156"/>
                <a:ext cx="152" cy="95"/>
              </a:xfrm>
              <a:custGeom>
                <a:avLst/>
                <a:gdLst>
                  <a:gd name="T0" fmla="*/ 137 w 152"/>
                  <a:gd name="T1" fmla="*/ 53 h 95"/>
                  <a:gd name="T2" fmla="*/ 132 w 152"/>
                  <a:gd name="T3" fmla="*/ 45 h 95"/>
                  <a:gd name="T4" fmla="*/ 128 w 152"/>
                  <a:gd name="T5" fmla="*/ 38 h 95"/>
                  <a:gd name="T6" fmla="*/ 124 w 152"/>
                  <a:gd name="T7" fmla="*/ 29 h 95"/>
                  <a:gd name="T8" fmla="*/ 118 w 152"/>
                  <a:gd name="T9" fmla="*/ 20 h 95"/>
                  <a:gd name="T10" fmla="*/ 113 w 152"/>
                  <a:gd name="T11" fmla="*/ 13 h 95"/>
                  <a:gd name="T12" fmla="*/ 108 w 152"/>
                  <a:gd name="T13" fmla="*/ 5 h 95"/>
                  <a:gd name="T14" fmla="*/ 100 w 152"/>
                  <a:gd name="T15" fmla="*/ 0 h 95"/>
                  <a:gd name="T16" fmla="*/ 93 w 152"/>
                  <a:gd name="T17" fmla="*/ 0 h 95"/>
                  <a:gd name="T18" fmla="*/ 85 w 152"/>
                  <a:gd name="T19" fmla="*/ 0 h 95"/>
                  <a:gd name="T20" fmla="*/ 76 w 152"/>
                  <a:gd name="T21" fmla="*/ 3 h 95"/>
                  <a:gd name="T22" fmla="*/ 69 w 152"/>
                  <a:gd name="T23" fmla="*/ 6 h 95"/>
                  <a:gd name="T24" fmla="*/ 57 w 152"/>
                  <a:gd name="T25" fmla="*/ 16 h 95"/>
                  <a:gd name="T26" fmla="*/ 48 w 152"/>
                  <a:gd name="T27" fmla="*/ 23 h 95"/>
                  <a:gd name="T28" fmla="*/ 42 w 152"/>
                  <a:gd name="T29" fmla="*/ 29 h 95"/>
                  <a:gd name="T30" fmla="*/ 36 w 152"/>
                  <a:gd name="T31" fmla="*/ 36 h 95"/>
                  <a:gd name="T32" fmla="*/ 28 w 152"/>
                  <a:gd name="T33" fmla="*/ 44 h 95"/>
                  <a:gd name="T34" fmla="*/ 23 w 152"/>
                  <a:gd name="T35" fmla="*/ 51 h 95"/>
                  <a:gd name="T36" fmla="*/ 16 w 152"/>
                  <a:gd name="T37" fmla="*/ 59 h 95"/>
                  <a:gd name="T38" fmla="*/ 11 w 152"/>
                  <a:gd name="T39" fmla="*/ 66 h 95"/>
                  <a:gd name="T40" fmla="*/ 8 w 152"/>
                  <a:gd name="T41" fmla="*/ 75 h 95"/>
                  <a:gd name="T42" fmla="*/ 5 w 152"/>
                  <a:gd name="T43" fmla="*/ 83 h 95"/>
                  <a:gd name="T44" fmla="*/ 1 w 152"/>
                  <a:gd name="T45" fmla="*/ 90 h 95"/>
                  <a:gd name="T46" fmla="*/ 4 w 152"/>
                  <a:gd name="T47" fmla="*/ 93 h 95"/>
                  <a:gd name="T48" fmla="*/ 10 w 152"/>
                  <a:gd name="T49" fmla="*/ 86 h 95"/>
                  <a:gd name="T50" fmla="*/ 18 w 152"/>
                  <a:gd name="T51" fmla="*/ 81 h 95"/>
                  <a:gd name="T52" fmla="*/ 25 w 152"/>
                  <a:gd name="T53" fmla="*/ 78 h 95"/>
                  <a:gd name="T54" fmla="*/ 30 w 152"/>
                  <a:gd name="T55" fmla="*/ 70 h 95"/>
                  <a:gd name="T56" fmla="*/ 38 w 152"/>
                  <a:gd name="T57" fmla="*/ 63 h 95"/>
                  <a:gd name="T58" fmla="*/ 46 w 152"/>
                  <a:gd name="T59" fmla="*/ 55 h 95"/>
                  <a:gd name="T60" fmla="*/ 52 w 152"/>
                  <a:gd name="T61" fmla="*/ 49 h 95"/>
                  <a:gd name="T62" fmla="*/ 60 w 152"/>
                  <a:gd name="T63" fmla="*/ 44 h 95"/>
                  <a:gd name="T64" fmla="*/ 70 w 152"/>
                  <a:gd name="T65" fmla="*/ 35 h 95"/>
                  <a:gd name="T66" fmla="*/ 79 w 152"/>
                  <a:gd name="T67" fmla="*/ 30 h 95"/>
                  <a:gd name="T68" fmla="*/ 88 w 152"/>
                  <a:gd name="T69" fmla="*/ 24 h 95"/>
                  <a:gd name="T70" fmla="*/ 95 w 152"/>
                  <a:gd name="T71" fmla="*/ 20 h 95"/>
                  <a:gd name="T72" fmla="*/ 103 w 152"/>
                  <a:gd name="T73" fmla="*/ 21 h 95"/>
                  <a:gd name="T74" fmla="*/ 109 w 152"/>
                  <a:gd name="T75" fmla="*/ 29 h 95"/>
                  <a:gd name="T76" fmla="*/ 113 w 152"/>
                  <a:gd name="T77" fmla="*/ 36 h 95"/>
                  <a:gd name="T78" fmla="*/ 118 w 152"/>
                  <a:gd name="T79" fmla="*/ 44 h 95"/>
                  <a:gd name="T80" fmla="*/ 124 w 152"/>
                  <a:gd name="T81" fmla="*/ 51 h 95"/>
                  <a:gd name="T82" fmla="*/ 129 w 152"/>
                  <a:gd name="T83" fmla="*/ 59 h 95"/>
                  <a:gd name="T84" fmla="*/ 135 w 152"/>
                  <a:gd name="T85" fmla="*/ 66 h 95"/>
                  <a:gd name="T86" fmla="*/ 140 w 152"/>
                  <a:gd name="T87" fmla="*/ 74 h 95"/>
                  <a:gd name="T88" fmla="*/ 145 w 152"/>
                  <a:gd name="T89" fmla="*/ 81 h 95"/>
                  <a:gd name="T90" fmla="*/ 148 w 152"/>
                  <a:gd name="T91" fmla="*/ 89 h 95"/>
                  <a:gd name="T92" fmla="*/ 147 w 152"/>
                  <a:gd name="T93" fmla="*/ 58 h 9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52"/>
                  <a:gd name="T142" fmla="*/ 0 h 95"/>
                  <a:gd name="T143" fmla="*/ 152 w 152"/>
                  <a:gd name="T144" fmla="*/ 95 h 95"/>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52" h="95">
                    <a:moveTo>
                      <a:pt x="140" y="56"/>
                    </a:moveTo>
                    <a:lnTo>
                      <a:pt x="137" y="53"/>
                    </a:lnTo>
                    <a:lnTo>
                      <a:pt x="135" y="49"/>
                    </a:lnTo>
                    <a:lnTo>
                      <a:pt x="132" y="45"/>
                    </a:lnTo>
                    <a:lnTo>
                      <a:pt x="131" y="41"/>
                    </a:lnTo>
                    <a:lnTo>
                      <a:pt x="128" y="38"/>
                    </a:lnTo>
                    <a:lnTo>
                      <a:pt x="127" y="34"/>
                    </a:lnTo>
                    <a:lnTo>
                      <a:pt x="124" y="29"/>
                    </a:lnTo>
                    <a:lnTo>
                      <a:pt x="122" y="25"/>
                    </a:lnTo>
                    <a:lnTo>
                      <a:pt x="118" y="20"/>
                    </a:lnTo>
                    <a:lnTo>
                      <a:pt x="115" y="16"/>
                    </a:lnTo>
                    <a:lnTo>
                      <a:pt x="113" y="13"/>
                    </a:lnTo>
                    <a:lnTo>
                      <a:pt x="109" y="9"/>
                    </a:lnTo>
                    <a:lnTo>
                      <a:pt x="108" y="5"/>
                    </a:lnTo>
                    <a:lnTo>
                      <a:pt x="104" y="3"/>
                    </a:lnTo>
                    <a:lnTo>
                      <a:pt x="100" y="0"/>
                    </a:lnTo>
                    <a:lnTo>
                      <a:pt x="96" y="0"/>
                    </a:lnTo>
                    <a:lnTo>
                      <a:pt x="93" y="0"/>
                    </a:lnTo>
                    <a:lnTo>
                      <a:pt x="89" y="0"/>
                    </a:lnTo>
                    <a:lnTo>
                      <a:pt x="85" y="0"/>
                    </a:lnTo>
                    <a:lnTo>
                      <a:pt x="81" y="0"/>
                    </a:lnTo>
                    <a:lnTo>
                      <a:pt x="76" y="3"/>
                    </a:lnTo>
                    <a:lnTo>
                      <a:pt x="72" y="5"/>
                    </a:lnTo>
                    <a:lnTo>
                      <a:pt x="69" y="6"/>
                    </a:lnTo>
                    <a:lnTo>
                      <a:pt x="65" y="10"/>
                    </a:lnTo>
                    <a:lnTo>
                      <a:pt x="57" y="16"/>
                    </a:lnTo>
                    <a:lnTo>
                      <a:pt x="53" y="19"/>
                    </a:lnTo>
                    <a:lnTo>
                      <a:pt x="48" y="23"/>
                    </a:lnTo>
                    <a:lnTo>
                      <a:pt x="46" y="26"/>
                    </a:lnTo>
                    <a:lnTo>
                      <a:pt x="42" y="29"/>
                    </a:lnTo>
                    <a:lnTo>
                      <a:pt x="38" y="33"/>
                    </a:lnTo>
                    <a:lnTo>
                      <a:pt x="36" y="36"/>
                    </a:lnTo>
                    <a:lnTo>
                      <a:pt x="32" y="40"/>
                    </a:lnTo>
                    <a:lnTo>
                      <a:pt x="28" y="44"/>
                    </a:lnTo>
                    <a:lnTo>
                      <a:pt x="24" y="48"/>
                    </a:lnTo>
                    <a:lnTo>
                      <a:pt x="23" y="51"/>
                    </a:lnTo>
                    <a:lnTo>
                      <a:pt x="19" y="55"/>
                    </a:lnTo>
                    <a:lnTo>
                      <a:pt x="16" y="59"/>
                    </a:lnTo>
                    <a:lnTo>
                      <a:pt x="15" y="63"/>
                    </a:lnTo>
                    <a:lnTo>
                      <a:pt x="11" y="66"/>
                    </a:lnTo>
                    <a:lnTo>
                      <a:pt x="10" y="71"/>
                    </a:lnTo>
                    <a:lnTo>
                      <a:pt x="8" y="75"/>
                    </a:lnTo>
                    <a:lnTo>
                      <a:pt x="6" y="79"/>
                    </a:lnTo>
                    <a:lnTo>
                      <a:pt x="5" y="83"/>
                    </a:lnTo>
                    <a:lnTo>
                      <a:pt x="3" y="86"/>
                    </a:lnTo>
                    <a:lnTo>
                      <a:pt x="1" y="90"/>
                    </a:lnTo>
                    <a:lnTo>
                      <a:pt x="0" y="94"/>
                    </a:lnTo>
                    <a:lnTo>
                      <a:pt x="4" y="93"/>
                    </a:lnTo>
                    <a:lnTo>
                      <a:pt x="6" y="89"/>
                    </a:lnTo>
                    <a:lnTo>
                      <a:pt x="10" y="86"/>
                    </a:lnTo>
                    <a:lnTo>
                      <a:pt x="14" y="84"/>
                    </a:lnTo>
                    <a:lnTo>
                      <a:pt x="18" y="81"/>
                    </a:lnTo>
                    <a:lnTo>
                      <a:pt x="22" y="80"/>
                    </a:lnTo>
                    <a:lnTo>
                      <a:pt x="25" y="78"/>
                    </a:lnTo>
                    <a:lnTo>
                      <a:pt x="28" y="74"/>
                    </a:lnTo>
                    <a:lnTo>
                      <a:pt x="30" y="70"/>
                    </a:lnTo>
                    <a:lnTo>
                      <a:pt x="34" y="68"/>
                    </a:lnTo>
                    <a:lnTo>
                      <a:pt x="38" y="63"/>
                    </a:lnTo>
                    <a:lnTo>
                      <a:pt x="42" y="59"/>
                    </a:lnTo>
                    <a:lnTo>
                      <a:pt x="46" y="55"/>
                    </a:lnTo>
                    <a:lnTo>
                      <a:pt x="49" y="53"/>
                    </a:lnTo>
                    <a:lnTo>
                      <a:pt x="52" y="49"/>
                    </a:lnTo>
                    <a:lnTo>
                      <a:pt x="56" y="46"/>
                    </a:lnTo>
                    <a:lnTo>
                      <a:pt x="60" y="44"/>
                    </a:lnTo>
                    <a:lnTo>
                      <a:pt x="65" y="40"/>
                    </a:lnTo>
                    <a:lnTo>
                      <a:pt x="70" y="35"/>
                    </a:lnTo>
                    <a:lnTo>
                      <a:pt x="74" y="33"/>
                    </a:lnTo>
                    <a:lnTo>
                      <a:pt x="79" y="30"/>
                    </a:lnTo>
                    <a:lnTo>
                      <a:pt x="82" y="28"/>
                    </a:lnTo>
                    <a:lnTo>
                      <a:pt x="88" y="24"/>
                    </a:lnTo>
                    <a:lnTo>
                      <a:pt x="91" y="21"/>
                    </a:lnTo>
                    <a:lnTo>
                      <a:pt x="95" y="20"/>
                    </a:lnTo>
                    <a:lnTo>
                      <a:pt x="99" y="19"/>
                    </a:lnTo>
                    <a:lnTo>
                      <a:pt x="103" y="21"/>
                    </a:lnTo>
                    <a:lnTo>
                      <a:pt x="105" y="26"/>
                    </a:lnTo>
                    <a:lnTo>
                      <a:pt x="109" y="29"/>
                    </a:lnTo>
                    <a:lnTo>
                      <a:pt x="110" y="33"/>
                    </a:lnTo>
                    <a:lnTo>
                      <a:pt x="113" y="36"/>
                    </a:lnTo>
                    <a:lnTo>
                      <a:pt x="115" y="40"/>
                    </a:lnTo>
                    <a:lnTo>
                      <a:pt x="118" y="44"/>
                    </a:lnTo>
                    <a:lnTo>
                      <a:pt x="121" y="48"/>
                    </a:lnTo>
                    <a:lnTo>
                      <a:pt x="124" y="51"/>
                    </a:lnTo>
                    <a:lnTo>
                      <a:pt x="127" y="55"/>
                    </a:lnTo>
                    <a:lnTo>
                      <a:pt x="129" y="59"/>
                    </a:lnTo>
                    <a:lnTo>
                      <a:pt x="132" y="63"/>
                    </a:lnTo>
                    <a:lnTo>
                      <a:pt x="135" y="66"/>
                    </a:lnTo>
                    <a:lnTo>
                      <a:pt x="137" y="70"/>
                    </a:lnTo>
                    <a:lnTo>
                      <a:pt x="140" y="74"/>
                    </a:lnTo>
                    <a:lnTo>
                      <a:pt x="142" y="78"/>
                    </a:lnTo>
                    <a:lnTo>
                      <a:pt x="145" y="81"/>
                    </a:lnTo>
                    <a:lnTo>
                      <a:pt x="146" y="85"/>
                    </a:lnTo>
                    <a:lnTo>
                      <a:pt x="148" y="89"/>
                    </a:lnTo>
                    <a:lnTo>
                      <a:pt x="151" y="93"/>
                    </a:lnTo>
                    <a:lnTo>
                      <a:pt x="147" y="58"/>
                    </a:lnTo>
                  </a:path>
                </a:pathLst>
              </a:custGeom>
              <a:solidFill>
                <a:srgbClr val="00CC00"/>
              </a:solidFill>
              <a:ln w="12700" cap="rnd">
                <a:solidFill>
                  <a:srgbClr val="00CC00"/>
                </a:solidFill>
                <a:round/>
                <a:headEnd/>
                <a:tailEnd/>
              </a:ln>
            </p:spPr>
            <p:txBody>
              <a:bodyPr/>
              <a:lstStyle/>
              <a:p>
                <a:endParaRPr lang="en-US"/>
              </a:p>
            </p:txBody>
          </p:sp>
          <p:sp>
            <p:nvSpPr>
              <p:cNvPr id="3782" name="Freeform 73"/>
              <p:cNvSpPr>
                <a:spLocks/>
              </p:cNvSpPr>
              <p:nvPr/>
            </p:nvSpPr>
            <p:spPr bwMode="auto">
              <a:xfrm>
                <a:off x="2489" y="1072"/>
                <a:ext cx="55" cy="776"/>
              </a:xfrm>
              <a:custGeom>
                <a:avLst/>
                <a:gdLst>
                  <a:gd name="T0" fmla="*/ 19 w 55"/>
                  <a:gd name="T1" fmla="*/ 734 h 776"/>
                  <a:gd name="T2" fmla="*/ 19 w 55"/>
                  <a:gd name="T3" fmla="*/ 709 h 776"/>
                  <a:gd name="T4" fmla="*/ 17 w 55"/>
                  <a:gd name="T5" fmla="*/ 675 h 776"/>
                  <a:gd name="T6" fmla="*/ 15 w 55"/>
                  <a:gd name="T7" fmla="*/ 650 h 776"/>
                  <a:gd name="T8" fmla="*/ 15 w 55"/>
                  <a:gd name="T9" fmla="*/ 620 h 776"/>
                  <a:gd name="T10" fmla="*/ 15 w 55"/>
                  <a:gd name="T11" fmla="*/ 583 h 776"/>
                  <a:gd name="T12" fmla="*/ 15 w 55"/>
                  <a:gd name="T13" fmla="*/ 554 h 776"/>
                  <a:gd name="T14" fmla="*/ 15 w 55"/>
                  <a:gd name="T15" fmla="*/ 530 h 776"/>
                  <a:gd name="T16" fmla="*/ 14 w 55"/>
                  <a:gd name="T17" fmla="*/ 496 h 776"/>
                  <a:gd name="T18" fmla="*/ 12 w 55"/>
                  <a:gd name="T19" fmla="*/ 471 h 776"/>
                  <a:gd name="T20" fmla="*/ 8 w 55"/>
                  <a:gd name="T21" fmla="*/ 441 h 776"/>
                  <a:gd name="T22" fmla="*/ 2 w 55"/>
                  <a:gd name="T23" fmla="*/ 410 h 776"/>
                  <a:gd name="T24" fmla="*/ 0 w 55"/>
                  <a:gd name="T25" fmla="*/ 380 h 776"/>
                  <a:gd name="T26" fmla="*/ 0 w 55"/>
                  <a:gd name="T27" fmla="*/ 354 h 776"/>
                  <a:gd name="T28" fmla="*/ 0 w 55"/>
                  <a:gd name="T29" fmla="*/ 328 h 776"/>
                  <a:gd name="T30" fmla="*/ 0 w 55"/>
                  <a:gd name="T31" fmla="*/ 299 h 776"/>
                  <a:gd name="T32" fmla="*/ 4 w 55"/>
                  <a:gd name="T33" fmla="*/ 269 h 776"/>
                  <a:gd name="T34" fmla="*/ 10 w 55"/>
                  <a:gd name="T35" fmla="*/ 238 h 776"/>
                  <a:gd name="T36" fmla="*/ 12 w 55"/>
                  <a:gd name="T37" fmla="*/ 210 h 776"/>
                  <a:gd name="T38" fmla="*/ 12 w 55"/>
                  <a:gd name="T39" fmla="*/ 188 h 776"/>
                  <a:gd name="T40" fmla="*/ 12 w 55"/>
                  <a:gd name="T41" fmla="*/ 164 h 776"/>
                  <a:gd name="T42" fmla="*/ 12 w 55"/>
                  <a:gd name="T43" fmla="*/ 137 h 776"/>
                  <a:gd name="T44" fmla="*/ 12 w 55"/>
                  <a:gd name="T45" fmla="*/ 107 h 776"/>
                  <a:gd name="T46" fmla="*/ 12 w 55"/>
                  <a:gd name="T47" fmla="*/ 81 h 776"/>
                  <a:gd name="T48" fmla="*/ 12 w 55"/>
                  <a:gd name="T49" fmla="*/ 59 h 776"/>
                  <a:gd name="T50" fmla="*/ 10 w 55"/>
                  <a:gd name="T51" fmla="*/ 33 h 776"/>
                  <a:gd name="T52" fmla="*/ 10 w 55"/>
                  <a:gd name="T53" fmla="*/ 11 h 776"/>
                  <a:gd name="T54" fmla="*/ 25 w 55"/>
                  <a:gd name="T55" fmla="*/ 6 h 776"/>
                  <a:gd name="T56" fmla="*/ 27 w 55"/>
                  <a:gd name="T57" fmla="*/ 28 h 776"/>
                  <a:gd name="T58" fmla="*/ 27 w 55"/>
                  <a:gd name="T59" fmla="*/ 50 h 776"/>
                  <a:gd name="T60" fmla="*/ 27 w 55"/>
                  <a:gd name="T61" fmla="*/ 79 h 776"/>
                  <a:gd name="T62" fmla="*/ 27 w 55"/>
                  <a:gd name="T63" fmla="*/ 105 h 776"/>
                  <a:gd name="T64" fmla="*/ 27 w 55"/>
                  <a:gd name="T65" fmla="*/ 135 h 776"/>
                  <a:gd name="T66" fmla="*/ 27 w 55"/>
                  <a:gd name="T67" fmla="*/ 161 h 776"/>
                  <a:gd name="T68" fmla="*/ 27 w 55"/>
                  <a:gd name="T69" fmla="*/ 185 h 776"/>
                  <a:gd name="T70" fmla="*/ 27 w 55"/>
                  <a:gd name="T71" fmla="*/ 209 h 776"/>
                  <a:gd name="T72" fmla="*/ 27 w 55"/>
                  <a:gd name="T73" fmla="*/ 236 h 776"/>
                  <a:gd name="T74" fmla="*/ 27 w 55"/>
                  <a:gd name="T75" fmla="*/ 262 h 776"/>
                  <a:gd name="T76" fmla="*/ 27 w 55"/>
                  <a:gd name="T77" fmla="*/ 284 h 776"/>
                  <a:gd name="T78" fmla="*/ 27 w 55"/>
                  <a:gd name="T79" fmla="*/ 310 h 776"/>
                  <a:gd name="T80" fmla="*/ 27 w 55"/>
                  <a:gd name="T81" fmla="*/ 338 h 776"/>
                  <a:gd name="T82" fmla="*/ 27 w 55"/>
                  <a:gd name="T83" fmla="*/ 364 h 776"/>
                  <a:gd name="T84" fmla="*/ 27 w 55"/>
                  <a:gd name="T85" fmla="*/ 391 h 776"/>
                  <a:gd name="T86" fmla="*/ 27 w 55"/>
                  <a:gd name="T87" fmla="*/ 419 h 776"/>
                  <a:gd name="T88" fmla="*/ 27 w 55"/>
                  <a:gd name="T89" fmla="*/ 448 h 776"/>
                  <a:gd name="T90" fmla="*/ 29 w 55"/>
                  <a:gd name="T91" fmla="*/ 474 h 776"/>
                  <a:gd name="T92" fmla="*/ 31 w 55"/>
                  <a:gd name="T93" fmla="*/ 496 h 776"/>
                  <a:gd name="T94" fmla="*/ 37 w 55"/>
                  <a:gd name="T95" fmla="*/ 520 h 776"/>
                  <a:gd name="T96" fmla="*/ 39 w 55"/>
                  <a:gd name="T97" fmla="*/ 543 h 776"/>
                  <a:gd name="T98" fmla="*/ 41 w 55"/>
                  <a:gd name="T99" fmla="*/ 566 h 776"/>
                  <a:gd name="T100" fmla="*/ 42 w 55"/>
                  <a:gd name="T101" fmla="*/ 594 h 776"/>
                  <a:gd name="T102" fmla="*/ 44 w 55"/>
                  <a:gd name="T103" fmla="*/ 618 h 776"/>
                  <a:gd name="T104" fmla="*/ 50 w 55"/>
                  <a:gd name="T105" fmla="*/ 650 h 776"/>
                  <a:gd name="T106" fmla="*/ 52 w 55"/>
                  <a:gd name="T107" fmla="*/ 672 h 776"/>
                  <a:gd name="T108" fmla="*/ 54 w 55"/>
                  <a:gd name="T109" fmla="*/ 699 h 776"/>
                  <a:gd name="T110" fmla="*/ 54 w 55"/>
                  <a:gd name="T111" fmla="*/ 727 h 776"/>
                  <a:gd name="T112" fmla="*/ 54 w 55"/>
                  <a:gd name="T113" fmla="*/ 751 h 776"/>
                  <a:gd name="T114" fmla="*/ 48 w 55"/>
                  <a:gd name="T115" fmla="*/ 771 h 776"/>
                  <a:gd name="T116" fmla="*/ 25 w 55"/>
                  <a:gd name="T117" fmla="*/ 775 h 776"/>
                  <a:gd name="T118" fmla="*/ 15 w 55"/>
                  <a:gd name="T119" fmla="*/ 758 h 77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55"/>
                  <a:gd name="T181" fmla="*/ 0 h 776"/>
                  <a:gd name="T182" fmla="*/ 55 w 55"/>
                  <a:gd name="T183" fmla="*/ 776 h 77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55" h="776">
                    <a:moveTo>
                      <a:pt x="21" y="751"/>
                    </a:moveTo>
                    <a:lnTo>
                      <a:pt x="19" y="745"/>
                    </a:lnTo>
                    <a:lnTo>
                      <a:pt x="19" y="740"/>
                    </a:lnTo>
                    <a:lnTo>
                      <a:pt x="19" y="734"/>
                    </a:lnTo>
                    <a:lnTo>
                      <a:pt x="19" y="727"/>
                    </a:lnTo>
                    <a:lnTo>
                      <a:pt x="19" y="721"/>
                    </a:lnTo>
                    <a:lnTo>
                      <a:pt x="19" y="716"/>
                    </a:lnTo>
                    <a:lnTo>
                      <a:pt x="19" y="709"/>
                    </a:lnTo>
                    <a:lnTo>
                      <a:pt x="19" y="698"/>
                    </a:lnTo>
                    <a:lnTo>
                      <a:pt x="19" y="686"/>
                    </a:lnTo>
                    <a:lnTo>
                      <a:pt x="19" y="681"/>
                    </a:lnTo>
                    <a:lnTo>
                      <a:pt x="17" y="675"/>
                    </a:lnTo>
                    <a:lnTo>
                      <a:pt x="17" y="668"/>
                    </a:lnTo>
                    <a:lnTo>
                      <a:pt x="17" y="661"/>
                    </a:lnTo>
                    <a:lnTo>
                      <a:pt x="15" y="655"/>
                    </a:lnTo>
                    <a:lnTo>
                      <a:pt x="15" y="650"/>
                    </a:lnTo>
                    <a:lnTo>
                      <a:pt x="15" y="644"/>
                    </a:lnTo>
                    <a:lnTo>
                      <a:pt x="15" y="638"/>
                    </a:lnTo>
                    <a:lnTo>
                      <a:pt x="15" y="631"/>
                    </a:lnTo>
                    <a:lnTo>
                      <a:pt x="15" y="620"/>
                    </a:lnTo>
                    <a:lnTo>
                      <a:pt x="15" y="609"/>
                    </a:lnTo>
                    <a:lnTo>
                      <a:pt x="15" y="600"/>
                    </a:lnTo>
                    <a:lnTo>
                      <a:pt x="15" y="590"/>
                    </a:lnTo>
                    <a:lnTo>
                      <a:pt x="15" y="583"/>
                    </a:lnTo>
                    <a:lnTo>
                      <a:pt x="15" y="578"/>
                    </a:lnTo>
                    <a:lnTo>
                      <a:pt x="15" y="570"/>
                    </a:lnTo>
                    <a:lnTo>
                      <a:pt x="15" y="563"/>
                    </a:lnTo>
                    <a:lnTo>
                      <a:pt x="15" y="554"/>
                    </a:lnTo>
                    <a:lnTo>
                      <a:pt x="15" y="546"/>
                    </a:lnTo>
                    <a:lnTo>
                      <a:pt x="15" y="541"/>
                    </a:lnTo>
                    <a:lnTo>
                      <a:pt x="15" y="535"/>
                    </a:lnTo>
                    <a:lnTo>
                      <a:pt x="15" y="530"/>
                    </a:lnTo>
                    <a:lnTo>
                      <a:pt x="15" y="520"/>
                    </a:lnTo>
                    <a:lnTo>
                      <a:pt x="14" y="511"/>
                    </a:lnTo>
                    <a:lnTo>
                      <a:pt x="14" y="504"/>
                    </a:lnTo>
                    <a:lnTo>
                      <a:pt x="14" y="496"/>
                    </a:lnTo>
                    <a:lnTo>
                      <a:pt x="14" y="491"/>
                    </a:lnTo>
                    <a:lnTo>
                      <a:pt x="14" y="485"/>
                    </a:lnTo>
                    <a:lnTo>
                      <a:pt x="12" y="476"/>
                    </a:lnTo>
                    <a:lnTo>
                      <a:pt x="12" y="471"/>
                    </a:lnTo>
                    <a:lnTo>
                      <a:pt x="10" y="463"/>
                    </a:lnTo>
                    <a:lnTo>
                      <a:pt x="8" y="454"/>
                    </a:lnTo>
                    <a:lnTo>
                      <a:pt x="8" y="447"/>
                    </a:lnTo>
                    <a:lnTo>
                      <a:pt x="8" y="441"/>
                    </a:lnTo>
                    <a:lnTo>
                      <a:pt x="8" y="435"/>
                    </a:lnTo>
                    <a:lnTo>
                      <a:pt x="6" y="424"/>
                    </a:lnTo>
                    <a:lnTo>
                      <a:pt x="4" y="417"/>
                    </a:lnTo>
                    <a:lnTo>
                      <a:pt x="2" y="410"/>
                    </a:lnTo>
                    <a:lnTo>
                      <a:pt x="0" y="402"/>
                    </a:lnTo>
                    <a:lnTo>
                      <a:pt x="0" y="395"/>
                    </a:lnTo>
                    <a:lnTo>
                      <a:pt x="0" y="388"/>
                    </a:lnTo>
                    <a:lnTo>
                      <a:pt x="0" y="380"/>
                    </a:lnTo>
                    <a:lnTo>
                      <a:pt x="0" y="373"/>
                    </a:lnTo>
                    <a:lnTo>
                      <a:pt x="0" y="365"/>
                    </a:lnTo>
                    <a:lnTo>
                      <a:pt x="0" y="360"/>
                    </a:lnTo>
                    <a:lnTo>
                      <a:pt x="0" y="354"/>
                    </a:lnTo>
                    <a:lnTo>
                      <a:pt x="0" y="349"/>
                    </a:lnTo>
                    <a:lnTo>
                      <a:pt x="0" y="343"/>
                    </a:lnTo>
                    <a:lnTo>
                      <a:pt x="0" y="338"/>
                    </a:lnTo>
                    <a:lnTo>
                      <a:pt x="0" y="328"/>
                    </a:lnTo>
                    <a:lnTo>
                      <a:pt x="0" y="317"/>
                    </a:lnTo>
                    <a:lnTo>
                      <a:pt x="0" y="310"/>
                    </a:lnTo>
                    <a:lnTo>
                      <a:pt x="0" y="304"/>
                    </a:lnTo>
                    <a:lnTo>
                      <a:pt x="0" y="299"/>
                    </a:lnTo>
                    <a:lnTo>
                      <a:pt x="0" y="292"/>
                    </a:lnTo>
                    <a:lnTo>
                      <a:pt x="2" y="282"/>
                    </a:lnTo>
                    <a:lnTo>
                      <a:pt x="4" y="275"/>
                    </a:lnTo>
                    <a:lnTo>
                      <a:pt x="4" y="269"/>
                    </a:lnTo>
                    <a:lnTo>
                      <a:pt x="6" y="262"/>
                    </a:lnTo>
                    <a:lnTo>
                      <a:pt x="8" y="253"/>
                    </a:lnTo>
                    <a:lnTo>
                      <a:pt x="10" y="247"/>
                    </a:lnTo>
                    <a:lnTo>
                      <a:pt x="10" y="238"/>
                    </a:lnTo>
                    <a:lnTo>
                      <a:pt x="12" y="231"/>
                    </a:lnTo>
                    <a:lnTo>
                      <a:pt x="12" y="223"/>
                    </a:lnTo>
                    <a:lnTo>
                      <a:pt x="12" y="218"/>
                    </a:lnTo>
                    <a:lnTo>
                      <a:pt x="12" y="210"/>
                    </a:lnTo>
                    <a:lnTo>
                      <a:pt x="12" y="205"/>
                    </a:lnTo>
                    <a:lnTo>
                      <a:pt x="12" y="199"/>
                    </a:lnTo>
                    <a:lnTo>
                      <a:pt x="12" y="194"/>
                    </a:lnTo>
                    <a:lnTo>
                      <a:pt x="12" y="188"/>
                    </a:lnTo>
                    <a:lnTo>
                      <a:pt x="12" y="183"/>
                    </a:lnTo>
                    <a:lnTo>
                      <a:pt x="12" y="177"/>
                    </a:lnTo>
                    <a:lnTo>
                      <a:pt x="12" y="170"/>
                    </a:lnTo>
                    <a:lnTo>
                      <a:pt x="12" y="164"/>
                    </a:lnTo>
                    <a:lnTo>
                      <a:pt x="12" y="159"/>
                    </a:lnTo>
                    <a:lnTo>
                      <a:pt x="12" y="151"/>
                    </a:lnTo>
                    <a:lnTo>
                      <a:pt x="12" y="144"/>
                    </a:lnTo>
                    <a:lnTo>
                      <a:pt x="12" y="137"/>
                    </a:lnTo>
                    <a:lnTo>
                      <a:pt x="12" y="129"/>
                    </a:lnTo>
                    <a:lnTo>
                      <a:pt x="12" y="124"/>
                    </a:lnTo>
                    <a:lnTo>
                      <a:pt x="12" y="114"/>
                    </a:lnTo>
                    <a:lnTo>
                      <a:pt x="12" y="107"/>
                    </a:lnTo>
                    <a:lnTo>
                      <a:pt x="12" y="101"/>
                    </a:lnTo>
                    <a:lnTo>
                      <a:pt x="12" y="96"/>
                    </a:lnTo>
                    <a:lnTo>
                      <a:pt x="12" y="89"/>
                    </a:lnTo>
                    <a:lnTo>
                      <a:pt x="12" y="81"/>
                    </a:lnTo>
                    <a:lnTo>
                      <a:pt x="12" y="76"/>
                    </a:lnTo>
                    <a:lnTo>
                      <a:pt x="12" y="70"/>
                    </a:lnTo>
                    <a:lnTo>
                      <a:pt x="12" y="65"/>
                    </a:lnTo>
                    <a:lnTo>
                      <a:pt x="12" y="59"/>
                    </a:lnTo>
                    <a:lnTo>
                      <a:pt x="12" y="52"/>
                    </a:lnTo>
                    <a:lnTo>
                      <a:pt x="10" y="46"/>
                    </a:lnTo>
                    <a:lnTo>
                      <a:pt x="10" y="41"/>
                    </a:lnTo>
                    <a:lnTo>
                      <a:pt x="10" y="33"/>
                    </a:lnTo>
                    <a:lnTo>
                      <a:pt x="10" y="28"/>
                    </a:lnTo>
                    <a:lnTo>
                      <a:pt x="10" y="22"/>
                    </a:lnTo>
                    <a:lnTo>
                      <a:pt x="10" y="17"/>
                    </a:lnTo>
                    <a:lnTo>
                      <a:pt x="10" y="11"/>
                    </a:lnTo>
                    <a:lnTo>
                      <a:pt x="12" y="6"/>
                    </a:lnTo>
                    <a:lnTo>
                      <a:pt x="17" y="2"/>
                    </a:lnTo>
                    <a:lnTo>
                      <a:pt x="23" y="0"/>
                    </a:lnTo>
                    <a:lnTo>
                      <a:pt x="25" y="6"/>
                    </a:lnTo>
                    <a:lnTo>
                      <a:pt x="25" y="11"/>
                    </a:lnTo>
                    <a:lnTo>
                      <a:pt x="25" y="17"/>
                    </a:lnTo>
                    <a:lnTo>
                      <a:pt x="27" y="22"/>
                    </a:lnTo>
                    <a:lnTo>
                      <a:pt x="27" y="28"/>
                    </a:lnTo>
                    <a:lnTo>
                      <a:pt x="27" y="33"/>
                    </a:lnTo>
                    <a:lnTo>
                      <a:pt x="27" y="39"/>
                    </a:lnTo>
                    <a:lnTo>
                      <a:pt x="27" y="44"/>
                    </a:lnTo>
                    <a:lnTo>
                      <a:pt x="27" y="50"/>
                    </a:lnTo>
                    <a:lnTo>
                      <a:pt x="27" y="57"/>
                    </a:lnTo>
                    <a:lnTo>
                      <a:pt x="27" y="65"/>
                    </a:lnTo>
                    <a:lnTo>
                      <a:pt x="27" y="72"/>
                    </a:lnTo>
                    <a:lnTo>
                      <a:pt x="27" y="79"/>
                    </a:lnTo>
                    <a:lnTo>
                      <a:pt x="27" y="87"/>
                    </a:lnTo>
                    <a:lnTo>
                      <a:pt x="27" y="92"/>
                    </a:lnTo>
                    <a:lnTo>
                      <a:pt x="27" y="98"/>
                    </a:lnTo>
                    <a:lnTo>
                      <a:pt x="27" y="105"/>
                    </a:lnTo>
                    <a:lnTo>
                      <a:pt x="27" y="113"/>
                    </a:lnTo>
                    <a:lnTo>
                      <a:pt x="27" y="120"/>
                    </a:lnTo>
                    <a:lnTo>
                      <a:pt x="27" y="127"/>
                    </a:lnTo>
                    <a:lnTo>
                      <a:pt x="27" y="135"/>
                    </a:lnTo>
                    <a:lnTo>
                      <a:pt x="27" y="140"/>
                    </a:lnTo>
                    <a:lnTo>
                      <a:pt x="27" y="148"/>
                    </a:lnTo>
                    <a:lnTo>
                      <a:pt x="27" y="155"/>
                    </a:lnTo>
                    <a:lnTo>
                      <a:pt x="27" y="161"/>
                    </a:lnTo>
                    <a:lnTo>
                      <a:pt x="27" y="168"/>
                    </a:lnTo>
                    <a:lnTo>
                      <a:pt x="27" y="173"/>
                    </a:lnTo>
                    <a:lnTo>
                      <a:pt x="27" y="179"/>
                    </a:lnTo>
                    <a:lnTo>
                      <a:pt x="27" y="185"/>
                    </a:lnTo>
                    <a:lnTo>
                      <a:pt x="27" y="190"/>
                    </a:lnTo>
                    <a:lnTo>
                      <a:pt x="27" y="197"/>
                    </a:lnTo>
                    <a:lnTo>
                      <a:pt x="27" y="203"/>
                    </a:lnTo>
                    <a:lnTo>
                      <a:pt x="27" y="209"/>
                    </a:lnTo>
                    <a:lnTo>
                      <a:pt x="27" y="218"/>
                    </a:lnTo>
                    <a:lnTo>
                      <a:pt x="27" y="223"/>
                    </a:lnTo>
                    <a:lnTo>
                      <a:pt x="27" y="231"/>
                    </a:lnTo>
                    <a:lnTo>
                      <a:pt x="27" y="236"/>
                    </a:lnTo>
                    <a:lnTo>
                      <a:pt x="27" y="242"/>
                    </a:lnTo>
                    <a:lnTo>
                      <a:pt x="27" y="249"/>
                    </a:lnTo>
                    <a:lnTo>
                      <a:pt x="27" y="255"/>
                    </a:lnTo>
                    <a:lnTo>
                      <a:pt x="27" y="262"/>
                    </a:lnTo>
                    <a:lnTo>
                      <a:pt x="27" y="268"/>
                    </a:lnTo>
                    <a:lnTo>
                      <a:pt x="27" y="273"/>
                    </a:lnTo>
                    <a:lnTo>
                      <a:pt x="27" y="279"/>
                    </a:lnTo>
                    <a:lnTo>
                      <a:pt x="27" y="284"/>
                    </a:lnTo>
                    <a:lnTo>
                      <a:pt x="27" y="290"/>
                    </a:lnTo>
                    <a:lnTo>
                      <a:pt x="27" y="295"/>
                    </a:lnTo>
                    <a:lnTo>
                      <a:pt x="27" y="303"/>
                    </a:lnTo>
                    <a:lnTo>
                      <a:pt x="27" y="310"/>
                    </a:lnTo>
                    <a:lnTo>
                      <a:pt x="27" y="316"/>
                    </a:lnTo>
                    <a:lnTo>
                      <a:pt x="27" y="323"/>
                    </a:lnTo>
                    <a:lnTo>
                      <a:pt x="27" y="330"/>
                    </a:lnTo>
                    <a:lnTo>
                      <a:pt x="27" y="338"/>
                    </a:lnTo>
                    <a:lnTo>
                      <a:pt x="27" y="345"/>
                    </a:lnTo>
                    <a:lnTo>
                      <a:pt x="27" y="352"/>
                    </a:lnTo>
                    <a:lnTo>
                      <a:pt x="27" y="358"/>
                    </a:lnTo>
                    <a:lnTo>
                      <a:pt x="27" y="364"/>
                    </a:lnTo>
                    <a:lnTo>
                      <a:pt x="27" y="371"/>
                    </a:lnTo>
                    <a:lnTo>
                      <a:pt x="27" y="376"/>
                    </a:lnTo>
                    <a:lnTo>
                      <a:pt x="27" y="384"/>
                    </a:lnTo>
                    <a:lnTo>
                      <a:pt x="27" y="391"/>
                    </a:lnTo>
                    <a:lnTo>
                      <a:pt x="27" y="397"/>
                    </a:lnTo>
                    <a:lnTo>
                      <a:pt x="27" y="404"/>
                    </a:lnTo>
                    <a:lnTo>
                      <a:pt x="27" y="411"/>
                    </a:lnTo>
                    <a:lnTo>
                      <a:pt x="27" y="419"/>
                    </a:lnTo>
                    <a:lnTo>
                      <a:pt x="27" y="428"/>
                    </a:lnTo>
                    <a:lnTo>
                      <a:pt x="27" y="434"/>
                    </a:lnTo>
                    <a:lnTo>
                      <a:pt x="27" y="441"/>
                    </a:lnTo>
                    <a:lnTo>
                      <a:pt x="27" y="448"/>
                    </a:lnTo>
                    <a:lnTo>
                      <a:pt x="27" y="454"/>
                    </a:lnTo>
                    <a:lnTo>
                      <a:pt x="27" y="461"/>
                    </a:lnTo>
                    <a:lnTo>
                      <a:pt x="27" y="467"/>
                    </a:lnTo>
                    <a:lnTo>
                      <a:pt x="29" y="474"/>
                    </a:lnTo>
                    <a:lnTo>
                      <a:pt x="29" y="480"/>
                    </a:lnTo>
                    <a:lnTo>
                      <a:pt x="29" y="485"/>
                    </a:lnTo>
                    <a:lnTo>
                      <a:pt x="31" y="491"/>
                    </a:lnTo>
                    <a:lnTo>
                      <a:pt x="31" y="496"/>
                    </a:lnTo>
                    <a:lnTo>
                      <a:pt x="33" y="502"/>
                    </a:lnTo>
                    <a:lnTo>
                      <a:pt x="33" y="507"/>
                    </a:lnTo>
                    <a:lnTo>
                      <a:pt x="35" y="515"/>
                    </a:lnTo>
                    <a:lnTo>
                      <a:pt x="37" y="520"/>
                    </a:lnTo>
                    <a:lnTo>
                      <a:pt x="37" y="526"/>
                    </a:lnTo>
                    <a:lnTo>
                      <a:pt x="37" y="531"/>
                    </a:lnTo>
                    <a:lnTo>
                      <a:pt x="39" y="537"/>
                    </a:lnTo>
                    <a:lnTo>
                      <a:pt x="39" y="543"/>
                    </a:lnTo>
                    <a:lnTo>
                      <a:pt x="39" y="548"/>
                    </a:lnTo>
                    <a:lnTo>
                      <a:pt x="39" y="554"/>
                    </a:lnTo>
                    <a:lnTo>
                      <a:pt x="41" y="559"/>
                    </a:lnTo>
                    <a:lnTo>
                      <a:pt x="41" y="566"/>
                    </a:lnTo>
                    <a:lnTo>
                      <a:pt x="41" y="574"/>
                    </a:lnTo>
                    <a:lnTo>
                      <a:pt x="41" y="581"/>
                    </a:lnTo>
                    <a:lnTo>
                      <a:pt x="41" y="589"/>
                    </a:lnTo>
                    <a:lnTo>
                      <a:pt x="42" y="594"/>
                    </a:lnTo>
                    <a:lnTo>
                      <a:pt x="42" y="600"/>
                    </a:lnTo>
                    <a:lnTo>
                      <a:pt x="42" y="605"/>
                    </a:lnTo>
                    <a:lnTo>
                      <a:pt x="42" y="611"/>
                    </a:lnTo>
                    <a:lnTo>
                      <a:pt x="44" y="618"/>
                    </a:lnTo>
                    <a:lnTo>
                      <a:pt x="44" y="626"/>
                    </a:lnTo>
                    <a:lnTo>
                      <a:pt x="48" y="637"/>
                    </a:lnTo>
                    <a:lnTo>
                      <a:pt x="48" y="644"/>
                    </a:lnTo>
                    <a:lnTo>
                      <a:pt x="50" y="650"/>
                    </a:lnTo>
                    <a:lnTo>
                      <a:pt x="50" y="655"/>
                    </a:lnTo>
                    <a:lnTo>
                      <a:pt x="52" y="661"/>
                    </a:lnTo>
                    <a:lnTo>
                      <a:pt x="52" y="666"/>
                    </a:lnTo>
                    <a:lnTo>
                      <a:pt x="52" y="672"/>
                    </a:lnTo>
                    <a:lnTo>
                      <a:pt x="52" y="677"/>
                    </a:lnTo>
                    <a:lnTo>
                      <a:pt x="54" y="685"/>
                    </a:lnTo>
                    <a:lnTo>
                      <a:pt x="54" y="692"/>
                    </a:lnTo>
                    <a:lnTo>
                      <a:pt x="54" y="699"/>
                    </a:lnTo>
                    <a:lnTo>
                      <a:pt x="54" y="709"/>
                    </a:lnTo>
                    <a:lnTo>
                      <a:pt x="54" y="714"/>
                    </a:lnTo>
                    <a:lnTo>
                      <a:pt x="54" y="721"/>
                    </a:lnTo>
                    <a:lnTo>
                      <a:pt x="54" y="727"/>
                    </a:lnTo>
                    <a:lnTo>
                      <a:pt x="54" y="733"/>
                    </a:lnTo>
                    <a:lnTo>
                      <a:pt x="54" y="738"/>
                    </a:lnTo>
                    <a:lnTo>
                      <a:pt x="54" y="744"/>
                    </a:lnTo>
                    <a:lnTo>
                      <a:pt x="54" y="751"/>
                    </a:lnTo>
                    <a:lnTo>
                      <a:pt x="54" y="757"/>
                    </a:lnTo>
                    <a:lnTo>
                      <a:pt x="54" y="762"/>
                    </a:lnTo>
                    <a:lnTo>
                      <a:pt x="54" y="768"/>
                    </a:lnTo>
                    <a:lnTo>
                      <a:pt x="48" y="771"/>
                    </a:lnTo>
                    <a:lnTo>
                      <a:pt x="42" y="773"/>
                    </a:lnTo>
                    <a:lnTo>
                      <a:pt x="37" y="775"/>
                    </a:lnTo>
                    <a:lnTo>
                      <a:pt x="31" y="775"/>
                    </a:lnTo>
                    <a:lnTo>
                      <a:pt x="25" y="775"/>
                    </a:lnTo>
                    <a:lnTo>
                      <a:pt x="19" y="775"/>
                    </a:lnTo>
                    <a:lnTo>
                      <a:pt x="15" y="769"/>
                    </a:lnTo>
                    <a:lnTo>
                      <a:pt x="15" y="764"/>
                    </a:lnTo>
                    <a:lnTo>
                      <a:pt x="15" y="758"/>
                    </a:lnTo>
                    <a:lnTo>
                      <a:pt x="15" y="753"/>
                    </a:lnTo>
                    <a:lnTo>
                      <a:pt x="17" y="747"/>
                    </a:lnTo>
                    <a:lnTo>
                      <a:pt x="19" y="742"/>
                    </a:lnTo>
                  </a:path>
                </a:pathLst>
              </a:custGeom>
              <a:solidFill>
                <a:srgbClr val="EAEC5E"/>
              </a:solidFill>
              <a:ln w="12700" cap="rnd">
                <a:solidFill>
                  <a:srgbClr val="00CC00"/>
                </a:solidFill>
                <a:round/>
                <a:headEnd/>
                <a:tailEnd/>
              </a:ln>
            </p:spPr>
            <p:txBody>
              <a:bodyPr/>
              <a:lstStyle/>
              <a:p>
                <a:endParaRPr lang="en-US"/>
              </a:p>
            </p:txBody>
          </p:sp>
          <p:sp>
            <p:nvSpPr>
              <p:cNvPr id="3783" name="Freeform 74"/>
              <p:cNvSpPr>
                <a:spLocks/>
              </p:cNvSpPr>
              <p:nvPr/>
            </p:nvSpPr>
            <p:spPr bwMode="auto">
              <a:xfrm>
                <a:off x="2514" y="1338"/>
                <a:ext cx="68" cy="127"/>
              </a:xfrm>
              <a:custGeom>
                <a:avLst/>
                <a:gdLst>
                  <a:gd name="T0" fmla="*/ 4 w 68"/>
                  <a:gd name="T1" fmla="*/ 126 h 127"/>
                  <a:gd name="T2" fmla="*/ 1 w 68"/>
                  <a:gd name="T3" fmla="*/ 119 h 127"/>
                  <a:gd name="T4" fmla="*/ 0 w 68"/>
                  <a:gd name="T5" fmla="*/ 111 h 127"/>
                  <a:gd name="T6" fmla="*/ 0 w 68"/>
                  <a:gd name="T7" fmla="*/ 104 h 127"/>
                  <a:gd name="T8" fmla="*/ 0 w 68"/>
                  <a:gd name="T9" fmla="*/ 96 h 127"/>
                  <a:gd name="T10" fmla="*/ 0 w 68"/>
                  <a:gd name="T11" fmla="*/ 89 h 127"/>
                  <a:gd name="T12" fmla="*/ 0 w 68"/>
                  <a:gd name="T13" fmla="*/ 82 h 127"/>
                  <a:gd name="T14" fmla="*/ 3 w 68"/>
                  <a:gd name="T15" fmla="*/ 74 h 127"/>
                  <a:gd name="T16" fmla="*/ 5 w 68"/>
                  <a:gd name="T17" fmla="*/ 67 h 127"/>
                  <a:gd name="T18" fmla="*/ 9 w 68"/>
                  <a:gd name="T19" fmla="*/ 62 h 127"/>
                  <a:gd name="T20" fmla="*/ 12 w 68"/>
                  <a:gd name="T21" fmla="*/ 54 h 127"/>
                  <a:gd name="T22" fmla="*/ 15 w 68"/>
                  <a:gd name="T23" fmla="*/ 49 h 127"/>
                  <a:gd name="T24" fmla="*/ 18 w 68"/>
                  <a:gd name="T25" fmla="*/ 42 h 127"/>
                  <a:gd name="T26" fmla="*/ 22 w 68"/>
                  <a:gd name="T27" fmla="*/ 37 h 127"/>
                  <a:gd name="T28" fmla="*/ 24 w 68"/>
                  <a:gd name="T29" fmla="*/ 30 h 127"/>
                  <a:gd name="T30" fmla="*/ 28 w 68"/>
                  <a:gd name="T31" fmla="*/ 27 h 127"/>
                  <a:gd name="T32" fmla="*/ 32 w 68"/>
                  <a:gd name="T33" fmla="*/ 22 h 127"/>
                  <a:gd name="T34" fmla="*/ 36 w 68"/>
                  <a:gd name="T35" fmla="*/ 17 h 127"/>
                  <a:gd name="T36" fmla="*/ 40 w 68"/>
                  <a:gd name="T37" fmla="*/ 15 h 127"/>
                  <a:gd name="T38" fmla="*/ 44 w 68"/>
                  <a:gd name="T39" fmla="*/ 10 h 127"/>
                  <a:gd name="T40" fmla="*/ 48 w 68"/>
                  <a:gd name="T41" fmla="*/ 7 h 127"/>
                  <a:gd name="T42" fmla="*/ 52 w 68"/>
                  <a:gd name="T43" fmla="*/ 2 h 127"/>
                  <a:gd name="T44" fmla="*/ 55 w 68"/>
                  <a:gd name="T45" fmla="*/ 2 h 127"/>
                  <a:gd name="T46" fmla="*/ 59 w 68"/>
                  <a:gd name="T47" fmla="*/ 0 h 127"/>
                  <a:gd name="T48" fmla="*/ 63 w 68"/>
                  <a:gd name="T49" fmla="*/ 0 h 127"/>
                  <a:gd name="T50" fmla="*/ 67 w 68"/>
                  <a:gd name="T51" fmla="*/ 0 h 127"/>
                  <a:gd name="T52" fmla="*/ 63 w 68"/>
                  <a:gd name="T53" fmla="*/ 2 h 127"/>
                  <a:gd name="T54" fmla="*/ 67 w 68"/>
                  <a:gd name="T55" fmla="*/ 7 h 127"/>
                  <a:gd name="T56" fmla="*/ 67 w 68"/>
                  <a:gd name="T57" fmla="*/ 15 h 127"/>
                  <a:gd name="T58" fmla="*/ 66 w 68"/>
                  <a:gd name="T59" fmla="*/ 22 h 127"/>
                  <a:gd name="T60" fmla="*/ 63 w 68"/>
                  <a:gd name="T61" fmla="*/ 30 h 127"/>
                  <a:gd name="T62" fmla="*/ 62 w 68"/>
                  <a:gd name="T63" fmla="*/ 37 h 127"/>
                  <a:gd name="T64" fmla="*/ 61 w 68"/>
                  <a:gd name="T65" fmla="*/ 44 h 127"/>
                  <a:gd name="T66" fmla="*/ 58 w 68"/>
                  <a:gd name="T67" fmla="*/ 52 h 127"/>
                  <a:gd name="T68" fmla="*/ 54 w 68"/>
                  <a:gd name="T69" fmla="*/ 57 h 127"/>
                  <a:gd name="T70" fmla="*/ 52 w 68"/>
                  <a:gd name="T71" fmla="*/ 64 h 127"/>
                  <a:gd name="T72" fmla="*/ 48 w 68"/>
                  <a:gd name="T73" fmla="*/ 69 h 127"/>
                  <a:gd name="T74" fmla="*/ 44 w 68"/>
                  <a:gd name="T75" fmla="*/ 77 h 127"/>
                  <a:gd name="T76" fmla="*/ 40 w 68"/>
                  <a:gd name="T77" fmla="*/ 82 h 127"/>
                  <a:gd name="T78" fmla="*/ 36 w 68"/>
                  <a:gd name="T79" fmla="*/ 86 h 127"/>
                  <a:gd name="T80" fmla="*/ 34 w 68"/>
                  <a:gd name="T81" fmla="*/ 94 h 127"/>
                  <a:gd name="T82" fmla="*/ 30 w 68"/>
                  <a:gd name="T83" fmla="*/ 96 h 127"/>
                  <a:gd name="T84" fmla="*/ 27 w 68"/>
                  <a:gd name="T85" fmla="*/ 104 h 127"/>
                  <a:gd name="T86" fmla="*/ 23 w 68"/>
                  <a:gd name="T87" fmla="*/ 106 h 127"/>
                  <a:gd name="T88" fmla="*/ 19 w 68"/>
                  <a:gd name="T89" fmla="*/ 114 h 127"/>
                  <a:gd name="T90" fmla="*/ 17 w 68"/>
                  <a:gd name="T91" fmla="*/ 121 h 127"/>
                  <a:gd name="T92" fmla="*/ 13 w 68"/>
                  <a:gd name="T93" fmla="*/ 121 h 127"/>
                  <a:gd name="T94" fmla="*/ 9 w 68"/>
                  <a:gd name="T95" fmla="*/ 126 h 127"/>
                  <a:gd name="T96" fmla="*/ 5 w 68"/>
                  <a:gd name="T97" fmla="*/ 126 h 127"/>
                  <a:gd name="T98" fmla="*/ 1 w 68"/>
                  <a:gd name="T99" fmla="*/ 126 h 127"/>
                  <a:gd name="T100" fmla="*/ 1 w 68"/>
                  <a:gd name="T101" fmla="*/ 119 h 127"/>
                  <a:gd name="T102" fmla="*/ 1 w 68"/>
                  <a:gd name="T103" fmla="*/ 111 h 127"/>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68"/>
                  <a:gd name="T157" fmla="*/ 0 h 127"/>
                  <a:gd name="T158" fmla="*/ 68 w 68"/>
                  <a:gd name="T159" fmla="*/ 127 h 127"/>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68" h="127">
                    <a:moveTo>
                      <a:pt x="4" y="126"/>
                    </a:moveTo>
                    <a:lnTo>
                      <a:pt x="1" y="119"/>
                    </a:lnTo>
                    <a:lnTo>
                      <a:pt x="0" y="111"/>
                    </a:lnTo>
                    <a:lnTo>
                      <a:pt x="0" y="104"/>
                    </a:lnTo>
                    <a:lnTo>
                      <a:pt x="0" y="96"/>
                    </a:lnTo>
                    <a:lnTo>
                      <a:pt x="0" y="89"/>
                    </a:lnTo>
                    <a:lnTo>
                      <a:pt x="0" y="82"/>
                    </a:lnTo>
                    <a:lnTo>
                      <a:pt x="3" y="74"/>
                    </a:lnTo>
                    <a:lnTo>
                      <a:pt x="5" y="67"/>
                    </a:lnTo>
                    <a:lnTo>
                      <a:pt x="9" y="62"/>
                    </a:lnTo>
                    <a:lnTo>
                      <a:pt x="12" y="54"/>
                    </a:lnTo>
                    <a:lnTo>
                      <a:pt x="15" y="49"/>
                    </a:lnTo>
                    <a:lnTo>
                      <a:pt x="18" y="42"/>
                    </a:lnTo>
                    <a:lnTo>
                      <a:pt x="22" y="37"/>
                    </a:lnTo>
                    <a:lnTo>
                      <a:pt x="24" y="30"/>
                    </a:lnTo>
                    <a:lnTo>
                      <a:pt x="28" y="27"/>
                    </a:lnTo>
                    <a:lnTo>
                      <a:pt x="32" y="22"/>
                    </a:lnTo>
                    <a:lnTo>
                      <a:pt x="36" y="17"/>
                    </a:lnTo>
                    <a:lnTo>
                      <a:pt x="40" y="15"/>
                    </a:lnTo>
                    <a:lnTo>
                      <a:pt x="44" y="10"/>
                    </a:lnTo>
                    <a:lnTo>
                      <a:pt x="48" y="7"/>
                    </a:lnTo>
                    <a:lnTo>
                      <a:pt x="52" y="2"/>
                    </a:lnTo>
                    <a:lnTo>
                      <a:pt x="55" y="2"/>
                    </a:lnTo>
                    <a:lnTo>
                      <a:pt x="59" y="0"/>
                    </a:lnTo>
                    <a:lnTo>
                      <a:pt x="63" y="0"/>
                    </a:lnTo>
                    <a:lnTo>
                      <a:pt x="67" y="0"/>
                    </a:lnTo>
                    <a:lnTo>
                      <a:pt x="63" y="2"/>
                    </a:lnTo>
                    <a:lnTo>
                      <a:pt x="67" y="7"/>
                    </a:lnTo>
                    <a:lnTo>
                      <a:pt x="67" y="15"/>
                    </a:lnTo>
                    <a:lnTo>
                      <a:pt x="66" y="22"/>
                    </a:lnTo>
                    <a:lnTo>
                      <a:pt x="63" y="30"/>
                    </a:lnTo>
                    <a:lnTo>
                      <a:pt x="62" y="37"/>
                    </a:lnTo>
                    <a:lnTo>
                      <a:pt x="61" y="44"/>
                    </a:lnTo>
                    <a:lnTo>
                      <a:pt x="58" y="52"/>
                    </a:lnTo>
                    <a:lnTo>
                      <a:pt x="54" y="57"/>
                    </a:lnTo>
                    <a:lnTo>
                      <a:pt x="52" y="64"/>
                    </a:lnTo>
                    <a:lnTo>
                      <a:pt x="48" y="69"/>
                    </a:lnTo>
                    <a:lnTo>
                      <a:pt x="44" y="77"/>
                    </a:lnTo>
                    <a:lnTo>
                      <a:pt x="40" y="82"/>
                    </a:lnTo>
                    <a:lnTo>
                      <a:pt x="36" y="86"/>
                    </a:lnTo>
                    <a:lnTo>
                      <a:pt x="34" y="94"/>
                    </a:lnTo>
                    <a:lnTo>
                      <a:pt x="30" y="96"/>
                    </a:lnTo>
                    <a:lnTo>
                      <a:pt x="27" y="104"/>
                    </a:lnTo>
                    <a:lnTo>
                      <a:pt x="23" y="106"/>
                    </a:lnTo>
                    <a:lnTo>
                      <a:pt x="19" y="114"/>
                    </a:lnTo>
                    <a:lnTo>
                      <a:pt x="17" y="121"/>
                    </a:lnTo>
                    <a:lnTo>
                      <a:pt x="13" y="121"/>
                    </a:lnTo>
                    <a:lnTo>
                      <a:pt x="9" y="126"/>
                    </a:lnTo>
                    <a:lnTo>
                      <a:pt x="5" y="126"/>
                    </a:lnTo>
                    <a:lnTo>
                      <a:pt x="1" y="126"/>
                    </a:lnTo>
                    <a:lnTo>
                      <a:pt x="1" y="119"/>
                    </a:lnTo>
                    <a:lnTo>
                      <a:pt x="1" y="111"/>
                    </a:lnTo>
                  </a:path>
                </a:pathLst>
              </a:custGeom>
              <a:solidFill>
                <a:srgbClr val="EAEC5E"/>
              </a:solidFill>
              <a:ln w="12700" cap="rnd">
                <a:solidFill>
                  <a:schemeClr val="tx1"/>
                </a:solidFill>
                <a:round/>
                <a:headEnd/>
                <a:tailEnd/>
              </a:ln>
            </p:spPr>
            <p:txBody>
              <a:bodyPr/>
              <a:lstStyle/>
              <a:p>
                <a:endParaRPr lang="en-US"/>
              </a:p>
            </p:txBody>
          </p:sp>
          <p:sp>
            <p:nvSpPr>
              <p:cNvPr id="3784" name="Freeform 75"/>
              <p:cNvSpPr>
                <a:spLocks/>
              </p:cNvSpPr>
              <p:nvPr/>
            </p:nvSpPr>
            <p:spPr bwMode="auto">
              <a:xfrm>
                <a:off x="2454" y="1449"/>
                <a:ext cx="53" cy="114"/>
              </a:xfrm>
              <a:custGeom>
                <a:avLst/>
                <a:gdLst>
                  <a:gd name="T0" fmla="*/ 49 w 53"/>
                  <a:gd name="T1" fmla="*/ 113 h 114"/>
                  <a:gd name="T2" fmla="*/ 51 w 53"/>
                  <a:gd name="T3" fmla="*/ 106 h 114"/>
                  <a:gd name="T4" fmla="*/ 52 w 53"/>
                  <a:gd name="T5" fmla="*/ 100 h 114"/>
                  <a:gd name="T6" fmla="*/ 52 w 53"/>
                  <a:gd name="T7" fmla="*/ 93 h 114"/>
                  <a:gd name="T8" fmla="*/ 52 w 53"/>
                  <a:gd name="T9" fmla="*/ 86 h 114"/>
                  <a:gd name="T10" fmla="*/ 52 w 53"/>
                  <a:gd name="T11" fmla="*/ 80 h 114"/>
                  <a:gd name="T12" fmla="*/ 52 w 53"/>
                  <a:gd name="T13" fmla="*/ 73 h 114"/>
                  <a:gd name="T14" fmla="*/ 50 w 53"/>
                  <a:gd name="T15" fmla="*/ 66 h 114"/>
                  <a:gd name="T16" fmla="*/ 48 w 53"/>
                  <a:gd name="T17" fmla="*/ 60 h 114"/>
                  <a:gd name="T18" fmla="*/ 45 w 53"/>
                  <a:gd name="T19" fmla="*/ 55 h 114"/>
                  <a:gd name="T20" fmla="*/ 43 w 53"/>
                  <a:gd name="T21" fmla="*/ 49 h 114"/>
                  <a:gd name="T22" fmla="*/ 40 w 53"/>
                  <a:gd name="T23" fmla="*/ 44 h 114"/>
                  <a:gd name="T24" fmla="*/ 38 w 53"/>
                  <a:gd name="T25" fmla="*/ 38 h 114"/>
                  <a:gd name="T26" fmla="*/ 35 w 53"/>
                  <a:gd name="T27" fmla="*/ 33 h 114"/>
                  <a:gd name="T28" fmla="*/ 33 w 53"/>
                  <a:gd name="T29" fmla="*/ 27 h 114"/>
                  <a:gd name="T30" fmla="*/ 30 w 53"/>
                  <a:gd name="T31" fmla="*/ 24 h 114"/>
                  <a:gd name="T32" fmla="*/ 27 w 53"/>
                  <a:gd name="T33" fmla="*/ 20 h 114"/>
                  <a:gd name="T34" fmla="*/ 24 w 53"/>
                  <a:gd name="T35" fmla="*/ 16 h 114"/>
                  <a:gd name="T36" fmla="*/ 21 w 53"/>
                  <a:gd name="T37" fmla="*/ 13 h 114"/>
                  <a:gd name="T38" fmla="*/ 18 w 53"/>
                  <a:gd name="T39" fmla="*/ 9 h 114"/>
                  <a:gd name="T40" fmla="*/ 15 w 53"/>
                  <a:gd name="T41" fmla="*/ 7 h 114"/>
                  <a:gd name="T42" fmla="*/ 12 w 53"/>
                  <a:gd name="T43" fmla="*/ 2 h 114"/>
                  <a:gd name="T44" fmla="*/ 9 w 53"/>
                  <a:gd name="T45" fmla="*/ 2 h 114"/>
                  <a:gd name="T46" fmla="*/ 6 w 53"/>
                  <a:gd name="T47" fmla="*/ 0 h 114"/>
                  <a:gd name="T48" fmla="*/ 3 w 53"/>
                  <a:gd name="T49" fmla="*/ 0 h 114"/>
                  <a:gd name="T50" fmla="*/ 0 w 53"/>
                  <a:gd name="T51" fmla="*/ 0 h 114"/>
                  <a:gd name="T52" fmla="*/ 3 w 53"/>
                  <a:gd name="T53" fmla="*/ 2 h 114"/>
                  <a:gd name="T54" fmla="*/ 0 w 53"/>
                  <a:gd name="T55" fmla="*/ 7 h 114"/>
                  <a:gd name="T56" fmla="*/ 0 w 53"/>
                  <a:gd name="T57" fmla="*/ 13 h 114"/>
                  <a:gd name="T58" fmla="*/ 1 w 53"/>
                  <a:gd name="T59" fmla="*/ 20 h 114"/>
                  <a:gd name="T60" fmla="*/ 3 w 53"/>
                  <a:gd name="T61" fmla="*/ 27 h 114"/>
                  <a:gd name="T62" fmla="*/ 4 w 53"/>
                  <a:gd name="T63" fmla="*/ 33 h 114"/>
                  <a:gd name="T64" fmla="*/ 5 w 53"/>
                  <a:gd name="T65" fmla="*/ 40 h 114"/>
                  <a:gd name="T66" fmla="*/ 7 w 53"/>
                  <a:gd name="T67" fmla="*/ 47 h 114"/>
                  <a:gd name="T68" fmla="*/ 10 w 53"/>
                  <a:gd name="T69" fmla="*/ 51 h 114"/>
                  <a:gd name="T70" fmla="*/ 12 w 53"/>
                  <a:gd name="T71" fmla="*/ 58 h 114"/>
                  <a:gd name="T72" fmla="*/ 15 w 53"/>
                  <a:gd name="T73" fmla="*/ 62 h 114"/>
                  <a:gd name="T74" fmla="*/ 18 w 53"/>
                  <a:gd name="T75" fmla="*/ 69 h 114"/>
                  <a:gd name="T76" fmla="*/ 21 w 53"/>
                  <a:gd name="T77" fmla="*/ 73 h 114"/>
                  <a:gd name="T78" fmla="*/ 24 w 53"/>
                  <a:gd name="T79" fmla="*/ 78 h 114"/>
                  <a:gd name="T80" fmla="*/ 26 w 53"/>
                  <a:gd name="T81" fmla="*/ 84 h 114"/>
                  <a:gd name="T82" fmla="*/ 29 w 53"/>
                  <a:gd name="T83" fmla="*/ 86 h 114"/>
                  <a:gd name="T84" fmla="*/ 31 w 53"/>
                  <a:gd name="T85" fmla="*/ 93 h 114"/>
                  <a:gd name="T86" fmla="*/ 34 w 53"/>
                  <a:gd name="T87" fmla="*/ 95 h 114"/>
                  <a:gd name="T88" fmla="*/ 37 w 53"/>
                  <a:gd name="T89" fmla="*/ 102 h 114"/>
                  <a:gd name="T90" fmla="*/ 39 w 53"/>
                  <a:gd name="T91" fmla="*/ 109 h 114"/>
                  <a:gd name="T92" fmla="*/ 42 w 53"/>
                  <a:gd name="T93" fmla="*/ 109 h 114"/>
                  <a:gd name="T94" fmla="*/ 45 w 53"/>
                  <a:gd name="T95" fmla="*/ 113 h 114"/>
                  <a:gd name="T96" fmla="*/ 48 w 53"/>
                  <a:gd name="T97" fmla="*/ 113 h 114"/>
                  <a:gd name="T98" fmla="*/ 51 w 53"/>
                  <a:gd name="T99" fmla="*/ 113 h 114"/>
                  <a:gd name="T100" fmla="*/ 51 w 53"/>
                  <a:gd name="T101" fmla="*/ 106 h 114"/>
                  <a:gd name="T102" fmla="*/ 51 w 53"/>
                  <a:gd name="T103" fmla="*/ 100 h 11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53"/>
                  <a:gd name="T157" fmla="*/ 0 h 114"/>
                  <a:gd name="T158" fmla="*/ 53 w 53"/>
                  <a:gd name="T159" fmla="*/ 114 h 114"/>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53" h="114">
                    <a:moveTo>
                      <a:pt x="49" y="113"/>
                    </a:moveTo>
                    <a:lnTo>
                      <a:pt x="51" y="106"/>
                    </a:lnTo>
                    <a:lnTo>
                      <a:pt x="52" y="100"/>
                    </a:lnTo>
                    <a:lnTo>
                      <a:pt x="52" y="93"/>
                    </a:lnTo>
                    <a:lnTo>
                      <a:pt x="52" y="86"/>
                    </a:lnTo>
                    <a:lnTo>
                      <a:pt x="52" y="80"/>
                    </a:lnTo>
                    <a:lnTo>
                      <a:pt x="52" y="73"/>
                    </a:lnTo>
                    <a:lnTo>
                      <a:pt x="50" y="66"/>
                    </a:lnTo>
                    <a:lnTo>
                      <a:pt x="48" y="60"/>
                    </a:lnTo>
                    <a:lnTo>
                      <a:pt x="45" y="55"/>
                    </a:lnTo>
                    <a:lnTo>
                      <a:pt x="43" y="49"/>
                    </a:lnTo>
                    <a:lnTo>
                      <a:pt x="40" y="44"/>
                    </a:lnTo>
                    <a:lnTo>
                      <a:pt x="38" y="38"/>
                    </a:lnTo>
                    <a:lnTo>
                      <a:pt x="35" y="33"/>
                    </a:lnTo>
                    <a:lnTo>
                      <a:pt x="33" y="27"/>
                    </a:lnTo>
                    <a:lnTo>
                      <a:pt x="30" y="24"/>
                    </a:lnTo>
                    <a:lnTo>
                      <a:pt x="27" y="20"/>
                    </a:lnTo>
                    <a:lnTo>
                      <a:pt x="24" y="16"/>
                    </a:lnTo>
                    <a:lnTo>
                      <a:pt x="21" y="13"/>
                    </a:lnTo>
                    <a:lnTo>
                      <a:pt x="18" y="9"/>
                    </a:lnTo>
                    <a:lnTo>
                      <a:pt x="15" y="7"/>
                    </a:lnTo>
                    <a:lnTo>
                      <a:pt x="12" y="2"/>
                    </a:lnTo>
                    <a:lnTo>
                      <a:pt x="9" y="2"/>
                    </a:lnTo>
                    <a:lnTo>
                      <a:pt x="6" y="0"/>
                    </a:lnTo>
                    <a:lnTo>
                      <a:pt x="3" y="0"/>
                    </a:lnTo>
                    <a:lnTo>
                      <a:pt x="0" y="0"/>
                    </a:lnTo>
                    <a:lnTo>
                      <a:pt x="3" y="2"/>
                    </a:lnTo>
                    <a:lnTo>
                      <a:pt x="0" y="7"/>
                    </a:lnTo>
                    <a:lnTo>
                      <a:pt x="0" y="13"/>
                    </a:lnTo>
                    <a:lnTo>
                      <a:pt x="1" y="20"/>
                    </a:lnTo>
                    <a:lnTo>
                      <a:pt x="3" y="27"/>
                    </a:lnTo>
                    <a:lnTo>
                      <a:pt x="4" y="33"/>
                    </a:lnTo>
                    <a:lnTo>
                      <a:pt x="5" y="40"/>
                    </a:lnTo>
                    <a:lnTo>
                      <a:pt x="7" y="47"/>
                    </a:lnTo>
                    <a:lnTo>
                      <a:pt x="10" y="51"/>
                    </a:lnTo>
                    <a:lnTo>
                      <a:pt x="12" y="58"/>
                    </a:lnTo>
                    <a:lnTo>
                      <a:pt x="15" y="62"/>
                    </a:lnTo>
                    <a:lnTo>
                      <a:pt x="18" y="69"/>
                    </a:lnTo>
                    <a:lnTo>
                      <a:pt x="21" y="73"/>
                    </a:lnTo>
                    <a:lnTo>
                      <a:pt x="24" y="78"/>
                    </a:lnTo>
                    <a:lnTo>
                      <a:pt x="26" y="84"/>
                    </a:lnTo>
                    <a:lnTo>
                      <a:pt x="29" y="86"/>
                    </a:lnTo>
                    <a:lnTo>
                      <a:pt x="31" y="93"/>
                    </a:lnTo>
                    <a:lnTo>
                      <a:pt x="34" y="95"/>
                    </a:lnTo>
                    <a:lnTo>
                      <a:pt x="37" y="102"/>
                    </a:lnTo>
                    <a:lnTo>
                      <a:pt x="39" y="109"/>
                    </a:lnTo>
                    <a:lnTo>
                      <a:pt x="42" y="109"/>
                    </a:lnTo>
                    <a:lnTo>
                      <a:pt x="45" y="113"/>
                    </a:lnTo>
                    <a:lnTo>
                      <a:pt x="48" y="113"/>
                    </a:lnTo>
                    <a:lnTo>
                      <a:pt x="51" y="113"/>
                    </a:lnTo>
                    <a:lnTo>
                      <a:pt x="51" y="106"/>
                    </a:lnTo>
                    <a:lnTo>
                      <a:pt x="51" y="100"/>
                    </a:lnTo>
                  </a:path>
                </a:pathLst>
              </a:custGeom>
              <a:solidFill>
                <a:srgbClr val="EAEC5E"/>
              </a:solidFill>
              <a:ln w="12700" cap="rnd">
                <a:solidFill>
                  <a:schemeClr val="tx1"/>
                </a:solidFill>
                <a:round/>
                <a:headEnd/>
                <a:tailEnd/>
              </a:ln>
            </p:spPr>
            <p:txBody>
              <a:bodyPr/>
              <a:lstStyle/>
              <a:p>
                <a:endParaRPr lang="en-US"/>
              </a:p>
            </p:txBody>
          </p:sp>
          <p:grpSp>
            <p:nvGrpSpPr>
              <p:cNvPr id="3785" name="Group 76"/>
              <p:cNvGrpSpPr>
                <a:grpSpLocks/>
              </p:cNvGrpSpPr>
              <p:nvPr/>
            </p:nvGrpSpPr>
            <p:grpSpPr bwMode="auto">
              <a:xfrm>
                <a:off x="2460" y="963"/>
                <a:ext cx="97" cy="111"/>
                <a:chOff x="3654" y="1129"/>
                <a:chExt cx="97" cy="111"/>
              </a:xfrm>
            </p:grpSpPr>
            <p:sp>
              <p:nvSpPr>
                <p:cNvPr id="4056" name="Freeform 77"/>
                <p:cNvSpPr>
                  <a:spLocks/>
                </p:cNvSpPr>
                <p:nvPr/>
              </p:nvSpPr>
              <p:spPr bwMode="auto">
                <a:xfrm>
                  <a:off x="3705" y="1214"/>
                  <a:ext cx="46" cy="16"/>
                </a:xfrm>
                <a:custGeom>
                  <a:avLst/>
                  <a:gdLst>
                    <a:gd name="T0" fmla="*/ 0 w 46"/>
                    <a:gd name="T1" fmla="*/ 15 h 16"/>
                    <a:gd name="T2" fmla="*/ 2 w 46"/>
                    <a:gd name="T3" fmla="*/ 11 h 16"/>
                    <a:gd name="T4" fmla="*/ 6 w 46"/>
                    <a:gd name="T5" fmla="*/ 10 h 16"/>
                    <a:gd name="T6" fmla="*/ 11 w 46"/>
                    <a:gd name="T7" fmla="*/ 8 h 16"/>
                    <a:gd name="T8" fmla="*/ 16 w 46"/>
                    <a:gd name="T9" fmla="*/ 5 h 16"/>
                    <a:gd name="T10" fmla="*/ 21 w 46"/>
                    <a:gd name="T11" fmla="*/ 3 h 16"/>
                    <a:gd name="T12" fmla="*/ 26 w 46"/>
                    <a:gd name="T13" fmla="*/ 3 h 16"/>
                    <a:gd name="T14" fmla="*/ 30 w 46"/>
                    <a:gd name="T15" fmla="*/ 3 h 16"/>
                    <a:gd name="T16" fmla="*/ 35 w 46"/>
                    <a:gd name="T17" fmla="*/ 0 h 16"/>
                    <a:gd name="T18" fmla="*/ 39 w 46"/>
                    <a:gd name="T19" fmla="*/ 0 h 16"/>
                    <a:gd name="T20" fmla="*/ 44 w 46"/>
                    <a:gd name="T21" fmla="*/ 0 h 16"/>
                    <a:gd name="T22" fmla="*/ 45 w 46"/>
                    <a:gd name="T23" fmla="*/ 0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6"/>
                    <a:gd name="T37" fmla="*/ 0 h 16"/>
                    <a:gd name="T38" fmla="*/ 46 w 46"/>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6" h="16">
                      <a:moveTo>
                        <a:pt x="0" y="15"/>
                      </a:moveTo>
                      <a:lnTo>
                        <a:pt x="2" y="11"/>
                      </a:lnTo>
                      <a:lnTo>
                        <a:pt x="6" y="10"/>
                      </a:lnTo>
                      <a:lnTo>
                        <a:pt x="11" y="8"/>
                      </a:lnTo>
                      <a:lnTo>
                        <a:pt x="16" y="5"/>
                      </a:lnTo>
                      <a:lnTo>
                        <a:pt x="21" y="3"/>
                      </a:lnTo>
                      <a:lnTo>
                        <a:pt x="26" y="3"/>
                      </a:lnTo>
                      <a:lnTo>
                        <a:pt x="30" y="3"/>
                      </a:lnTo>
                      <a:lnTo>
                        <a:pt x="35" y="0"/>
                      </a:lnTo>
                      <a:lnTo>
                        <a:pt x="39" y="0"/>
                      </a:lnTo>
                      <a:lnTo>
                        <a:pt x="44" y="0"/>
                      </a:lnTo>
                      <a:lnTo>
                        <a:pt x="45"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057" name="Freeform 78"/>
                <p:cNvSpPr>
                  <a:spLocks/>
                </p:cNvSpPr>
                <p:nvPr/>
              </p:nvSpPr>
              <p:spPr bwMode="auto">
                <a:xfrm>
                  <a:off x="3704" y="1172"/>
                  <a:ext cx="42" cy="41"/>
                </a:xfrm>
                <a:custGeom>
                  <a:avLst/>
                  <a:gdLst>
                    <a:gd name="T0" fmla="*/ 0 w 42"/>
                    <a:gd name="T1" fmla="*/ 40 h 41"/>
                    <a:gd name="T2" fmla="*/ 2 w 42"/>
                    <a:gd name="T3" fmla="*/ 29 h 41"/>
                    <a:gd name="T4" fmla="*/ 6 w 42"/>
                    <a:gd name="T5" fmla="*/ 27 h 41"/>
                    <a:gd name="T6" fmla="*/ 10 w 42"/>
                    <a:gd name="T7" fmla="*/ 20 h 41"/>
                    <a:gd name="T8" fmla="*/ 14 w 42"/>
                    <a:gd name="T9" fmla="*/ 13 h 41"/>
                    <a:gd name="T10" fmla="*/ 19 w 42"/>
                    <a:gd name="T11" fmla="*/ 7 h 41"/>
                    <a:gd name="T12" fmla="*/ 24 w 42"/>
                    <a:gd name="T13" fmla="*/ 7 h 41"/>
                    <a:gd name="T14" fmla="*/ 27 w 42"/>
                    <a:gd name="T15" fmla="*/ 7 h 41"/>
                    <a:gd name="T16" fmla="*/ 32 w 42"/>
                    <a:gd name="T17" fmla="*/ 0 h 41"/>
                    <a:gd name="T18" fmla="*/ 36 w 42"/>
                    <a:gd name="T19" fmla="*/ 0 h 41"/>
                    <a:gd name="T20" fmla="*/ 40 w 42"/>
                    <a:gd name="T21" fmla="*/ 0 h 41"/>
                    <a:gd name="T22" fmla="*/ 41 w 42"/>
                    <a:gd name="T23" fmla="*/ 0 h 4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2"/>
                    <a:gd name="T37" fmla="*/ 0 h 41"/>
                    <a:gd name="T38" fmla="*/ 42 w 42"/>
                    <a:gd name="T39" fmla="*/ 41 h 4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2" h="41">
                      <a:moveTo>
                        <a:pt x="0" y="40"/>
                      </a:moveTo>
                      <a:lnTo>
                        <a:pt x="2" y="29"/>
                      </a:lnTo>
                      <a:lnTo>
                        <a:pt x="6" y="27"/>
                      </a:lnTo>
                      <a:lnTo>
                        <a:pt x="10" y="20"/>
                      </a:lnTo>
                      <a:lnTo>
                        <a:pt x="14" y="13"/>
                      </a:lnTo>
                      <a:lnTo>
                        <a:pt x="19" y="7"/>
                      </a:lnTo>
                      <a:lnTo>
                        <a:pt x="24" y="7"/>
                      </a:lnTo>
                      <a:lnTo>
                        <a:pt x="27" y="7"/>
                      </a:lnTo>
                      <a:lnTo>
                        <a:pt x="32" y="0"/>
                      </a:lnTo>
                      <a:lnTo>
                        <a:pt x="36" y="0"/>
                      </a:lnTo>
                      <a:lnTo>
                        <a:pt x="40" y="0"/>
                      </a:lnTo>
                      <a:lnTo>
                        <a:pt x="41"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058" name="Freeform 79"/>
                <p:cNvSpPr>
                  <a:spLocks/>
                </p:cNvSpPr>
                <p:nvPr/>
              </p:nvSpPr>
              <p:spPr bwMode="auto">
                <a:xfrm>
                  <a:off x="3706" y="1144"/>
                  <a:ext cx="30" cy="59"/>
                </a:xfrm>
                <a:custGeom>
                  <a:avLst/>
                  <a:gdLst>
                    <a:gd name="T0" fmla="*/ 0 w 30"/>
                    <a:gd name="T1" fmla="*/ 58 h 59"/>
                    <a:gd name="T2" fmla="*/ 2 w 30"/>
                    <a:gd name="T3" fmla="*/ 42 h 59"/>
                    <a:gd name="T4" fmla="*/ 4 w 30"/>
                    <a:gd name="T5" fmla="*/ 39 h 59"/>
                    <a:gd name="T6" fmla="*/ 7 w 30"/>
                    <a:gd name="T7" fmla="*/ 29 h 59"/>
                    <a:gd name="T8" fmla="*/ 10 w 30"/>
                    <a:gd name="T9" fmla="*/ 19 h 59"/>
                    <a:gd name="T10" fmla="*/ 13 w 30"/>
                    <a:gd name="T11" fmla="*/ 10 h 59"/>
                    <a:gd name="T12" fmla="*/ 17 w 30"/>
                    <a:gd name="T13" fmla="*/ 10 h 59"/>
                    <a:gd name="T14" fmla="*/ 19 w 30"/>
                    <a:gd name="T15" fmla="*/ 10 h 59"/>
                    <a:gd name="T16" fmla="*/ 22 w 30"/>
                    <a:gd name="T17" fmla="*/ 0 h 59"/>
                    <a:gd name="T18" fmla="*/ 25 w 30"/>
                    <a:gd name="T19" fmla="*/ 0 h 59"/>
                    <a:gd name="T20" fmla="*/ 28 w 30"/>
                    <a:gd name="T21" fmla="*/ 0 h 59"/>
                    <a:gd name="T22" fmla="*/ 29 w 30"/>
                    <a:gd name="T23" fmla="*/ 0 h 5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0"/>
                    <a:gd name="T37" fmla="*/ 0 h 59"/>
                    <a:gd name="T38" fmla="*/ 30 w 30"/>
                    <a:gd name="T39" fmla="*/ 59 h 5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0" h="59">
                      <a:moveTo>
                        <a:pt x="0" y="58"/>
                      </a:moveTo>
                      <a:lnTo>
                        <a:pt x="2" y="42"/>
                      </a:lnTo>
                      <a:lnTo>
                        <a:pt x="4" y="39"/>
                      </a:lnTo>
                      <a:lnTo>
                        <a:pt x="7" y="29"/>
                      </a:lnTo>
                      <a:lnTo>
                        <a:pt x="10" y="19"/>
                      </a:lnTo>
                      <a:lnTo>
                        <a:pt x="13" y="10"/>
                      </a:lnTo>
                      <a:lnTo>
                        <a:pt x="17" y="10"/>
                      </a:lnTo>
                      <a:lnTo>
                        <a:pt x="19" y="10"/>
                      </a:lnTo>
                      <a:lnTo>
                        <a:pt x="22" y="0"/>
                      </a:lnTo>
                      <a:lnTo>
                        <a:pt x="25" y="0"/>
                      </a:lnTo>
                      <a:lnTo>
                        <a:pt x="28" y="0"/>
                      </a:lnTo>
                      <a:lnTo>
                        <a:pt x="29"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059" name="Freeform 80"/>
                <p:cNvSpPr>
                  <a:spLocks/>
                </p:cNvSpPr>
                <p:nvPr/>
              </p:nvSpPr>
              <p:spPr bwMode="auto">
                <a:xfrm>
                  <a:off x="3654" y="1214"/>
                  <a:ext cx="46" cy="16"/>
                </a:xfrm>
                <a:custGeom>
                  <a:avLst/>
                  <a:gdLst>
                    <a:gd name="T0" fmla="*/ 45 w 46"/>
                    <a:gd name="T1" fmla="*/ 15 h 16"/>
                    <a:gd name="T2" fmla="*/ 43 w 46"/>
                    <a:gd name="T3" fmla="*/ 11 h 16"/>
                    <a:gd name="T4" fmla="*/ 39 w 46"/>
                    <a:gd name="T5" fmla="*/ 10 h 16"/>
                    <a:gd name="T6" fmla="*/ 34 w 46"/>
                    <a:gd name="T7" fmla="*/ 8 h 16"/>
                    <a:gd name="T8" fmla="*/ 29 w 46"/>
                    <a:gd name="T9" fmla="*/ 5 h 16"/>
                    <a:gd name="T10" fmla="*/ 24 w 46"/>
                    <a:gd name="T11" fmla="*/ 3 h 16"/>
                    <a:gd name="T12" fmla="*/ 19 w 46"/>
                    <a:gd name="T13" fmla="*/ 3 h 16"/>
                    <a:gd name="T14" fmla="*/ 15 w 46"/>
                    <a:gd name="T15" fmla="*/ 3 h 16"/>
                    <a:gd name="T16" fmla="*/ 10 w 46"/>
                    <a:gd name="T17" fmla="*/ 0 h 16"/>
                    <a:gd name="T18" fmla="*/ 6 w 46"/>
                    <a:gd name="T19" fmla="*/ 0 h 16"/>
                    <a:gd name="T20" fmla="*/ 1 w 46"/>
                    <a:gd name="T21" fmla="*/ 0 h 16"/>
                    <a:gd name="T22" fmla="*/ 0 w 46"/>
                    <a:gd name="T23" fmla="*/ 0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6"/>
                    <a:gd name="T37" fmla="*/ 0 h 16"/>
                    <a:gd name="T38" fmla="*/ 46 w 46"/>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6" h="16">
                      <a:moveTo>
                        <a:pt x="45" y="15"/>
                      </a:moveTo>
                      <a:lnTo>
                        <a:pt x="43" y="11"/>
                      </a:lnTo>
                      <a:lnTo>
                        <a:pt x="39" y="10"/>
                      </a:lnTo>
                      <a:lnTo>
                        <a:pt x="34" y="8"/>
                      </a:lnTo>
                      <a:lnTo>
                        <a:pt x="29" y="5"/>
                      </a:lnTo>
                      <a:lnTo>
                        <a:pt x="24" y="3"/>
                      </a:lnTo>
                      <a:lnTo>
                        <a:pt x="19" y="3"/>
                      </a:lnTo>
                      <a:lnTo>
                        <a:pt x="15" y="3"/>
                      </a:lnTo>
                      <a:lnTo>
                        <a:pt x="10" y="0"/>
                      </a:lnTo>
                      <a:lnTo>
                        <a:pt x="6" y="0"/>
                      </a:lnTo>
                      <a:lnTo>
                        <a:pt x="1" y="0"/>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060" name="Freeform 81"/>
                <p:cNvSpPr>
                  <a:spLocks/>
                </p:cNvSpPr>
                <p:nvPr/>
              </p:nvSpPr>
              <p:spPr bwMode="auto">
                <a:xfrm>
                  <a:off x="3657" y="1168"/>
                  <a:ext cx="41" cy="44"/>
                </a:xfrm>
                <a:custGeom>
                  <a:avLst/>
                  <a:gdLst>
                    <a:gd name="T0" fmla="*/ 40 w 41"/>
                    <a:gd name="T1" fmla="*/ 43 h 44"/>
                    <a:gd name="T2" fmla="*/ 38 w 41"/>
                    <a:gd name="T3" fmla="*/ 31 h 44"/>
                    <a:gd name="T4" fmla="*/ 34 w 41"/>
                    <a:gd name="T5" fmla="*/ 29 h 44"/>
                    <a:gd name="T6" fmla="*/ 30 w 41"/>
                    <a:gd name="T7" fmla="*/ 22 h 44"/>
                    <a:gd name="T8" fmla="*/ 26 w 41"/>
                    <a:gd name="T9" fmla="*/ 14 h 44"/>
                    <a:gd name="T10" fmla="*/ 22 w 41"/>
                    <a:gd name="T11" fmla="*/ 7 h 44"/>
                    <a:gd name="T12" fmla="*/ 17 w 41"/>
                    <a:gd name="T13" fmla="*/ 7 h 44"/>
                    <a:gd name="T14" fmla="*/ 13 w 41"/>
                    <a:gd name="T15" fmla="*/ 7 h 44"/>
                    <a:gd name="T16" fmla="*/ 9 w 41"/>
                    <a:gd name="T17" fmla="*/ 0 h 44"/>
                    <a:gd name="T18" fmla="*/ 5 w 41"/>
                    <a:gd name="T19" fmla="*/ 0 h 44"/>
                    <a:gd name="T20" fmla="*/ 1 w 41"/>
                    <a:gd name="T21" fmla="*/ 0 h 44"/>
                    <a:gd name="T22" fmla="*/ 0 w 41"/>
                    <a:gd name="T23" fmla="*/ 0 h 4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1"/>
                    <a:gd name="T37" fmla="*/ 0 h 44"/>
                    <a:gd name="T38" fmla="*/ 41 w 41"/>
                    <a:gd name="T39" fmla="*/ 44 h 4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1" h="44">
                      <a:moveTo>
                        <a:pt x="40" y="43"/>
                      </a:moveTo>
                      <a:lnTo>
                        <a:pt x="38" y="31"/>
                      </a:lnTo>
                      <a:lnTo>
                        <a:pt x="34" y="29"/>
                      </a:lnTo>
                      <a:lnTo>
                        <a:pt x="30" y="22"/>
                      </a:lnTo>
                      <a:lnTo>
                        <a:pt x="26" y="14"/>
                      </a:lnTo>
                      <a:lnTo>
                        <a:pt x="22" y="7"/>
                      </a:lnTo>
                      <a:lnTo>
                        <a:pt x="17" y="7"/>
                      </a:lnTo>
                      <a:lnTo>
                        <a:pt x="13" y="7"/>
                      </a:lnTo>
                      <a:lnTo>
                        <a:pt x="9" y="0"/>
                      </a:lnTo>
                      <a:lnTo>
                        <a:pt x="5" y="0"/>
                      </a:lnTo>
                      <a:lnTo>
                        <a:pt x="1" y="0"/>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061" name="Freeform 82"/>
                <p:cNvSpPr>
                  <a:spLocks/>
                </p:cNvSpPr>
                <p:nvPr/>
              </p:nvSpPr>
              <p:spPr bwMode="auto">
                <a:xfrm>
                  <a:off x="3663" y="1147"/>
                  <a:ext cx="38" cy="56"/>
                </a:xfrm>
                <a:custGeom>
                  <a:avLst/>
                  <a:gdLst>
                    <a:gd name="T0" fmla="*/ 37 w 38"/>
                    <a:gd name="T1" fmla="*/ 55 h 56"/>
                    <a:gd name="T2" fmla="*/ 35 w 38"/>
                    <a:gd name="T3" fmla="*/ 40 h 56"/>
                    <a:gd name="T4" fmla="*/ 32 w 38"/>
                    <a:gd name="T5" fmla="*/ 37 h 56"/>
                    <a:gd name="T6" fmla="*/ 28 w 38"/>
                    <a:gd name="T7" fmla="*/ 28 h 56"/>
                    <a:gd name="T8" fmla="*/ 24 w 38"/>
                    <a:gd name="T9" fmla="*/ 18 h 56"/>
                    <a:gd name="T10" fmla="*/ 20 w 38"/>
                    <a:gd name="T11" fmla="*/ 9 h 56"/>
                    <a:gd name="T12" fmla="*/ 16 w 38"/>
                    <a:gd name="T13" fmla="*/ 9 h 56"/>
                    <a:gd name="T14" fmla="*/ 12 w 38"/>
                    <a:gd name="T15" fmla="*/ 9 h 56"/>
                    <a:gd name="T16" fmla="*/ 8 w 38"/>
                    <a:gd name="T17" fmla="*/ 0 h 56"/>
                    <a:gd name="T18" fmla="*/ 5 w 38"/>
                    <a:gd name="T19" fmla="*/ 0 h 56"/>
                    <a:gd name="T20" fmla="*/ 1 w 38"/>
                    <a:gd name="T21" fmla="*/ 0 h 56"/>
                    <a:gd name="T22" fmla="*/ 0 w 38"/>
                    <a:gd name="T23" fmla="*/ 0 h 5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8"/>
                    <a:gd name="T37" fmla="*/ 0 h 56"/>
                    <a:gd name="T38" fmla="*/ 38 w 38"/>
                    <a:gd name="T39" fmla="*/ 56 h 5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8" h="56">
                      <a:moveTo>
                        <a:pt x="37" y="55"/>
                      </a:moveTo>
                      <a:lnTo>
                        <a:pt x="35" y="40"/>
                      </a:lnTo>
                      <a:lnTo>
                        <a:pt x="32" y="37"/>
                      </a:lnTo>
                      <a:lnTo>
                        <a:pt x="28" y="28"/>
                      </a:lnTo>
                      <a:lnTo>
                        <a:pt x="24" y="18"/>
                      </a:lnTo>
                      <a:lnTo>
                        <a:pt x="20" y="9"/>
                      </a:lnTo>
                      <a:lnTo>
                        <a:pt x="16" y="9"/>
                      </a:lnTo>
                      <a:lnTo>
                        <a:pt x="12" y="9"/>
                      </a:lnTo>
                      <a:lnTo>
                        <a:pt x="8" y="0"/>
                      </a:lnTo>
                      <a:lnTo>
                        <a:pt x="5" y="0"/>
                      </a:lnTo>
                      <a:lnTo>
                        <a:pt x="1" y="0"/>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062" name="Line 83"/>
                <p:cNvSpPr>
                  <a:spLocks noChangeShapeType="1"/>
                </p:cNvSpPr>
                <p:nvPr/>
              </p:nvSpPr>
              <p:spPr bwMode="auto">
                <a:xfrm flipH="1" flipV="1">
                  <a:off x="3701" y="1129"/>
                  <a:ext cx="1" cy="11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063" name="Freeform 84"/>
                <p:cNvSpPr>
                  <a:spLocks/>
                </p:cNvSpPr>
                <p:nvPr/>
              </p:nvSpPr>
              <p:spPr bwMode="auto">
                <a:xfrm>
                  <a:off x="3705" y="1190"/>
                  <a:ext cx="39" cy="31"/>
                </a:xfrm>
                <a:custGeom>
                  <a:avLst/>
                  <a:gdLst>
                    <a:gd name="T0" fmla="*/ 0 w 39"/>
                    <a:gd name="T1" fmla="*/ 30 h 31"/>
                    <a:gd name="T2" fmla="*/ 5 w 39"/>
                    <a:gd name="T3" fmla="*/ 25 h 31"/>
                    <a:gd name="T4" fmla="*/ 7 w 39"/>
                    <a:gd name="T5" fmla="*/ 20 h 31"/>
                    <a:gd name="T6" fmla="*/ 11 w 39"/>
                    <a:gd name="T7" fmla="*/ 17 h 31"/>
                    <a:gd name="T8" fmla="*/ 12 w 39"/>
                    <a:gd name="T9" fmla="*/ 13 h 31"/>
                    <a:gd name="T10" fmla="*/ 16 w 39"/>
                    <a:gd name="T11" fmla="*/ 11 h 31"/>
                    <a:gd name="T12" fmla="*/ 21 w 39"/>
                    <a:gd name="T13" fmla="*/ 6 h 31"/>
                    <a:gd name="T14" fmla="*/ 26 w 39"/>
                    <a:gd name="T15" fmla="*/ 3 h 31"/>
                    <a:gd name="T16" fmla="*/ 30 w 39"/>
                    <a:gd name="T17" fmla="*/ 2 h 31"/>
                    <a:gd name="T18" fmla="*/ 36 w 39"/>
                    <a:gd name="T19" fmla="*/ 1 h 31"/>
                    <a:gd name="T20" fmla="*/ 38 w 39"/>
                    <a:gd name="T21" fmla="*/ 0 h 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9"/>
                    <a:gd name="T34" fmla="*/ 0 h 31"/>
                    <a:gd name="T35" fmla="*/ 39 w 39"/>
                    <a:gd name="T36" fmla="*/ 31 h 3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9" h="31">
                      <a:moveTo>
                        <a:pt x="0" y="30"/>
                      </a:moveTo>
                      <a:lnTo>
                        <a:pt x="5" y="25"/>
                      </a:lnTo>
                      <a:lnTo>
                        <a:pt x="7" y="20"/>
                      </a:lnTo>
                      <a:lnTo>
                        <a:pt x="11" y="17"/>
                      </a:lnTo>
                      <a:lnTo>
                        <a:pt x="12" y="13"/>
                      </a:lnTo>
                      <a:lnTo>
                        <a:pt x="16" y="11"/>
                      </a:lnTo>
                      <a:lnTo>
                        <a:pt x="21" y="6"/>
                      </a:lnTo>
                      <a:lnTo>
                        <a:pt x="26" y="3"/>
                      </a:lnTo>
                      <a:lnTo>
                        <a:pt x="30" y="2"/>
                      </a:lnTo>
                      <a:lnTo>
                        <a:pt x="36" y="1"/>
                      </a:lnTo>
                      <a:lnTo>
                        <a:pt x="38"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064" name="Freeform 85"/>
                <p:cNvSpPr>
                  <a:spLocks/>
                </p:cNvSpPr>
                <p:nvPr/>
              </p:nvSpPr>
              <p:spPr bwMode="auto">
                <a:xfrm>
                  <a:off x="3662" y="1192"/>
                  <a:ext cx="39" cy="31"/>
                </a:xfrm>
                <a:custGeom>
                  <a:avLst/>
                  <a:gdLst>
                    <a:gd name="T0" fmla="*/ 38 w 39"/>
                    <a:gd name="T1" fmla="*/ 30 h 31"/>
                    <a:gd name="T2" fmla="*/ 33 w 39"/>
                    <a:gd name="T3" fmla="*/ 25 h 31"/>
                    <a:gd name="T4" fmla="*/ 31 w 39"/>
                    <a:gd name="T5" fmla="*/ 20 h 31"/>
                    <a:gd name="T6" fmla="*/ 27 w 39"/>
                    <a:gd name="T7" fmla="*/ 17 h 31"/>
                    <a:gd name="T8" fmla="*/ 26 w 39"/>
                    <a:gd name="T9" fmla="*/ 13 h 31"/>
                    <a:gd name="T10" fmla="*/ 22 w 39"/>
                    <a:gd name="T11" fmla="*/ 11 h 31"/>
                    <a:gd name="T12" fmla="*/ 17 w 39"/>
                    <a:gd name="T13" fmla="*/ 6 h 31"/>
                    <a:gd name="T14" fmla="*/ 12 w 39"/>
                    <a:gd name="T15" fmla="*/ 3 h 31"/>
                    <a:gd name="T16" fmla="*/ 8 w 39"/>
                    <a:gd name="T17" fmla="*/ 2 h 31"/>
                    <a:gd name="T18" fmla="*/ 2 w 39"/>
                    <a:gd name="T19" fmla="*/ 1 h 31"/>
                    <a:gd name="T20" fmla="*/ 0 w 39"/>
                    <a:gd name="T21" fmla="*/ 0 h 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9"/>
                    <a:gd name="T34" fmla="*/ 0 h 31"/>
                    <a:gd name="T35" fmla="*/ 39 w 39"/>
                    <a:gd name="T36" fmla="*/ 31 h 3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9" h="31">
                      <a:moveTo>
                        <a:pt x="38" y="30"/>
                      </a:moveTo>
                      <a:lnTo>
                        <a:pt x="33" y="25"/>
                      </a:lnTo>
                      <a:lnTo>
                        <a:pt x="31" y="20"/>
                      </a:lnTo>
                      <a:lnTo>
                        <a:pt x="27" y="17"/>
                      </a:lnTo>
                      <a:lnTo>
                        <a:pt x="26" y="13"/>
                      </a:lnTo>
                      <a:lnTo>
                        <a:pt x="22" y="11"/>
                      </a:lnTo>
                      <a:lnTo>
                        <a:pt x="17" y="6"/>
                      </a:lnTo>
                      <a:lnTo>
                        <a:pt x="12" y="3"/>
                      </a:lnTo>
                      <a:lnTo>
                        <a:pt x="8" y="2"/>
                      </a:lnTo>
                      <a:lnTo>
                        <a:pt x="2" y="1"/>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3786" name="Freeform 86"/>
              <p:cNvSpPr>
                <a:spLocks/>
              </p:cNvSpPr>
              <p:nvPr/>
            </p:nvSpPr>
            <p:spPr bwMode="auto">
              <a:xfrm>
                <a:off x="2434" y="1267"/>
                <a:ext cx="68" cy="126"/>
              </a:xfrm>
              <a:custGeom>
                <a:avLst/>
                <a:gdLst>
                  <a:gd name="T0" fmla="*/ 63 w 68"/>
                  <a:gd name="T1" fmla="*/ 125 h 126"/>
                  <a:gd name="T2" fmla="*/ 66 w 68"/>
                  <a:gd name="T3" fmla="*/ 118 h 126"/>
                  <a:gd name="T4" fmla="*/ 67 w 68"/>
                  <a:gd name="T5" fmla="*/ 110 h 126"/>
                  <a:gd name="T6" fmla="*/ 67 w 68"/>
                  <a:gd name="T7" fmla="*/ 103 h 126"/>
                  <a:gd name="T8" fmla="*/ 67 w 68"/>
                  <a:gd name="T9" fmla="*/ 96 h 126"/>
                  <a:gd name="T10" fmla="*/ 67 w 68"/>
                  <a:gd name="T11" fmla="*/ 88 h 126"/>
                  <a:gd name="T12" fmla="*/ 67 w 68"/>
                  <a:gd name="T13" fmla="*/ 81 h 126"/>
                  <a:gd name="T14" fmla="*/ 64 w 68"/>
                  <a:gd name="T15" fmla="*/ 74 h 126"/>
                  <a:gd name="T16" fmla="*/ 62 w 68"/>
                  <a:gd name="T17" fmla="*/ 66 h 126"/>
                  <a:gd name="T18" fmla="*/ 58 w 68"/>
                  <a:gd name="T19" fmla="*/ 61 h 126"/>
                  <a:gd name="T20" fmla="*/ 55 w 68"/>
                  <a:gd name="T21" fmla="*/ 54 h 126"/>
                  <a:gd name="T22" fmla="*/ 52 w 68"/>
                  <a:gd name="T23" fmla="*/ 49 h 126"/>
                  <a:gd name="T24" fmla="*/ 49 w 68"/>
                  <a:gd name="T25" fmla="*/ 42 h 126"/>
                  <a:gd name="T26" fmla="*/ 45 w 68"/>
                  <a:gd name="T27" fmla="*/ 37 h 126"/>
                  <a:gd name="T28" fmla="*/ 43 w 68"/>
                  <a:gd name="T29" fmla="*/ 29 h 126"/>
                  <a:gd name="T30" fmla="*/ 39 w 68"/>
                  <a:gd name="T31" fmla="*/ 27 h 126"/>
                  <a:gd name="T32" fmla="*/ 35 w 68"/>
                  <a:gd name="T33" fmla="*/ 22 h 126"/>
                  <a:gd name="T34" fmla="*/ 31 w 68"/>
                  <a:gd name="T35" fmla="*/ 17 h 126"/>
                  <a:gd name="T36" fmla="*/ 27 w 68"/>
                  <a:gd name="T37" fmla="*/ 15 h 126"/>
                  <a:gd name="T38" fmla="*/ 23 w 68"/>
                  <a:gd name="T39" fmla="*/ 10 h 126"/>
                  <a:gd name="T40" fmla="*/ 19 w 68"/>
                  <a:gd name="T41" fmla="*/ 7 h 126"/>
                  <a:gd name="T42" fmla="*/ 15 w 68"/>
                  <a:gd name="T43" fmla="*/ 2 h 126"/>
                  <a:gd name="T44" fmla="*/ 12 w 68"/>
                  <a:gd name="T45" fmla="*/ 2 h 126"/>
                  <a:gd name="T46" fmla="*/ 8 w 68"/>
                  <a:gd name="T47" fmla="*/ 0 h 126"/>
                  <a:gd name="T48" fmla="*/ 4 w 68"/>
                  <a:gd name="T49" fmla="*/ 0 h 126"/>
                  <a:gd name="T50" fmla="*/ 0 w 68"/>
                  <a:gd name="T51" fmla="*/ 0 h 126"/>
                  <a:gd name="T52" fmla="*/ 4 w 68"/>
                  <a:gd name="T53" fmla="*/ 2 h 126"/>
                  <a:gd name="T54" fmla="*/ 0 w 68"/>
                  <a:gd name="T55" fmla="*/ 7 h 126"/>
                  <a:gd name="T56" fmla="*/ 0 w 68"/>
                  <a:gd name="T57" fmla="*/ 15 h 126"/>
                  <a:gd name="T58" fmla="*/ 1 w 68"/>
                  <a:gd name="T59" fmla="*/ 22 h 126"/>
                  <a:gd name="T60" fmla="*/ 4 w 68"/>
                  <a:gd name="T61" fmla="*/ 29 h 126"/>
                  <a:gd name="T62" fmla="*/ 5 w 68"/>
                  <a:gd name="T63" fmla="*/ 37 h 126"/>
                  <a:gd name="T64" fmla="*/ 6 w 68"/>
                  <a:gd name="T65" fmla="*/ 44 h 126"/>
                  <a:gd name="T66" fmla="*/ 9 w 68"/>
                  <a:gd name="T67" fmla="*/ 51 h 126"/>
                  <a:gd name="T68" fmla="*/ 13 w 68"/>
                  <a:gd name="T69" fmla="*/ 56 h 126"/>
                  <a:gd name="T70" fmla="*/ 15 w 68"/>
                  <a:gd name="T71" fmla="*/ 64 h 126"/>
                  <a:gd name="T72" fmla="*/ 19 w 68"/>
                  <a:gd name="T73" fmla="*/ 69 h 126"/>
                  <a:gd name="T74" fmla="*/ 23 w 68"/>
                  <a:gd name="T75" fmla="*/ 76 h 126"/>
                  <a:gd name="T76" fmla="*/ 27 w 68"/>
                  <a:gd name="T77" fmla="*/ 81 h 126"/>
                  <a:gd name="T78" fmla="*/ 31 w 68"/>
                  <a:gd name="T79" fmla="*/ 86 h 126"/>
                  <a:gd name="T80" fmla="*/ 34 w 68"/>
                  <a:gd name="T81" fmla="*/ 93 h 126"/>
                  <a:gd name="T82" fmla="*/ 37 w 68"/>
                  <a:gd name="T83" fmla="*/ 96 h 126"/>
                  <a:gd name="T84" fmla="*/ 40 w 68"/>
                  <a:gd name="T85" fmla="*/ 103 h 126"/>
                  <a:gd name="T86" fmla="*/ 44 w 68"/>
                  <a:gd name="T87" fmla="*/ 105 h 126"/>
                  <a:gd name="T88" fmla="*/ 48 w 68"/>
                  <a:gd name="T89" fmla="*/ 113 h 126"/>
                  <a:gd name="T90" fmla="*/ 50 w 68"/>
                  <a:gd name="T91" fmla="*/ 120 h 126"/>
                  <a:gd name="T92" fmla="*/ 54 w 68"/>
                  <a:gd name="T93" fmla="*/ 120 h 126"/>
                  <a:gd name="T94" fmla="*/ 58 w 68"/>
                  <a:gd name="T95" fmla="*/ 125 h 126"/>
                  <a:gd name="T96" fmla="*/ 62 w 68"/>
                  <a:gd name="T97" fmla="*/ 125 h 126"/>
                  <a:gd name="T98" fmla="*/ 66 w 68"/>
                  <a:gd name="T99" fmla="*/ 125 h 126"/>
                  <a:gd name="T100" fmla="*/ 66 w 68"/>
                  <a:gd name="T101" fmla="*/ 118 h 126"/>
                  <a:gd name="T102" fmla="*/ 66 w 68"/>
                  <a:gd name="T103" fmla="*/ 110 h 12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68"/>
                  <a:gd name="T157" fmla="*/ 0 h 126"/>
                  <a:gd name="T158" fmla="*/ 68 w 68"/>
                  <a:gd name="T159" fmla="*/ 126 h 12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68" h="126">
                    <a:moveTo>
                      <a:pt x="63" y="125"/>
                    </a:moveTo>
                    <a:lnTo>
                      <a:pt x="66" y="118"/>
                    </a:lnTo>
                    <a:lnTo>
                      <a:pt x="67" y="110"/>
                    </a:lnTo>
                    <a:lnTo>
                      <a:pt x="67" y="103"/>
                    </a:lnTo>
                    <a:lnTo>
                      <a:pt x="67" y="96"/>
                    </a:lnTo>
                    <a:lnTo>
                      <a:pt x="67" y="88"/>
                    </a:lnTo>
                    <a:lnTo>
                      <a:pt x="67" y="81"/>
                    </a:lnTo>
                    <a:lnTo>
                      <a:pt x="64" y="74"/>
                    </a:lnTo>
                    <a:lnTo>
                      <a:pt x="62" y="66"/>
                    </a:lnTo>
                    <a:lnTo>
                      <a:pt x="58" y="61"/>
                    </a:lnTo>
                    <a:lnTo>
                      <a:pt x="55" y="54"/>
                    </a:lnTo>
                    <a:lnTo>
                      <a:pt x="52" y="49"/>
                    </a:lnTo>
                    <a:lnTo>
                      <a:pt x="49" y="42"/>
                    </a:lnTo>
                    <a:lnTo>
                      <a:pt x="45" y="37"/>
                    </a:lnTo>
                    <a:lnTo>
                      <a:pt x="43" y="29"/>
                    </a:lnTo>
                    <a:lnTo>
                      <a:pt x="39" y="27"/>
                    </a:lnTo>
                    <a:lnTo>
                      <a:pt x="35" y="22"/>
                    </a:lnTo>
                    <a:lnTo>
                      <a:pt x="31" y="17"/>
                    </a:lnTo>
                    <a:lnTo>
                      <a:pt x="27" y="15"/>
                    </a:lnTo>
                    <a:lnTo>
                      <a:pt x="23" y="10"/>
                    </a:lnTo>
                    <a:lnTo>
                      <a:pt x="19" y="7"/>
                    </a:lnTo>
                    <a:lnTo>
                      <a:pt x="15" y="2"/>
                    </a:lnTo>
                    <a:lnTo>
                      <a:pt x="12" y="2"/>
                    </a:lnTo>
                    <a:lnTo>
                      <a:pt x="8" y="0"/>
                    </a:lnTo>
                    <a:lnTo>
                      <a:pt x="4" y="0"/>
                    </a:lnTo>
                    <a:lnTo>
                      <a:pt x="0" y="0"/>
                    </a:lnTo>
                    <a:lnTo>
                      <a:pt x="4" y="2"/>
                    </a:lnTo>
                    <a:lnTo>
                      <a:pt x="0" y="7"/>
                    </a:lnTo>
                    <a:lnTo>
                      <a:pt x="0" y="15"/>
                    </a:lnTo>
                    <a:lnTo>
                      <a:pt x="1" y="22"/>
                    </a:lnTo>
                    <a:lnTo>
                      <a:pt x="4" y="29"/>
                    </a:lnTo>
                    <a:lnTo>
                      <a:pt x="5" y="37"/>
                    </a:lnTo>
                    <a:lnTo>
                      <a:pt x="6" y="44"/>
                    </a:lnTo>
                    <a:lnTo>
                      <a:pt x="9" y="51"/>
                    </a:lnTo>
                    <a:lnTo>
                      <a:pt x="13" y="56"/>
                    </a:lnTo>
                    <a:lnTo>
                      <a:pt x="15" y="64"/>
                    </a:lnTo>
                    <a:lnTo>
                      <a:pt x="19" y="69"/>
                    </a:lnTo>
                    <a:lnTo>
                      <a:pt x="23" y="76"/>
                    </a:lnTo>
                    <a:lnTo>
                      <a:pt x="27" y="81"/>
                    </a:lnTo>
                    <a:lnTo>
                      <a:pt x="31" y="86"/>
                    </a:lnTo>
                    <a:lnTo>
                      <a:pt x="34" y="93"/>
                    </a:lnTo>
                    <a:lnTo>
                      <a:pt x="37" y="96"/>
                    </a:lnTo>
                    <a:lnTo>
                      <a:pt x="40" y="103"/>
                    </a:lnTo>
                    <a:lnTo>
                      <a:pt x="44" y="105"/>
                    </a:lnTo>
                    <a:lnTo>
                      <a:pt x="48" y="113"/>
                    </a:lnTo>
                    <a:lnTo>
                      <a:pt x="50" y="120"/>
                    </a:lnTo>
                    <a:lnTo>
                      <a:pt x="54" y="120"/>
                    </a:lnTo>
                    <a:lnTo>
                      <a:pt x="58" y="125"/>
                    </a:lnTo>
                    <a:lnTo>
                      <a:pt x="62" y="125"/>
                    </a:lnTo>
                    <a:lnTo>
                      <a:pt x="66" y="125"/>
                    </a:lnTo>
                    <a:lnTo>
                      <a:pt x="66" y="118"/>
                    </a:lnTo>
                    <a:lnTo>
                      <a:pt x="66" y="110"/>
                    </a:lnTo>
                  </a:path>
                </a:pathLst>
              </a:custGeom>
              <a:solidFill>
                <a:srgbClr val="EAEC5E"/>
              </a:solidFill>
              <a:ln w="12700" cap="rnd">
                <a:solidFill>
                  <a:schemeClr val="tx1"/>
                </a:solidFill>
                <a:round/>
                <a:headEnd/>
                <a:tailEnd/>
              </a:ln>
            </p:spPr>
            <p:txBody>
              <a:bodyPr/>
              <a:lstStyle/>
              <a:p>
                <a:endParaRPr lang="en-US"/>
              </a:p>
            </p:txBody>
          </p:sp>
          <p:sp>
            <p:nvSpPr>
              <p:cNvPr id="3787" name="Freeform 87"/>
              <p:cNvSpPr>
                <a:spLocks/>
              </p:cNvSpPr>
              <p:nvPr/>
            </p:nvSpPr>
            <p:spPr bwMode="auto">
              <a:xfrm>
                <a:off x="2360" y="1484"/>
                <a:ext cx="23" cy="36"/>
              </a:xfrm>
              <a:custGeom>
                <a:avLst/>
                <a:gdLst>
                  <a:gd name="T0" fmla="*/ 0 w 23"/>
                  <a:gd name="T1" fmla="*/ 35 h 36"/>
                  <a:gd name="T2" fmla="*/ 0 w 23"/>
                  <a:gd name="T3" fmla="*/ 29 h 36"/>
                  <a:gd name="T4" fmla="*/ 0 w 23"/>
                  <a:gd name="T5" fmla="*/ 23 h 36"/>
                  <a:gd name="T6" fmla="*/ 4 w 23"/>
                  <a:gd name="T7" fmla="*/ 16 h 36"/>
                  <a:gd name="T8" fmla="*/ 7 w 23"/>
                  <a:gd name="T9" fmla="*/ 10 h 36"/>
                  <a:gd name="T10" fmla="*/ 13 w 23"/>
                  <a:gd name="T11" fmla="*/ 6 h 36"/>
                  <a:gd name="T12" fmla="*/ 17 w 23"/>
                  <a:gd name="T13" fmla="*/ 0 h 36"/>
                  <a:gd name="T14" fmla="*/ 22 w 23"/>
                  <a:gd name="T15" fmla="*/ 0 h 36"/>
                  <a:gd name="T16" fmla="*/ 22 w 23"/>
                  <a:gd name="T17" fmla="*/ 0 h 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
                  <a:gd name="T28" fmla="*/ 0 h 36"/>
                  <a:gd name="T29" fmla="*/ 23 w 23"/>
                  <a:gd name="T30" fmla="*/ 36 h 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 h="36">
                    <a:moveTo>
                      <a:pt x="0" y="35"/>
                    </a:moveTo>
                    <a:lnTo>
                      <a:pt x="0" y="29"/>
                    </a:lnTo>
                    <a:lnTo>
                      <a:pt x="0" y="23"/>
                    </a:lnTo>
                    <a:lnTo>
                      <a:pt x="4" y="16"/>
                    </a:lnTo>
                    <a:lnTo>
                      <a:pt x="7" y="10"/>
                    </a:lnTo>
                    <a:lnTo>
                      <a:pt x="13" y="6"/>
                    </a:lnTo>
                    <a:lnTo>
                      <a:pt x="17" y="0"/>
                    </a:lnTo>
                    <a:lnTo>
                      <a:pt x="22"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788" name="Freeform 88"/>
              <p:cNvSpPr>
                <a:spLocks/>
              </p:cNvSpPr>
              <p:nvPr/>
            </p:nvSpPr>
            <p:spPr bwMode="auto">
              <a:xfrm>
                <a:off x="2346" y="1312"/>
                <a:ext cx="168" cy="106"/>
              </a:xfrm>
              <a:custGeom>
                <a:avLst/>
                <a:gdLst>
                  <a:gd name="T0" fmla="*/ 15 w 168"/>
                  <a:gd name="T1" fmla="*/ 59 h 106"/>
                  <a:gd name="T2" fmla="*/ 21 w 168"/>
                  <a:gd name="T3" fmla="*/ 50 h 106"/>
                  <a:gd name="T4" fmla="*/ 25 w 168"/>
                  <a:gd name="T5" fmla="*/ 42 h 106"/>
                  <a:gd name="T6" fmla="*/ 29 w 168"/>
                  <a:gd name="T7" fmla="*/ 32 h 106"/>
                  <a:gd name="T8" fmla="*/ 36 w 168"/>
                  <a:gd name="T9" fmla="*/ 22 h 106"/>
                  <a:gd name="T10" fmla="*/ 42 w 168"/>
                  <a:gd name="T11" fmla="*/ 14 h 106"/>
                  <a:gd name="T12" fmla="*/ 48 w 168"/>
                  <a:gd name="T13" fmla="*/ 6 h 106"/>
                  <a:gd name="T14" fmla="*/ 56 w 168"/>
                  <a:gd name="T15" fmla="*/ 0 h 106"/>
                  <a:gd name="T16" fmla="*/ 65 w 168"/>
                  <a:gd name="T17" fmla="*/ 0 h 106"/>
                  <a:gd name="T18" fmla="*/ 73 w 168"/>
                  <a:gd name="T19" fmla="*/ 0 h 106"/>
                  <a:gd name="T20" fmla="*/ 83 w 168"/>
                  <a:gd name="T21" fmla="*/ 3 h 106"/>
                  <a:gd name="T22" fmla="*/ 91 w 168"/>
                  <a:gd name="T23" fmla="*/ 7 h 106"/>
                  <a:gd name="T24" fmla="*/ 104 w 168"/>
                  <a:gd name="T25" fmla="*/ 18 h 106"/>
                  <a:gd name="T26" fmla="*/ 114 w 168"/>
                  <a:gd name="T27" fmla="*/ 25 h 106"/>
                  <a:gd name="T28" fmla="*/ 121 w 168"/>
                  <a:gd name="T29" fmla="*/ 32 h 106"/>
                  <a:gd name="T30" fmla="*/ 128 w 168"/>
                  <a:gd name="T31" fmla="*/ 41 h 106"/>
                  <a:gd name="T32" fmla="*/ 136 w 168"/>
                  <a:gd name="T33" fmla="*/ 49 h 106"/>
                  <a:gd name="T34" fmla="*/ 142 w 168"/>
                  <a:gd name="T35" fmla="*/ 57 h 106"/>
                  <a:gd name="T36" fmla="*/ 149 w 168"/>
                  <a:gd name="T37" fmla="*/ 66 h 106"/>
                  <a:gd name="T38" fmla="*/ 154 w 168"/>
                  <a:gd name="T39" fmla="*/ 74 h 106"/>
                  <a:gd name="T40" fmla="*/ 159 w 168"/>
                  <a:gd name="T41" fmla="*/ 84 h 106"/>
                  <a:gd name="T42" fmla="*/ 161 w 168"/>
                  <a:gd name="T43" fmla="*/ 92 h 106"/>
                  <a:gd name="T44" fmla="*/ 166 w 168"/>
                  <a:gd name="T45" fmla="*/ 101 h 106"/>
                  <a:gd name="T46" fmla="*/ 163 w 168"/>
                  <a:gd name="T47" fmla="*/ 104 h 106"/>
                  <a:gd name="T48" fmla="*/ 156 w 168"/>
                  <a:gd name="T49" fmla="*/ 97 h 106"/>
                  <a:gd name="T50" fmla="*/ 147 w 168"/>
                  <a:gd name="T51" fmla="*/ 91 h 106"/>
                  <a:gd name="T52" fmla="*/ 139 w 168"/>
                  <a:gd name="T53" fmla="*/ 87 h 106"/>
                  <a:gd name="T54" fmla="*/ 133 w 168"/>
                  <a:gd name="T55" fmla="*/ 78 h 106"/>
                  <a:gd name="T56" fmla="*/ 125 w 168"/>
                  <a:gd name="T57" fmla="*/ 70 h 106"/>
                  <a:gd name="T58" fmla="*/ 116 w 168"/>
                  <a:gd name="T59" fmla="*/ 62 h 106"/>
                  <a:gd name="T60" fmla="*/ 109 w 168"/>
                  <a:gd name="T61" fmla="*/ 55 h 106"/>
                  <a:gd name="T62" fmla="*/ 101 w 168"/>
                  <a:gd name="T63" fmla="*/ 49 h 106"/>
                  <a:gd name="T64" fmla="*/ 90 w 168"/>
                  <a:gd name="T65" fmla="*/ 39 h 106"/>
                  <a:gd name="T66" fmla="*/ 80 w 168"/>
                  <a:gd name="T67" fmla="*/ 34 h 106"/>
                  <a:gd name="T68" fmla="*/ 70 w 168"/>
                  <a:gd name="T69" fmla="*/ 27 h 106"/>
                  <a:gd name="T70" fmla="*/ 62 w 168"/>
                  <a:gd name="T71" fmla="*/ 22 h 106"/>
                  <a:gd name="T72" fmla="*/ 53 w 168"/>
                  <a:gd name="T73" fmla="*/ 24 h 106"/>
                  <a:gd name="T74" fmla="*/ 46 w 168"/>
                  <a:gd name="T75" fmla="*/ 32 h 106"/>
                  <a:gd name="T76" fmla="*/ 42 w 168"/>
                  <a:gd name="T77" fmla="*/ 41 h 106"/>
                  <a:gd name="T78" fmla="*/ 36 w 168"/>
                  <a:gd name="T79" fmla="*/ 49 h 106"/>
                  <a:gd name="T80" fmla="*/ 29 w 168"/>
                  <a:gd name="T81" fmla="*/ 57 h 106"/>
                  <a:gd name="T82" fmla="*/ 24 w 168"/>
                  <a:gd name="T83" fmla="*/ 66 h 106"/>
                  <a:gd name="T84" fmla="*/ 18 w 168"/>
                  <a:gd name="T85" fmla="*/ 74 h 106"/>
                  <a:gd name="T86" fmla="*/ 13 w 168"/>
                  <a:gd name="T87" fmla="*/ 83 h 106"/>
                  <a:gd name="T88" fmla="*/ 7 w 168"/>
                  <a:gd name="T89" fmla="*/ 91 h 106"/>
                  <a:gd name="T90" fmla="*/ 3 w 168"/>
                  <a:gd name="T91" fmla="*/ 99 h 106"/>
                  <a:gd name="T92" fmla="*/ 4 w 168"/>
                  <a:gd name="T93" fmla="*/ 64 h 10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68"/>
                  <a:gd name="T142" fmla="*/ 0 h 106"/>
                  <a:gd name="T143" fmla="*/ 168 w 168"/>
                  <a:gd name="T144" fmla="*/ 106 h 10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68" h="106">
                    <a:moveTo>
                      <a:pt x="13" y="63"/>
                    </a:moveTo>
                    <a:lnTo>
                      <a:pt x="15" y="59"/>
                    </a:lnTo>
                    <a:lnTo>
                      <a:pt x="18" y="55"/>
                    </a:lnTo>
                    <a:lnTo>
                      <a:pt x="21" y="50"/>
                    </a:lnTo>
                    <a:lnTo>
                      <a:pt x="22" y="46"/>
                    </a:lnTo>
                    <a:lnTo>
                      <a:pt x="25" y="42"/>
                    </a:lnTo>
                    <a:lnTo>
                      <a:pt x="27" y="38"/>
                    </a:lnTo>
                    <a:lnTo>
                      <a:pt x="29" y="32"/>
                    </a:lnTo>
                    <a:lnTo>
                      <a:pt x="32" y="28"/>
                    </a:lnTo>
                    <a:lnTo>
                      <a:pt x="36" y="22"/>
                    </a:lnTo>
                    <a:lnTo>
                      <a:pt x="39" y="18"/>
                    </a:lnTo>
                    <a:lnTo>
                      <a:pt x="42" y="14"/>
                    </a:lnTo>
                    <a:lnTo>
                      <a:pt x="46" y="10"/>
                    </a:lnTo>
                    <a:lnTo>
                      <a:pt x="48" y="6"/>
                    </a:lnTo>
                    <a:lnTo>
                      <a:pt x="52" y="3"/>
                    </a:lnTo>
                    <a:lnTo>
                      <a:pt x="56" y="0"/>
                    </a:lnTo>
                    <a:lnTo>
                      <a:pt x="60" y="0"/>
                    </a:lnTo>
                    <a:lnTo>
                      <a:pt x="65" y="0"/>
                    </a:lnTo>
                    <a:lnTo>
                      <a:pt x="69" y="0"/>
                    </a:lnTo>
                    <a:lnTo>
                      <a:pt x="73" y="0"/>
                    </a:lnTo>
                    <a:lnTo>
                      <a:pt x="77" y="0"/>
                    </a:lnTo>
                    <a:lnTo>
                      <a:pt x="83" y="3"/>
                    </a:lnTo>
                    <a:lnTo>
                      <a:pt x="87" y="6"/>
                    </a:lnTo>
                    <a:lnTo>
                      <a:pt x="91" y="7"/>
                    </a:lnTo>
                    <a:lnTo>
                      <a:pt x="95" y="11"/>
                    </a:lnTo>
                    <a:lnTo>
                      <a:pt x="104" y="18"/>
                    </a:lnTo>
                    <a:lnTo>
                      <a:pt x="108" y="21"/>
                    </a:lnTo>
                    <a:lnTo>
                      <a:pt x="114" y="25"/>
                    </a:lnTo>
                    <a:lnTo>
                      <a:pt x="116" y="29"/>
                    </a:lnTo>
                    <a:lnTo>
                      <a:pt x="121" y="32"/>
                    </a:lnTo>
                    <a:lnTo>
                      <a:pt x="125" y="36"/>
                    </a:lnTo>
                    <a:lnTo>
                      <a:pt x="128" y="41"/>
                    </a:lnTo>
                    <a:lnTo>
                      <a:pt x="132" y="45"/>
                    </a:lnTo>
                    <a:lnTo>
                      <a:pt x="136" y="49"/>
                    </a:lnTo>
                    <a:lnTo>
                      <a:pt x="140" y="53"/>
                    </a:lnTo>
                    <a:lnTo>
                      <a:pt x="142" y="57"/>
                    </a:lnTo>
                    <a:lnTo>
                      <a:pt x="146" y="62"/>
                    </a:lnTo>
                    <a:lnTo>
                      <a:pt x="149" y="66"/>
                    </a:lnTo>
                    <a:lnTo>
                      <a:pt x="150" y="70"/>
                    </a:lnTo>
                    <a:lnTo>
                      <a:pt x="154" y="74"/>
                    </a:lnTo>
                    <a:lnTo>
                      <a:pt x="156" y="80"/>
                    </a:lnTo>
                    <a:lnTo>
                      <a:pt x="159" y="84"/>
                    </a:lnTo>
                    <a:lnTo>
                      <a:pt x="160" y="88"/>
                    </a:lnTo>
                    <a:lnTo>
                      <a:pt x="161" y="92"/>
                    </a:lnTo>
                    <a:lnTo>
                      <a:pt x="164" y="97"/>
                    </a:lnTo>
                    <a:lnTo>
                      <a:pt x="166" y="101"/>
                    </a:lnTo>
                    <a:lnTo>
                      <a:pt x="167" y="105"/>
                    </a:lnTo>
                    <a:lnTo>
                      <a:pt x="163" y="104"/>
                    </a:lnTo>
                    <a:lnTo>
                      <a:pt x="160" y="99"/>
                    </a:lnTo>
                    <a:lnTo>
                      <a:pt x="156" y="97"/>
                    </a:lnTo>
                    <a:lnTo>
                      <a:pt x="152" y="94"/>
                    </a:lnTo>
                    <a:lnTo>
                      <a:pt x="147" y="91"/>
                    </a:lnTo>
                    <a:lnTo>
                      <a:pt x="143" y="90"/>
                    </a:lnTo>
                    <a:lnTo>
                      <a:pt x="139" y="87"/>
                    </a:lnTo>
                    <a:lnTo>
                      <a:pt x="136" y="83"/>
                    </a:lnTo>
                    <a:lnTo>
                      <a:pt x="133" y="78"/>
                    </a:lnTo>
                    <a:lnTo>
                      <a:pt x="129" y="76"/>
                    </a:lnTo>
                    <a:lnTo>
                      <a:pt x="125" y="70"/>
                    </a:lnTo>
                    <a:lnTo>
                      <a:pt x="121" y="66"/>
                    </a:lnTo>
                    <a:lnTo>
                      <a:pt x="116" y="62"/>
                    </a:lnTo>
                    <a:lnTo>
                      <a:pt x="112" y="59"/>
                    </a:lnTo>
                    <a:lnTo>
                      <a:pt x="109" y="55"/>
                    </a:lnTo>
                    <a:lnTo>
                      <a:pt x="105" y="52"/>
                    </a:lnTo>
                    <a:lnTo>
                      <a:pt x="101" y="49"/>
                    </a:lnTo>
                    <a:lnTo>
                      <a:pt x="95" y="45"/>
                    </a:lnTo>
                    <a:lnTo>
                      <a:pt x="90" y="39"/>
                    </a:lnTo>
                    <a:lnTo>
                      <a:pt x="86" y="36"/>
                    </a:lnTo>
                    <a:lnTo>
                      <a:pt x="80" y="34"/>
                    </a:lnTo>
                    <a:lnTo>
                      <a:pt x="76" y="31"/>
                    </a:lnTo>
                    <a:lnTo>
                      <a:pt x="70" y="27"/>
                    </a:lnTo>
                    <a:lnTo>
                      <a:pt x="66" y="24"/>
                    </a:lnTo>
                    <a:lnTo>
                      <a:pt x="62" y="22"/>
                    </a:lnTo>
                    <a:lnTo>
                      <a:pt x="58" y="21"/>
                    </a:lnTo>
                    <a:lnTo>
                      <a:pt x="53" y="24"/>
                    </a:lnTo>
                    <a:lnTo>
                      <a:pt x="51" y="29"/>
                    </a:lnTo>
                    <a:lnTo>
                      <a:pt x="46" y="32"/>
                    </a:lnTo>
                    <a:lnTo>
                      <a:pt x="45" y="36"/>
                    </a:lnTo>
                    <a:lnTo>
                      <a:pt x="42" y="41"/>
                    </a:lnTo>
                    <a:lnTo>
                      <a:pt x="39" y="45"/>
                    </a:lnTo>
                    <a:lnTo>
                      <a:pt x="36" y="49"/>
                    </a:lnTo>
                    <a:lnTo>
                      <a:pt x="34" y="53"/>
                    </a:lnTo>
                    <a:lnTo>
                      <a:pt x="29" y="57"/>
                    </a:lnTo>
                    <a:lnTo>
                      <a:pt x="27" y="62"/>
                    </a:lnTo>
                    <a:lnTo>
                      <a:pt x="24" y="66"/>
                    </a:lnTo>
                    <a:lnTo>
                      <a:pt x="21" y="70"/>
                    </a:lnTo>
                    <a:lnTo>
                      <a:pt x="18" y="74"/>
                    </a:lnTo>
                    <a:lnTo>
                      <a:pt x="15" y="78"/>
                    </a:lnTo>
                    <a:lnTo>
                      <a:pt x="13" y="83"/>
                    </a:lnTo>
                    <a:lnTo>
                      <a:pt x="10" y="87"/>
                    </a:lnTo>
                    <a:lnTo>
                      <a:pt x="7" y="91"/>
                    </a:lnTo>
                    <a:lnTo>
                      <a:pt x="6" y="95"/>
                    </a:lnTo>
                    <a:lnTo>
                      <a:pt x="3" y="99"/>
                    </a:lnTo>
                    <a:lnTo>
                      <a:pt x="0" y="104"/>
                    </a:lnTo>
                    <a:lnTo>
                      <a:pt x="4" y="64"/>
                    </a:lnTo>
                  </a:path>
                </a:pathLst>
              </a:custGeom>
              <a:solidFill>
                <a:srgbClr val="00CC00"/>
              </a:solidFill>
              <a:ln w="12700" cap="rnd">
                <a:solidFill>
                  <a:srgbClr val="00CC00"/>
                </a:solidFill>
                <a:round/>
                <a:headEnd/>
                <a:tailEnd/>
              </a:ln>
            </p:spPr>
            <p:txBody>
              <a:bodyPr/>
              <a:lstStyle/>
              <a:p>
                <a:endParaRPr lang="en-US"/>
              </a:p>
            </p:txBody>
          </p:sp>
          <p:sp>
            <p:nvSpPr>
              <p:cNvPr id="3789" name="Freeform 89"/>
              <p:cNvSpPr>
                <a:spLocks/>
              </p:cNvSpPr>
              <p:nvPr/>
            </p:nvSpPr>
            <p:spPr bwMode="auto">
              <a:xfrm>
                <a:off x="2338" y="1484"/>
                <a:ext cx="206" cy="131"/>
              </a:xfrm>
              <a:custGeom>
                <a:avLst/>
                <a:gdLst>
                  <a:gd name="T0" fmla="*/ 19 w 206"/>
                  <a:gd name="T1" fmla="*/ 73 h 131"/>
                  <a:gd name="T2" fmla="*/ 26 w 206"/>
                  <a:gd name="T3" fmla="*/ 62 h 131"/>
                  <a:gd name="T4" fmla="*/ 31 w 206"/>
                  <a:gd name="T5" fmla="*/ 52 h 131"/>
                  <a:gd name="T6" fmla="*/ 36 w 206"/>
                  <a:gd name="T7" fmla="*/ 40 h 131"/>
                  <a:gd name="T8" fmla="*/ 45 w 206"/>
                  <a:gd name="T9" fmla="*/ 28 h 131"/>
                  <a:gd name="T10" fmla="*/ 52 w 206"/>
                  <a:gd name="T11" fmla="*/ 17 h 131"/>
                  <a:gd name="T12" fmla="*/ 59 w 206"/>
                  <a:gd name="T13" fmla="*/ 7 h 131"/>
                  <a:gd name="T14" fmla="*/ 69 w 206"/>
                  <a:gd name="T15" fmla="*/ 0 h 131"/>
                  <a:gd name="T16" fmla="*/ 79 w 206"/>
                  <a:gd name="T17" fmla="*/ 0 h 131"/>
                  <a:gd name="T18" fmla="*/ 90 w 206"/>
                  <a:gd name="T19" fmla="*/ 0 h 131"/>
                  <a:gd name="T20" fmla="*/ 102 w 206"/>
                  <a:gd name="T21" fmla="*/ 3 h 131"/>
                  <a:gd name="T22" fmla="*/ 112 w 206"/>
                  <a:gd name="T23" fmla="*/ 9 h 131"/>
                  <a:gd name="T24" fmla="*/ 127 w 206"/>
                  <a:gd name="T25" fmla="*/ 23 h 131"/>
                  <a:gd name="T26" fmla="*/ 140 w 206"/>
                  <a:gd name="T27" fmla="*/ 31 h 131"/>
                  <a:gd name="T28" fmla="*/ 148 w 206"/>
                  <a:gd name="T29" fmla="*/ 40 h 131"/>
                  <a:gd name="T30" fmla="*/ 157 w 206"/>
                  <a:gd name="T31" fmla="*/ 50 h 131"/>
                  <a:gd name="T32" fmla="*/ 167 w 206"/>
                  <a:gd name="T33" fmla="*/ 61 h 131"/>
                  <a:gd name="T34" fmla="*/ 174 w 206"/>
                  <a:gd name="T35" fmla="*/ 71 h 131"/>
                  <a:gd name="T36" fmla="*/ 183 w 206"/>
                  <a:gd name="T37" fmla="*/ 81 h 131"/>
                  <a:gd name="T38" fmla="*/ 189 w 206"/>
                  <a:gd name="T39" fmla="*/ 92 h 131"/>
                  <a:gd name="T40" fmla="*/ 195 w 206"/>
                  <a:gd name="T41" fmla="*/ 104 h 131"/>
                  <a:gd name="T42" fmla="*/ 198 w 206"/>
                  <a:gd name="T43" fmla="*/ 114 h 131"/>
                  <a:gd name="T44" fmla="*/ 203 w 206"/>
                  <a:gd name="T45" fmla="*/ 125 h 131"/>
                  <a:gd name="T46" fmla="*/ 200 w 206"/>
                  <a:gd name="T47" fmla="*/ 128 h 131"/>
                  <a:gd name="T48" fmla="*/ 191 w 206"/>
                  <a:gd name="T49" fmla="*/ 120 h 131"/>
                  <a:gd name="T50" fmla="*/ 181 w 206"/>
                  <a:gd name="T51" fmla="*/ 113 h 131"/>
                  <a:gd name="T52" fmla="*/ 171 w 206"/>
                  <a:gd name="T53" fmla="*/ 107 h 131"/>
                  <a:gd name="T54" fmla="*/ 164 w 206"/>
                  <a:gd name="T55" fmla="*/ 97 h 131"/>
                  <a:gd name="T56" fmla="*/ 153 w 206"/>
                  <a:gd name="T57" fmla="*/ 87 h 131"/>
                  <a:gd name="T58" fmla="*/ 143 w 206"/>
                  <a:gd name="T59" fmla="*/ 76 h 131"/>
                  <a:gd name="T60" fmla="*/ 134 w 206"/>
                  <a:gd name="T61" fmla="*/ 68 h 131"/>
                  <a:gd name="T62" fmla="*/ 124 w 206"/>
                  <a:gd name="T63" fmla="*/ 61 h 131"/>
                  <a:gd name="T64" fmla="*/ 110 w 206"/>
                  <a:gd name="T65" fmla="*/ 49 h 131"/>
                  <a:gd name="T66" fmla="*/ 98 w 206"/>
                  <a:gd name="T67" fmla="*/ 42 h 131"/>
                  <a:gd name="T68" fmla="*/ 86 w 206"/>
                  <a:gd name="T69" fmla="*/ 33 h 131"/>
                  <a:gd name="T70" fmla="*/ 76 w 206"/>
                  <a:gd name="T71" fmla="*/ 28 h 131"/>
                  <a:gd name="T72" fmla="*/ 65 w 206"/>
                  <a:gd name="T73" fmla="*/ 29 h 131"/>
                  <a:gd name="T74" fmla="*/ 57 w 206"/>
                  <a:gd name="T75" fmla="*/ 40 h 131"/>
                  <a:gd name="T76" fmla="*/ 52 w 206"/>
                  <a:gd name="T77" fmla="*/ 50 h 131"/>
                  <a:gd name="T78" fmla="*/ 45 w 206"/>
                  <a:gd name="T79" fmla="*/ 61 h 131"/>
                  <a:gd name="T80" fmla="*/ 36 w 206"/>
                  <a:gd name="T81" fmla="*/ 71 h 131"/>
                  <a:gd name="T82" fmla="*/ 29 w 206"/>
                  <a:gd name="T83" fmla="*/ 81 h 131"/>
                  <a:gd name="T84" fmla="*/ 22 w 206"/>
                  <a:gd name="T85" fmla="*/ 92 h 131"/>
                  <a:gd name="T86" fmla="*/ 16 w 206"/>
                  <a:gd name="T87" fmla="*/ 102 h 131"/>
                  <a:gd name="T88" fmla="*/ 9 w 206"/>
                  <a:gd name="T89" fmla="*/ 113 h 131"/>
                  <a:gd name="T90" fmla="*/ 3 w 206"/>
                  <a:gd name="T91" fmla="*/ 123 h 131"/>
                  <a:gd name="T92" fmla="*/ 5 w 206"/>
                  <a:gd name="T93" fmla="*/ 80 h 13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206"/>
                  <a:gd name="T142" fmla="*/ 0 h 131"/>
                  <a:gd name="T143" fmla="*/ 206 w 206"/>
                  <a:gd name="T144" fmla="*/ 131 h 13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206" h="131">
                    <a:moveTo>
                      <a:pt x="16" y="78"/>
                    </a:moveTo>
                    <a:lnTo>
                      <a:pt x="19" y="73"/>
                    </a:lnTo>
                    <a:lnTo>
                      <a:pt x="22" y="68"/>
                    </a:lnTo>
                    <a:lnTo>
                      <a:pt x="26" y="62"/>
                    </a:lnTo>
                    <a:lnTo>
                      <a:pt x="28" y="57"/>
                    </a:lnTo>
                    <a:lnTo>
                      <a:pt x="31" y="52"/>
                    </a:lnTo>
                    <a:lnTo>
                      <a:pt x="33" y="47"/>
                    </a:lnTo>
                    <a:lnTo>
                      <a:pt x="36" y="40"/>
                    </a:lnTo>
                    <a:lnTo>
                      <a:pt x="40" y="35"/>
                    </a:lnTo>
                    <a:lnTo>
                      <a:pt x="45" y="28"/>
                    </a:lnTo>
                    <a:lnTo>
                      <a:pt x="48" y="23"/>
                    </a:lnTo>
                    <a:lnTo>
                      <a:pt x="52" y="17"/>
                    </a:lnTo>
                    <a:lnTo>
                      <a:pt x="57" y="12"/>
                    </a:lnTo>
                    <a:lnTo>
                      <a:pt x="59" y="7"/>
                    </a:lnTo>
                    <a:lnTo>
                      <a:pt x="64" y="3"/>
                    </a:lnTo>
                    <a:lnTo>
                      <a:pt x="69" y="0"/>
                    </a:lnTo>
                    <a:lnTo>
                      <a:pt x="74" y="0"/>
                    </a:lnTo>
                    <a:lnTo>
                      <a:pt x="79" y="0"/>
                    </a:lnTo>
                    <a:lnTo>
                      <a:pt x="84" y="0"/>
                    </a:lnTo>
                    <a:lnTo>
                      <a:pt x="90" y="0"/>
                    </a:lnTo>
                    <a:lnTo>
                      <a:pt x="95" y="0"/>
                    </a:lnTo>
                    <a:lnTo>
                      <a:pt x="102" y="3"/>
                    </a:lnTo>
                    <a:lnTo>
                      <a:pt x="107" y="7"/>
                    </a:lnTo>
                    <a:lnTo>
                      <a:pt x="112" y="9"/>
                    </a:lnTo>
                    <a:lnTo>
                      <a:pt x="117" y="14"/>
                    </a:lnTo>
                    <a:lnTo>
                      <a:pt x="127" y="23"/>
                    </a:lnTo>
                    <a:lnTo>
                      <a:pt x="133" y="26"/>
                    </a:lnTo>
                    <a:lnTo>
                      <a:pt x="140" y="31"/>
                    </a:lnTo>
                    <a:lnTo>
                      <a:pt x="143" y="36"/>
                    </a:lnTo>
                    <a:lnTo>
                      <a:pt x="148" y="40"/>
                    </a:lnTo>
                    <a:lnTo>
                      <a:pt x="153" y="45"/>
                    </a:lnTo>
                    <a:lnTo>
                      <a:pt x="157" y="50"/>
                    </a:lnTo>
                    <a:lnTo>
                      <a:pt x="162" y="55"/>
                    </a:lnTo>
                    <a:lnTo>
                      <a:pt x="167" y="61"/>
                    </a:lnTo>
                    <a:lnTo>
                      <a:pt x="172" y="66"/>
                    </a:lnTo>
                    <a:lnTo>
                      <a:pt x="174" y="71"/>
                    </a:lnTo>
                    <a:lnTo>
                      <a:pt x="179" y="76"/>
                    </a:lnTo>
                    <a:lnTo>
                      <a:pt x="183" y="81"/>
                    </a:lnTo>
                    <a:lnTo>
                      <a:pt x="184" y="87"/>
                    </a:lnTo>
                    <a:lnTo>
                      <a:pt x="189" y="92"/>
                    </a:lnTo>
                    <a:lnTo>
                      <a:pt x="191" y="99"/>
                    </a:lnTo>
                    <a:lnTo>
                      <a:pt x="195" y="104"/>
                    </a:lnTo>
                    <a:lnTo>
                      <a:pt x="196" y="109"/>
                    </a:lnTo>
                    <a:lnTo>
                      <a:pt x="198" y="114"/>
                    </a:lnTo>
                    <a:lnTo>
                      <a:pt x="202" y="120"/>
                    </a:lnTo>
                    <a:lnTo>
                      <a:pt x="203" y="125"/>
                    </a:lnTo>
                    <a:lnTo>
                      <a:pt x="205" y="130"/>
                    </a:lnTo>
                    <a:lnTo>
                      <a:pt x="200" y="128"/>
                    </a:lnTo>
                    <a:lnTo>
                      <a:pt x="196" y="123"/>
                    </a:lnTo>
                    <a:lnTo>
                      <a:pt x="191" y="120"/>
                    </a:lnTo>
                    <a:lnTo>
                      <a:pt x="186" y="116"/>
                    </a:lnTo>
                    <a:lnTo>
                      <a:pt x="181" y="113"/>
                    </a:lnTo>
                    <a:lnTo>
                      <a:pt x="176" y="111"/>
                    </a:lnTo>
                    <a:lnTo>
                      <a:pt x="171" y="107"/>
                    </a:lnTo>
                    <a:lnTo>
                      <a:pt x="167" y="102"/>
                    </a:lnTo>
                    <a:lnTo>
                      <a:pt x="164" y="97"/>
                    </a:lnTo>
                    <a:lnTo>
                      <a:pt x="158" y="94"/>
                    </a:lnTo>
                    <a:lnTo>
                      <a:pt x="153" y="87"/>
                    </a:lnTo>
                    <a:lnTo>
                      <a:pt x="148" y="81"/>
                    </a:lnTo>
                    <a:lnTo>
                      <a:pt x="143" y="76"/>
                    </a:lnTo>
                    <a:lnTo>
                      <a:pt x="138" y="73"/>
                    </a:lnTo>
                    <a:lnTo>
                      <a:pt x="134" y="68"/>
                    </a:lnTo>
                    <a:lnTo>
                      <a:pt x="129" y="64"/>
                    </a:lnTo>
                    <a:lnTo>
                      <a:pt x="124" y="61"/>
                    </a:lnTo>
                    <a:lnTo>
                      <a:pt x="117" y="55"/>
                    </a:lnTo>
                    <a:lnTo>
                      <a:pt x="110" y="49"/>
                    </a:lnTo>
                    <a:lnTo>
                      <a:pt x="105" y="45"/>
                    </a:lnTo>
                    <a:lnTo>
                      <a:pt x="98" y="42"/>
                    </a:lnTo>
                    <a:lnTo>
                      <a:pt x="93" y="38"/>
                    </a:lnTo>
                    <a:lnTo>
                      <a:pt x="86" y="33"/>
                    </a:lnTo>
                    <a:lnTo>
                      <a:pt x="81" y="29"/>
                    </a:lnTo>
                    <a:lnTo>
                      <a:pt x="76" y="28"/>
                    </a:lnTo>
                    <a:lnTo>
                      <a:pt x="71" y="26"/>
                    </a:lnTo>
                    <a:lnTo>
                      <a:pt x="65" y="29"/>
                    </a:lnTo>
                    <a:lnTo>
                      <a:pt x="62" y="36"/>
                    </a:lnTo>
                    <a:lnTo>
                      <a:pt x="57" y="40"/>
                    </a:lnTo>
                    <a:lnTo>
                      <a:pt x="55" y="45"/>
                    </a:lnTo>
                    <a:lnTo>
                      <a:pt x="52" y="50"/>
                    </a:lnTo>
                    <a:lnTo>
                      <a:pt x="48" y="55"/>
                    </a:lnTo>
                    <a:lnTo>
                      <a:pt x="45" y="61"/>
                    </a:lnTo>
                    <a:lnTo>
                      <a:pt x="41" y="66"/>
                    </a:lnTo>
                    <a:lnTo>
                      <a:pt x="36" y="71"/>
                    </a:lnTo>
                    <a:lnTo>
                      <a:pt x="33" y="76"/>
                    </a:lnTo>
                    <a:lnTo>
                      <a:pt x="29" y="81"/>
                    </a:lnTo>
                    <a:lnTo>
                      <a:pt x="26" y="87"/>
                    </a:lnTo>
                    <a:lnTo>
                      <a:pt x="22" y="92"/>
                    </a:lnTo>
                    <a:lnTo>
                      <a:pt x="19" y="97"/>
                    </a:lnTo>
                    <a:lnTo>
                      <a:pt x="16" y="102"/>
                    </a:lnTo>
                    <a:lnTo>
                      <a:pt x="12" y="107"/>
                    </a:lnTo>
                    <a:lnTo>
                      <a:pt x="9" y="113"/>
                    </a:lnTo>
                    <a:lnTo>
                      <a:pt x="7" y="118"/>
                    </a:lnTo>
                    <a:lnTo>
                      <a:pt x="3" y="123"/>
                    </a:lnTo>
                    <a:lnTo>
                      <a:pt x="0" y="128"/>
                    </a:lnTo>
                    <a:lnTo>
                      <a:pt x="5" y="80"/>
                    </a:lnTo>
                  </a:path>
                </a:pathLst>
              </a:custGeom>
              <a:solidFill>
                <a:srgbClr val="00CC00"/>
              </a:solidFill>
              <a:ln w="12700" cap="rnd">
                <a:solidFill>
                  <a:srgbClr val="00CC00"/>
                </a:solidFill>
                <a:round/>
                <a:headEnd/>
                <a:tailEnd/>
              </a:ln>
            </p:spPr>
            <p:txBody>
              <a:bodyPr/>
              <a:lstStyle/>
              <a:p>
                <a:endParaRPr lang="en-US"/>
              </a:p>
            </p:txBody>
          </p:sp>
          <p:sp>
            <p:nvSpPr>
              <p:cNvPr id="3790" name="Freeform 90"/>
              <p:cNvSpPr>
                <a:spLocks/>
              </p:cNvSpPr>
              <p:nvPr/>
            </p:nvSpPr>
            <p:spPr bwMode="auto">
              <a:xfrm>
                <a:off x="2112" y="1595"/>
                <a:ext cx="229" cy="144"/>
              </a:xfrm>
              <a:custGeom>
                <a:avLst/>
                <a:gdLst>
                  <a:gd name="T0" fmla="*/ 207 w 229"/>
                  <a:gd name="T1" fmla="*/ 80 h 144"/>
                  <a:gd name="T2" fmla="*/ 199 w 229"/>
                  <a:gd name="T3" fmla="*/ 69 h 144"/>
                  <a:gd name="T4" fmla="*/ 194 w 229"/>
                  <a:gd name="T5" fmla="*/ 57 h 144"/>
                  <a:gd name="T6" fmla="*/ 188 w 229"/>
                  <a:gd name="T7" fmla="*/ 44 h 144"/>
                  <a:gd name="T8" fmla="*/ 178 w 229"/>
                  <a:gd name="T9" fmla="*/ 31 h 144"/>
                  <a:gd name="T10" fmla="*/ 171 w 229"/>
                  <a:gd name="T11" fmla="*/ 19 h 144"/>
                  <a:gd name="T12" fmla="*/ 163 w 229"/>
                  <a:gd name="T13" fmla="*/ 8 h 144"/>
                  <a:gd name="T14" fmla="*/ 151 w 229"/>
                  <a:gd name="T15" fmla="*/ 0 h 144"/>
                  <a:gd name="T16" fmla="*/ 140 w 229"/>
                  <a:gd name="T17" fmla="*/ 0 h 144"/>
                  <a:gd name="T18" fmla="*/ 128 w 229"/>
                  <a:gd name="T19" fmla="*/ 0 h 144"/>
                  <a:gd name="T20" fmla="*/ 115 w 229"/>
                  <a:gd name="T21" fmla="*/ 4 h 144"/>
                  <a:gd name="T22" fmla="*/ 103 w 229"/>
                  <a:gd name="T23" fmla="*/ 10 h 144"/>
                  <a:gd name="T24" fmla="*/ 86 w 229"/>
                  <a:gd name="T25" fmla="*/ 25 h 144"/>
                  <a:gd name="T26" fmla="*/ 73 w 229"/>
                  <a:gd name="T27" fmla="*/ 34 h 144"/>
                  <a:gd name="T28" fmla="*/ 63 w 229"/>
                  <a:gd name="T29" fmla="*/ 44 h 144"/>
                  <a:gd name="T30" fmla="*/ 54 w 229"/>
                  <a:gd name="T31" fmla="*/ 55 h 144"/>
                  <a:gd name="T32" fmla="*/ 42 w 229"/>
                  <a:gd name="T33" fmla="*/ 67 h 144"/>
                  <a:gd name="T34" fmla="*/ 34 w 229"/>
                  <a:gd name="T35" fmla="*/ 78 h 144"/>
                  <a:gd name="T36" fmla="*/ 25 w 229"/>
                  <a:gd name="T37" fmla="*/ 90 h 144"/>
                  <a:gd name="T38" fmla="*/ 17 w 229"/>
                  <a:gd name="T39" fmla="*/ 101 h 144"/>
                  <a:gd name="T40" fmla="*/ 11 w 229"/>
                  <a:gd name="T41" fmla="*/ 114 h 144"/>
                  <a:gd name="T42" fmla="*/ 8 w 229"/>
                  <a:gd name="T43" fmla="*/ 126 h 144"/>
                  <a:gd name="T44" fmla="*/ 2 w 229"/>
                  <a:gd name="T45" fmla="*/ 137 h 144"/>
                  <a:gd name="T46" fmla="*/ 6 w 229"/>
                  <a:gd name="T47" fmla="*/ 141 h 144"/>
                  <a:gd name="T48" fmla="*/ 15 w 229"/>
                  <a:gd name="T49" fmla="*/ 132 h 144"/>
                  <a:gd name="T50" fmla="*/ 27 w 229"/>
                  <a:gd name="T51" fmla="*/ 124 h 144"/>
                  <a:gd name="T52" fmla="*/ 38 w 229"/>
                  <a:gd name="T53" fmla="*/ 118 h 144"/>
                  <a:gd name="T54" fmla="*/ 46 w 229"/>
                  <a:gd name="T55" fmla="*/ 107 h 144"/>
                  <a:gd name="T56" fmla="*/ 57 w 229"/>
                  <a:gd name="T57" fmla="*/ 95 h 144"/>
                  <a:gd name="T58" fmla="*/ 69 w 229"/>
                  <a:gd name="T59" fmla="*/ 84 h 144"/>
                  <a:gd name="T60" fmla="*/ 79 w 229"/>
                  <a:gd name="T61" fmla="*/ 74 h 144"/>
                  <a:gd name="T62" fmla="*/ 90 w 229"/>
                  <a:gd name="T63" fmla="*/ 67 h 144"/>
                  <a:gd name="T64" fmla="*/ 105 w 229"/>
                  <a:gd name="T65" fmla="*/ 53 h 144"/>
                  <a:gd name="T66" fmla="*/ 119 w 229"/>
                  <a:gd name="T67" fmla="*/ 46 h 144"/>
                  <a:gd name="T68" fmla="*/ 132 w 229"/>
                  <a:gd name="T69" fmla="*/ 36 h 144"/>
                  <a:gd name="T70" fmla="*/ 144 w 229"/>
                  <a:gd name="T71" fmla="*/ 31 h 144"/>
                  <a:gd name="T72" fmla="*/ 155 w 229"/>
                  <a:gd name="T73" fmla="*/ 32 h 144"/>
                  <a:gd name="T74" fmla="*/ 165 w 229"/>
                  <a:gd name="T75" fmla="*/ 44 h 144"/>
                  <a:gd name="T76" fmla="*/ 171 w 229"/>
                  <a:gd name="T77" fmla="*/ 55 h 144"/>
                  <a:gd name="T78" fmla="*/ 178 w 229"/>
                  <a:gd name="T79" fmla="*/ 67 h 144"/>
                  <a:gd name="T80" fmla="*/ 188 w 229"/>
                  <a:gd name="T81" fmla="*/ 78 h 144"/>
                  <a:gd name="T82" fmla="*/ 195 w 229"/>
                  <a:gd name="T83" fmla="*/ 90 h 144"/>
                  <a:gd name="T84" fmla="*/ 203 w 229"/>
                  <a:gd name="T85" fmla="*/ 101 h 144"/>
                  <a:gd name="T86" fmla="*/ 211 w 229"/>
                  <a:gd name="T87" fmla="*/ 112 h 144"/>
                  <a:gd name="T88" fmla="*/ 218 w 229"/>
                  <a:gd name="T89" fmla="*/ 124 h 144"/>
                  <a:gd name="T90" fmla="*/ 224 w 229"/>
                  <a:gd name="T91" fmla="*/ 135 h 144"/>
                  <a:gd name="T92" fmla="*/ 222 w 229"/>
                  <a:gd name="T93" fmla="*/ 88 h 14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229"/>
                  <a:gd name="T142" fmla="*/ 0 h 144"/>
                  <a:gd name="T143" fmla="*/ 229 w 229"/>
                  <a:gd name="T144" fmla="*/ 144 h 144"/>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229" h="144">
                    <a:moveTo>
                      <a:pt x="211" y="86"/>
                    </a:moveTo>
                    <a:lnTo>
                      <a:pt x="207" y="80"/>
                    </a:lnTo>
                    <a:lnTo>
                      <a:pt x="203" y="74"/>
                    </a:lnTo>
                    <a:lnTo>
                      <a:pt x="199" y="69"/>
                    </a:lnTo>
                    <a:lnTo>
                      <a:pt x="197" y="63"/>
                    </a:lnTo>
                    <a:lnTo>
                      <a:pt x="194" y="57"/>
                    </a:lnTo>
                    <a:lnTo>
                      <a:pt x="192" y="51"/>
                    </a:lnTo>
                    <a:lnTo>
                      <a:pt x="188" y="44"/>
                    </a:lnTo>
                    <a:lnTo>
                      <a:pt x="184" y="38"/>
                    </a:lnTo>
                    <a:lnTo>
                      <a:pt x="178" y="31"/>
                    </a:lnTo>
                    <a:lnTo>
                      <a:pt x="174" y="25"/>
                    </a:lnTo>
                    <a:lnTo>
                      <a:pt x="171" y="19"/>
                    </a:lnTo>
                    <a:lnTo>
                      <a:pt x="165" y="13"/>
                    </a:lnTo>
                    <a:lnTo>
                      <a:pt x="163" y="8"/>
                    </a:lnTo>
                    <a:lnTo>
                      <a:pt x="157" y="4"/>
                    </a:lnTo>
                    <a:lnTo>
                      <a:pt x="151" y="0"/>
                    </a:lnTo>
                    <a:lnTo>
                      <a:pt x="146" y="0"/>
                    </a:lnTo>
                    <a:lnTo>
                      <a:pt x="140" y="0"/>
                    </a:lnTo>
                    <a:lnTo>
                      <a:pt x="134" y="0"/>
                    </a:lnTo>
                    <a:lnTo>
                      <a:pt x="128" y="0"/>
                    </a:lnTo>
                    <a:lnTo>
                      <a:pt x="123" y="0"/>
                    </a:lnTo>
                    <a:lnTo>
                      <a:pt x="115" y="4"/>
                    </a:lnTo>
                    <a:lnTo>
                      <a:pt x="109" y="8"/>
                    </a:lnTo>
                    <a:lnTo>
                      <a:pt x="103" y="10"/>
                    </a:lnTo>
                    <a:lnTo>
                      <a:pt x="98" y="15"/>
                    </a:lnTo>
                    <a:lnTo>
                      <a:pt x="86" y="25"/>
                    </a:lnTo>
                    <a:lnTo>
                      <a:pt x="80" y="29"/>
                    </a:lnTo>
                    <a:lnTo>
                      <a:pt x="73" y="34"/>
                    </a:lnTo>
                    <a:lnTo>
                      <a:pt x="69" y="40"/>
                    </a:lnTo>
                    <a:lnTo>
                      <a:pt x="63" y="44"/>
                    </a:lnTo>
                    <a:lnTo>
                      <a:pt x="57" y="50"/>
                    </a:lnTo>
                    <a:lnTo>
                      <a:pt x="54" y="55"/>
                    </a:lnTo>
                    <a:lnTo>
                      <a:pt x="48" y="61"/>
                    </a:lnTo>
                    <a:lnTo>
                      <a:pt x="42" y="67"/>
                    </a:lnTo>
                    <a:lnTo>
                      <a:pt x="36" y="72"/>
                    </a:lnTo>
                    <a:lnTo>
                      <a:pt x="34" y="78"/>
                    </a:lnTo>
                    <a:lnTo>
                      <a:pt x="29" y="84"/>
                    </a:lnTo>
                    <a:lnTo>
                      <a:pt x="25" y="90"/>
                    </a:lnTo>
                    <a:lnTo>
                      <a:pt x="23" y="95"/>
                    </a:lnTo>
                    <a:lnTo>
                      <a:pt x="17" y="101"/>
                    </a:lnTo>
                    <a:lnTo>
                      <a:pt x="15" y="109"/>
                    </a:lnTo>
                    <a:lnTo>
                      <a:pt x="11" y="114"/>
                    </a:lnTo>
                    <a:lnTo>
                      <a:pt x="10" y="120"/>
                    </a:lnTo>
                    <a:lnTo>
                      <a:pt x="8" y="126"/>
                    </a:lnTo>
                    <a:lnTo>
                      <a:pt x="4" y="132"/>
                    </a:lnTo>
                    <a:lnTo>
                      <a:pt x="2" y="137"/>
                    </a:lnTo>
                    <a:lnTo>
                      <a:pt x="0" y="143"/>
                    </a:lnTo>
                    <a:lnTo>
                      <a:pt x="6" y="141"/>
                    </a:lnTo>
                    <a:lnTo>
                      <a:pt x="10" y="135"/>
                    </a:lnTo>
                    <a:lnTo>
                      <a:pt x="15" y="132"/>
                    </a:lnTo>
                    <a:lnTo>
                      <a:pt x="21" y="128"/>
                    </a:lnTo>
                    <a:lnTo>
                      <a:pt x="27" y="124"/>
                    </a:lnTo>
                    <a:lnTo>
                      <a:pt x="33" y="122"/>
                    </a:lnTo>
                    <a:lnTo>
                      <a:pt x="38" y="118"/>
                    </a:lnTo>
                    <a:lnTo>
                      <a:pt x="42" y="112"/>
                    </a:lnTo>
                    <a:lnTo>
                      <a:pt x="46" y="107"/>
                    </a:lnTo>
                    <a:lnTo>
                      <a:pt x="52" y="103"/>
                    </a:lnTo>
                    <a:lnTo>
                      <a:pt x="57" y="95"/>
                    </a:lnTo>
                    <a:lnTo>
                      <a:pt x="63" y="90"/>
                    </a:lnTo>
                    <a:lnTo>
                      <a:pt x="69" y="84"/>
                    </a:lnTo>
                    <a:lnTo>
                      <a:pt x="75" y="80"/>
                    </a:lnTo>
                    <a:lnTo>
                      <a:pt x="79" y="74"/>
                    </a:lnTo>
                    <a:lnTo>
                      <a:pt x="84" y="71"/>
                    </a:lnTo>
                    <a:lnTo>
                      <a:pt x="90" y="67"/>
                    </a:lnTo>
                    <a:lnTo>
                      <a:pt x="98" y="61"/>
                    </a:lnTo>
                    <a:lnTo>
                      <a:pt x="105" y="53"/>
                    </a:lnTo>
                    <a:lnTo>
                      <a:pt x="111" y="50"/>
                    </a:lnTo>
                    <a:lnTo>
                      <a:pt x="119" y="46"/>
                    </a:lnTo>
                    <a:lnTo>
                      <a:pt x="125" y="42"/>
                    </a:lnTo>
                    <a:lnTo>
                      <a:pt x="132" y="36"/>
                    </a:lnTo>
                    <a:lnTo>
                      <a:pt x="138" y="32"/>
                    </a:lnTo>
                    <a:lnTo>
                      <a:pt x="144" y="31"/>
                    </a:lnTo>
                    <a:lnTo>
                      <a:pt x="149" y="29"/>
                    </a:lnTo>
                    <a:lnTo>
                      <a:pt x="155" y="32"/>
                    </a:lnTo>
                    <a:lnTo>
                      <a:pt x="159" y="40"/>
                    </a:lnTo>
                    <a:lnTo>
                      <a:pt x="165" y="44"/>
                    </a:lnTo>
                    <a:lnTo>
                      <a:pt x="167" y="50"/>
                    </a:lnTo>
                    <a:lnTo>
                      <a:pt x="171" y="55"/>
                    </a:lnTo>
                    <a:lnTo>
                      <a:pt x="174" y="61"/>
                    </a:lnTo>
                    <a:lnTo>
                      <a:pt x="178" y="67"/>
                    </a:lnTo>
                    <a:lnTo>
                      <a:pt x="182" y="72"/>
                    </a:lnTo>
                    <a:lnTo>
                      <a:pt x="188" y="78"/>
                    </a:lnTo>
                    <a:lnTo>
                      <a:pt x="192" y="84"/>
                    </a:lnTo>
                    <a:lnTo>
                      <a:pt x="195" y="90"/>
                    </a:lnTo>
                    <a:lnTo>
                      <a:pt x="199" y="95"/>
                    </a:lnTo>
                    <a:lnTo>
                      <a:pt x="203" y="101"/>
                    </a:lnTo>
                    <a:lnTo>
                      <a:pt x="207" y="107"/>
                    </a:lnTo>
                    <a:lnTo>
                      <a:pt x="211" y="112"/>
                    </a:lnTo>
                    <a:lnTo>
                      <a:pt x="215" y="118"/>
                    </a:lnTo>
                    <a:lnTo>
                      <a:pt x="218" y="124"/>
                    </a:lnTo>
                    <a:lnTo>
                      <a:pt x="220" y="130"/>
                    </a:lnTo>
                    <a:lnTo>
                      <a:pt x="224" y="135"/>
                    </a:lnTo>
                    <a:lnTo>
                      <a:pt x="228" y="141"/>
                    </a:lnTo>
                    <a:lnTo>
                      <a:pt x="222" y="88"/>
                    </a:lnTo>
                  </a:path>
                </a:pathLst>
              </a:custGeom>
              <a:solidFill>
                <a:srgbClr val="00CC00"/>
              </a:solidFill>
              <a:ln w="12700" cap="rnd">
                <a:solidFill>
                  <a:srgbClr val="00CC00"/>
                </a:solidFill>
                <a:round/>
                <a:headEnd/>
                <a:tailEnd/>
              </a:ln>
            </p:spPr>
            <p:txBody>
              <a:bodyPr/>
              <a:lstStyle/>
              <a:p>
                <a:endParaRPr lang="en-US"/>
              </a:p>
            </p:txBody>
          </p:sp>
          <p:sp>
            <p:nvSpPr>
              <p:cNvPr id="3791" name="Freeform 91"/>
              <p:cNvSpPr>
                <a:spLocks/>
              </p:cNvSpPr>
              <p:nvPr/>
            </p:nvSpPr>
            <p:spPr bwMode="auto">
              <a:xfrm>
                <a:off x="2137" y="1417"/>
                <a:ext cx="186" cy="118"/>
              </a:xfrm>
              <a:custGeom>
                <a:avLst/>
                <a:gdLst>
                  <a:gd name="T0" fmla="*/ 168 w 186"/>
                  <a:gd name="T1" fmla="*/ 66 h 118"/>
                  <a:gd name="T2" fmla="*/ 162 w 186"/>
                  <a:gd name="T3" fmla="*/ 56 h 118"/>
                  <a:gd name="T4" fmla="*/ 157 w 186"/>
                  <a:gd name="T5" fmla="*/ 47 h 118"/>
                  <a:gd name="T6" fmla="*/ 152 w 186"/>
                  <a:gd name="T7" fmla="*/ 36 h 118"/>
                  <a:gd name="T8" fmla="*/ 145 w 186"/>
                  <a:gd name="T9" fmla="*/ 25 h 118"/>
                  <a:gd name="T10" fmla="*/ 138 w 186"/>
                  <a:gd name="T11" fmla="*/ 16 h 118"/>
                  <a:gd name="T12" fmla="*/ 132 w 186"/>
                  <a:gd name="T13" fmla="*/ 6 h 118"/>
                  <a:gd name="T14" fmla="*/ 123 w 186"/>
                  <a:gd name="T15" fmla="*/ 0 h 118"/>
                  <a:gd name="T16" fmla="*/ 113 w 186"/>
                  <a:gd name="T17" fmla="*/ 0 h 118"/>
                  <a:gd name="T18" fmla="*/ 104 w 186"/>
                  <a:gd name="T19" fmla="*/ 0 h 118"/>
                  <a:gd name="T20" fmla="*/ 93 w 186"/>
                  <a:gd name="T21" fmla="*/ 3 h 118"/>
                  <a:gd name="T22" fmla="*/ 84 w 186"/>
                  <a:gd name="T23" fmla="*/ 8 h 118"/>
                  <a:gd name="T24" fmla="*/ 70 w 186"/>
                  <a:gd name="T25" fmla="*/ 20 h 118"/>
                  <a:gd name="T26" fmla="*/ 59 w 186"/>
                  <a:gd name="T27" fmla="*/ 28 h 118"/>
                  <a:gd name="T28" fmla="*/ 51 w 186"/>
                  <a:gd name="T29" fmla="*/ 36 h 118"/>
                  <a:gd name="T30" fmla="*/ 44 w 186"/>
                  <a:gd name="T31" fmla="*/ 45 h 118"/>
                  <a:gd name="T32" fmla="*/ 34 w 186"/>
                  <a:gd name="T33" fmla="*/ 55 h 118"/>
                  <a:gd name="T34" fmla="*/ 28 w 186"/>
                  <a:gd name="T35" fmla="*/ 64 h 118"/>
                  <a:gd name="T36" fmla="*/ 20 w 186"/>
                  <a:gd name="T37" fmla="*/ 73 h 118"/>
                  <a:gd name="T38" fmla="*/ 14 w 186"/>
                  <a:gd name="T39" fmla="*/ 83 h 118"/>
                  <a:gd name="T40" fmla="*/ 9 w 186"/>
                  <a:gd name="T41" fmla="*/ 94 h 118"/>
                  <a:gd name="T42" fmla="*/ 6 w 186"/>
                  <a:gd name="T43" fmla="*/ 103 h 118"/>
                  <a:gd name="T44" fmla="*/ 2 w 186"/>
                  <a:gd name="T45" fmla="*/ 112 h 118"/>
                  <a:gd name="T46" fmla="*/ 5 w 186"/>
                  <a:gd name="T47" fmla="*/ 115 h 118"/>
                  <a:gd name="T48" fmla="*/ 12 w 186"/>
                  <a:gd name="T49" fmla="*/ 108 h 118"/>
                  <a:gd name="T50" fmla="*/ 22 w 186"/>
                  <a:gd name="T51" fmla="*/ 101 h 118"/>
                  <a:gd name="T52" fmla="*/ 31 w 186"/>
                  <a:gd name="T53" fmla="*/ 97 h 118"/>
                  <a:gd name="T54" fmla="*/ 37 w 186"/>
                  <a:gd name="T55" fmla="*/ 87 h 118"/>
                  <a:gd name="T56" fmla="*/ 47 w 186"/>
                  <a:gd name="T57" fmla="*/ 78 h 118"/>
                  <a:gd name="T58" fmla="*/ 56 w 186"/>
                  <a:gd name="T59" fmla="*/ 69 h 118"/>
                  <a:gd name="T60" fmla="*/ 64 w 186"/>
                  <a:gd name="T61" fmla="*/ 61 h 118"/>
                  <a:gd name="T62" fmla="*/ 73 w 186"/>
                  <a:gd name="T63" fmla="*/ 55 h 118"/>
                  <a:gd name="T64" fmla="*/ 86 w 186"/>
                  <a:gd name="T65" fmla="*/ 44 h 118"/>
                  <a:gd name="T66" fmla="*/ 96 w 186"/>
                  <a:gd name="T67" fmla="*/ 37 h 118"/>
                  <a:gd name="T68" fmla="*/ 107 w 186"/>
                  <a:gd name="T69" fmla="*/ 30 h 118"/>
                  <a:gd name="T70" fmla="*/ 117 w 186"/>
                  <a:gd name="T71" fmla="*/ 25 h 118"/>
                  <a:gd name="T72" fmla="*/ 126 w 186"/>
                  <a:gd name="T73" fmla="*/ 27 h 118"/>
                  <a:gd name="T74" fmla="*/ 134 w 186"/>
                  <a:gd name="T75" fmla="*/ 36 h 118"/>
                  <a:gd name="T76" fmla="*/ 138 w 186"/>
                  <a:gd name="T77" fmla="*/ 45 h 118"/>
                  <a:gd name="T78" fmla="*/ 145 w 186"/>
                  <a:gd name="T79" fmla="*/ 55 h 118"/>
                  <a:gd name="T80" fmla="*/ 152 w 186"/>
                  <a:gd name="T81" fmla="*/ 64 h 118"/>
                  <a:gd name="T82" fmla="*/ 159 w 186"/>
                  <a:gd name="T83" fmla="*/ 73 h 118"/>
                  <a:gd name="T84" fmla="*/ 165 w 186"/>
                  <a:gd name="T85" fmla="*/ 83 h 118"/>
                  <a:gd name="T86" fmla="*/ 171 w 186"/>
                  <a:gd name="T87" fmla="*/ 92 h 118"/>
                  <a:gd name="T88" fmla="*/ 177 w 186"/>
                  <a:gd name="T89" fmla="*/ 101 h 118"/>
                  <a:gd name="T90" fmla="*/ 182 w 186"/>
                  <a:gd name="T91" fmla="*/ 111 h 118"/>
                  <a:gd name="T92" fmla="*/ 180 w 186"/>
                  <a:gd name="T93" fmla="*/ 72 h 11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6"/>
                  <a:gd name="T142" fmla="*/ 0 h 118"/>
                  <a:gd name="T143" fmla="*/ 186 w 186"/>
                  <a:gd name="T144" fmla="*/ 118 h 11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6" h="118">
                    <a:moveTo>
                      <a:pt x="171" y="70"/>
                    </a:moveTo>
                    <a:lnTo>
                      <a:pt x="168" y="66"/>
                    </a:lnTo>
                    <a:lnTo>
                      <a:pt x="165" y="61"/>
                    </a:lnTo>
                    <a:lnTo>
                      <a:pt x="162" y="56"/>
                    </a:lnTo>
                    <a:lnTo>
                      <a:pt x="160" y="51"/>
                    </a:lnTo>
                    <a:lnTo>
                      <a:pt x="157" y="47"/>
                    </a:lnTo>
                    <a:lnTo>
                      <a:pt x="155" y="42"/>
                    </a:lnTo>
                    <a:lnTo>
                      <a:pt x="152" y="36"/>
                    </a:lnTo>
                    <a:lnTo>
                      <a:pt x="149" y="31"/>
                    </a:lnTo>
                    <a:lnTo>
                      <a:pt x="145" y="25"/>
                    </a:lnTo>
                    <a:lnTo>
                      <a:pt x="141" y="20"/>
                    </a:lnTo>
                    <a:lnTo>
                      <a:pt x="138" y="16"/>
                    </a:lnTo>
                    <a:lnTo>
                      <a:pt x="134" y="11"/>
                    </a:lnTo>
                    <a:lnTo>
                      <a:pt x="132" y="6"/>
                    </a:lnTo>
                    <a:lnTo>
                      <a:pt x="127" y="3"/>
                    </a:lnTo>
                    <a:lnTo>
                      <a:pt x="123" y="0"/>
                    </a:lnTo>
                    <a:lnTo>
                      <a:pt x="118" y="0"/>
                    </a:lnTo>
                    <a:lnTo>
                      <a:pt x="113" y="0"/>
                    </a:lnTo>
                    <a:lnTo>
                      <a:pt x="109" y="0"/>
                    </a:lnTo>
                    <a:lnTo>
                      <a:pt x="104" y="0"/>
                    </a:lnTo>
                    <a:lnTo>
                      <a:pt x="99" y="0"/>
                    </a:lnTo>
                    <a:lnTo>
                      <a:pt x="93" y="3"/>
                    </a:lnTo>
                    <a:lnTo>
                      <a:pt x="89" y="6"/>
                    </a:lnTo>
                    <a:lnTo>
                      <a:pt x="84" y="8"/>
                    </a:lnTo>
                    <a:lnTo>
                      <a:pt x="79" y="12"/>
                    </a:lnTo>
                    <a:lnTo>
                      <a:pt x="70" y="20"/>
                    </a:lnTo>
                    <a:lnTo>
                      <a:pt x="65" y="23"/>
                    </a:lnTo>
                    <a:lnTo>
                      <a:pt x="59" y="28"/>
                    </a:lnTo>
                    <a:lnTo>
                      <a:pt x="56" y="33"/>
                    </a:lnTo>
                    <a:lnTo>
                      <a:pt x="51" y="36"/>
                    </a:lnTo>
                    <a:lnTo>
                      <a:pt x="47" y="41"/>
                    </a:lnTo>
                    <a:lnTo>
                      <a:pt x="44" y="45"/>
                    </a:lnTo>
                    <a:lnTo>
                      <a:pt x="39" y="50"/>
                    </a:lnTo>
                    <a:lnTo>
                      <a:pt x="34" y="55"/>
                    </a:lnTo>
                    <a:lnTo>
                      <a:pt x="30" y="59"/>
                    </a:lnTo>
                    <a:lnTo>
                      <a:pt x="28" y="64"/>
                    </a:lnTo>
                    <a:lnTo>
                      <a:pt x="23" y="69"/>
                    </a:lnTo>
                    <a:lnTo>
                      <a:pt x="20" y="73"/>
                    </a:lnTo>
                    <a:lnTo>
                      <a:pt x="19" y="78"/>
                    </a:lnTo>
                    <a:lnTo>
                      <a:pt x="14" y="83"/>
                    </a:lnTo>
                    <a:lnTo>
                      <a:pt x="12" y="89"/>
                    </a:lnTo>
                    <a:lnTo>
                      <a:pt x="9" y="94"/>
                    </a:lnTo>
                    <a:lnTo>
                      <a:pt x="8" y="98"/>
                    </a:lnTo>
                    <a:lnTo>
                      <a:pt x="6" y="103"/>
                    </a:lnTo>
                    <a:lnTo>
                      <a:pt x="3" y="108"/>
                    </a:lnTo>
                    <a:lnTo>
                      <a:pt x="2" y="112"/>
                    </a:lnTo>
                    <a:lnTo>
                      <a:pt x="0" y="117"/>
                    </a:lnTo>
                    <a:lnTo>
                      <a:pt x="5" y="115"/>
                    </a:lnTo>
                    <a:lnTo>
                      <a:pt x="8" y="111"/>
                    </a:lnTo>
                    <a:lnTo>
                      <a:pt x="12" y="108"/>
                    </a:lnTo>
                    <a:lnTo>
                      <a:pt x="17" y="105"/>
                    </a:lnTo>
                    <a:lnTo>
                      <a:pt x="22" y="101"/>
                    </a:lnTo>
                    <a:lnTo>
                      <a:pt x="26" y="100"/>
                    </a:lnTo>
                    <a:lnTo>
                      <a:pt x="31" y="97"/>
                    </a:lnTo>
                    <a:lnTo>
                      <a:pt x="34" y="92"/>
                    </a:lnTo>
                    <a:lnTo>
                      <a:pt x="37" y="87"/>
                    </a:lnTo>
                    <a:lnTo>
                      <a:pt x="42" y="84"/>
                    </a:lnTo>
                    <a:lnTo>
                      <a:pt x="47" y="78"/>
                    </a:lnTo>
                    <a:lnTo>
                      <a:pt x="51" y="73"/>
                    </a:lnTo>
                    <a:lnTo>
                      <a:pt x="56" y="69"/>
                    </a:lnTo>
                    <a:lnTo>
                      <a:pt x="61" y="66"/>
                    </a:lnTo>
                    <a:lnTo>
                      <a:pt x="64" y="61"/>
                    </a:lnTo>
                    <a:lnTo>
                      <a:pt x="68" y="58"/>
                    </a:lnTo>
                    <a:lnTo>
                      <a:pt x="73" y="55"/>
                    </a:lnTo>
                    <a:lnTo>
                      <a:pt x="79" y="50"/>
                    </a:lnTo>
                    <a:lnTo>
                      <a:pt x="86" y="44"/>
                    </a:lnTo>
                    <a:lnTo>
                      <a:pt x="90" y="41"/>
                    </a:lnTo>
                    <a:lnTo>
                      <a:pt x="96" y="37"/>
                    </a:lnTo>
                    <a:lnTo>
                      <a:pt x="101" y="34"/>
                    </a:lnTo>
                    <a:lnTo>
                      <a:pt x="107" y="30"/>
                    </a:lnTo>
                    <a:lnTo>
                      <a:pt x="112" y="27"/>
                    </a:lnTo>
                    <a:lnTo>
                      <a:pt x="117" y="25"/>
                    </a:lnTo>
                    <a:lnTo>
                      <a:pt x="121" y="23"/>
                    </a:lnTo>
                    <a:lnTo>
                      <a:pt x="126" y="27"/>
                    </a:lnTo>
                    <a:lnTo>
                      <a:pt x="129" y="33"/>
                    </a:lnTo>
                    <a:lnTo>
                      <a:pt x="134" y="36"/>
                    </a:lnTo>
                    <a:lnTo>
                      <a:pt x="135" y="41"/>
                    </a:lnTo>
                    <a:lnTo>
                      <a:pt x="138" y="45"/>
                    </a:lnTo>
                    <a:lnTo>
                      <a:pt x="141" y="50"/>
                    </a:lnTo>
                    <a:lnTo>
                      <a:pt x="145" y="55"/>
                    </a:lnTo>
                    <a:lnTo>
                      <a:pt x="148" y="59"/>
                    </a:lnTo>
                    <a:lnTo>
                      <a:pt x="152" y="64"/>
                    </a:lnTo>
                    <a:lnTo>
                      <a:pt x="155" y="69"/>
                    </a:lnTo>
                    <a:lnTo>
                      <a:pt x="159" y="73"/>
                    </a:lnTo>
                    <a:lnTo>
                      <a:pt x="162" y="78"/>
                    </a:lnTo>
                    <a:lnTo>
                      <a:pt x="165" y="83"/>
                    </a:lnTo>
                    <a:lnTo>
                      <a:pt x="168" y="87"/>
                    </a:lnTo>
                    <a:lnTo>
                      <a:pt x="171" y="92"/>
                    </a:lnTo>
                    <a:lnTo>
                      <a:pt x="174" y="97"/>
                    </a:lnTo>
                    <a:lnTo>
                      <a:pt x="177" y="101"/>
                    </a:lnTo>
                    <a:lnTo>
                      <a:pt x="179" y="106"/>
                    </a:lnTo>
                    <a:lnTo>
                      <a:pt x="182" y="111"/>
                    </a:lnTo>
                    <a:lnTo>
                      <a:pt x="185" y="115"/>
                    </a:lnTo>
                    <a:lnTo>
                      <a:pt x="180" y="72"/>
                    </a:lnTo>
                  </a:path>
                </a:pathLst>
              </a:custGeom>
              <a:solidFill>
                <a:srgbClr val="00CC00"/>
              </a:solidFill>
              <a:ln w="12700" cap="rnd">
                <a:solidFill>
                  <a:srgbClr val="00CC00"/>
                </a:solidFill>
                <a:round/>
                <a:headEnd/>
                <a:tailEnd/>
              </a:ln>
            </p:spPr>
            <p:txBody>
              <a:bodyPr/>
              <a:lstStyle/>
              <a:p>
                <a:endParaRPr lang="en-US"/>
              </a:p>
            </p:txBody>
          </p:sp>
          <p:sp>
            <p:nvSpPr>
              <p:cNvPr id="3792" name="Freeform 92"/>
              <p:cNvSpPr>
                <a:spLocks/>
              </p:cNvSpPr>
              <p:nvPr/>
            </p:nvSpPr>
            <p:spPr bwMode="auto">
              <a:xfrm>
                <a:off x="2344" y="1221"/>
                <a:ext cx="110" cy="70"/>
              </a:xfrm>
              <a:custGeom>
                <a:avLst/>
                <a:gdLst>
                  <a:gd name="T0" fmla="*/ 10 w 110"/>
                  <a:gd name="T1" fmla="*/ 39 h 70"/>
                  <a:gd name="T2" fmla="*/ 14 w 110"/>
                  <a:gd name="T3" fmla="*/ 33 h 70"/>
                  <a:gd name="T4" fmla="*/ 16 w 110"/>
                  <a:gd name="T5" fmla="*/ 28 h 70"/>
                  <a:gd name="T6" fmla="*/ 19 w 110"/>
                  <a:gd name="T7" fmla="*/ 21 h 70"/>
                  <a:gd name="T8" fmla="*/ 24 w 110"/>
                  <a:gd name="T9" fmla="*/ 15 h 70"/>
                  <a:gd name="T10" fmla="*/ 27 w 110"/>
                  <a:gd name="T11" fmla="*/ 9 h 70"/>
                  <a:gd name="T12" fmla="*/ 31 w 110"/>
                  <a:gd name="T13" fmla="*/ 4 h 70"/>
                  <a:gd name="T14" fmla="*/ 37 w 110"/>
                  <a:gd name="T15" fmla="*/ 0 h 70"/>
                  <a:gd name="T16" fmla="*/ 42 w 110"/>
                  <a:gd name="T17" fmla="*/ 0 h 70"/>
                  <a:gd name="T18" fmla="*/ 48 w 110"/>
                  <a:gd name="T19" fmla="*/ 0 h 70"/>
                  <a:gd name="T20" fmla="*/ 54 w 110"/>
                  <a:gd name="T21" fmla="*/ 2 h 70"/>
                  <a:gd name="T22" fmla="*/ 60 w 110"/>
                  <a:gd name="T23" fmla="*/ 5 h 70"/>
                  <a:gd name="T24" fmla="*/ 68 w 110"/>
                  <a:gd name="T25" fmla="*/ 12 h 70"/>
                  <a:gd name="T26" fmla="*/ 74 w 110"/>
                  <a:gd name="T27" fmla="*/ 17 h 70"/>
                  <a:gd name="T28" fmla="*/ 79 w 110"/>
                  <a:gd name="T29" fmla="*/ 21 h 70"/>
                  <a:gd name="T30" fmla="*/ 83 w 110"/>
                  <a:gd name="T31" fmla="*/ 27 h 70"/>
                  <a:gd name="T32" fmla="*/ 89 w 110"/>
                  <a:gd name="T33" fmla="*/ 32 h 70"/>
                  <a:gd name="T34" fmla="*/ 93 w 110"/>
                  <a:gd name="T35" fmla="*/ 38 h 70"/>
                  <a:gd name="T36" fmla="*/ 97 w 110"/>
                  <a:gd name="T37" fmla="*/ 43 h 70"/>
                  <a:gd name="T38" fmla="*/ 101 w 110"/>
                  <a:gd name="T39" fmla="*/ 49 h 70"/>
                  <a:gd name="T40" fmla="*/ 104 w 110"/>
                  <a:gd name="T41" fmla="*/ 55 h 70"/>
                  <a:gd name="T42" fmla="*/ 105 w 110"/>
                  <a:gd name="T43" fmla="*/ 61 h 70"/>
                  <a:gd name="T44" fmla="*/ 108 w 110"/>
                  <a:gd name="T45" fmla="*/ 66 h 70"/>
                  <a:gd name="T46" fmla="*/ 106 w 110"/>
                  <a:gd name="T47" fmla="*/ 68 h 70"/>
                  <a:gd name="T48" fmla="*/ 102 w 110"/>
                  <a:gd name="T49" fmla="*/ 63 h 70"/>
                  <a:gd name="T50" fmla="*/ 96 w 110"/>
                  <a:gd name="T51" fmla="*/ 60 h 70"/>
                  <a:gd name="T52" fmla="*/ 91 w 110"/>
                  <a:gd name="T53" fmla="*/ 57 h 70"/>
                  <a:gd name="T54" fmla="*/ 87 w 110"/>
                  <a:gd name="T55" fmla="*/ 52 h 70"/>
                  <a:gd name="T56" fmla="*/ 82 w 110"/>
                  <a:gd name="T57" fmla="*/ 46 h 70"/>
                  <a:gd name="T58" fmla="*/ 76 w 110"/>
                  <a:gd name="T59" fmla="*/ 40 h 70"/>
                  <a:gd name="T60" fmla="*/ 71 w 110"/>
                  <a:gd name="T61" fmla="*/ 36 h 70"/>
                  <a:gd name="T62" fmla="*/ 66 w 110"/>
                  <a:gd name="T63" fmla="*/ 32 h 70"/>
                  <a:gd name="T64" fmla="*/ 59 w 110"/>
                  <a:gd name="T65" fmla="*/ 26 h 70"/>
                  <a:gd name="T66" fmla="*/ 52 w 110"/>
                  <a:gd name="T67" fmla="*/ 22 h 70"/>
                  <a:gd name="T68" fmla="*/ 46 w 110"/>
                  <a:gd name="T69" fmla="*/ 17 h 70"/>
                  <a:gd name="T70" fmla="*/ 40 w 110"/>
                  <a:gd name="T71" fmla="*/ 15 h 70"/>
                  <a:gd name="T72" fmla="*/ 35 w 110"/>
                  <a:gd name="T73" fmla="*/ 16 h 70"/>
                  <a:gd name="T74" fmla="*/ 30 w 110"/>
                  <a:gd name="T75" fmla="*/ 21 h 70"/>
                  <a:gd name="T76" fmla="*/ 27 w 110"/>
                  <a:gd name="T77" fmla="*/ 27 h 70"/>
                  <a:gd name="T78" fmla="*/ 24 w 110"/>
                  <a:gd name="T79" fmla="*/ 32 h 70"/>
                  <a:gd name="T80" fmla="*/ 19 w 110"/>
                  <a:gd name="T81" fmla="*/ 38 h 70"/>
                  <a:gd name="T82" fmla="*/ 16 w 110"/>
                  <a:gd name="T83" fmla="*/ 43 h 70"/>
                  <a:gd name="T84" fmla="*/ 12 w 110"/>
                  <a:gd name="T85" fmla="*/ 49 h 70"/>
                  <a:gd name="T86" fmla="*/ 8 w 110"/>
                  <a:gd name="T87" fmla="*/ 54 h 70"/>
                  <a:gd name="T88" fmla="*/ 5 w 110"/>
                  <a:gd name="T89" fmla="*/ 60 h 70"/>
                  <a:gd name="T90" fmla="*/ 2 w 110"/>
                  <a:gd name="T91" fmla="*/ 65 h 70"/>
                  <a:gd name="T92" fmla="*/ 3 w 110"/>
                  <a:gd name="T93" fmla="*/ 42 h 7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10"/>
                  <a:gd name="T142" fmla="*/ 0 h 70"/>
                  <a:gd name="T143" fmla="*/ 110 w 110"/>
                  <a:gd name="T144" fmla="*/ 70 h 7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10" h="70">
                    <a:moveTo>
                      <a:pt x="8" y="41"/>
                    </a:moveTo>
                    <a:lnTo>
                      <a:pt x="10" y="39"/>
                    </a:lnTo>
                    <a:lnTo>
                      <a:pt x="12" y="36"/>
                    </a:lnTo>
                    <a:lnTo>
                      <a:pt x="14" y="33"/>
                    </a:lnTo>
                    <a:lnTo>
                      <a:pt x="15" y="30"/>
                    </a:lnTo>
                    <a:lnTo>
                      <a:pt x="16" y="28"/>
                    </a:lnTo>
                    <a:lnTo>
                      <a:pt x="17" y="25"/>
                    </a:lnTo>
                    <a:lnTo>
                      <a:pt x="19" y="21"/>
                    </a:lnTo>
                    <a:lnTo>
                      <a:pt x="21" y="18"/>
                    </a:lnTo>
                    <a:lnTo>
                      <a:pt x="24" y="15"/>
                    </a:lnTo>
                    <a:lnTo>
                      <a:pt x="26" y="12"/>
                    </a:lnTo>
                    <a:lnTo>
                      <a:pt x="27" y="9"/>
                    </a:lnTo>
                    <a:lnTo>
                      <a:pt x="30" y="6"/>
                    </a:lnTo>
                    <a:lnTo>
                      <a:pt x="31" y="4"/>
                    </a:lnTo>
                    <a:lnTo>
                      <a:pt x="34" y="2"/>
                    </a:lnTo>
                    <a:lnTo>
                      <a:pt x="37" y="0"/>
                    </a:lnTo>
                    <a:lnTo>
                      <a:pt x="39" y="0"/>
                    </a:lnTo>
                    <a:lnTo>
                      <a:pt x="42" y="0"/>
                    </a:lnTo>
                    <a:lnTo>
                      <a:pt x="45" y="0"/>
                    </a:lnTo>
                    <a:lnTo>
                      <a:pt x="48" y="0"/>
                    </a:lnTo>
                    <a:lnTo>
                      <a:pt x="50" y="0"/>
                    </a:lnTo>
                    <a:lnTo>
                      <a:pt x="54" y="2"/>
                    </a:lnTo>
                    <a:lnTo>
                      <a:pt x="57" y="4"/>
                    </a:lnTo>
                    <a:lnTo>
                      <a:pt x="60" y="5"/>
                    </a:lnTo>
                    <a:lnTo>
                      <a:pt x="62" y="7"/>
                    </a:lnTo>
                    <a:lnTo>
                      <a:pt x="68" y="12"/>
                    </a:lnTo>
                    <a:lnTo>
                      <a:pt x="71" y="14"/>
                    </a:lnTo>
                    <a:lnTo>
                      <a:pt x="74" y="17"/>
                    </a:lnTo>
                    <a:lnTo>
                      <a:pt x="76" y="19"/>
                    </a:lnTo>
                    <a:lnTo>
                      <a:pt x="79" y="21"/>
                    </a:lnTo>
                    <a:lnTo>
                      <a:pt x="82" y="24"/>
                    </a:lnTo>
                    <a:lnTo>
                      <a:pt x="83" y="27"/>
                    </a:lnTo>
                    <a:lnTo>
                      <a:pt x="86" y="29"/>
                    </a:lnTo>
                    <a:lnTo>
                      <a:pt x="89" y="32"/>
                    </a:lnTo>
                    <a:lnTo>
                      <a:pt x="92" y="35"/>
                    </a:lnTo>
                    <a:lnTo>
                      <a:pt x="93" y="38"/>
                    </a:lnTo>
                    <a:lnTo>
                      <a:pt x="95" y="40"/>
                    </a:lnTo>
                    <a:lnTo>
                      <a:pt x="97" y="43"/>
                    </a:lnTo>
                    <a:lnTo>
                      <a:pt x="98" y="46"/>
                    </a:lnTo>
                    <a:lnTo>
                      <a:pt x="101" y="49"/>
                    </a:lnTo>
                    <a:lnTo>
                      <a:pt x="102" y="52"/>
                    </a:lnTo>
                    <a:lnTo>
                      <a:pt x="104" y="55"/>
                    </a:lnTo>
                    <a:lnTo>
                      <a:pt x="104" y="58"/>
                    </a:lnTo>
                    <a:lnTo>
                      <a:pt x="105" y="61"/>
                    </a:lnTo>
                    <a:lnTo>
                      <a:pt x="107" y="63"/>
                    </a:lnTo>
                    <a:lnTo>
                      <a:pt x="108" y="66"/>
                    </a:lnTo>
                    <a:lnTo>
                      <a:pt x="109" y="69"/>
                    </a:lnTo>
                    <a:lnTo>
                      <a:pt x="106" y="68"/>
                    </a:lnTo>
                    <a:lnTo>
                      <a:pt x="104" y="65"/>
                    </a:lnTo>
                    <a:lnTo>
                      <a:pt x="102" y="63"/>
                    </a:lnTo>
                    <a:lnTo>
                      <a:pt x="99" y="62"/>
                    </a:lnTo>
                    <a:lnTo>
                      <a:pt x="96" y="60"/>
                    </a:lnTo>
                    <a:lnTo>
                      <a:pt x="93" y="59"/>
                    </a:lnTo>
                    <a:lnTo>
                      <a:pt x="91" y="57"/>
                    </a:lnTo>
                    <a:lnTo>
                      <a:pt x="89" y="54"/>
                    </a:lnTo>
                    <a:lnTo>
                      <a:pt x="87" y="52"/>
                    </a:lnTo>
                    <a:lnTo>
                      <a:pt x="84" y="50"/>
                    </a:lnTo>
                    <a:lnTo>
                      <a:pt x="82" y="46"/>
                    </a:lnTo>
                    <a:lnTo>
                      <a:pt x="79" y="43"/>
                    </a:lnTo>
                    <a:lnTo>
                      <a:pt x="76" y="40"/>
                    </a:lnTo>
                    <a:lnTo>
                      <a:pt x="73" y="39"/>
                    </a:lnTo>
                    <a:lnTo>
                      <a:pt x="71" y="36"/>
                    </a:lnTo>
                    <a:lnTo>
                      <a:pt x="69" y="34"/>
                    </a:lnTo>
                    <a:lnTo>
                      <a:pt x="66" y="32"/>
                    </a:lnTo>
                    <a:lnTo>
                      <a:pt x="62" y="29"/>
                    </a:lnTo>
                    <a:lnTo>
                      <a:pt x="59" y="26"/>
                    </a:lnTo>
                    <a:lnTo>
                      <a:pt x="56" y="24"/>
                    </a:lnTo>
                    <a:lnTo>
                      <a:pt x="52" y="22"/>
                    </a:lnTo>
                    <a:lnTo>
                      <a:pt x="49" y="20"/>
                    </a:lnTo>
                    <a:lnTo>
                      <a:pt x="46" y="17"/>
                    </a:lnTo>
                    <a:lnTo>
                      <a:pt x="43" y="16"/>
                    </a:lnTo>
                    <a:lnTo>
                      <a:pt x="40" y="15"/>
                    </a:lnTo>
                    <a:lnTo>
                      <a:pt x="38" y="14"/>
                    </a:lnTo>
                    <a:lnTo>
                      <a:pt x="35" y="16"/>
                    </a:lnTo>
                    <a:lnTo>
                      <a:pt x="33" y="19"/>
                    </a:lnTo>
                    <a:lnTo>
                      <a:pt x="30" y="21"/>
                    </a:lnTo>
                    <a:lnTo>
                      <a:pt x="29" y="24"/>
                    </a:lnTo>
                    <a:lnTo>
                      <a:pt x="27" y="27"/>
                    </a:lnTo>
                    <a:lnTo>
                      <a:pt x="26" y="29"/>
                    </a:lnTo>
                    <a:lnTo>
                      <a:pt x="24" y="32"/>
                    </a:lnTo>
                    <a:lnTo>
                      <a:pt x="22" y="35"/>
                    </a:lnTo>
                    <a:lnTo>
                      <a:pt x="19" y="38"/>
                    </a:lnTo>
                    <a:lnTo>
                      <a:pt x="17" y="40"/>
                    </a:lnTo>
                    <a:lnTo>
                      <a:pt x="16" y="43"/>
                    </a:lnTo>
                    <a:lnTo>
                      <a:pt x="14" y="46"/>
                    </a:lnTo>
                    <a:lnTo>
                      <a:pt x="12" y="49"/>
                    </a:lnTo>
                    <a:lnTo>
                      <a:pt x="10" y="52"/>
                    </a:lnTo>
                    <a:lnTo>
                      <a:pt x="8" y="54"/>
                    </a:lnTo>
                    <a:lnTo>
                      <a:pt x="6" y="57"/>
                    </a:lnTo>
                    <a:lnTo>
                      <a:pt x="5" y="60"/>
                    </a:lnTo>
                    <a:lnTo>
                      <a:pt x="4" y="63"/>
                    </a:lnTo>
                    <a:lnTo>
                      <a:pt x="2" y="65"/>
                    </a:lnTo>
                    <a:lnTo>
                      <a:pt x="0" y="68"/>
                    </a:lnTo>
                    <a:lnTo>
                      <a:pt x="3" y="42"/>
                    </a:lnTo>
                  </a:path>
                </a:pathLst>
              </a:custGeom>
              <a:solidFill>
                <a:srgbClr val="00CC00"/>
              </a:solidFill>
              <a:ln w="12700" cap="rnd">
                <a:solidFill>
                  <a:srgbClr val="00CC00"/>
                </a:solidFill>
                <a:round/>
                <a:headEnd/>
                <a:tailEnd/>
              </a:ln>
            </p:spPr>
            <p:txBody>
              <a:bodyPr/>
              <a:lstStyle/>
              <a:p>
                <a:endParaRPr lang="en-US"/>
              </a:p>
            </p:txBody>
          </p:sp>
          <p:sp>
            <p:nvSpPr>
              <p:cNvPr id="3793" name="Freeform 93"/>
              <p:cNvSpPr>
                <a:spLocks/>
              </p:cNvSpPr>
              <p:nvPr/>
            </p:nvSpPr>
            <p:spPr bwMode="auto">
              <a:xfrm>
                <a:off x="2181" y="1268"/>
                <a:ext cx="152" cy="95"/>
              </a:xfrm>
              <a:custGeom>
                <a:avLst/>
                <a:gdLst>
                  <a:gd name="T0" fmla="*/ 137 w 152"/>
                  <a:gd name="T1" fmla="*/ 53 h 95"/>
                  <a:gd name="T2" fmla="*/ 132 w 152"/>
                  <a:gd name="T3" fmla="*/ 45 h 95"/>
                  <a:gd name="T4" fmla="*/ 128 w 152"/>
                  <a:gd name="T5" fmla="*/ 38 h 95"/>
                  <a:gd name="T6" fmla="*/ 124 w 152"/>
                  <a:gd name="T7" fmla="*/ 29 h 95"/>
                  <a:gd name="T8" fmla="*/ 118 w 152"/>
                  <a:gd name="T9" fmla="*/ 20 h 95"/>
                  <a:gd name="T10" fmla="*/ 113 w 152"/>
                  <a:gd name="T11" fmla="*/ 13 h 95"/>
                  <a:gd name="T12" fmla="*/ 108 w 152"/>
                  <a:gd name="T13" fmla="*/ 5 h 95"/>
                  <a:gd name="T14" fmla="*/ 100 w 152"/>
                  <a:gd name="T15" fmla="*/ 0 h 95"/>
                  <a:gd name="T16" fmla="*/ 93 w 152"/>
                  <a:gd name="T17" fmla="*/ 0 h 95"/>
                  <a:gd name="T18" fmla="*/ 85 w 152"/>
                  <a:gd name="T19" fmla="*/ 0 h 95"/>
                  <a:gd name="T20" fmla="*/ 76 w 152"/>
                  <a:gd name="T21" fmla="*/ 3 h 95"/>
                  <a:gd name="T22" fmla="*/ 69 w 152"/>
                  <a:gd name="T23" fmla="*/ 6 h 95"/>
                  <a:gd name="T24" fmla="*/ 57 w 152"/>
                  <a:gd name="T25" fmla="*/ 16 h 95"/>
                  <a:gd name="T26" fmla="*/ 48 w 152"/>
                  <a:gd name="T27" fmla="*/ 23 h 95"/>
                  <a:gd name="T28" fmla="*/ 42 w 152"/>
                  <a:gd name="T29" fmla="*/ 29 h 95"/>
                  <a:gd name="T30" fmla="*/ 36 w 152"/>
                  <a:gd name="T31" fmla="*/ 36 h 95"/>
                  <a:gd name="T32" fmla="*/ 28 w 152"/>
                  <a:gd name="T33" fmla="*/ 44 h 95"/>
                  <a:gd name="T34" fmla="*/ 23 w 152"/>
                  <a:gd name="T35" fmla="*/ 51 h 95"/>
                  <a:gd name="T36" fmla="*/ 16 w 152"/>
                  <a:gd name="T37" fmla="*/ 59 h 95"/>
                  <a:gd name="T38" fmla="*/ 11 w 152"/>
                  <a:gd name="T39" fmla="*/ 66 h 95"/>
                  <a:gd name="T40" fmla="*/ 8 w 152"/>
                  <a:gd name="T41" fmla="*/ 75 h 95"/>
                  <a:gd name="T42" fmla="*/ 5 w 152"/>
                  <a:gd name="T43" fmla="*/ 83 h 95"/>
                  <a:gd name="T44" fmla="*/ 1 w 152"/>
                  <a:gd name="T45" fmla="*/ 90 h 95"/>
                  <a:gd name="T46" fmla="*/ 4 w 152"/>
                  <a:gd name="T47" fmla="*/ 93 h 95"/>
                  <a:gd name="T48" fmla="*/ 10 w 152"/>
                  <a:gd name="T49" fmla="*/ 86 h 95"/>
                  <a:gd name="T50" fmla="*/ 18 w 152"/>
                  <a:gd name="T51" fmla="*/ 81 h 95"/>
                  <a:gd name="T52" fmla="*/ 25 w 152"/>
                  <a:gd name="T53" fmla="*/ 78 h 95"/>
                  <a:gd name="T54" fmla="*/ 30 w 152"/>
                  <a:gd name="T55" fmla="*/ 70 h 95"/>
                  <a:gd name="T56" fmla="*/ 38 w 152"/>
                  <a:gd name="T57" fmla="*/ 63 h 95"/>
                  <a:gd name="T58" fmla="*/ 46 w 152"/>
                  <a:gd name="T59" fmla="*/ 55 h 95"/>
                  <a:gd name="T60" fmla="*/ 52 w 152"/>
                  <a:gd name="T61" fmla="*/ 49 h 95"/>
                  <a:gd name="T62" fmla="*/ 60 w 152"/>
                  <a:gd name="T63" fmla="*/ 44 h 95"/>
                  <a:gd name="T64" fmla="*/ 70 w 152"/>
                  <a:gd name="T65" fmla="*/ 35 h 95"/>
                  <a:gd name="T66" fmla="*/ 79 w 152"/>
                  <a:gd name="T67" fmla="*/ 30 h 95"/>
                  <a:gd name="T68" fmla="*/ 88 w 152"/>
                  <a:gd name="T69" fmla="*/ 24 h 95"/>
                  <a:gd name="T70" fmla="*/ 95 w 152"/>
                  <a:gd name="T71" fmla="*/ 20 h 95"/>
                  <a:gd name="T72" fmla="*/ 103 w 152"/>
                  <a:gd name="T73" fmla="*/ 21 h 95"/>
                  <a:gd name="T74" fmla="*/ 109 w 152"/>
                  <a:gd name="T75" fmla="*/ 29 h 95"/>
                  <a:gd name="T76" fmla="*/ 113 w 152"/>
                  <a:gd name="T77" fmla="*/ 36 h 95"/>
                  <a:gd name="T78" fmla="*/ 118 w 152"/>
                  <a:gd name="T79" fmla="*/ 44 h 95"/>
                  <a:gd name="T80" fmla="*/ 124 w 152"/>
                  <a:gd name="T81" fmla="*/ 51 h 95"/>
                  <a:gd name="T82" fmla="*/ 129 w 152"/>
                  <a:gd name="T83" fmla="*/ 59 h 95"/>
                  <a:gd name="T84" fmla="*/ 135 w 152"/>
                  <a:gd name="T85" fmla="*/ 66 h 95"/>
                  <a:gd name="T86" fmla="*/ 140 w 152"/>
                  <a:gd name="T87" fmla="*/ 74 h 95"/>
                  <a:gd name="T88" fmla="*/ 145 w 152"/>
                  <a:gd name="T89" fmla="*/ 81 h 95"/>
                  <a:gd name="T90" fmla="*/ 148 w 152"/>
                  <a:gd name="T91" fmla="*/ 89 h 95"/>
                  <a:gd name="T92" fmla="*/ 147 w 152"/>
                  <a:gd name="T93" fmla="*/ 58 h 9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52"/>
                  <a:gd name="T142" fmla="*/ 0 h 95"/>
                  <a:gd name="T143" fmla="*/ 152 w 152"/>
                  <a:gd name="T144" fmla="*/ 95 h 95"/>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52" h="95">
                    <a:moveTo>
                      <a:pt x="140" y="56"/>
                    </a:moveTo>
                    <a:lnTo>
                      <a:pt x="137" y="53"/>
                    </a:lnTo>
                    <a:lnTo>
                      <a:pt x="135" y="49"/>
                    </a:lnTo>
                    <a:lnTo>
                      <a:pt x="132" y="45"/>
                    </a:lnTo>
                    <a:lnTo>
                      <a:pt x="131" y="41"/>
                    </a:lnTo>
                    <a:lnTo>
                      <a:pt x="128" y="38"/>
                    </a:lnTo>
                    <a:lnTo>
                      <a:pt x="127" y="34"/>
                    </a:lnTo>
                    <a:lnTo>
                      <a:pt x="124" y="29"/>
                    </a:lnTo>
                    <a:lnTo>
                      <a:pt x="122" y="25"/>
                    </a:lnTo>
                    <a:lnTo>
                      <a:pt x="118" y="20"/>
                    </a:lnTo>
                    <a:lnTo>
                      <a:pt x="115" y="16"/>
                    </a:lnTo>
                    <a:lnTo>
                      <a:pt x="113" y="13"/>
                    </a:lnTo>
                    <a:lnTo>
                      <a:pt x="109" y="9"/>
                    </a:lnTo>
                    <a:lnTo>
                      <a:pt x="108" y="5"/>
                    </a:lnTo>
                    <a:lnTo>
                      <a:pt x="104" y="3"/>
                    </a:lnTo>
                    <a:lnTo>
                      <a:pt x="100" y="0"/>
                    </a:lnTo>
                    <a:lnTo>
                      <a:pt x="96" y="0"/>
                    </a:lnTo>
                    <a:lnTo>
                      <a:pt x="93" y="0"/>
                    </a:lnTo>
                    <a:lnTo>
                      <a:pt x="89" y="0"/>
                    </a:lnTo>
                    <a:lnTo>
                      <a:pt x="85" y="0"/>
                    </a:lnTo>
                    <a:lnTo>
                      <a:pt x="81" y="0"/>
                    </a:lnTo>
                    <a:lnTo>
                      <a:pt x="76" y="3"/>
                    </a:lnTo>
                    <a:lnTo>
                      <a:pt x="72" y="5"/>
                    </a:lnTo>
                    <a:lnTo>
                      <a:pt x="69" y="6"/>
                    </a:lnTo>
                    <a:lnTo>
                      <a:pt x="65" y="10"/>
                    </a:lnTo>
                    <a:lnTo>
                      <a:pt x="57" y="16"/>
                    </a:lnTo>
                    <a:lnTo>
                      <a:pt x="53" y="19"/>
                    </a:lnTo>
                    <a:lnTo>
                      <a:pt x="48" y="23"/>
                    </a:lnTo>
                    <a:lnTo>
                      <a:pt x="46" y="26"/>
                    </a:lnTo>
                    <a:lnTo>
                      <a:pt x="42" y="29"/>
                    </a:lnTo>
                    <a:lnTo>
                      <a:pt x="38" y="33"/>
                    </a:lnTo>
                    <a:lnTo>
                      <a:pt x="36" y="36"/>
                    </a:lnTo>
                    <a:lnTo>
                      <a:pt x="32" y="40"/>
                    </a:lnTo>
                    <a:lnTo>
                      <a:pt x="28" y="44"/>
                    </a:lnTo>
                    <a:lnTo>
                      <a:pt x="24" y="48"/>
                    </a:lnTo>
                    <a:lnTo>
                      <a:pt x="23" y="51"/>
                    </a:lnTo>
                    <a:lnTo>
                      <a:pt x="19" y="55"/>
                    </a:lnTo>
                    <a:lnTo>
                      <a:pt x="16" y="59"/>
                    </a:lnTo>
                    <a:lnTo>
                      <a:pt x="15" y="63"/>
                    </a:lnTo>
                    <a:lnTo>
                      <a:pt x="11" y="66"/>
                    </a:lnTo>
                    <a:lnTo>
                      <a:pt x="10" y="71"/>
                    </a:lnTo>
                    <a:lnTo>
                      <a:pt x="8" y="75"/>
                    </a:lnTo>
                    <a:lnTo>
                      <a:pt x="6" y="79"/>
                    </a:lnTo>
                    <a:lnTo>
                      <a:pt x="5" y="83"/>
                    </a:lnTo>
                    <a:lnTo>
                      <a:pt x="3" y="86"/>
                    </a:lnTo>
                    <a:lnTo>
                      <a:pt x="1" y="90"/>
                    </a:lnTo>
                    <a:lnTo>
                      <a:pt x="0" y="94"/>
                    </a:lnTo>
                    <a:lnTo>
                      <a:pt x="4" y="93"/>
                    </a:lnTo>
                    <a:lnTo>
                      <a:pt x="6" y="89"/>
                    </a:lnTo>
                    <a:lnTo>
                      <a:pt x="10" y="86"/>
                    </a:lnTo>
                    <a:lnTo>
                      <a:pt x="14" y="84"/>
                    </a:lnTo>
                    <a:lnTo>
                      <a:pt x="18" y="81"/>
                    </a:lnTo>
                    <a:lnTo>
                      <a:pt x="22" y="80"/>
                    </a:lnTo>
                    <a:lnTo>
                      <a:pt x="25" y="78"/>
                    </a:lnTo>
                    <a:lnTo>
                      <a:pt x="28" y="74"/>
                    </a:lnTo>
                    <a:lnTo>
                      <a:pt x="30" y="70"/>
                    </a:lnTo>
                    <a:lnTo>
                      <a:pt x="34" y="68"/>
                    </a:lnTo>
                    <a:lnTo>
                      <a:pt x="38" y="63"/>
                    </a:lnTo>
                    <a:lnTo>
                      <a:pt x="42" y="59"/>
                    </a:lnTo>
                    <a:lnTo>
                      <a:pt x="46" y="55"/>
                    </a:lnTo>
                    <a:lnTo>
                      <a:pt x="49" y="53"/>
                    </a:lnTo>
                    <a:lnTo>
                      <a:pt x="52" y="49"/>
                    </a:lnTo>
                    <a:lnTo>
                      <a:pt x="56" y="46"/>
                    </a:lnTo>
                    <a:lnTo>
                      <a:pt x="60" y="44"/>
                    </a:lnTo>
                    <a:lnTo>
                      <a:pt x="65" y="40"/>
                    </a:lnTo>
                    <a:lnTo>
                      <a:pt x="70" y="35"/>
                    </a:lnTo>
                    <a:lnTo>
                      <a:pt x="74" y="33"/>
                    </a:lnTo>
                    <a:lnTo>
                      <a:pt x="79" y="30"/>
                    </a:lnTo>
                    <a:lnTo>
                      <a:pt x="82" y="28"/>
                    </a:lnTo>
                    <a:lnTo>
                      <a:pt x="88" y="24"/>
                    </a:lnTo>
                    <a:lnTo>
                      <a:pt x="91" y="21"/>
                    </a:lnTo>
                    <a:lnTo>
                      <a:pt x="95" y="20"/>
                    </a:lnTo>
                    <a:lnTo>
                      <a:pt x="99" y="19"/>
                    </a:lnTo>
                    <a:lnTo>
                      <a:pt x="103" y="21"/>
                    </a:lnTo>
                    <a:lnTo>
                      <a:pt x="105" y="26"/>
                    </a:lnTo>
                    <a:lnTo>
                      <a:pt x="109" y="29"/>
                    </a:lnTo>
                    <a:lnTo>
                      <a:pt x="110" y="33"/>
                    </a:lnTo>
                    <a:lnTo>
                      <a:pt x="113" y="36"/>
                    </a:lnTo>
                    <a:lnTo>
                      <a:pt x="115" y="40"/>
                    </a:lnTo>
                    <a:lnTo>
                      <a:pt x="118" y="44"/>
                    </a:lnTo>
                    <a:lnTo>
                      <a:pt x="121" y="48"/>
                    </a:lnTo>
                    <a:lnTo>
                      <a:pt x="124" y="51"/>
                    </a:lnTo>
                    <a:lnTo>
                      <a:pt x="127" y="55"/>
                    </a:lnTo>
                    <a:lnTo>
                      <a:pt x="129" y="59"/>
                    </a:lnTo>
                    <a:lnTo>
                      <a:pt x="132" y="63"/>
                    </a:lnTo>
                    <a:lnTo>
                      <a:pt x="135" y="66"/>
                    </a:lnTo>
                    <a:lnTo>
                      <a:pt x="137" y="70"/>
                    </a:lnTo>
                    <a:lnTo>
                      <a:pt x="140" y="74"/>
                    </a:lnTo>
                    <a:lnTo>
                      <a:pt x="142" y="78"/>
                    </a:lnTo>
                    <a:lnTo>
                      <a:pt x="145" y="81"/>
                    </a:lnTo>
                    <a:lnTo>
                      <a:pt x="146" y="85"/>
                    </a:lnTo>
                    <a:lnTo>
                      <a:pt x="148" y="89"/>
                    </a:lnTo>
                    <a:lnTo>
                      <a:pt x="151" y="93"/>
                    </a:lnTo>
                    <a:lnTo>
                      <a:pt x="147" y="58"/>
                    </a:lnTo>
                  </a:path>
                </a:pathLst>
              </a:custGeom>
              <a:solidFill>
                <a:srgbClr val="00CC00"/>
              </a:solidFill>
              <a:ln w="12700" cap="rnd">
                <a:solidFill>
                  <a:srgbClr val="00CC00"/>
                </a:solidFill>
                <a:round/>
                <a:headEnd/>
                <a:tailEnd/>
              </a:ln>
            </p:spPr>
            <p:txBody>
              <a:bodyPr/>
              <a:lstStyle/>
              <a:p>
                <a:endParaRPr lang="en-US"/>
              </a:p>
            </p:txBody>
          </p:sp>
          <p:sp>
            <p:nvSpPr>
              <p:cNvPr id="3794" name="Freeform 94"/>
              <p:cNvSpPr>
                <a:spLocks/>
              </p:cNvSpPr>
              <p:nvPr/>
            </p:nvSpPr>
            <p:spPr bwMode="auto">
              <a:xfrm>
                <a:off x="2321" y="1184"/>
                <a:ext cx="55" cy="776"/>
              </a:xfrm>
              <a:custGeom>
                <a:avLst/>
                <a:gdLst>
                  <a:gd name="T0" fmla="*/ 19 w 55"/>
                  <a:gd name="T1" fmla="*/ 734 h 776"/>
                  <a:gd name="T2" fmla="*/ 19 w 55"/>
                  <a:gd name="T3" fmla="*/ 709 h 776"/>
                  <a:gd name="T4" fmla="*/ 17 w 55"/>
                  <a:gd name="T5" fmla="*/ 675 h 776"/>
                  <a:gd name="T6" fmla="*/ 15 w 55"/>
                  <a:gd name="T7" fmla="*/ 650 h 776"/>
                  <a:gd name="T8" fmla="*/ 15 w 55"/>
                  <a:gd name="T9" fmla="*/ 620 h 776"/>
                  <a:gd name="T10" fmla="*/ 15 w 55"/>
                  <a:gd name="T11" fmla="*/ 583 h 776"/>
                  <a:gd name="T12" fmla="*/ 15 w 55"/>
                  <a:gd name="T13" fmla="*/ 554 h 776"/>
                  <a:gd name="T14" fmla="*/ 15 w 55"/>
                  <a:gd name="T15" fmla="*/ 530 h 776"/>
                  <a:gd name="T16" fmla="*/ 14 w 55"/>
                  <a:gd name="T17" fmla="*/ 496 h 776"/>
                  <a:gd name="T18" fmla="*/ 12 w 55"/>
                  <a:gd name="T19" fmla="*/ 471 h 776"/>
                  <a:gd name="T20" fmla="*/ 8 w 55"/>
                  <a:gd name="T21" fmla="*/ 441 h 776"/>
                  <a:gd name="T22" fmla="*/ 2 w 55"/>
                  <a:gd name="T23" fmla="*/ 410 h 776"/>
                  <a:gd name="T24" fmla="*/ 0 w 55"/>
                  <a:gd name="T25" fmla="*/ 380 h 776"/>
                  <a:gd name="T26" fmla="*/ 0 w 55"/>
                  <a:gd name="T27" fmla="*/ 354 h 776"/>
                  <a:gd name="T28" fmla="*/ 0 w 55"/>
                  <a:gd name="T29" fmla="*/ 328 h 776"/>
                  <a:gd name="T30" fmla="*/ 0 w 55"/>
                  <a:gd name="T31" fmla="*/ 299 h 776"/>
                  <a:gd name="T32" fmla="*/ 4 w 55"/>
                  <a:gd name="T33" fmla="*/ 269 h 776"/>
                  <a:gd name="T34" fmla="*/ 10 w 55"/>
                  <a:gd name="T35" fmla="*/ 238 h 776"/>
                  <a:gd name="T36" fmla="*/ 12 w 55"/>
                  <a:gd name="T37" fmla="*/ 210 h 776"/>
                  <a:gd name="T38" fmla="*/ 12 w 55"/>
                  <a:gd name="T39" fmla="*/ 188 h 776"/>
                  <a:gd name="T40" fmla="*/ 12 w 55"/>
                  <a:gd name="T41" fmla="*/ 164 h 776"/>
                  <a:gd name="T42" fmla="*/ 12 w 55"/>
                  <a:gd name="T43" fmla="*/ 137 h 776"/>
                  <a:gd name="T44" fmla="*/ 12 w 55"/>
                  <a:gd name="T45" fmla="*/ 107 h 776"/>
                  <a:gd name="T46" fmla="*/ 12 w 55"/>
                  <a:gd name="T47" fmla="*/ 81 h 776"/>
                  <a:gd name="T48" fmla="*/ 12 w 55"/>
                  <a:gd name="T49" fmla="*/ 59 h 776"/>
                  <a:gd name="T50" fmla="*/ 10 w 55"/>
                  <a:gd name="T51" fmla="*/ 33 h 776"/>
                  <a:gd name="T52" fmla="*/ 10 w 55"/>
                  <a:gd name="T53" fmla="*/ 11 h 776"/>
                  <a:gd name="T54" fmla="*/ 25 w 55"/>
                  <a:gd name="T55" fmla="*/ 6 h 776"/>
                  <a:gd name="T56" fmla="*/ 27 w 55"/>
                  <a:gd name="T57" fmla="*/ 28 h 776"/>
                  <a:gd name="T58" fmla="*/ 27 w 55"/>
                  <a:gd name="T59" fmla="*/ 50 h 776"/>
                  <a:gd name="T60" fmla="*/ 27 w 55"/>
                  <a:gd name="T61" fmla="*/ 79 h 776"/>
                  <a:gd name="T62" fmla="*/ 27 w 55"/>
                  <a:gd name="T63" fmla="*/ 105 h 776"/>
                  <a:gd name="T64" fmla="*/ 27 w 55"/>
                  <a:gd name="T65" fmla="*/ 135 h 776"/>
                  <a:gd name="T66" fmla="*/ 27 w 55"/>
                  <a:gd name="T67" fmla="*/ 161 h 776"/>
                  <a:gd name="T68" fmla="*/ 27 w 55"/>
                  <a:gd name="T69" fmla="*/ 185 h 776"/>
                  <a:gd name="T70" fmla="*/ 27 w 55"/>
                  <a:gd name="T71" fmla="*/ 209 h 776"/>
                  <a:gd name="T72" fmla="*/ 27 w 55"/>
                  <a:gd name="T73" fmla="*/ 236 h 776"/>
                  <a:gd name="T74" fmla="*/ 27 w 55"/>
                  <a:gd name="T75" fmla="*/ 262 h 776"/>
                  <a:gd name="T76" fmla="*/ 27 w 55"/>
                  <a:gd name="T77" fmla="*/ 284 h 776"/>
                  <a:gd name="T78" fmla="*/ 27 w 55"/>
                  <a:gd name="T79" fmla="*/ 310 h 776"/>
                  <a:gd name="T80" fmla="*/ 27 w 55"/>
                  <a:gd name="T81" fmla="*/ 338 h 776"/>
                  <a:gd name="T82" fmla="*/ 27 w 55"/>
                  <a:gd name="T83" fmla="*/ 364 h 776"/>
                  <a:gd name="T84" fmla="*/ 27 w 55"/>
                  <a:gd name="T85" fmla="*/ 391 h 776"/>
                  <a:gd name="T86" fmla="*/ 27 w 55"/>
                  <a:gd name="T87" fmla="*/ 419 h 776"/>
                  <a:gd name="T88" fmla="*/ 27 w 55"/>
                  <a:gd name="T89" fmla="*/ 448 h 776"/>
                  <a:gd name="T90" fmla="*/ 29 w 55"/>
                  <a:gd name="T91" fmla="*/ 474 h 776"/>
                  <a:gd name="T92" fmla="*/ 31 w 55"/>
                  <a:gd name="T93" fmla="*/ 496 h 776"/>
                  <a:gd name="T94" fmla="*/ 37 w 55"/>
                  <a:gd name="T95" fmla="*/ 520 h 776"/>
                  <a:gd name="T96" fmla="*/ 39 w 55"/>
                  <a:gd name="T97" fmla="*/ 543 h 776"/>
                  <a:gd name="T98" fmla="*/ 41 w 55"/>
                  <a:gd name="T99" fmla="*/ 566 h 776"/>
                  <a:gd name="T100" fmla="*/ 42 w 55"/>
                  <a:gd name="T101" fmla="*/ 594 h 776"/>
                  <a:gd name="T102" fmla="*/ 44 w 55"/>
                  <a:gd name="T103" fmla="*/ 618 h 776"/>
                  <a:gd name="T104" fmla="*/ 50 w 55"/>
                  <a:gd name="T105" fmla="*/ 650 h 776"/>
                  <a:gd name="T106" fmla="*/ 52 w 55"/>
                  <a:gd name="T107" fmla="*/ 672 h 776"/>
                  <a:gd name="T108" fmla="*/ 54 w 55"/>
                  <a:gd name="T109" fmla="*/ 699 h 776"/>
                  <a:gd name="T110" fmla="*/ 54 w 55"/>
                  <a:gd name="T111" fmla="*/ 727 h 776"/>
                  <a:gd name="T112" fmla="*/ 54 w 55"/>
                  <a:gd name="T113" fmla="*/ 751 h 776"/>
                  <a:gd name="T114" fmla="*/ 48 w 55"/>
                  <a:gd name="T115" fmla="*/ 771 h 776"/>
                  <a:gd name="T116" fmla="*/ 25 w 55"/>
                  <a:gd name="T117" fmla="*/ 775 h 776"/>
                  <a:gd name="T118" fmla="*/ 15 w 55"/>
                  <a:gd name="T119" fmla="*/ 758 h 77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55"/>
                  <a:gd name="T181" fmla="*/ 0 h 776"/>
                  <a:gd name="T182" fmla="*/ 55 w 55"/>
                  <a:gd name="T183" fmla="*/ 776 h 77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55" h="776">
                    <a:moveTo>
                      <a:pt x="21" y="751"/>
                    </a:moveTo>
                    <a:lnTo>
                      <a:pt x="19" y="745"/>
                    </a:lnTo>
                    <a:lnTo>
                      <a:pt x="19" y="740"/>
                    </a:lnTo>
                    <a:lnTo>
                      <a:pt x="19" y="734"/>
                    </a:lnTo>
                    <a:lnTo>
                      <a:pt x="19" y="727"/>
                    </a:lnTo>
                    <a:lnTo>
                      <a:pt x="19" y="721"/>
                    </a:lnTo>
                    <a:lnTo>
                      <a:pt x="19" y="716"/>
                    </a:lnTo>
                    <a:lnTo>
                      <a:pt x="19" y="709"/>
                    </a:lnTo>
                    <a:lnTo>
                      <a:pt x="19" y="698"/>
                    </a:lnTo>
                    <a:lnTo>
                      <a:pt x="19" y="686"/>
                    </a:lnTo>
                    <a:lnTo>
                      <a:pt x="19" y="681"/>
                    </a:lnTo>
                    <a:lnTo>
                      <a:pt x="17" y="675"/>
                    </a:lnTo>
                    <a:lnTo>
                      <a:pt x="17" y="668"/>
                    </a:lnTo>
                    <a:lnTo>
                      <a:pt x="17" y="661"/>
                    </a:lnTo>
                    <a:lnTo>
                      <a:pt x="15" y="655"/>
                    </a:lnTo>
                    <a:lnTo>
                      <a:pt x="15" y="650"/>
                    </a:lnTo>
                    <a:lnTo>
                      <a:pt x="15" y="644"/>
                    </a:lnTo>
                    <a:lnTo>
                      <a:pt x="15" y="638"/>
                    </a:lnTo>
                    <a:lnTo>
                      <a:pt x="15" y="631"/>
                    </a:lnTo>
                    <a:lnTo>
                      <a:pt x="15" y="620"/>
                    </a:lnTo>
                    <a:lnTo>
                      <a:pt x="15" y="609"/>
                    </a:lnTo>
                    <a:lnTo>
                      <a:pt x="15" y="600"/>
                    </a:lnTo>
                    <a:lnTo>
                      <a:pt x="15" y="590"/>
                    </a:lnTo>
                    <a:lnTo>
                      <a:pt x="15" y="583"/>
                    </a:lnTo>
                    <a:lnTo>
                      <a:pt x="15" y="578"/>
                    </a:lnTo>
                    <a:lnTo>
                      <a:pt x="15" y="570"/>
                    </a:lnTo>
                    <a:lnTo>
                      <a:pt x="15" y="563"/>
                    </a:lnTo>
                    <a:lnTo>
                      <a:pt x="15" y="554"/>
                    </a:lnTo>
                    <a:lnTo>
                      <a:pt x="15" y="546"/>
                    </a:lnTo>
                    <a:lnTo>
                      <a:pt x="15" y="541"/>
                    </a:lnTo>
                    <a:lnTo>
                      <a:pt x="15" y="535"/>
                    </a:lnTo>
                    <a:lnTo>
                      <a:pt x="15" y="530"/>
                    </a:lnTo>
                    <a:lnTo>
                      <a:pt x="15" y="520"/>
                    </a:lnTo>
                    <a:lnTo>
                      <a:pt x="14" y="511"/>
                    </a:lnTo>
                    <a:lnTo>
                      <a:pt x="14" y="504"/>
                    </a:lnTo>
                    <a:lnTo>
                      <a:pt x="14" y="496"/>
                    </a:lnTo>
                    <a:lnTo>
                      <a:pt x="14" y="491"/>
                    </a:lnTo>
                    <a:lnTo>
                      <a:pt x="14" y="485"/>
                    </a:lnTo>
                    <a:lnTo>
                      <a:pt x="12" y="476"/>
                    </a:lnTo>
                    <a:lnTo>
                      <a:pt x="12" y="471"/>
                    </a:lnTo>
                    <a:lnTo>
                      <a:pt x="10" y="463"/>
                    </a:lnTo>
                    <a:lnTo>
                      <a:pt x="8" y="454"/>
                    </a:lnTo>
                    <a:lnTo>
                      <a:pt x="8" y="447"/>
                    </a:lnTo>
                    <a:lnTo>
                      <a:pt x="8" y="441"/>
                    </a:lnTo>
                    <a:lnTo>
                      <a:pt x="8" y="435"/>
                    </a:lnTo>
                    <a:lnTo>
                      <a:pt x="6" y="424"/>
                    </a:lnTo>
                    <a:lnTo>
                      <a:pt x="4" y="417"/>
                    </a:lnTo>
                    <a:lnTo>
                      <a:pt x="2" y="410"/>
                    </a:lnTo>
                    <a:lnTo>
                      <a:pt x="0" y="402"/>
                    </a:lnTo>
                    <a:lnTo>
                      <a:pt x="0" y="395"/>
                    </a:lnTo>
                    <a:lnTo>
                      <a:pt x="0" y="388"/>
                    </a:lnTo>
                    <a:lnTo>
                      <a:pt x="0" y="380"/>
                    </a:lnTo>
                    <a:lnTo>
                      <a:pt x="0" y="373"/>
                    </a:lnTo>
                    <a:lnTo>
                      <a:pt x="0" y="365"/>
                    </a:lnTo>
                    <a:lnTo>
                      <a:pt x="0" y="360"/>
                    </a:lnTo>
                    <a:lnTo>
                      <a:pt x="0" y="354"/>
                    </a:lnTo>
                    <a:lnTo>
                      <a:pt x="0" y="349"/>
                    </a:lnTo>
                    <a:lnTo>
                      <a:pt x="0" y="343"/>
                    </a:lnTo>
                    <a:lnTo>
                      <a:pt x="0" y="338"/>
                    </a:lnTo>
                    <a:lnTo>
                      <a:pt x="0" y="328"/>
                    </a:lnTo>
                    <a:lnTo>
                      <a:pt x="0" y="317"/>
                    </a:lnTo>
                    <a:lnTo>
                      <a:pt x="0" y="310"/>
                    </a:lnTo>
                    <a:lnTo>
                      <a:pt x="0" y="304"/>
                    </a:lnTo>
                    <a:lnTo>
                      <a:pt x="0" y="299"/>
                    </a:lnTo>
                    <a:lnTo>
                      <a:pt x="0" y="292"/>
                    </a:lnTo>
                    <a:lnTo>
                      <a:pt x="2" y="282"/>
                    </a:lnTo>
                    <a:lnTo>
                      <a:pt x="4" y="275"/>
                    </a:lnTo>
                    <a:lnTo>
                      <a:pt x="4" y="269"/>
                    </a:lnTo>
                    <a:lnTo>
                      <a:pt x="6" y="262"/>
                    </a:lnTo>
                    <a:lnTo>
                      <a:pt x="8" y="253"/>
                    </a:lnTo>
                    <a:lnTo>
                      <a:pt x="10" y="247"/>
                    </a:lnTo>
                    <a:lnTo>
                      <a:pt x="10" y="238"/>
                    </a:lnTo>
                    <a:lnTo>
                      <a:pt x="12" y="231"/>
                    </a:lnTo>
                    <a:lnTo>
                      <a:pt x="12" y="223"/>
                    </a:lnTo>
                    <a:lnTo>
                      <a:pt x="12" y="218"/>
                    </a:lnTo>
                    <a:lnTo>
                      <a:pt x="12" y="210"/>
                    </a:lnTo>
                    <a:lnTo>
                      <a:pt x="12" y="205"/>
                    </a:lnTo>
                    <a:lnTo>
                      <a:pt x="12" y="199"/>
                    </a:lnTo>
                    <a:lnTo>
                      <a:pt x="12" y="194"/>
                    </a:lnTo>
                    <a:lnTo>
                      <a:pt x="12" y="188"/>
                    </a:lnTo>
                    <a:lnTo>
                      <a:pt x="12" y="183"/>
                    </a:lnTo>
                    <a:lnTo>
                      <a:pt x="12" y="177"/>
                    </a:lnTo>
                    <a:lnTo>
                      <a:pt x="12" y="170"/>
                    </a:lnTo>
                    <a:lnTo>
                      <a:pt x="12" y="164"/>
                    </a:lnTo>
                    <a:lnTo>
                      <a:pt x="12" y="159"/>
                    </a:lnTo>
                    <a:lnTo>
                      <a:pt x="12" y="151"/>
                    </a:lnTo>
                    <a:lnTo>
                      <a:pt x="12" y="144"/>
                    </a:lnTo>
                    <a:lnTo>
                      <a:pt x="12" y="137"/>
                    </a:lnTo>
                    <a:lnTo>
                      <a:pt x="12" y="129"/>
                    </a:lnTo>
                    <a:lnTo>
                      <a:pt x="12" y="124"/>
                    </a:lnTo>
                    <a:lnTo>
                      <a:pt x="12" y="114"/>
                    </a:lnTo>
                    <a:lnTo>
                      <a:pt x="12" y="107"/>
                    </a:lnTo>
                    <a:lnTo>
                      <a:pt x="12" y="101"/>
                    </a:lnTo>
                    <a:lnTo>
                      <a:pt x="12" y="96"/>
                    </a:lnTo>
                    <a:lnTo>
                      <a:pt x="12" y="89"/>
                    </a:lnTo>
                    <a:lnTo>
                      <a:pt x="12" y="81"/>
                    </a:lnTo>
                    <a:lnTo>
                      <a:pt x="12" y="76"/>
                    </a:lnTo>
                    <a:lnTo>
                      <a:pt x="12" y="70"/>
                    </a:lnTo>
                    <a:lnTo>
                      <a:pt x="12" y="65"/>
                    </a:lnTo>
                    <a:lnTo>
                      <a:pt x="12" y="59"/>
                    </a:lnTo>
                    <a:lnTo>
                      <a:pt x="12" y="52"/>
                    </a:lnTo>
                    <a:lnTo>
                      <a:pt x="10" y="46"/>
                    </a:lnTo>
                    <a:lnTo>
                      <a:pt x="10" y="41"/>
                    </a:lnTo>
                    <a:lnTo>
                      <a:pt x="10" y="33"/>
                    </a:lnTo>
                    <a:lnTo>
                      <a:pt x="10" y="28"/>
                    </a:lnTo>
                    <a:lnTo>
                      <a:pt x="10" y="22"/>
                    </a:lnTo>
                    <a:lnTo>
                      <a:pt x="10" y="17"/>
                    </a:lnTo>
                    <a:lnTo>
                      <a:pt x="10" y="11"/>
                    </a:lnTo>
                    <a:lnTo>
                      <a:pt x="12" y="6"/>
                    </a:lnTo>
                    <a:lnTo>
                      <a:pt x="17" y="2"/>
                    </a:lnTo>
                    <a:lnTo>
                      <a:pt x="23" y="0"/>
                    </a:lnTo>
                    <a:lnTo>
                      <a:pt x="25" y="6"/>
                    </a:lnTo>
                    <a:lnTo>
                      <a:pt x="25" y="11"/>
                    </a:lnTo>
                    <a:lnTo>
                      <a:pt x="25" y="17"/>
                    </a:lnTo>
                    <a:lnTo>
                      <a:pt x="27" y="22"/>
                    </a:lnTo>
                    <a:lnTo>
                      <a:pt x="27" y="28"/>
                    </a:lnTo>
                    <a:lnTo>
                      <a:pt x="27" y="33"/>
                    </a:lnTo>
                    <a:lnTo>
                      <a:pt x="27" y="39"/>
                    </a:lnTo>
                    <a:lnTo>
                      <a:pt x="27" y="44"/>
                    </a:lnTo>
                    <a:lnTo>
                      <a:pt x="27" y="50"/>
                    </a:lnTo>
                    <a:lnTo>
                      <a:pt x="27" y="57"/>
                    </a:lnTo>
                    <a:lnTo>
                      <a:pt x="27" y="65"/>
                    </a:lnTo>
                    <a:lnTo>
                      <a:pt x="27" y="72"/>
                    </a:lnTo>
                    <a:lnTo>
                      <a:pt x="27" y="79"/>
                    </a:lnTo>
                    <a:lnTo>
                      <a:pt x="27" y="87"/>
                    </a:lnTo>
                    <a:lnTo>
                      <a:pt x="27" y="92"/>
                    </a:lnTo>
                    <a:lnTo>
                      <a:pt x="27" y="98"/>
                    </a:lnTo>
                    <a:lnTo>
                      <a:pt x="27" y="105"/>
                    </a:lnTo>
                    <a:lnTo>
                      <a:pt x="27" y="113"/>
                    </a:lnTo>
                    <a:lnTo>
                      <a:pt x="27" y="120"/>
                    </a:lnTo>
                    <a:lnTo>
                      <a:pt x="27" y="127"/>
                    </a:lnTo>
                    <a:lnTo>
                      <a:pt x="27" y="135"/>
                    </a:lnTo>
                    <a:lnTo>
                      <a:pt x="27" y="140"/>
                    </a:lnTo>
                    <a:lnTo>
                      <a:pt x="27" y="148"/>
                    </a:lnTo>
                    <a:lnTo>
                      <a:pt x="27" y="155"/>
                    </a:lnTo>
                    <a:lnTo>
                      <a:pt x="27" y="161"/>
                    </a:lnTo>
                    <a:lnTo>
                      <a:pt x="27" y="168"/>
                    </a:lnTo>
                    <a:lnTo>
                      <a:pt x="27" y="173"/>
                    </a:lnTo>
                    <a:lnTo>
                      <a:pt x="27" y="179"/>
                    </a:lnTo>
                    <a:lnTo>
                      <a:pt x="27" y="185"/>
                    </a:lnTo>
                    <a:lnTo>
                      <a:pt x="27" y="190"/>
                    </a:lnTo>
                    <a:lnTo>
                      <a:pt x="27" y="197"/>
                    </a:lnTo>
                    <a:lnTo>
                      <a:pt x="27" y="203"/>
                    </a:lnTo>
                    <a:lnTo>
                      <a:pt x="27" y="209"/>
                    </a:lnTo>
                    <a:lnTo>
                      <a:pt x="27" y="218"/>
                    </a:lnTo>
                    <a:lnTo>
                      <a:pt x="27" y="223"/>
                    </a:lnTo>
                    <a:lnTo>
                      <a:pt x="27" y="231"/>
                    </a:lnTo>
                    <a:lnTo>
                      <a:pt x="27" y="236"/>
                    </a:lnTo>
                    <a:lnTo>
                      <a:pt x="27" y="242"/>
                    </a:lnTo>
                    <a:lnTo>
                      <a:pt x="27" y="249"/>
                    </a:lnTo>
                    <a:lnTo>
                      <a:pt x="27" y="255"/>
                    </a:lnTo>
                    <a:lnTo>
                      <a:pt x="27" y="262"/>
                    </a:lnTo>
                    <a:lnTo>
                      <a:pt x="27" y="268"/>
                    </a:lnTo>
                    <a:lnTo>
                      <a:pt x="27" y="273"/>
                    </a:lnTo>
                    <a:lnTo>
                      <a:pt x="27" y="279"/>
                    </a:lnTo>
                    <a:lnTo>
                      <a:pt x="27" y="284"/>
                    </a:lnTo>
                    <a:lnTo>
                      <a:pt x="27" y="290"/>
                    </a:lnTo>
                    <a:lnTo>
                      <a:pt x="27" y="295"/>
                    </a:lnTo>
                    <a:lnTo>
                      <a:pt x="27" y="303"/>
                    </a:lnTo>
                    <a:lnTo>
                      <a:pt x="27" y="310"/>
                    </a:lnTo>
                    <a:lnTo>
                      <a:pt x="27" y="316"/>
                    </a:lnTo>
                    <a:lnTo>
                      <a:pt x="27" y="323"/>
                    </a:lnTo>
                    <a:lnTo>
                      <a:pt x="27" y="330"/>
                    </a:lnTo>
                    <a:lnTo>
                      <a:pt x="27" y="338"/>
                    </a:lnTo>
                    <a:lnTo>
                      <a:pt x="27" y="345"/>
                    </a:lnTo>
                    <a:lnTo>
                      <a:pt x="27" y="352"/>
                    </a:lnTo>
                    <a:lnTo>
                      <a:pt x="27" y="358"/>
                    </a:lnTo>
                    <a:lnTo>
                      <a:pt x="27" y="364"/>
                    </a:lnTo>
                    <a:lnTo>
                      <a:pt x="27" y="371"/>
                    </a:lnTo>
                    <a:lnTo>
                      <a:pt x="27" y="376"/>
                    </a:lnTo>
                    <a:lnTo>
                      <a:pt x="27" y="384"/>
                    </a:lnTo>
                    <a:lnTo>
                      <a:pt x="27" y="391"/>
                    </a:lnTo>
                    <a:lnTo>
                      <a:pt x="27" y="397"/>
                    </a:lnTo>
                    <a:lnTo>
                      <a:pt x="27" y="404"/>
                    </a:lnTo>
                    <a:lnTo>
                      <a:pt x="27" y="411"/>
                    </a:lnTo>
                    <a:lnTo>
                      <a:pt x="27" y="419"/>
                    </a:lnTo>
                    <a:lnTo>
                      <a:pt x="27" y="428"/>
                    </a:lnTo>
                    <a:lnTo>
                      <a:pt x="27" y="434"/>
                    </a:lnTo>
                    <a:lnTo>
                      <a:pt x="27" y="441"/>
                    </a:lnTo>
                    <a:lnTo>
                      <a:pt x="27" y="448"/>
                    </a:lnTo>
                    <a:lnTo>
                      <a:pt x="27" y="454"/>
                    </a:lnTo>
                    <a:lnTo>
                      <a:pt x="27" y="461"/>
                    </a:lnTo>
                    <a:lnTo>
                      <a:pt x="27" y="467"/>
                    </a:lnTo>
                    <a:lnTo>
                      <a:pt x="29" y="474"/>
                    </a:lnTo>
                    <a:lnTo>
                      <a:pt x="29" y="480"/>
                    </a:lnTo>
                    <a:lnTo>
                      <a:pt x="29" y="485"/>
                    </a:lnTo>
                    <a:lnTo>
                      <a:pt x="31" y="491"/>
                    </a:lnTo>
                    <a:lnTo>
                      <a:pt x="31" y="496"/>
                    </a:lnTo>
                    <a:lnTo>
                      <a:pt x="33" y="502"/>
                    </a:lnTo>
                    <a:lnTo>
                      <a:pt x="33" y="507"/>
                    </a:lnTo>
                    <a:lnTo>
                      <a:pt x="35" y="515"/>
                    </a:lnTo>
                    <a:lnTo>
                      <a:pt x="37" y="520"/>
                    </a:lnTo>
                    <a:lnTo>
                      <a:pt x="37" y="526"/>
                    </a:lnTo>
                    <a:lnTo>
                      <a:pt x="37" y="531"/>
                    </a:lnTo>
                    <a:lnTo>
                      <a:pt x="39" y="537"/>
                    </a:lnTo>
                    <a:lnTo>
                      <a:pt x="39" y="543"/>
                    </a:lnTo>
                    <a:lnTo>
                      <a:pt x="39" y="548"/>
                    </a:lnTo>
                    <a:lnTo>
                      <a:pt x="39" y="554"/>
                    </a:lnTo>
                    <a:lnTo>
                      <a:pt x="41" y="559"/>
                    </a:lnTo>
                    <a:lnTo>
                      <a:pt x="41" y="566"/>
                    </a:lnTo>
                    <a:lnTo>
                      <a:pt x="41" y="574"/>
                    </a:lnTo>
                    <a:lnTo>
                      <a:pt x="41" y="581"/>
                    </a:lnTo>
                    <a:lnTo>
                      <a:pt x="41" y="589"/>
                    </a:lnTo>
                    <a:lnTo>
                      <a:pt x="42" y="594"/>
                    </a:lnTo>
                    <a:lnTo>
                      <a:pt x="42" y="600"/>
                    </a:lnTo>
                    <a:lnTo>
                      <a:pt x="42" y="605"/>
                    </a:lnTo>
                    <a:lnTo>
                      <a:pt x="42" y="611"/>
                    </a:lnTo>
                    <a:lnTo>
                      <a:pt x="44" y="618"/>
                    </a:lnTo>
                    <a:lnTo>
                      <a:pt x="44" y="626"/>
                    </a:lnTo>
                    <a:lnTo>
                      <a:pt x="48" y="637"/>
                    </a:lnTo>
                    <a:lnTo>
                      <a:pt x="48" y="644"/>
                    </a:lnTo>
                    <a:lnTo>
                      <a:pt x="50" y="650"/>
                    </a:lnTo>
                    <a:lnTo>
                      <a:pt x="50" y="655"/>
                    </a:lnTo>
                    <a:lnTo>
                      <a:pt x="52" y="661"/>
                    </a:lnTo>
                    <a:lnTo>
                      <a:pt x="52" y="666"/>
                    </a:lnTo>
                    <a:lnTo>
                      <a:pt x="52" y="672"/>
                    </a:lnTo>
                    <a:lnTo>
                      <a:pt x="52" y="677"/>
                    </a:lnTo>
                    <a:lnTo>
                      <a:pt x="54" y="685"/>
                    </a:lnTo>
                    <a:lnTo>
                      <a:pt x="54" y="692"/>
                    </a:lnTo>
                    <a:lnTo>
                      <a:pt x="54" y="699"/>
                    </a:lnTo>
                    <a:lnTo>
                      <a:pt x="54" y="709"/>
                    </a:lnTo>
                    <a:lnTo>
                      <a:pt x="54" y="714"/>
                    </a:lnTo>
                    <a:lnTo>
                      <a:pt x="54" y="721"/>
                    </a:lnTo>
                    <a:lnTo>
                      <a:pt x="54" y="727"/>
                    </a:lnTo>
                    <a:lnTo>
                      <a:pt x="54" y="733"/>
                    </a:lnTo>
                    <a:lnTo>
                      <a:pt x="54" y="738"/>
                    </a:lnTo>
                    <a:lnTo>
                      <a:pt x="54" y="744"/>
                    </a:lnTo>
                    <a:lnTo>
                      <a:pt x="54" y="751"/>
                    </a:lnTo>
                    <a:lnTo>
                      <a:pt x="54" y="757"/>
                    </a:lnTo>
                    <a:lnTo>
                      <a:pt x="54" y="762"/>
                    </a:lnTo>
                    <a:lnTo>
                      <a:pt x="54" y="768"/>
                    </a:lnTo>
                    <a:lnTo>
                      <a:pt x="48" y="771"/>
                    </a:lnTo>
                    <a:lnTo>
                      <a:pt x="42" y="773"/>
                    </a:lnTo>
                    <a:lnTo>
                      <a:pt x="37" y="775"/>
                    </a:lnTo>
                    <a:lnTo>
                      <a:pt x="31" y="775"/>
                    </a:lnTo>
                    <a:lnTo>
                      <a:pt x="25" y="775"/>
                    </a:lnTo>
                    <a:lnTo>
                      <a:pt x="19" y="775"/>
                    </a:lnTo>
                    <a:lnTo>
                      <a:pt x="15" y="769"/>
                    </a:lnTo>
                    <a:lnTo>
                      <a:pt x="15" y="764"/>
                    </a:lnTo>
                    <a:lnTo>
                      <a:pt x="15" y="758"/>
                    </a:lnTo>
                    <a:lnTo>
                      <a:pt x="15" y="753"/>
                    </a:lnTo>
                    <a:lnTo>
                      <a:pt x="17" y="747"/>
                    </a:lnTo>
                    <a:lnTo>
                      <a:pt x="19" y="742"/>
                    </a:lnTo>
                  </a:path>
                </a:pathLst>
              </a:custGeom>
              <a:solidFill>
                <a:srgbClr val="EAEC5E"/>
              </a:solidFill>
              <a:ln w="12700" cap="rnd">
                <a:solidFill>
                  <a:srgbClr val="00CC00"/>
                </a:solidFill>
                <a:round/>
                <a:headEnd/>
                <a:tailEnd/>
              </a:ln>
            </p:spPr>
            <p:txBody>
              <a:bodyPr/>
              <a:lstStyle/>
              <a:p>
                <a:endParaRPr lang="en-US"/>
              </a:p>
            </p:txBody>
          </p:sp>
          <p:sp>
            <p:nvSpPr>
              <p:cNvPr id="3795" name="Freeform 95"/>
              <p:cNvSpPr>
                <a:spLocks/>
              </p:cNvSpPr>
              <p:nvPr/>
            </p:nvSpPr>
            <p:spPr bwMode="auto">
              <a:xfrm>
                <a:off x="2346" y="1450"/>
                <a:ext cx="68" cy="127"/>
              </a:xfrm>
              <a:custGeom>
                <a:avLst/>
                <a:gdLst>
                  <a:gd name="T0" fmla="*/ 4 w 68"/>
                  <a:gd name="T1" fmla="*/ 126 h 127"/>
                  <a:gd name="T2" fmla="*/ 1 w 68"/>
                  <a:gd name="T3" fmla="*/ 119 h 127"/>
                  <a:gd name="T4" fmla="*/ 0 w 68"/>
                  <a:gd name="T5" fmla="*/ 111 h 127"/>
                  <a:gd name="T6" fmla="*/ 0 w 68"/>
                  <a:gd name="T7" fmla="*/ 104 h 127"/>
                  <a:gd name="T8" fmla="*/ 0 w 68"/>
                  <a:gd name="T9" fmla="*/ 96 h 127"/>
                  <a:gd name="T10" fmla="*/ 0 w 68"/>
                  <a:gd name="T11" fmla="*/ 89 h 127"/>
                  <a:gd name="T12" fmla="*/ 0 w 68"/>
                  <a:gd name="T13" fmla="*/ 82 h 127"/>
                  <a:gd name="T14" fmla="*/ 3 w 68"/>
                  <a:gd name="T15" fmla="*/ 74 h 127"/>
                  <a:gd name="T16" fmla="*/ 5 w 68"/>
                  <a:gd name="T17" fmla="*/ 67 h 127"/>
                  <a:gd name="T18" fmla="*/ 9 w 68"/>
                  <a:gd name="T19" fmla="*/ 62 h 127"/>
                  <a:gd name="T20" fmla="*/ 12 w 68"/>
                  <a:gd name="T21" fmla="*/ 54 h 127"/>
                  <a:gd name="T22" fmla="*/ 15 w 68"/>
                  <a:gd name="T23" fmla="*/ 49 h 127"/>
                  <a:gd name="T24" fmla="*/ 18 w 68"/>
                  <a:gd name="T25" fmla="*/ 42 h 127"/>
                  <a:gd name="T26" fmla="*/ 22 w 68"/>
                  <a:gd name="T27" fmla="*/ 37 h 127"/>
                  <a:gd name="T28" fmla="*/ 24 w 68"/>
                  <a:gd name="T29" fmla="*/ 30 h 127"/>
                  <a:gd name="T30" fmla="*/ 28 w 68"/>
                  <a:gd name="T31" fmla="*/ 27 h 127"/>
                  <a:gd name="T32" fmla="*/ 32 w 68"/>
                  <a:gd name="T33" fmla="*/ 22 h 127"/>
                  <a:gd name="T34" fmla="*/ 36 w 68"/>
                  <a:gd name="T35" fmla="*/ 17 h 127"/>
                  <a:gd name="T36" fmla="*/ 40 w 68"/>
                  <a:gd name="T37" fmla="*/ 15 h 127"/>
                  <a:gd name="T38" fmla="*/ 44 w 68"/>
                  <a:gd name="T39" fmla="*/ 10 h 127"/>
                  <a:gd name="T40" fmla="*/ 48 w 68"/>
                  <a:gd name="T41" fmla="*/ 7 h 127"/>
                  <a:gd name="T42" fmla="*/ 52 w 68"/>
                  <a:gd name="T43" fmla="*/ 2 h 127"/>
                  <a:gd name="T44" fmla="*/ 55 w 68"/>
                  <a:gd name="T45" fmla="*/ 2 h 127"/>
                  <a:gd name="T46" fmla="*/ 59 w 68"/>
                  <a:gd name="T47" fmla="*/ 0 h 127"/>
                  <a:gd name="T48" fmla="*/ 63 w 68"/>
                  <a:gd name="T49" fmla="*/ 0 h 127"/>
                  <a:gd name="T50" fmla="*/ 67 w 68"/>
                  <a:gd name="T51" fmla="*/ 0 h 127"/>
                  <a:gd name="T52" fmla="*/ 63 w 68"/>
                  <a:gd name="T53" fmla="*/ 2 h 127"/>
                  <a:gd name="T54" fmla="*/ 67 w 68"/>
                  <a:gd name="T55" fmla="*/ 7 h 127"/>
                  <a:gd name="T56" fmla="*/ 67 w 68"/>
                  <a:gd name="T57" fmla="*/ 15 h 127"/>
                  <a:gd name="T58" fmla="*/ 66 w 68"/>
                  <a:gd name="T59" fmla="*/ 22 h 127"/>
                  <a:gd name="T60" fmla="*/ 63 w 68"/>
                  <a:gd name="T61" fmla="*/ 30 h 127"/>
                  <a:gd name="T62" fmla="*/ 62 w 68"/>
                  <a:gd name="T63" fmla="*/ 37 h 127"/>
                  <a:gd name="T64" fmla="*/ 61 w 68"/>
                  <a:gd name="T65" fmla="*/ 44 h 127"/>
                  <a:gd name="T66" fmla="*/ 58 w 68"/>
                  <a:gd name="T67" fmla="*/ 52 h 127"/>
                  <a:gd name="T68" fmla="*/ 54 w 68"/>
                  <a:gd name="T69" fmla="*/ 57 h 127"/>
                  <a:gd name="T70" fmla="*/ 52 w 68"/>
                  <a:gd name="T71" fmla="*/ 64 h 127"/>
                  <a:gd name="T72" fmla="*/ 48 w 68"/>
                  <a:gd name="T73" fmla="*/ 69 h 127"/>
                  <a:gd name="T74" fmla="*/ 44 w 68"/>
                  <a:gd name="T75" fmla="*/ 77 h 127"/>
                  <a:gd name="T76" fmla="*/ 40 w 68"/>
                  <a:gd name="T77" fmla="*/ 82 h 127"/>
                  <a:gd name="T78" fmla="*/ 36 w 68"/>
                  <a:gd name="T79" fmla="*/ 86 h 127"/>
                  <a:gd name="T80" fmla="*/ 34 w 68"/>
                  <a:gd name="T81" fmla="*/ 94 h 127"/>
                  <a:gd name="T82" fmla="*/ 30 w 68"/>
                  <a:gd name="T83" fmla="*/ 96 h 127"/>
                  <a:gd name="T84" fmla="*/ 27 w 68"/>
                  <a:gd name="T85" fmla="*/ 104 h 127"/>
                  <a:gd name="T86" fmla="*/ 23 w 68"/>
                  <a:gd name="T87" fmla="*/ 106 h 127"/>
                  <a:gd name="T88" fmla="*/ 19 w 68"/>
                  <a:gd name="T89" fmla="*/ 114 h 127"/>
                  <a:gd name="T90" fmla="*/ 17 w 68"/>
                  <a:gd name="T91" fmla="*/ 121 h 127"/>
                  <a:gd name="T92" fmla="*/ 13 w 68"/>
                  <a:gd name="T93" fmla="*/ 121 h 127"/>
                  <a:gd name="T94" fmla="*/ 9 w 68"/>
                  <a:gd name="T95" fmla="*/ 126 h 127"/>
                  <a:gd name="T96" fmla="*/ 5 w 68"/>
                  <a:gd name="T97" fmla="*/ 126 h 127"/>
                  <a:gd name="T98" fmla="*/ 1 w 68"/>
                  <a:gd name="T99" fmla="*/ 126 h 127"/>
                  <a:gd name="T100" fmla="*/ 1 w 68"/>
                  <a:gd name="T101" fmla="*/ 119 h 127"/>
                  <a:gd name="T102" fmla="*/ 1 w 68"/>
                  <a:gd name="T103" fmla="*/ 111 h 127"/>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68"/>
                  <a:gd name="T157" fmla="*/ 0 h 127"/>
                  <a:gd name="T158" fmla="*/ 68 w 68"/>
                  <a:gd name="T159" fmla="*/ 127 h 127"/>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68" h="127">
                    <a:moveTo>
                      <a:pt x="4" y="126"/>
                    </a:moveTo>
                    <a:lnTo>
                      <a:pt x="1" y="119"/>
                    </a:lnTo>
                    <a:lnTo>
                      <a:pt x="0" y="111"/>
                    </a:lnTo>
                    <a:lnTo>
                      <a:pt x="0" y="104"/>
                    </a:lnTo>
                    <a:lnTo>
                      <a:pt x="0" y="96"/>
                    </a:lnTo>
                    <a:lnTo>
                      <a:pt x="0" y="89"/>
                    </a:lnTo>
                    <a:lnTo>
                      <a:pt x="0" y="82"/>
                    </a:lnTo>
                    <a:lnTo>
                      <a:pt x="3" y="74"/>
                    </a:lnTo>
                    <a:lnTo>
                      <a:pt x="5" y="67"/>
                    </a:lnTo>
                    <a:lnTo>
                      <a:pt x="9" y="62"/>
                    </a:lnTo>
                    <a:lnTo>
                      <a:pt x="12" y="54"/>
                    </a:lnTo>
                    <a:lnTo>
                      <a:pt x="15" y="49"/>
                    </a:lnTo>
                    <a:lnTo>
                      <a:pt x="18" y="42"/>
                    </a:lnTo>
                    <a:lnTo>
                      <a:pt x="22" y="37"/>
                    </a:lnTo>
                    <a:lnTo>
                      <a:pt x="24" y="30"/>
                    </a:lnTo>
                    <a:lnTo>
                      <a:pt x="28" y="27"/>
                    </a:lnTo>
                    <a:lnTo>
                      <a:pt x="32" y="22"/>
                    </a:lnTo>
                    <a:lnTo>
                      <a:pt x="36" y="17"/>
                    </a:lnTo>
                    <a:lnTo>
                      <a:pt x="40" y="15"/>
                    </a:lnTo>
                    <a:lnTo>
                      <a:pt x="44" y="10"/>
                    </a:lnTo>
                    <a:lnTo>
                      <a:pt x="48" y="7"/>
                    </a:lnTo>
                    <a:lnTo>
                      <a:pt x="52" y="2"/>
                    </a:lnTo>
                    <a:lnTo>
                      <a:pt x="55" y="2"/>
                    </a:lnTo>
                    <a:lnTo>
                      <a:pt x="59" y="0"/>
                    </a:lnTo>
                    <a:lnTo>
                      <a:pt x="63" y="0"/>
                    </a:lnTo>
                    <a:lnTo>
                      <a:pt x="67" y="0"/>
                    </a:lnTo>
                    <a:lnTo>
                      <a:pt x="63" y="2"/>
                    </a:lnTo>
                    <a:lnTo>
                      <a:pt x="67" y="7"/>
                    </a:lnTo>
                    <a:lnTo>
                      <a:pt x="67" y="15"/>
                    </a:lnTo>
                    <a:lnTo>
                      <a:pt x="66" y="22"/>
                    </a:lnTo>
                    <a:lnTo>
                      <a:pt x="63" y="30"/>
                    </a:lnTo>
                    <a:lnTo>
                      <a:pt x="62" y="37"/>
                    </a:lnTo>
                    <a:lnTo>
                      <a:pt x="61" y="44"/>
                    </a:lnTo>
                    <a:lnTo>
                      <a:pt x="58" y="52"/>
                    </a:lnTo>
                    <a:lnTo>
                      <a:pt x="54" y="57"/>
                    </a:lnTo>
                    <a:lnTo>
                      <a:pt x="52" y="64"/>
                    </a:lnTo>
                    <a:lnTo>
                      <a:pt x="48" y="69"/>
                    </a:lnTo>
                    <a:lnTo>
                      <a:pt x="44" y="77"/>
                    </a:lnTo>
                    <a:lnTo>
                      <a:pt x="40" y="82"/>
                    </a:lnTo>
                    <a:lnTo>
                      <a:pt x="36" y="86"/>
                    </a:lnTo>
                    <a:lnTo>
                      <a:pt x="34" y="94"/>
                    </a:lnTo>
                    <a:lnTo>
                      <a:pt x="30" y="96"/>
                    </a:lnTo>
                    <a:lnTo>
                      <a:pt x="27" y="104"/>
                    </a:lnTo>
                    <a:lnTo>
                      <a:pt x="23" y="106"/>
                    </a:lnTo>
                    <a:lnTo>
                      <a:pt x="19" y="114"/>
                    </a:lnTo>
                    <a:lnTo>
                      <a:pt x="17" y="121"/>
                    </a:lnTo>
                    <a:lnTo>
                      <a:pt x="13" y="121"/>
                    </a:lnTo>
                    <a:lnTo>
                      <a:pt x="9" y="126"/>
                    </a:lnTo>
                    <a:lnTo>
                      <a:pt x="5" y="126"/>
                    </a:lnTo>
                    <a:lnTo>
                      <a:pt x="1" y="126"/>
                    </a:lnTo>
                    <a:lnTo>
                      <a:pt x="1" y="119"/>
                    </a:lnTo>
                    <a:lnTo>
                      <a:pt x="1" y="111"/>
                    </a:lnTo>
                  </a:path>
                </a:pathLst>
              </a:custGeom>
              <a:solidFill>
                <a:srgbClr val="EAEC5E"/>
              </a:solidFill>
              <a:ln w="12700" cap="rnd">
                <a:solidFill>
                  <a:schemeClr val="tx1"/>
                </a:solidFill>
                <a:round/>
                <a:headEnd/>
                <a:tailEnd/>
              </a:ln>
            </p:spPr>
            <p:txBody>
              <a:bodyPr/>
              <a:lstStyle/>
              <a:p>
                <a:endParaRPr lang="en-US"/>
              </a:p>
            </p:txBody>
          </p:sp>
          <p:sp>
            <p:nvSpPr>
              <p:cNvPr id="3796" name="Freeform 96"/>
              <p:cNvSpPr>
                <a:spLocks/>
              </p:cNvSpPr>
              <p:nvPr/>
            </p:nvSpPr>
            <p:spPr bwMode="auto">
              <a:xfrm>
                <a:off x="2286" y="1561"/>
                <a:ext cx="53" cy="114"/>
              </a:xfrm>
              <a:custGeom>
                <a:avLst/>
                <a:gdLst>
                  <a:gd name="T0" fmla="*/ 49 w 53"/>
                  <a:gd name="T1" fmla="*/ 113 h 114"/>
                  <a:gd name="T2" fmla="*/ 51 w 53"/>
                  <a:gd name="T3" fmla="*/ 106 h 114"/>
                  <a:gd name="T4" fmla="*/ 52 w 53"/>
                  <a:gd name="T5" fmla="*/ 100 h 114"/>
                  <a:gd name="T6" fmla="*/ 52 w 53"/>
                  <a:gd name="T7" fmla="*/ 93 h 114"/>
                  <a:gd name="T8" fmla="*/ 52 w 53"/>
                  <a:gd name="T9" fmla="*/ 86 h 114"/>
                  <a:gd name="T10" fmla="*/ 52 w 53"/>
                  <a:gd name="T11" fmla="*/ 80 h 114"/>
                  <a:gd name="T12" fmla="*/ 52 w 53"/>
                  <a:gd name="T13" fmla="*/ 73 h 114"/>
                  <a:gd name="T14" fmla="*/ 50 w 53"/>
                  <a:gd name="T15" fmla="*/ 66 h 114"/>
                  <a:gd name="T16" fmla="*/ 48 w 53"/>
                  <a:gd name="T17" fmla="*/ 60 h 114"/>
                  <a:gd name="T18" fmla="*/ 45 w 53"/>
                  <a:gd name="T19" fmla="*/ 55 h 114"/>
                  <a:gd name="T20" fmla="*/ 43 w 53"/>
                  <a:gd name="T21" fmla="*/ 49 h 114"/>
                  <a:gd name="T22" fmla="*/ 40 w 53"/>
                  <a:gd name="T23" fmla="*/ 44 h 114"/>
                  <a:gd name="T24" fmla="*/ 38 w 53"/>
                  <a:gd name="T25" fmla="*/ 38 h 114"/>
                  <a:gd name="T26" fmla="*/ 35 w 53"/>
                  <a:gd name="T27" fmla="*/ 33 h 114"/>
                  <a:gd name="T28" fmla="*/ 33 w 53"/>
                  <a:gd name="T29" fmla="*/ 27 h 114"/>
                  <a:gd name="T30" fmla="*/ 30 w 53"/>
                  <a:gd name="T31" fmla="*/ 24 h 114"/>
                  <a:gd name="T32" fmla="*/ 27 w 53"/>
                  <a:gd name="T33" fmla="*/ 20 h 114"/>
                  <a:gd name="T34" fmla="*/ 24 w 53"/>
                  <a:gd name="T35" fmla="*/ 16 h 114"/>
                  <a:gd name="T36" fmla="*/ 21 w 53"/>
                  <a:gd name="T37" fmla="*/ 13 h 114"/>
                  <a:gd name="T38" fmla="*/ 18 w 53"/>
                  <a:gd name="T39" fmla="*/ 9 h 114"/>
                  <a:gd name="T40" fmla="*/ 15 w 53"/>
                  <a:gd name="T41" fmla="*/ 7 h 114"/>
                  <a:gd name="T42" fmla="*/ 12 w 53"/>
                  <a:gd name="T43" fmla="*/ 2 h 114"/>
                  <a:gd name="T44" fmla="*/ 9 w 53"/>
                  <a:gd name="T45" fmla="*/ 2 h 114"/>
                  <a:gd name="T46" fmla="*/ 6 w 53"/>
                  <a:gd name="T47" fmla="*/ 0 h 114"/>
                  <a:gd name="T48" fmla="*/ 3 w 53"/>
                  <a:gd name="T49" fmla="*/ 0 h 114"/>
                  <a:gd name="T50" fmla="*/ 0 w 53"/>
                  <a:gd name="T51" fmla="*/ 0 h 114"/>
                  <a:gd name="T52" fmla="*/ 3 w 53"/>
                  <a:gd name="T53" fmla="*/ 2 h 114"/>
                  <a:gd name="T54" fmla="*/ 0 w 53"/>
                  <a:gd name="T55" fmla="*/ 7 h 114"/>
                  <a:gd name="T56" fmla="*/ 0 w 53"/>
                  <a:gd name="T57" fmla="*/ 13 h 114"/>
                  <a:gd name="T58" fmla="*/ 1 w 53"/>
                  <a:gd name="T59" fmla="*/ 20 h 114"/>
                  <a:gd name="T60" fmla="*/ 3 w 53"/>
                  <a:gd name="T61" fmla="*/ 27 h 114"/>
                  <a:gd name="T62" fmla="*/ 4 w 53"/>
                  <a:gd name="T63" fmla="*/ 33 h 114"/>
                  <a:gd name="T64" fmla="*/ 5 w 53"/>
                  <a:gd name="T65" fmla="*/ 40 h 114"/>
                  <a:gd name="T66" fmla="*/ 7 w 53"/>
                  <a:gd name="T67" fmla="*/ 47 h 114"/>
                  <a:gd name="T68" fmla="*/ 10 w 53"/>
                  <a:gd name="T69" fmla="*/ 51 h 114"/>
                  <a:gd name="T70" fmla="*/ 12 w 53"/>
                  <a:gd name="T71" fmla="*/ 58 h 114"/>
                  <a:gd name="T72" fmla="*/ 15 w 53"/>
                  <a:gd name="T73" fmla="*/ 62 h 114"/>
                  <a:gd name="T74" fmla="*/ 18 w 53"/>
                  <a:gd name="T75" fmla="*/ 69 h 114"/>
                  <a:gd name="T76" fmla="*/ 21 w 53"/>
                  <a:gd name="T77" fmla="*/ 73 h 114"/>
                  <a:gd name="T78" fmla="*/ 24 w 53"/>
                  <a:gd name="T79" fmla="*/ 78 h 114"/>
                  <a:gd name="T80" fmla="*/ 26 w 53"/>
                  <a:gd name="T81" fmla="*/ 84 h 114"/>
                  <a:gd name="T82" fmla="*/ 29 w 53"/>
                  <a:gd name="T83" fmla="*/ 86 h 114"/>
                  <a:gd name="T84" fmla="*/ 31 w 53"/>
                  <a:gd name="T85" fmla="*/ 93 h 114"/>
                  <a:gd name="T86" fmla="*/ 34 w 53"/>
                  <a:gd name="T87" fmla="*/ 95 h 114"/>
                  <a:gd name="T88" fmla="*/ 37 w 53"/>
                  <a:gd name="T89" fmla="*/ 102 h 114"/>
                  <a:gd name="T90" fmla="*/ 39 w 53"/>
                  <a:gd name="T91" fmla="*/ 109 h 114"/>
                  <a:gd name="T92" fmla="*/ 42 w 53"/>
                  <a:gd name="T93" fmla="*/ 109 h 114"/>
                  <a:gd name="T94" fmla="*/ 45 w 53"/>
                  <a:gd name="T95" fmla="*/ 113 h 114"/>
                  <a:gd name="T96" fmla="*/ 48 w 53"/>
                  <a:gd name="T97" fmla="*/ 113 h 114"/>
                  <a:gd name="T98" fmla="*/ 51 w 53"/>
                  <a:gd name="T99" fmla="*/ 113 h 114"/>
                  <a:gd name="T100" fmla="*/ 51 w 53"/>
                  <a:gd name="T101" fmla="*/ 106 h 114"/>
                  <a:gd name="T102" fmla="*/ 51 w 53"/>
                  <a:gd name="T103" fmla="*/ 100 h 11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53"/>
                  <a:gd name="T157" fmla="*/ 0 h 114"/>
                  <a:gd name="T158" fmla="*/ 53 w 53"/>
                  <a:gd name="T159" fmla="*/ 114 h 114"/>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53" h="114">
                    <a:moveTo>
                      <a:pt x="49" y="113"/>
                    </a:moveTo>
                    <a:lnTo>
                      <a:pt x="51" y="106"/>
                    </a:lnTo>
                    <a:lnTo>
                      <a:pt x="52" y="100"/>
                    </a:lnTo>
                    <a:lnTo>
                      <a:pt x="52" y="93"/>
                    </a:lnTo>
                    <a:lnTo>
                      <a:pt x="52" y="86"/>
                    </a:lnTo>
                    <a:lnTo>
                      <a:pt x="52" y="80"/>
                    </a:lnTo>
                    <a:lnTo>
                      <a:pt x="52" y="73"/>
                    </a:lnTo>
                    <a:lnTo>
                      <a:pt x="50" y="66"/>
                    </a:lnTo>
                    <a:lnTo>
                      <a:pt x="48" y="60"/>
                    </a:lnTo>
                    <a:lnTo>
                      <a:pt x="45" y="55"/>
                    </a:lnTo>
                    <a:lnTo>
                      <a:pt x="43" y="49"/>
                    </a:lnTo>
                    <a:lnTo>
                      <a:pt x="40" y="44"/>
                    </a:lnTo>
                    <a:lnTo>
                      <a:pt x="38" y="38"/>
                    </a:lnTo>
                    <a:lnTo>
                      <a:pt x="35" y="33"/>
                    </a:lnTo>
                    <a:lnTo>
                      <a:pt x="33" y="27"/>
                    </a:lnTo>
                    <a:lnTo>
                      <a:pt x="30" y="24"/>
                    </a:lnTo>
                    <a:lnTo>
                      <a:pt x="27" y="20"/>
                    </a:lnTo>
                    <a:lnTo>
                      <a:pt x="24" y="16"/>
                    </a:lnTo>
                    <a:lnTo>
                      <a:pt x="21" y="13"/>
                    </a:lnTo>
                    <a:lnTo>
                      <a:pt x="18" y="9"/>
                    </a:lnTo>
                    <a:lnTo>
                      <a:pt x="15" y="7"/>
                    </a:lnTo>
                    <a:lnTo>
                      <a:pt x="12" y="2"/>
                    </a:lnTo>
                    <a:lnTo>
                      <a:pt x="9" y="2"/>
                    </a:lnTo>
                    <a:lnTo>
                      <a:pt x="6" y="0"/>
                    </a:lnTo>
                    <a:lnTo>
                      <a:pt x="3" y="0"/>
                    </a:lnTo>
                    <a:lnTo>
                      <a:pt x="0" y="0"/>
                    </a:lnTo>
                    <a:lnTo>
                      <a:pt x="3" y="2"/>
                    </a:lnTo>
                    <a:lnTo>
                      <a:pt x="0" y="7"/>
                    </a:lnTo>
                    <a:lnTo>
                      <a:pt x="0" y="13"/>
                    </a:lnTo>
                    <a:lnTo>
                      <a:pt x="1" y="20"/>
                    </a:lnTo>
                    <a:lnTo>
                      <a:pt x="3" y="27"/>
                    </a:lnTo>
                    <a:lnTo>
                      <a:pt x="4" y="33"/>
                    </a:lnTo>
                    <a:lnTo>
                      <a:pt x="5" y="40"/>
                    </a:lnTo>
                    <a:lnTo>
                      <a:pt x="7" y="47"/>
                    </a:lnTo>
                    <a:lnTo>
                      <a:pt x="10" y="51"/>
                    </a:lnTo>
                    <a:lnTo>
                      <a:pt x="12" y="58"/>
                    </a:lnTo>
                    <a:lnTo>
                      <a:pt x="15" y="62"/>
                    </a:lnTo>
                    <a:lnTo>
                      <a:pt x="18" y="69"/>
                    </a:lnTo>
                    <a:lnTo>
                      <a:pt x="21" y="73"/>
                    </a:lnTo>
                    <a:lnTo>
                      <a:pt x="24" y="78"/>
                    </a:lnTo>
                    <a:lnTo>
                      <a:pt x="26" y="84"/>
                    </a:lnTo>
                    <a:lnTo>
                      <a:pt x="29" y="86"/>
                    </a:lnTo>
                    <a:lnTo>
                      <a:pt x="31" y="93"/>
                    </a:lnTo>
                    <a:lnTo>
                      <a:pt x="34" y="95"/>
                    </a:lnTo>
                    <a:lnTo>
                      <a:pt x="37" y="102"/>
                    </a:lnTo>
                    <a:lnTo>
                      <a:pt x="39" y="109"/>
                    </a:lnTo>
                    <a:lnTo>
                      <a:pt x="42" y="109"/>
                    </a:lnTo>
                    <a:lnTo>
                      <a:pt x="45" y="113"/>
                    </a:lnTo>
                    <a:lnTo>
                      <a:pt x="48" y="113"/>
                    </a:lnTo>
                    <a:lnTo>
                      <a:pt x="51" y="113"/>
                    </a:lnTo>
                    <a:lnTo>
                      <a:pt x="51" y="106"/>
                    </a:lnTo>
                    <a:lnTo>
                      <a:pt x="51" y="100"/>
                    </a:lnTo>
                  </a:path>
                </a:pathLst>
              </a:custGeom>
              <a:solidFill>
                <a:srgbClr val="EAEC5E"/>
              </a:solidFill>
              <a:ln w="12700" cap="rnd">
                <a:solidFill>
                  <a:schemeClr val="tx1"/>
                </a:solidFill>
                <a:round/>
                <a:headEnd/>
                <a:tailEnd/>
              </a:ln>
            </p:spPr>
            <p:txBody>
              <a:bodyPr/>
              <a:lstStyle/>
              <a:p>
                <a:endParaRPr lang="en-US"/>
              </a:p>
            </p:txBody>
          </p:sp>
          <p:grpSp>
            <p:nvGrpSpPr>
              <p:cNvPr id="3797" name="Group 97"/>
              <p:cNvGrpSpPr>
                <a:grpSpLocks/>
              </p:cNvGrpSpPr>
              <p:nvPr/>
            </p:nvGrpSpPr>
            <p:grpSpPr bwMode="auto">
              <a:xfrm>
                <a:off x="2292" y="1075"/>
                <a:ext cx="97" cy="111"/>
                <a:chOff x="3654" y="1129"/>
                <a:chExt cx="97" cy="111"/>
              </a:xfrm>
            </p:grpSpPr>
            <p:sp>
              <p:nvSpPr>
                <p:cNvPr id="4047" name="Freeform 98"/>
                <p:cNvSpPr>
                  <a:spLocks/>
                </p:cNvSpPr>
                <p:nvPr/>
              </p:nvSpPr>
              <p:spPr bwMode="auto">
                <a:xfrm>
                  <a:off x="3705" y="1214"/>
                  <a:ext cx="46" cy="16"/>
                </a:xfrm>
                <a:custGeom>
                  <a:avLst/>
                  <a:gdLst>
                    <a:gd name="T0" fmla="*/ 0 w 46"/>
                    <a:gd name="T1" fmla="*/ 15 h 16"/>
                    <a:gd name="T2" fmla="*/ 2 w 46"/>
                    <a:gd name="T3" fmla="*/ 11 h 16"/>
                    <a:gd name="T4" fmla="*/ 6 w 46"/>
                    <a:gd name="T5" fmla="*/ 10 h 16"/>
                    <a:gd name="T6" fmla="*/ 11 w 46"/>
                    <a:gd name="T7" fmla="*/ 8 h 16"/>
                    <a:gd name="T8" fmla="*/ 16 w 46"/>
                    <a:gd name="T9" fmla="*/ 5 h 16"/>
                    <a:gd name="T10" fmla="*/ 21 w 46"/>
                    <a:gd name="T11" fmla="*/ 3 h 16"/>
                    <a:gd name="T12" fmla="*/ 26 w 46"/>
                    <a:gd name="T13" fmla="*/ 3 h 16"/>
                    <a:gd name="T14" fmla="*/ 30 w 46"/>
                    <a:gd name="T15" fmla="*/ 3 h 16"/>
                    <a:gd name="T16" fmla="*/ 35 w 46"/>
                    <a:gd name="T17" fmla="*/ 0 h 16"/>
                    <a:gd name="T18" fmla="*/ 39 w 46"/>
                    <a:gd name="T19" fmla="*/ 0 h 16"/>
                    <a:gd name="T20" fmla="*/ 44 w 46"/>
                    <a:gd name="T21" fmla="*/ 0 h 16"/>
                    <a:gd name="T22" fmla="*/ 45 w 46"/>
                    <a:gd name="T23" fmla="*/ 0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6"/>
                    <a:gd name="T37" fmla="*/ 0 h 16"/>
                    <a:gd name="T38" fmla="*/ 46 w 46"/>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6" h="16">
                      <a:moveTo>
                        <a:pt x="0" y="15"/>
                      </a:moveTo>
                      <a:lnTo>
                        <a:pt x="2" y="11"/>
                      </a:lnTo>
                      <a:lnTo>
                        <a:pt x="6" y="10"/>
                      </a:lnTo>
                      <a:lnTo>
                        <a:pt x="11" y="8"/>
                      </a:lnTo>
                      <a:lnTo>
                        <a:pt x="16" y="5"/>
                      </a:lnTo>
                      <a:lnTo>
                        <a:pt x="21" y="3"/>
                      </a:lnTo>
                      <a:lnTo>
                        <a:pt x="26" y="3"/>
                      </a:lnTo>
                      <a:lnTo>
                        <a:pt x="30" y="3"/>
                      </a:lnTo>
                      <a:lnTo>
                        <a:pt x="35" y="0"/>
                      </a:lnTo>
                      <a:lnTo>
                        <a:pt x="39" y="0"/>
                      </a:lnTo>
                      <a:lnTo>
                        <a:pt x="44" y="0"/>
                      </a:lnTo>
                      <a:lnTo>
                        <a:pt x="45"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048" name="Freeform 99"/>
                <p:cNvSpPr>
                  <a:spLocks/>
                </p:cNvSpPr>
                <p:nvPr/>
              </p:nvSpPr>
              <p:spPr bwMode="auto">
                <a:xfrm>
                  <a:off x="3704" y="1172"/>
                  <a:ext cx="42" cy="41"/>
                </a:xfrm>
                <a:custGeom>
                  <a:avLst/>
                  <a:gdLst>
                    <a:gd name="T0" fmla="*/ 0 w 42"/>
                    <a:gd name="T1" fmla="*/ 40 h 41"/>
                    <a:gd name="T2" fmla="*/ 2 w 42"/>
                    <a:gd name="T3" fmla="*/ 29 h 41"/>
                    <a:gd name="T4" fmla="*/ 6 w 42"/>
                    <a:gd name="T5" fmla="*/ 27 h 41"/>
                    <a:gd name="T6" fmla="*/ 10 w 42"/>
                    <a:gd name="T7" fmla="*/ 20 h 41"/>
                    <a:gd name="T8" fmla="*/ 14 w 42"/>
                    <a:gd name="T9" fmla="*/ 13 h 41"/>
                    <a:gd name="T10" fmla="*/ 19 w 42"/>
                    <a:gd name="T11" fmla="*/ 7 h 41"/>
                    <a:gd name="T12" fmla="*/ 24 w 42"/>
                    <a:gd name="T13" fmla="*/ 7 h 41"/>
                    <a:gd name="T14" fmla="*/ 27 w 42"/>
                    <a:gd name="T15" fmla="*/ 7 h 41"/>
                    <a:gd name="T16" fmla="*/ 32 w 42"/>
                    <a:gd name="T17" fmla="*/ 0 h 41"/>
                    <a:gd name="T18" fmla="*/ 36 w 42"/>
                    <a:gd name="T19" fmla="*/ 0 h 41"/>
                    <a:gd name="T20" fmla="*/ 40 w 42"/>
                    <a:gd name="T21" fmla="*/ 0 h 41"/>
                    <a:gd name="T22" fmla="*/ 41 w 42"/>
                    <a:gd name="T23" fmla="*/ 0 h 4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2"/>
                    <a:gd name="T37" fmla="*/ 0 h 41"/>
                    <a:gd name="T38" fmla="*/ 42 w 42"/>
                    <a:gd name="T39" fmla="*/ 41 h 4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2" h="41">
                      <a:moveTo>
                        <a:pt x="0" y="40"/>
                      </a:moveTo>
                      <a:lnTo>
                        <a:pt x="2" y="29"/>
                      </a:lnTo>
                      <a:lnTo>
                        <a:pt x="6" y="27"/>
                      </a:lnTo>
                      <a:lnTo>
                        <a:pt x="10" y="20"/>
                      </a:lnTo>
                      <a:lnTo>
                        <a:pt x="14" y="13"/>
                      </a:lnTo>
                      <a:lnTo>
                        <a:pt x="19" y="7"/>
                      </a:lnTo>
                      <a:lnTo>
                        <a:pt x="24" y="7"/>
                      </a:lnTo>
                      <a:lnTo>
                        <a:pt x="27" y="7"/>
                      </a:lnTo>
                      <a:lnTo>
                        <a:pt x="32" y="0"/>
                      </a:lnTo>
                      <a:lnTo>
                        <a:pt x="36" y="0"/>
                      </a:lnTo>
                      <a:lnTo>
                        <a:pt x="40" y="0"/>
                      </a:lnTo>
                      <a:lnTo>
                        <a:pt x="41"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049" name="Freeform 100"/>
                <p:cNvSpPr>
                  <a:spLocks/>
                </p:cNvSpPr>
                <p:nvPr/>
              </p:nvSpPr>
              <p:spPr bwMode="auto">
                <a:xfrm>
                  <a:off x="3706" y="1144"/>
                  <a:ext cx="30" cy="59"/>
                </a:xfrm>
                <a:custGeom>
                  <a:avLst/>
                  <a:gdLst>
                    <a:gd name="T0" fmla="*/ 0 w 30"/>
                    <a:gd name="T1" fmla="*/ 58 h 59"/>
                    <a:gd name="T2" fmla="*/ 2 w 30"/>
                    <a:gd name="T3" fmla="*/ 42 h 59"/>
                    <a:gd name="T4" fmla="*/ 4 w 30"/>
                    <a:gd name="T5" fmla="*/ 39 h 59"/>
                    <a:gd name="T6" fmla="*/ 7 w 30"/>
                    <a:gd name="T7" fmla="*/ 29 h 59"/>
                    <a:gd name="T8" fmla="*/ 10 w 30"/>
                    <a:gd name="T9" fmla="*/ 19 h 59"/>
                    <a:gd name="T10" fmla="*/ 13 w 30"/>
                    <a:gd name="T11" fmla="*/ 10 h 59"/>
                    <a:gd name="T12" fmla="*/ 17 w 30"/>
                    <a:gd name="T13" fmla="*/ 10 h 59"/>
                    <a:gd name="T14" fmla="*/ 19 w 30"/>
                    <a:gd name="T15" fmla="*/ 10 h 59"/>
                    <a:gd name="T16" fmla="*/ 22 w 30"/>
                    <a:gd name="T17" fmla="*/ 0 h 59"/>
                    <a:gd name="T18" fmla="*/ 25 w 30"/>
                    <a:gd name="T19" fmla="*/ 0 h 59"/>
                    <a:gd name="T20" fmla="*/ 28 w 30"/>
                    <a:gd name="T21" fmla="*/ 0 h 59"/>
                    <a:gd name="T22" fmla="*/ 29 w 30"/>
                    <a:gd name="T23" fmla="*/ 0 h 5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0"/>
                    <a:gd name="T37" fmla="*/ 0 h 59"/>
                    <a:gd name="T38" fmla="*/ 30 w 30"/>
                    <a:gd name="T39" fmla="*/ 59 h 5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0" h="59">
                      <a:moveTo>
                        <a:pt x="0" y="58"/>
                      </a:moveTo>
                      <a:lnTo>
                        <a:pt x="2" y="42"/>
                      </a:lnTo>
                      <a:lnTo>
                        <a:pt x="4" y="39"/>
                      </a:lnTo>
                      <a:lnTo>
                        <a:pt x="7" y="29"/>
                      </a:lnTo>
                      <a:lnTo>
                        <a:pt x="10" y="19"/>
                      </a:lnTo>
                      <a:lnTo>
                        <a:pt x="13" y="10"/>
                      </a:lnTo>
                      <a:lnTo>
                        <a:pt x="17" y="10"/>
                      </a:lnTo>
                      <a:lnTo>
                        <a:pt x="19" y="10"/>
                      </a:lnTo>
                      <a:lnTo>
                        <a:pt x="22" y="0"/>
                      </a:lnTo>
                      <a:lnTo>
                        <a:pt x="25" y="0"/>
                      </a:lnTo>
                      <a:lnTo>
                        <a:pt x="28" y="0"/>
                      </a:lnTo>
                      <a:lnTo>
                        <a:pt x="29"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050" name="Freeform 101"/>
                <p:cNvSpPr>
                  <a:spLocks/>
                </p:cNvSpPr>
                <p:nvPr/>
              </p:nvSpPr>
              <p:spPr bwMode="auto">
                <a:xfrm>
                  <a:off x="3654" y="1214"/>
                  <a:ext cx="46" cy="16"/>
                </a:xfrm>
                <a:custGeom>
                  <a:avLst/>
                  <a:gdLst>
                    <a:gd name="T0" fmla="*/ 45 w 46"/>
                    <a:gd name="T1" fmla="*/ 15 h 16"/>
                    <a:gd name="T2" fmla="*/ 43 w 46"/>
                    <a:gd name="T3" fmla="*/ 11 h 16"/>
                    <a:gd name="T4" fmla="*/ 39 w 46"/>
                    <a:gd name="T5" fmla="*/ 10 h 16"/>
                    <a:gd name="T6" fmla="*/ 34 w 46"/>
                    <a:gd name="T7" fmla="*/ 8 h 16"/>
                    <a:gd name="T8" fmla="*/ 29 w 46"/>
                    <a:gd name="T9" fmla="*/ 5 h 16"/>
                    <a:gd name="T10" fmla="*/ 24 w 46"/>
                    <a:gd name="T11" fmla="*/ 3 h 16"/>
                    <a:gd name="T12" fmla="*/ 19 w 46"/>
                    <a:gd name="T13" fmla="*/ 3 h 16"/>
                    <a:gd name="T14" fmla="*/ 15 w 46"/>
                    <a:gd name="T15" fmla="*/ 3 h 16"/>
                    <a:gd name="T16" fmla="*/ 10 w 46"/>
                    <a:gd name="T17" fmla="*/ 0 h 16"/>
                    <a:gd name="T18" fmla="*/ 6 w 46"/>
                    <a:gd name="T19" fmla="*/ 0 h 16"/>
                    <a:gd name="T20" fmla="*/ 1 w 46"/>
                    <a:gd name="T21" fmla="*/ 0 h 16"/>
                    <a:gd name="T22" fmla="*/ 0 w 46"/>
                    <a:gd name="T23" fmla="*/ 0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6"/>
                    <a:gd name="T37" fmla="*/ 0 h 16"/>
                    <a:gd name="T38" fmla="*/ 46 w 46"/>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6" h="16">
                      <a:moveTo>
                        <a:pt x="45" y="15"/>
                      </a:moveTo>
                      <a:lnTo>
                        <a:pt x="43" y="11"/>
                      </a:lnTo>
                      <a:lnTo>
                        <a:pt x="39" y="10"/>
                      </a:lnTo>
                      <a:lnTo>
                        <a:pt x="34" y="8"/>
                      </a:lnTo>
                      <a:lnTo>
                        <a:pt x="29" y="5"/>
                      </a:lnTo>
                      <a:lnTo>
                        <a:pt x="24" y="3"/>
                      </a:lnTo>
                      <a:lnTo>
                        <a:pt x="19" y="3"/>
                      </a:lnTo>
                      <a:lnTo>
                        <a:pt x="15" y="3"/>
                      </a:lnTo>
                      <a:lnTo>
                        <a:pt x="10" y="0"/>
                      </a:lnTo>
                      <a:lnTo>
                        <a:pt x="6" y="0"/>
                      </a:lnTo>
                      <a:lnTo>
                        <a:pt x="1" y="0"/>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051" name="Freeform 102"/>
                <p:cNvSpPr>
                  <a:spLocks/>
                </p:cNvSpPr>
                <p:nvPr/>
              </p:nvSpPr>
              <p:spPr bwMode="auto">
                <a:xfrm>
                  <a:off x="3657" y="1168"/>
                  <a:ext cx="41" cy="44"/>
                </a:xfrm>
                <a:custGeom>
                  <a:avLst/>
                  <a:gdLst>
                    <a:gd name="T0" fmla="*/ 40 w 41"/>
                    <a:gd name="T1" fmla="*/ 43 h 44"/>
                    <a:gd name="T2" fmla="*/ 38 w 41"/>
                    <a:gd name="T3" fmla="*/ 31 h 44"/>
                    <a:gd name="T4" fmla="*/ 34 w 41"/>
                    <a:gd name="T5" fmla="*/ 29 h 44"/>
                    <a:gd name="T6" fmla="*/ 30 w 41"/>
                    <a:gd name="T7" fmla="*/ 22 h 44"/>
                    <a:gd name="T8" fmla="*/ 26 w 41"/>
                    <a:gd name="T9" fmla="*/ 14 h 44"/>
                    <a:gd name="T10" fmla="*/ 22 w 41"/>
                    <a:gd name="T11" fmla="*/ 7 h 44"/>
                    <a:gd name="T12" fmla="*/ 17 w 41"/>
                    <a:gd name="T13" fmla="*/ 7 h 44"/>
                    <a:gd name="T14" fmla="*/ 13 w 41"/>
                    <a:gd name="T15" fmla="*/ 7 h 44"/>
                    <a:gd name="T16" fmla="*/ 9 w 41"/>
                    <a:gd name="T17" fmla="*/ 0 h 44"/>
                    <a:gd name="T18" fmla="*/ 5 w 41"/>
                    <a:gd name="T19" fmla="*/ 0 h 44"/>
                    <a:gd name="T20" fmla="*/ 1 w 41"/>
                    <a:gd name="T21" fmla="*/ 0 h 44"/>
                    <a:gd name="T22" fmla="*/ 0 w 41"/>
                    <a:gd name="T23" fmla="*/ 0 h 4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1"/>
                    <a:gd name="T37" fmla="*/ 0 h 44"/>
                    <a:gd name="T38" fmla="*/ 41 w 41"/>
                    <a:gd name="T39" fmla="*/ 44 h 4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1" h="44">
                      <a:moveTo>
                        <a:pt x="40" y="43"/>
                      </a:moveTo>
                      <a:lnTo>
                        <a:pt x="38" y="31"/>
                      </a:lnTo>
                      <a:lnTo>
                        <a:pt x="34" y="29"/>
                      </a:lnTo>
                      <a:lnTo>
                        <a:pt x="30" y="22"/>
                      </a:lnTo>
                      <a:lnTo>
                        <a:pt x="26" y="14"/>
                      </a:lnTo>
                      <a:lnTo>
                        <a:pt x="22" y="7"/>
                      </a:lnTo>
                      <a:lnTo>
                        <a:pt x="17" y="7"/>
                      </a:lnTo>
                      <a:lnTo>
                        <a:pt x="13" y="7"/>
                      </a:lnTo>
                      <a:lnTo>
                        <a:pt x="9" y="0"/>
                      </a:lnTo>
                      <a:lnTo>
                        <a:pt x="5" y="0"/>
                      </a:lnTo>
                      <a:lnTo>
                        <a:pt x="1" y="0"/>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052" name="Freeform 103"/>
                <p:cNvSpPr>
                  <a:spLocks/>
                </p:cNvSpPr>
                <p:nvPr/>
              </p:nvSpPr>
              <p:spPr bwMode="auto">
                <a:xfrm>
                  <a:off x="3663" y="1147"/>
                  <a:ext cx="38" cy="56"/>
                </a:xfrm>
                <a:custGeom>
                  <a:avLst/>
                  <a:gdLst>
                    <a:gd name="T0" fmla="*/ 37 w 38"/>
                    <a:gd name="T1" fmla="*/ 55 h 56"/>
                    <a:gd name="T2" fmla="*/ 35 w 38"/>
                    <a:gd name="T3" fmla="*/ 40 h 56"/>
                    <a:gd name="T4" fmla="*/ 32 w 38"/>
                    <a:gd name="T5" fmla="*/ 37 h 56"/>
                    <a:gd name="T6" fmla="*/ 28 w 38"/>
                    <a:gd name="T7" fmla="*/ 28 h 56"/>
                    <a:gd name="T8" fmla="*/ 24 w 38"/>
                    <a:gd name="T9" fmla="*/ 18 h 56"/>
                    <a:gd name="T10" fmla="*/ 20 w 38"/>
                    <a:gd name="T11" fmla="*/ 9 h 56"/>
                    <a:gd name="T12" fmla="*/ 16 w 38"/>
                    <a:gd name="T13" fmla="*/ 9 h 56"/>
                    <a:gd name="T14" fmla="*/ 12 w 38"/>
                    <a:gd name="T15" fmla="*/ 9 h 56"/>
                    <a:gd name="T16" fmla="*/ 8 w 38"/>
                    <a:gd name="T17" fmla="*/ 0 h 56"/>
                    <a:gd name="T18" fmla="*/ 5 w 38"/>
                    <a:gd name="T19" fmla="*/ 0 h 56"/>
                    <a:gd name="T20" fmla="*/ 1 w 38"/>
                    <a:gd name="T21" fmla="*/ 0 h 56"/>
                    <a:gd name="T22" fmla="*/ 0 w 38"/>
                    <a:gd name="T23" fmla="*/ 0 h 5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8"/>
                    <a:gd name="T37" fmla="*/ 0 h 56"/>
                    <a:gd name="T38" fmla="*/ 38 w 38"/>
                    <a:gd name="T39" fmla="*/ 56 h 5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8" h="56">
                      <a:moveTo>
                        <a:pt x="37" y="55"/>
                      </a:moveTo>
                      <a:lnTo>
                        <a:pt x="35" y="40"/>
                      </a:lnTo>
                      <a:lnTo>
                        <a:pt x="32" y="37"/>
                      </a:lnTo>
                      <a:lnTo>
                        <a:pt x="28" y="28"/>
                      </a:lnTo>
                      <a:lnTo>
                        <a:pt x="24" y="18"/>
                      </a:lnTo>
                      <a:lnTo>
                        <a:pt x="20" y="9"/>
                      </a:lnTo>
                      <a:lnTo>
                        <a:pt x="16" y="9"/>
                      </a:lnTo>
                      <a:lnTo>
                        <a:pt x="12" y="9"/>
                      </a:lnTo>
                      <a:lnTo>
                        <a:pt x="8" y="0"/>
                      </a:lnTo>
                      <a:lnTo>
                        <a:pt x="5" y="0"/>
                      </a:lnTo>
                      <a:lnTo>
                        <a:pt x="1" y="0"/>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053" name="Line 104"/>
                <p:cNvSpPr>
                  <a:spLocks noChangeShapeType="1"/>
                </p:cNvSpPr>
                <p:nvPr/>
              </p:nvSpPr>
              <p:spPr bwMode="auto">
                <a:xfrm flipH="1" flipV="1">
                  <a:off x="3701" y="1129"/>
                  <a:ext cx="1" cy="11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054" name="Freeform 105"/>
                <p:cNvSpPr>
                  <a:spLocks/>
                </p:cNvSpPr>
                <p:nvPr/>
              </p:nvSpPr>
              <p:spPr bwMode="auto">
                <a:xfrm>
                  <a:off x="3705" y="1190"/>
                  <a:ext cx="39" cy="31"/>
                </a:xfrm>
                <a:custGeom>
                  <a:avLst/>
                  <a:gdLst>
                    <a:gd name="T0" fmla="*/ 0 w 39"/>
                    <a:gd name="T1" fmla="*/ 30 h 31"/>
                    <a:gd name="T2" fmla="*/ 5 w 39"/>
                    <a:gd name="T3" fmla="*/ 25 h 31"/>
                    <a:gd name="T4" fmla="*/ 7 w 39"/>
                    <a:gd name="T5" fmla="*/ 20 h 31"/>
                    <a:gd name="T6" fmla="*/ 11 w 39"/>
                    <a:gd name="T7" fmla="*/ 17 h 31"/>
                    <a:gd name="T8" fmla="*/ 12 w 39"/>
                    <a:gd name="T9" fmla="*/ 13 h 31"/>
                    <a:gd name="T10" fmla="*/ 16 w 39"/>
                    <a:gd name="T11" fmla="*/ 11 h 31"/>
                    <a:gd name="T12" fmla="*/ 21 w 39"/>
                    <a:gd name="T13" fmla="*/ 6 h 31"/>
                    <a:gd name="T14" fmla="*/ 26 w 39"/>
                    <a:gd name="T15" fmla="*/ 3 h 31"/>
                    <a:gd name="T16" fmla="*/ 30 w 39"/>
                    <a:gd name="T17" fmla="*/ 2 h 31"/>
                    <a:gd name="T18" fmla="*/ 36 w 39"/>
                    <a:gd name="T19" fmla="*/ 1 h 31"/>
                    <a:gd name="T20" fmla="*/ 38 w 39"/>
                    <a:gd name="T21" fmla="*/ 0 h 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9"/>
                    <a:gd name="T34" fmla="*/ 0 h 31"/>
                    <a:gd name="T35" fmla="*/ 39 w 39"/>
                    <a:gd name="T36" fmla="*/ 31 h 3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9" h="31">
                      <a:moveTo>
                        <a:pt x="0" y="30"/>
                      </a:moveTo>
                      <a:lnTo>
                        <a:pt x="5" y="25"/>
                      </a:lnTo>
                      <a:lnTo>
                        <a:pt x="7" y="20"/>
                      </a:lnTo>
                      <a:lnTo>
                        <a:pt x="11" y="17"/>
                      </a:lnTo>
                      <a:lnTo>
                        <a:pt x="12" y="13"/>
                      </a:lnTo>
                      <a:lnTo>
                        <a:pt x="16" y="11"/>
                      </a:lnTo>
                      <a:lnTo>
                        <a:pt x="21" y="6"/>
                      </a:lnTo>
                      <a:lnTo>
                        <a:pt x="26" y="3"/>
                      </a:lnTo>
                      <a:lnTo>
                        <a:pt x="30" y="2"/>
                      </a:lnTo>
                      <a:lnTo>
                        <a:pt x="36" y="1"/>
                      </a:lnTo>
                      <a:lnTo>
                        <a:pt x="38"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055" name="Freeform 106"/>
                <p:cNvSpPr>
                  <a:spLocks/>
                </p:cNvSpPr>
                <p:nvPr/>
              </p:nvSpPr>
              <p:spPr bwMode="auto">
                <a:xfrm>
                  <a:off x="3662" y="1192"/>
                  <a:ext cx="39" cy="31"/>
                </a:xfrm>
                <a:custGeom>
                  <a:avLst/>
                  <a:gdLst>
                    <a:gd name="T0" fmla="*/ 38 w 39"/>
                    <a:gd name="T1" fmla="*/ 30 h 31"/>
                    <a:gd name="T2" fmla="*/ 33 w 39"/>
                    <a:gd name="T3" fmla="*/ 25 h 31"/>
                    <a:gd name="T4" fmla="*/ 31 w 39"/>
                    <a:gd name="T5" fmla="*/ 20 h 31"/>
                    <a:gd name="T6" fmla="*/ 27 w 39"/>
                    <a:gd name="T7" fmla="*/ 17 h 31"/>
                    <a:gd name="T8" fmla="*/ 26 w 39"/>
                    <a:gd name="T9" fmla="*/ 13 h 31"/>
                    <a:gd name="T10" fmla="*/ 22 w 39"/>
                    <a:gd name="T11" fmla="*/ 11 h 31"/>
                    <a:gd name="T12" fmla="*/ 17 w 39"/>
                    <a:gd name="T13" fmla="*/ 6 h 31"/>
                    <a:gd name="T14" fmla="*/ 12 w 39"/>
                    <a:gd name="T15" fmla="*/ 3 h 31"/>
                    <a:gd name="T16" fmla="*/ 8 w 39"/>
                    <a:gd name="T17" fmla="*/ 2 h 31"/>
                    <a:gd name="T18" fmla="*/ 2 w 39"/>
                    <a:gd name="T19" fmla="*/ 1 h 31"/>
                    <a:gd name="T20" fmla="*/ 0 w 39"/>
                    <a:gd name="T21" fmla="*/ 0 h 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9"/>
                    <a:gd name="T34" fmla="*/ 0 h 31"/>
                    <a:gd name="T35" fmla="*/ 39 w 39"/>
                    <a:gd name="T36" fmla="*/ 31 h 3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9" h="31">
                      <a:moveTo>
                        <a:pt x="38" y="30"/>
                      </a:moveTo>
                      <a:lnTo>
                        <a:pt x="33" y="25"/>
                      </a:lnTo>
                      <a:lnTo>
                        <a:pt x="31" y="20"/>
                      </a:lnTo>
                      <a:lnTo>
                        <a:pt x="27" y="17"/>
                      </a:lnTo>
                      <a:lnTo>
                        <a:pt x="26" y="13"/>
                      </a:lnTo>
                      <a:lnTo>
                        <a:pt x="22" y="11"/>
                      </a:lnTo>
                      <a:lnTo>
                        <a:pt x="17" y="6"/>
                      </a:lnTo>
                      <a:lnTo>
                        <a:pt x="12" y="3"/>
                      </a:lnTo>
                      <a:lnTo>
                        <a:pt x="8" y="2"/>
                      </a:lnTo>
                      <a:lnTo>
                        <a:pt x="2" y="1"/>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3798" name="Freeform 107"/>
              <p:cNvSpPr>
                <a:spLocks/>
              </p:cNvSpPr>
              <p:nvPr/>
            </p:nvSpPr>
            <p:spPr bwMode="auto">
              <a:xfrm>
                <a:off x="2266" y="1379"/>
                <a:ext cx="68" cy="126"/>
              </a:xfrm>
              <a:custGeom>
                <a:avLst/>
                <a:gdLst>
                  <a:gd name="T0" fmla="*/ 63 w 68"/>
                  <a:gd name="T1" fmla="*/ 125 h 126"/>
                  <a:gd name="T2" fmla="*/ 66 w 68"/>
                  <a:gd name="T3" fmla="*/ 118 h 126"/>
                  <a:gd name="T4" fmla="*/ 67 w 68"/>
                  <a:gd name="T5" fmla="*/ 110 h 126"/>
                  <a:gd name="T6" fmla="*/ 67 w 68"/>
                  <a:gd name="T7" fmla="*/ 103 h 126"/>
                  <a:gd name="T8" fmla="*/ 67 w 68"/>
                  <a:gd name="T9" fmla="*/ 96 h 126"/>
                  <a:gd name="T10" fmla="*/ 67 w 68"/>
                  <a:gd name="T11" fmla="*/ 88 h 126"/>
                  <a:gd name="T12" fmla="*/ 67 w 68"/>
                  <a:gd name="T13" fmla="*/ 81 h 126"/>
                  <a:gd name="T14" fmla="*/ 64 w 68"/>
                  <a:gd name="T15" fmla="*/ 74 h 126"/>
                  <a:gd name="T16" fmla="*/ 62 w 68"/>
                  <a:gd name="T17" fmla="*/ 66 h 126"/>
                  <a:gd name="T18" fmla="*/ 58 w 68"/>
                  <a:gd name="T19" fmla="*/ 61 h 126"/>
                  <a:gd name="T20" fmla="*/ 55 w 68"/>
                  <a:gd name="T21" fmla="*/ 54 h 126"/>
                  <a:gd name="T22" fmla="*/ 52 w 68"/>
                  <a:gd name="T23" fmla="*/ 49 h 126"/>
                  <a:gd name="T24" fmla="*/ 49 w 68"/>
                  <a:gd name="T25" fmla="*/ 42 h 126"/>
                  <a:gd name="T26" fmla="*/ 45 w 68"/>
                  <a:gd name="T27" fmla="*/ 37 h 126"/>
                  <a:gd name="T28" fmla="*/ 43 w 68"/>
                  <a:gd name="T29" fmla="*/ 29 h 126"/>
                  <a:gd name="T30" fmla="*/ 39 w 68"/>
                  <a:gd name="T31" fmla="*/ 27 h 126"/>
                  <a:gd name="T32" fmla="*/ 35 w 68"/>
                  <a:gd name="T33" fmla="*/ 22 h 126"/>
                  <a:gd name="T34" fmla="*/ 31 w 68"/>
                  <a:gd name="T35" fmla="*/ 17 h 126"/>
                  <a:gd name="T36" fmla="*/ 27 w 68"/>
                  <a:gd name="T37" fmla="*/ 15 h 126"/>
                  <a:gd name="T38" fmla="*/ 23 w 68"/>
                  <a:gd name="T39" fmla="*/ 10 h 126"/>
                  <a:gd name="T40" fmla="*/ 19 w 68"/>
                  <a:gd name="T41" fmla="*/ 7 h 126"/>
                  <a:gd name="T42" fmla="*/ 15 w 68"/>
                  <a:gd name="T43" fmla="*/ 2 h 126"/>
                  <a:gd name="T44" fmla="*/ 12 w 68"/>
                  <a:gd name="T45" fmla="*/ 2 h 126"/>
                  <a:gd name="T46" fmla="*/ 8 w 68"/>
                  <a:gd name="T47" fmla="*/ 0 h 126"/>
                  <a:gd name="T48" fmla="*/ 4 w 68"/>
                  <a:gd name="T49" fmla="*/ 0 h 126"/>
                  <a:gd name="T50" fmla="*/ 0 w 68"/>
                  <a:gd name="T51" fmla="*/ 0 h 126"/>
                  <a:gd name="T52" fmla="*/ 4 w 68"/>
                  <a:gd name="T53" fmla="*/ 2 h 126"/>
                  <a:gd name="T54" fmla="*/ 0 w 68"/>
                  <a:gd name="T55" fmla="*/ 7 h 126"/>
                  <a:gd name="T56" fmla="*/ 0 w 68"/>
                  <a:gd name="T57" fmla="*/ 15 h 126"/>
                  <a:gd name="T58" fmla="*/ 1 w 68"/>
                  <a:gd name="T59" fmla="*/ 22 h 126"/>
                  <a:gd name="T60" fmla="*/ 4 w 68"/>
                  <a:gd name="T61" fmla="*/ 29 h 126"/>
                  <a:gd name="T62" fmla="*/ 5 w 68"/>
                  <a:gd name="T63" fmla="*/ 37 h 126"/>
                  <a:gd name="T64" fmla="*/ 6 w 68"/>
                  <a:gd name="T65" fmla="*/ 44 h 126"/>
                  <a:gd name="T66" fmla="*/ 9 w 68"/>
                  <a:gd name="T67" fmla="*/ 51 h 126"/>
                  <a:gd name="T68" fmla="*/ 13 w 68"/>
                  <a:gd name="T69" fmla="*/ 56 h 126"/>
                  <a:gd name="T70" fmla="*/ 15 w 68"/>
                  <a:gd name="T71" fmla="*/ 64 h 126"/>
                  <a:gd name="T72" fmla="*/ 19 w 68"/>
                  <a:gd name="T73" fmla="*/ 69 h 126"/>
                  <a:gd name="T74" fmla="*/ 23 w 68"/>
                  <a:gd name="T75" fmla="*/ 76 h 126"/>
                  <a:gd name="T76" fmla="*/ 27 w 68"/>
                  <a:gd name="T77" fmla="*/ 81 h 126"/>
                  <a:gd name="T78" fmla="*/ 31 w 68"/>
                  <a:gd name="T79" fmla="*/ 86 h 126"/>
                  <a:gd name="T80" fmla="*/ 34 w 68"/>
                  <a:gd name="T81" fmla="*/ 93 h 126"/>
                  <a:gd name="T82" fmla="*/ 37 w 68"/>
                  <a:gd name="T83" fmla="*/ 96 h 126"/>
                  <a:gd name="T84" fmla="*/ 40 w 68"/>
                  <a:gd name="T85" fmla="*/ 103 h 126"/>
                  <a:gd name="T86" fmla="*/ 44 w 68"/>
                  <a:gd name="T87" fmla="*/ 105 h 126"/>
                  <a:gd name="T88" fmla="*/ 48 w 68"/>
                  <a:gd name="T89" fmla="*/ 113 h 126"/>
                  <a:gd name="T90" fmla="*/ 50 w 68"/>
                  <a:gd name="T91" fmla="*/ 120 h 126"/>
                  <a:gd name="T92" fmla="*/ 54 w 68"/>
                  <a:gd name="T93" fmla="*/ 120 h 126"/>
                  <a:gd name="T94" fmla="*/ 58 w 68"/>
                  <a:gd name="T95" fmla="*/ 125 h 126"/>
                  <a:gd name="T96" fmla="*/ 62 w 68"/>
                  <a:gd name="T97" fmla="*/ 125 h 126"/>
                  <a:gd name="T98" fmla="*/ 66 w 68"/>
                  <a:gd name="T99" fmla="*/ 125 h 126"/>
                  <a:gd name="T100" fmla="*/ 66 w 68"/>
                  <a:gd name="T101" fmla="*/ 118 h 126"/>
                  <a:gd name="T102" fmla="*/ 66 w 68"/>
                  <a:gd name="T103" fmla="*/ 110 h 12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68"/>
                  <a:gd name="T157" fmla="*/ 0 h 126"/>
                  <a:gd name="T158" fmla="*/ 68 w 68"/>
                  <a:gd name="T159" fmla="*/ 126 h 12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68" h="126">
                    <a:moveTo>
                      <a:pt x="63" y="125"/>
                    </a:moveTo>
                    <a:lnTo>
                      <a:pt x="66" y="118"/>
                    </a:lnTo>
                    <a:lnTo>
                      <a:pt x="67" y="110"/>
                    </a:lnTo>
                    <a:lnTo>
                      <a:pt x="67" y="103"/>
                    </a:lnTo>
                    <a:lnTo>
                      <a:pt x="67" y="96"/>
                    </a:lnTo>
                    <a:lnTo>
                      <a:pt x="67" y="88"/>
                    </a:lnTo>
                    <a:lnTo>
                      <a:pt x="67" y="81"/>
                    </a:lnTo>
                    <a:lnTo>
                      <a:pt x="64" y="74"/>
                    </a:lnTo>
                    <a:lnTo>
                      <a:pt x="62" y="66"/>
                    </a:lnTo>
                    <a:lnTo>
                      <a:pt x="58" y="61"/>
                    </a:lnTo>
                    <a:lnTo>
                      <a:pt x="55" y="54"/>
                    </a:lnTo>
                    <a:lnTo>
                      <a:pt x="52" y="49"/>
                    </a:lnTo>
                    <a:lnTo>
                      <a:pt x="49" y="42"/>
                    </a:lnTo>
                    <a:lnTo>
                      <a:pt x="45" y="37"/>
                    </a:lnTo>
                    <a:lnTo>
                      <a:pt x="43" y="29"/>
                    </a:lnTo>
                    <a:lnTo>
                      <a:pt x="39" y="27"/>
                    </a:lnTo>
                    <a:lnTo>
                      <a:pt x="35" y="22"/>
                    </a:lnTo>
                    <a:lnTo>
                      <a:pt x="31" y="17"/>
                    </a:lnTo>
                    <a:lnTo>
                      <a:pt x="27" y="15"/>
                    </a:lnTo>
                    <a:lnTo>
                      <a:pt x="23" y="10"/>
                    </a:lnTo>
                    <a:lnTo>
                      <a:pt x="19" y="7"/>
                    </a:lnTo>
                    <a:lnTo>
                      <a:pt x="15" y="2"/>
                    </a:lnTo>
                    <a:lnTo>
                      <a:pt x="12" y="2"/>
                    </a:lnTo>
                    <a:lnTo>
                      <a:pt x="8" y="0"/>
                    </a:lnTo>
                    <a:lnTo>
                      <a:pt x="4" y="0"/>
                    </a:lnTo>
                    <a:lnTo>
                      <a:pt x="0" y="0"/>
                    </a:lnTo>
                    <a:lnTo>
                      <a:pt x="4" y="2"/>
                    </a:lnTo>
                    <a:lnTo>
                      <a:pt x="0" y="7"/>
                    </a:lnTo>
                    <a:lnTo>
                      <a:pt x="0" y="15"/>
                    </a:lnTo>
                    <a:lnTo>
                      <a:pt x="1" y="22"/>
                    </a:lnTo>
                    <a:lnTo>
                      <a:pt x="4" y="29"/>
                    </a:lnTo>
                    <a:lnTo>
                      <a:pt x="5" y="37"/>
                    </a:lnTo>
                    <a:lnTo>
                      <a:pt x="6" y="44"/>
                    </a:lnTo>
                    <a:lnTo>
                      <a:pt x="9" y="51"/>
                    </a:lnTo>
                    <a:lnTo>
                      <a:pt x="13" y="56"/>
                    </a:lnTo>
                    <a:lnTo>
                      <a:pt x="15" y="64"/>
                    </a:lnTo>
                    <a:lnTo>
                      <a:pt x="19" y="69"/>
                    </a:lnTo>
                    <a:lnTo>
                      <a:pt x="23" y="76"/>
                    </a:lnTo>
                    <a:lnTo>
                      <a:pt x="27" y="81"/>
                    </a:lnTo>
                    <a:lnTo>
                      <a:pt x="31" y="86"/>
                    </a:lnTo>
                    <a:lnTo>
                      <a:pt x="34" y="93"/>
                    </a:lnTo>
                    <a:lnTo>
                      <a:pt x="37" y="96"/>
                    </a:lnTo>
                    <a:lnTo>
                      <a:pt x="40" y="103"/>
                    </a:lnTo>
                    <a:lnTo>
                      <a:pt x="44" y="105"/>
                    </a:lnTo>
                    <a:lnTo>
                      <a:pt x="48" y="113"/>
                    </a:lnTo>
                    <a:lnTo>
                      <a:pt x="50" y="120"/>
                    </a:lnTo>
                    <a:lnTo>
                      <a:pt x="54" y="120"/>
                    </a:lnTo>
                    <a:lnTo>
                      <a:pt x="58" y="125"/>
                    </a:lnTo>
                    <a:lnTo>
                      <a:pt x="62" y="125"/>
                    </a:lnTo>
                    <a:lnTo>
                      <a:pt x="66" y="125"/>
                    </a:lnTo>
                    <a:lnTo>
                      <a:pt x="66" y="118"/>
                    </a:lnTo>
                    <a:lnTo>
                      <a:pt x="66" y="110"/>
                    </a:lnTo>
                  </a:path>
                </a:pathLst>
              </a:custGeom>
              <a:solidFill>
                <a:srgbClr val="EAEC5E"/>
              </a:solidFill>
              <a:ln w="12700" cap="rnd">
                <a:solidFill>
                  <a:schemeClr val="tx1"/>
                </a:solidFill>
                <a:round/>
                <a:headEnd/>
                <a:tailEnd/>
              </a:ln>
            </p:spPr>
            <p:txBody>
              <a:bodyPr/>
              <a:lstStyle/>
              <a:p>
                <a:endParaRPr lang="en-US"/>
              </a:p>
            </p:txBody>
          </p:sp>
          <p:sp>
            <p:nvSpPr>
              <p:cNvPr id="3799" name="Freeform 108"/>
              <p:cNvSpPr>
                <a:spLocks/>
              </p:cNvSpPr>
              <p:nvPr/>
            </p:nvSpPr>
            <p:spPr bwMode="auto">
              <a:xfrm>
                <a:off x="2192" y="1596"/>
                <a:ext cx="23" cy="36"/>
              </a:xfrm>
              <a:custGeom>
                <a:avLst/>
                <a:gdLst>
                  <a:gd name="T0" fmla="*/ 0 w 23"/>
                  <a:gd name="T1" fmla="*/ 35 h 36"/>
                  <a:gd name="T2" fmla="*/ 0 w 23"/>
                  <a:gd name="T3" fmla="*/ 29 h 36"/>
                  <a:gd name="T4" fmla="*/ 0 w 23"/>
                  <a:gd name="T5" fmla="*/ 23 h 36"/>
                  <a:gd name="T6" fmla="*/ 4 w 23"/>
                  <a:gd name="T7" fmla="*/ 16 h 36"/>
                  <a:gd name="T8" fmla="*/ 7 w 23"/>
                  <a:gd name="T9" fmla="*/ 10 h 36"/>
                  <a:gd name="T10" fmla="*/ 13 w 23"/>
                  <a:gd name="T11" fmla="*/ 6 h 36"/>
                  <a:gd name="T12" fmla="*/ 17 w 23"/>
                  <a:gd name="T13" fmla="*/ 0 h 36"/>
                  <a:gd name="T14" fmla="*/ 22 w 23"/>
                  <a:gd name="T15" fmla="*/ 0 h 36"/>
                  <a:gd name="T16" fmla="*/ 22 w 23"/>
                  <a:gd name="T17" fmla="*/ 0 h 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
                  <a:gd name="T28" fmla="*/ 0 h 36"/>
                  <a:gd name="T29" fmla="*/ 23 w 23"/>
                  <a:gd name="T30" fmla="*/ 36 h 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 h="36">
                    <a:moveTo>
                      <a:pt x="0" y="35"/>
                    </a:moveTo>
                    <a:lnTo>
                      <a:pt x="0" y="29"/>
                    </a:lnTo>
                    <a:lnTo>
                      <a:pt x="0" y="23"/>
                    </a:lnTo>
                    <a:lnTo>
                      <a:pt x="4" y="16"/>
                    </a:lnTo>
                    <a:lnTo>
                      <a:pt x="7" y="10"/>
                    </a:lnTo>
                    <a:lnTo>
                      <a:pt x="13" y="6"/>
                    </a:lnTo>
                    <a:lnTo>
                      <a:pt x="17" y="0"/>
                    </a:lnTo>
                    <a:lnTo>
                      <a:pt x="22"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800" name="Freeform 109"/>
              <p:cNvSpPr>
                <a:spLocks/>
              </p:cNvSpPr>
              <p:nvPr/>
            </p:nvSpPr>
            <p:spPr bwMode="auto">
              <a:xfrm>
                <a:off x="2178" y="1424"/>
                <a:ext cx="168" cy="106"/>
              </a:xfrm>
              <a:custGeom>
                <a:avLst/>
                <a:gdLst>
                  <a:gd name="T0" fmla="*/ 15 w 168"/>
                  <a:gd name="T1" fmla="*/ 59 h 106"/>
                  <a:gd name="T2" fmla="*/ 21 w 168"/>
                  <a:gd name="T3" fmla="*/ 50 h 106"/>
                  <a:gd name="T4" fmla="*/ 25 w 168"/>
                  <a:gd name="T5" fmla="*/ 42 h 106"/>
                  <a:gd name="T6" fmla="*/ 29 w 168"/>
                  <a:gd name="T7" fmla="*/ 32 h 106"/>
                  <a:gd name="T8" fmla="*/ 36 w 168"/>
                  <a:gd name="T9" fmla="*/ 22 h 106"/>
                  <a:gd name="T10" fmla="*/ 42 w 168"/>
                  <a:gd name="T11" fmla="*/ 14 h 106"/>
                  <a:gd name="T12" fmla="*/ 48 w 168"/>
                  <a:gd name="T13" fmla="*/ 6 h 106"/>
                  <a:gd name="T14" fmla="*/ 56 w 168"/>
                  <a:gd name="T15" fmla="*/ 0 h 106"/>
                  <a:gd name="T16" fmla="*/ 65 w 168"/>
                  <a:gd name="T17" fmla="*/ 0 h 106"/>
                  <a:gd name="T18" fmla="*/ 73 w 168"/>
                  <a:gd name="T19" fmla="*/ 0 h 106"/>
                  <a:gd name="T20" fmla="*/ 83 w 168"/>
                  <a:gd name="T21" fmla="*/ 3 h 106"/>
                  <a:gd name="T22" fmla="*/ 91 w 168"/>
                  <a:gd name="T23" fmla="*/ 7 h 106"/>
                  <a:gd name="T24" fmla="*/ 104 w 168"/>
                  <a:gd name="T25" fmla="*/ 18 h 106"/>
                  <a:gd name="T26" fmla="*/ 114 w 168"/>
                  <a:gd name="T27" fmla="*/ 25 h 106"/>
                  <a:gd name="T28" fmla="*/ 121 w 168"/>
                  <a:gd name="T29" fmla="*/ 32 h 106"/>
                  <a:gd name="T30" fmla="*/ 128 w 168"/>
                  <a:gd name="T31" fmla="*/ 41 h 106"/>
                  <a:gd name="T32" fmla="*/ 136 w 168"/>
                  <a:gd name="T33" fmla="*/ 49 h 106"/>
                  <a:gd name="T34" fmla="*/ 142 w 168"/>
                  <a:gd name="T35" fmla="*/ 57 h 106"/>
                  <a:gd name="T36" fmla="*/ 149 w 168"/>
                  <a:gd name="T37" fmla="*/ 66 h 106"/>
                  <a:gd name="T38" fmla="*/ 154 w 168"/>
                  <a:gd name="T39" fmla="*/ 74 h 106"/>
                  <a:gd name="T40" fmla="*/ 159 w 168"/>
                  <a:gd name="T41" fmla="*/ 84 h 106"/>
                  <a:gd name="T42" fmla="*/ 161 w 168"/>
                  <a:gd name="T43" fmla="*/ 92 h 106"/>
                  <a:gd name="T44" fmla="*/ 166 w 168"/>
                  <a:gd name="T45" fmla="*/ 101 h 106"/>
                  <a:gd name="T46" fmla="*/ 163 w 168"/>
                  <a:gd name="T47" fmla="*/ 104 h 106"/>
                  <a:gd name="T48" fmla="*/ 156 w 168"/>
                  <a:gd name="T49" fmla="*/ 97 h 106"/>
                  <a:gd name="T50" fmla="*/ 147 w 168"/>
                  <a:gd name="T51" fmla="*/ 91 h 106"/>
                  <a:gd name="T52" fmla="*/ 139 w 168"/>
                  <a:gd name="T53" fmla="*/ 87 h 106"/>
                  <a:gd name="T54" fmla="*/ 133 w 168"/>
                  <a:gd name="T55" fmla="*/ 78 h 106"/>
                  <a:gd name="T56" fmla="*/ 125 w 168"/>
                  <a:gd name="T57" fmla="*/ 70 h 106"/>
                  <a:gd name="T58" fmla="*/ 116 w 168"/>
                  <a:gd name="T59" fmla="*/ 62 h 106"/>
                  <a:gd name="T60" fmla="*/ 109 w 168"/>
                  <a:gd name="T61" fmla="*/ 55 h 106"/>
                  <a:gd name="T62" fmla="*/ 101 w 168"/>
                  <a:gd name="T63" fmla="*/ 49 h 106"/>
                  <a:gd name="T64" fmla="*/ 90 w 168"/>
                  <a:gd name="T65" fmla="*/ 39 h 106"/>
                  <a:gd name="T66" fmla="*/ 80 w 168"/>
                  <a:gd name="T67" fmla="*/ 34 h 106"/>
                  <a:gd name="T68" fmla="*/ 70 w 168"/>
                  <a:gd name="T69" fmla="*/ 27 h 106"/>
                  <a:gd name="T70" fmla="*/ 62 w 168"/>
                  <a:gd name="T71" fmla="*/ 22 h 106"/>
                  <a:gd name="T72" fmla="*/ 53 w 168"/>
                  <a:gd name="T73" fmla="*/ 24 h 106"/>
                  <a:gd name="T74" fmla="*/ 46 w 168"/>
                  <a:gd name="T75" fmla="*/ 32 h 106"/>
                  <a:gd name="T76" fmla="*/ 42 w 168"/>
                  <a:gd name="T77" fmla="*/ 41 h 106"/>
                  <a:gd name="T78" fmla="*/ 36 w 168"/>
                  <a:gd name="T79" fmla="*/ 49 h 106"/>
                  <a:gd name="T80" fmla="*/ 29 w 168"/>
                  <a:gd name="T81" fmla="*/ 57 h 106"/>
                  <a:gd name="T82" fmla="*/ 24 w 168"/>
                  <a:gd name="T83" fmla="*/ 66 h 106"/>
                  <a:gd name="T84" fmla="*/ 18 w 168"/>
                  <a:gd name="T85" fmla="*/ 74 h 106"/>
                  <a:gd name="T86" fmla="*/ 13 w 168"/>
                  <a:gd name="T87" fmla="*/ 83 h 106"/>
                  <a:gd name="T88" fmla="*/ 7 w 168"/>
                  <a:gd name="T89" fmla="*/ 91 h 106"/>
                  <a:gd name="T90" fmla="*/ 3 w 168"/>
                  <a:gd name="T91" fmla="*/ 99 h 106"/>
                  <a:gd name="T92" fmla="*/ 4 w 168"/>
                  <a:gd name="T93" fmla="*/ 64 h 10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68"/>
                  <a:gd name="T142" fmla="*/ 0 h 106"/>
                  <a:gd name="T143" fmla="*/ 168 w 168"/>
                  <a:gd name="T144" fmla="*/ 106 h 10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68" h="106">
                    <a:moveTo>
                      <a:pt x="13" y="63"/>
                    </a:moveTo>
                    <a:lnTo>
                      <a:pt x="15" y="59"/>
                    </a:lnTo>
                    <a:lnTo>
                      <a:pt x="18" y="55"/>
                    </a:lnTo>
                    <a:lnTo>
                      <a:pt x="21" y="50"/>
                    </a:lnTo>
                    <a:lnTo>
                      <a:pt x="22" y="46"/>
                    </a:lnTo>
                    <a:lnTo>
                      <a:pt x="25" y="42"/>
                    </a:lnTo>
                    <a:lnTo>
                      <a:pt x="27" y="38"/>
                    </a:lnTo>
                    <a:lnTo>
                      <a:pt x="29" y="32"/>
                    </a:lnTo>
                    <a:lnTo>
                      <a:pt x="32" y="28"/>
                    </a:lnTo>
                    <a:lnTo>
                      <a:pt x="36" y="22"/>
                    </a:lnTo>
                    <a:lnTo>
                      <a:pt x="39" y="18"/>
                    </a:lnTo>
                    <a:lnTo>
                      <a:pt x="42" y="14"/>
                    </a:lnTo>
                    <a:lnTo>
                      <a:pt x="46" y="10"/>
                    </a:lnTo>
                    <a:lnTo>
                      <a:pt x="48" y="6"/>
                    </a:lnTo>
                    <a:lnTo>
                      <a:pt x="52" y="3"/>
                    </a:lnTo>
                    <a:lnTo>
                      <a:pt x="56" y="0"/>
                    </a:lnTo>
                    <a:lnTo>
                      <a:pt x="60" y="0"/>
                    </a:lnTo>
                    <a:lnTo>
                      <a:pt x="65" y="0"/>
                    </a:lnTo>
                    <a:lnTo>
                      <a:pt x="69" y="0"/>
                    </a:lnTo>
                    <a:lnTo>
                      <a:pt x="73" y="0"/>
                    </a:lnTo>
                    <a:lnTo>
                      <a:pt x="77" y="0"/>
                    </a:lnTo>
                    <a:lnTo>
                      <a:pt x="83" y="3"/>
                    </a:lnTo>
                    <a:lnTo>
                      <a:pt x="87" y="6"/>
                    </a:lnTo>
                    <a:lnTo>
                      <a:pt x="91" y="7"/>
                    </a:lnTo>
                    <a:lnTo>
                      <a:pt x="95" y="11"/>
                    </a:lnTo>
                    <a:lnTo>
                      <a:pt x="104" y="18"/>
                    </a:lnTo>
                    <a:lnTo>
                      <a:pt x="108" y="21"/>
                    </a:lnTo>
                    <a:lnTo>
                      <a:pt x="114" y="25"/>
                    </a:lnTo>
                    <a:lnTo>
                      <a:pt x="116" y="29"/>
                    </a:lnTo>
                    <a:lnTo>
                      <a:pt x="121" y="32"/>
                    </a:lnTo>
                    <a:lnTo>
                      <a:pt x="125" y="36"/>
                    </a:lnTo>
                    <a:lnTo>
                      <a:pt x="128" y="41"/>
                    </a:lnTo>
                    <a:lnTo>
                      <a:pt x="132" y="45"/>
                    </a:lnTo>
                    <a:lnTo>
                      <a:pt x="136" y="49"/>
                    </a:lnTo>
                    <a:lnTo>
                      <a:pt x="140" y="53"/>
                    </a:lnTo>
                    <a:lnTo>
                      <a:pt x="142" y="57"/>
                    </a:lnTo>
                    <a:lnTo>
                      <a:pt x="146" y="62"/>
                    </a:lnTo>
                    <a:lnTo>
                      <a:pt x="149" y="66"/>
                    </a:lnTo>
                    <a:lnTo>
                      <a:pt x="150" y="70"/>
                    </a:lnTo>
                    <a:lnTo>
                      <a:pt x="154" y="74"/>
                    </a:lnTo>
                    <a:lnTo>
                      <a:pt x="156" y="80"/>
                    </a:lnTo>
                    <a:lnTo>
                      <a:pt x="159" y="84"/>
                    </a:lnTo>
                    <a:lnTo>
                      <a:pt x="160" y="88"/>
                    </a:lnTo>
                    <a:lnTo>
                      <a:pt x="161" y="92"/>
                    </a:lnTo>
                    <a:lnTo>
                      <a:pt x="164" y="97"/>
                    </a:lnTo>
                    <a:lnTo>
                      <a:pt x="166" y="101"/>
                    </a:lnTo>
                    <a:lnTo>
                      <a:pt x="167" y="105"/>
                    </a:lnTo>
                    <a:lnTo>
                      <a:pt x="163" y="104"/>
                    </a:lnTo>
                    <a:lnTo>
                      <a:pt x="160" y="99"/>
                    </a:lnTo>
                    <a:lnTo>
                      <a:pt x="156" y="97"/>
                    </a:lnTo>
                    <a:lnTo>
                      <a:pt x="152" y="94"/>
                    </a:lnTo>
                    <a:lnTo>
                      <a:pt x="147" y="91"/>
                    </a:lnTo>
                    <a:lnTo>
                      <a:pt x="143" y="90"/>
                    </a:lnTo>
                    <a:lnTo>
                      <a:pt x="139" y="87"/>
                    </a:lnTo>
                    <a:lnTo>
                      <a:pt x="136" y="83"/>
                    </a:lnTo>
                    <a:lnTo>
                      <a:pt x="133" y="78"/>
                    </a:lnTo>
                    <a:lnTo>
                      <a:pt x="129" y="76"/>
                    </a:lnTo>
                    <a:lnTo>
                      <a:pt x="125" y="70"/>
                    </a:lnTo>
                    <a:lnTo>
                      <a:pt x="121" y="66"/>
                    </a:lnTo>
                    <a:lnTo>
                      <a:pt x="116" y="62"/>
                    </a:lnTo>
                    <a:lnTo>
                      <a:pt x="112" y="59"/>
                    </a:lnTo>
                    <a:lnTo>
                      <a:pt x="109" y="55"/>
                    </a:lnTo>
                    <a:lnTo>
                      <a:pt x="105" y="52"/>
                    </a:lnTo>
                    <a:lnTo>
                      <a:pt x="101" y="49"/>
                    </a:lnTo>
                    <a:lnTo>
                      <a:pt x="95" y="45"/>
                    </a:lnTo>
                    <a:lnTo>
                      <a:pt x="90" y="39"/>
                    </a:lnTo>
                    <a:lnTo>
                      <a:pt x="86" y="36"/>
                    </a:lnTo>
                    <a:lnTo>
                      <a:pt x="80" y="34"/>
                    </a:lnTo>
                    <a:lnTo>
                      <a:pt x="76" y="31"/>
                    </a:lnTo>
                    <a:lnTo>
                      <a:pt x="70" y="27"/>
                    </a:lnTo>
                    <a:lnTo>
                      <a:pt x="66" y="24"/>
                    </a:lnTo>
                    <a:lnTo>
                      <a:pt x="62" y="22"/>
                    </a:lnTo>
                    <a:lnTo>
                      <a:pt x="58" y="21"/>
                    </a:lnTo>
                    <a:lnTo>
                      <a:pt x="53" y="24"/>
                    </a:lnTo>
                    <a:lnTo>
                      <a:pt x="51" y="29"/>
                    </a:lnTo>
                    <a:lnTo>
                      <a:pt x="46" y="32"/>
                    </a:lnTo>
                    <a:lnTo>
                      <a:pt x="45" y="36"/>
                    </a:lnTo>
                    <a:lnTo>
                      <a:pt x="42" y="41"/>
                    </a:lnTo>
                    <a:lnTo>
                      <a:pt x="39" y="45"/>
                    </a:lnTo>
                    <a:lnTo>
                      <a:pt x="36" y="49"/>
                    </a:lnTo>
                    <a:lnTo>
                      <a:pt x="34" y="53"/>
                    </a:lnTo>
                    <a:lnTo>
                      <a:pt x="29" y="57"/>
                    </a:lnTo>
                    <a:lnTo>
                      <a:pt x="27" y="62"/>
                    </a:lnTo>
                    <a:lnTo>
                      <a:pt x="24" y="66"/>
                    </a:lnTo>
                    <a:lnTo>
                      <a:pt x="21" y="70"/>
                    </a:lnTo>
                    <a:lnTo>
                      <a:pt x="18" y="74"/>
                    </a:lnTo>
                    <a:lnTo>
                      <a:pt x="15" y="78"/>
                    </a:lnTo>
                    <a:lnTo>
                      <a:pt x="13" y="83"/>
                    </a:lnTo>
                    <a:lnTo>
                      <a:pt x="10" y="87"/>
                    </a:lnTo>
                    <a:lnTo>
                      <a:pt x="7" y="91"/>
                    </a:lnTo>
                    <a:lnTo>
                      <a:pt x="6" y="95"/>
                    </a:lnTo>
                    <a:lnTo>
                      <a:pt x="3" y="99"/>
                    </a:lnTo>
                    <a:lnTo>
                      <a:pt x="0" y="104"/>
                    </a:lnTo>
                    <a:lnTo>
                      <a:pt x="4" y="64"/>
                    </a:lnTo>
                  </a:path>
                </a:pathLst>
              </a:custGeom>
              <a:solidFill>
                <a:srgbClr val="00CC00"/>
              </a:solidFill>
              <a:ln w="12700" cap="rnd">
                <a:solidFill>
                  <a:srgbClr val="00CC00"/>
                </a:solidFill>
                <a:round/>
                <a:headEnd/>
                <a:tailEnd/>
              </a:ln>
            </p:spPr>
            <p:txBody>
              <a:bodyPr/>
              <a:lstStyle/>
              <a:p>
                <a:endParaRPr lang="en-US"/>
              </a:p>
            </p:txBody>
          </p:sp>
          <p:sp>
            <p:nvSpPr>
              <p:cNvPr id="3801" name="Freeform 110"/>
              <p:cNvSpPr>
                <a:spLocks/>
              </p:cNvSpPr>
              <p:nvPr/>
            </p:nvSpPr>
            <p:spPr bwMode="auto">
              <a:xfrm>
                <a:off x="2170" y="1596"/>
                <a:ext cx="206" cy="131"/>
              </a:xfrm>
              <a:custGeom>
                <a:avLst/>
                <a:gdLst>
                  <a:gd name="T0" fmla="*/ 19 w 206"/>
                  <a:gd name="T1" fmla="*/ 73 h 131"/>
                  <a:gd name="T2" fmla="*/ 26 w 206"/>
                  <a:gd name="T3" fmla="*/ 62 h 131"/>
                  <a:gd name="T4" fmla="*/ 31 w 206"/>
                  <a:gd name="T5" fmla="*/ 52 h 131"/>
                  <a:gd name="T6" fmla="*/ 36 w 206"/>
                  <a:gd name="T7" fmla="*/ 40 h 131"/>
                  <a:gd name="T8" fmla="*/ 45 w 206"/>
                  <a:gd name="T9" fmla="*/ 28 h 131"/>
                  <a:gd name="T10" fmla="*/ 52 w 206"/>
                  <a:gd name="T11" fmla="*/ 17 h 131"/>
                  <a:gd name="T12" fmla="*/ 59 w 206"/>
                  <a:gd name="T13" fmla="*/ 7 h 131"/>
                  <a:gd name="T14" fmla="*/ 69 w 206"/>
                  <a:gd name="T15" fmla="*/ 0 h 131"/>
                  <a:gd name="T16" fmla="*/ 79 w 206"/>
                  <a:gd name="T17" fmla="*/ 0 h 131"/>
                  <a:gd name="T18" fmla="*/ 90 w 206"/>
                  <a:gd name="T19" fmla="*/ 0 h 131"/>
                  <a:gd name="T20" fmla="*/ 102 w 206"/>
                  <a:gd name="T21" fmla="*/ 3 h 131"/>
                  <a:gd name="T22" fmla="*/ 112 w 206"/>
                  <a:gd name="T23" fmla="*/ 9 h 131"/>
                  <a:gd name="T24" fmla="*/ 127 w 206"/>
                  <a:gd name="T25" fmla="*/ 23 h 131"/>
                  <a:gd name="T26" fmla="*/ 140 w 206"/>
                  <a:gd name="T27" fmla="*/ 31 h 131"/>
                  <a:gd name="T28" fmla="*/ 148 w 206"/>
                  <a:gd name="T29" fmla="*/ 40 h 131"/>
                  <a:gd name="T30" fmla="*/ 157 w 206"/>
                  <a:gd name="T31" fmla="*/ 50 h 131"/>
                  <a:gd name="T32" fmla="*/ 167 w 206"/>
                  <a:gd name="T33" fmla="*/ 61 h 131"/>
                  <a:gd name="T34" fmla="*/ 174 w 206"/>
                  <a:gd name="T35" fmla="*/ 71 h 131"/>
                  <a:gd name="T36" fmla="*/ 183 w 206"/>
                  <a:gd name="T37" fmla="*/ 81 h 131"/>
                  <a:gd name="T38" fmla="*/ 189 w 206"/>
                  <a:gd name="T39" fmla="*/ 92 h 131"/>
                  <a:gd name="T40" fmla="*/ 195 w 206"/>
                  <a:gd name="T41" fmla="*/ 104 h 131"/>
                  <a:gd name="T42" fmla="*/ 198 w 206"/>
                  <a:gd name="T43" fmla="*/ 114 h 131"/>
                  <a:gd name="T44" fmla="*/ 203 w 206"/>
                  <a:gd name="T45" fmla="*/ 125 h 131"/>
                  <a:gd name="T46" fmla="*/ 200 w 206"/>
                  <a:gd name="T47" fmla="*/ 128 h 131"/>
                  <a:gd name="T48" fmla="*/ 191 w 206"/>
                  <a:gd name="T49" fmla="*/ 120 h 131"/>
                  <a:gd name="T50" fmla="*/ 181 w 206"/>
                  <a:gd name="T51" fmla="*/ 113 h 131"/>
                  <a:gd name="T52" fmla="*/ 171 w 206"/>
                  <a:gd name="T53" fmla="*/ 107 h 131"/>
                  <a:gd name="T54" fmla="*/ 164 w 206"/>
                  <a:gd name="T55" fmla="*/ 97 h 131"/>
                  <a:gd name="T56" fmla="*/ 153 w 206"/>
                  <a:gd name="T57" fmla="*/ 87 h 131"/>
                  <a:gd name="T58" fmla="*/ 143 w 206"/>
                  <a:gd name="T59" fmla="*/ 76 h 131"/>
                  <a:gd name="T60" fmla="*/ 134 w 206"/>
                  <a:gd name="T61" fmla="*/ 68 h 131"/>
                  <a:gd name="T62" fmla="*/ 124 w 206"/>
                  <a:gd name="T63" fmla="*/ 61 h 131"/>
                  <a:gd name="T64" fmla="*/ 110 w 206"/>
                  <a:gd name="T65" fmla="*/ 49 h 131"/>
                  <a:gd name="T66" fmla="*/ 98 w 206"/>
                  <a:gd name="T67" fmla="*/ 42 h 131"/>
                  <a:gd name="T68" fmla="*/ 86 w 206"/>
                  <a:gd name="T69" fmla="*/ 33 h 131"/>
                  <a:gd name="T70" fmla="*/ 76 w 206"/>
                  <a:gd name="T71" fmla="*/ 28 h 131"/>
                  <a:gd name="T72" fmla="*/ 65 w 206"/>
                  <a:gd name="T73" fmla="*/ 29 h 131"/>
                  <a:gd name="T74" fmla="*/ 57 w 206"/>
                  <a:gd name="T75" fmla="*/ 40 h 131"/>
                  <a:gd name="T76" fmla="*/ 52 w 206"/>
                  <a:gd name="T77" fmla="*/ 50 h 131"/>
                  <a:gd name="T78" fmla="*/ 45 w 206"/>
                  <a:gd name="T79" fmla="*/ 61 h 131"/>
                  <a:gd name="T80" fmla="*/ 36 w 206"/>
                  <a:gd name="T81" fmla="*/ 71 h 131"/>
                  <a:gd name="T82" fmla="*/ 29 w 206"/>
                  <a:gd name="T83" fmla="*/ 81 h 131"/>
                  <a:gd name="T84" fmla="*/ 22 w 206"/>
                  <a:gd name="T85" fmla="*/ 92 h 131"/>
                  <a:gd name="T86" fmla="*/ 16 w 206"/>
                  <a:gd name="T87" fmla="*/ 102 h 131"/>
                  <a:gd name="T88" fmla="*/ 9 w 206"/>
                  <a:gd name="T89" fmla="*/ 113 h 131"/>
                  <a:gd name="T90" fmla="*/ 3 w 206"/>
                  <a:gd name="T91" fmla="*/ 123 h 131"/>
                  <a:gd name="T92" fmla="*/ 5 w 206"/>
                  <a:gd name="T93" fmla="*/ 80 h 13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206"/>
                  <a:gd name="T142" fmla="*/ 0 h 131"/>
                  <a:gd name="T143" fmla="*/ 206 w 206"/>
                  <a:gd name="T144" fmla="*/ 131 h 13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206" h="131">
                    <a:moveTo>
                      <a:pt x="16" y="78"/>
                    </a:moveTo>
                    <a:lnTo>
                      <a:pt x="19" y="73"/>
                    </a:lnTo>
                    <a:lnTo>
                      <a:pt x="22" y="68"/>
                    </a:lnTo>
                    <a:lnTo>
                      <a:pt x="26" y="62"/>
                    </a:lnTo>
                    <a:lnTo>
                      <a:pt x="28" y="57"/>
                    </a:lnTo>
                    <a:lnTo>
                      <a:pt x="31" y="52"/>
                    </a:lnTo>
                    <a:lnTo>
                      <a:pt x="33" y="47"/>
                    </a:lnTo>
                    <a:lnTo>
                      <a:pt x="36" y="40"/>
                    </a:lnTo>
                    <a:lnTo>
                      <a:pt x="40" y="35"/>
                    </a:lnTo>
                    <a:lnTo>
                      <a:pt x="45" y="28"/>
                    </a:lnTo>
                    <a:lnTo>
                      <a:pt x="48" y="23"/>
                    </a:lnTo>
                    <a:lnTo>
                      <a:pt x="52" y="17"/>
                    </a:lnTo>
                    <a:lnTo>
                      <a:pt x="57" y="12"/>
                    </a:lnTo>
                    <a:lnTo>
                      <a:pt x="59" y="7"/>
                    </a:lnTo>
                    <a:lnTo>
                      <a:pt x="64" y="3"/>
                    </a:lnTo>
                    <a:lnTo>
                      <a:pt x="69" y="0"/>
                    </a:lnTo>
                    <a:lnTo>
                      <a:pt x="74" y="0"/>
                    </a:lnTo>
                    <a:lnTo>
                      <a:pt x="79" y="0"/>
                    </a:lnTo>
                    <a:lnTo>
                      <a:pt x="84" y="0"/>
                    </a:lnTo>
                    <a:lnTo>
                      <a:pt x="90" y="0"/>
                    </a:lnTo>
                    <a:lnTo>
                      <a:pt x="95" y="0"/>
                    </a:lnTo>
                    <a:lnTo>
                      <a:pt x="102" y="3"/>
                    </a:lnTo>
                    <a:lnTo>
                      <a:pt x="107" y="7"/>
                    </a:lnTo>
                    <a:lnTo>
                      <a:pt x="112" y="9"/>
                    </a:lnTo>
                    <a:lnTo>
                      <a:pt x="117" y="14"/>
                    </a:lnTo>
                    <a:lnTo>
                      <a:pt x="127" y="23"/>
                    </a:lnTo>
                    <a:lnTo>
                      <a:pt x="133" y="26"/>
                    </a:lnTo>
                    <a:lnTo>
                      <a:pt x="140" y="31"/>
                    </a:lnTo>
                    <a:lnTo>
                      <a:pt x="143" y="36"/>
                    </a:lnTo>
                    <a:lnTo>
                      <a:pt x="148" y="40"/>
                    </a:lnTo>
                    <a:lnTo>
                      <a:pt x="153" y="45"/>
                    </a:lnTo>
                    <a:lnTo>
                      <a:pt x="157" y="50"/>
                    </a:lnTo>
                    <a:lnTo>
                      <a:pt x="162" y="55"/>
                    </a:lnTo>
                    <a:lnTo>
                      <a:pt x="167" y="61"/>
                    </a:lnTo>
                    <a:lnTo>
                      <a:pt x="172" y="66"/>
                    </a:lnTo>
                    <a:lnTo>
                      <a:pt x="174" y="71"/>
                    </a:lnTo>
                    <a:lnTo>
                      <a:pt x="179" y="76"/>
                    </a:lnTo>
                    <a:lnTo>
                      <a:pt x="183" y="81"/>
                    </a:lnTo>
                    <a:lnTo>
                      <a:pt x="184" y="87"/>
                    </a:lnTo>
                    <a:lnTo>
                      <a:pt x="189" y="92"/>
                    </a:lnTo>
                    <a:lnTo>
                      <a:pt x="191" y="99"/>
                    </a:lnTo>
                    <a:lnTo>
                      <a:pt x="195" y="104"/>
                    </a:lnTo>
                    <a:lnTo>
                      <a:pt x="196" y="109"/>
                    </a:lnTo>
                    <a:lnTo>
                      <a:pt x="198" y="114"/>
                    </a:lnTo>
                    <a:lnTo>
                      <a:pt x="202" y="120"/>
                    </a:lnTo>
                    <a:lnTo>
                      <a:pt x="203" y="125"/>
                    </a:lnTo>
                    <a:lnTo>
                      <a:pt x="205" y="130"/>
                    </a:lnTo>
                    <a:lnTo>
                      <a:pt x="200" y="128"/>
                    </a:lnTo>
                    <a:lnTo>
                      <a:pt x="196" y="123"/>
                    </a:lnTo>
                    <a:lnTo>
                      <a:pt x="191" y="120"/>
                    </a:lnTo>
                    <a:lnTo>
                      <a:pt x="186" y="116"/>
                    </a:lnTo>
                    <a:lnTo>
                      <a:pt x="181" y="113"/>
                    </a:lnTo>
                    <a:lnTo>
                      <a:pt x="176" y="111"/>
                    </a:lnTo>
                    <a:lnTo>
                      <a:pt x="171" y="107"/>
                    </a:lnTo>
                    <a:lnTo>
                      <a:pt x="167" y="102"/>
                    </a:lnTo>
                    <a:lnTo>
                      <a:pt x="164" y="97"/>
                    </a:lnTo>
                    <a:lnTo>
                      <a:pt x="158" y="94"/>
                    </a:lnTo>
                    <a:lnTo>
                      <a:pt x="153" y="87"/>
                    </a:lnTo>
                    <a:lnTo>
                      <a:pt x="148" y="81"/>
                    </a:lnTo>
                    <a:lnTo>
                      <a:pt x="143" y="76"/>
                    </a:lnTo>
                    <a:lnTo>
                      <a:pt x="138" y="73"/>
                    </a:lnTo>
                    <a:lnTo>
                      <a:pt x="134" y="68"/>
                    </a:lnTo>
                    <a:lnTo>
                      <a:pt x="129" y="64"/>
                    </a:lnTo>
                    <a:lnTo>
                      <a:pt x="124" y="61"/>
                    </a:lnTo>
                    <a:lnTo>
                      <a:pt x="117" y="55"/>
                    </a:lnTo>
                    <a:lnTo>
                      <a:pt x="110" y="49"/>
                    </a:lnTo>
                    <a:lnTo>
                      <a:pt x="105" y="45"/>
                    </a:lnTo>
                    <a:lnTo>
                      <a:pt x="98" y="42"/>
                    </a:lnTo>
                    <a:lnTo>
                      <a:pt x="93" y="38"/>
                    </a:lnTo>
                    <a:lnTo>
                      <a:pt x="86" y="33"/>
                    </a:lnTo>
                    <a:lnTo>
                      <a:pt x="81" y="29"/>
                    </a:lnTo>
                    <a:lnTo>
                      <a:pt x="76" y="28"/>
                    </a:lnTo>
                    <a:lnTo>
                      <a:pt x="71" y="26"/>
                    </a:lnTo>
                    <a:lnTo>
                      <a:pt x="65" y="29"/>
                    </a:lnTo>
                    <a:lnTo>
                      <a:pt x="62" y="36"/>
                    </a:lnTo>
                    <a:lnTo>
                      <a:pt x="57" y="40"/>
                    </a:lnTo>
                    <a:lnTo>
                      <a:pt x="55" y="45"/>
                    </a:lnTo>
                    <a:lnTo>
                      <a:pt x="52" y="50"/>
                    </a:lnTo>
                    <a:lnTo>
                      <a:pt x="48" y="55"/>
                    </a:lnTo>
                    <a:lnTo>
                      <a:pt x="45" y="61"/>
                    </a:lnTo>
                    <a:lnTo>
                      <a:pt x="41" y="66"/>
                    </a:lnTo>
                    <a:lnTo>
                      <a:pt x="36" y="71"/>
                    </a:lnTo>
                    <a:lnTo>
                      <a:pt x="33" y="76"/>
                    </a:lnTo>
                    <a:lnTo>
                      <a:pt x="29" y="81"/>
                    </a:lnTo>
                    <a:lnTo>
                      <a:pt x="26" y="87"/>
                    </a:lnTo>
                    <a:lnTo>
                      <a:pt x="22" y="92"/>
                    </a:lnTo>
                    <a:lnTo>
                      <a:pt x="19" y="97"/>
                    </a:lnTo>
                    <a:lnTo>
                      <a:pt x="16" y="102"/>
                    </a:lnTo>
                    <a:lnTo>
                      <a:pt x="12" y="107"/>
                    </a:lnTo>
                    <a:lnTo>
                      <a:pt x="9" y="113"/>
                    </a:lnTo>
                    <a:lnTo>
                      <a:pt x="7" y="118"/>
                    </a:lnTo>
                    <a:lnTo>
                      <a:pt x="3" y="123"/>
                    </a:lnTo>
                    <a:lnTo>
                      <a:pt x="0" y="128"/>
                    </a:lnTo>
                    <a:lnTo>
                      <a:pt x="5" y="80"/>
                    </a:lnTo>
                  </a:path>
                </a:pathLst>
              </a:custGeom>
              <a:solidFill>
                <a:srgbClr val="00CC00"/>
              </a:solidFill>
              <a:ln w="12700" cap="rnd">
                <a:solidFill>
                  <a:srgbClr val="00CC00"/>
                </a:solidFill>
                <a:round/>
                <a:headEnd/>
                <a:tailEnd/>
              </a:ln>
            </p:spPr>
            <p:txBody>
              <a:bodyPr/>
              <a:lstStyle/>
              <a:p>
                <a:endParaRPr lang="en-US"/>
              </a:p>
            </p:txBody>
          </p:sp>
          <p:sp>
            <p:nvSpPr>
              <p:cNvPr id="3802" name="Freeform 111"/>
              <p:cNvSpPr>
                <a:spLocks/>
              </p:cNvSpPr>
              <p:nvPr/>
            </p:nvSpPr>
            <p:spPr bwMode="auto">
              <a:xfrm>
                <a:off x="1944" y="1707"/>
                <a:ext cx="229" cy="144"/>
              </a:xfrm>
              <a:custGeom>
                <a:avLst/>
                <a:gdLst>
                  <a:gd name="T0" fmla="*/ 207 w 229"/>
                  <a:gd name="T1" fmla="*/ 80 h 144"/>
                  <a:gd name="T2" fmla="*/ 199 w 229"/>
                  <a:gd name="T3" fmla="*/ 69 h 144"/>
                  <a:gd name="T4" fmla="*/ 194 w 229"/>
                  <a:gd name="T5" fmla="*/ 57 h 144"/>
                  <a:gd name="T6" fmla="*/ 188 w 229"/>
                  <a:gd name="T7" fmla="*/ 44 h 144"/>
                  <a:gd name="T8" fmla="*/ 178 w 229"/>
                  <a:gd name="T9" fmla="*/ 31 h 144"/>
                  <a:gd name="T10" fmla="*/ 171 w 229"/>
                  <a:gd name="T11" fmla="*/ 19 h 144"/>
                  <a:gd name="T12" fmla="*/ 163 w 229"/>
                  <a:gd name="T13" fmla="*/ 8 h 144"/>
                  <a:gd name="T14" fmla="*/ 151 w 229"/>
                  <a:gd name="T15" fmla="*/ 0 h 144"/>
                  <a:gd name="T16" fmla="*/ 140 w 229"/>
                  <a:gd name="T17" fmla="*/ 0 h 144"/>
                  <a:gd name="T18" fmla="*/ 128 w 229"/>
                  <a:gd name="T19" fmla="*/ 0 h 144"/>
                  <a:gd name="T20" fmla="*/ 115 w 229"/>
                  <a:gd name="T21" fmla="*/ 4 h 144"/>
                  <a:gd name="T22" fmla="*/ 103 w 229"/>
                  <a:gd name="T23" fmla="*/ 10 h 144"/>
                  <a:gd name="T24" fmla="*/ 86 w 229"/>
                  <a:gd name="T25" fmla="*/ 25 h 144"/>
                  <a:gd name="T26" fmla="*/ 73 w 229"/>
                  <a:gd name="T27" fmla="*/ 34 h 144"/>
                  <a:gd name="T28" fmla="*/ 63 w 229"/>
                  <a:gd name="T29" fmla="*/ 44 h 144"/>
                  <a:gd name="T30" fmla="*/ 54 w 229"/>
                  <a:gd name="T31" fmla="*/ 55 h 144"/>
                  <a:gd name="T32" fmla="*/ 42 w 229"/>
                  <a:gd name="T33" fmla="*/ 67 h 144"/>
                  <a:gd name="T34" fmla="*/ 34 w 229"/>
                  <a:gd name="T35" fmla="*/ 78 h 144"/>
                  <a:gd name="T36" fmla="*/ 25 w 229"/>
                  <a:gd name="T37" fmla="*/ 90 h 144"/>
                  <a:gd name="T38" fmla="*/ 17 w 229"/>
                  <a:gd name="T39" fmla="*/ 101 h 144"/>
                  <a:gd name="T40" fmla="*/ 11 w 229"/>
                  <a:gd name="T41" fmla="*/ 114 h 144"/>
                  <a:gd name="T42" fmla="*/ 8 w 229"/>
                  <a:gd name="T43" fmla="*/ 126 h 144"/>
                  <a:gd name="T44" fmla="*/ 2 w 229"/>
                  <a:gd name="T45" fmla="*/ 137 h 144"/>
                  <a:gd name="T46" fmla="*/ 6 w 229"/>
                  <a:gd name="T47" fmla="*/ 141 h 144"/>
                  <a:gd name="T48" fmla="*/ 15 w 229"/>
                  <a:gd name="T49" fmla="*/ 132 h 144"/>
                  <a:gd name="T50" fmla="*/ 27 w 229"/>
                  <a:gd name="T51" fmla="*/ 124 h 144"/>
                  <a:gd name="T52" fmla="*/ 38 w 229"/>
                  <a:gd name="T53" fmla="*/ 118 h 144"/>
                  <a:gd name="T54" fmla="*/ 46 w 229"/>
                  <a:gd name="T55" fmla="*/ 107 h 144"/>
                  <a:gd name="T56" fmla="*/ 57 w 229"/>
                  <a:gd name="T57" fmla="*/ 95 h 144"/>
                  <a:gd name="T58" fmla="*/ 69 w 229"/>
                  <a:gd name="T59" fmla="*/ 84 h 144"/>
                  <a:gd name="T60" fmla="*/ 79 w 229"/>
                  <a:gd name="T61" fmla="*/ 74 h 144"/>
                  <a:gd name="T62" fmla="*/ 90 w 229"/>
                  <a:gd name="T63" fmla="*/ 67 h 144"/>
                  <a:gd name="T64" fmla="*/ 105 w 229"/>
                  <a:gd name="T65" fmla="*/ 53 h 144"/>
                  <a:gd name="T66" fmla="*/ 119 w 229"/>
                  <a:gd name="T67" fmla="*/ 46 h 144"/>
                  <a:gd name="T68" fmla="*/ 132 w 229"/>
                  <a:gd name="T69" fmla="*/ 36 h 144"/>
                  <a:gd name="T70" fmla="*/ 144 w 229"/>
                  <a:gd name="T71" fmla="*/ 31 h 144"/>
                  <a:gd name="T72" fmla="*/ 155 w 229"/>
                  <a:gd name="T73" fmla="*/ 32 h 144"/>
                  <a:gd name="T74" fmla="*/ 165 w 229"/>
                  <a:gd name="T75" fmla="*/ 44 h 144"/>
                  <a:gd name="T76" fmla="*/ 171 w 229"/>
                  <a:gd name="T77" fmla="*/ 55 h 144"/>
                  <a:gd name="T78" fmla="*/ 178 w 229"/>
                  <a:gd name="T79" fmla="*/ 67 h 144"/>
                  <a:gd name="T80" fmla="*/ 188 w 229"/>
                  <a:gd name="T81" fmla="*/ 78 h 144"/>
                  <a:gd name="T82" fmla="*/ 195 w 229"/>
                  <a:gd name="T83" fmla="*/ 90 h 144"/>
                  <a:gd name="T84" fmla="*/ 203 w 229"/>
                  <a:gd name="T85" fmla="*/ 101 h 144"/>
                  <a:gd name="T86" fmla="*/ 211 w 229"/>
                  <a:gd name="T87" fmla="*/ 112 h 144"/>
                  <a:gd name="T88" fmla="*/ 218 w 229"/>
                  <a:gd name="T89" fmla="*/ 124 h 144"/>
                  <a:gd name="T90" fmla="*/ 224 w 229"/>
                  <a:gd name="T91" fmla="*/ 135 h 144"/>
                  <a:gd name="T92" fmla="*/ 222 w 229"/>
                  <a:gd name="T93" fmla="*/ 88 h 14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229"/>
                  <a:gd name="T142" fmla="*/ 0 h 144"/>
                  <a:gd name="T143" fmla="*/ 229 w 229"/>
                  <a:gd name="T144" fmla="*/ 144 h 144"/>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229" h="144">
                    <a:moveTo>
                      <a:pt x="211" y="86"/>
                    </a:moveTo>
                    <a:lnTo>
                      <a:pt x="207" y="80"/>
                    </a:lnTo>
                    <a:lnTo>
                      <a:pt x="203" y="74"/>
                    </a:lnTo>
                    <a:lnTo>
                      <a:pt x="199" y="69"/>
                    </a:lnTo>
                    <a:lnTo>
                      <a:pt x="197" y="63"/>
                    </a:lnTo>
                    <a:lnTo>
                      <a:pt x="194" y="57"/>
                    </a:lnTo>
                    <a:lnTo>
                      <a:pt x="192" y="51"/>
                    </a:lnTo>
                    <a:lnTo>
                      <a:pt x="188" y="44"/>
                    </a:lnTo>
                    <a:lnTo>
                      <a:pt x="184" y="38"/>
                    </a:lnTo>
                    <a:lnTo>
                      <a:pt x="178" y="31"/>
                    </a:lnTo>
                    <a:lnTo>
                      <a:pt x="174" y="25"/>
                    </a:lnTo>
                    <a:lnTo>
                      <a:pt x="171" y="19"/>
                    </a:lnTo>
                    <a:lnTo>
                      <a:pt x="165" y="13"/>
                    </a:lnTo>
                    <a:lnTo>
                      <a:pt x="163" y="8"/>
                    </a:lnTo>
                    <a:lnTo>
                      <a:pt x="157" y="4"/>
                    </a:lnTo>
                    <a:lnTo>
                      <a:pt x="151" y="0"/>
                    </a:lnTo>
                    <a:lnTo>
                      <a:pt x="146" y="0"/>
                    </a:lnTo>
                    <a:lnTo>
                      <a:pt x="140" y="0"/>
                    </a:lnTo>
                    <a:lnTo>
                      <a:pt x="134" y="0"/>
                    </a:lnTo>
                    <a:lnTo>
                      <a:pt x="128" y="0"/>
                    </a:lnTo>
                    <a:lnTo>
                      <a:pt x="123" y="0"/>
                    </a:lnTo>
                    <a:lnTo>
                      <a:pt x="115" y="4"/>
                    </a:lnTo>
                    <a:lnTo>
                      <a:pt x="109" y="8"/>
                    </a:lnTo>
                    <a:lnTo>
                      <a:pt x="103" y="10"/>
                    </a:lnTo>
                    <a:lnTo>
                      <a:pt x="98" y="15"/>
                    </a:lnTo>
                    <a:lnTo>
                      <a:pt x="86" y="25"/>
                    </a:lnTo>
                    <a:lnTo>
                      <a:pt x="80" y="29"/>
                    </a:lnTo>
                    <a:lnTo>
                      <a:pt x="73" y="34"/>
                    </a:lnTo>
                    <a:lnTo>
                      <a:pt x="69" y="40"/>
                    </a:lnTo>
                    <a:lnTo>
                      <a:pt x="63" y="44"/>
                    </a:lnTo>
                    <a:lnTo>
                      <a:pt x="57" y="50"/>
                    </a:lnTo>
                    <a:lnTo>
                      <a:pt x="54" y="55"/>
                    </a:lnTo>
                    <a:lnTo>
                      <a:pt x="48" y="61"/>
                    </a:lnTo>
                    <a:lnTo>
                      <a:pt x="42" y="67"/>
                    </a:lnTo>
                    <a:lnTo>
                      <a:pt x="36" y="72"/>
                    </a:lnTo>
                    <a:lnTo>
                      <a:pt x="34" y="78"/>
                    </a:lnTo>
                    <a:lnTo>
                      <a:pt x="29" y="84"/>
                    </a:lnTo>
                    <a:lnTo>
                      <a:pt x="25" y="90"/>
                    </a:lnTo>
                    <a:lnTo>
                      <a:pt x="23" y="95"/>
                    </a:lnTo>
                    <a:lnTo>
                      <a:pt x="17" y="101"/>
                    </a:lnTo>
                    <a:lnTo>
                      <a:pt x="15" y="109"/>
                    </a:lnTo>
                    <a:lnTo>
                      <a:pt x="11" y="114"/>
                    </a:lnTo>
                    <a:lnTo>
                      <a:pt x="10" y="120"/>
                    </a:lnTo>
                    <a:lnTo>
                      <a:pt x="8" y="126"/>
                    </a:lnTo>
                    <a:lnTo>
                      <a:pt x="4" y="132"/>
                    </a:lnTo>
                    <a:lnTo>
                      <a:pt x="2" y="137"/>
                    </a:lnTo>
                    <a:lnTo>
                      <a:pt x="0" y="143"/>
                    </a:lnTo>
                    <a:lnTo>
                      <a:pt x="6" y="141"/>
                    </a:lnTo>
                    <a:lnTo>
                      <a:pt x="10" y="135"/>
                    </a:lnTo>
                    <a:lnTo>
                      <a:pt x="15" y="132"/>
                    </a:lnTo>
                    <a:lnTo>
                      <a:pt x="21" y="128"/>
                    </a:lnTo>
                    <a:lnTo>
                      <a:pt x="27" y="124"/>
                    </a:lnTo>
                    <a:lnTo>
                      <a:pt x="33" y="122"/>
                    </a:lnTo>
                    <a:lnTo>
                      <a:pt x="38" y="118"/>
                    </a:lnTo>
                    <a:lnTo>
                      <a:pt x="42" y="112"/>
                    </a:lnTo>
                    <a:lnTo>
                      <a:pt x="46" y="107"/>
                    </a:lnTo>
                    <a:lnTo>
                      <a:pt x="52" y="103"/>
                    </a:lnTo>
                    <a:lnTo>
                      <a:pt x="57" y="95"/>
                    </a:lnTo>
                    <a:lnTo>
                      <a:pt x="63" y="90"/>
                    </a:lnTo>
                    <a:lnTo>
                      <a:pt x="69" y="84"/>
                    </a:lnTo>
                    <a:lnTo>
                      <a:pt x="75" y="80"/>
                    </a:lnTo>
                    <a:lnTo>
                      <a:pt x="79" y="74"/>
                    </a:lnTo>
                    <a:lnTo>
                      <a:pt x="84" y="71"/>
                    </a:lnTo>
                    <a:lnTo>
                      <a:pt x="90" y="67"/>
                    </a:lnTo>
                    <a:lnTo>
                      <a:pt x="98" y="61"/>
                    </a:lnTo>
                    <a:lnTo>
                      <a:pt x="105" y="53"/>
                    </a:lnTo>
                    <a:lnTo>
                      <a:pt x="111" y="50"/>
                    </a:lnTo>
                    <a:lnTo>
                      <a:pt x="119" y="46"/>
                    </a:lnTo>
                    <a:lnTo>
                      <a:pt x="125" y="42"/>
                    </a:lnTo>
                    <a:lnTo>
                      <a:pt x="132" y="36"/>
                    </a:lnTo>
                    <a:lnTo>
                      <a:pt x="138" y="32"/>
                    </a:lnTo>
                    <a:lnTo>
                      <a:pt x="144" y="31"/>
                    </a:lnTo>
                    <a:lnTo>
                      <a:pt x="149" y="29"/>
                    </a:lnTo>
                    <a:lnTo>
                      <a:pt x="155" y="32"/>
                    </a:lnTo>
                    <a:lnTo>
                      <a:pt x="159" y="40"/>
                    </a:lnTo>
                    <a:lnTo>
                      <a:pt x="165" y="44"/>
                    </a:lnTo>
                    <a:lnTo>
                      <a:pt x="167" y="50"/>
                    </a:lnTo>
                    <a:lnTo>
                      <a:pt x="171" y="55"/>
                    </a:lnTo>
                    <a:lnTo>
                      <a:pt x="174" y="61"/>
                    </a:lnTo>
                    <a:lnTo>
                      <a:pt x="178" y="67"/>
                    </a:lnTo>
                    <a:lnTo>
                      <a:pt x="182" y="72"/>
                    </a:lnTo>
                    <a:lnTo>
                      <a:pt x="188" y="78"/>
                    </a:lnTo>
                    <a:lnTo>
                      <a:pt x="192" y="84"/>
                    </a:lnTo>
                    <a:lnTo>
                      <a:pt x="195" y="90"/>
                    </a:lnTo>
                    <a:lnTo>
                      <a:pt x="199" y="95"/>
                    </a:lnTo>
                    <a:lnTo>
                      <a:pt x="203" y="101"/>
                    </a:lnTo>
                    <a:lnTo>
                      <a:pt x="207" y="107"/>
                    </a:lnTo>
                    <a:lnTo>
                      <a:pt x="211" y="112"/>
                    </a:lnTo>
                    <a:lnTo>
                      <a:pt x="215" y="118"/>
                    </a:lnTo>
                    <a:lnTo>
                      <a:pt x="218" y="124"/>
                    </a:lnTo>
                    <a:lnTo>
                      <a:pt x="220" y="130"/>
                    </a:lnTo>
                    <a:lnTo>
                      <a:pt x="224" y="135"/>
                    </a:lnTo>
                    <a:lnTo>
                      <a:pt x="228" y="141"/>
                    </a:lnTo>
                    <a:lnTo>
                      <a:pt x="222" y="88"/>
                    </a:lnTo>
                  </a:path>
                </a:pathLst>
              </a:custGeom>
              <a:solidFill>
                <a:srgbClr val="00CC00"/>
              </a:solidFill>
              <a:ln w="12700" cap="rnd">
                <a:solidFill>
                  <a:srgbClr val="00CC00"/>
                </a:solidFill>
                <a:round/>
                <a:headEnd/>
                <a:tailEnd/>
              </a:ln>
            </p:spPr>
            <p:txBody>
              <a:bodyPr/>
              <a:lstStyle/>
              <a:p>
                <a:endParaRPr lang="en-US"/>
              </a:p>
            </p:txBody>
          </p:sp>
          <p:sp>
            <p:nvSpPr>
              <p:cNvPr id="3803" name="Freeform 112"/>
              <p:cNvSpPr>
                <a:spLocks/>
              </p:cNvSpPr>
              <p:nvPr/>
            </p:nvSpPr>
            <p:spPr bwMode="auto">
              <a:xfrm>
                <a:off x="1969" y="1529"/>
                <a:ext cx="186" cy="118"/>
              </a:xfrm>
              <a:custGeom>
                <a:avLst/>
                <a:gdLst>
                  <a:gd name="T0" fmla="*/ 168 w 186"/>
                  <a:gd name="T1" fmla="*/ 66 h 118"/>
                  <a:gd name="T2" fmla="*/ 162 w 186"/>
                  <a:gd name="T3" fmla="*/ 56 h 118"/>
                  <a:gd name="T4" fmla="*/ 157 w 186"/>
                  <a:gd name="T5" fmla="*/ 47 h 118"/>
                  <a:gd name="T6" fmla="*/ 152 w 186"/>
                  <a:gd name="T7" fmla="*/ 36 h 118"/>
                  <a:gd name="T8" fmla="*/ 145 w 186"/>
                  <a:gd name="T9" fmla="*/ 25 h 118"/>
                  <a:gd name="T10" fmla="*/ 138 w 186"/>
                  <a:gd name="T11" fmla="*/ 16 h 118"/>
                  <a:gd name="T12" fmla="*/ 132 w 186"/>
                  <a:gd name="T13" fmla="*/ 6 h 118"/>
                  <a:gd name="T14" fmla="*/ 123 w 186"/>
                  <a:gd name="T15" fmla="*/ 0 h 118"/>
                  <a:gd name="T16" fmla="*/ 113 w 186"/>
                  <a:gd name="T17" fmla="*/ 0 h 118"/>
                  <a:gd name="T18" fmla="*/ 104 w 186"/>
                  <a:gd name="T19" fmla="*/ 0 h 118"/>
                  <a:gd name="T20" fmla="*/ 93 w 186"/>
                  <a:gd name="T21" fmla="*/ 3 h 118"/>
                  <a:gd name="T22" fmla="*/ 84 w 186"/>
                  <a:gd name="T23" fmla="*/ 8 h 118"/>
                  <a:gd name="T24" fmla="*/ 70 w 186"/>
                  <a:gd name="T25" fmla="*/ 20 h 118"/>
                  <a:gd name="T26" fmla="*/ 59 w 186"/>
                  <a:gd name="T27" fmla="*/ 28 h 118"/>
                  <a:gd name="T28" fmla="*/ 51 w 186"/>
                  <a:gd name="T29" fmla="*/ 36 h 118"/>
                  <a:gd name="T30" fmla="*/ 44 w 186"/>
                  <a:gd name="T31" fmla="*/ 45 h 118"/>
                  <a:gd name="T32" fmla="*/ 34 w 186"/>
                  <a:gd name="T33" fmla="*/ 55 h 118"/>
                  <a:gd name="T34" fmla="*/ 28 w 186"/>
                  <a:gd name="T35" fmla="*/ 64 h 118"/>
                  <a:gd name="T36" fmla="*/ 20 w 186"/>
                  <a:gd name="T37" fmla="*/ 73 h 118"/>
                  <a:gd name="T38" fmla="*/ 14 w 186"/>
                  <a:gd name="T39" fmla="*/ 83 h 118"/>
                  <a:gd name="T40" fmla="*/ 9 w 186"/>
                  <a:gd name="T41" fmla="*/ 94 h 118"/>
                  <a:gd name="T42" fmla="*/ 6 w 186"/>
                  <a:gd name="T43" fmla="*/ 103 h 118"/>
                  <a:gd name="T44" fmla="*/ 2 w 186"/>
                  <a:gd name="T45" fmla="*/ 112 h 118"/>
                  <a:gd name="T46" fmla="*/ 5 w 186"/>
                  <a:gd name="T47" fmla="*/ 115 h 118"/>
                  <a:gd name="T48" fmla="*/ 12 w 186"/>
                  <a:gd name="T49" fmla="*/ 108 h 118"/>
                  <a:gd name="T50" fmla="*/ 22 w 186"/>
                  <a:gd name="T51" fmla="*/ 101 h 118"/>
                  <a:gd name="T52" fmla="*/ 31 w 186"/>
                  <a:gd name="T53" fmla="*/ 97 h 118"/>
                  <a:gd name="T54" fmla="*/ 37 w 186"/>
                  <a:gd name="T55" fmla="*/ 87 h 118"/>
                  <a:gd name="T56" fmla="*/ 47 w 186"/>
                  <a:gd name="T57" fmla="*/ 78 h 118"/>
                  <a:gd name="T58" fmla="*/ 56 w 186"/>
                  <a:gd name="T59" fmla="*/ 69 h 118"/>
                  <a:gd name="T60" fmla="*/ 64 w 186"/>
                  <a:gd name="T61" fmla="*/ 61 h 118"/>
                  <a:gd name="T62" fmla="*/ 73 w 186"/>
                  <a:gd name="T63" fmla="*/ 55 h 118"/>
                  <a:gd name="T64" fmla="*/ 86 w 186"/>
                  <a:gd name="T65" fmla="*/ 44 h 118"/>
                  <a:gd name="T66" fmla="*/ 96 w 186"/>
                  <a:gd name="T67" fmla="*/ 37 h 118"/>
                  <a:gd name="T68" fmla="*/ 107 w 186"/>
                  <a:gd name="T69" fmla="*/ 30 h 118"/>
                  <a:gd name="T70" fmla="*/ 117 w 186"/>
                  <a:gd name="T71" fmla="*/ 25 h 118"/>
                  <a:gd name="T72" fmla="*/ 126 w 186"/>
                  <a:gd name="T73" fmla="*/ 27 h 118"/>
                  <a:gd name="T74" fmla="*/ 134 w 186"/>
                  <a:gd name="T75" fmla="*/ 36 h 118"/>
                  <a:gd name="T76" fmla="*/ 138 w 186"/>
                  <a:gd name="T77" fmla="*/ 45 h 118"/>
                  <a:gd name="T78" fmla="*/ 145 w 186"/>
                  <a:gd name="T79" fmla="*/ 55 h 118"/>
                  <a:gd name="T80" fmla="*/ 152 w 186"/>
                  <a:gd name="T81" fmla="*/ 64 h 118"/>
                  <a:gd name="T82" fmla="*/ 159 w 186"/>
                  <a:gd name="T83" fmla="*/ 73 h 118"/>
                  <a:gd name="T84" fmla="*/ 165 w 186"/>
                  <a:gd name="T85" fmla="*/ 83 h 118"/>
                  <a:gd name="T86" fmla="*/ 171 w 186"/>
                  <a:gd name="T87" fmla="*/ 92 h 118"/>
                  <a:gd name="T88" fmla="*/ 177 w 186"/>
                  <a:gd name="T89" fmla="*/ 101 h 118"/>
                  <a:gd name="T90" fmla="*/ 182 w 186"/>
                  <a:gd name="T91" fmla="*/ 111 h 118"/>
                  <a:gd name="T92" fmla="*/ 180 w 186"/>
                  <a:gd name="T93" fmla="*/ 72 h 11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6"/>
                  <a:gd name="T142" fmla="*/ 0 h 118"/>
                  <a:gd name="T143" fmla="*/ 186 w 186"/>
                  <a:gd name="T144" fmla="*/ 118 h 11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6" h="118">
                    <a:moveTo>
                      <a:pt x="171" y="70"/>
                    </a:moveTo>
                    <a:lnTo>
                      <a:pt x="168" y="66"/>
                    </a:lnTo>
                    <a:lnTo>
                      <a:pt x="165" y="61"/>
                    </a:lnTo>
                    <a:lnTo>
                      <a:pt x="162" y="56"/>
                    </a:lnTo>
                    <a:lnTo>
                      <a:pt x="160" y="51"/>
                    </a:lnTo>
                    <a:lnTo>
                      <a:pt x="157" y="47"/>
                    </a:lnTo>
                    <a:lnTo>
                      <a:pt x="155" y="42"/>
                    </a:lnTo>
                    <a:lnTo>
                      <a:pt x="152" y="36"/>
                    </a:lnTo>
                    <a:lnTo>
                      <a:pt x="149" y="31"/>
                    </a:lnTo>
                    <a:lnTo>
                      <a:pt x="145" y="25"/>
                    </a:lnTo>
                    <a:lnTo>
                      <a:pt x="141" y="20"/>
                    </a:lnTo>
                    <a:lnTo>
                      <a:pt x="138" y="16"/>
                    </a:lnTo>
                    <a:lnTo>
                      <a:pt x="134" y="11"/>
                    </a:lnTo>
                    <a:lnTo>
                      <a:pt x="132" y="6"/>
                    </a:lnTo>
                    <a:lnTo>
                      <a:pt x="127" y="3"/>
                    </a:lnTo>
                    <a:lnTo>
                      <a:pt x="123" y="0"/>
                    </a:lnTo>
                    <a:lnTo>
                      <a:pt x="118" y="0"/>
                    </a:lnTo>
                    <a:lnTo>
                      <a:pt x="113" y="0"/>
                    </a:lnTo>
                    <a:lnTo>
                      <a:pt x="109" y="0"/>
                    </a:lnTo>
                    <a:lnTo>
                      <a:pt x="104" y="0"/>
                    </a:lnTo>
                    <a:lnTo>
                      <a:pt x="99" y="0"/>
                    </a:lnTo>
                    <a:lnTo>
                      <a:pt x="93" y="3"/>
                    </a:lnTo>
                    <a:lnTo>
                      <a:pt x="89" y="6"/>
                    </a:lnTo>
                    <a:lnTo>
                      <a:pt x="84" y="8"/>
                    </a:lnTo>
                    <a:lnTo>
                      <a:pt x="79" y="12"/>
                    </a:lnTo>
                    <a:lnTo>
                      <a:pt x="70" y="20"/>
                    </a:lnTo>
                    <a:lnTo>
                      <a:pt x="65" y="23"/>
                    </a:lnTo>
                    <a:lnTo>
                      <a:pt x="59" y="28"/>
                    </a:lnTo>
                    <a:lnTo>
                      <a:pt x="56" y="33"/>
                    </a:lnTo>
                    <a:lnTo>
                      <a:pt x="51" y="36"/>
                    </a:lnTo>
                    <a:lnTo>
                      <a:pt x="47" y="41"/>
                    </a:lnTo>
                    <a:lnTo>
                      <a:pt x="44" y="45"/>
                    </a:lnTo>
                    <a:lnTo>
                      <a:pt x="39" y="50"/>
                    </a:lnTo>
                    <a:lnTo>
                      <a:pt x="34" y="55"/>
                    </a:lnTo>
                    <a:lnTo>
                      <a:pt x="30" y="59"/>
                    </a:lnTo>
                    <a:lnTo>
                      <a:pt x="28" y="64"/>
                    </a:lnTo>
                    <a:lnTo>
                      <a:pt x="23" y="69"/>
                    </a:lnTo>
                    <a:lnTo>
                      <a:pt x="20" y="73"/>
                    </a:lnTo>
                    <a:lnTo>
                      <a:pt x="19" y="78"/>
                    </a:lnTo>
                    <a:lnTo>
                      <a:pt x="14" y="83"/>
                    </a:lnTo>
                    <a:lnTo>
                      <a:pt x="12" y="89"/>
                    </a:lnTo>
                    <a:lnTo>
                      <a:pt x="9" y="94"/>
                    </a:lnTo>
                    <a:lnTo>
                      <a:pt x="8" y="98"/>
                    </a:lnTo>
                    <a:lnTo>
                      <a:pt x="6" y="103"/>
                    </a:lnTo>
                    <a:lnTo>
                      <a:pt x="3" y="108"/>
                    </a:lnTo>
                    <a:lnTo>
                      <a:pt x="2" y="112"/>
                    </a:lnTo>
                    <a:lnTo>
                      <a:pt x="0" y="117"/>
                    </a:lnTo>
                    <a:lnTo>
                      <a:pt x="5" y="115"/>
                    </a:lnTo>
                    <a:lnTo>
                      <a:pt x="8" y="111"/>
                    </a:lnTo>
                    <a:lnTo>
                      <a:pt x="12" y="108"/>
                    </a:lnTo>
                    <a:lnTo>
                      <a:pt x="17" y="105"/>
                    </a:lnTo>
                    <a:lnTo>
                      <a:pt x="22" y="101"/>
                    </a:lnTo>
                    <a:lnTo>
                      <a:pt x="26" y="100"/>
                    </a:lnTo>
                    <a:lnTo>
                      <a:pt x="31" y="97"/>
                    </a:lnTo>
                    <a:lnTo>
                      <a:pt x="34" y="92"/>
                    </a:lnTo>
                    <a:lnTo>
                      <a:pt x="37" y="87"/>
                    </a:lnTo>
                    <a:lnTo>
                      <a:pt x="42" y="84"/>
                    </a:lnTo>
                    <a:lnTo>
                      <a:pt x="47" y="78"/>
                    </a:lnTo>
                    <a:lnTo>
                      <a:pt x="51" y="73"/>
                    </a:lnTo>
                    <a:lnTo>
                      <a:pt x="56" y="69"/>
                    </a:lnTo>
                    <a:lnTo>
                      <a:pt x="61" y="66"/>
                    </a:lnTo>
                    <a:lnTo>
                      <a:pt x="64" y="61"/>
                    </a:lnTo>
                    <a:lnTo>
                      <a:pt x="68" y="58"/>
                    </a:lnTo>
                    <a:lnTo>
                      <a:pt x="73" y="55"/>
                    </a:lnTo>
                    <a:lnTo>
                      <a:pt x="79" y="50"/>
                    </a:lnTo>
                    <a:lnTo>
                      <a:pt x="86" y="44"/>
                    </a:lnTo>
                    <a:lnTo>
                      <a:pt x="90" y="41"/>
                    </a:lnTo>
                    <a:lnTo>
                      <a:pt x="96" y="37"/>
                    </a:lnTo>
                    <a:lnTo>
                      <a:pt x="101" y="34"/>
                    </a:lnTo>
                    <a:lnTo>
                      <a:pt x="107" y="30"/>
                    </a:lnTo>
                    <a:lnTo>
                      <a:pt x="112" y="27"/>
                    </a:lnTo>
                    <a:lnTo>
                      <a:pt x="117" y="25"/>
                    </a:lnTo>
                    <a:lnTo>
                      <a:pt x="121" y="23"/>
                    </a:lnTo>
                    <a:lnTo>
                      <a:pt x="126" y="27"/>
                    </a:lnTo>
                    <a:lnTo>
                      <a:pt x="129" y="33"/>
                    </a:lnTo>
                    <a:lnTo>
                      <a:pt x="134" y="36"/>
                    </a:lnTo>
                    <a:lnTo>
                      <a:pt x="135" y="41"/>
                    </a:lnTo>
                    <a:lnTo>
                      <a:pt x="138" y="45"/>
                    </a:lnTo>
                    <a:lnTo>
                      <a:pt x="141" y="50"/>
                    </a:lnTo>
                    <a:lnTo>
                      <a:pt x="145" y="55"/>
                    </a:lnTo>
                    <a:lnTo>
                      <a:pt x="148" y="59"/>
                    </a:lnTo>
                    <a:lnTo>
                      <a:pt x="152" y="64"/>
                    </a:lnTo>
                    <a:lnTo>
                      <a:pt x="155" y="69"/>
                    </a:lnTo>
                    <a:lnTo>
                      <a:pt x="159" y="73"/>
                    </a:lnTo>
                    <a:lnTo>
                      <a:pt x="162" y="78"/>
                    </a:lnTo>
                    <a:lnTo>
                      <a:pt x="165" y="83"/>
                    </a:lnTo>
                    <a:lnTo>
                      <a:pt x="168" y="87"/>
                    </a:lnTo>
                    <a:lnTo>
                      <a:pt x="171" y="92"/>
                    </a:lnTo>
                    <a:lnTo>
                      <a:pt x="174" y="97"/>
                    </a:lnTo>
                    <a:lnTo>
                      <a:pt x="177" y="101"/>
                    </a:lnTo>
                    <a:lnTo>
                      <a:pt x="179" y="106"/>
                    </a:lnTo>
                    <a:lnTo>
                      <a:pt x="182" y="111"/>
                    </a:lnTo>
                    <a:lnTo>
                      <a:pt x="185" y="115"/>
                    </a:lnTo>
                    <a:lnTo>
                      <a:pt x="180" y="72"/>
                    </a:lnTo>
                  </a:path>
                </a:pathLst>
              </a:custGeom>
              <a:solidFill>
                <a:srgbClr val="00CC00"/>
              </a:solidFill>
              <a:ln w="12700" cap="rnd">
                <a:solidFill>
                  <a:srgbClr val="00CC00"/>
                </a:solidFill>
                <a:round/>
                <a:headEnd/>
                <a:tailEnd/>
              </a:ln>
            </p:spPr>
            <p:txBody>
              <a:bodyPr/>
              <a:lstStyle/>
              <a:p>
                <a:endParaRPr lang="en-US"/>
              </a:p>
            </p:txBody>
          </p:sp>
          <p:sp>
            <p:nvSpPr>
              <p:cNvPr id="3804" name="Freeform 113"/>
              <p:cNvSpPr>
                <a:spLocks/>
              </p:cNvSpPr>
              <p:nvPr/>
            </p:nvSpPr>
            <p:spPr bwMode="auto">
              <a:xfrm>
                <a:off x="2176" y="1333"/>
                <a:ext cx="110" cy="70"/>
              </a:xfrm>
              <a:custGeom>
                <a:avLst/>
                <a:gdLst>
                  <a:gd name="T0" fmla="*/ 10 w 110"/>
                  <a:gd name="T1" fmla="*/ 39 h 70"/>
                  <a:gd name="T2" fmla="*/ 14 w 110"/>
                  <a:gd name="T3" fmla="*/ 33 h 70"/>
                  <a:gd name="T4" fmla="*/ 16 w 110"/>
                  <a:gd name="T5" fmla="*/ 28 h 70"/>
                  <a:gd name="T6" fmla="*/ 19 w 110"/>
                  <a:gd name="T7" fmla="*/ 21 h 70"/>
                  <a:gd name="T8" fmla="*/ 24 w 110"/>
                  <a:gd name="T9" fmla="*/ 15 h 70"/>
                  <a:gd name="T10" fmla="*/ 27 w 110"/>
                  <a:gd name="T11" fmla="*/ 9 h 70"/>
                  <a:gd name="T12" fmla="*/ 31 w 110"/>
                  <a:gd name="T13" fmla="*/ 4 h 70"/>
                  <a:gd name="T14" fmla="*/ 37 w 110"/>
                  <a:gd name="T15" fmla="*/ 0 h 70"/>
                  <a:gd name="T16" fmla="*/ 42 w 110"/>
                  <a:gd name="T17" fmla="*/ 0 h 70"/>
                  <a:gd name="T18" fmla="*/ 48 w 110"/>
                  <a:gd name="T19" fmla="*/ 0 h 70"/>
                  <a:gd name="T20" fmla="*/ 54 w 110"/>
                  <a:gd name="T21" fmla="*/ 2 h 70"/>
                  <a:gd name="T22" fmla="*/ 60 w 110"/>
                  <a:gd name="T23" fmla="*/ 5 h 70"/>
                  <a:gd name="T24" fmla="*/ 68 w 110"/>
                  <a:gd name="T25" fmla="*/ 12 h 70"/>
                  <a:gd name="T26" fmla="*/ 74 w 110"/>
                  <a:gd name="T27" fmla="*/ 17 h 70"/>
                  <a:gd name="T28" fmla="*/ 79 w 110"/>
                  <a:gd name="T29" fmla="*/ 21 h 70"/>
                  <a:gd name="T30" fmla="*/ 83 w 110"/>
                  <a:gd name="T31" fmla="*/ 27 h 70"/>
                  <a:gd name="T32" fmla="*/ 89 w 110"/>
                  <a:gd name="T33" fmla="*/ 32 h 70"/>
                  <a:gd name="T34" fmla="*/ 93 w 110"/>
                  <a:gd name="T35" fmla="*/ 38 h 70"/>
                  <a:gd name="T36" fmla="*/ 97 w 110"/>
                  <a:gd name="T37" fmla="*/ 43 h 70"/>
                  <a:gd name="T38" fmla="*/ 101 w 110"/>
                  <a:gd name="T39" fmla="*/ 49 h 70"/>
                  <a:gd name="T40" fmla="*/ 104 w 110"/>
                  <a:gd name="T41" fmla="*/ 55 h 70"/>
                  <a:gd name="T42" fmla="*/ 105 w 110"/>
                  <a:gd name="T43" fmla="*/ 61 h 70"/>
                  <a:gd name="T44" fmla="*/ 108 w 110"/>
                  <a:gd name="T45" fmla="*/ 66 h 70"/>
                  <a:gd name="T46" fmla="*/ 106 w 110"/>
                  <a:gd name="T47" fmla="*/ 68 h 70"/>
                  <a:gd name="T48" fmla="*/ 102 w 110"/>
                  <a:gd name="T49" fmla="*/ 63 h 70"/>
                  <a:gd name="T50" fmla="*/ 96 w 110"/>
                  <a:gd name="T51" fmla="*/ 60 h 70"/>
                  <a:gd name="T52" fmla="*/ 91 w 110"/>
                  <a:gd name="T53" fmla="*/ 57 h 70"/>
                  <a:gd name="T54" fmla="*/ 87 w 110"/>
                  <a:gd name="T55" fmla="*/ 52 h 70"/>
                  <a:gd name="T56" fmla="*/ 82 w 110"/>
                  <a:gd name="T57" fmla="*/ 46 h 70"/>
                  <a:gd name="T58" fmla="*/ 76 w 110"/>
                  <a:gd name="T59" fmla="*/ 40 h 70"/>
                  <a:gd name="T60" fmla="*/ 71 w 110"/>
                  <a:gd name="T61" fmla="*/ 36 h 70"/>
                  <a:gd name="T62" fmla="*/ 66 w 110"/>
                  <a:gd name="T63" fmla="*/ 32 h 70"/>
                  <a:gd name="T64" fmla="*/ 59 w 110"/>
                  <a:gd name="T65" fmla="*/ 26 h 70"/>
                  <a:gd name="T66" fmla="*/ 52 w 110"/>
                  <a:gd name="T67" fmla="*/ 22 h 70"/>
                  <a:gd name="T68" fmla="*/ 46 w 110"/>
                  <a:gd name="T69" fmla="*/ 17 h 70"/>
                  <a:gd name="T70" fmla="*/ 40 w 110"/>
                  <a:gd name="T71" fmla="*/ 15 h 70"/>
                  <a:gd name="T72" fmla="*/ 35 w 110"/>
                  <a:gd name="T73" fmla="*/ 16 h 70"/>
                  <a:gd name="T74" fmla="*/ 30 w 110"/>
                  <a:gd name="T75" fmla="*/ 21 h 70"/>
                  <a:gd name="T76" fmla="*/ 27 w 110"/>
                  <a:gd name="T77" fmla="*/ 27 h 70"/>
                  <a:gd name="T78" fmla="*/ 24 w 110"/>
                  <a:gd name="T79" fmla="*/ 32 h 70"/>
                  <a:gd name="T80" fmla="*/ 19 w 110"/>
                  <a:gd name="T81" fmla="*/ 38 h 70"/>
                  <a:gd name="T82" fmla="*/ 16 w 110"/>
                  <a:gd name="T83" fmla="*/ 43 h 70"/>
                  <a:gd name="T84" fmla="*/ 12 w 110"/>
                  <a:gd name="T85" fmla="*/ 49 h 70"/>
                  <a:gd name="T86" fmla="*/ 8 w 110"/>
                  <a:gd name="T87" fmla="*/ 54 h 70"/>
                  <a:gd name="T88" fmla="*/ 5 w 110"/>
                  <a:gd name="T89" fmla="*/ 60 h 70"/>
                  <a:gd name="T90" fmla="*/ 2 w 110"/>
                  <a:gd name="T91" fmla="*/ 65 h 70"/>
                  <a:gd name="T92" fmla="*/ 3 w 110"/>
                  <a:gd name="T93" fmla="*/ 42 h 7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10"/>
                  <a:gd name="T142" fmla="*/ 0 h 70"/>
                  <a:gd name="T143" fmla="*/ 110 w 110"/>
                  <a:gd name="T144" fmla="*/ 70 h 7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10" h="70">
                    <a:moveTo>
                      <a:pt x="8" y="41"/>
                    </a:moveTo>
                    <a:lnTo>
                      <a:pt x="10" y="39"/>
                    </a:lnTo>
                    <a:lnTo>
                      <a:pt x="12" y="36"/>
                    </a:lnTo>
                    <a:lnTo>
                      <a:pt x="14" y="33"/>
                    </a:lnTo>
                    <a:lnTo>
                      <a:pt x="15" y="30"/>
                    </a:lnTo>
                    <a:lnTo>
                      <a:pt x="16" y="28"/>
                    </a:lnTo>
                    <a:lnTo>
                      <a:pt x="17" y="25"/>
                    </a:lnTo>
                    <a:lnTo>
                      <a:pt x="19" y="21"/>
                    </a:lnTo>
                    <a:lnTo>
                      <a:pt x="21" y="18"/>
                    </a:lnTo>
                    <a:lnTo>
                      <a:pt x="24" y="15"/>
                    </a:lnTo>
                    <a:lnTo>
                      <a:pt x="26" y="12"/>
                    </a:lnTo>
                    <a:lnTo>
                      <a:pt x="27" y="9"/>
                    </a:lnTo>
                    <a:lnTo>
                      <a:pt x="30" y="6"/>
                    </a:lnTo>
                    <a:lnTo>
                      <a:pt x="31" y="4"/>
                    </a:lnTo>
                    <a:lnTo>
                      <a:pt x="34" y="2"/>
                    </a:lnTo>
                    <a:lnTo>
                      <a:pt x="37" y="0"/>
                    </a:lnTo>
                    <a:lnTo>
                      <a:pt x="39" y="0"/>
                    </a:lnTo>
                    <a:lnTo>
                      <a:pt x="42" y="0"/>
                    </a:lnTo>
                    <a:lnTo>
                      <a:pt x="45" y="0"/>
                    </a:lnTo>
                    <a:lnTo>
                      <a:pt x="48" y="0"/>
                    </a:lnTo>
                    <a:lnTo>
                      <a:pt x="50" y="0"/>
                    </a:lnTo>
                    <a:lnTo>
                      <a:pt x="54" y="2"/>
                    </a:lnTo>
                    <a:lnTo>
                      <a:pt x="57" y="4"/>
                    </a:lnTo>
                    <a:lnTo>
                      <a:pt x="60" y="5"/>
                    </a:lnTo>
                    <a:lnTo>
                      <a:pt x="62" y="7"/>
                    </a:lnTo>
                    <a:lnTo>
                      <a:pt x="68" y="12"/>
                    </a:lnTo>
                    <a:lnTo>
                      <a:pt x="71" y="14"/>
                    </a:lnTo>
                    <a:lnTo>
                      <a:pt x="74" y="17"/>
                    </a:lnTo>
                    <a:lnTo>
                      <a:pt x="76" y="19"/>
                    </a:lnTo>
                    <a:lnTo>
                      <a:pt x="79" y="21"/>
                    </a:lnTo>
                    <a:lnTo>
                      <a:pt x="82" y="24"/>
                    </a:lnTo>
                    <a:lnTo>
                      <a:pt x="83" y="27"/>
                    </a:lnTo>
                    <a:lnTo>
                      <a:pt x="86" y="29"/>
                    </a:lnTo>
                    <a:lnTo>
                      <a:pt x="89" y="32"/>
                    </a:lnTo>
                    <a:lnTo>
                      <a:pt x="92" y="35"/>
                    </a:lnTo>
                    <a:lnTo>
                      <a:pt x="93" y="38"/>
                    </a:lnTo>
                    <a:lnTo>
                      <a:pt x="95" y="40"/>
                    </a:lnTo>
                    <a:lnTo>
                      <a:pt x="97" y="43"/>
                    </a:lnTo>
                    <a:lnTo>
                      <a:pt x="98" y="46"/>
                    </a:lnTo>
                    <a:lnTo>
                      <a:pt x="101" y="49"/>
                    </a:lnTo>
                    <a:lnTo>
                      <a:pt x="102" y="52"/>
                    </a:lnTo>
                    <a:lnTo>
                      <a:pt x="104" y="55"/>
                    </a:lnTo>
                    <a:lnTo>
                      <a:pt x="104" y="58"/>
                    </a:lnTo>
                    <a:lnTo>
                      <a:pt x="105" y="61"/>
                    </a:lnTo>
                    <a:lnTo>
                      <a:pt x="107" y="63"/>
                    </a:lnTo>
                    <a:lnTo>
                      <a:pt x="108" y="66"/>
                    </a:lnTo>
                    <a:lnTo>
                      <a:pt x="109" y="69"/>
                    </a:lnTo>
                    <a:lnTo>
                      <a:pt x="106" y="68"/>
                    </a:lnTo>
                    <a:lnTo>
                      <a:pt x="104" y="65"/>
                    </a:lnTo>
                    <a:lnTo>
                      <a:pt x="102" y="63"/>
                    </a:lnTo>
                    <a:lnTo>
                      <a:pt x="99" y="62"/>
                    </a:lnTo>
                    <a:lnTo>
                      <a:pt x="96" y="60"/>
                    </a:lnTo>
                    <a:lnTo>
                      <a:pt x="93" y="59"/>
                    </a:lnTo>
                    <a:lnTo>
                      <a:pt x="91" y="57"/>
                    </a:lnTo>
                    <a:lnTo>
                      <a:pt x="89" y="54"/>
                    </a:lnTo>
                    <a:lnTo>
                      <a:pt x="87" y="52"/>
                    </a:lnTo>
                    <a:lnTo>
                      <a:pt x="84" y="50"/>
                    </a:lnTo>
                    <a:lnTo>
                      <a:pt x="82" y="46"/>
                    </a:lnTo>
                    <a:lnTo>
                      <a:pt x="79" y="43"/>
                    </a:lnTo>
                    <a:lnTo>
                      <a:pt x="76" y="40"/>
                    </a:lnTo>
                    <a:lnTo>
                      <a:pt x="73" y="39"/>
                    </a:lnTo>
                    <a:lnTo>
                      <a:pt x="71" y="36"/>
                    </a:lnTo>
                    <a:lnTo>
                      <a:pt x="69" y="34"/>
                    </a:lnTo>
                    <a:lnTo>
                      <a:pt x="66" y="32"/>
                    </a:lnTo>
                    <a:lnTo>
                      <a:pt x="62" y="29"/>
                    </a:lnTo>
                    <a:lnTo>
                      <a:pt x="59" y="26"/>
                    </a:lnTo>
                    <a:lnTo>
                      <a:pt x="56" y="24"/>
                    </a:lnTo>
                    <a:lnTo>
                      <a:pt x="52" y="22"/>
                    </a:lnTo>
                    <a:lnTo>
                      <a:pt x="49" y="20"/>
                    </a:lnTo>
                    <a:lnTo>
                      <a:pt x="46" y="17"/>
                    </a:lnTo>
                    <a:lnTo>
                      <a:pt x="43" y="16"/>
                    </a:lnTo>
                    <a:lnTo>
                      <a:pt x="40" y="15"/>
                    </a:lnTo>
                    <a:lnTo>
                      <a:pt x="38" y="14"/>
                    </a:lnTo>
                    <a:lnTo>
                      <a:pt x="35" y="16"/>
                    </a:lnTo>
                    <a:lnTo>
                      <a:pt x="33" y="19"/>
                    </a:lnTo>
                    <a:lnTo>
                      <a:pt x="30" y="21"/>
                    </a:lnTo>
                    <a:lnTo>
                      <a:pt x="29" y="24"/>
                    </a:lnTo>
                    <a:lnTo>
                      <a:pt x="27" y="27"/>
                    </a:lnTo>
                    <a:lnTo>
                      <a:pt x="26" y="29"/>
                    </a:lnTo>
                    <a:lnTo>
                      <a:pt x="24" y="32"/>
                    </a:lnTo>
                    <a:lnTo>
                      <a:pt x="22" y="35"/>
                    </a:lnTo>
                    <a:lnTo>
                      <a:pt x="19" y="38"/>
                    </a:lnTo>
                    <a:lnTo>
                      <a:pt x="17" y="40"/>
                    </a:lnTo>
                    <a:lnTo>
                      <a:pt x="16" y="43"/>
                    </a:lnTo>
                    <a:lnTo>
                      <a:pt x="14" y="46"/>
                    </a:lnTo>
                    <a:lnTo>
                      <a:pt x="12" y="49"/>
                    </a:lnTo>
                    <a:lnTo>
                      <a:pt x="10" y="52"/>
                    </a:lnTo>
                    <a:lnTo>
                      <a:pt x="8" y="54"/>
                    </a:lnTo>
                    <a:lnTo>
                      <a:pt x="6" y="57"/>
                    </a:lnTo>
                    <a:lnTo>
                      <a:pt x="5" y="60"/>
                    </a:lnTo>
                    <a:lnTo>
                      <a:pt x="4" y="63"/>
                    </a:lnTo>
                    <a:lnTo>
                      <a:pt x="2" y="65"/>
                    </a:lnTo>
                    <a:lnTo>
                      <a:pt x="0" y="68"/>
                    </a:lnTo>
                    <a:lnTo>
                      <a:pt x="3" y="42"/>
                    </a:lnTo>
                  </a:path>
                </a:pathLst>
              </a:custGeom>
              <a:solidFill>
                <a:srgbClr val="00CC00"/>
              </a:solidFill>
              <a:ln w="12700" cap="rnd">
                <a:solidFill>
                  <a:srgbClr val="00CC00"/>
                </a:solidFill>
                <a:round/>
                <a:headEnd/>
                <a:tailEnd/>
              </a:ln>
            </p:spPr>
            <p:txBody>
              <a:bodyPr/>
              <a:lstStyle/>
              <a:p>
                <a:endParaRPr lang="en-US"/>
              </a:p>
            </p:txBody>
          </p:sp>
          <p:sp>
            <p:nvSpPr>
              <p:cNvPr id="3805" name="Freeform 114"/>
              <p:cNvSpPr>
                <a:spLocks/>
              </p:cNvSpPr>
              <p:nvPr/>
            </p:nvSpPr>
            <p:spPr bwMode="auto">
              <a:xfrm>
                <a:off x="2013" y="1380"/>
                <a:ext cx="152" cy="95"/>
              </a:xfrm>
              <a:custGeom>
                <a:avLst/>
                <a:gdLst>
                  <a:gd name="T0" fmla="*/ 137 w 152"/>
                  <a:gd name="T1" fmla="*/ 53 h 95"/>
                  <a:gd name="T2" fmla="*/ 132 w 152"/>
                  <a:gd name="T3" fmla="*/ 45 h 95"/>
                  <a:gd name="T4" fmla="*/ 128 w 152"/>
                  <a:gd name="T5" fmla="*/ 38 h 95"/>
                  <a:gd name="T6" fmla="*/ 124 w 152"/>
                  <a:gd name="T7" fmla="*/ 29 h 95"/>
                  <a:gd name="T8" fmla="*/ 118 w 152"/>
                  <a:gd name="T9" fmla="*/ 20 h 95"/>
                  <a:gd name="T10" fmla="*/ 113 w 152"/>
                  <a:gd name="T11" fmla="*/ 13 h 95"/>
                  <a:gd name="T12" fmla="*/ 108 w 152"/>
                  <a:gd name="T13" fmla="*/ 5 h 95"/>
                  <a:gd name="T14" fmla="*/ 100 w 152"/>
                  <a:gd name="T15" fmla="*/ 0 h 95"/>
                  <a:gd name="T16" fmla="*/ 93 w 152"/>
                  <a:gd name="T17" fmla="*/ 0 h 95"/>
                  <a:gd name="T18" fmla="*/ 85 w 152"/>
                  <a:gd name="T19" fmla="*/ 0 h 95"/>
                  <a:gd name="T20" fmla="*/ 76 w 152"/>
                  <a:gd name="T21" fmla="*/ 3 h 95"/>
                  <a:gd name="T22" fmla="*/ 69 w 152"/>
                  <a:gd name="T23" fmla="*/ 6 h 95"/>
                  <a:gd name="T24" fmla="*/ 57 w 152"/>
                  <a:gd name="T25" fmla="*/ 16 h 95"/>
                  <a:gd name="T26" fmla="*/ 48 w 152"/>
                  <a:gd name="T27" fmla="*/ 23 h 95"/>
                  <a:gd name="T28" fmla="*/ 42 w 152"/>
                  <a:gd name="T29" fmla="*/ 29 h 95"/>
                  <a:gd name="T30" fmla="*/ 36 w 152"/>
                  <a:gd name="T31" fmla="*/ 36 h 95"/>
                  <a:gd name="T32" fmla="*/ 28 w 152"/>
                  <a:gd name="T33" fmla="*/ 44 h 95"/>
                  <a:gd name="T34" fmla="*/ 23 w 152"/>
                  <a:gd name="T35" fmla="*/ 51 h 95"/>
                  <a:gd name="T36" fmla="*/ 16 w 152"/>
                  <a:gd name="T37" fmla="*/ 59 h 95"/>
                  <a:gd name="T38" fmla="*/ 11 w 152"/>
                  <a:gd name="T39" fmla="*/ 66 h 95"/>
                  <a:gd name="T40" fmla="*/ 8 w 152"/>
                  <a:gd name="T41" fmla="*/ 75 h 95"/>
                  <a:gd name="T42" fmla="*/ 5 w 152"/>
                  <a:gd name="T43" fmla="*/ 83 h 95"/>
                  <a:gd name="T44" fmla="*/ 1 w 152"/>
                  <a:gd name="T45" fmla="*/ 90 h 95"/>
                  <a:gd name="T46" fmla="*/ 4 w 152"/>
                  <a:gd name="T47" fmla="*/ 93 h 95"/>
                  <a:gd name="T48" fmla="*/ 10 w 152"/>
                  <a:gd name="T49" fmla="*/ 86 h 95"/>
                  <a:gd name="T50" fmla="*/ 18 w 152"/>
                  <a:gd name="T51" fmla="*/ 81 h 95"/>
                  <a:gd name="T52" fmla="*/ 25 w 152"/>
                  <a:gd name="T53" fmla="*/ 78 h 95"/>
                  <a:gd name="T54" fmla="*/ 30 w 152"/>
                  <a:gd name="T55" fmla="*/ 70 h 95"/>
                  <a:gd name="T56" fmla="*/ 38 w 152"/>
                  <a:gd name="T57" fmla="*/ 63 h 95"/>
                  <a:gd name="T58" fmla="*/ 46 w 152"/>
                  <a:gd name="T59" fmla="*/ 55 h 95"/>
                  <a:gd name="T60" fmla="*/ 52 w 152"/>
                  <a:gd name="T61" fmla="*/ 49 h 95"/>
                  <a:gd name="T62" fmla="*/ 60 w 152"/>
                  <a:gd name="T63" fmla="*/ 44 h 95"/>
                  <a:gd name="T64" fmla="*/ 70 w 152"/>
                  <a:gd name="T65" fmla="*/ 35 h 95"/>
                  <a:gd name="T66" fmla="*/ 79 w 152"/>
                  <a:gd name="T67" fmla="*/ 30 h 95"/>
                  <a:gd name="T68" fmla="*/ 88 w 152"/>
                  <a:gd name="T69" fmla="*/ 24 h 95"/>
                  <a:gd name="T70" fmla="*/ 95 w 152"/>
                  <a:gd name="T71" fmla="*/ 20 h 95"/>
                  <a:gd name="T72" fmla="*/ 103 w 152"/>
                  <a:gd name="T73" fmla="*/ 21 h 95"/>
                  <a:gd name="T74" fmla="*/ 109 w 152"/>
                  <a:gd name="T75" fmla="*/ 29 h 95"/>
                  <a:gd name="T76" fmla="*/ 113 w 152"/>
                  <a:gd name="T77" fmla="*/ 36 h 95"/>
                  <a:gd name="T78" fmla="*/ 118 w 152"/>
                  <a:gd name="T79" fmla="*/ 44 h 95"/>
                  <a:gd name="T80" fmla="*/ 124 w 152"/>
                  <a:gd name="T81" fmla="*/ 51 h 95"/>
                  <a:gd name="T82" fmla="*/ 129 w 152"/>
                  <a:gd name="T83" fmla="*/ 59 h 95"/>
                  <a:gd name="T84" fmla="*/ 135 w 152"/>
                  <a:gd name="T85" fmla="*/ 66 h 95"/>
                  <a:gd name="T86" fmla="*/ 140 w 152"/>
                  <a:gd name="T87" fmla="*/ 74 h 95"/>
                  <a:gd name="T88" fmla="*/ 145 w 152"/>
                  <a:gd name="T89" fmla="*/ 81 h 95"/>
                  <a:gd name="T90" fmla="*/ 148 w 152"/>
                  <a:gd name="T91" fmla="*/ 89 h 95"/>
                  <a:gd name="T92" fmla="*/ 147 w 152"/>
                  <a:gd name="T93" fmla="*/ 58 h 9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52"/>
                  <a:gd name="T142" fmla="*/ 0 h 95"/>
                  <a:gd name="T143" fmla="*/ 152 w 152"/>
                  <a:gd name="T144" fmla="*/ 95 h 95"/>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52" h="95">
                    <a:moveTo>
                      <a:pt x="140" y="56"/>
                    </a:moveTo>
                    <a:lnTo>
                      <a:pt x="137" y="53"/>
                    </a:lnTo>
                    <a:lnTo>
                      <a:pt x="135" y="49"/>
                    </a:lnTo>
                    <a:lnTo>
                      <a:pt x="132" y="45"/>
                    </a:lnTo>
                    <a:lnTo>
                      <a:pt x="131" y="41"/>
                    </a:lnTo>
                    <a:lnTo>
                      <a:pt x="128" y="38"/>
                    </a:lnTo>
                    <a:lnTo>
                      <a:pt x="127" y="34"/>
                    </a:lnTo>
                    <a:lnTo>
                      <a:pt x="124" y="29"/>
                    </a:lnTo>
                    <a:lnTo>
                      <a:pt x="122" y="25"/>
                    </a:lnTo>
                    <a:lnTo>
                      <a:pt x="118" y="20"/>
                    </a:lnTo>
                    <a:lnTo>
                      <a:pt x="115" y="16"/>
                    </a:lnTo>
                    <a:lnTo>
                      <a:pt x="113" y="13"/>
                    </a:lnTo>
                    <a:lnTo>
                      <a:pt x="109" y="9"/>
                    </a:lnTo>
                    <a:lnTo>
                      <a:pt x="108" y="5"/>
                    </a:lnTo>
                    <a:lnTo>
                      <a:pt x="104" y="3"/>
                    </a:lnTo>
                    <a:lnTo>
                      <a:pt x="100" y="0"/>
                    </a:lnTo>
                    <a:lnTo>
                      <a:pt x="96" y="0"/>
                    </a:lnTo>
                    <a:lnTo>
                      <a:pt x="93" y="0"/>
                    </a:lnTo>
                    <a:lnTo>
                      <a:pt x="89" y="0"/>
                    </a:lnTo>
                    <a:lnTo>
                      <a:pt x="85" y="0"/>
                    </a:lnTo>
                    <a:lnTo>
                      <a:pt x="81" y="0"/>
                    </a:lnTo>
                    <a:lnTo>
                      <a:pt x="76" y="3"/>
                    </a:lnTo>
                    <a:lnTo>
                      <a:pt x="72" y="5"/>
                    </a:lnTo>
                    <a:lnTo>
                      <a:pt x="69" y="6"/>
                    </a:lnTo>
                    <a:lnTo>
                      <a:pt x="65" y="10"/>
                    </a:lnTo>
                    <a:lnTo>
                      <a:pt x="57" y="16"/>
                    </a:lnTo>
                    <a:lnTo>
                      <a:pt x="53" y="19"/>
                    </a:lnTo>
                    <a:lnTo>
                      <a:pt x="48" y="23"/>
                    </a:lnTo>
                    <a:lnTo>
                      <a:pt x="46" y="26"/>
                    </a:lnTo>
                    <a:lnTo>
                      <a:pt x="42" y="29"/>
                    </a:lnTo>
                    <a:lnTo>
                      <a:pt x="38" y="33"/>
                    </a:lnTo>
                    <a:lnTo>
                      <a:pt x="36" y="36"/>
                    </a:lnTo>
                    <a:lnTo>
                      <a:pt x="32" y="40"/>
                    </a:lnTo>
                    <a:lnTo>
                      <a:pt x="28" y="44"/>
                    </a:lnTo>
                    <a:lnTo>
                      <a:pt x="24" y="48"/>
                    </a:lnTo>
                    <a:lnTo>
                      <a:pt x="23" y="51"/>
                    </a:lnTo>
                    <a:lnTo>
                      <a:pt x="19" y="55"/>
                    </a:lnTo>
                    <a:lnTo>
                      <a:pt x="16" y="59"/>
                    </a:lnTo>
                    <a:lnTo>
                      <a:pt x="15" y="63"/>
                    </a:lnTo>
                    <a:lnTo>
                      <a:pt x="11" y="66"/>
                    </a:lnTo>
                    <a:lnTo>
                      <a:pt x="10" y="71"/>
                    </a:lnTo>
                    <a:lnTo>
                      <a:pt x="8" y="75"/>
                    </a:lnTo>
                    <a:lnTo>
                      <a:pt x="6" y="79"/>
                    </a:lnTo>
                    <a:lnTo>
                      <a:pt x="5" y="83"/>
                    </a:lnTo>
                    <a:lnTo>
                      <a:pt x="3" y="86"/>
                    </a:lnTo>
                    <a:lnTo>
                      <a:pt x="1" y="90"/>
                    </a:lnTo>
                    <a:lnTo>
                      <a:pt x="0" y="94"/>
                    </a:lnTo>
                    <a:lnTo>
                      <a:pt x="4" y="93"/>
                    </a:lnTo>
                    <a:lnTo>
                      <a:pt x="6" y="89"/>
                    </a:lnTo>
                    <a:lnTo>
                      <a:pt x="10" y="86"/>
                    </a:lnTo>
                    <a:lnTo>
                      <a:pt x="14" y="84"/>
                    </a:lnTo>
                    <a:lnTo>
                      <a:pt x="18" y="81"/>
                    </a:lnTo>
                    <a:lnTo>
                      <a:pt x="22" y="80"/>
                    </a:lnTo>
                    <a:lnTo>
                      <a:pt x="25" y="78"/>
                    </a:lnTo>
                    <a:lnTo>
                      <a:pt x="28" y="74"/>
                    </a:lnTo>
                    <a:lnTo>
                      <a:pt x="30" y="70"/>
                    </a:lnTo>
                    <a:lnTo>
                      <a:pt x="34" y="68"/>
                    </a:lnTo>
                    <a:lnTo>
                      <a:pt x="38" y="63"/>
                    </a:lnTo>
                    <a:lnTo>
                      <a:pt x="42" y="59"/>
                    </a:lnTo>
                    <a:lnTo>
                      <a:pt x="46" y="55"/>
                    </a:lnTo>
                    <a:lnTo>
                      <a:pt x="49" y="53"/>
                    </a:lnTo>
                    <a:lnTo>
                      <a:pt x="52" y="49"/>
                    </a:lnTo>
                    <a:lnTo>
                      <a:pt x="56" y="46"/>
                    </a:lnTo>
                    <a:lnTo>
                      <a:pt x="60" y="44"/>
                    </a:lnTo>
                    <a:lnTo>
                      <a:pt x="65" y="40"/>
                    </a:lnTo>
                    <a:lnTo>
                      <a:pt x="70" y="35"/>
                    </a:lnTo>
                    <a:lnTo>
                      <a:pt x="74" y="33"/>
                    </a:lnTo>
                    <a:lnTo>
                      <a:pt x="79" y="30"/>
                    </a:lnTo>
                    <a:lnTo>
                      <a:pt x="82" y="28"/>
                    </a:lnTo>
                    <a:lnTo>
                      <a:pt x="88" y="24"/>
                    </a:lnTo>
                    <a:lnTo>
                      <a:pt x="91" y="21"/>
                    </a:lnTo>
                    <a:lnTo>
                      <a:pt x="95" y="20"/>
                    </a:lnTo>
                    <a:lnTo>
                      <a:pt x="99" y="19"/>
                    </a:lnTo>
                    <a:lnTo>
                      <a:pt x="103" y="21"/>
                    </a:lnTo>
                    <a:lnTo>
                      <a:pt x="105" y="26"/>
                    </a:lnTo>
                    <a:lnTo>
                      <a:pt x="109" y="29"/>
                    </a:lnTo>
                    <a:lnTo>
                      <a:pt x="110" y="33"/>
                    </a:lnTo>
                    <a:lnTo>
                      <a:pt x="113" y="36"/>
                    </a:lnTo>
                    <a:lnTo>
                      <a:pt x="115" y="40"/>
                    </a:lnTo>
                    <a:lnTo>
                      <a:pt x="118" y="44"/>
                    </a:lnTo>
                    <a:lnTo>
                      <a:pt x="121" y="48"/>
                    </a:lnTo>
                    <a:lnTo>
                      <a:pt x="124" y="51"/>
                    </a:lnTo>
                    <a:lnTo>
                      <a:pt x="127" y="55"/>
                    </a:lnTo>
                    <a:lnTo>
                      <a:pt x="129" y="59"/>
                    </a:lnTo>
                    <a:lnTo>
                      <a:pt x="132" y="63"/>
                    </a:lnTo>
                    <a:lnTo>
                      <a:pt x="135" y="66"/>
                    </a:lnTo>
                    <a:lnTo>
                      <a:pt x="137" y="70"/>
                    </a:lnTo>
                    <a:lnTo>
                      <a:pt x="140" y="74"/>
                    </a:lnTo>
                    <a:lnTo>
                      <a:pt x="142" y="78"/>
                    </a:lnTo>
                    <a:lnTo>
                      <a:pt x="145" y="81"/>
                    </a:lnTo>
                    <a:lnTo>
                      <a:pt x="146" y="85"/>
                    </a:lnTo>
                    <a:lnTo>
                      <a:pt x="148" y="89"/>
                    </a:lnTo>
                    <a:lnTo>
                      <a:pt x="151" y="93"/>
                    </a:lnTo>
                    <a:lnTo>
                      <a:pt x="147" y="58"/>
                    </a:lnTo>
                  </a:path>
                </a:pathLst>
              </a:custGeom>
              <a:solidFill>
                <a:srgbClr val="00CC00"/>
              </a:solidFill>
              <a:ln w="12700" cap="rnd">
                <a:solidFill>
                  <a:srgbClr val="00CC00"/>
                </a:solidFill>
                <a:round/>
                <a:headEnd/>
                <a:tailEnd/>
              </a:ln>
            </p:spPr>
            <p:txBody>
              <a:bodyPr/>
              <a:lstStyle/>
              <a:p>
                <a:endParaRPr lang="en-US"/>
              </a:p>
            </p:txBody>
          </p:sp>
          <p:sp>
            <p:nvSpPr>
              <p:cNvPr id="3806" name="Freeform 115"/>
              <p:cNvSpPr>
                <a:spLocks/>
              </p:cNvSpPr>
              <p:nvPr/>
            </p:nvSpPr>
            <p:spPr bwMode="auto">
              <a:xfrm>
                <a:off x="2153" y="1296"/>
                <a:ext cx="55" cy="776"/>
              </a:xfrm>
              <a:custGeom>
                <a:avLst/>
                <a:gdLst>
                  <a:gd name="T0" fmla="*/ 19 w 55"/>
                  <a:gd name="T1" fmla="*/ 734 h 776"/>
                  <a:gd name="T2" fmla="*/ 19 w 55"/>
                  <a:gd name="T3" fmla="*/ 709 h 776"/>
                  <a:gd name="T4" fmla="*/ 17 w 55"/>
                  <a:gd name="T5" fmla="*/ 675 h 776"/>
                  <a:gd name="T6" fmla="*/ 15 w 55"/>
                  <a:gd name="T7" fmla="*/ 650 h 776"/>
                  <a:gd name="T8" fmla="*/ 15 w 55"/>
                  <a:gd name="T9" fmla="*/ 620 h 776"/>
                  <a:gd name="T10" fmla="*/ 15 w 55"/>
                  <a:gd name="T11" fmla="*/ 583 h 776"/>
                  <a:gd name="T12" fmla="*/ 15 w 55"/>
                  <a:gd name="T13" fmla="*/ 554 h 776"/>
                  <a:gd name="T14" fmla="*/ 15 w 55"/>
                  <a:gd name="T15" fmla="*/ 530 h 776"/>
                  <a:gd name="T16" fmla="*/ 14 w 55"/>
                  <a:gd name="T17" fmla="*/ 496 h 776"/>
                  <a:gd name="T18" fmla="*/ 12 w 55"/>
                  <a:gd name="T19" fmla="*/ 471 h 776"/>
                  <a:gd name="T20" fmla="*/ 8 w 55"/>
                  <a:gd name="T21" fmla="*/ 441 h 776"/>
                  <a:gd name="T22" fmla="*/ 2 w 55"/>
                  <a:gd name="T23" fmla="*/ 410 h 776"/>
                  <a:gd name="T24" fmla="*/ 0 w 55"/>
                  <a:gd name="T25" fmla="*/ 380 h 776"/>
                  <a:gd name="T26" fmla="*/ 0 w 55"/>
                  <a:gd name="T27" fmla="*/ 354 h 776"/>
                  <a:gd name="T28" fmla="*/ 0 w 55"/>
                  <a:gd name="T29" fmla="*/ 328 h 776"/>
                  <a:gd name="T30" fmla="*/ 0 w 55"/>
                  <a:gd name="T31" fmla="*/ 299 h 776"/>
                  <a:gd name="T32" fmla="*/ 4 w 55"/>
                  <a:gd name="T33" fmla="*/ 269 h 776"/>
                  <a:gd name="T34" fmla="*/ 10 w 55"/>
                  <a:gd name="T35" fmla="*/ 238 h 776"/>
                  <a:gd name="T36" fmla="*/ 12 w 55"/>
                  <a:gd name="T37" fmla="*/ 210 h 776"/>
                  <a:gd name="T38" fmla="*/ 12 w 55"/>
                  <a:gd name="T39" fmla="*/ 188 h 776"/>
                  <a:gd name="T40" fmla="*/ 12 w 55"/>
                  <a:gd name="T41" fmla="*/ 164 h 776"/>
                  <a:gd name="T42" fmla="*/ 12 w 55"/>
                  <a:gd name="T43" fmla="*/ 137 h 776"/>
                  <a:gd name="T44" fmla="*/ 12 w 55"/>
                  <a:gd name="T45" fmla="*/ 107 h 776"/>
                  <a:gd name="T46" fmla="*/ 12 w 55"/>
                  <a:gd name="T47" fmla="*/ 81 h 776"/>
                  <a:gd name="T48" fmla="*/ 12 w 55"/>
                  <a:gd name="T49" fmla="*/ 59 h 776"/>
                  <a:gd name="T50" fmla="*/ 10 w 55"/>
                  <a:gd name="T51" fmla="*/ 33 h 776"/>
                  <a:gd name="T52" fmla="*/ 10 w 55"/>
                  <a:gd name="T53" fmla="*/ 11 h 776"/>
                  <a:gd name="T54" fmla="*/ 25 w 55"/>
                  <a:gd name="T55" fmla="*/ 6 h 776"/>
                  <a:gd name="T56" fmla="*/ 27 w 55"/>
                  <a:gd name="T57" fmla="*/ 28 h 776"/>
                  <a:gd name="T58" fmla="*/ 27 w 55"/>
                  <a:gd name="T59" fmla="*/ 50 h 776"/>
                  <a:gd name="T60" fmla="*/ 27 w 55"/>
                  <a:gd name="T61" fmla="*/ 79 h 776"/>
                  <a:gd name="T62" fmla="*/ 27 w 55"/>
                  <a:gd name="T63" fmla="*/ 105 h 776"/>
                  <a:gd name="T64" fmla="*/ 27 w 55"/>
                  <a:gd name="T65" fmla="*/ 135 h 776"/>
                  <a:gd name="T66" fmla="*/ 27 w 55"/>
                  <a:gd name="T67" fmla="*/ 161 h 776"/>
                  <a:gd name="T68" fmla="*/ 27 w 55"/>
                  <a:gd name="T69" fmla="*/ 185 h 776"/>
                  <a:gd name="T70" fmla="*/ 27 w 55"/>
                  <a:gd name="T71" fmla="*/ 209 h 776"/>
                  <a:gd name="T72" fmla="*/ 27 w 55"/>
                  <a:gd name="T73" fmla="*/ 236 h 776"/>
                  <a:gd name="T74" fmla="*/ 27 w 55"/>
                  <a:gd name="T75" fmla="*/ 262 h 776"/>
                  <a:gd name="T76" fmla="*/ 27 w 55"/>
                  <a:gd name="T77" fmla="*/ 284 h 776"/>
                  <a:gd name="T78" fmla="*/ 27 w 55"/>
                  <a:gd name="T79" fmla="*/ 310 h 776"/>
                  <a:gd name="T80" fmla="*/ 27 w 55"/>
                  <a:gd name="T81" fmla="*/ 338 h 776"/>
                  <a:gd name="T82" fmla="*/ 27 w 55"/>
                  <a:gd name="T83" fmla="*/ 364 h 776"/>
                  <a:gd name="T84" fmla="*/ 27 w 55"/>
                  <a:gd name="T85" fmla="*/ 391 h 776"/>
                  <a:gd name="T86" fmla="*/ 27 w 55"/>
                  <a:gd name="T87" fmla="*/ 419 h 776"/>
                  <a:gd name="T88" fmla="*/ 27 w 55"/>
                  <a:gd name="T89" fmla="*/ 448 h 776"/>
                  <a:gd name="T90" fmla="*/ 29 w 55"/>
                  <a:gd name="T91" fmla="*/ 474 h 776"/>
                  <a:gd name="T92" fmla="*/ 31 w 55"/>
                  <a:gd name="T93" fmla="*/ 496 h 776"/>
                  <a:gd name="T94" fmla="*/ 37 w 55"/>
                  <a:gd name="T95" fmla="*/ 520 h 776"/>
                  <a:gd name="T96" fmla="*/ 39 w 55"/>
                  <a:gd name="T97" fmla="*/ 543 h 776"/>
                  <a:gd name="T98" fmla="*/ 41 w 55"/>
                  <a:gd name="T99" fmla="*/ 566 h 776"/>
                  <a:gd name="T100" fmla="*/ 42 w 55"/>
                  <a:gd name="T101" fmla="*/ 594 h 776"/>
                  <a:gd name="T102" fmla="*/ 44 w 55"/>
                  <a:gd name="T103" fmla="*/ 618 h 776"/>
                  <a:gd name="T104" fmla="*/ 50 w 55"/>
                  <a:gd name="T105" fmla="*/ 650 h 776"/>
                  <a:gd name="T106" fmla="*/ 52 w 55"/>
                  <a:gd name="T107" fmla="*/ 672 h 776"/>
                  <a:gd name="T108" fmla="*/ 54 w 55"/>
                  <a:gd name="T109" fmla="*/ 699 h 776"/>
                  <a:gd name="T110" fmla="*/ 54 w 55"/>
                  <a:gd name="T111" fmla="*/ 727 h 776"/>
                  <a:gd name="T112" fmla="*/ 54 w 55"/>
                  <a:gd name="T113" fmla="*/ 751 h 776"/>
                  <a:gd name="T114" fmla="*/ 48 w 55"/>
                  <a:gd name="T115" fmla="*/ 771 h 776"/>
                  <a:gd name="T116" fmla="*/ 25 w 55"/>
                  <a:gd name="T117" fmla="*/ 775 h 776"/>
                  <a:gd name="T118" fmla="*/ 15 w 55"/>
                  <a:gd name="T119" fmla="*/ 758 h 77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55"/>
                  <a:gd name="T181" fmla="*/ 0 h 776"/>
                  <a:gd name="T182" fmla="*/ 55 w 55"/>
                  <a:gd name="T183" fmla="*/ 776 h 77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55" h="776">
                    <a:moveTo>
                      <a:pt x="21" y="751"/>
                    </a:moveTo>
                    <a:lnTo>
                      <a:pt x="19" y="745"/>
                    </a:lnTo>
                    <a:lnTo>
                      <a:pt x="19" y="740"/>
                    </a:lnTo>
                    <a:lnTo>
                      <a:pt x="19" y="734"/>
                    </a:lnTo>
                    <a:lnTo>
                      <a:pt x="19" y="727"/>
                    </a:lnTo>
                    <a:lnTo>
                      <a:pt x="19" y="721"/>
                    </a:lnTo>
                    <a:lnTo>
                      <a:pt x="19" y="716"/>
                    </a:lnTo>
                    <a:lnTo>
                      <a:pt x="19" y="709"/>
                    </a:lnTo>
                    <a:lnTo>
                      <a:pt x="19" y="698"/>
                    </a:lnTo>
                    <a:lnTo>
                      <a:pt x="19" y="686"/>
                    </a:lnTo>
                    <a:lnTo>
                      <a:pt x="19" y="681"/>
                    </a:lnTo>
                    <a:lnTo>
                      <a:pt x="17" y="675"/>
                    </a:lnTo>
                    <a:lnTo>
                      <a:pt x="17" y="668"/>
                    </a:lnTo>
                    <a:lnTo>
                      <a:pt x="17" y="661"/>
                    </a:lnTo>
                    <a:lnTo>
                      <a:pt x="15" y="655"/>
                    </a:lnTo>
                    <a:lnTo>
                      <a:pt x="15" y="650"/>
                    </a:lnTo>
                    <a:lnTo>
                      <a:pt x="15" y="644"/>
                    </a:lnTo>
                    <a:lnTo>
                      <a:pt x="15" y="638"/>
                    </a:lnTo>
                    <a:lnTo>
                      <a:pt x="15" y="631"/>
                    </a:lnTo>
                    <a:lnTo>
                      <a:pt x="15" y="620"/>
                    </a:lnTo>
                    <a:lnTo>
                      <a:pt x="15" y="609"/>
                    </a:lnTo>
                    <a:lnTo>
                      <a:pt x="15" y="600"/>
                    </a:lnTo>
                    <a:lnTo>
                      <a:pt x="15" y="590"/>
                    </a:lnTo>
                    <a:lnTo>
                      <a:pt x="15" y="583"/>
                    </a:lnTo>
                    <a:lnTo>
                      <a:pt x="15" y="578"/>
                    </a:lnTo>
                    <a:lnTo>
                      <a:pt x="15" y="570"/>
                    </a:lnTo>
                    <a:lnTo>
                      <a:pt x="15" y="563"/>
                    </a:lnTo>
                    <a:lnTo>
                      <a:pt x="15" y="554"/>
                    </a:lnTo>
                    <a:lnTo>
                      <a:pt x="15" y="546"/>
                    </a:lnTo>
                    <a:lnTo>
                      <a:pt x="15" y="541"/>
                    </a:lnTo>
                    <a:lnTo>
                      <a:pt x="15" y="535"/>
                    </a:lnTo>
                    <a:lnTo>
                      <a:pt x="15" y="530"/>
                    </a:lnTo>
                    <a:lnTo>
                      <a:pt x="15" y="520"/>
                    </a:lnTo>
                    <a:lnTo>
                      <a:pt x="14" y="511"/>
                    </a:lnTo>
                    <a:lnTo>
                      <a:pt x="14" y="504"/>
                    </a:lnTo>
                    <a:lnTo>
                      <a:pt x="14" y="496"/>
                    </a:lnTo>
                    <a:lnTo>
                      <a:pt x="14" y="491"/>
                    </a:lnTo>
                    <a:lnTo>
                      <a:pt x="14" y="485"/>
                    </a:lnTo>
                    <a:lnTo>
                      <a:pt x="12" y="476"/>
                    </a:lnTo>
                    <a:lnTo>
                      <a:pt x="12" y="471"/>
                    </a:lnTo>
                    <a:lnTo>
                      <a:pt x="10" y="463"/>
                    </a:lnTo>
                    <a:lnTo>
                      <a:pt x="8" y="454"/>
                    </a:lnTo>
                    <a:lnTo>
                      <a:pt x="8" y="447"/>
                    </a:lnTo>
                    <a:lnTo>
                      <a:pt x="8" y="441"/>
                    </a:lnTo>
                    <a:lnTo>
                      <a:pt x="8" y="435"/>
                    </a:lnTo>
                    <a:lnTo>
                      <a:pt x="6" y="424"/>
                    </a:lnTo>
                    <a:lnTo>
                      <a:pt x="4" y="417"/>
                    </a:lnTo>
                    <a:lnTo>
                      <a:pt x="2" y="410"/>
                    </a:lnTo>
                    <a:lnTo>
                      <a:pt x="0" y="402"/>
                    </a:lnTo>
                    <a:lnTo>
                      <a:pt x="0" y="395"/>
                    </a:lnTo>
                    <a:lnTo>
                      <a:pt x="0" y="388"/>
                    </a:lnTo>
                    <a:lnTo>
                      <a:pt x="0" y="380"/>
                    </a:lnTo>
                    <a:lnTo>
                      <a:pt x="0" y="373"/>
                    </a:lnTo>
                    <a:lnTo>
                      <a:pt x="0" y="365"/>
                    </a:lnTo>
                    <a:lnTo>
                      <a:pt x="0" y="360"/>
                    </a:lnTo>
                    <a:lnTo>
                      <a:pt x="0" y="354"/>
                    </a:lnTo>
                    <a:lnTo>
                      <a:pt x="0" y="349"/>
                    </a:lnTo>
                    <a:lnTo>
                      <a:pt x="0" y="343"/>
                    </a:lnTo>
                    <a:lnTo>
                      <a:pt x="0" y="338"/>
                    </a:lnTo>
                    <a:lnTo>
                      <a:pt x="0" y="328"/>
                    </a:lnTo>
                    <a:lnTo>
                      <a:pt x="0" y="317"/>
                    </a:lnTo>
                    <a:lnTo>
                      <a:pt x="0" y="310"/>
                    </a:lnTo>
                    <a:lnTo>
                      <a:pt x="0" y="304"/>
                    </a:lnTo>
                    <a:lnTo>
                      <a:pt x="0" y="299"/>
                    </a:lnTo>
                    <a:lnTo>
                      <a:pt x="0" y="292"/>
                    </a:lnTo>
                    <a:lnTo>
                      <a:pt x="2" y="282"/>
                    </a:lnTo>
                    <a:lnTo>
                      <a:pt x="4" y="275"/>
                    </a:lnTo>
                    <a:lnTo>
                      <a:pt x="4" y="269"/>
                    </a:lnTo>
                    <a:lnTo>
                      <a:pt x="6" y="262"/>
                    </a:lnTo>
                    <a:lnTo>
                      <a:pt x="8" y="253"/>
                    </a:lnTo>
                    <a:lnTo>
                      <a:pt x="10" y="247"/>
                    </a:lnTo>
                    <a:lnTo>
                      <a:pt x="10" y="238"/>
                    </a:lnTo>
                    <a:lnTo>
                      <a:pt x="12" y="231"/>
                    </a:lnTo>
                    <a:lnTo>
                      <a:pt x="12" y="223"/>
                    </a:lnTo>
                    <a:lnTo>
                      <a:pt x="12" y="218"/>
                    </a:lnTo>
                    <a:lnTo>
                      <a:pt x="12" y="210"/>
                    </a:lnTo>
                    <a:lnTo>
                      <a:pt x="12" y="205"/>
                    </a:lnTo>
                    <a:lnTo>
                      <a:pt x="12" y="199"/>
                    </a:lnTo>
                    <a:lnTo>
                      <a:pt x="12" y="194"/>
                    </a:lnTo>
                    <a:lnTo>
                      <a:pt x="12" y="188"/>
                    </a:lnTo>
                    <a:lnTo>
                      <a:pt x="12" y="183"/>
                    </a:lnTo>
                    <a:lnTo>
                      <a:pt x="12" y="177"/>
                    </a:lnTo>
                    <a:lnTo>
                      <a:pt x="12" y="170"/>
                    </a:lnTo>
                    <a:lnTo>
                      <a:pt x="12" y="164"/>
                    </a:lnTo>
                    <a:lnTo>
                      <a:pt x="12" y="159"/>
                    </a:lnTo>
                    <a:lnTo>
                      <a:pt x="12" y="151"/>
                    </a:lnTo>
                    <a:lnTo>
                      <a:pt x="12" y="144"/>
                    </a:lnTo>
                    <a:lnTo>
                      <a:pt x="12" y="137"/>
                    </a:lnTo>
                    <a:lnTo>
                      <a:pt x="12" y="129"/>
                    </a:lnTo>
                    <a:lnTo>
                      <a:pt x="12" y="124"/>
                    </a:lnTo>
                    <a:lnTo>
                      <a:pt x="12" y="114"/>
                    </a:lnTo>
                    <a:lnTo>
                      <a:pt x="12" y="107"/>
                    </a:lnTo>
                    <a:lnTo>
                      <a:pt x="12" y="101"/>
                    </a:lnTo>
                    <a:lnTo>
                      <a:pt x="12" y="96"/>
                    </a:lnTo>
                    <a:lnTo>
                      <a:pt x="12" y="89"/>
                    </a:lnTo>
                    <a:lnTo>
                      <a:pt x="12" y="81"/>
                    </a:lnTo>
                    <a:lnTo>
                      <a:pt x="12" y="76"/>
                    </a:lnTo>
                    <a:lnTo>
                      <a:pt x="12" y="70"/>
                    </a:lnTo>
                    <a:lnTo>
                      <a:pt x="12" y="65"/>
                    </a:lnTo>
                    <a:lnTo>
                      <a:pt x="12" y="59"/>
                    </a:lnTo>
                    <a:lnTo>
                      <a:pt x="12" y="52"/>
                    </a:lnTo>
                    <a:lnTo>
                      <a:pt x="10" y="46"/>
                    </a:lnTo>
                    <a:lnTo>
                      <a:pt x="10" y="41"/>
                    </a:lnTo>
                    <a:lnTo>
                      <a:pt x="10" y="33"/>
                    </a:lnTo>
                    <a:lnTo>
                      <a:pt x="10" y="28"/>
                    </a:lnTo>
                    <a:lnTo>
                      <a:pt x="10" y="22"/>
                    </a:lnTo>
                    <a:lnTo>
                      <a:pt x="10" y="17"/>
                    </a:lnTo>
                    <a:lnTo>
                      <a:pt x="10" y="11"/>
                    </a:lnTo>
                    <a:lnTo>
                      <a:pt x="12" y="6"/>
                    </a:lnTo>
                    <a:lnTo>
                      <a:pt x="17" y="2"/>
                    </a:lnTo>
                    <a:lnTo>
                      <a:pt x="23" y="0"/>
                    </a:lnTo>
                    <a:lnTo>
                      <a:pt x="25" y="6"/>
                    </a:lnTo>
                    <a:lnTo>
                      <a:pt x="25" y="11"/>
                    </a:lnTo>
                    <a:lnTo>
                      <a:pt x="25" y="17"/>
                    </a:lnTo>
                    <a:lnTo>
                      <a:pt x="27" y="22"/>
                    </a:lnTo>
                    <a:lnTo>
                      <a:pt x="27" y="28"/>
                    </a:lnTo>
                    <a:lnTo>
                      <a:pt x="27" y="33"/>
                    </a:lnTo>
                    <a:lnTo>
                      <a:pt x="27" y="39"/>
                    </a:lnTo>
                    <a:lnTo>
                      <a:pt x="27" y="44"/>
                    </a:lnTo>
                    <a:lnTo>
                      <a:pt x="27" y="50"/>
                    </a:lnTo>
                    <a:lnTo>
                      <a:pt x="27" y="57"/>
                    </a:lnTo>
                    <a:lnTo>
                      <a:pt x="27" y="65"/>
                    </a:lnTo>
                    <a:lnTo>
                      <a:pt x="27" y="72"/>
                    </a:lnTo>
                    <a:lnTo>
                      <a:pt x="27" y="79"/>
                    </a:lnTo>
                    <a:lnTo>
                      <a:pt x="27" y="87"/>
                    </a:lnTo>
                    <a:lnTo>
                      <a:pt x="27" y="92"/>
                    </a:lnTo>
                    <a:lnTo>
                      <a:pt x="27" y="98"/>
                    </a:lnTo>
                    <a:lnTo>
                      <a:pt x="27" y="105"/>
                    </a:lnTo>
                    <a:lnTo>
                      <a:pt x="27" y="113"/>
                    </a:lnTo>
                    <a:lnTo>
                      <a:pt x="27" y="120"/>
                    </a:lnTo>
                    <a:lnTo>
                      <a:pt x="27" y="127"/>
                    </a:lnTo>
                    <a:lnTo>
                      <a:pt x="27" y="135"/>
                    </a:lnTo>
                    <a:lnTo>
                      <a:pt x="27" y="140"/>
                    </a:lnTo>
                    <a:lnTo>
                      <a:pt x="27" y="148"/>
                    </a:lnTo>
                    <a:lnTo>
                      <a:pt x="27" y="155"/>
                    </a:lnTo>
                    <a:lnTo>
                      <a:pt x="27" y="161"/>
                    </a:lnTo>
                    <a:lnTo>
                      <a:pt x="27" y="168"/>
                    </a:lnTo>
                    <a:lnTo>
                      <a:pt x="27" y="173"/>
                    </a:lnTo>
                    <a:lnTo>
                      <a:pt x="27" y="179"/>
                    </a:lnTo>
                    <a:lnTo>
                      <a:pt x="27" y="185"/>
                    </a:lnTo>
                    <a:lnTo>
                      <a:pt x="27" y="190"/>
                    </a:lnTo>
                    <a:lnTo>
                      <a:pt x="27" y="197"/>
                    </a:lnTo>
                    <a:lnTo>
                      <a:pt x="27" y="203"/>
                    </a:lnTo>
                    <a:lnTo>
                      <a:pt x="27" y="209"/>
                    </a:lnTo>
                    <a:lnTo>
                      <a:pt x="27" y="218"/>
                    </a:lnTo>
                    <a:lnTo>
                      <a:pt x="27" y="223"/>
                    </a:lnTo>
                    <a:lnTo>
                      <a:pt x="27" y="231"/>
                    </a:lnTo>
                    <a:lnTo>
                      <a:pt x="27" y="236"/>
                    </a:lnTo>
                    <a:lnTo>
                      <a:pt x="27" y="242"/>
                    </a:lnTo>
                    <a:lnTo>
                      <a:pt x="27" y="249"/>
                    </a:lnTo>
                    <a:lnTo>
                      <a:pt x="27" y="255"/>
                    </a:lnTo>
                    <a:lnTo>
                      <a:pt x="27" y="262"/>
                    </a:lnTo>
                    <a:lnTo>
                      <a:pt x="27" y="268"/>
                    </a:lnTo>
                    <a:lnTo>
                      <a:pt x="27" y="273"/>
                    </a:lnTo>
                    <a:lnTo>
                      <a:pt x="27" y="279"/>
                    </a:lnTo>
                    <a:lnTo>
                      <a:pt x="27" y="284"/>
                    </a:lnTo>
                    <a:lnTo>
                      <a:pt x="27" y="290"/>
                    </a:lnTo>
                    <a:lnTo>
                      <a:pt x="27" y="295"/>
                    </a:lnTo>
                    <a:lnTo>
                      <a:pt x="27" y="303"/>
                    </a:lnTo>
                    <a:lnTo>
                      <a:pt x="27" y="310"/>
                    </a:lnTo>
                    <a:lnTo>
                      <a:pt x="27" y="316"/>
                    </a:lnTo>
                    <a:lnTo>
                      <a:pt x="27" y="323"/>
                    </a:lnTo>
                    <a:lnTo>
                      <a:pt x="27" y="330"/>
                    </a:lnTo>
                    <a:lnTo>
                      <a:pt x="27" y="338"/>
                    </a:lnTo>
                    <a:lnTo>
                      <a:pt x="27" y="345"/>
                    </a:lnTo>
                    <a:lnTo>
                      <a:pt x="27" y="352"/>
                    </a:lnTo>
                    <a:lnTo>
                      <a:pt x="27" y="358"/>
                    </a:lnTo>
                    <a:lnTo>
                      <a:pt x="27" y="364"/>
                    </a:lnTo>
                    <a:lnTo>
                      <a:pt x="27" y="371"/>
                    </a:lnTo>
                    <a:lnTo>
                      <a:pt x="27" y="376"/>
                    </a:lnTo>
                    <a:lnTo>
                      <a:pt x="27" y="384"/>
                    </a:lnTo>
                    <a:lnTo>
                      <a:pt x="27" y="391"/>
                    </a:lnTo>
                    <a:lnTo>
                      <a:pt x="27" y="397"/>
                    </a:lnTo>
                    <a:lnTo>
                      <a:pt x="27" y="404"/>
                    </a:lnTo>
                    <a:lnTo>
                      <a:pt x="27" y="411"/>
                    </a:lnTo>
                    <a:lnTo>
                      <a:pt x="27" y="419"/>
                    </a:lnTo>
                    <a:lnTo>
                      <a:pt x="27" y="428"/>
                    </a:lnTo>
                    <a:lnTo>
                      <a:pt x="27" y="434"/>
                    </a:lnTo>
                    <a:lnTo>
                      <a:pt x="27" y="441"/>
                    </a:lnTo>
                    <a:lnTo>
                      <a:pt x="27" y="448"/>
                    </a:lnTo>
                    <a:lnTo>
                      <a:pt x="27" y="454"/>
                    </a:lnTo>
                    <a:lnTo>
                      <a:pt x="27" y="461"/>
                    </a:lnTo>
                    <a:lnTo>
                      <a:pt x="27" y="467"/>
                    </a:lnTo>
                    <a:lnTo>
                      <a:pt x="29" y="474"/>
                    </a:lnTo>
                    <a:lnTo>
                      <a:pt x="29" y="480"/>
                    </a:lnTo>
                    <a:lnTo>
                      <a:pt x="29" y="485"/>
                    </a:lnTo>
                    <a:lnTo>
                      <a:pt x="31" y="491"/>
                    </a:lnTo>
                    <a:lnTo>
                      <a:pt x="31" y="496"/>
                    </a:lnTo>
                    <a:lnTo>
                      <a:pt x="33" y="502"/>
                    </a:lnTo>
                    <a:lnTo>
                      <a:pt x="33" y="507"/>
                    </a:lnTo>
                    <a:lnTo>
                      <a:pt x="35" y="515"/>
                    </a:lnTo>
                    <a:lnTo>
                      <a:pt x="37" y="520"/>
                    </a:lnTo>
                    <a:lnTo>
                      <a:pt x="37" y="526"/>
                    </a:lnTo>
                    <a:lnTo>
                      <a:pt x="37" y="531"/>
                    </a:lnTo>
                    <a:lnTo>
                      <a:pt x="39" y="537"/>
                    </a:lnTo>
                    <a:lnTo>
                      <a:pt x="39" y="543"/>
                    </a:lnTo>
                    <a:lnTo>
                      <a:pt x="39" y="548"/>
                    </a:lnTo>
                    <a:lnTo>
                      <a:pt x="39" y="554"/>
                    </a:lnTo>
                    <a:lnTo>
                      <a:pt x="41" y="559"/>
                    </a:lnTo>
                    <a:lnTo>
                      <a:pt x="41" y="566"/>
                    </a:lnTo>
                    <a:lnTo>
                      <a:pt x="41" y="574"/>
                    </a:lnTo>
                    <a:lnTo>
                      <a:pt x="41" y="581"/>
                    </a:lnTo>
                    <a:lnTo>
                      <a:pt x="41" y="589"/>
                    </a:lnTo>
                    <a:lnTo>
                      <a:pt x="42" y="594"/>
                    </a:lnTo>
                    <a:lnTo>
                      <a:pt x="42" y="600"/>
                    </a:lnTo>
                    <a:lnTo>
                      <a:pt x="42" y="605"/>
                    </a:lnTo>
                    <a:lnTo>
                      <a:pt x="42" y="611"/>
                    </a:lnTo>
                    <a:lnTo>
                      <a:pt x="44" y="618"/>
                    </a:lnTo>
                    <a:lnTo>
                      <a:pt x="44" y="626"/>
                    </a:lnTo>
                    <a:lnTo>
                      <a:pt x="48" y="637"/>
                    </a:lnTo>
                    <a:lnTo>
                      <a:pt x="48" y="644"/>
                    </a:lnTo>
                    <a:lnTo>
                      <a:pt x="50" y="650"/>
                    </a:lnTo>
                    <a:lnTo>
                      <a:pt x="50" y="655"/>
                    </a:lnTo>
                    <a:lnTo>
                      <a:pt x="52" y="661"/>
                    </a:lnTo>
                    <a:lnTo>
                      <a:pt x="52" y="666"/>
                    </a:lnTo>
                    <a:lnTo>
                      <a:pt x="52" y="672"/>
                    </a:lnTo>
                    <a:lnTo>
                      <a:pt x="52" y="677"/>
                    </a:lnTo>
                    <a:lnTo>
                      <a:pt x="54" y="685"/>
                    </a:lnTo>
                    <a:lnTo>
                      <a:pt x="54" y="692"/>
                    </a:lnTo>
                    <a:lnTo>
                      <a:pt x="54" y="699"/>
                    </a:lnTo>
                    <a:lnTo>
                      <a:pt x="54" y="709"/>
                    </a:lnTo>
                    <a:lnTo>
                      <a:pt x="54" y="714"/>
                    </a:lnTo>
                    <a:lnTo>
                      <a:pt x="54" y="721"/>
                    </a:lnTo>
                    <a:lnTo>
                      <a:pt x="54" y="727"/>
                    </a:lnTo>
                    <a:lnTo>
                      <a:pt x="54" y="733"/>
                    </a:lnTo>
                    <a:lnTo>
                      <a:pt x="54" y="738"/>
                    </a:lnTo>
                    <a:lnTo>
                      <a:pt x="54" y="744"/>
                    </a:lnTo>
                    <a:lnTo>
                      <a:pt x="54" y="751"/>
                    </a:lnTo>
                    <a:lnTo>
                      <a:pt x="54" y="757"/>
                    </a:lnTo>
                    <a:lnTo>
                      <a:pt x="54" y="762"/>
                    </a:lnTo>
                    <a:lnTo>
                      <a:pt x="54" y="768"/>
                    </a:lnTo>
                    <a:lnTo>
                      <a:pt x="48" y="771"/>
                    </a:lnTo>
                    <a:lnTo>
                      <a:pt x="42" y="773"/>
                    </a:lnTo>
                    <a:lnTo>
                      <a:pt x="37" y="775"/>
                    </a:lnTo>
                    <a:lnTo>
                      <a:pt x="31" y="775"/>
                    </a:lnTo>
                    <a:lnTo>
                      <a:pt x="25" y="775"/>
                    </a:lnTo>
                    <a:lnTo>
                      <a:pt x="19" y="775"/>
                    </a:lnTo>
                    <a:lnTo>
                      <a:pt x="15" y="769"/>
                    </a:lnTo>
                    <a:lnTo>
                      <a:pt x="15" y="764"/>
                    </a:lnTo>
                    <a:lnTo>
                      <a:pt x="15" y="758"/>
                    </a:lnTo>
                    <a:lnTo>
                      <a:pt x="15" y="753"/>
                    </a:lnTo>
                    <a:lnTo>
                      <a:pt x="17" y="747"/>
                    </a:lnTo>
                    <a:lnTo>
                      <a:pt x="19" y="742"/>
                    </a:lnTo>
                  </a:path>
                </a:pathLst>
              </a:custGeom>
              <a:solidFill>
                <a:srgbClr val="EAEC5E"/>
              </a:solidFill>
              <a:ln w="12700" cap="rnd">
                <a:solidFill>
                  <a:srgbClr val="00CC00"/>
                </a:solidFill>
                <a:round/>
                <a:headEnd/>
                <a:tailEnd/>
              </a:ln>
            </p:spPr>
            <p:txBody>
              <a:bodyPr/>
              <a:lstStyle/>
              <a:p>
                <a:endParaRPr lang="en-US"/>
              </a:p>
            </p:txBody>
          </p:sp>
          <p:sp>
            <p:nvSpPr>
              <p:cNvPr id="3807" name="Freeform 116"/>
              <p:cNvSpPr>
                <a:spLocks/>
              </p:cNvSpPr>
              <p:nvPr/>
            </p:nvSpPr>
            <p:spPr bwMode="auto">
              <a:xfrm>
                <a:off x="2178" y="1562"/>
                <a:ext cx="68" cy="127"/>
              </a:xfrm>
              <a:custGeom>
                <a:avLst/>
                <a:gdLst>
                  <a:gd name="T0" fmla="*/ 4 w 68"/>
                  <a:gd name="T1" fmla="*/ 126 h 127"/>
                  <a:gd name="T2" fmla="*/ 1 w 68"/>
                  <a:gd name="T3" fmla="*/ 119 h 127"/>
                  <a:gd name="T4" fmla="*/ 0 w 68"/>
                  <a:gd name="T5" fmla="*/ 111 h 127"/>
                  <a:gd name="T6" fmla="*/ 0 w 68"/>
                  <a:gd name="T7" fmla="*/ 104 h 127"/>
                  <a:gd name="T8" fmla="*/ 0 w 68"/>
                  <a:gd name="T9" fmla="*/ 96 h 127"/>
                  <a:gd name="T10" fmla="*/ 0 w 68"/>
                  <a:gd name="T11" fmla="*/ 89 h 127"/>
                  <a:gd name="T12" fmla="*/ 0 w 68"/>
                  <a:gd name="T13" fmla="*/ 82 h 127"/>
                  <a:gd name="T14" fmla="*/ 3 w 68"/>
                  <a:gd name="T15" fmla="*/ 74 h 127"/>
                  <a:gd name="T16" fmla="*/ 5 w 68"/>
                  <a:gd name="T17" fmla="*/ 67 h 127"/>
                  <a:gd name="T18" fmla="*/ 9 w 68"/>
                  <a:gd name="T19" fmla="*/ 62 h 127"/>
                  <a:gd name="T20" fmla="*/ 12 w 68"/>
                  <a:gd name="T21" fmla="*/ 54 h 127"/>
                  <a:gd name="T22" fmla="*/ 15 w 68"/>
                  <a:gd name="T23" fmla="*/ 49 h 127"/>
                  <a:gd name="T24" fmla="*/ 18 w 68"/>
                  <a:gd name="T25" fmla="*/ 42 h 127"/>
                  <a:gd name="T26" fmla="*/ 22 w 68"/>
                  <a:gd name="T27" fmla="*/ 37 h 127"/>
                  <a:gd name="T28" fmla="*/ 24 w 68"/>
                  <a:gd name="T29" fmla="*/ 30 h 127"/>
                  <a:gd name="T30" fmla="*/ 28 w 68"/>
                  <a:gd name="T31" fmla="*/ 27 h 127"/>
                  <a:gd name="T32" fmla="*/ 32 w 68"/>
                  <a:gd name="T33" fmla="*/ 22 h 127"/>
                  <a:gd name="T34" fmla="*/ 36 w 68"/>
                  <a:gd name="T35" fmla="*/ 17 h 127"/>
                  <a:gd name="T36" fmla="*/ 40 w 68"/>
                  <a:gd name="T37" fmla="*/ 15 h 127"/>
                  <a:gd name="T38" fmla="*/ 44 w 68"/>
                  <a:gd name="T39" fmla="*/ 10 h 127"/>
                  <a:gd name="T40" fmla="*/ 48 w 68"/>
                  <a:gd name="T41" fmla="*/ 7 h 127"/>
                  <a:gd name="T42" fmla="*/ 52 w 68"/>
                  <a:gd name="T43" fmla="*/ 2 h 127"/>
                  <a:gd name="T44" fmla="*/ 55 w 68"/>
                  <a:gd name="T45" fmla="*/ 2 h 127"/>
                  <a:gd name="T46" fmla="*/ 59 w 68"/>
                  <a:gd name="T47" fmla="*/ 0 h 127"/>
                  <a:gd name="T48" fmla="*/ 63 w 68"/>
                  <a:gd name="T49" fmla="*/ 0 h 127"/>
                  <a:gd name="T50" fmla="*/ 67 w 68"/>
                  <a:gd name="T51" fmla="*/ 0 h 127"/>
                  <a:gd name="T52" fmla="*/ 63 w 68"/>
                  <a:gd name="T53" fmla="*/ 2 h 127"/>
                  <a:gd name="T54" fmla="*/ 67 w 68"/>
                  <a:gd name="T55" fmla="*/ 7 h 127"/>
                  <a:gd name="T56" fmla="*/ 67 w 68"/>
                  <a:gd name="T57" fmla="*/ 15 h 127"/>
                  <a:gd name="T58" fmla="*/ 66 w 68"/>
                  <a:gd name="T59" fmla="*/ 22 h 127"/>
                  <a:gd name="T60" fmla="*/ 63 w 68"/>
                  <a:gd name="T61" fmla="*/ 30 h 127"/>
                  <a:gd name="T62" fmla="*/ 62 w 68"/>
                  <a:gd name="T63" fmla="*/ 37 h 127"/>
                  <a:gd name="T64" fmla="*/ 61 w 68"/>
                  <a:gd name="T65" fmla="*/ 44 h 127"/>
                  <a:gd name="T66" fmla="*/ 58 w 68"/>
                  <a:gd name="T67" fmla="*/ 52 h 127"/>
                  <a:gd name="T68" fmla="*/ 54 w 68"/>
                  <a:gd name="T69" fmla="*/ 57 h 127"/>
                  <a:gd name="T70" fmla="*/ 52 w 68"/>
                  <a:gd name="T71" fmla="*/ 64 h 127"/>
                  <a:gd name="T72" fmla="*/ 48 w 68"/>
                  <a:gd name="T73" fmla="*/ 69 h 127"/>
                  <a:gd name="T74" fmla="*/ 44 w 68"/>
                  <a:gd name="T75" fmla="*/ 77 h 127"/>
                  <a:gd name="T76" fmla="*/ 40 w 68"/>
                  <a:gd name="T77" fmla="*/ 82 h 127"/>
                  <a:gd name="T78" fmla="*/ 36 w 68"/>
                  <a:gd name="T79" fmla="*/ 86 h 127"/>
                  <a:gd name="T80" fmla="*/ 34 w 68"/>
                  <a:gd name="T81" fmla="*/ 94 h 127"/>
                  <a:gd name="T82" fmla="*/ 30 w 68"/>
                  <a:gd name="T83" fmla="*/ 96 h 127"/>
                  <a:gd name="T84" fmla="*/ 27 w 68"/>
                  <a:gd name="T85" fmla="*/ 104 h 127"/>
                  <a:gd name="T86" fmla="*/ 23 w 68"/>
                  <a:gd name="T87" fmla="*/ 106 h 127"/>
                  <a:gd name="T88" fmla="*/ 19 w 68"/>
                  <a:gd name="T89" fmla="*/ 114 h 127"/>
                  <a:gd name="T90" fmla="*/ 17 w 68"/>
                  <a:gd name="T91" fmla="*/ 121 h 127"/>
                  <a:gd name="T92" fmla="*/ 13 w 68"/>
                  <a:gd name="T93" fmla="*/ 121 h 127"/>
                  <a:gd name="T94" fmla="*/ 9 w 68"/>
                  <a:gd name="T95" fmla="*/ 126 h 127"/>
                  <a:gd name="T96" fmla="*/ 5 w 68"/>
                  <a:gd name="T97" fmla="*/ 126 h 127"/>
                  <a:gd name="T98" fmla="*/ 1 w 68"/>
                  <a:gd name="T99" fmla="*/ 126 h 127"/>
                  <a:gd name="T100" fmla="*/ 1 w 68"/>
                  <a:gd name="T101" fmla="*/ 119 h 127"/>
                  <a:gd name="T102" fmla="*/ 1 w 68"/>
                  <a:gd name="T103" fmla="*/ 111 h 127"/>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68"/>
                  <a:gd name="T157" fmla="*/ 0 h 127"/>
                  <a:gd name="T158" fmla="*/ 68 w 68"/>
                  <a:gd name="T159" fmla="*/ 127 h 127"/>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68" h="127">
                    <a:moveTo>
                      <a:pt x="4" y="126"/>
                    </a:moveTo>
                    <a:lnTo>
                      <a:pt x="1" y="119"/>
                    </a:lnTo>
                    <a:lnTo>
                      <a:pt x="0" y="111"/>
                    </a:lnTo>
                    <a:lnTo>
                      <a:pt x="0" y="104"/>
                    </a:lnTo>
                    <a:lnTo>
                      <a:pt x="0" y="96"/>
                    </a:lnTo>
                    <a:lnTo>
                      <a:pt x="0" y="89"/>
                    </a:lnTo>
                    <a:lnTo>
                      <a:pt x="0" y="82"/>
                    </a:lnTo>
                    <a:lnTo>
                      <a:pt x="3" y="74"/>
                    </a:lnTo>
                    <a:lnTo>
                      <a:pt x="5" y="67"/>
                    </a:lnTo>
                    <a:lnTo>
                      <a:pt x="9" y="62"/>
                    </a:lnTo>
                    <a:lnTo>
                      <a:pt x="12" y="54"/>
                    </a:lnTo>
                    <a:lnTo>
                      <a:pt x="15" y="49"/>
                    </a:lnTo>
                    <a:lnTo>
                      <a:pt x="18" y="42"/>
                    </a:lnTo>
                    <a:lnTo>
                      <a:pt x="22" y="37"/>
                    </a:lnTo>
                    <a:lnTo>
                      <a:pt x="24" y="30"/>
                    </a:lnTo>
                    <a:lnTo>
                      <a:pt x="28" y="27"/>
                    </a:lnTo>
                    <a:lnTo>
                      <a:pt x="32" y="22"/>
                    </a:lnTo>
                    <a:lnTo>
                      <a:pt x="36" y="17"/>
                    </a:lnTo>
                    <a:lnTo>
                      <a:pt x="40" y="15"/>
                    </a:lnTo>
                    <a:lnTo>
                      <a:pt x="44" y="10"/>
                    </a:lnTo>
                    <a:lnTo>
                      <a:pt x="48" y="7"/>
                    </a:lnTo>
                    <a:lnTo>
                      <a:pt x="52" y="2"/>
                    </a:lnTo>
                    <a:lnTo>
                      <a:pt x="55" y="2"/>
                    </a:lnTo>
                    <a:lnTo>
                      <a:pt x="59" y="0"/>
                    </a:lnTo>
                    <a:lnTo>
                      <a:pt x="63" y="0"/>
                    </a:lnTo>
                    <a:lnTo>
                      <a:pt x="67" y="0"/>
                    </a:lnTo>
                    <a:lnTo>
                      <a:pt x="63" y="2"/>
                    </a:lnTo>
                    <a:lnTo>
                      <a:pt x="67" y="7"/>
                    </a:lnTo>
                    <a:lnTo>
                      <a:pt x="67" y="15"/>
                    </a:lnTo>
                    <a:lnTo>
                      <a:pt x="66" y="22"/>
                    </a:lnTo>
                    <a:lnTo>
                      <a:pt x="63" y="30"/>
                    </a:lnTo>
                    <a:lnTo>
                      <a:pt x="62" y="37"/>
                    </a:lnTo>
                    <a:lnTo>
                      <a:pt x="61" y="44"/>
                    </a:lnTo>
                    <a:lnTo>
                      <a:pt x="58" y="52"/>
                    </a:lnTo>
                    <a:lnTo>
                      <a:pt x="54" y="57"/>
                    </a:lnTo>
                    <a:lnTo>
                      <a:pt x="52" y="64"/>
                    </a:lnTo>
                    <a:lnTo>
                      <a:pt x="48" y="69"/>
                    </a:lnTo>
                    <a:lnTo>
                      <a:pt x="44" y="77"/>
                    </a:lnTo>
                    <a:lnTo>
                      <a:pt x="40" y="82"/>
                    </a:lnTo>
                    <a:lnTo>
                      <a:pt x="36" y="86"/>
                    </a:lnTo>
                    <a:lnTo>
                      <a:pt x="34" y="94"/>
                    </a:lnTo>
                    <a:lnTo>
                      <a:pt x="30" y="96"/>
                    </a:lnTo>
                    <a:lnTo>
                      <a:pt x="27" y="104"/>
                    </a:lnTo>
                    <a:lnTo>
                      <a:pt x="23" y="106"/>
                    </a:lnTo>
                    <a:lnTo>
                      <a:pt x="19" y="114"/>
                    </a:lnTo>
                    <a:lnTo>
                      <a:pt x="17" y="121"/>
                    </a:lnTo>
                    <a:lnTo>
                      <a:pt x="13" y="121"/>
                    </a:lnTo>
                    <a:lnTo>
                      <a:pt x="9" y="126"/>
                    </a:lnTo>
                    <a:lnTo>
                      <a:pt x="5" y="126"/>
                    </a:lnTo>
                    <a:lnTo>
                      <a:pt x="1" y="126"/>
                    </a:lnTo>
                    <a:lnTo>
                      <a:pt x="1" y="119"/>
                    </a:lnTo>
                    <a:lnTo>
                      <a:pt x="1" y="111"/>
                    </a:lnTo>
                  </a:path>
                </a:pathLst>
              </a:custGeom>
              <a:solidFill>
                <a:srgbClr val="EAEC5E"/>
              </a:solidFill>
              <a:ln w="12700" cap="rnd">
                <a:solidFill>
                  <a:schemeClr val="tx1"/>
                </a:solidFill>
                <a:round/>
                <a:headEnd/>
                <a:tailEnd/>
              </a:ln>
            </p:spPr>
            <p:txBody>
              <a:bodyPr/>
              <a:lstStyle/>
              <a:p>
                <a:endParaRPr lang="en-US"/>
              </a:p>
            </p:txBody>
          </p:sp>
          <p:sp>
            <p:nvSpPr>
              <p:cNvPr id="3808" name="Freeform 117"/>
              <p:cNvSpPr>
                <a:spLocks/>
              </p:cNvSpPr>
              <p:nvPr/>
            </p:nvSpPr>
            <p:spPr bwMode="auto">
              <a:xfrm>
                <a:off x="2118" y="1673"/>
                <a:ext cx="53" cy="114"/>
              </a:xfrm>
              <a:custGeom>
                <a:avLst/>
                <a:gdLst>
                  <a:gd name="T0" fmla="*/ 49 w 53"/>
                  <a:gd name="T1" fmla="*/ 113 h 114"/>
                  <a:gd name="T2" fmla="*/ 51 w 53"/>
                  <a:gd name="T3" fmla="*/ 106 h 114"/>
                  <a:gd name="T4" fmla="*/ 52 w 53"/>
                  <a:gd name="T5" fmla="*/ 100 h 114"/>
                  <a:gd name="T6" fmla="*/ 52 w 53"/>
                  <a:gd name="T7" fmla="*/ 93 h 114"/>
                  <a:gd name="T8" fmla="*/ 52 w 53"/>
                  <a:gd name="T9" fmla="*/ 86 h 114"/>
                  <a:gd name="T10" fmla="*/ 52 w 53"/>
                  <a:gd name="T11" fmla="*/ 80 h 114"/>
                  <a:gd name="T12" fmla="*/ 52 w 53"/>
                  <a:gd name="T13" fmla="*/ 73 h 114"/>
                  <a:gd name="T14" fmla="*/ 50 w 53"/>
                  <a:gd name="T15" fmla="*/ 66 h 114"/>
                  <a:gd name="T16" fmla="*/ 48 w 53"/>
                  <a:gd name="T17" fmla="*/ 60 h 114"/>
                  <a:gd name="T18" fmla="*/ 45 w 53"/>
                  <a:gd name="T19" fmla="*/ 55 h 114"/>
                  <a:gd name="T20" fmla="*/ 43 w 53"/>
                  <a:gd name="T21" fmla="*/ 49 h 114"/>
                  <a:gd name="T22" fmla="*/ 40 w 53"/>
                  <a:gd name="T23" fmla="*/ 44 h 114"/>
                  <a:gd name="T24" fmla="*/ 38 w 53"/>
                  <a:gd name="T25" fmla="*/ 38 h 114"/>
                  <a:gd name="T26" fmla="*/ 35 w 53"/>
                  <a:gd name="T27" fmla="*/ 33 h 114"/>
                  <a:gd name="T28" fmla="*/ 33 w 53"/>
                  <a:gd name="T29" fmla="*/ 27 h 114"/>
                  <a:gd name="T30" fmla="*/ 30 w 53"/>
                  <a:gd name="T31" fmla="*/ 24 h 114"/>
                  <a:gd name="T32" fmla="*/ 27 w 53"/>
                  <a:gd name="T33" fmla="*/ 20 h 114"/>
                  <a:gd name="T34" fmla="*/ 24 w 53"/>
                  <a:gd name="T35" fmla="*/ 16 h 114"/>
                  <a:gd name="T36" fmla="*/ 21 w 53"/>
                  <a:gd name="T37" fmla="*/ 13 h 114"/>
                  <a:gd name="T38" fmla="*/ 18 w 53"/>
                  <a:gd name="T39" fmla="*/ 9 h 114"/>
                  <a:gd name="T40" fmla="*/ 15 w 53"/>
                  <a:gd name="T41" fmla="*/ 7 h 114"/>
                  <a:gd name="T42" fmla="*/ 12 w 53"/>
                  <a:gd name="T43" fmla="*/ 2 h 114"/>
                  <a:gd name="T44" fmla="*/ 9 w 53"/>
                  <a:gd name="T45" fmla="*/ 2 h 114"/>
                  <a:gd name="T46" fmla="*/ 6 w 53"/>
                  <a:gd name="T47" fmla="*/ 0 h 114"/>
                  <a:gd name="T48" fmla="*/ 3 w 53"/>
                  <a:gd name="T49" fmla="*/ 0 h 114"/>
                  <a:gd name="T50" fmla="*/ 0 w 53"/>
                  <a:gd name="T51" fmla="*/ 0 h 114"/>
                  <a:gd name="T52" fmla="*/ 3 w 53"/>
                  <a:gd name="T53" fmla="*/ 2 h 114"/>
                  <a:gd name="T54" fmla="*/ 0 w 53"/>
                  <a:gd name="T55" fmla="*/ 7 h 114"/>
                  <a:gd name="T56" fmla="*/ 0 w 53"/>
                  <a:gd name="T57" fmla="*/ 13 h 114"/>
                  <a:gd name="T58" fmla="*/ 1 w 53"/>
                  <a:gd name="T59" fmla="*/ 20 h 114"/>
                  <a:gd name="T60" fmla="*/ 3 w 53"/>
                  <a:gd name="T61" fmla="*/ 27 h 114"/>
                  <a:gd name="T62" fmla="*/ 4 w 53"/>
                  <a:gd name="T63" fmla="*/ 33 h 114"/>
                  <a:gd name="T64" fmla="*/ 5 w 53"/>
                  <a:gd name="T65" fmla="*/ 40 h 114"/>
                  <a:gd name="T66" fmla="*/ 7 w 53"/>
                  <a:gd name="T67" fmla="*/ 47 h 114"/>
                  <a:gd name="T68" fmla="*/ 10 w 53"/>
                  <a:gd name="T69" fmla="*/ 51 h 114"/>
                  <a:gd name="T70" fmla="*/ 12 w 53"/>
                  <a:gd name="T71" fmla="*/ 58 h 114"/>
                  <a:gd name="T72" fmla="*/ 15 w 53"/>
                  <a:gd name="T73" fmla="*/ 62 h 114"/>
                  <a:gd name="T74" fmla="*/ 18 w 53"/>
                  <a:gd name="T75" fmla="*/ 69 h 114"/>
                  <a:gd name="T76" fmla="*/ 21 w 53"/>
                  <a:gd name="T77" fmla="*/ 73 h 114"/>
                  <a:gd name="T78" fmla="*/ 24 w 53"/>
                  <a:gd name="T79" fmla="*/ 78 h 114"/>
                  <a:gd name="T80" fmla="*/ 26 w 53"/>
                  <a:gd name="T81" fmla="*/ 84 h 114"/>
                  <a:gd name="T82" fmla="*/ 29 w 53"/>
                  <a:gd name="T83" fmla="*/ 86 h 114"/>
                  <a:gd name="T84" fmla="*/ 31 w 53"/>
                  <a:gd name="T85" fmla="*/ 93 h 114"/>
                  <a:gd name="T86" fmla="*/ 34 w 53"/>
                  <a:gd name="T87" fmla="*/ 95 h 114"/>
                  <a:gd name="T88" fmla="*/ 37 w 53"/>
                  <a:gd name="T89" fmla="*/ 102 h 114"/>
                  <a:gd name="T90" fmla="*/ 39 w 53"/>
                  <a:gd name="T91" fmla="*/ 109 h 114"/>
                  <a:gd name="T92" fmla="*/ 42 w 53"/>
                  <a:gd name="T93" fmla="*/ 109 h 114"/>
                  <a:gd name="T94" fmla="*/ 45 w 53"/>
                  <a:gd name="T95" fmla="*/ 113 h 114"/>
                  <a:gd name="T96" fmla="*/ 48 w 53"/>
                  <a:gd name="T97" fmla="*/ 113 h 114"/>
                  <a:gd name="T98" fmla="*/ 51 w 53"/>
                  <a:gd name="T99" fmla="*/ 113 h 114"/>
                  <a:gd name="T100" fmla="*/ 51 w 53"/>
                  <a:gd name="T101" fmla="*/ 106 h 114"/>
                  <a:gd name="T102" fmla="*/ 51 w 53"/>
                  <a:gd name="T103" fmla="*/ 100 h 11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53"/>
                  <a:gd name="T157" fmla="*/ 0 h 114"/>
                  <a:gd name="T158" fmla="*/ 53 w 53"/>
                  <a:gd name="T159" fmla="*/ 114 h 114"/>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53" h="114">
                    <a:moveTo>
                      <a:pt x="49" y="113"/>
                    </a:moveTo>
                    <a:lnTo>
                      <a:pt x="51" y="106"/>
                    </a:lnTo>
                    <a:lnTo>
                      <a:pt x="52" y="100"/>
                    </a:lnTo>
                    <a:lnTo>
                      <a:pt x="52" y="93"/>
                    </a:lnTo>
                    <a:lnTo>
                      <a:pt x="52" y="86"/>
                    </a:lnTo>
                    <a:lnTo>
                      <a:pt x="52" y="80"/>
                    </a:lnTo>
                    <a:lnTo>
                      <a:pt x="52" y="73"/>
                    </a:lnTo>
                    <a:lnTo>
                      <a:pt x="50" y="66"/>
                    </a:lnTo>
                    <a:lnTo>
                      <a:pt x="48" y="60"/>
                    </a:lnTo>
                    <a:lnTo>
                      <a:pt x="45" y="55"/>
                    </a:lnTo>
                    <a:lnTo>
                      <a:pt x="43" y="49"/>
                    </a:lnTo>
                    <a:lnTo>
                      <a:pt x="40" y="44"/>
                    </a:lnTo>
                    <a:lnTo>
                      <a:pt x="38" y="38"/>
                    </a:lnTo>
                    <a:lnTo>
                      <a:pt x="35" y="33"/>
                    </a:lnTo>
                    <a:lnTo>
                      <a:pt x="33" y="27"/>
                    </a:lnTo>
                    <a:lnTo>
                      <a:pt x="30" y="24"/>
                    </a:lnTo>
                    <a:lnTo>
                      <a:pt x="27" y="20"/>
                    </a:lnTo>
                    <a:lnTo>
                      <a:pt x="24" y="16"/>
                    </a:lnTo>
                    <a:lnTo>
                      <a:pt x="21" y="13"/>
                    </a:lnTo>
                    <a:lnTo>
                      <a:pt x="18" y="9"/>
                    </a:lnTo>
                    <a:lnTo>
                      <a:pt x="15" y="7"/>
                    </a:lnTo>
                    <a:lnTo>
                      <a:pt x="12" y="2"/>
                    </a:lnTo>
                    <a:lnTo>
                      <a:pt x="9" y="2"/>
                    </a:lnTo>
                    <a:lnTo>
                      <a:pt x="6" y="0"/>
                    </a:lnTo>
                    <a:lnTo>
                      <a:pt x="3" y="0"/>
                    </a:lnTo>
                    <a:lnTo>
                      <a:pt x="0" y="0"/>
                    </a:lnTo>
                    <a:lnTo>
                      <a:pt x="3" y="2"/>
                    </a:lnTo>
                    <a:lnTo>
                      <a:pt x="0" y="7"/>
                    </a:lnTo>
                    <a:lnTo>
                      <a:pt x="0" y="13"/>
                    </a:lnTo>
                    <a:lnTo>
                      <a:pt x="1" y="20"/>
                    </a:lnTo>
                    <a:lnTo>
                      <a:pt x="3" y="27"/>
                    </a:lnTo>
                    <a:lnTo>
                      <a:pt x="4" y="33"/>
                    </a:lnTo>
                    <a:lnTo>
                      <a:pt x="5" y="40"/>
                    </a:lnTo>
                    <a:lnTo>
                      <a:pt x="7" y="47"/>
                    </a:lnTo>
                    <a:lnTo>
                      <a:pt x="10" y="51"/>
                    </a:lnTo>
                    <a:lnTo>
                      <a:pt x="12" y="58"/>
                    </a:lnTo>
                    <a:lnTo>
                      <a:pt x="15" y="62"/>
                    </a:lnTo>
                    <a:lnTo>
                      <a:pt x="18" y="69"/>
                    </a:lnTo>
                    <a:lnTo>
                      <a:pt x="21" y="73"/>
                    </a:lnTo>
                    <a:lnTo>
                      <a:pt x="24" y="78"/>
                    </a:lnTo>
                    <a:lnTo>
                      <a:pt x="26" y="84"/>
                    </a:lnTo>
                    <a:lnTo>
                      <a:pt x="29" y="86"/>
                    </a:lnTo>
                    <a:lnTo>
                      <a:pt x="31" y="93"/>
                    </a:lnTo>
                    <a:lnTo>
                      <a:pt x="34" y="95"/>
                    </a:lnTo>
                    <a:lnTo>
                      <a:pt x="37" y="102"/>
                    </a:lnTo>
                    <a:lnTo>
                      <a:pt x="39" y="109"/>
                    </a:lnTo>
                    <a:lnTo>
                      <a:pt x="42" y="109"/>
                    </a:lnTo>
                    <a:lnTo>
                      <a:pt x="45" y="113"/>
                    </a:lnTo>
                    <a:lnTo>
                      <a:pt x="48" y="113"/>
                    </a:lnTo>
                    <a:lnTo>
                      <a:pt x="51" y="113"/>
                    </a:lnTo>
                    <a:lnTo>
                      <a:pt x="51" y="106"/>
                    </a:lnTo>
                    <a:lnTo>
                      <a:pt x="51" y="100"/>
                    </a:lnTo>
                  </a:path>
                </a:pathLst>
              </a:custGeom>
              <a:solidFill>
                <a:srgbClr val="EAEC5E"/>
              </a:solidFill>
              <a:ln w="12700" cap="rnd">
                <a:solidFill>
                  <a:schemeClr val="tx1"/>
                </a:solidFill>
                <a:round/>
                <a:headEnd/>
                <a:tailEnd/>
              </a:ln>
            </p:spPr>
            <p:txBody>
              <a:bodyPr/>
              <a:lstStyle/>
              <a:p>
                <a:endParaRPr lang="en-US"/>
              </a:p>
            </p:txBody>
          </p:sp>
          <p:grpSp>
            <p:nvGrpSpPr>
              <p:cNvPr id="3809" name="Group 118"/>
              <p:cNvGrpSpPr>
                <a:grpSpLocks/>
              </p:cNvGrpSpPr>
              <p:nvPr/>
            </p:nvGrpSpPr>
            <p:grpSpPr bwMode="auto">
              <a:xfrm>
                <a:off x="2124" y="1187"/>
                <a:ext cx="97" cy="111"/>
                <a:chOff x="3654" y="1129"/>
                <a:chExt cx="97" cy="111"/>
              </a:xfrm>
            </p:grpSpPr>
            <p:sp>
              <p:nvSpPr>
                <p:cNvPr id="4038" name="Freeform 119"/>
                <p:cNvSpPr>
                  <a:spLocks/>
                </p:cNvSpPr>
                <p:nvPr/>
              </p:nvSpPr>
              <p:spPr bwMode="auto">
                <a:xfrm>
                  <a:off x="3705" y="1214"/>
                  <a:ext cx="46" cy="16"/>
                </a:xfrm>
                <a:custGeom>
                  <a:avLst/>
                  <a:gdLst>
                    <a:gd name="T0" fmla="*/ 0 w 46"/>
                    <a:gd name="T1" fmla="*/ 15 h 16"/>
                    <a:gd name="T2" fmla="*/ 2 w 46"/>
                    <a:gd name="T3" fmla="*/ 11 h 16"/>
                    <a:gd name="T4" fmla="*/ 6 w 46"/>
                    <a:gd name="T5" fmla="*/ 10 h 16"/>
                    <a:gd name="T6" fmla="*/ 11 w 46"/>
                    <a:gd name="T7" fmla="*/ 8 h 16"/>
                    <a:gd name="T8" fmla="*/ 16 w 46"/>
                    <a:gd name="T9" fmla="*/ 5 h 16"/>
                    <a:gd name="T10" fmla="*/ 21 w 46"/>
                    <a:gd name="T11" fmla="*/ 3 h 16"/>
                    <a:gd name="T12" fmla="*/ 26 w 46"/>
                    <a:gd name="T13" fmla="*/ 3 h 16"/>
                    <a:gd name="T14" fmla="*/ 30 w 46"/>
                    <a:gd name="T15" fmla="*/ 3 h 16"/>
                    <a:gd name="T16" fmla="*/ 35 w 46"/>
                    <a:gd name="T17" fmla="*/ 0 h 16"/>
                    <a:gd name="T18" fmla="*/ 39 w 46"/>
                    <a:gd name="T19" fmla="*/ 0 h 16"/>
                    <a:gd name="T20" fmla="*/ 44 w 46"/>
                    <a:gd name="T21" fmla="*/ 0 h 16"/>
                    <a:gd name="T22" fmla="*/ 45 w 46"/>
                    <a:gd name="T23" fmla="*/ 0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6"/>
                    <a:gd name="T37" fmla="*/ 0 h 16"/>
                    <a:gd name="T38" fmla="*/ 46 w 46"/>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6" h="16">
                      <a:moveTo>
                        <a:pt x="0" y="15"/>
                      </a:moveTo>
                      <a:lnTo>
                        <a:pt x="2" y="11"/>
                      </a:lnTo>
                      <a:lnTo>
                        <a:pt x="6" y="10"/>
                      </a:lnTo>
                      <a:lnTo>
                        <a:pt x="11" y="8"/>
                      </a:lnTo>
                      <a:lnTo>
                        <a:pt x="16" y="5"/>
                      </a:lnTo>
                      <a:lnTo>
                        <a:pt x="21" y="3"/>
                      </a:lnTo>
                      <a:lnTo>
                        <a:pt x="26" y="3"/>
                      </a:lnTo>
                      <a:lnTo>
                        <a:pt x="30" y="3"/>
                      </a:lnTo>
                      <a:lnTo>
                        <a:pt x="35" y="0"/>
                      </a:lnTo>
                      <a:lnTo>
                        <a:pt x="39" y="0"/>
                      </a:lnTo>
                      <a:lnTo>
                        <a:pt x="44" y="0"/>
                      </a:lnTo>
                      <a:lnTo>
                        <a:pt x="45"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039" name="Freeform 120"/>
                <p:cNvSpPr>
                  <a:spLocks/>
                </p:cNvSpPr>
                <p:nvPr/>
              </p:nvSpPr>
              <p:spPr bwMode="auto">
                <a:xfrm>
                  <a:off x="3704" y="1172"/>
                  <a:ext cx="42" cy="41"/>
                </a:xfrm>
                <a:custGeom>
                  <a:avLst/>
                  <a:gdLst>
                    <a:gd name="T0" fmla="*/ 0 w 42"/>
                    <a:gd name="T1" fmla="*/ 40 h 41"/>
                    <a:gd name="T2" fmla="*/ 2 w 42"/>
                    <a:gd name="T3" fmla="*/ 29 h 41"/>
                    <a:gd name="T4" fmla="*/ 6 w 42"/>
                    <a:gd name="T5" fmla="*/ 27 h 41"/>
                    <a:gd name="T6" fmla="*/ 10 w 42"/>
                    <a:gd name="T7" fmla="*/ 20 h 41"/>
                    <a:gd name="T8" fmla="*/ 14 w 42"/>
                    <a:gd name="T9" fmla="*/ 13 h 41"/>
                    <a:gd name="T10" fmla="*/ 19 w 42"/>
                    <a:gd name="T11" fmla="*/ 7 h 41"/>
                    <a:gd name="T12" fmla="*/ 24 w 42"/>
                    <a:gd name="T13" fmla="*/ 7 h 41"/>
                    <a:gd name="T14" fmla="*/ 27 w 42"/>
                    <a:gd name="T15" fmla="*/ 7 h 41"/>
                    <a:gd name="T16" fmla="*/ 32 w 42"/>
                    <a:gd name="T17" fmla="*/ 0 h 41"/>
                    <a:gd name="T18" fmla="*/ 36 w 42"/>
                    <a:gd name="T19" fmla="*/ 0 h 41"/>
                    <a:gd name="T20" fmla="*/ 40 w 42"/>
                    <a:gd name="T21" fmla="*/ 0 h 41"/>
                    <a:gd name="T22" fmla="*/ 41 w 42"/>
                    <a:gd name="T23" fmla="*/ 0 h 4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2"/>
                    <a:gd name="T37" fmla="*/ 0 h 41"/>
                    <a:gd name="T38" fmla="*/ 42 w 42"/>
                    <a:gd name="T39" fmla="*/ 41 h 4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2" h="41">
                      <a:moveTo>
                        <a:pt x="0" y="40"/>
                      </a:moveTo>
                      <a:lnTo>
                        <a:pt x="2" y="29"/>
                      </a:lnTo>
                      <a:lnTo>
                        <a:pt x="6" y="27"/>
                      </a:lnTo>
                      <a:lnTo>
                        <a:pt x="10" y="20"/>
                      </a:lnTo>
                      <a:lnTo>
                        <a:pt x="14" y="13"/>
                      </a:lnTo>
                      <a:lnTo>
                        <a:pt x="19" y="7"/>
                      </a:lnTo>
                      <a:lnTo>
                        <a:pt x="24" y="7"/>
                      </a:lnTo>
                      <a:lnTo>
                        <a:pt x="27" y="7"/>
                      </a:lnTo>
                      <a:lnTo>
                        <a:pt x="32" y="0"/>
                      </a:lnTo>
                      <a:lnTo>
                        <a:pt x="36" y="0"/>
                      </a:lnTo>
                      <a:lnTo>
                        <a:pt x="40" y="0"/>
                      </a:lnTo>
                      <a:lnTo>
                        <a:pt x="41"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040" name="Freeform 121"/>
                <p:cNvSpPr>
                  <a:spLocks/>
                </p:cNvSpPr>
                <p:nvPr/>
              </p:nvSpPr>
              <p:spPr bwMode="auto">
                <a:xfrm>
                  <a:off x="3706" y="1144"/>
                  <a:ext cx="30" cy="59"/>
                </a:xfrm>
                <a:custGeom>
                  <a:avLst/>
                  <a:gdLst>
                    <a:gd name="T0" fmla="*/ 0 w 30"/>
                    <a:gd name="T1" fmla="*/ 58 h 59"/>
                    <a:gd name="T2" fmla="*/ 2 w 30"/>
                    <a:gd name="T3" fmla="*/ 42 h 59"/>
                    <a:gd name="T4" fmla="*/ 4 w 30"/>
                    <a:gd name="T5" fmla="*/ 39 h 59"/>
                    <a:gd name="T6" fmla="*/ 7 w 30"/>
                    <a:gd name="T7" fmla="*/ 29 h 59"/>
                    <a:gd name="T8" fmla="*/ 10 w 30"/>
                    <a:gd name="T9" fmla="*/ 19 h 59"/>
                    <a:gd name="T10" fmla="*/ 13 w 30"/>
                    <a:gd name="T11" fmla="*/ 10 h 59"/>
                    <a:gd name="T12" fmla="*/ 17 w 30"/>
                    <a:gd name="T13" fmla="*/ 10 h 59"/>
                    <a:gd name="T14" fmla="*/ 19 w 30"/>
                    <a:gd name="T15" fmla="*/ 10 h 59"/>
                    <a:gd name="T16" fmla="*/ 22 w 30"/>
                    <a:gd name="T17" fmla="*/ 0 h 59"/>
                    <a:gd name="T18" fmla="*/ 25 w 30"/>
                    <a:gd name="T19" fmla="*/ 0 h 59"/>
                    <a:gd name="T20" fmla="*/ 28 w 30"/>
                    <a:gd name="T21" fmla="*/ 0 h 59"/>
                    <a:gd name="T22" fmla="*/ 29 w 30"/>
                    <a:gd name="T23" fmla="*/ 0 h 5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0"/>
                    <a:gd name="T37" fmla="*/ 0 h 59"/>
                    <a:gd name="T38" fmla="*/ 30 w 30"/>
                    <a:gd name="T39" fmla="*/ 59 h 5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0" h="59">
                      <a:moveTo>
                        <a:pt x="0" y="58"/>
                      </a:moveTo>
                      <a:lnTo>
                        <a:pt x="2" y="42"/>
                      </a:lnTo>
                      <a:lnTo>
                        <a:pt x="4" y="39"/>
                      </a:lnTo>
                      <a:lnTo>
                        <a:pt x="7" y="29"/>
                      </a:lnTo>
                      <a:lnTo>
                        <a:pt x="10" y="19"/>
                      </a:lnTo>
                      <a:lnTo>
                        <a:pt x="13" y="10"/>
                      </a:lnTo>
                      <a:lnTo>
                        <a:pt x="17" y="10"/>
                      </a:lnTo>
                      <a:lnTo>
                        <a:pt x="19" y="10"/>
                      </a:lnTo>
                      <a:lnTo>
                        <a:pt x="22" y="0"/>
                      </a:lnTo>
                      <a:lnTo>
                        <a:pt x="25" y="0"/>
                      </a:lnTo>
                      <a:lnTo>
                        <a:pt x="28" y="0"/>
                      </a:lnTo>
                      <a:lnTo>
                        <a:pt x="29"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041" name="Freeform 122"/>
                <p:cNvSpPr>
                  <a:spLocks/>
                </p:cNvSpPr>
                <p:nvPr/>
              </p:nvSpPr>
              <p:spPr bwMode="auto">
                <a:xfrm>
                  <a:off x="3654" y="1214"/>
                  <a:ext cx="46" cy="16"/>
                </a:xfrm>
                <a:custGeom>
                  <a:avLst/>
                  <a:gdLst>
                    <a:gd name="T0" fmla="*/ 45 w 46"/>
                    <a:gd name="T1" fmla="*/ 15 h 16"/>
                    <a:gd name="T2" fmla="*/ 43 w 46"/>
                    <a:gd name="T3" fmla="*/ 11 h 16"/>
                    <a:gd name="T4" fmla="*/ 39 w 46"/>
                    <a:gd name="T5" fmla="*/ 10 h 16"/>
                    <a:gd name="T6" fmla="*/ 34 w 46"/>
                    <a:gd name="T7" fmla="*/ 8 h 16"/>
                    <a:gd name="T8" fmla="*/ 29 w 46"/>
                    <a:gd name="T9" fmla="*/ 5 h 16"/>
                    <a:gd name="T10" fmla="*/ 24 w 46"/>
                    <a:gd name="T11" fmla="*/ 3 h 16"/>
                    <a:gd name="T12" fmla="*/ 19 w 46"/>
                    <a:gd name="T13" fmla="*/ 3 h 16"/>
                    <a:gd name="T14" fmla="*/ 15 w 46"/>
                    <a:gd name="T15" fmla="*/ 3 h 16"/>
                    <a:gd name="T16" fmla="*/ 10 w 46"/>
                    <a:gd name="T17" fmla="*/ 0 h 16"/>
                    <a:gd name="T18" fmla="*/ 6 w 46"/>
                    <a:gd name="T19" fmla="*/ 0 h 16"/>
                    <a:gd name="T20" fmla="*/ 1 w 46"/>
                    <a:gd name="T21" fmla="*/ 0 h 16"/>
                    <a:gd name="T22" fmla="*/ 0 w 46"/>
                    <a:gd name="T23" fmla="*/ 0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6"/>
                    <a:gd name="T37" fmla="*/ 0 h 16"/>
                    <a:gd name="T38" fmla="*/ 46 w 46"/>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6" h="16">
                      <a:moveTo>
                        <a:pt x="45" y="15"/>
                      </a:moveTo>
                      <a:lnTo>
                        <a:pt x="43" y="11"/>
                      </a:lnTo>
                      <a:lnTo>
                        <a:pt x="39" y="10"/>
                      </a:lnTo>
                      <a:lnTo>
                        <a:pt x="34" y="8"/>
                      </a:lnTo>
                      <a:lnTo>
                        <a:pt x="29" y="5"/>
                      </a:lnTo>
                      <a:lnTo>
                        <a:pt x="24" y="3"/>
                      </a:lnTo>
                      <a:lnTo>
                        <a:pt x="19" y="3"/>
                      </a:lnTo>
                      <a:lnTo>
                        <a:pt x="15" y="3"/>
                      </a:lnTo>
                      <a:lnTo>
                        <a:pt x="10" y="0"/>
                      </a:lnTo>
                      <a:lnTo>
                        <a:pt x="6" y="0"/>
                      </a:lnTo>
                      <a:lnTo>
                        <a:pt x="1" y="0"/>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042" name="Freeform 123"/>
                <p:cNvSpPr>
                  <a:spLocks/>
                </p:cNvSpPr>
                <p:nvPr/>
              </p:nvSpPr>
              <p:spPr bwMode="auto">
                <a:xfrm>
                  <a:off x="3657" y="1168"/>
                  <a:ext cx="41" cy="44"/>
                </a:xfrm>
                <a:custGeom>
                  <a:avLst/>
                  <a:gdLst>
                    <a:gd name="T0" fmla="*/ 40 w 41"/>
                    <a:gd name="T1" fmla="*/ 43 h 44"/>
                    <a:gd name="T2" fmla="*/ 38 w 41"/>
                    <a:gd name="T3" fmla="*/ 31 h 44"/>
                    <a:gd name="T4" fmla="*/ 34 w 41"/>
                    <a:gd name="T5" fmla="*/ 29 h 44"/>
                    <a:gd name="T6" fmla="*/ 30 w 41"/>
                    <a:gd name="T7" fmla="*/ 22 h 44"/>
                    <a:gd name="T8" fmla="*/ 26 w 41"/>
                    <a:gd name="T9" fmla="*/ 14 h 44"/>
                    <a:gd name="T10" fmla="*/ 22 w 41"/>
                    <a:gd name="T11" fmla="*/ 7 h 44"/>
                    <a:gd name="T12" fmla="*/ 17 w 41"/>
                    <a:gd name="T13" fmla="*/ 7 h 44"/>
                    <a:gd name="T14" fmla="*/ 13 w 41"/>
                    <a:gd name="T15" fmla="*/ 7 h 44"/>
                    <a:gd name="T16" fmla="*/ 9 w 41"/>
                    <a:gd name="T17" fmla="*/ 0 h 44"/>
                    <a:gd name="T18" fmla="*/ 5 w 41"/>
                    <a:gd name="T19" fmla="*/ 0 h 44"/>
                    <a:gd name="T20" fmla="*/ 1 w 41"/>
                    <a:gd name="T21" fmla="*/ 0 h 44"/>
                    <a:gd name="T22" fmla="*/ 0 w 41"/>
                    <a:gd name="T23" fmla="*/ 0 h 4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1"/>
                    <a:gd name="T37" fmla="*/ 0 h 44"/>
                    <a:gd name="T38" fmla="*/ 41 w 41"/>
                    <a:gd name="T39" fmla="*/ 44 h 4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1" h="44">
                      <a:moveTo>
                        <a:pt x="40" y="43"/>
                      </a:moveTo>
                      <a:lnTo>
                        <a:pt x="38" y="31"/>
                      </a:lnTo>
                      <a:lnTo>
                        <a:pt x="34" y="29"/>
                      </a:lnTo>
                      <a:lnTo>
                        <a:pt x="30" y="22"/>
                      </a:lnTo>
                      <a:lnTo>
                        <a:pt x="26" y="14"/>
                      </a:lnTo>
                      <a:lnTo>
                        <a:pt x="22" y="7"/>
                      </a:lnTo>
                      <a:lnTo>
                        <a:pt x="17" y="7"/>
                      </a:lnTo>
                      <a:lnTo>
                        <a:pt x="13" y="7"/>
                      </a:lnTo>
                      <a:lnTo>
                        <a:pt x="9" y="0"/>
                      </a:lnTo>
                      <a:lnTo>
                        <a:pt x="5" y="0"/>
                      </a:lnTo>
                      <a:lnTo>
                        <a:pt x="1" y="0"/>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043" name="Freeform 124"/>
                <p:cNvSpPr>
                  <a:spLocks/>
                </p:cNvSpPr>
                <p:nvPr/>
              </p:nvSpPr>
              <p:spPr bwMode="auto">
                <a:xfrm>
                  <a:off x="3663" y="1147"/>
                  <a:ext cx="38" cy="56"/>
                </a:xfrm>
                <a:custGeom>
                  <a:avLst/>
                  <a:gdLst>
                    <a:gd name="T0" fmla="*/ 37 w 38"/>
                    <a:gd name="T1" fmla="*/ 55 h 56"/>
                    <a:gd name="T2" fmla="*/ 35 w 38"/>
                    <a:gd name="T3" fmla="*/ 40 h 56"/>
                    <a:gd name="T4" fmla="*/ 32 w 38"/>
                    <a:gd name="T5" fmla="*/ 37 h 56"/>
                    <a:gd name="T6" fmla="*/ 28 w 38"/>
                    <a:gd name="T7" fmla="*/ 28 h 56"/>
                    <a:gd name="T8" fmla="*/ 24 w 38"/>
                    <a:gd name="T9" fmla="*/ 18 h 56"/>
                    <a:gd name="T10" fmla="*/ 20 w 38"/>
                    <a:gd name="T11" fmla="*/ 9 h 56"/>
                    <a:gd name="T12" fmla="*/ 16 w 38"/>
                    <a:gd name="T13" fmla="*/ 9 h 56"/>
                    <a:gd name="T14" fmla="*/ 12 w 38"/>
                    <a:gd name="T15" fmla="*/ 9 h 56"/>
                    <a:gd name="T16" fmla="*/ 8 w 38"/>
                    <a:gd name="T17" fmla="*/ 0 h 56"/>
                    <a:gd name="T18" fmla="*/ 5 w 38"/>
                    <a:gd name="T19" fmla="*/ 0 h 56"/>
                    <a:gd name="T20" fmla="*/ 1 w 38"/>
                    <a:gd name="T21" fmla="*/ 0 h 56"/>
                    <a:gd name="T22" fmla="*/ 0 w 38"/>
                    <a:gd name="T23" fmla="*/ 0 h 5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8"/>
                    <a:gd name="T37" fmla="*/ 0 h 56"/>
                    <a:gd name="T38" fmla="*/ 38 w 38"/>
                    <a:gd name="T39" fmla="*/ 56 h 5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8" h="56">
                      <a:moveTo>
                        <a:pt x="37" y="55"/>
                      </a:moveTo>
                      <a:lnTo>
                        <a:pt x="35" y="40"/>
                      </a:lnTo>
                      <a:lnTo>
                        <a:pt x="32" y="37"/>
                      </a:lnTo>
                      <a:lnTo>
                        <a:pt x="28" y="28"/>
                      </a:lnTo>
                      <a:lnTo>
                        <a:pt x="24" y="18"/>
                      </a:lnTo>
                      <a:lnTo>
                        <a:pt x="20" y="9"/>
                      </a:lnTo>
                      <a:lnTo>
                        <a:pt x="16" y="9"/>
                      </a:lnTo>
                      <a:lnTo>
                        <a:pt x="12" y="9"/>
                      </a:lnTo>
                      <a:lnTo>
                        <a:pt x="8" y="0"/>
                      </a:lnTo>
                      <a:lnTo>
                        <a:pt x="5" y="0"/>
                      </a:lnTo>
                      <a:lnTo>
                        <a:pt x="1" y="0"/>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044" name="Line 125"/>
                <p:cNvSpPr>
                  <a:spLocks noChangeShapeType="1"/>
                </p:cNvSpPr>
                <p:nvPr/>
              </p:nvSpPr>
              <p:spPr bwMode="auto">
                <a:xfrm flipH="1" flipV="1">
                  <a:off x="3701" y="1129"/>
                  <a:ext cx="1" cy="11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045" name="Freeform 126"/>
                <p:cNvSpPr>
                  <a:spLocks/>
                </p:cNvSpPr>
                <p:nvPr/>
              </p:nvSpPr>
              <p:spPr bwMode="auto">
                <a:xfrm>
                  <a:off x="3705" y="1190"/>
                  <a:ext cx="39" cy="31"/>
                </a:xfrm>
                <a:custGeom>
                  <a:avLst/>
                  <a:gdLst>
                    <a:gd name="T0" fmla="*/ 0 w 39"/>
                    <a:gd name="T1" fmla="*/ 30 h 31"/>
                    <a:gd name="T2" fmla="*/ 5 w 39"/>
                    <a:gd name="T3" fmla="*/ 25 h 31"/>
                    <a:gd name="T4" fmla="*/ 7 w 39"/>
                    <a:gd name="T5" fmla="*/ 20 h 31"/>
                    <a:gd name="T6" fmla="*/ 11 w 39"/>
                    <a:gd name="T7" fmla="*/ 17 h 31"/>
                    <a:gd name="T8" fmla="*/ 12 w 39"/>
                    <a:gd name="T9" fmla="*/ 13 h 31"/>
                    <a:gd name="T10" fmla="*/ 16 w 39"/>
                    <a:gd name="T11" fmla="*/ 11 h 31"/>
                    <a:gd name="T12" fmla="*/ 21 w 39"/>
                    <a:gd name="T13" fmla="*/ 6 h 31"/>
                    <a:gd name="T14" fmla="*/ 26 w 39"/>
                    <a:gd name="T15" fmla="*/ 3 h 31"/>
                    <a:gd name="T16" fmla="*/ 30 w 39"/>
                    <a:gd name="T17" fmla="*/ 2 h 31"/>
                    <a:gd name="T18" fmla="*/ 36 w 39"/>
                    <a:gd name="T19" fmla="*/ 1 h 31"/>
                    <a:gd name="T20" fmla="*/ 38 w 39"/>
                    <a:gd name="T21" fmla="*/ 0 h 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9"/>
                    <a:gd name="T34" fmla="*/ 0 h 31"/>
                    <a:gd name="T35" fmla="*/ 39 w 39"/>
                    <a:gd name="T36" fmla="*/ 31 h 3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9" h="31">
                      <a:moveTo>
                        <a:pt x="0" y="30"/>
                      </a:moveTo>
                      <a:lnTo>
                        <a:pt x="5" y="25"/>
                      </a:lnTo>
                      <a:lnTo>
                        <a:pt x="7" y="20"/>
                      </a:lnTo>
                      <a:lnTo>
                        <a:pt x="11" y="17"/>
                      </a:lnTo>
                      <a:lnTo>
                        <a:pt x="12" y="13"/>
                      </a:lnTo>
                      <a:lnTo>
                        <a:pt x="16" y="11"/>
                      </a:lnTo>
                      <a:lnTo>
                        <a:pt x="21" y="6"/>
                      </a:lnTo>
                      <a:lnTo>
                        <a:pt x="26" y="3"/>
                      </a:lnTo>
                      <a:lnTo>
                        <a:pt x="30" y="2"/>
                      </a:lnTo>
                      <a:lnTo>
                        <a:pt x="36" y="1"/>
                      </a:lnTo>
                      <a:lnTo>
                        <a:pt x="38"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046" name="Freeform 127"/>
                <p:cNvSpPr>
                  <a:spLocks/>
                </p:cNvSpPr>
                <p:nvPr/>
              </p:nvSpPr>
              <p:spPr bwMode="auto">
                <a:xfrm>
                  <a:off x="3662" y="1192"/>
                  <a:ext cx="39" cy="31"/>
                </a:xfrm>
                <a:custGeom>
                  <a:avLst/>
                  <a:gdLst>
                    <a:gd name="T0" fmla="*/ 38 w 39"/>
                    <a:gd name="T1" fmla="*/ 30 h 31"/>
                    <a:gd name="T2" fmla="*/ 33 w 39"/>
                    <a:gd name="T3" fmla="*/ 25 h 31"/>
                    <a:gd name="T4" fmla="*/ 31 w 39"/>
                    <a:gd name="T5" fmla="*/ 20 h 31"/>
                    <a:gd name="T6" fmla="*/ 27 w 39"/>
                    <a:gd name="T7" fmla="*/ 17 h 31"/>
                    <a:gd name="T8" fmla="*/ 26 w 39"/>
                    <a:gd name="T9" fmla="*/ 13 h 31"/>
                    <a:gd name="T10" fmla="*/ 22 w 39"/>
                    <a:gd name="T11" fmla="*/ 11 h 31"/>
                    <a:gd name="T12" fmla="*/ 17 w 39"/>
                    <a:gd name="T13" fmla="*/ 6 h 31"/>
                    <a:gd name="T14" fmla="*/ 12 w 39"/>
                    <a:gd name="T15" fmla="*/ 3 h 31"/>
                    <a:gd name="T16" fmla="*/ 8 w 39"/>
                    <a:gd name="T17" fmla="*/ 2 h 31"/>
                    <a:gd name="T18" fmla="*/ 2 w 39"/>
                    <a:gd name="T19" fmla="*/ 1 h 31"/>
                    <a:gd name="T20" fmla="*/ 0 w 39"/>
                    <a:gd name="T21" fmla="*/ 0 h 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9"/>
                    <a:gd name="T34" fmla="*/ 0 h 31"/>
                    <a:gd name="T35" fmla="*/ 39 w 39"/>
                    <a:gd name="T36" fmla="*/ 31 h 3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9" h="31">
                      <a:moveTo>
                        <a:pt x="38" y="30"/>
                      </a:moveTo>
                      <a:lnTo>
                        <a:pt x="33" y="25"/>
                      </a:lnTo>
                      <a:lnTo>
                        <a:pt x="31" y="20"/>
                      </a:lnTo>
                      <a:lnTo>
                        <a:pt x="27" y="17"/>
                      </a:lnTo>
                      <a:lnTo>
                        <a:pt x="26" y="13"/>
                      </a:lnTo>
                      <a:lnTo>
                        <a:pt x="22" y="11"/>
                      </a:lnTo>
                      <a:lnTo>
                        <a:pt x="17" y="6"/>
                      </a:lnTo>
                      <a:lnTo>
                        <a:pt x="12" y="3"/>
                      </a:lnTo>
                      <a:lnTo>
                        <a:pt x="8" y="2"/>
                      </a:lnTo>
                      <a:lnTo>
                        <a:pt x="2" y="1"/>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3810" name="Freeform 128"/>
              <p:cNvSpPr>
                <a:spLocks/>
              </p:cNvSpPr>
              <p:nvPr/>
            </p:nvSpPr>
            <p:spPr bwMode="auto">
              <a:xfrm>
                <a:off x="2098" y="1491"/>
                <a:ext cx="68" cy="126"/>
              </a:xfrm>
              <a:custGeom>
                <a:avLst/>
                <a:gdLst>
                  <a:gd name="T0" fmla="*/ 63 w 68"/>
                  <a:gd name="T1" fmla="*/ 125 h 126"/>
                  <a:gd name="T2" fmla="*/ 66 w 68"/>
                  <a:gd name="T3" fmla="*/ 118 h 126"/>
                  <a:gd name="T4" fmla="*/ 67 w 68"/>
                  <a:gd name="T5" fmla="*/ 110 h 126"/>
                  <a:gd name="T6" fmla="*/ 67 w 68"/>
                  <a:gd name="T7" fmla="*/ 103 h 126"/>
                  <a:gd name="T8" fmla="*/ 67 w 68"/>
                  <a:gd name="T9" fmla="*/ 96 h 126"/>
                  <a:gd name="T10" fmla="*/ 67 w 68"/>
                  <a:gd name="T11" fmla="*/ 88 h 126"/>
                  <a:gd name="T12" fmla="*/ 67 w 68"/>
                  <a:gd name="T13" fmla="*/ 81 h 126"/>
                  <a:gd name="T14" fmla="*/ 64 w 68"/>
                  <a:gd name="T15" fmla="*/ 74 h 126"/>
                  <a:gd name="T16" fmla="*/ 62 w 68"/>
                  <a:gd name="T17" fmla="*/ 66 h 126"/>
                  <a:gd name="T18" fmla="*/ 58 w 68"/>
                  <a:gd name="T19" fmla="*/ 61 h 126"/>
                  <a:gd name="T20" fmla="*/ 55 w 68"/>
                  <a:gd name="T21" fmla="*/ 54 h 126"/>
                  <a:gd name="T22" fmla="*/ 52 w 68"/>
                  <a:gd name="T23" fmla="*/ 49 h 126"/>
                  <a:gd name="T24" fmla="*/ 49 w 68"/>
                  <a:gd name="T25" fmla="*/ 42 h 126"/>
                  <a:gd name="T26" fmla="*/ 45 w 68"/>
                  <a:gd name="T27" fmla="*/ 37 h 126"/>
                  <a:gd name="T28" fmla="*/ 43 w 68"/>
                  <a:gd name="T29" fmla="*/ 29 h 126"/>
                  <a:gd name="T30" fmla="*/ 39 w 68"/>
                  <a:gd name="T31" fmla="*/ 27 h 126"/>
                  <a:gd name="T32" fmla="*/ 35 w 68"/>
                  <a:gd name="T33" fmla="*/ 22 h 126"/>
                  <a:gd name="T34" fmla="*/ 31 w 68"/>
                  <a:gd name="T35" fmla="*/ 17 h 126"/>
                  <a:gd name="T36" fmla="*/ 27 w 68"/>
                  <a:gd name="T37" fmla="*/ 15 h 126"/>
                  <a:gd name="T38" fmla="*/ 23 w 68"/>
                  <a:gd name="T39" fmla="*/ 10 h 126"/>
                  <a:gd name="T40" fmla="*/ 19 w 68"/>
                  <a:gd name="T41" fmla="*/ 7 h 126"/>
                  <a:gd name="T42" fmla="*/ 15 w 68"/>
                  <a:gd name="T43" fmla="*/ 2 h 126"/>
                  <a:gd name="T44" fmla="*/ 12 w 68"/>
                  <a:gd name="T45" fmla="*/ 2 h 126"/>
                  <a:gd name="T46" fmla="*/ 8 w 68"/>
                  <a:gd name="T47" fmla="*/ 0 h 126"/>
                  <a:gd name="T48" fmla="*/ 4 w 68"/>
                  <a:gd name="T49" fmla="*/ 0 h 126"/>
                  <a:gd name="T50" fmla="*/ 0 w 68"/>
                  <a:gd name="T51" fmla="*/ 0 h 126"/>
                  <a:gd name="T52" fmla="*/ 4 w 68"/>
                  <a:gd name="T53" fmla="*/ 2 h 126"/>
                  <a:gd name="T54" fmla="*/ 0 w 68"/>
                  <a:gd name="T55" fmla="*/ 7 h 126"/>
                  <a:gd name="T56" fmla="*/ 0 w 68"/>
                  <a:gd name="T57" fmla="*/ 15 h 126"/>
                  <a:gd name="T58" fmla="*/ 1 w 68"/>
                  <a:gd name="T59" fmla="*/ 22 h 126"/>
                  <a:gd name="T60" fmla="*/ 4 w 68"/>
                  <a:gd name="T61" fmla="*/ 29 h 126"/>
                  <a:gd name="T62" fmla="*/ 5 w 68"/>
                  <a:gd name="T63" fmla="*/ 37 h 126"/>
                  <a:gd name="T64" fmla="*/ 6 w 68"/>
                  <a:gd name="T65" fmla="*/ 44 h 126"/>
                  <a:gd name="T66" fmla="*/ 9 w 68"/>
                  <a:gd name="T67" fmla="*/ 51 h 126"/>
                  <a:gd name="T68" fmla="*/ 13 w 68"/>
                  <a:gd name="T69" fmla="*/ 56 h 126"/>
                  <a:gd name="T70" fmla="*/ 15 w 68"/>
                  <a:gd name="T71" fmla="*/ 64 h 126"/>
                  <a:gd name="T72" fmla="*/ 19 w 68"/>
                  <a:gd name="T73" fmla="*/ 69 h 126"/>
                  <a:gd name="T74" fmla="*/ 23 w 68"/>
                  <a:gd name="T75" fmla="*/ 76 h 126"/>
                  <a:gd name="T76" fmla="*/ 27 w 68"/>
                  <a:gd name="T77" fmla="*/ 81 h 126"/>
                  <a:gd name="T78" fmla="*/ 31 w 68"/>
                  <a:gd name="T79" fmla="*/ 86 h 126"/>
                  <a:gd name="T80" fmla="*/ 34 w 68"/>
                  <a:gd name="T81" fmla="*/ 93 h 126"/>
                  <a:gd name="T82" fmla="*/ 37 w 68"/>
                  <a:gd name="T83" fmla="*/ 96 h 126"/>
                  <a:gd name="T84" fmla="*/ 40 w 68"/>
                  <a:gd name="T85" fmla="*/ 103 h 126"/>
                  <a:gd name="T86" fmla="*/ 44 w 68"/>
                  <a:gd name="T87" fmla="*/ 105 h 126"/>
                  <a:gd name="T88" fmla="*/ 48 w 68"/>
                  <a:gd name="T89" fmla="*/ 113 h 126"/>
                  <a:gd name="T90" fmla="*/ 50 w 68"/>
                  <a:gd name="T91" fmla="*/ 120 h 126"/>
                  <a:gd name="T92" fmla="*/ 54 w 68"/>
                  <a:gd name="T93" fmla="*/ 120 h 126"/>
                  <a:gd name="T94" fmla="*/ 58 w 68"/>
                  <a:gd name="T95" fmla="*/ 125 h 126"/>
                  <a:gd name="T96" fmla="*/ 62 w 68"/>
                  <a:gd name="T97" fmla="*/ 125 h 126"/>
                  <a:gd name="T98" fmla="*/ 66 w 68"/>
                  <a:gd name="T99" fmla="*/ 125 h 126"/>
                  <a:gd name="T100" fmla="*/ 66 w 68"/>
                  <a:gd name="T101" fmla="*/ 118 h 126"/>
                  <a:gd name="T102" fmla="*/ 66 w 68"/>
                  <a:gd name="T103" fmla="*/ 110 h 12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68"/>
                  <a:gd name="T157" fmla="*/ 0 h 126"/>
                  <a:gd name="T158" fmla="*/ 68 w 68"/>
                  <a:gd name="T159" fmla="*/ 126 h 12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68" h="126">
                    <a:moveTo>
                      <a:pt x="63" y="125"/>
                    </a:moveTo>
                    <a:lnTo>
                      <a:pt x="66" y="118"/>
                    </a:lnTo>
                    <a:lnTo>
                      <a:pt x="67" y="110"/>
                    </a:lnTo>
                    <a:lnTo>
                      <a:pt x="67" y="103"/>
                    </a:lnTo>
                    <a:lnTo>
                      <a:pt x="67" y="96"/>
                    </a:lnTo>
                    <a:lnTo>
                      <a:pt x="67" y="88"/>
                    </a:lnTo>
                    <a:lnTo>
                      <a:pt x="67" y="81"/>
                    </a:lnTo>
                    <a:lnTo>
                      <a:pt x="64" y="74"/>
                    </a:lnTo>
                    <a:lnTo>
                      <a:pt x="62" y="66"/>
                    </a:lnTo>
                    <a:lnTo>
                      <a:pt x="58" y="61"/>
                    </a:lnTo>
                    <a:lnTo>
                      <a:pt x="55" y="54"/>
                    </a:lnTo>
                    <a:lnTo>
                      <a:pt x="52" y="49"/>
                    </a:lnTo>
                    <a:lnTo>
                      <a:pt x="49" y="42"/>
                    </a:lnTo>
                    <a:lnTo>
                      <a:pt x="45" y="37"/>
                    </a:lnTo>
                    <a:lnTo>
                      <a:pt x="43" y="29"/>
                    </a:lnTo>
                    <a:lnTo>
                      <a:pt x="39" y="27"/>
                    </a:lnTo>
                    <a:lnTo>
                      <a:pt x="35" y="22"/>
                    </a:lnTo>
                    <a:lnTo>
                      <a:pt x="31" y="17"/>
                    </a:lnTo>
                    <a:lnTo>
                      <a:pt x="27" y="15"/>
                    </a:lnTo>
                    <a:lnTo>
                      <a:pt x="23" y="10"/>
                    </a:lnTo>
                    <a:lnTo>
                      <a:pt x="19" y="7"/>
                    </a:lnTo>
                    <a:lnTo>
                      <a:pt x="15" y="2"/>
                    </a:lnTo>
                    <a:lnTo>
                      <a:pt x="12" y="2"/>
                    </a:lnTo>
                    <a:lnTo>
                      <a:pt x="8" y="0"/>
                    </a:lnTo>
                    <a:lnTo>
                      <a:pt x="4" y="0"/>
                    </a:lnTo>
                    <a:lnTo>
                      <a:pt x="0" y="0"/>
                    </a:lnTo>
                    <a:lnTo>
                      <a:pt x="4" y="2"/>
                    </a:lnTo>
                    <a:lnTo>
                      <a:pt x="0" y="7"/>
                    </a:lnTo>
                    <a:lnTo>
                      <a:pt x="0" y="15"/>
                    </a:lnTo>
                    <a:lnTo>
                      <a:pt x="1" y="22"/>
                    </a:lnTo>
                    <a:lnTo>
                      <a:pt x="4" y="29"/>
                    </a:lnTo>
                    <a:lnTo>
                      <a:pt x="5" y="37"/>
                    </a:lnTo>
                    <a:lnTo>
                      <a:pt x="6" y="44"/>
                    </a:lnTo>
                    <a:lnTo>
                      <a:pt x="9" y="51"/>
                    </a:lnTo>
                    <a:lnTo>
                      <a:pt x="13" y="56"/>
                    </a:lnTo>
                    <a:lnTo>
                      <a:pt x="15" y="64"/>
                    </a:lnTo>
                    <a:lnTo>
                      <a:pt x="19" y="69"/>
                    </a:lnTo>
                    <a:lnTo>
                      <a:pt x="23" y="76"/>
                    </a:lnTo>
                    <a:lnTo>
                      <a:pt x="27" y="81"/>
                    </a:lnTo>
                    <a:lnTo>
                      <a:pt x="31" y="86"/>
                    </a:lnTo>
                    <a:lnTo>
                      <a:pt x="34" y="93"/>
                    </a:lnTo>
                    <a:lnTo>
                      <a:pt x="37" y="96"/>
                    </a:lnTo>
                    <a:lnTo>
                      <a:pt x="40" y="103"/>
                    </a:lnTo>
                    <a:lnTo>
                      <a:pt x="44" y="105"/>
                    </a:lnTo>
                    <a:lnTo>
                      <a:pt x="48" y="113"/>
                    </a:lnTo>
                    <a:lnTo>
                      <a:pt x="50" y="120"/>
                    </a:lnTo>
                    <a:lnTo>
                      <a:pt x="54" y="120"/>
                    </a:lnTo>
                    <a:lnTo>
                      <a:pt x="58" y="125"/>
                    </a:lnTo>
                    <a:lnTo>
                      <a:pt x="62" y="125"/>
                    </a:lnTo>
                    <a:lnTo>
                      <a:pt x="66" y="125"/>
                    </a:lnTo>
                    <a:lnTo>
                      <a:pt x="66" y="118"/>
                    </a:lnTo>
                    <a:lnTo>
                      <a:pt x="66" y="110"/>
                    </a:lnTo>
                  </a:path>
                </a:pathLst>
              </a:custGeom>
              <a:solidFill>
                <a:srgbClr val="EAEC5E"/>
              </a:solidFill>
              <a:ln w="12700" cap="rnd">
                <a:solidFill>
                  <a:schemeClr val="tx1"/>
                </a:solidFill>
                <a:round/>
                <a:headEnd/>
                <a:tailEnd/>
              </a:ln>
            </p:spPr>
            <p:txBody>
              <a:bodyPr/>
              <a:lstStyle/>
              <a:p>
                <a:endParaRPr lang="en-US"/>
              </a:p>
            </p:txBody>
          </p:sp>
          <p:sp>
            <p:nvSpPr>
              <p:cNvPr id="3811" name="Freeform 129"/>
              <p:cNvSpPr>
                <a:spLocks/>
              </p:cNvSpPr>
              <p:nvPr/>
            </p:nvSpPr>
            <p:spPr bwMode="auto">
              <a:xfrm>
                <a:off x="2010" y="1536"/>
                <a:ext cx="168" cy="106"/>
              </a:xfrm>
              <a:custGeom>
                <a:avLst/>
                <a:gdLst>
                  <a:gd name="T0" fmla="*/ 15 w 168"/>
                  <a:gd name="T1" fmla="*/ 59 h 106"/>
                  <a:gd name="T2" fmla="*/ 21 w 168"/>
                  <a:gd name="T3" fmla="*/ 50 h 106"/>
                  <a:gd name="T4" fmla="*/ 25 w 168"/>
                  <a:gd name="T5" fmla="*/ 42 h 106"/>
                  <a:gd name="T6" fmla="*/ 29 w 168"/>
                  <a:gd name="T7" fmla="*/ 32 h 106"/>
                  <a:gd name="T8" fmla="*/ 36 w 168"/>
                  <a:gd name="T9" fmla="*/ 22 h 106"/>
                  <a:gd name="T10" fmla="*/ 42 w 168"/>
                  <a:gd name="T11" fmla="*/ 14 h 106"/>
                  <a:gd name="T12" fmla="*/ 48 w 168"/>
                  <a:gd name="T13" fmla="*/ 6 h 106"/>
                  <a:gd name="T14" fmla="*/ 56 w 168"/>
                  <a:gd name="T15" fmla="*/ 0 h 106"/>
                  <a:gd name="T16" fmla="*/ 65 w 168"/>
                  <a:gd name="T17" fmla="*/ 0 h 106"/>
                  <a:gd name="T18" fmla="*/ 73 w 168"/>
                  <a:gd name="T19" fmla="*/ 0 h 106"/>
                  <a:gd name="T20" fmla="*/ 83 w 168"/>
                  <a:gd name="T21" fmla="*/ 3 h 106"/>
                  <a:gd name="T22" fmla="*/ 91 w 168"/>
                  <a:gd name="T23" fmla="*/ 7 h 106"/>
                  <a:gd name="T24" fmla="*/ 104 w 168"/>
                  <a:gd name="T25" fmla="*/ 18 h 106"/>
                  <a:gd name="T26" fmla="*/ 114 w 168"/>
                  <a:gd name="T27" fmla="*/ 25 h 106"/>
                  <a:gd name="T28" fmla="*/ 121 w 168"/>
                  <a:gd name="T29" fmla="*/ 32 h 106"/>
                  <a:gd name="T30" fmla="*/ 128 w 168"/>
                  <a:gd name="T31" fmla="*/ 41 h 106"/>
                  <a:gd name="T32" fmla="*/ 136 w 168"/>
                  <a:gd name="T33" fmla="*/ 49 h 106"/>
                  <a:gd name="T34" fmla="*/ 142 w 168"/>
                  <a:gd name="T35" fmla="*/ 57 h 106"/>
                  <a:gd name="T36" fmla="*/ 149 w 168"/>
                  <a:gd name="T37" fmla="*/ 66 h 106"/>
                  <a:gd name="T38" fmla="*/ 154 w 168"/>
                  <a:gd name="T39" fmla="*/ 74 h 106"/>
                  <a:gd name="T40" fmla="*/ 159 w 168"/>
                  <a:gd name="T41" fmla="*/ 84 h 106"/>
                  <a:gd name="T42" fmla="*/ 161 w 168"/>
                  <a:gd name="T43" fmla="*/ 92 h 106"/>
                  <a:gd name="T44" fmla="*/ 166 w 168"/>
                  <a:gd name="T45" fmla="*/ 101 h 106"/>
                  <a:gd name="T46" fmla="*/ 163 w 168"/>
                  <a:gd name="T47" fmla="*/ 104 h 106"/>
                  <a:gd name="T48" fmla="*/ 156 w 168"/>
                  <a:gd name="T49" fmla="*/ 97 h 106"/>
                  <a:gd name="T50" fmla="*/ 147 w 168"/>
                  <a:gd name="T51" fmla="*/ 91 h 106"/>
                  <a:gd name="T52" fmla="*/ 139 w 168"/>
                  <a:gd name="T53" fmla="*/ 87 h 106"/>
                  <a:gd name="T54" fmla="*/ 133 w 168"/>
                  <a:gd name="T55" fmla="*/ 78 h 106"/>
                  <a:gd name="T56" fmla="*/ 125 w 168"/>
                  <a:gd name="T57" fmla="*/ 70 h 106"/>
                  <a:gd name="T58" fmla="*/ 116 w 168"/>
                  <a:gd name="T59" fmla="*/ 62 h 106"/>
                  <a:gd name="T60" fmla="*/ 109 w 168"/>
                  <a:gd name="T61" fmla="*/ 55 h 106"/>
                  <a:gd name="T62" fmla="*/ 101 w 168"/>
                  <a:gd name="T63" fmla="*/ 49 h 106"/>
                  <a:gd name="T64" fmla="*/ 90 w 168"/>
                  <a:gd name="T65" fmla="*/ 39 h 106"/>
                  <a:gd name="T66" fmla="*/ 80 w 168"/>
                  <a:gd name="T67" fmla="*/ 34 h 106"/>
                  <a:gd name="T68" fmla="*/ 70 w 168"/>
                  <a:gd name="T69" fmla="*/ 27 h 106"/>
                  <a:gd name="T70" fmla="*/ 62 w 168"/>
                  <a:gd name="T71" fmla="*/ 22 h 106"/>
                  <a:gd name="T72" fmla="*/ 53 w 168"/>
                  <a:gd name="T73" fmla="*/ 24 h 106"/>
                  <a:gd name="T74" fmla="*/ 46 w 168"/>
                  <a:gd name="T75" fmla="*/ 32 h 106"/>
                  <a:gd name="T76" fmla="*/ 42 w 168"/>
                  <a:gd name="T77" fmla="*/ 41 h 106"/>
                  <a:gd name="T78" fmla="*/ 36 w 168"/>
                  <a:gd name="T79" fmla="*/ 49 h 106"/>
                  <a:gd name="T80" fmla="*/ 29 w 168"/>
                  <a:gd name="T81" fmla="*/ 57 h 106"/>
                  <a:gd name="T82" fmla="*/ 24 w 168"/>
                  <a:gd name="T83" fmla="*/ 66 h 106"/>
                  <a:gd name="T84" fmla="*/ 18 w 168"/>
                  <a:gd name="T85" fmla="*/ 74 h 106"/>
                  <a:gd name="T86" fmla="*/ 13 w 168"/>
                  <a:gd name="T87" fmla="*/ 83 h 106"/>
                  <a:gd name="T88" fmla="*/ 7 w 168"/>
                  <a:gd name="T89" fmla="*/ 91 h 106"/>
                  <a:gd name="T90" fmla="*/ 3 w 168"/>
                  <a:gd name="T91" fmla="*/ 99 h 106"/>
                  <a:gd name="T92" fmla="*/ 4 w 168"/>
                  <a:gd name="T93" fmla="*/ 64 h 10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68"/>
                  <a:gd name="T142" fmla="*/ 0 h 106"/>
                  <a:gd name="T143" fmla="*/ 168 w 168"/>
                  <a:gd name="T144" fmla="*/ 106 h 10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68" h="106">
                    <a:moveTo>
                      <a:pt x="13" y="63"/>
                    </a:moveTo>
                    <a:lnTo>
                      <a:pt x="15" y="59"/>
                    </a:lnTo>
                    <a:lnTo>
                      <a:pt x="18" y="55"/>
                    </a:lnTo>
                    <a:lnTo>
                      <a:pt x="21" y="50"/>
                    </a:lnTo>
                    <a:lnTo>
                      <a:pt x="22" y="46"/>
                    </a:lnTo>
                    <a:lnTo>
                      <a:pt x="25" y="42"/>
                    </a:lnTo>
                    <a:lnTo>
                      <a:pt x="27" y="38"/>
                    </a:lnTo>
                    <a:lnTo>
                      <a:pt x="29" y="32"/>
                    </a:lnTo>
                    <a:lnTo>
                      <a:pt x="32" y="28"/>
                    </a:lnTo>
                    <a:lnTo>
                      <a:pt x="36" y="22"/>
                    </a:lnTo>
                    <a:lnTo>
                      <a:pt x="39" y="18"/>
                    </a:lnTo>
                    <a:lnTo>
                      <a:pt x="42" y="14"/>
                    </a:lnTo>
                    <a:lnTo>
                      <a:pt x="46" y="10"/>
                    </a:lnTo>
                    <a:lnTo>
                      <a:pt x="48" y="6"/>
                    </a:lnTo>
                    <a:lnTo>
                      <a:pt x="52" y="3"/>
                    </a:lnTo>
                    <a:lnTo>
                      <a:pt x="56" y="0"/>
                    </a:lnTo>
                    <a:lnTo>
                      <a:pt x="60" y="0"/>
                    </a:lnTo>
                    <a:lnTo>
                      <a:pt x="65" y="0"/>
                    </a:lnTo>
                    <a:lnTo>
                      <a:pt x="69" y="0"/>
                    </a:lnTo>
                    <a:lnTo>
                      <a:pt x="73" y="0"/>
                    </a:lnTo>
                    <a:lnTo>
                      <a:pt x="77" y="0"/>
                    </a:lnTo>
                    <a:lnTo>
                      <a:pt x="83" y="3"/>
                    </a:lnTo>
                    <a:lnTo>
                      <a:pt x="87" y="6"/>
                    </a:lnTo>
                    <a:lnTo>
                      <a:pt x="91" y="7"/>
                    </a:lnTo>
                    <a:lnTo>
                      <a:pt x="95" y="11"/>
                    </a:lnTo>
                    <a:lnTo>
                      <a:pt x="104" y="18"/>
                    </a:lnTo>
                    <a:lnTo>
                      <a:pt x="108" y="21"/>
                    </a:lnTo>
                    <a:lnTo>
                      <a:pt x="114" y="25"/>
                    </a:lnTo>
                    <a:lnTo>
                      <a:pt x="116" y="29"/>
                    </a:lnTo>
                    <a:lnTo>
                      <a:pt x="121" y="32"/>
                    </a:lnTo>
                    <a:lnTo>
                      <a:pt x="125" y="36"/>
                    </a:lnTo>
                    <a:lnTo>
                      <a:pt x="128" y="41"/>
                    </a:lnTo>
                    <a:lnTo>
                      <a:pt x="132" y="45"/>
                    </a:lnTo>
                    <a:lnTo>
                      <a:pt x="136" y="49"/>
                    </a:lnTo>
                    <a:lnTo>
                      <a:pt x="140" y="53"/>
                    </a:lnTo>
                    <a:lnTo>
                      <a:pt x="142" y="57"/>
                    </a:lnTo>
                    <a:lnTo>
                      <a:pt x="146" y="62"/>
                    </a:lnTo>
                    <a:lnTo>
                      <a:pt x="149" y="66"/>
                    </a:lnTo>
                    <a:lnTo>
                      <a:pt x="150" y="70"/>
                    </a:lnTo>
                    <a:lnTo>
                      <a:pt x="154" y="74"/>
                    </a:lnTo>
                    <a:lnTo>
                      <a:pt x="156" y="80"/>
                    </a:lnTo>
                    <a:lnTo>
                      <a:pt x="159" y="84"/>
                    </a:lnTo>
                    <a:lnTo>
                      <a:pt x="160" y="88"/>
                    </a:lnTo>
                    <a:lnTo>
                      <a:pt x="161" y="92"/>
                    </a:lnTo>
                    <a:lnTo>
                      <a:pt x="164" y="97"/>
                    </a:lnTo>
                    <a:lnTo>
                      <a:pt x="166" y="101"/>
                    </a:lnTo>
                    <a:lnTo>
                      <a:pt x="167" y="105"/>
                    </a:lnTo>
                    <a:lnTo>
                      <a:pt x="163" y="104"/>
                    </a:lnTo>
                    <a:lnTo>
                      <a:pt x="160" y="99"/>
                    </a:lnTo>
                    <a:lnTo>
                      <a:pt x="156" y="97"/>
                    </a:lnTo>
                    <a:lnTo>
                      <a:pt x="152" y="94"/>
                    </a:lnTo>
                    <a:lnTo>
                      <a:pt x="147" y="91"/>
                    </a:lnTo>
                    <a:lnTo>
                      <a:pt x="143" y="90"/>
                    </a:lnTo>
                    <a:lnTo>
                      <a:pt x="139" y="87"/>
                    </a:lnTo>
                    <a:lnTo>
                      <a:pt x="136" y="83"/>
                    </a:lnTo>
                    <a:lnTo>
                      <a:pt x="133" y="78"/>
                    </a:lnTo>
                    <a:lnTo>
                      <a:pt x="129" y="76"/>
                    </a:lnTo>
                    <a:lnTo>
                      <a:pt x="125" y="70"/>
                    </a:lnTo>
                    <a:lnTo>
                      <a:pt x="121" y="66"/>
                    </a:lnTo>
                    <a:lnTo>
                      <a:pt x="116" y="62"/>
                    </a:lnTo>
                    <a:lnTo>
                      <a:pt x="112" y="59"/>
                    </a:lnTo>
                    <a:lnTo>
                      <a:pt x="109" y="55"/>
                    </a:lnTo>
                    <a:lnTo>
                      <a:pt x="105" y="52"/>
                    </a:lnTo>
                    <a:lnTo>
                      <a:pt x="101" y="49"/>
                    </a:lnTo>
                    <a:lnTo>
                      <a:pt x="95" y="45"/>
                    </a:lnTo>
                    <a:lnTo>
                      <a:pt x="90" y="39"/>
                    </a:lnTo>
                    <a:lnTo>
                      <a:pt x="86" y="36"/>
                    </a:lnTo>
                    <a:lnTo>
                      <a:pt x="80" y="34"/>
                    </a:lnTo>
                    <a:lnTo>
                      <a:pt x="76" y="31"/>
                    </a:lnTo>
                    <a:lnTo>
                      <a:pt x="70" y="27"/>
                    </a:lnTo>
                    <a:lnTo>
                      <a:pt x="66" y="24"/>
                    </a:lnTo>
                    <a:lnTo>
                      <a:pt x="62" y="22"/>
                    </a:lnTo>
                    <a:lnTo>
                      <a:pt x="58" y="21"/>
                    </a:lnTo>
                    <a:lnTo>
                      <a:pt x="53" y="24"/>
                    </a:lnTo>
                    <a:lnTo>
                      <a:pt x="51" y="29"/>
                    </a:lnTo>
                    <a:lnTo>
                      <a:pt x="46" y="32"/>
                    </a:lnTo>
                    <a:lnTo>
                      <a:pt x="45" y="36"/>
                    </a:lnTo>
                    <a:lnTo>
                      <a:pt x="42" y="41"/>
                    </a:lnTo>
                    <a:lnTo>
                      <a:pt x="39" y="45"/>
                    </a:lnTo>
                    <a:lnTo>
                      <a:pt x="36" y="49"/>
                    </a:lnTo>
                    <a:lnTo>
                      <a:pt x="34" y="53"/>
                    </a:lnTo>
                    <a:lnTo>
                      <a:pt x="29" y="57"/>
                    </a:lnTo>
                    <a:lnTo>
                      <a:pt x="27" y="62"/>
                    </a:lnTo>
                    <a:lnTo>
                      <a:pt x="24" y="66"/>
                    </a:lnTo>
                    <a:lnTo>
                      <a:pt x="21" y="70"/>
                    </a:lnTo>
                    <a:lnTo>
                      <a:pt x="18" y="74"/>
                    </a:lnTo>
                    <a:lnTo>
                      <a:pt x="15" y="78"/>
                    </a:lnTo>
                    <a:lnTo>
                      <a:pt x="13" y="83"/>
                    </a:lnTo>
                    <a:lnTo>
                      <a:pt x="10" y="87"/>
                    </a:lnTo>
                    <a:lnTo>
                      <a:pt x="7" y="91"/>
                    </a:lnTo>
                    <a:lnTo>
                      <a:pt x="6" y="95"/>
                    </a:lnTo>
                    <a:lnTo>
                      <a:pt x="3" y="99"/>
                    </a:lnTo>
                    <a:lnTo>
                      <a:pt x="0" y="104"/>
                    </a:lnTo>
                    <a:lnTo>
                      <a:pt x="4" y="64"/>
                    </a:lnTo>
                  </a:path>
                </a:pathLst>
              </a:custGeom>
              <a:solidFill>
                <a:srgbClr val="00CC00"/>
              </a:solidFill>
              <a:ln w="12700" cap="rnd">
                <a:solidFill>
                  <a:srgbClr val="00CC00"/>
                </a:solidFill>
                <a:round/>
                <a:headEnd/>
                <a:tailEnd/>
              </a:ln>
            </p:spPr>
            <p:txBody>
              <a:bodyPr/>
              <a:lstStyle/>
              <a:p>
                <a:endParaRPr lang="en-US"/>
              </a:p>
            </p:txBody>
          </p:sp>
          <p:sp>
            <p:nvSpPr>
              <p:cNvPr id="3812" name="Freeform 130"/>
              <p:cNvSpPr>
                <a:spLocks/>
              </p:cNvSpPr>
              <p:nvPr/>
            </p:nvSpPr>
            <p:spPr bwMode="auto">
              <a:xfrm>
                <a:off x="1801" y="1641"/>
                <a:ext cx="186" cy="118"/>
              </a:xfrm>
              <a:custGeom>
                <a:avLst/>
                <a:gdLst>
                  <a:gd name="T0" fmla="*/ 168 w 186"/>
                  <a:gd name="T1" fmla="*/ 66 h 118"/>
                  <a:gd name="T2" fmla="*/ 162 w 186"/>
                  <a:gd name="T3" fmla="*/ 56 h 118"/>
                  <a:gd name="T4" fmla="*/ 157 w 186"/>
                  <a:gd name="T5" fmla="*/ 47 h 118"/>
                  <a:gd name="T6" fmla="*/ 152 w 186"/>
                  <a:gd name="T7" fmla="*/ 36 h 118"/>
                  <a:gd name="T8" fmla="*/ 145 w 186"/>
                  <a:gd name="T9" fmla="*/ 25 h 118"/>
                  <a:gd name="T10" fmla="*/ 138 w 186"/>
                  <a:gd name="T11" fmla="*/ 16 h 118"/>
                  <a:gd name="T12" fmla="*/ 132 w 186"/>
                  <a:gd name="T13" fmla="*/ 6 h 118"/>
                  <a:gd name="T14" fmla="*/ 123 w 186"/>
                  <a:gd name="T15" fmla="*/ 0 h 118"/>
                  <a:gd name="T16" fmla="*/ 113 w 186"/>
                  <a:gd name="T17" fmla="*/ 0 h 118"/>
                  <a:gd name="T18" fmla="*/ 104 w 186"/>
                  <a:gd name="T19" fmla="*/ 0 h 118"/>
                  <a:gd name="T20" fmla="*/ 93 w 186"/>
                  <a:gd name="T21" fmla="*/ 3 h 118"/>
                  <a:gd name="T22" fmla="*/ 84 w 186"/>
                  <a:gd name="T23" fmla="*/ 8 h 118"/>
                  <a:gd name="T24" fmla="*/ 70 w 186"/>
                  <a:gd name="T25" fmla="*/ 20 h 118"/>
                  <a:gd name="T26" fmla="*/ 59 w 186"/>
                  <a:gd name="T27" fmla="*/ 28 h 118"/>
                  <a:gd name="T28" fmla="*/ 51 w 186"/>
                  <a:gd name="T29" fmla="*/ 36 h 118"/>
                  <a:gd name="T30" fmla="*/ 44 w 186"/>
                  <a:gd name="T31" fmla="*/ 45 h 118"/>
                  <a:gd name="T32" fmla="*/ 34 w 186"/>
                  <a:gd name="T33" fmla="*/ 55 h 118"/>
                  <a:gd name="T34" fmla="*/ 28 w 186"/>
                  <a:gd name="T35" fmla="*/ 64 h 118"/>
                  <a:gd name="T36" fmla="*/ 20 w 186"/>
                  <a:gd name="T37" fmla="*/ 73 h 118"/>
                  <a:gd name="T38" fmla="*/ 14 w 186"/>
                  <a:gd name="T39" fmla="*/ 83 h 118"/>
                  <a:gd name="T40" fmla="*/ 9 w 186"/>
                  <a:gd name="T41" fmla="*/ 94 h 118"/>
                  <a:gd name="T42" fmla="*/ 6 w 186"/>
                  <a:gd name="T43" fmla="*/ 103 h 118"/>
                  <a:gd name="T44" fmla="*/ 2 w 186"/>
                  <a:gd name="T45" fmla="*/ 112 h 118"/>
                  <a:gd name="T46" fmla="*/ 5 w 186"/>
                  <a:gd name="T47" fmla="*/ 115 h 118"/>
                  <a:gd name="T48" fmla="*/ 12 w 186"/>
                  <a:gd name="T49" fmla="*/ 108 h 118"/>
                  <a:gd name="T50" fmla="*/ 22 w 186"/>
                  <a:gd name="T51" fmla="*/ 101 h 118"/>
                  <a:gd name="T52" fmla="*/ 31 w 186"/>
                  <a:gd name="T53" fmla="*/ 97 h 118"/>
                  <a:gd name="T54" fmla="*/ 37 w 186"/>
                  <a:gd name="T55" fmla="*/ 87 h 118"/>
                  <a:gd name="T56" fmla="*/ 47 w 186"/>
                  <a:gd name="T57" fmla="*/ 78 h 118"/>
                  <a:gd name="T58" fmla="*/ 56 w 186"/>
                  <a:gd name="T59" fmla="*/ 69 h 118"/>
                  <a:gd name="T60" fmla="*/ 64 w 186"/>
                  <a:gd name="T61" fmla="*/ 61 h 118"/>
                  <a:gd name="T62" fmla="*/ 73 w 186"/>
                  <a:gd name="T63" fmla="*/ 55 h 118"/>
                  <a:gd name="T64" fmla="*/ 86 w 186"/>
                  <a:gd name="T65" fmla="*/ 44 h 118"/>
                  <a:gd name="T66" fmla="*/ 96 w 186"/>
                  <a:gd name="T67" fmla="*/ 37 h 118"/>
                  <a:gd name="T68" fmla="*/ 107 w 186"/>
                  <a:gd name="T69" fmla="*/ 30 h 118"/>
                  <a:gd name="T70" fmla="*/ 117 w 186"/>
                  <a:gd name="T71" fmla="*/ 25 h 118"/>
                  <a:gd name="T72" fmla="*/ 126 w 186"/>
                  <a:gd name="T73" fmla="*/ 27 h 118"/>
                  <a:gd name="T74" fmla="*/ 134 w 186"/>
                  <a:gd name="T75" fmla="*/ 36 h 118"/>
                  <a:gd name="T76" fmla="*/ 138 w 186"/>
                  <a:gd name="T77" fmla="*/ 45 h 118"/>
                  <a:gd name="T78" fmla="*/ 145 w 186"/>
                  <a:gd name="T79" fmla="*/ 55 h 118"/>
                  <a:gd name="T80" fmla="*/ 152 w 186"/>
                  <a:gd name="T81" fmla="*/ 64 h 118"/>
                  <a:gd name="T82" fmla="*/ 159 w 186"/>
                  <a:gd name="T83" fmla="*/ 73 h 118"/>
                  <a:gd name="T84" fmla="*/ 165 w 186"/>
                  <a:gd name="T85" fmla="*/ 83 h 118"/>
                  <a:gd name="T86" fmla="*/ 171 w 186"/>
                  <a:gd name="T87" fmla="*/ 92 h 118"/>
                  <a:gd name="T88" fmla="*/ 177 w 186"/>
                  <a:gd name="T89" fmla="*/ 101 h 118"/>
                  <a:gd name="T90" fmla="*/ 182 w 186"/>
                  <a:gd name="T91" fmla="*/ 111 h 118"/>
                  <a:gd name="T92" fmla="*/ 180 w 186"/>
                  <a:gd name="T93" fmla="*/ 72 h 11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6"/>
                  <a:gd name="T142" fmla="*/ 0 h 118"/>
                  <a:gd name="T143" fmla="*/ 186 w 186"/>
                  <a:gd name="T144" fmla="*/ 118 h 11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6" h="118">
                    <a:moveTo>
                      <a:pt x="171" y="70"/>
                    </a:moveTo>
                    <a:lnTo>
                      <a:pt x="168" y="66"/>
                    </a:lnTo>
                    <a:lnTo>
                      <a:pt x="165" y="61"/>
                    </a:lnTo>
                    <a:lnTo>
                      <a:pt x="162" y="56"/>
                    </a:lnTo>
                    <a:lnTo>
                      <a:pt x="160" y="51"/>
                    </a:lnTo>
                    <a:lnTo>
                      <a:pt x="157" y="47"/>
                    </a:lnTo>
                    <a:lnTo>
                      <a:pt x="155" y="42"/>
                    </a:lnTo>
                    <a:lnTo>
                      <a:pt x="152" y="36"/>
                    </a:lnTo>
                    <a:lnTo>
                      <a:pt x="149" y="31"/>
                    </a:lnTo>
                    <a:lnTo>
                      <a:pt x="145" y="25"/>
                    </a:lnTo>
                    <a:lnTo>
                      <a:pt x="141" y="20"/>
                    </a:lnTo>
                    <a:lnTo>
                      <a:pt x="138" y="16"/>
                    </a:lnTo>
                    <a:lnTo>
                      <a:pt x="134" y="11"/>
                    </a:lnTo>
                    <a:lnTo>
                      <a:pt x="132" y="6"/>
                    </a:lnTo>
                    <a:lnTo>
                      <a:pt x="127" y="3"/>
                    </a:lnTo>
                    <a:lnTo>
                      <a:pt x="123" y="0"/>
                    </a:lnTo>
                    <a:lnTo>
                      <a:pt x="118" y="0"/>
                    </a:lnTo>
                    <a:lnTo>
                      <a:pt x="113" y="0"/>
                    </a:lnTo>
                    <a:lnTo>
                      <a:pt x="109" y="0"/>
                    </a:lnTo>
                    <a:lnTo>
                      <a:pt x="104" y="0"/>
                    </a:lnTo>
                    <a:lnTo>
                      <a:pt x="99" y="0"/>
                    </a:lnTo>
                    <a:lnTo>
                      <a:pt x="93" y="3"/>
                    </a:lnTo>
                    <a:lnTo>
                      <a:pt x="89" y="6"/>
                    </a:lnTo>
                    <a:lnTo>
                      <a:pt x="84" y="8"/>
                    </a:lnTo>
                    <a:lnTo>
                      <a:pt x="79" y="12"/>
                    </a:lnTo>
                    <a:lnTo>
                      <a:pt x="70" y="20"/>
                    </a:lnTo>
                    <a:lnTo>
                      <a:pt x="65" y="23"/>
                    </a:lnTo>
                    <a:lnTo>
                      <a:pt x="59" y="28"/>
                    </a:lnTo>
                    <a:lnTo>
                      <a:pt x="56" y="33"/>
                    </a:lnTo>
                    <a:lnTo>
                      <a:pt x="51" y="36"/>
                    </a:lnTo>
                    <a:lnTo>
                      <a:pt x="47" y="41"/>
                    </a:lnTo>
                    <a:lnTo>
                      <a:pt x="44" y="45"/>
                    </a:lnTo>
                    <a:lnTo>
                      <a:pt x="39" y="50"/>
                    </a:lnTo>
                    <a:lnTo>
                      <a:pt x="34" y="55"/>
                    </a:lnTo>
                    <a:lnTo>
                      <a:pt x="30" y="59"/>
                    </a:lnTo>
                    <a:lnTo>
                      <a:pt x="28" y="64"/>
                    </a:lnTo>
                    <a:lnTo>
                      <a:pt x="23" y="69"/>
                    </a:lnTo>
                    <a:lnTo>
                      <a:pt x="20" y="73"/>
                    </a:lnTo>
                    <a:lnTo>
                      <a:pt x="19" y="78"/>
                    </a:lnTo>
                    <a:lnTo>
                      <a:pt x="14" y="83"/>
                    </a:lnTo>
                    <a:lnTo>
                      <a:pt x="12" y="89"/>
                    </a:lnTo>
                    <a:lnTo>
                      <a:pt x="9" y="94"/>
                    </a:lnTo>
                    <a:lnTo>
                      <a:pt x="8" y="98"/>
                    </a:lnTo>
                    <a:lnTo>
                      <a:pt x="6" y="103"/>
                    </a:lnTo>
                    <a:lnTo>
                      <a:pt x="3" y="108"/>
                    </a:lnTo>
                    <a:lnTo>
                      <a:pt x="2" y="112"/>
                    </a:lnTo>
                    <a:lnTo>
                      <a:pt x="0" y="117"/>
                    </a:lnTo>
                    <a:lnTo>
                      <a:pt x="5" y="115"/>
                    </a:lnTo>
                    <a:lnTo>
                      <a:pt x="8" y="111"/>
                    </a:lnTo>
                    <a:lnTo>
                      <a:pt x="12" y="108"/>
                    </a:lnTo>
                    <a:lnTo>
                      <a:pt x="17" y="105"/>
                    </a:lnTo>
                    <a:lnTo>
                      <a:pt x="22" y="101"/>
                    </a:lnTo>
                    <a:lnTo>
                      <a:pt x="26" y="100"/>
                    </a:lnTo>
                    <a:lnTo>
                      <a:pt x="31" y="97"/>
                    </a:lnTo>
                    <a:lnTo>
                      <a:pt x="34" y="92"/>
                    </a:lnTo>
                    <a:lnTo>
                      <a:pt x="37" y="87"/>
                    </a:lnTo>
                    <a:lnTo>
                      <a:pt x="42" y="84"/>
                    </a:lnTo>
                    <a:lnTo>
                      <a:pt x="47" y="78"/>
                    </a:lnTo>
                    <a:lnTo>
                      <a:pt x="51" y="73"/>
                    </a:lnTo>
                    <a:lnTo>
                      <a:pt x="56" y="69"/>
                    </a:lnTo>
                    <a:lnTo>
                      <a:pt x="61" y="66"/>
                    </a:lnTo>
                    <a:lnTo>
                      <a:pt x="64" y="61"/>
                    </a:lnTo>
                    <a:lnTo>
                      <a:pt x="68" y="58"/>
                    </a:lnTo>
                    <a:lnTo>
                      <a:pt x="73" y="55"/>
                    </a:lnTo>
                    <a:lnTo>
                      <a:pt x="79" y="50"/>
                    </a:lnTo>
                    <a:lnTo>
                      <a:pt x="86" y="44"/>
                    </a:lnTo>
                    <a:lnTo>
                      <a:pt x="90" y="41"/>
                    </a:lnTo>
                    <a:lnTo>
                      <a:pt x="96" y="37"/>
                    </a:lnTo>
                    <a:lnTo>
                      <a:pt x="101" y="34"/>
                    </a:lnTo>
                    <a:lnTo>
                      <a:pt x="107" y="30"/>
                    </a:lnTo>
                    <a:lnTo>
                      <a:pt x="112" y="27"/>
                    </a:lnTo>
                    <a:lnTo>
                      <a:pt x="117" y="25"/>
                    </a:lnTo>
                    <a:lnTo>
                      <a:pt x="121" y="23"/>
                    </a:lnTo>
                    <a:lnTo>
                      <a:pt x="126" y="27"/>
                    </a:lnTo>
                    <a:lnTo>
                      <a:pt x="129" y="33"/>
                    </a:lnTo>
                    <a:lnTo>
                      <a:pt x="134" y="36"/>
                    </a:lnTo>
                    <a:lnTo>
                      <a:pt x="135" y="41"/>
                    </a:lnTo>
                    <a:lnTo>
                      <a:pt x="138" y="45"/>
                    </a:lnTo>
                    <a:lnTo>
                      <a:pt x="141" y="50"/>
                    </a:lnTo>
                    <a:lnTo>
                      <a:pt x="145" y="55"/>
                    </a:lnTo>
                    <a:lnTo>
                      <a:pt x="148" y="59"/>
                    </a:lnTo>
                    <a:lnTo>
                      <a:pt x="152" y="64"/>
                    </a:lnTo>
                    <a:lnTo>
                      <a:pt x="155" y="69"/>
                    </a:lnTo>
                    <a:lnTo>
                      <a:pt x="159" y="73"/>
                    </a:lnTo>
                    <a:lnTo>
                      <a:pt x="162" y="78"/>
                    </a:lnTo>
                    <a:lnTo>
                      <a:pt x="165" y="83"/>
                    </a:lnTo>
                    <a:lnTo>
                      <a:pt x="168" y="87"/>
                    </a:lnTo>
                    <a:lnTo>
                      <a:pt x="171" y="92"/>
                    </a:lnTo>
                    <a:lnTo>
                      <a:pt x="174" y="97"/>
                    </a:lnTo>
                    <a:lnTo>
                      <a:pt x="177" y="101"/>
                    </a:lnTo>
                    <a:lnTo>
                      <a:pt x="179" y="106"/>
                    </a:lnTo>
                    <a:lnTo>
                      <a:pt x="182" y="111"/>
                    </a:lnTo>
                    <a:lnTo>
                      <a:pt x="185" y="115"/>
                    </a:lnTo>
                    <a:lnTo>
                      <a:pt x="180" y="72"/>
                    </a:lnTo>
                  </a:path>
                </a:pathLst>
              </a:custGeom>
              <a:solidFill>
                <a:srgbClr val="00CC00"/>
              </a:solidFill>
              <a:ln w="12700" cap="rnd">
                <a:solidFill>
                  <a:srgbClr val="00CC00"/>
                </a:solidFill>
                <a:round/>
                <a:headEnd/>
                <a:tailEnd/>
              </a:ln>
            </p:spPr>
            <p:txBody>
              <a:bodyPr/>
              <a:lstStyle/>
              <a:p>
                <a:endParaRPr lang="en-US"/>
              </a:p>
            </p:txBody>
          </p:sp>
          <p:sp>
            <p:nvSpPr>
              <p:cNvPr id="3813" name="Freeform 131"/>
              <p:cNvSpPr>
                <a:spLocks/>
              </p:cNvSpPr>
              <p:nvPr/>
            </p:nvSpPr>
            <p:spPr bwMode="auto">
              <a:xfrm>
                <a:off x="2008" y="1445"/>
                <a:ext cx="110" cy="70"/>
              </a:xfrm>
              <a:custGeom>
                <a:avLst/>
                <a:gdLst>
                  <a:gd name="T0" fmla="*/ 10 w 110"/>
                  <a:gd name="T1" fmla="*/ 39 h 70"/>
                  <a:gd name="T2" fmla="*/ 14 w 110"/>
                  <a:gd name="T3" fmla="*/ 33 h 70"/>
                  <a:gd name="T4" fmla="*/ 16 w 110"/>
                  <a:gd name="T5" fmla="*/ 28 h 70"/>
                  <a:gd name="T6" fmla="*/ 19 w 110"/>
                  <a:gd name="T7" fmla="*/ 21 h 70"/>
                  <a:gd name="T8" fmla="*/ 24 w 110"/>
                  <a:gd name="T9" fmla="*/ 15 h 70"/>
                  <a:gd name="T10" fmla="*/ 27 w 110"/>
                  <a:gd name="T11" fmla="*/ 9 h 70"/>
                  <a:gd name="T12" fmla="*/ 31 w 110"/>
                  <a:gd name="T13" fmla="*/ 4 h 70"/>
                  <a:gd name="T14" fmla="*/ 37 w 110"/>
                  <a:gd name="T15" fmla="*/ 0 h 70"/>
                  <a:gd name="T16" fmla="*/ 42 w 110"/>
                  <a:gd name="T17" fmla="*/ 0 h 70"/>
                  <a:gd name="T18" fmla="*/ 48 w 110"/>
                  <a:gd name="T19" fmla="*/ 0 h 70"/>
                  <a:gd name="T20" fmla="*/ 54 w 110"/>
                  <a:gd name="T21" fmla="*/ 2 h 70"/>
                  <a:gd name="T22" fmla="*/ 60 w 110"/>
                  <a:gd name="T23" fmla="*/ 5 h 70"/>
                  <a:gd name="T24" fmla="*/ 68 w 110"/>
                  <a:gd name="T25" fmla="*/ 12 h 70"/>
                  <a:gd name="T26" fmla="*/ 74 w 110"/>
                  <a:gd name="T27" fmla="*/ 17 h 70"/>
                  <a:gd name="T28" fmla="*/ 79 w 110"/>
                  <a:gd name="T29" fmla="*/ 21 h 70"/>
                  <a:gd name="T30" fmla="*/ 83 w 110"/>
                  <a:gd name="T31" fmla="*/ 27 h 70"/>
                  <a:gd name="T32" fmla="*/ 89 w 110"/>
                  <a:gd name="T33" fmla="*/ 32 h 70"/>
                  <a:gd name="T34" fmla="*/ 93 w 110"/>
                  <a:gd name="T35" fmla="*/ 38 h 70"/>
                  <a:gd name="T36" fmla="*/ 97 w 110"/>
                  <a:gd name="T37" fmla="*/ 43 h 70"/>
                  <a:gd name="T38" fmla="*/ 101 w 110"/>
                  <a:gd name="T39" fmla="*/ 49 h 70"/>
                  <a:gd name="T40" fmla="*/ 104 w 110"/>
                  <a:gd name="T41" fmla="*/ 55 h 70"/>
                  <a:gd name="T42" fmla="*/ 105 w 110"/>
                  <a:gd name="T43" fmla="*/ 61 h 70"/>
                  <a:gd name="T44" fmla="*/ 108 w 110"/>
                  <a:gd name="T45" fmla="*/ 66 h 70"/>
                  <a:gd name="T46" fmla="*/ 106 w 110"/>
                  <a:gd name="T47" fmla="*/ 68 h 70"/>
                  <a:gd name="T48" fmla="*/ 102 w 110"/>
                  <a:gd name="T49" fmla="*/ 63 h 70"/>
                  <a:gd name="T50" fmla="*/ 96 w 110"/>
                  <a:gd name="T51" fmla="*/ 60 h 70"/>
                  <a:gd name="T52" fmla="*/ 91 w 110"/>
                  <a:gd name="T53" fmla="*/ 57 h 70"/>
                  <a:gd name="T54" fmla="*/ 87 w 110"/>
                  <a:gd name="T55" fmla="*/ 52 h 70"/>
                  <a:gd name="T56" fmla="*/ 82 w 110"/>
                  <a:gd name="T57" fmla="*/ 46 h 70"/>
                  <a:gd name="T58" fmla="*/ 76 w 110"/>
                  <a:gd name="T59" fmla="*/ 40 h 70"/>
                  <a:gd name="T60" fmla="*/ 71 w 110"/>
                  <a:gd name="T61" fmla="*/ 36 h 70"/>
                  <a:gd name="T62" fmla="*/ 66 w 110"/>
                  <a:gd name="T63" fmla="*/ 32 h 70"/>
                  <a:gd name="T64" fmla="*/ 59 w 110"/>
                  <a:gd name="T65" fmla="*/ 26 h 70"/>
                  <a:gd name="T66" fmla="*/ 52 w 110"/>
                  <a:gd name="T67" fmla="*/ 22 h 70"/>
                  <a:gd name="T68" fmla="*/ 46 w 110"/>
                  <a:gd name="T69" fmla="*/ 17 h 70"/>
                  <a:gd name="T70" fmla="*/ 40 w 110"/>
                  <a:gd name="T71" fmla="*/ 15 h 70"/>
                  <a:gd name="T72" fmla="*/ 35 w 110"/>
                  <a:gd name="T73" fmla="*/ 16 h 70"/>
                  <a:gd name="T74" fmla="*/ 30 w 110"/>
                  <a:gd name="T75" fmla="*/ 21 h 70"/>
                  <a:gd name="T76" fmla="*/ 27 w 110"/>
                  <a:gd name="T77" fmla="*/ 27 h 70"/>
                  <a:gd name="T78" fmla="*/ 24 w 110"/>
                  <a:gd name="T79" fmla="*/ 32 h 70"/>
                  <a:gd name="T80" fmla="*/ 19 w 110"/>
                  <a:gd name="T81" fmla="*/ 38 h 70"/>
                  <a:gd name="T82" fmla="*/ 16 w 110"/>
                  <a:gd name="T83" fmla="*/ 43 h 70"/>
                  <a:gd name="T84" fmla="*/ 12 w 110"/>
                  <a:gd name="T85" fmla="*/ 49 h 70"/>
                  <a:gd name="T86" fmla="*/ 8 w 110"/>
                  <a:gd name="T87" fmla="*/ 54 h 70"/>
                  <a:gd name="T88" fmla="*/ 5 w 110"/>
                  <a:gd name="T89" fmla="*/ 60 h 70"/>
                  <a:gd name="T90" fmla="*/ 2 w 110"/>
                  <a:gd name="T91" fmla="*/ 65 h 70"/>
                  <a:gd name="T92" fmla="*/ 3 w 110"/>
                  <a:gd name="T93" fmla="*/ 42 h 7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10"/>
                  <a:gd name="T142" fmla="*/ 0 h 70"/>
                  <a:gd name="T143" fmla="*/ 110 w 110"/>
                  <a:gd name="T144" fmla="*/ 70 h 7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10" h="70">
                    <a:moveTo>
                      <a:pt x="8" y="41"/>
                    </a:moveTo>
                    <a:lnTo>
                      <a:pt x="10" y="39"/>
                    </a:lnTo>
                    <a:lnTo>
                      <a:pt x="12" y="36"/>
                    </a:lnTo>
                    <a:lnTo>
                      <a:pt x="14" y="33"/>
                    </a:lnTo>
                    <a:lnTo>
                      <a:pt x="15" y="30"/>
                    </a:lnTo>
                    <a:lnTo>
                      <a:pt x="16" y="28"/>
                    </a:lnTo>
                    <a:lnTo>
                      <a:pt x="17" y="25"/>
                    </a:lnTo>
                    <a:lnTo>
                      <a:pt x="19" y="21"/>
                    </a:lnTo>
                    <a:lnTo>
                      <a:pt x="21" y="18"/>
                    </a:lnTo>
                    <a:lnTo>
                      <a:pt x="24" y="15"/>
                    </a:lnTo>
                    <a:lnTo>
                      <a:pt x="26" y="12"/>
                    </a:lnTo>
                    <a:lnTo>
                      <a:pt x="27" y="9"/>
                    </a:lnTo>
                    <a:lnTo>
                      <a:pt x="30" y="6"/>
                    </a:lnTo>
                    <a:lnTo>
                      <a:pt x="31" y="4"/>
                    </a:lnTo>
                    <a:lnTo>
                      <a:pt x="34" y="2"/>
                    </a:lnTo>
                    <a:lnTo>
                      <a:pt x="37" y="0"/>
                    </a:lnTo>
                    <a:lnTo>
                      <a:pt x="39" y="0"/>
                    </a:lnTo>
                    <a:lnTo>
                      <a:pt x="42" y="0"/>
                    </a:lnTo>
                    <a:lnTo>
                      <a:pt x="45" y="0"/>
                    </a:lnTo>
                    <a:lnTo>
                      <a:pt x="48" y="0"/>
                    </a:lnTo>
                    <a:lnTo>
                      <a:pt x="50" y="0"/>
                    </a:lnTo>
                    <a:lnTo>
                      <a:pt x="54" y="2"/>
                    </a:lnTo>
                    <a:lnTo>
                      <a:pt x="57" y="4"/>
                    </a:lnTo>
                    <a:lnTo>
                      <a:pt x="60" y="5"/>
                    </a:lnTo>
                    <a:lnTo>
                      <a:pt x="62" y="7"/>
                    </a:lnTo>
                    <a:lnTo>
                      <a:pt x="68" y="12"/>
                    </a:lnTo>
                    <a:lnTo>
                      <a:pt x="71" y="14"/>
                    </a:lnTo>
                    <a:lnTo>
                      <a:pt x="74" y="17"/>
                    </a:lnTo>
                    <a:lnTo>
                      <a:pt x="76" y="19"/>
                    </a:lnTo>
                    <a:lnTo>
                      <a:pt x="79" y="21"/>
                    </a:lnTo>
                    <a:lnTo>
                      <a:pt x="82" y="24"/>
                    </a:lnTo>
                    <a:lnTo>
                      <a:pt x="83" y="27"/>
                    </a:lnTo>
                    <a:lnTo>
                      <a:pt x="86" y="29"/>
                    </a:lnTo>
                    <a:lnTo>
                      <a:pt x="89" y="32"/>
                    </a:lnTo>
                    <a:lnTo>
                      <a:pt x="92" y="35"/>
                    </a:lnTo>
                    <a:lnTo>
                      <a:pt x="93" y="38"/>
                    </a:lnTo>
                    <a:lnTo>
                      <a:pt x="95" y="40"/>
                    </a:lnTo>
                    <a:lnTo>
                      <a:pt x="97" y="43"/>
                    </a:lnTo>
                    <a:lnTo>
                      <a:pt x="98" y="46"/>
                    </a:lnTo>
                    <a:lnTo>
                      <a:pt x="101" y="49"/>
                    </a:lnTo>
                    <a:lnTo>
                      <a:pt x="102" y="52"/>
                    </a:lnTo>
                    <a:lnTo>
                      <a:pt x="104" y="55"/>
                    </a:lnTo>
                    <a:lnTo>
                      <a:pt x="104" y="58"/>
                    </a:lnTo>
                    <a:lnTo>
                      <a:pt x="105" y="61"/>
                    </a:lnTo>
                    <a:lnTo>
                      <a:pt x="107" y="63"/>
                    </a:lnTo>
                    <a:lnTo>
                      <a:pt x="108" y="66"/>
                    </a:lnTo>
                    <a:lnTo>
                      <a:pt x="109" y="69"/>
                    </a:lnTo>
                    <a:lnTo>
                      <a:pt x="106" y="68"/>
                    </a:lnTo>
                    <a:lnTo>
                      <a:pt x="104" y="65"/>
                    </a:lnTo>
                    <a:lnTo>
                      <a:pt x="102" y="63"/>
                    </a:lnTo>
                    <a:lnTo>
                      <a:pt x="99" y="62"/>
                    </a:lnTo>
                    <a:lnTo>
                      <a:pt x="96" y="60"/>
                    </a:lnTo>
                    <a:lnTo>
                      <a:pt x="93" y="59"/>
                    </a:lnTo>
                    <a:lnTo>
                      <a:pt x="91" y="57"/>
                    </a:lnTo>
                    <a:lnTo>
                      <a:pt x="89" y="54"/>
                    </a:lnTo>
                    <a:lnTo>
                      <a:pt x="87" y="52"/>
                    </a:lnTo>
                    <a:lnTo>
                      <a:pt x="84" y="50"/>
                    </a:lnTo>
                    <a:lnTo>
                      <a:pt x="82" y="46"/>
                    </a:lnTo>
                    <a:lnTo>
                      <a:pt x="79" y="43"/>
                    </a:lnTo>
                    <a:lnTo>
                      <a:pt x="76" y="40"/>
                    </a:lnTo>
                    <a:lnTo>
                      <a:pt x="73" y="39"/>
                    </a:lnTo>
                    <a:lnTo>
                      <a:pt x="71" y="36"/>
                    </a:lnTo>
                    <a:lnTo>
                      <a:pt x="69" y="34"/>
                    </a:lnTo>
                    <a:lnTo>
                      <a:pt x="66" y="32"/>
                    </a:lnTo>
                    <a:lnTo>
                      <a:pt x="62" y="29"/>
                    </a:lnTo>
                    <a:lnTo>
                      <a:pt x="59" y="26"/>
                    </a:lnTo>
                    <a:lnTo>
                      <a:pt x="56" y="24"/>
                    </a:lnTo>
                    <a:lnTo>
                      <a:pt x="52" y="22"/>
                    </a:lnTo>
                    <a:lnTo>
                      <a:pt x="49" y="20"/>
                    </a:lnTo>
                    <a:lnTo>
                      <a:pt x="46" y="17"/>
                    </a:lnTo>
                    <a:lnTo>
                      <a:pt x="43" y="16"/>
                    </a:lnTo>
                    <a:lnTo>
                      <a:pt x="40" y="15"/>
                    </a:lnTo>
                    <a:lnTo>
                      <a:pt x="38" y="14"/>
                    </a:lnTo>
                    <a:lnTo>
                      <a:pt x="35" y="16"/>
                    </a:lnTo>
                    <a:lnTo>
                      <a:pt x="33" y="19"/>
                    </a:lnTo>
                    <a:lnTo>
                      <a:pt x="30" y="21"/>
                    </a:lnTo>
                    <a:lnTo>
                      <a:pt x="29" y="24"/>
                    </a:lnTo>
                    <a:lnTo>
                      <a:pt x="27" y="27"/>
                    </a:lnTo>
                    <a:lnTo>
                      <a:pt x="26" y="29"/>
                    </a:lnTo>
                    <a:lnTo>
                      <a:pt x="24" y="32"/>
                    </a:lnTo>
                    <a:lnTo>
                      <a:pt x="22" y="35"/>
                    </a:lnTo>
                    <a:lnTo>
                      <a:pt x="19" y="38"/>
                    </a:lnTo>
                    <a:lnTo>
                      <a:pt x="17" y="40"/>
                    </a:lnTo>
                    <a:lnTo>
                      <a:pt x="16" y="43"/>
                    </a:lnTo>
                    <a:lnTo>
                      <a:pt x="14" y="46"/>
                    </a:lnTo>
                    <a:lnTo>
                      <a:pt x="12" y="49"/>
                    </a:lnTo>
                    <a:lnTo>
                      <a:pt x="10" y="52"/>
                    </a:lnTo>
                    <a:lnTo>
                      <a:pt x="8" y="54"/>
                    </a:lnTo>
                    <a:lnTo>
                      <a:pt x="6" y="57"/>
                    </a:lnTo>
                    <a:lnTo>
                      <a:pt x="5" y="60"/>
                    </a:lnTo>
                    <a:lnTo>
                      <a:pt x="4" y="63"/>
                    </a:lnTo>
                    <a:lnTo>
                      <a:pt x="2" y="65"/>
                    </a:lnTo>
                    <a:lnTo>
                      <a:pt x="0" y="68"/>
                    </a:lnTo>
                    <a:lnTo>
                      <a:pt x="3" y="42"/>
                    </a:lnTo>
                  </a:path>
                </a:pathLst>
              </a:custGeom>
              <a:solidFill>
                <a:srgbClr val="00CC00"/>
              </a:solidFill>
              <a:ln w="12700" cap="rnd">
                <a:solidFill>
                  <a:srgbClr val="00CC00"/>
                </a:solidFill>
                <a:round/>
                <a:headEnd/>
                <a:tailEnd/>
              </a:ln>
            </p:spPr>
            <p:txBody>
              <a:bodyPr/>
              <a:lstStyle/>
              <a:p>
                <a:endParaRPr lang="en-US"/>
              </a:p>
            </p:txBody>
          </p:sp>
          <p:sp>
            <p:nvSpPr>
              <p:cNvPr id="3814" name="Freeform 132"/>
              <p:cNvSpPr>
                <a:spLocks/>
              </p:cNvSpPr>
              <p:nvPr/>
            </p:nvSpPr>
            <p:spPr bwMode="auto">
              <a:xfrm>
                <a:off x="1845" y="1492"/>
                <a:ext cx="152" cy="95"/>
              </a:xfrm>
              <a:custGeom>
                <a:avLst/>
                <a:gdLst>
                  <a:gd name="T0" fmla="*/ 137 w 152"/>
                  <a:gd name="T1" fmla="*/ 53 h 95"/>
                  <a:gd name="T2" fmla="*/ 132 w 152"/>
                  <a:gd name="T3" fmla="*/ 45 h 95"/>
                  <a:gd name="T4" fmla="*/ 128 w 152"/>
                  <a:gd name="T5" fmla="*/ 38 h 95"/>
                  <a:gd name="T6" fmla="*/ 124 w 152"/>
                  <a:gd name="T7" fmla="*/ 29 h 95"/>
                  <a:gd name="T8" fmla="*/ 118 w 152"/>
                  <a:gd name="T9" fmla="*/ 20 h 95"/>
                  <a:gd name="T10" fmla="*/ 113 w 152"/>
                  <a:gd name="T11" fmla="*/ 13 h 95"/>
                  <a:gd name="T12" fmla="*/ 108 w 152"/>
                  <a:gd name="T13" fmla="*/ 5 h 95"/>
                  <a:gd name="T14" fmla="*/ 100 w 152"/>
                  <a:gd name="T15" fmla="*/ 0 h 95"/>
                  <a:gd name="T16" fmla="*/ 93 w 152"/>
                  <a:gd name="T17" fmla="*/ 0 h 95"/>
                  <a:gd name="T18" fmla="*/ 85 w 152"/>
                  <a:gd name="T19" fmla="*/ 0 h 95"/>
                  <a:gd name="T20" fmla="*/ 76 w 152"/>
                  <a:gd name="T21" fmla="*/ 3 h 95"/>
                  <a:gd name="T22" fmla="*/ 69 w 152"/>
                  <a:gd name="T23" fmla="*/ 6 h 95"/>
                  <a:gd name="T24" fmla="*/ 57 w 152"/>
                  <a:gd name="T25" fmla="*/ 16 h 95"/>
                  <a:gd name="T26" fmla="*/ 48 w 152"/>
                  <a:gd name="T27" fmla="*/ 23 h 95"/>
                  <a:gd name="T28" fmla="*/ 42 w 152"/>
                  <a:gd name="T29" fmla="*/ 29 h 95"/>
                  <a:gd name="T30" fmla="*/ 36 w 152"/>
                  <a:gd name="T31" fmla="*/ 36 h 95"/>
                  <a:gd name="T32" fmla="*/ 28 w 152"/>
                  <a:gd name="T33" fmla="*/ 44 h 95"/>
                  <a:gd name="T34" fmla="*/ 23 w 152"/>
                  <a:gd name="T35" fmla="*/ 51 h 95"/>
                  <a:gd name="T36" fmla="*/ 16 w 152"/>
                  <a:gd name="T37" fmla="*/ 59 h 95"/>
                  <a:gd name="T38" fmla="*/ 11 w 152"/>
                  <a:gd name="T39" fmla="*/ 66 h 95"/>
                  <a:gd name="T40" fmla="*/ 8 w 152"/>
                  <a:gd name="T41" fmla="*/ 75 h 95"/>
                  <a:gd name="T42" fmla="*/ 5 w 152"/>
                  <a:gd name="T43" fmla="*/ 83 h 95"/>
                  <a:gd name="T44" fmla="*/ 1 w 152"/>
                  <a:gd name="T45" fmla="*/ 90 h 95"/>
                  <a:gd name="T46" fmla="*/ 4 w 152"/>
                  <a:gd name="T47" fmla="*/ 93 h 95"/>
                  <a:gd name="T48" fmla="*/ 10 w 152"/>
                  <a:gd name="T49" fmla="*/ 86 h 95"/>
                  <a:gd name="T50" fmla="*/ 18 w 152"/>
                  <a:gd name="T51" fmla="*/ 81 h 95"/>
                  <a:gd name="T52" fmla="*/ 25 w 152"/>
                  <a:gd name="T53" fmla="*/ 78 h 95"/>
                  <a:gd name="T54" fmla="*/ 30 w 152"/>
                  <a:gd name="T55" fmla="*/ 70 h 95"/>
                  <a:gd name="T56" fmla="*/ 38 w 152"/>
                  <a:gd name="T57" fmla="*/ 63 h 95"/>
                  <a:gd name="T58" fmla="*/ 46 w 152"/>
                  <a:gd name="T59" fmla="*/ 55 h 95"/>
                  <a:gd name="T60" fmla="*/ 52 w 152"/>
                  <a:gd name="T61" fmla="*/ 49 h 95"/>
                  <a:gd name="T62" fmla="*/ 60 w 152"/>
                  <a:gd name="T63" fmla="*/ 44 h 95"/>
                  <a:gd name="T64" fmla="*/ 70 w 152"/>
                  <a:gd name="T65" fmla="*/ 35 h 95"/>
                  <a:gd name="T66" fmla="*/ 79 w 152"/>
                  <a:gd name="T67" fmla="*/ 30 h 95"/>
                  <a:gd name="T68" fmla="*/ 88 w 152"/>
                  <a:gd name="T69" fmla="*/ 24 h 95"/>
                  <a:gd name="T70" fmla="*/ 95 w 152"/>
                  <a:gd name="T71" fmla="*/ 20 h 95"/>
                  <a:gd name="T72" fmla="*/ 103 w 152"/>
                  <a:gd name="T73" fmla="*/ 21 h 95"/>
                  <a:gd name="T74" fmla="*/ 109 w 152"/>
                  <a:gd name="T75" fmla="*/ 29 h 95"/>
                  <a:gd name="T76" fmla="*/ 113 w 152"/>
                  <a:gd name="T77" fmla="*/ 36 h 95"/>
                  <a:gd name="T78" fmla="*/ 118 w 152"/>
                  <a:gd name="T79" fmla="*/ 44 h 95"/>
                  <a:gd name="T80" fmla="*/ 124 w 152"/>
                  <a:gd name="T81" fmla="*/ 51 h 95"/>
                  <a:gd name="T82" fmla="*/ 129 w 152"/>
                  <a:gd name="T83" fmla="*/ 59 h 95"/>
                  <a:gd name="T84" fmla="*/ 135 w 152"/>
                  <a:gd name="T85" fmla="*/ 66 h 95"/>
                  <a:gd name="T86" fmla="*/ 140 w 152"/>
                  <a:gd name="T87" fmla="*/ 74 h 95"/>
                  <a:gd name="T88" fmla="*/ 145 w 152"/>
                  <a:gd name="T89" fmla="*/ 81 h 95"/>
                  <a:gd name="T90" fmla="*/ 148 w 152"/>
                  <a:gd name="T91" fmla="*/ 89 h 95"/>
                  <a:gd name="T92" fmla="*/ 147 w 152"/>
                  <a:gd name="T93" fmla="*/ 58 h 9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52"/>
                  <a:gd name="T142" fmla="*/ 0 h 95"/>
                  <a:gd name="T143" fmla="*/ 152 w 152"/>
                  <a:gd name="T144" fmla="*/ 95 h 95"/>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52" h="95">
                    <a:moveTo>
                      <a:pt x="140" y="56"/>
                    </a:moveTo>
                    <a:lnTo>
                      <a:pt x="137" y="53"/>
                    </a:lnTo>
                    <a:lnTo>
                      <a:pt x="135" y="49"/>
                    </a:lnTo>
                    <a:lnTo>
                      <a:pt x="132" y="45"/>
                    </a:lnTo>
                    <a:lnTo>
                      <a:pt x="131" y="41"/>
                    </a:lnTo>
                    <a:lnTo>
                      <a:pt x="128" y="38"/>
                    </a:lnTo>
                    <a:lnTo>
                      <a:pt x="127" y="34"/>
                    </a:lnTo>
                    <a:lnTo>
                      <a:pt x="124" y="29"/>
                    </a:lnTo>
                    <a:lnTo>
                      <a:pt x="122" y="25"/>
                    </a:lnTo>
                    <a:lnTo>
                      <a:pt x="118" y="20"/>
                    </a:lnTo>
                    <a:lnTo>
                      <a:pt x="115" y="16"/>
                    </a:lnTo>
                    <a:lnTo>
                      <a:pt x="113" y="13"/>
                    </a:lnTo>
                    <a:lnTo>
                      <a:pt x="109" y="9"/>
                    </a:lnTo>
                    <a:lnTo>
                      <a:pt x="108" y="5"/>
                    </a:lnTo>
                    <a:lnTo>
                      <a:pt x="104" y="3"/>
                    </a:lnTo>
                    <a:lnTo>
                      <a:pt x="100" y="0"/>
                    </a:lnTo>
                    <a:lnTo>
                      <a:pt x="96" y="0"/>
                    </a:lnTo>
                    <a:lnTo>
                      <a:pt x="93" y="0"/>
                    </a:lnTo>
                    <a:lnTo>
                      <a:pt x="89" y="0"/>
                    </a:lnTo>
                    <a:lnTo>
                      <a:pt x="85" y="0"/>
                    </a:lnTo>
                    <a:lnTo>
                      <a:pt x="81" y="0"/>
                    </a:lnTo>
                    <a:lnTo>
                      <a:pt x="76" y="3"/>
                    </a:lnTo>
                    <a:lnTo>
                      <a:pt x="72" y="5"/>
                    </a:lnTo>
                    <a:lnTo>
                      <a:pt x="69" y="6"/>
                    </a:lnTo>
                    <a:lnTo>
                      <a:pt x="65" y="10"/>
                    </a:lnTo>
                    <a:lnTo>
                      <a:pt x="57" y="16"/>
                    </a:lnTo>
                    <a:lnTo>
                      <a:pt x="53" y="19"/>
                    </a:lnTo>
                    <a:lnTo>
                      <a:pt x="48" y="23"/>
                    </a:lnTo>
                    <a:lnTo>
                      <a:pt x="46" y="26"/>
                    </a:lnTo>
                    <a:lnTo>
                      <a:pt x="42" y="29"/>
                    </a:lnTo>
                    <a:lnTo>
                      <a:pt x="38" y="33"/>
                    </a:lnTo>
                    <a:lnTo>
                      <a:pt x="36" y="36"/>
                    </a:lnTo>
                    <a:lnTo>
                      <a:pt x="32" y="40"/>
                    </a:lnTo>
                    <a:lnTo>
                      <a:pt x="28" y="44"/>
                    </a:lnTo>
                    <a:lnTo>
                      <a:pt x="24" y="48"/>
                    </a:lnTo>
                    <a:lnTo>
                      <a:pt x="23" y="51"/>
                    </a:lnTo>
                    <a:lnTo>
                      <a:pt x="19" y="55"/>
                    </a:lnTo>
                    <a:lnTo>
                      <a:pt x="16" y="59"/>
                    </a:lnTo>
                    <a:lnTo>
                      <a:pt x="15" y="63"/>
                    </a:lnTo>
                    <a:lnTo>
                      <a:pt x="11" y="66"/>
                    </a:lnTo>
                    <a:lnTo>
                      <a:pt x="10" y="71"/>
                    </a:lnTo>
                    <a:lnTo>
                      <a:pt x="8" y="75"/>
                    </a:lnTo>
                    <a:lnTo>
                      <a:pt x="6" y="79"/>
                    </a:lnTo>
                    <a:lnTo>
                      <a:pt x="5" y="83"/>
                    </a:lnTo>
                    <a:lnTo>
                      <a:pt x="3" y="86"/>
                    </a:lnTo>
                    <a:lnTo>
                      <a:pt x="1" y="90"/>
                    </a:lnTo>
                    <a:lnTo>
                      <a:pt x="0" y="94"/>
                    </a:lnTo>
                    <a:lnTo>
                      <a:pt x="4" y="93"/>
                    </a:lnTo>
                    <a:lnTo>
                      <a:pt x="6" y="89"/>
                    </a:lnTo>
                    <a:lnTo>
                      <a:pt x="10" y="86"/>
                    </a:lnTo>
                    <a:lnTo>
                      <a:pt x="14" y="84"/>
                    </a:lnTo>
                    <a:lnTo>
                      <a:pt x="18" y="81"/>
                    </a:lnTo>
                    <a:lnTo>
                      <a:pt x="22" y="80"/>
                    </a:lnTo>
                    <a:lnTo>
                      <a:pt x="25" y="78"/>
                    </a:lnTo>
                    <a:lnTo>
                      <a:pt x="28" y="74"/>
                    </a:lnTo>
                    <a:lnTo>
                      <a:pt x="30" y="70"/>
                    </a:lnTo>
                    <a:lnTo>
                      <a:pt x="34" y="68"/>
                    </a:lnTo>
                    <a:lnTo>
                      <a:pt x="38" y="63"/>
                    </a:lnTo>
                    <a:lnTo>
                      <a:pt x="42" y="59"/>
                    </a:lnTo>
                    <a:lnTo>
                      <a:pt x="46" y="55"/>
                    </a:lnTo>
                    <a:lnTo>
                      <a:pt x="49" y="53"/>
                    </a:lnTo>
                    <a:lnTo>
                      <a:pt x="52" y="49"/>
                    </a:lnTo>
                    <a:lnTo>
                      <a:pt x="56" y="46"/>
                    </a:lnTo>
                    <a:lnTo>
                      <a:pt x="60" y="44"/>
                    </a:lnTo>
                    <a:lnTo>
                      <a:pt x="65" y="40"/>
                    </a:lnTo>
                    <a:lnTo>
                      <a:pt x="70" y="35"/>
                    </a:lnTo>
                    <a:lnTo>
                      <a:pt x="74" y="33"/>
                    </a:lnTo>
                    <a:lnTo>
                      <a:pt x="79" y="30"/>
                    </a:lnTo>
                    <a:lnTo>
                      <a:pt x="82" y="28"/>
                    </a:lnTo>
                    <a:lnTo>
                      <a:pt x="88" y="24"/>
                    </a:lnTo>
                    <a:lnTo>
                      <a:pt x="91" y="21"/>
                    </a:lnTo>
                    <a:lnTo>
                      <a:pt x="95" y="20"/>
                    </a:lnTo>
                    <a:lnTo>
                      <a:pt x="99" y="19"/>
                    </a:lnTo>
                    <a:lnTo>
                      <a:pt x="103" y="21"/>
                    </a:lnTo>
                    <a:lnTo>
                      <a:pt x="105" y="26"/>
                    </a:lnTo>
                    <a:lnTo>
                      <a:pt x="109" y="29"/>
                    </a:lnTo>
                    <a:lnTo>
                      <a:pt x="110" y="33"/>
                    </a:lnTo>
                    <a:lnTo>
                      <a:pt x="113" y="36"/>
                    </a:lnTo>
                    <a:lnTo>
                      <a:pt x="115" y="40"/>
                    </a:lnTo>
                    <a:lnTo>
                      <a:pt x="118" y="44"/>
                    </a:lnTo>
                    <a:lnTo>
                      <a:pt x="121" y="48"/>
                    </a:lnTo>
                    <a:lnTo>
                      <a:pt x="124" y="51"/>
                    </a:lnTo>
                    <a:lnTo>
                      <a:pt x="127" y="55"/>
                    </a:lnTo>
                    <a:lnTo>
                      <a:pt x="129" y="59"/>
                    </a:lnTo>
                    <a:lnTo>
                      <a:pt x="132" y="63"/>
                    </a:lnTo>
                    <a:lnTo>
                      <a:pt x="135" y="66"/>
                    </a:lnTo>
                    <a:lnTo>
                      <a:pt x="137" y="70"/>
                    </a:lnTo>
                    <a:lnTo>
                      <a:pt x="140" y="74"/>
                    </a:lnTo>
                    <a:lnTo>
                      <a:pt x="142" y="78"/>
                    </a:lnTo>
                    <a:lnTo>
                      <a:pt x="145" y="81"/>
                    </a:lnTo>
                    <a:lnTo>
                      <a:pt x="146" y="85"/>
                    </a:lnTo>
                    <a:lnTo>
                      <a:pt x="148" y="89"/>
                    </a:lnTo>
                    <a:lnTo>
                      <a:pt x="151" y="93"/>
                    </a:lnTo>
                    <a:lnTo>
                      <a:pt x="147" y="58"/>
                    </a:lnTo>
                  </a:path>
                </a:pathLst>
              </a:custGeom>
              <a:solidFill>
                <a:srgbClr val="00CC00"/>
              </a:solidFill>
              <a:ln w="12700" cap="rnd">
                <a:solidFill>
                  <a:srgbClr val="00CC00"/>
                </a:solidFill>
                <a:round/>
                <a:headEnd/>
                <a:tailEnd/>
              </a:ln>
            </p:spPr>
            <p:txBody>
              <a:bodyPr/>
              <a:lstStyle/>
              <a:p>
                <a:endParaRPr lang="en-US"/>
              </a:p>
            </p:txBody>
          </p:sp>
          <p:sp>
            <p:nvSpPr>
              <p:cNvPr id="3815" name="Freeform 133"/>
              <p:cNvSpPr>
                <a:spLocks/>
              </p:cNvSpPr>
              <p:nvPr/>
            </p:nvSpPr>
            <p:spPr bwMode="auto">
              <a:xfrm>
                <a:off x="1985" y="1408"/>
                <a:ext cx="55" cy="776"/>
              </a:xfrm>
              <a:custGeom>
                <a:avLst/>
                <a:gdLst>
                  <a:gd name="T0" fmla="*/ 19 w 55"/>
                  <a:gd name="T1" fmla="*/ 734 h 776"/>
                  <a:gd name="T2" fmla="*/ 19 w 55"/>
                  <a:gd name="T3" fmla="*/ 709 h 776"/>
                  <a:gd name="T4" fmla="*/ 17 w 55"/>
                  <a:gd name="T5" fmla="*/ 675 h 776"/>
                  <a:gd name="T6" fmla="*/ 15 w 55"/>
                  <a:gd name="T7" fmla="*/ 650 h 776"/>
                  <a:gd name="T8" fmla="*/ 15 w 55"/>
                  <a:gd name="T9" fmla="*/ 620 h 776"/>
                  <a:gd name="T10" fmla="*/ 15 w 55"/>
                  <a:gd name="T11" fmla="*/ 583 h 776"/>
                  <a:gd name="T12" fmla="*/ 15 w 55"/>
                  <a:gd name="T13" fmla="*/ 554 h 776"/>
                  <a:gd name="T14" fmla="*/ 15 w 55"/>
                  <a:gd name="T15" fmla="*/ 530 h 776"/>
                  <a:gd name="T16" fmla="*/ 14 w 55"/>
                  <a:gd name="T17" fmla="*/ 496 h 776"/>
                  <a:gd name="T18" fmla="*/ 12 w 55"/>
                  <a:gd name="T19" fmla="*/ 471 h 776"/>
                  <a:gd name="T20" fmla="*/ 8 w 55"/>
                  <a:gd name="T21" fmla="*/ 441 h 776"/>
                  <a:gd name="T22" fmla="*/ 2 w 55"/>
                  <a:gd name="T23" fmla="*/ 410 h 776"/>
                  <a:gd name="T24" fmla="*/ 0 w 55"/>
                  <a:gd name="T25" fmla="*/ 380 h 776"/>
                  <a:gd name="T26" fmla="*/ 0 w 55"/>
                  <a:gd name="T27" fmla="*/ 354 h 776"/>
                  <a:gd name="T28" fmla="*/ 0 w 55"/>
                  <a:gd name="T29" fmla="*/ 328 h 776"/>
                  <a:gd name="T30" fmla="*/ 0 w 55"/>
                  <a:gd name="T31" fmla="*/ 299 h 776"/>
                  <a:gd name="T32" fmla="*/ 4 w 55"/>
                  <a:gd name="T33" fmla="*/ 269 h 776"/>
                  <a:gd name="T34" fmla="*/ 10 w 55"/>
                  <a:gd name="T35" fmla="*/ 238 h 776"/>
                  <a:gd name="T36" fmla="*/ 12 w 55"/>
                  <a:gd name="T37" fmla="*/ 210 h 776"/>
                  <a:gd name="T38" fmla="*/ 12 w 55"/>
                  <a:gd name="T39" fmla="*/ 188 h 776"/>
                  <a:gd name="T40" fmla="*/ 12 w 55"/>
                  <a:gd name="T41" fmla="*/ 164 h 776"/>
                  <a:gd name="T42" fmla="*/ 12 w 55"/>
                  <a:gd name="T43" fmla="*/ 137 h 776"/>
                  <a:gd name="T44" fmla="*/ 12 w 55"/>
                  <a:gd name="T45" fmla="*/ 107 h 776"/>
                  <a:gd name="T46" fmla="*/ 12 w 55"/>
                  <a:gd name="T47" fmla="*/ 81 h 776"/>
                  <a:gd name="T48" fmla="*/ 12 w 55"/>
                  <a:gd name="T49" fmla="*/ 59 h 776"/>
                  <a:gd name="T50" fmla="*/ 10 w 55"/>
                  <a:gd name="T51" fmla="*/ 33 h 776"/>
                  <a:gd name="T52" fmla="*/ 10 w 55"/>
                  <a:gd name="T53" fmla="*/ 11 h 776"/>
                  <a:gd name="T54" fmla="*/ 25 w 55"/>
                  <a:gd name="T55" fmla="*/ 6 h 776"/>
                  <a:gd name="T56" fmla="*/ 27 w 55"/>
                  <a:gd name="T57" fmla="*/ 28 h 776"/>
                  <a:gd name="T58" fmla="*/ 27 w 55"/>
                  <a:gd name="T59" fmla="*/ 50 h 776"/>
                  <a:gd name="T60" fmla="*/ 27 w 55"/>
                  <a:gd name="T61" fmla="*/ 79 h 776"/>
                  <a:gd name="T62" fmla="*/ 27 w 55"/>
                  <a:gd name="T63" fmla="*/ 105 h 776"/>
                  <a:gd name="T64" fmla="*/ 27 w 55"/>
                  <a:gd name="T65" fmla="*/ 135 h 776"/>
                  <a:gd name="T66" fmla="*/ 27 w 55"/>
                  <a:gd name="T67" fmla="*/ 161 h 776"/>
                  <a:gd name="T68" fmla="*/ 27 w 55"/>
                  <a:gd name="T69" fmla="*/ 185 h 776"/>
                  <a:gd name="T70" fmla="*/ 27 w 55"/>
                  <a:gd name="T71" fmla="*/ 209 h 776"/>
                  <a:gd name="T72" fmla="*/ 27 w 55"/>
                  <a:gd name="T73" fmla="*/ 236 h 776"/>
                  <a:gd name="T74" fmla="*/ 27 w 55"/>
                  <a:gd name="T75" fmla="*/ 262 h 776"/>
                  <a:gd name="T76" fmla="*/ 27 w 55"/>
                  <a:gd name="T77" fmla="*/ 284 h 776"/>
                  <a:gd name="T78" fmla="*/ 27 w 55"/>
                  <a:gd name="T79" fmla="*/ 310 h 776"/>
                  <a:gd name="T80" fmla="*/ 27 w 55"/>
                  <a:gd name="T81" fmla="*/ 338 h 776"/>
                  <a:gd name="T82" fmla="*/ 27 w 55"/>
                  <a:gd name="T83" fmla="*/ 364 h 776"/>
                  <a:gd name="T84" fmla="*/ 27 w 55"/>
                  <a:gd name="T85" fmla="*/ 391 h 776"/>
                  <a:gd name="T86" fmla="*/ 27 w 55"/>
                  <a:gd name="T87" fmla="*/ 419 h 776"/>
                  <a:gd name="T88" fmla="*/ 27 w 55"/>
                  <a:gd name="T89" fmla="*/ 448 h 776"/>
                  <a:gd name="T90" fmla="*/ 29 w 55"/>
                  <a:gd name="T91" fmla="*/ 474 h 776"/>
                  <a:gd name="T92" fmla="*/ 31 w 55"/>
                  <a:gd name="T93" fmla="*/ 496 h 776"/>
                  <a:gd name="T94" fmla="*/ 37 w 55"/>
                  <a:gd name="T95" fmla="*/ 520 h 776"/>
                  <a:gd name="T96" fmla="*/ 39 w 55"/>
                  <a:gd name="T97" fmla="*/ 543 h 776"/>
                  <a:gd name="T98" fmla="*/ 41 w 55"/>
                  <a:gd name="T99" fmla="*/ 566 h 776"/>
                  <a:gd name="T100" fmla="*/ 42 w 55"/>
                  <a:gd name="T101" fmla="*/ 594 h 776"/>
                  <a:gd name="T102" fmla="*/ 44 w 55"/>
                  <a:gd name="T103" fmla="*/ 618 h 776"/>
                  <a:gd name="T104" fmla="*/ 50 w 55"/>
                  <a:gd name="T105" fmla="*/ 650 h 776"/>
                  <a:gd name="T106" fmla="*/ 52 w 55"/>
                  <a:gd name="T107" fmla="*/ 672 h 776"/>
                  <a:gd name="T108" fmla="*/ 54 w 55"/>
                  <a:gd name="T109" fmla="*/ 699 h 776"/>
                  <a:gd name="T110" fmla="*/ 54 w 55"/>
                  <a:gd name="T111" fmla="*/ 727 h 776"/>
                  <a:gd name="T112" fmla="*/ 54 w 55"/>
                  <a:gd name="T113" fmla="*/ 751 h 776"/>
                  <a:gd name="T114" fmla="*/ 48 w 55"/>
                  <a:gd name="T115" fmla="*/ 771 h 776"/>
                  <a:gd name="T116" fmla="*/ 25 w 55"/>
                  <a:gd name="T117" fmla="*/ 775 h 776"/>
                  <a:gd name="T118" fmla="*/ 15 w 55"/>
                  <a:gd name="T119" fmla="*/ 758 h 77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55"/>
                  <a:gd name="T181" fmla="*/ 0 h 776"/>
                  <a:gd name="T182" fmla="*/ 55 w 55"/>
                  <a:gd name="T183" fmla="*/ 776 h 77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55" h="776">
                    <a:moveTo>
                      <a:pt x="21" y="751"/>
                    </a:moveTo>
                    <a:lnTo>
                      <a:pt x="19" y="745"/>
                    </a:lnTo>
                    <a:lnTo>
                      <a:pt x="19" y="740"/>
                    </a:lnTo>
                    <a:lnTo>
                      <a:pt x="19" y="734"/>
                    </a:lnTo>
                    <a:lnTo>
                      <a:pt x="19" y="727"/>
                    </a:lnTo>
                    <a:lnTo>
                      <a:pt x="19" y="721"/>
                    </a:lnTo>
                    <a:lnTo>
                      <a:pt x="19" y="716"/>
                    </a:lnTo>
                    <a:lnTo>
                      <a:pt x="19" y="709"/>
                    </a:lnTo>
                    <a:lnTo>
                      <a:pt x="19" y="698"/>
                    </a:lnTo>
                    <a:lnTo>
                      <a:pt x="19" y="686"/>
                    </a:lnTo>
                    <a:lnTo>
                      <a:pt x="19" y="681"/>
                    </a:lnTo>
                    <a:lnTo>
                      <a:pt x="17" y="675"/>
                    </a:lnTo>
                    <a:lnTo>
                      <a:pt x="17" y="668"/>
                    </a:lnTo>
                    <a:lnTo>
                      <a:pt x="17" y="661"/>
                    </a:lnTo>
                    <a:lnTo>
                      <a:pt x="15" y="655"/>
                    </a:lnTo>
                    <a:lnTo>
                      <a:pt x="15" y="650"/>
                    </a:lnTo>
                    <a:lnTo>
                      <a:pt x="15" y="644"/>
                    </a:lnTo>
                    <a:lnTo>
                      <a:pt x="15" y="638"/>
                    </a:lnTo>
                    <a:lnTo>
                      <a:pt x="15" y="631"/>
                    </a:lnTo>
                    <a:lnTo>
                      <a:pt x="15" y="620"/>
                    </a:lnTo>
                    <a:lnTo>
                      <a:pt x="15" y="609"/>
                    </a:lnTo>
                    <a:lnTo>
                      <a:pt x="15" y="600"/>
                    </a:lnTo>
                    <a:lnTo>
                      <a:pt x="15" y="590"/>
                    </a:lnTo>
                    <a:lnTo>
                      <a:pt x="15" y="583"/>
                    </a:lnTo>
                    <a:lnTo>
                      <a:pt x="15" y="578"/>
                    </a:lnTo>
                    <a:lnTo>
                      <a:pt x="15" y="570"/>
                    </a:lnTo>
                    <a:lnTo>
                      <a:pt x="15" y="563"/>
                    </a:lnTo>
                    <a:lnTo>
                      <a:pt x="15" y="554"/>
                    </a:lnTo>
                    <a:lnTo>
                      <a:pt x="15" y="546"/>
                    </a:lnTo>
                    <a:lnTo>
                      <a:pt x="15" y="541"/>
                    </a:lnTo>
                    <a:lnTo>
                      <a:pt x="15" y="535"/>
                    </a:lnTo>
                    <a:lnTo>
                      <a:pt x="15" y="530"/>
                    </a:lnTo>
                    <a:lnTo>
                      <a:pt x="15" y="520"/>
                    </a:lnTo>
                    <a:lnTo>
                      <a:pt x="14" y="511"/>
                    </a:lnTo>
                    <a:lnTo>
                      <a:pt x="14" y="504"/>
                    </a:lnTo>
                    <a:lnTo>
                      <a:pt x="14" y="496"/>
                    </a:lnTo>
                    <a:lnTo>
                      <a:pt x="14" y="491"/>
                    </a:lnTo>
                    <a:lnTo>
                      <a:pt x="14" y="485"/>
                    </a:lnTo>
                    <a:lnTo>
                      <a:pt x="12" y="476"/>
                    </a:lnTo>
                    <a:lnTo>
                      <a:pt x="12" y="471"/>
                    </a:lnTo>
                    <a:lnTo>
                      <a:pt x="10" y="463"/>
                    </a:lnTo>
                    <a:lnTo>
                      <a:pt x="8" y="454"/>
                    </a:lnTo>
                    <a:lnTo>
                      <a:pt x="8" y="447"/>
                    </a:lnTo>
                    <a:lnTo>
                      <a:pt x="8" y="441"/>
                    </a:lnTo>
                    <a:lnTo>
                      <a:pt x="8" y="435"/>
                    </a:lnTo>
                    <a:lnTo>
                      <a:pt x="6" y="424"/>
                    </a:lnTo>
                    <a:lnTo>
                      <a:pt x="4" y="417"/>
                    </a:lnTo>
                    <a:lnTo>
                      <a:pt x="2" y="410"/>
                    </a:lnTo>
                    <a:lnTo>
                      <a:pt x="0" y="402"/>
                    </a:lnTo>
                    <a:lnTo>
                      <a:pt x="0" y="395"/>
                    </a:lnTo>
                    <a:lnTo>
                      <a:pt x="0" y="388"/>
                    </a:lnTo>
                    <a:lnTo>
                      <a:pt x="0" y="380"/>
                    </a:lnTo>
                    <a:lnTo>
                      <a:pt x="0" y="373"/>
                    </a:lnTo>
                    <a:lnTo>
                      <a:pt x="0" y="365"/>
                    </a:lnTo>
                    <a:lnTo>
                      <a:pt x="0" y="360"/>
                    </a:lnTo>
                    <a:lnTo>
                      <a:pt x="0" y="354"/>
                    </a:lnTo>
                    <a:lnTo>
                      <a:pt x="0" y="349"/>
                    </a:lnTo>
                    <a:lnTo>
                      <a:pt x="0" y="343"/>
                    </a:lnTo>
                    <a:lnTo>
                      <a:pt x="0" y="338"/>
                    </a:lnTo>
                    <a:lnTo>
                      <a:pt x="0" y="328"/>
                    </a:lnTo>
                    <a:lnTo>
                      <a:pt x="0" y="317"/>
                    </a:lnTo>
                    <a:lnTo>
                      <a:pt x="0" y="310"/>
                    </a:lnTo>
                    <a:lnTo>
                      <a:pt x="0" y="304"/>
                    </a:lnTo>
                    <a:lnTo>
                      <a:pt x="0" y="299"/>
                    </a:lnTo>
                    <a:lnTo>
                      <a:pt x="0" y="292"/>
                    </a:lnTo>
                    <a:lnTo>
                      <a:pt x="2" y="282"/>
                    </a:lnTo>
                    <a:lnTo>
                      <a:pt x="4" y="275"/>
                    </a:lnTo>
                    <a:lnTo>
                      <a:pt x="4" y="269"/>
                    </a:lnTo>
                    <a:lnTo>
                      <a:pt x="6" y="262"/>
                    </a:lnTo>
                    <a:lnTo>
                      <a:pt x="8" y="253"/>
                    </a:lnTo>
                    <a:lnTo>
                      <a:pt x="10" y="247"/>
                    </a:lnTo>
                    <a:lnTo>
                      <a:pt x="10" y="238"/>
                    </a:lnTo>
                    <a:lnTo>
                      <a:pt x="12" y="231"/>
                    </a:lnTo>
                    <a:lnTo>
                      <a:pt x="12" y="223"/>
                    </a:lnTo>
                    <a:lnTo>
                      <a:pt x="12" y="218"/>
                    </a:lnTo>
                    <a:lnTo>
                      <a:pt x="12" y="210"/>
                    </a:lnTo>
                    <a:lnTo>
                      <a:pt x="12" y="205"/>
                    </a:lnTo>
                    <a:lnTo>
                      <a:pt x="12" y="199"/>
                    </a:lnTo>
                    <a:lnTo>
                      <a:pt x="12" y="194"/>
                    </a:lnTo>
                    <a:lnTo>
                      <a:pt x="12" y="188"/>
                    </a:lnTo>
                    <a:lnTo>
                      <a:pt x="12" y="183"/>
                    </a:lnTo>
                    <a:lnTo>
                      <a:pt x="12" y="177"/>
                    </a:lnTo>
                    <a:lnTo>
                      <a:pt x="12" y="170"/>
                    </a:lnTo>
                    <a:lnTo>
                      <a:pt x="12" y="164"/>
                    </a:lnTo>
                    <a:lnTo>
                      <a:pt x="12" y="159"/>
                    </a:lnTo>
                    <a:lnTo>
                      <a:pt x="12" y="151"/>
                    </a:lnTo>
                    <a:lnTo>
                      <a:pt x="12" y="144"/>
                    </a:lnTo>
                    <a:lnTo>
                      <a:pt x="12" y="137"/>
                    </a:lnTo>
                    <a:lnTo>
                      <a:pt x="12" y="129"/>
                    </a:lnTo>
                    <a:lnTo>
                      <a:pt x="12" y="124"/>
                    </a:lnTo>
                    <a:lnTo>
                      <a:pt x="12" y="114"/>
                    </a:lnTo>
                    <a:lnTo>
                      <a:pt x="12" y="107"/>
                    </a:lnTo>
                    <a:lnTo>
                      <a:pt x="12" y="101"/>
                    </a:lnTo>
                    <a:lnTo>
                      <a:pt x="12" y="96"/>
                    </a:lnTo>
                    <a:lnTo>
                      <a:pt x="12" y="89"/>
                    </a:lnTo>
                    <a:lnTo>
                      <a:pt x="12" y="81"/>
                    </a:lnTo>
                    <a:lnTo>
                      <a:pt x="12" y="76"/>
                    </a:lnTo>
                    <a:lnTo>
                      <a:pt x="12" y="70"/>
                    </a:lnTo>
                    <a:lnTo>
                      <a:pt x="12" y="65"/>
                    </a:lnTo>
                    <a:lnTo>
                      <a:pt x="12" y="59"/>
                    </a:lnTo>
                    <a:lnTo>
                      <a:pt x="12" y="52"/>
                    </a:lnTo>
                    <a:lnTo>
                      <a:pt x="10" y="46"/>
                    </a:lnTo>
                    <a:lnTo>
                      <a:pt x="10" y="41"/>
                    </a:lnTo>
                    <a:lnTo>
                      <a:pt x="10" y="33"/>
                    </a:lnTo>
                    <a:lnTo>
                      <a:pt x="10" y="28"/>
                    </a:lnTo>
                    <a:lnTo>
                      <a:pt x="10" y="22"/>
                    </a:lnTo>
                    <a:lnTo>
                      <a:pt x="10" y="17"/>
                    </a:lnTo>
                    <a:lnTo>
                      <a:pt x="10" y="11"/>
                    </a:lnTo>
                    <a:lnTo>
                      <a:pt x="12" y="6"/>
                    </a:lnTo>
                    <a:lnTo>
                      <a:pt x="17" y="2"/>
                    </a:lnTo>
                    <a:lnTo>
                      <a:pt x="23" y="0"/>
                    </a:lnTo>
                    <a:lnTo>
                      <a:pt x="25" y="6"/>
                    </a:lnTo>
                    <a:lnTo>
                      <a:pt x="25" y="11"/>
                    </a:lnTo>
                    <a:lnTo>
                      <a:pt x="25" y="17"/>
                    </a:lnTo>
                    <a:lnTo>
                      <a:pt x="27" y="22"/>
                    </a:lnTo>
                    <a:lnTo>
                      <a:pt x="27" y="28"/>
                    </a:lnTo>
                    <a:lnTo>
                      <a:pt x="27" y="33"/>
                    </a:lnTo>
                    <a:lnTo>
                      <a:pt x="27" y="39"/>
                    </a:lnTo>
                    <a:lnTo>
                      <a:pt x="27" y="44"/>
                    </a:lnTo>
                    <a:lnTo>
                      <a:pt x="27" y="50"/>
                    </a:lnTo>
                    <a:lnTo>
                      <a:pt x="27" y="57"/>
                    </a:lnTo>
                    <a:lnTo>
                      <a:pt x="27" y="65"/>
                    </a:lnTo>
                    <a:lnTo>
                      <a:pt x="27" y="72"/>
                    </a:lnTo>
                    <a:lnTo>
                      <a:pt x="27" y="79"/>
                    </a:lnTo>
                    <a:lnTo>
                      <a:pt x="27" y="87"/>
                    </a:lnTo>
                    <a:lnTo>
                      <a:pt x="27" y="92"/>
                    </a:lnTo>
                    <a:lnTo>
                      <a:pt x="27" y="98"/>
                    </a:lnTo>
                    <a:lnTo>
                      <a:pt x="27" y="105"/>
                    </a:lnTo>
                    <a:lnTo>
                      <a:pt x="27" y="113"/>
                    </a:lnTo>
                    <a:lnTo>
                      <a:pt x="27" y="120"/>
                    </a:lnTo>
                    <a:lnTo>
                      <a:pt x="27" y="127"/>
                    </a:lnTo>
                    <a:lnTo>
                      <a:pt x="27" y="135"/>
                    </a:lnTo>
                    <a:lnTo>
                      <a:pt x="27" y="140"/>
                    </a:lnTo>
                    <a:lnTo>
                      <a:pt x="27" y="148"/>
                    </a:lnTo>
                    <a:lnTo>
                      <a:pt x="27" y="155"/>
                    </a:lnTo>
                    <a:lnTo>
                      <a:pt x="27" y="161"/>
                    </a:lnTo>
                    <a:lnTo>
                      <a:pt x="27" y="168"/>
                    </a:lnTo>
                    <a:lnTo>
                      <a:pt x="27" y="173"/>
                    </a:lnTo>
                    <a:lnTo>
                      <a:pt x="27" y="179"/>
                    </a:lnTo>
                    <a:lnTo>
                      <a:pt x="27" y="185"/>
                    </a:lnTo>
                    <a:lnTo>
                      <a:pt x="27" y="190"/>
                    </a:lnTo>
                    <a:lnTo>
                      <a:pt x="27" y="197"/>
                    </a:lnTo>
                    <a:lnTo>
                      <a:pt x="27" y="203"/>
                    </a:lnTo>
                    <a:lnTo>
                      <a:pt x="27" y="209"/>
                    </a:lnTo>
                    <a:lnTo>
                      <a:pt x="27" y="218"/>
                    </a:lnTo>
                    <a:lnTo>
                      <a:pt x="27" y="223"/>
                    </a:lnTo>
                    <a:lnTo>
                      <a:pt x="27" y="231"/>
                    </a:lnTo>
                    <a:lnTo>
                      <a:pt x="27" y="236"/>
                    </a:lnTo>
                    <a:lnTo>
                      <a:pt x="27" y="242"/>
                    </a:lnTo>
                    <a:lnTo>
                      <a:pt x="27" y="249"/>
                    </a:lnTo>
                    <a:lnTo>
                      <a:pt x="27" y="255"/>
                    </a:lnTo>
                    <a:lnTo>
                      <a:pt x="27" y="262"/>
                    </a:lnTo>
                    <a:lnTo>
                      <a:pt x="27" y="268"/>
                    </a:lnTo>
                    <a:lnTo>
                      <a:pt x="27" y="273"/>
                    </a:lnTo>
                    <a:lnTo>
                      <a:pt x="27" y="279"/>
                    </a:lnTo>
                    <a:lnTo>
                      <a:pt x="27" y="284"/>
                    </a:lnTo>
                    <a:lnTo>
                      <a:pt x="27" y="290"/>
                    </a:lnTo>
                    <a:lnTo>
                      <a:pt x="27" y="295"/>
                    </a:lnTo>
                    <a:lnTo>
                      <a:pt x="27" y="303"/>
                    </a:lnTo>
                    <a:lnTo>
                      <a:pt x="27" y="310"/>
                    </a:lnTo>
                    <a:lnTo>
                      <a:pt x="27" y="316"/>
                    </a:lnTo>
                    <a:lnTo>
                      <a:pt x="27" y="323"/>
                    </a:lnTo>
                    <a:lnTo>
                      <a:pt x="27" y="330"/>
                    </a:lnTo>
                    <a:lnTo>
                      <a:pt x="27" y="338"/>
                    </a:lnTo>
                    <a:lnTo>
                      <a:pt x="27" y="345"/>
                    </a:lnTo>
                    <a:lnTo>
                      <a:pt x="27" y="352"/>
                    </a:lnTo>
                    <a:lnTo>
                      <a:pt x="27" y="358"/>
                    </a:lnTo>
                    <a:lnTo>
                      <a:pt x="27" y="364"/>
                    </a:lnTo>
                    <a:lnTo>
                      <a:pt x="27" y="371"/>
                    </a:lnTo>
                    <a:lnTo>
                      <a:pt x="27" y="376"/>
                    </a:lnTo>
                    <a:lnTo>
                      <a:pt x="27" y="384"/>
                    </a:lnTo>
                    <a:lnTo>
                      <a:pt x="27" y="391"/>
                    </a:lnTo>
                    <a:lnTo>
                      <a:pt x="27" y="397"/>
                    </a:lnTo>
                    <a:lnTo>
                      <a:pt x="27" y="404"/>
                    </a:lnTo>
                    <a:lnTo>
                      <a:pt x="27" y="411"/>
                    </a:lnTo>
                    <a:lnTo>
                      <a:pt x="27" y="419"/>
                    </a:lnTo>
                    <a:lnTo>
                      <a:pt x="27" y="428"/>
                    </a:lnTo>
                    <a:lnTo>
                      <a:pt x="27" y="434"/>
                    </a:lnTo>
                    <a:lnTo>
                      <a:pt x="27" y="441"/>
                    </a:lnTo>
                    <a:lnTo>
                      <a:pt x="27" y="448"/>
                    </a:lnTo>
                    <a:lnTo>
                      <a:pt x="27" y="454"/>
                    </a:lnTo>
                    <a:lnTo>
                      <a:pt x="27" y="461"/>
                    </a:lnTo>
                    <a:lnTo>
                      <a:pt x="27" y="467"/>
                    </a:lnTo>
                    <a:lnTo>
                      <a:pt x="29" y="474"/>
                    </a:lnTo>
                    <a:lnTo>
                      <a:pt x="29" y="480"/>
                    </a:lnTo>
                    <a:lnTo>
                      <a:pt x="29" y="485"/>
                    </a:lnTo>
                    <a:lnTo>
                      <a:pt x="31" y="491"/>
                    </a:lnTo>
                    <a:lnTo>
                      <a:pt x="31" y="496"/>
                    </a:lnTo>
                    <a:lnTo>
                      <a:pt x="33" y="502"/>
                    </a:lnTo>
                    <a:lnTo>
                      <a:pt x="33" y="507"/>
                    </a:lnTo>
                    <a:lnTo>
                      <a:pt x="35" y="515"/>
                    </a:lnTo>
                    <a:lnTo>
                      <a:pt x="37" y="520"/>
                    </a:lnTo>
                    <a:lnTo>
                      <a:pt x="37" y="526"/>
                    </a:lnTo>
                    <a:lnTo>
                      <a:pt x="37" y="531"/>
                    </a:lnTo>
                    <a:lnTo>
                      <a:pt x="39" y="537"/>
                    </a:lnTo>
                    <a:lnTo>
                      <a:pt x="39" y="543"/>
                    </a:lnTo>
                    <a:lnTo>
                      <a:pt x="39" y="548"/>
                    </a:lnTo>
                    <a:lnTo>
                      <a:pt x="39" y="554"/>
                    </a:lnTo>
                    <a:lnTo>
                      <a:pt x="41" y="559"/>
                    </a:lnTo>
                    <a:lnTo>
                      <a:pt x="41" y="566"/>
                    </a:lnTo>
                    <a:lnTo>
                      <a:pt x="41" y="574"/>
                    </a:lnTo>
                    <a:lnTo>
                      <a:pt x="41" y="581"/>
                    </a:lnTo>
                    <a:lnTo>
                      <a:pt x="41" y="589"/>
                    </a:lnTo>
                    <a:lnTo>
                      <a:pt x="42" y="594"/>
                    </a:lnTo>
                    <a:lnTo>
                      <a:pt x="42" y="600"/>
                    </a:lnTo>
                    <a:lnTo>
                      <a:pt x="42" y="605"/>
                    </a:lnTo>
                    <a:lnTo>
                      <a:pt x="42" y="611"/>
                    </a:lnTo>
                    <a:lnTo>
                      <a:pt x="44" y="618"/>
                    </a:lnTo>
                    <a:lnTo>
                      <a:pt x="44" y="626"/>
                    </a:lnTo>
                    <a:lnTo>
                      <a:pt x="48" y="637"/>
                    </a:lnTo>
                    <a:lnTo>
                      <a:pt x="48" y="644"/>
                    </a:lnTo>
                    <a:lnTo>
                      <a:pt x="50" y="650"/>
                    </a:lnTo>
                    <a:lnTo>
                      <a:pt x="50" y="655"/>
                    </a:lnTo>
                    <a:lnTo>
                      <a:pt x="52" y="661"/>
                    </a:lnTo>
                    <a:lnTo>
                      <a:pt x="52" y="666"/>
                    </a:lnTo>
                    <a:lnTo>
                      <a:pt x="52" y="672"/>
                    </a:lnTo>
                    <a:lnTo>
                      <a:pt x="52" y="677"/>
                    </a:lnTo>
                    <a:lnTo>
                      <a:pt x="54" y="685"/>
                    </a:lnTo>
                    <a:lnTo>
                      <a:pt x="54" y="692"/>
                    </a:lnTo>
                    <a:lnTo>
                      <a:pt x="54" y="699"/>
                    </a:lnTo>
                    <a:lnTo>
                      <a:pt x="54" y="709"/>
                    </a:lnTo>
                    <a:lnTo>
                      <a:pt x="54" y="714"/>
                    </a:lnTo>
                    <a:lnTo>
                      <a:pt x="54" y="721"/>
                    </a:lnTo>
                    <a:lnTo>
                      <a:pt x="54" y="727"/>
                    </a:lnTo>
                    <a:lnTo>
                      <a:pt x="54" y="733"/>
                    </a:lnTo>
                    <a:lnTo>
                      <a:pt x="54" y="738"/>
                    </a:lnTo>
                    <a:lnTo>
                      <a:pt x="54" y="744"/>
                    </a:lnTo>
                    <a:lnTo>
                      <a:pt x="54" y="751"/>
                    </a:lnTo>
                    <a:lnTo>
                      <a:pt x="54" y="757"/>
                    </a:lnTo>
                    <a:lnTo>
                      <a:pt x="54" y="762"/>
                    </a:lnTo>
                    <a:lnTo>
                      <a:pt x="54" y="768"/>
                    </a:lnTo>
                    <a:lnTo>
                      <a:pt x="48" y="771"/>
                    </a:lnTo>
                    <a:lnTo>
                      <a:pt x="42" y="773"/>
                    </a:lnTo>
                    <a:lnTo>
                      <a:pt x="37" y="775"/>
                    </a:lnTo>
                    <a:lnTo>
                      <a:pt x="31" y="775"/>
                    </a:lnTo>
                    <a:lnTo>
                      <a:pt x="25" y="775"/>
                    </a:lnTo>
                    <a:lnTo>
                      <a:pt x="19" y="775"/>
                    </a:lnTo>
                    <a:lnTo>
                      <a:pt x="15" y="769"/>
                    </a:lnTo>
                    <a:lnTo>
                      <a:pt x="15" y="764"/>
                    </a:lnTo>
                    <a:lnTo>
                      <a:pt x="15" y="758"/>
                    </a:lnTo>
                    <a:lnTo>
                      <a:pt x="15" y="753"/>
                    </a:lnTo>
                    <a:lnTo>
                      <a:pt x="17" y="747"/>
                    </a:lnTo>
                    <a:lnTo>
                      <a:pt x="19" y="742"/>
                    </a:lnTo>
                  </a:path>
                </a:pathLst>
              </a:custGeom>
              <a:solidFill>
                <a:srgbClr val="EAEC5E"/>
              </a:solidFill>
              <a:ln w="12700" cap="rnd">
                <a:solidFill>
                  <a:srgbClr val="00CC00"/>
                </a:solidFill>
                <a:round/>
                <a:headEnd/>
                <a:tailEnd/>
              </a:ln>
            </p:spPr>
            <p:txBody>
              <a:bodyPr/>
              <a:lstStyle/>
              <a:p>
                <a:endParaRPr lang="en-US"/>
              </a:p>
            </p:txBody>
          </p:sp>
          <p:sp>
            <p:nvSpPr>
              <p:cNvPr id="3816" name="Freeform 134"/>
              <p:cNvSpPr>
                <a:spLocks/>
              </p:cNvSpPr>
              <p:nvPr/>
            </p:nvSpPr>
            <p:spPr bwMode="auto">
              <a:xfrm>
                <a:off x="2010" y="1674"/>
                <a:ext cx="68" cy="127"/>
              </a:xfrm>
              <a:custGeom>
                <a:avLst/>
                <a:gdLst>
                  <a:gd name="T0" fmla="*/ 4 w 68"/>
                  <a:gd name="T1" fmla="*/ 126 h 127"/>
                  <a:gd name="T2" fmla="*/ 1 w 68"/>
                  <a:gd name="T3" fmla="*/ 119 h 127"/>
                  <a:gd name="T4" fmla="*/ 0 w 68"/>
                  <a:gd name="T5" fmla="*/ 111 h 127"/>
                  <a:gd name="T6" fmla="*/ 0 w 68"/>
                  <a:gd name="T7" fmla="*/ 104 h 127"/>
                  <a:gd name="T8" fmla="*/ 0 w 68"/>
                  <a:gd name="T9" fmla="*/ 96 h 127"/>
                  <a:gd name="T10" fmla="*/ 0 w 68"/>
                  <a:gd name="T11" fmla="*/ 89 h 127"/>
                  <a:gd name="T12" fmla="*/ 0 w 68"/>
                  <a:gd name="T13" fmla="*/ 82 h 127"/>
                  <a:gd name="T14" fmla="*/ 3 w 68"/>
                  <a:gd name="T15" fmla="*/ 74 h 127"/>
                  <a:gd name="T16" fmla="*/ 5 w 68"/>
                  <a:gd name="T17" fmla="*/ 67 h 127"/>
                  <a:gd name="T18" fmla="*/ 9 w 68"/>
                  <a:gd name="T19" fmla="*/ 62 h 127"/>
                  <a:gd name="T20" fmla="*/ 12 w 68"/>
                  <a:gd name="T21" fmla="*/ 54 h 127"/>
                  <a:gd name="T22" fmla="*/ 15 w 68"/>
                  <a:gd name="T23" fmla="*/ 49 h 127"/>
                  <a:gd name="T24" fmla="*/ 18 w 68"/>
                  <a:gd name="T25" fmla="*/ 42 h 127"/>
                  <a:gd name="T26" fmla="*/ 22 w 68"/>
                  <a:gd name="T27" fmla="*/ 37 h 127"/>
                  <a:gd name="T28" fmla="*/ 24 w 68"/>
                  <a:gd name="T29" fmla="*/ 30 h 127"/>
                  <a:gd name="T30" fmla="*/ 28 w 68"/>
                  <a:gd name="T31" fmla="*/ 27 h 127"/>
                  <a:gd name="T32" fmla="*/ 32 w 68"/>
                  <a:gd name="T33" fmla="*/ 22 h 127"/>
                  <a:gd name="T34" fmla="*/ 36 w 68"/>
                  <a:gd name="T35" fmla="*/ 17 h 127"/>
                  <a:gd name="T36" fmla="*/ 40 w 68"/>
                  <a:gd name="T37" fmla="*/ 15 h 127"/>
                  <a:gd name="T38" fmla="*/ 44 w 68"/>
                  <a:gd name="T39" fmla="*/ 10 h 127"/>
                  <a:gd name="T40" fmla="*/ 48 w 68"/>
                  <a:gd name="T41" fmla="*/ 7 h 127"/>
                  <a:gd name="T42" fmla="*/ 52 w 68"/>
                  <a:gd name="T43" fmla="*/ 2 h 127"/>
                  <a:gd name="T44" fmla="*/ 55 w 68"/>
                  <a:gd name="T45" fmla="*/ 2 h 127"/>
                  <a:gd name="T46" fmla="*/ 59 w 68"/>
                  <a:gd name="T47" fmla="*/ 0 h 127"/>
                  <a:gd name="T48" fmla="*/ 63 w 68"/>
                  <a:gd name="T49" fmla="*/ 0 h 127"/>
                  <a:gd name="T50" fmla="*/ 67 w 68"/>
                  <a:gd name="T51" fmla="*/ 0 h 127"/>
                  <a:gd name="T52" fmla="*/ 63 w 68"/>
                  <a:gd name="T53" fmla="*/ 2 h 127"/>
                  <a:gd name="T54" fmla="*/ 67 w 68"/>
                  <a:gd name="T55" fmla="*/ 7 h 127"/>
                  <a:gd name="T56" fmla="*/ 67 w 68"/>
                  <a:gd name="T57" fmla="*/ 15 h 127"/>
                  <a:gd name="T58" fmla="*/ 66 w 68"/>
                  <a:gd name="T59" fmla="*/ 22 h 127"/>
                  <a:gd name="T60" fmla="*/ 63 w 68"/>
                  <a:gd name="T61" fmla="*/ 30 h 127"/>
                  <a:gd name="T62" fmla="*/ 62 w 68"/>
                  <a:gd name="T63" fmla="*/ 37 h 127"/>
                  <a:gd name="T64" fmla="*/ 61 w 68"/>
                  <a:gd name="T65" fmla="*/ 44 h 127"/>
                  <a:gd name="T66" fmla="*/ 58 w 68"/>
                  <a:gd name="T67" fmla="*/ 52 h 127"/>
                  <a:gd name="T68" fmla="*/ 54 w 68"/>
                  <a:gd name="T69" fmla="*/ 57 h 127"/>
                  <a:gd name="T70" fmla="*/ 52 w 68"/>
                  <a:gd name="T71" fmla="*/ 64 h 127"/>
                  <a:gd name="T72" fmla="*/ 48 w 68"/>
                  <a:gd name="T73" fmla="*/ 69 h 127"/>
                  <a:gd name="T74" fmla="*/ 44 w 68"/>
                  <a:gd name="T75" fmla="*/ 77 h 127"/>
                  <a:gd name="T76" fmla="*/ 40 w 68"/>
                  <a:gd name="T77" fmla="*/ 82 h 127"/>
                  <a:gd name="T78" fmla="*/ 36 w 68"/>
                  <a:gd name="T79" fmla="*/ 86 h 127"/>
                  <a:gd name="T80" fmla="*/ 34 w 68"/>
                  <a:gd name="T81" fmla="*/ 94 h 127"/>
                  <a:gd name="T82" fmla="*/ 30 w 68"/>
                  <a:gd name="T83" fmla="*/ 96 h 127"/>
                  <a:gd name="T84" fmla="*/ 27 w 68"/>
                  <a:gd name="T85" fmla="*/ 104 h 127"/>
                  <a:gd name="T86" fmla="*/ 23 w 68"/>
                  <a:gd name="T87" fmla="*/ 106 h 127"/>
                  <a:gd name="T88" fmla="*/ 19 w 68"/>
                  <a:gd name="T89" fmla="*/ 114 h 127"/>
                  <a:gd name="T90" fmla="*/ 17 w 68"/>
                  <a:gd name="T91" fmla="*/ 121 h 127"/>
                  <a:gd name="T92" fmla="*/ 13 w 68"/>
                  <a:gd name="T93" fmla="*/ 121 h 127"/>
                  <a:gd name="T94" fmla="*/ 9 w 68"/>
                  <a:gd name="T95" fmla="*/ 126 h 127"/>
                  <a:gd name="T96" fmla="*/ 5 w 68"/>
                  <a:gd name="T97" fmla="*/ 126 h 127"/>
                  <a:gd name="T98" fmla="*/ 1 w 68"/>
                  <a:gd name="T99" fmla="*/ 126 h 127"/>
                  <a:gd name="T100" fmla="*/ 1 w 68"/>
                  <a:gd name="T101" fmla="*/ 119 h 127"/>
                  <a:gd name="T102" fmla="*/ 1 w 68"/>
                  <a:gd name="T103" fmla="*/ 111 h 127"/>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68"/>
                  <a:gd name="T157" fmla="*/ 0 h 127"/>
                  <a:gd name="T158" fmla="*/ 68 w 68"/>
                  <a:gd name="T159" fmla="*/ 127 h 127"/>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68" h="127">
                    <a:moveTo>
                      <a:pt x="4" y="126"/>
                    </a:moveTo>
                    <a:lnTo>
                      <a:pt x="1" y="119"/>
                    </a:lnTo>
                    <a:lnTo>
                      <a:pt x="0" y="111"/>
                    </a:lnTo>
                    <a:lnTo>
                      <a:pt x="0" y="104"/>
                    </a:lnTo>
                    <a:lnTo>
                      <a:pt x="0" y="96"/>
                    </a:lnTo>
                    <a:lnTo>
                      <a:pt x="0" y="89"/>
                    </a:lnTo>
                    <a:lnTo>
                      <a:pt x="0" y="82"/>
                    </a:lnTo>
                    <a:lnTo>
                      <a:pt x="3" y="74"/>
                    </a:lnTo>
                    <a:lnTo>
                      <a:pt x="5" y="67"/>
                    </a:lnTo>
                    <a:lnTo>
                      <a:pt x="9" y="62"/>
                    </a:lnTo>
                    <a:lnTo>
                      <a:pt x="12" y="54"/>
                    </a:lnTo>
                    <a:lnTo>
                      <a:pt x="15" y="49"/>
                    </a:lnTo>
                    <a:lnTo>
                      <a:pt x="18" y="42"/>
                    </a:lnTo>
                    <a:lnTo>
                      <a:pt x="22" y="37"/>
                    </a:lnTo>
                    <a:lnTo>
                      <a:pt x="24" y="30"/>
                    </a:lnTo>
                    <a:lnTo>
                      <a:pt x="28" y="27"/>
                    </a:lnTo>
                    <a:lnTo>
                      <a:pt x="32" y="22"/>
                    </a:lnTo>
                    <a:lnTo>
                      <a:pt x="36" y="17"/>
                    </a:lnTo>
                    <a:lnTo>
                      <a:pt x="40" y="15"/>
                    </a:lnTo>
                    <a:lnTo>
                      <a:pt x="44" y="10"/>
                    </a:lnTo>
                    <a:lnTo>
                      <a:pt x="48" y="7"/>
                    </a:lnTo>
                    <a:lnTo>
                      <a:pt x="52" y="2"/>
                    </a:lnTo>
                    <a:lnTo>
                      <a:pt x="55" y="2"/>
                    </a:lnTo>
                    <a:lnTo>
                      <a:pt x="59" y="0"/>
                    </a:lnTo>
                    <a:lnTo>
                      <a:pt x="63" y="0"/>
                    </a:lnTo>
                    <a:lnTo>
                      <a:pt x="67" y="0"/>
                    </a:lnTo>
                    <a:lnTo>
                      <a:pt x="63" y="2"/>
                    </a:lnTo>
                    <a:lnTo>
                      <a:pt x="67" y="7"/>
                    </a:lnTo>
                    <a:lnTo>
                      <a:pt x="67" y="15"/>
                    </a:lnTo>
                    <a:lnTo>
                      <a:pt x="66" y="22"/>
                    </a:lnTo>
                    <a:lnTo>
                      <a:pt x="63" y="30"/>
                    </a:lnTo>
                    <a:lnTo>
                      <a:pt x="62" y="37"/>
                    </a:lnTo>
                    <a:lnTo>
                      <a:pt x="61" y="44"/>
                    </a:lnTo>
                    <a:lnTo>
                      <a:pt x="58" y="52"/>
                    </a:lnTo>
                    <a:lnTo>
                      <a:pt x="54" y="57"/>
                    </a:lnTo>
                    <a:lnTo>
                      <a:pt x="52" y="64"/>
                    </a:lnTo>
                    <a:lnTo>
                      <a:pt x="48" y="69"/>
                    </a:lnTo>
                    <a:lnTo>
                      <a:pt x="44" y="77"/>
                    </a:lnTo>
                    <a:lnTo>
                      <a:pt x="40" y="82"/>
                    </a:lnTo>
                    <a:lnTo>
                      <a:pt x="36" y="86"/>
                    </a:lnTo>
                    <a:lnTo>
                      <a:pt x="34" y="94"/>
                    </a:lnTo>
                    <a:lnTo>
                      <a:pt x="30" y="96"/>
                    </a:lnTo>
                    <a:lnTo>
                      <a:pt x="27" y="104"/>
                    </a:lnTo>
                    <a:lnTo>
                      <a:pt x="23" y="106"/>
                    </a:lnTo>
                    <a:lnTo>
                      <a:pt x="19" y="114"/>
                    </a:lnTo>
                    <a:lnTo>
                      <a:pt x="17" y="121"/>
                    </a:lnTo>
                    <a:lnTo>
                      <a:pt x="13" y="121"/>
                    </a:lnTo>
                    <a:lnTo>
                      <a:pt x="9" y="126"/>
                    </a:lnTo>
                    <a:lnTo>
                      <a:pt x="5" y="126"/>
                    </a:lnTo>
                    <a:lnTo>
                      <a:pt x="1" y="126"/>
                    </a:lnTo>
                    <a:lnTo>
                      <a:pt x="1" y="119"/>
                    </a:lnTo>
                    <a:lnTo>
                      <a:pt x="1" y="111"/>
                    </a:lnTo>
                  </a:path>
                </a:pathLst>
              </a:custGeom>
              <a:solidFill>
                <a:srgbClr val="EAEC5E"/>
              </a:solidFill>
              <a:ln w="12700" cap="rnd">
                <a:solidFill>
                  <a:schemeClr val="tx1"/>
                </a:solidFill>
                <a:round/>
                <a:headEnd/>
                <a:tailEnd/>
              </a:ln>
            </p:spPr>
            <p:txBody>
              <a:bodyPr/>
              <a:lstStyle/>
              <a:p>
                <a:endParaRPr lang="en-US"/>
              </a:p>
            </p:txBody>
          </p:sp>
          <p:grpSp>
            <p:nvGrpSpPr>
              <p:cNvPr id="3817" name="Group 135"/>
              <p:cNvGrpSpPr>
                <a:grpSpLocks/>
              </p:cNvGrpSpPr>
              <p:nvPr/>
            </p:nvGrpSpPr>
            <p:grpSpPr bwMode="auto">
              <a:xfrm>
                <a:off x="1956" y="1299"/>
                <a:ext cx="97" cy="111"/>
                <a:chOff x="3654" y="1129"/>
                <a:chExt cx="97" cy="111"/>
              </a:xfrm>
            </p:grpSpPr>
            <p:sp>
              <p:nvSpPr>
                <p:cNvPr id="4029" name="Freeform 136"/>
                <p:cNvSpPr>
                  <a:spLocks/>
                </p:cNvSpPr>
                <p:nvPr/>
              </p:nvSpPr>
              <p:spPr bwMode="auto">
                <a:xfrm>
                  <a:off x="3705" y="1214"/>
                  <a:ext cx="46" cy="16"/>
                </a:xfrm>
                <a:custGeom>
                  <a:avLst/>
                  <a:gdLst>
                    <a:gd name="T0" fmla="*/ 0 w 46"/>
                    <a:gd name="T1" fmla="*/ 15 h 16"/>
                    <a:gd name="T2" fmla="*/ 2 w 46"/>
                    <a:gd name="T3" fmla="*/ 11 h 16"/>
                    <a:gd name="T4" fmla="*/ 6 w 46"/>
                    <a:gd name="T5" fmla="*/ 10 h 16"/>
                    <a:gd name="T6" fmla="*/ 11 w 46"/>
                    <a:gd name="T7" fmla="*/ 8 h 16"/>
                    <a:gd name="T8" fmla="*/ 16 w 46"/>
                    <a:gd name="T9" fmla="*/ 5 h 16"/>
                    <a:gd name="T10" fmla="*/ 21 w 46"/>
                    <a:gd name="T11" fmla="*/ 3 h 16"/>
                    <a:gd name="T12" fmla="*/ 26 w 46"/>
                    <a:gd name="T13" fmla="*/ 3 h 16"/>
                    <a:gd name="T14" fmla="*/ 30 w 46"/>
                    <a:gd name="T15" fmla="*/ 3 h 16"/>
                    <a:gd name="T16" fmla="*/ 35 w 46"/>
                    <a:gd name="T17" fmla="*/ 0 h 16"/>
                    <a:gd name="T18" fmla="*/ 39 w 46"/>
                    <a:gd name="T19" fmla="*/ 0 h 16"/>
                    <a:gd name="T20" fmla="*/ 44 w 46"/>
                    <a:gd name="T21" fmla="*/ 0 h 16"/>
                    <a:gd name="T22" fmla="*/ 45 w 46"/>
                    <a:gd name="T23" fmla="*/ 0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6"/>
                    <a:gd name="T37" fmla="*/ 0 h 16"/>
                    <a:gd name="T38" fmla="*/ 46 w 46"/>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6" h="16">
                      <a:moveTo>
                        <a:pt x="0" y="15"/>
                      </a:moveTo>
                      <a:lnTo>
                        <a:pt x="2" y="11"/>
                      </a:lnTo>
                      <a:lnTo>
                        <a:pt x="6" y="10"/>
                      </a:lnTo>
                      <a:lnTo>
                        <a:pt x="11" y="8"/>
                      </a:lnTo>
                      <a:lnTo>
                        <a:pt x="16" y="5"/>
                      </a:lnTo>
                      <a:lnTo>
                        <a:pt x="21" y="3"/>
                      </a:lnTo>
                      <a:lnTo>
                        <a:pt x="26" y="3"/>
                      </a:lnTo>
                      <a:lnTo>
                        <a:pt x="30" y="3"/>
                      </a:lnTo>
                      <a:lnTo>
                        <a:pt x="35" y="0"/>
                      </a:lnTo>
                      <a:lnTo>
                        <a:pt x="39" y="0"/>
                      </a:lnTo>
                      <a:lnTo>
                        <a:pt x="44" y="0"/>
                      </a:lnTo>
                      <a:lnTo>
                        <a:pt x="45"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030" name="Freeform 137"/>
                <p:cNvSpPr>
                  <a:spLocks/>
                </p:cNvSpPr>
                <p:nvPr/>
              </p:nvSpPr>
              <p:spPr bwMode="auto">
                <a:xfrm>
                  <a:off x="3704" y="1172"/>
                  <a:ext cx="42" cy="41"/>
                </a:xfrm>
                <a:custGeom>
                  <a:avLst/>
                  <a:gdLst>
                    <a:gd name="T0" fmla="*/ 0 w 42"/>
                    <a:gd name="T1" fmla="*/ 40 h 41"/>
                    <a:gd name="T2" fmla="*/ 2 w 42"/>
                    <a:gd name="T3" fmla="*/ 29 h 41"/>
                    <a:gd name="T4" fmla="*/ 6 w 42"/>
                    <a:gd name="T5" fmla="*/ 27 h 41"/>
                    <a:gd name="T6" fmla="*/ 10 w 42"/>
                    <a:gd name="T7" fmla="*/ 20 h 41"/>
                    <a:gd name="T8" fmla="*/ 14 w 42"/>
                    <a:gd name="T9" fmla="*/ 13 h 41"/>
                    <a:gd name="T10" fmla="*/ 19 w 42"/>
                    <a:gd name="T11" fmla="*/ 7 h 41"/>
                    <a:gd name="T12" fmla="*/ 24 w 42"/>
                    <a:gd name="T13" fmla="*/ 7 h 41"/>
                    <a:gd name="T14" fmla="*/ 27 w 42"/>
                    <a:gd name="T15" fmla="*/ 7 h 41"/>
                    <a:gd name="T16" fmla="*/ 32 w 42"/>
                    <a:gd name="T17" fmla="*/ 0 h 41"/>
                    <a:gd name="T18" fmla="*/ 36 w 42"/>
                    <a:gd name="T19" fmla="*/ 0 h 41"/>
                    <a:gd name="T20" fmla="*/ 40 w 42"/>
                    <a:gd name="T21" fmla="*/ 0 h 41"/>
                    <a:gd name="T22" fmla="*/ 41 w 42"/>
                    <a:gd name="T23" fmla="*/ 0 h 4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2"/>
                    <a:gd name="T37" fmla="*/ 0 h 41"/>
                    <a:gd name="T38" fmla="*/ 42 w 42"/>
                    <a:gd name="T39" fmla="*/ 41 h 4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2" h="41">
                      <a:moveTo>
                        <a:pt x="0" y="40"/>
                      </a:moveTo>
                      <a:lnTo>
                        <a:pt x="2" y="29"/>
                      </a:lnTo>
                      <a:lnTo>
                        <a:pt x="6" y="27"/>
                      </a:lnTo>
                      <a:lnTo>
                        <a:pt x="10" y="20"/>
                      </a:lnTo>
                      <a:lnTo>
                        <a:pt x="14" y="13"/>
                      </a:lnTo>
                      <a:lnTo>
                        <a:pt x="19" y="7"/>
                      </a:lnTo>
                      <a:lnTo>
                        <a:pt x="24" y="7"/>
                      </a:lnTo>
                      <a:lnTo>
                        <a:pt x="27" y="7"/>
                      </a:lnTo>
                      <a:lnTo>
                        <a:pt x="32" y="0"/>
                      </a:lnTo>
                      <a:lnTo>
                        <a:pt x="36" y="0"/>
                      </a:lnTo>
                      <a:lnTo>
                        <a:pt x="40" y="0"/>
                      </a:lnTo>
                      <a:lnTo>
                        <a:pt x="41"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031" name="Freeform 138"/>
                <p:cNvSpPr>
                  <a:spLocks/>
                </p:cNvSpPr>
                <p:nvPr/>
              </p:nvSpPr>
              <p:spPr bwMode="auto">
                <a:xfrm>
                  <a:off x="3706" y="1144"/>
                  <a:ext cx="30" cy="59"/>
                </a:xfrm>
                <a:custGeom>
                  <a:avLst/>
                  <a:gdLst>
                    <a:gd name="T0" fmla="*/ 0 w 30"/>
                    <a:gd name="T1" fmla="*/ 58 h 59"/>
                    <a:gd name="T2" fmla="*/ 2 w 30"/>
                    <a:gd name="T3" fmla="*/ 42 h 59"/>
                    <a:gd name="T4" fmla="*/ 4 w 30"/>
                    <a:gd name="T5" fmla="*/ 39 h 59"/>
                    <a:gd name="T6" fmla="*/ 7 w 30"/>
                    <a:gd name="T7" fmla="*/ 29 h 59"/>
                    <a:gd name="T8" fmla="*/ 10 w 30"/>
                    <a:gd name="T9" fmla="*/ 19 h 59"/>
                    <a:gd name="T10" fmla="*/ 13 w 30"/>
                    <a:gd name="T11" fmla="*/ 10 h 59"/>
                    <a:gd name="T12" fmla="*/ 17 w 30"/>
                    <a:gd name="T13" fmla="*/ 10 h 59"/>
                    <a:gd name="T14" fmla="*/ 19 w 30"/>
                    <a:gd name="T15" fmla="*/ 10 h 59"/>
                    <a:gd name="T16" fmla="*/ 22 w 30"/>
                    <a:gd name="T17" fmla="*/ 0 h 59"/>
                    <a:gd name="T18" fmla="*/ 25 w 30"/>
                    <a:gd name="T19" fmla="*/ 0 h 59"/>
                    <a:gd name="T20" fmla="*/ 28 w 30"/>
                    <a:gd name="T21" fmla="*/ 0 h 59"/>
                    <a:gd name="T22" fmla="*/ 29 w 30"/>
                    <a:gd name="T23" fmla="*/ 0 h 5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0"/>
                    <a:gd name="T37" fmla="*/ 0 h 59"/>
                    <a:gd name="T38" fmla="*/ 30 w 30"/>
                    <a:gd name="T39" fmla="*/ 59 h 5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0" h="59">
                      <a:moveTo>
                        <a:pt x="0" y="58"/>
                      </a:moveTo>
                      <a:lnTo>
                        <a:pt x="2" y="42"/>
                      </a:lnTo>
                      <a:lnTo>
                        <a:pt x="4" y="39"/>
                      </a:lnTo>
                      <a:lnTo>
                        <a:pt x="7" y="29"/>
                      </a:lnTo>
                      <a:lnTo>
                        <a:pt x="10" y="19"/>
                      </a:lnTo>
                      <a:lnTo>
                        <a:pt x="13" y="10"/>
                      </a:lnTo>
                      <a:lnTo>
                        <a:pt x="17" y="10"/>
                      </a:lnTo>
                      <a:lnTo>
                        <a:pt x="19" y="10"/>
                      </a:lnTo>
                      <a:lnTo>
                        <a:pt x="22" y="0"/>
                      </a:lnTo>
                      <a:lnTo>
                        <a:pt x="25" y="0"/>
                      </a:lnTo>
                      <a:lnTo>
                        <a:pt x="28" y="0"/>
                      </a:lnTo>
                      <a:lnTo>
                        <a:pt x="29"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032" name="Freeform 139"/>
                <p:cNvSpPr>
                  <a:spLocks/>
                </p:cNvSpPr>
                <p:nvPr/>
              </p:nvSpPr>
              <p:spPr bwMode="auto">
                <a:xfrm>
                  <a:off x="3654" y="1214"/>
                  <a:ext cx="46" cy="16"/>
                </a:xfrm>
                <a:custGeom>
                  <a:avLst/>
                  <a:gdLst>
                    <a:gd name="T0" fmla="*/ 45 w 46"/>
                    <a:gd name="T1" fmla="*/ 15 h 16"/>
                    <a:gd name="T2" fmla="*/ 43 w 46"/>
                    <a:gd name="T3" fmla="*/ 11 h 16"/>
                    <a:gd name="T4" fmla="*/ 39 w 46"/>
                    <a:gd name="T5" fmla="*/ 10 h 16"/>
                    <a:gd name="T6" fmla="*/ 34 w 46"/>
                    <a:gd name="T7" fmla="*/ 8 h 16"/>
                    <a:gd name="T8" fmla="*/ 29 w 46"/>
                    <a:gd name="T9" fmla="*/ 5 h 16"/>
                    <a:gd name="T10" fmla="*/ 24 w 46"/>
                    <a:gd name="T11" fmla="*/ 3 h 16"/>
                    <a:gd name="T12" fmla="*/ 19 w 46"/>
                    <a:gd name="T13" fmla="*/ 3 h 16"/>
                    <a:gd name="T14" fmla="*/ 15 w 46"/>
                    <a:gd name="T15" fmla="*/ 3 h 16"/>
                    <a:gd name="T16" fmla="*/ 10 w 46"/>
                    <a:gd name="T17" fmla="*/ 0 h 16"/>
                    <a:gd name="T18" fmla="*/ 6 w 46"/>
                    <a:gd name="T19" fmla="*/ 0 h 16"/>
                    <a:gd name="T20" fmla="*/ 1 w 46"/>
                    <a:gd name="T21" fmla="*/ 0 h 16"/>
                    <a:gd name="T22" fmla="*/ 0 w 46"/>
                    <a:gd name="T23" fmla="*/ 0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6"/>
                    <a:gd name="T37" fmla="*/ 0 h 16"/>
                    <a:gd name="T38" fmla="*/ 46 w 46"/>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6" h="16">
                      <a:moveTo>
                        <a:pt x="45" y="15"/>
                      </a:moveTo>
                      <a:lnTo>
                        <a:pt x="43" y="11"/>
                      </a:lnTo>
                      <a:lnTo>
                        <a:pt x="39" y="10"/>
                      </a:lnTo>
                      <a:lnTo>
                        <a:pt x="34" y="8"/>
                      </a:lnTo>
                      <a:lnTo>
                        <a:pt x="29" y="5"/>
                      </a:lnTo>
                      <a:lnTo>
                        <a:pt x="24" y="3"/>
                      </a:lnTo>
                      <a:lnTo>
                        <a:pt x="19" y="3"/>
                      </a:lnTo>
                      <a:lnTo>
                        <a:pt x="15" y="3"/>
                      </a:lnTo>
                      <a:lnTo>
                        <a:pt x="10" y="0"/>
                      </a:lnTo>
                      <a:lnTo>
                        <a:pt x="6" y="0"/>
                      </a:lnTo>
                      <a:lnTo>
                        <a:pt x="1" y="0"/>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033" name="Freeform 140"/>
                <p:cNvSpPr>
                  <a:spLocks/>
                </p:cNvSpPr>
                <p:nvPr/>
              </p:nvSpPr>
              <p:spPr bwMode="auto">
                <a:xfrm>
                  <a:off x="3657" y="1168"/>
                  <a:ext cx="41" cy="44"/>
                </a:xfrm>
                <a:custGeom>
                  <a:avLst/>
                  <a:gdLst>
                    <a:gd name="T0" fmla="*/ 40 w 41"/>
                    <a:gd name="T1" fmla="*/ 43 h 44"/>
                    <a:gd name="T2" fmla="*/ 38 w 41"/>
                    <a:gd name="T3" fmla="*/ 31 h 44"/>
                    <a:gd name="T4" fmla="*/ 34 w 41"/>
                    <a:gd name="T5" fmla="*/ 29 h 44"/>
                    <a:gd name="T6" fmla="*/ 30 w 41"/>
                    <a:gd name="T7" fmla="*/ 22 h 44"/>
                    <a:gd name="T8" fmla="*/ 26 w 41"/>
                    <a:gd name="T9" fmla="*/ 14 h 44"/>
                    <a:gd name="T10" fmla="*/ 22 w 41"/>
                    <a:gd name="T11" fmla="*/ 7 h 44"/>
                    <a:gd name="T12" fmla="*/ 17 w 41"/>
                    <a:gd name="T13" fmla="*/ 7 h 44"/>
                    <a:gd name="T14" fmla="*/ 13 w 41"/>
                    <a:gd name="T15" fmla="*/ 7 h 44"/>
                    <a:gd name="T16" fmla="*/ 9 w 41"/>
                    <a:gd name="T17" fmla="*/ 0 h 44"/>
                    <a:gd name="T18" fmla="*/ 5 w 41"/>
                    <a:gd name="T19" fmla="*/ 0 h 44"/>
                    <a:gd name="T20" fmla="*/ 1 w 41"/>
                    <a:gd name="T21" fmla="*/ 0 h 44"/>
                    <a:gd name="T22" fmla="*/ 0 w 41"/>
                    <a:gd name="T23" fmla="*/ 0 h 4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1"/>
                    <a:gd name="T37" fmla="*/ 0 h 44"/>
                    <a:gd name="T38" fmla="*/ 41 w 41"/>
                    <a:gd name="T39" fmla="*/ 44 h 4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1" h="44">
                      <a:moveTo>
                        <a:pt x="40" y="43"/>
                      </a:moveTo>
                      <a:lnTo>
                        <a:pt x="38" y="31"/>
                      </a:lnTo>
                      <a:lnTo>
                        <a:pt x="34" y="29"/>
                      </a:lnTo>
                      <a:lnTo>
                        <a:pt x="30" y="22"/>
                      </a:lnTo>
                      <a:lnTo>
                        <a:pt x="26" y="14"/>
                      </a:lnTo>
                      <a:lnTo>
                        <a:pt x="22" y="7"/>
                      </a:lnTo>
                      <a:lnTo>
                        <a:pt x="17" y="7"/>
                      </a:lnTo>
                      <a:lnTo>
                        <a:pt x="13" y="7"/>
                      </a:lnTo>
                      <a:lnTo>
                        <a:pt x="9" y="0"/>
                      </a:lnTo>
                      <a:lnTo>
                        <a:pt x="5" y="0"/>
                      </a:lnTo>
                      <a:lnTo>
                        <a:pt x="1" y="0"/>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034" name="Freeform 141"/>
                <p:cNvSpPr>
                  <a:spLocks/>
                </p:cNvSpPr>
                <p:nvPr/>
              </p:nvSpPr>
              <p:spPr bwMode="auto">
                <a:xfrm>
                  <a:off x="3663" y="1147"/>
                  <a:ext cx="38" cy="56"/>
                </a:xfrm>
                <a:custGeom>
                  <a:avLst/>
                  <a:gdLst>
                    <a:gd name="T0" fmla="*/ 37 w 38"/>
                    <a:gd name="T1" fmla="*/ 55 h 56"/>
                    <a:gd name="T2" fmla="*/ 35 w 38"/>
                    <a:gd name="T3" fmla="*/ 40 h 56"/>
                    <a:gd name="T4" fmla="*/ 32 w 38"/>
                    <a:gd name="T5" fmla="*/ 37 h 56"/>
                    <a:gd name="T6" fmla="*/ 28 w 38"/>
                    <a:gd name="T7" fmla="*/ 28 h 56"/>
                    <a:gd name="T8" fmla="*/ 24 w 38"/>
                    <a:gd name="T9" fmla="*/ 18 h 56"/>
                    <a:gd name="T10" fmla="*/ 20 w 38"/>
                    <a:gd name="T11" fmla="*/ 9 h 56"/>
                    <a:gd name="T12" fmla="*/ 16 w 38"/>
                    <a:gd name="T13" fmla="*/ 9 h 56"/>
                    <a:gd name="T14" fmla="*/ 12 w 38"/>
                    <a:gd name="T15" fmla="*/ 9 h 56"/>
                    <a:gd name="T16" fmla="*/ 8 w 38"/>
                    <a:gd name="T17" fmla="*/ 0 h 56"/>
                    <a:gd name="T18" fmla="*/ 5 w 38"/>
                    <a:gd name="T19" fmla="*/ 0 h 56"/>
                    <a:gd name="T20" fmla="*/ 1 w 38"/>
                    <a:gd name="T21" fmla="*/ 0 h 56"/>
                    <a:gd name="T22" fmla="*/ 0 w 38"/>
                    <a:gd name="T23" fmla="*/ 0 h 5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8"/>
                    <a:gd name="T37" fmla="*/ 0 h 56"/>
                    <a:gd name="T38" fmla="*/ 38 w 38"/>
                    <a:gd name="T39" fmla="*/ 56 h 5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8" h="56">
                      <a:moveTo>
                        <a:pt x="37" y="55"/>
                      </a:moveTo>
                      <a:lnTo>
                        <a:pt x="35" y="40"/>
                      </a:lnTo>
                      <a:lnTo>
                        <a:pt x="32" y="37"/>
                      </a:lnTo>
                      <a:lnTo>
                        <a:pt x="28" y="28"/>
                      </a:lnTo>
                      <a:lnTo>
                        <a:pt x="24" y="18"/>
                      </a:lnTo>
                      <a:lnTo>
                        <a:pt x="20" y="9"/>
                      </a:lnTo>
                      <a:lnTo>
                        <a:pt x="16" y="9"/>
                      </a:lnTo>
                      <a:lnTo>
                        <a:pt x="12" y="9"/>
                      </a:lnTo>
                      <a:lnTo>
                        <a:pt x="8" y="0"/>
                      </a:lnTo>
                      <a:lnTo>
                        <a:pt x="5" y="0"/>
                      </a:lnTo>
                      <a:lnTo>
                        <a:pt x="1" y="0"/>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035" name="Line 142"/>
                <p:cNvSpPr>
                  <a:spLocks noChangeShapeType="1"/>
                </p:cNvSpPr>
                <p:nvPr/>
              </p:nvSpPr>
              <p:spPr bwMode="auto">
                <a:xfrm flipH="1" flipV="1">
                  <a:off x="3701" y="1129"/>
                  <a:ext cx="1" cy="11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036" name="Freeform 143"/>
                <p:cNvSpPr>
                  <a:spLocks/>
                </p:cNvSpPr>
                <p:nvPr/>
              </p:nvSpPr>
              <p:spPr bwMode="auto">
                <a:xfrm>
                  <a:off x="3705" y="1190"/>
                  <a:ext cx="39" cy="31"/>
                </a:xfrm>
                <a:custGeom>
                  <a:avLst/>
                  <a:gdLst>
                    <a:gd name="T0" fmla="*/ 0 w 39"/>
                    <a:gd name="T1" fmla="*/ 30 h 31"/>
                    <a:gd name="T2" fmla="*/ 5 w 39"/>
                    <a:gd name="T3" fmla="*/ 25 h 31"/>
                    <a:gd name="T4" fmla="*/ 7 w 39"/>
                    <a:gd name="T5" fmla="*/ 20 h 31"/>
                    <a:gd name="T6" fmla="*/ 11 w 39"/>
                    <a:gd name="T7" fmla="*/ 17 h 31"/>
                    <a:gd name="T8" fmla="*/ 12 w 39"/>
                    <a:gd name="T9" fmla="*/ 13 h 31"/>
                    <a:gd name="T10" fmla="*/ 16 w 39"/>
                    <a:gd name="T11" fmla="*/ 11 h 31"/>
                    <a:gd name="T12" fmla="*/ 21 w 39"/>
                    <a:gd name="T13" fmla="*/ 6 h 31"/>
                    <a:gd name="T14" fmla="*/ 26 w 39"/>
                    <a:gd name="T15" fmla="*/ 3 h 31"/>
                    <a:gd name="T16" fmla="*/ 30 w 39"/>
                    <a:gd name="T17" fmla="*/ 2 h 31"/>
                    <a:gd name="T18" fmla="*/ 36 w 39"/>
                    <a:gd name="T19" fmla="*/ 1 h 31"/>
                    <a:gd name="T20" fmla="*/ 38 w 39"/>
                    <a:gd name="T21" fmla="*/ 0 h 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9"/>
                    <a:gd name="T34" fmla="*/ 0 h 31"/>
                    <a:gd name="T35" fmla="*/ 39 w 39"/>
                    <a:gd name="T36" fmla="*/ 31 h 3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9" h="31">
                      <a:moveTo>
                        <a:pt x="0" y="30"/>
                      </a:moveTo>
                      <a:lnTo>
                        <a:pt x="5" y="25"/>
                      </a:lnTo>
                      <a:lnTo>
                        <a:pt x="7" y="20"/>
                      </a:lnTo>
                      <a:lnTo>
                        <a:pt x="11" y="17"/>
                      </a:lnTo>
                      <a:lnTo>
                        <a:pt x="12" y="13"/>
                      </a:lnTo>
                      <a:lnTo>
                        <a:pt x="16" y="11"/>
                      </a:lnTo>
                      <a:lnTo>
                        <a:pt x="21" y="6"/>
                      </a:lnTo>
                      <a:lnTo>
                        <a:pt x="26" y="3"/>
                      </a:lnTo>
                      <a:lnTo>
                        <a:pt x="30" y="2"/>
                      </a:lnTo>
                      <a:lnTo>
                        <a:pt x="36" y="1"/>
                      </a:lnTo>
                      <a:lnTo>
                        <a:pt x="38"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037" name="Freeform 144"/>
                <p:cNvSpPr>
                  <a:spLocks/>
                </p:cNvSpPr>
                <p:nvPr/>
              </p:nvSpPr>
              <p:spPr bwMode="auto">
                <a:xfrm>
                  <a:off x="3662" y="1192"/>
                  <a:ext cx="39" cy="31"/>
                </a:xfrm>
                <a:custGeom>
                  <a:avLst/>
                  <a:gdLst>
                    <a:gd name="T0" fmla="*/ 38 w 39"/>
                    <a:gd name="T1" fmla="*/ 30 h 31"/>
                    <a:gd name="T2" fmla="*/ 33 w 39"/>
                    <a:gd name="T3" fmla="*/ 25 h 31"/>
                    <a:gd name="T4" fmla="*/ 31 w 39"/>
                    <a:gd name="T5" fmla="*/ 20 h 31"/>
                    <a:gd name="T6" fmla="*/ 27 w 39"/>
                    <a:gd name="T7" fmla="*/ 17 h 31"/>
                    <a:gd name="T8" fmla="*/ 26 w 39"/>
                    <a:gd name="T9" fmla="*/ 13 h 31"/>
                    <a:gd name="T10" fmla="*/ 22 w 39"/>
                    <a:gd name="T11" fmla="*/ 11 h 31"/>
                    <a:gd name="T12" fmla="*/ 17 w 39"/>
                    <a:gd name="T13" fmla="*/ 6 h 31"/>
                    <a:gd name="T14" fmla="*/ 12 w 39"/>
                    <a:gd name="T15" fmla="*/ 3 h 31"/>
                    <a:gd name="T16" fmla="*/ 8 w 39"/>
                    <a:gd name="T17" fmla="*/ 2 h 31"/>
                    <a:gd name="T18" fmla="*/ 2 w 39"/>
                    <a:gd name="T19" fmla="*/ 1 h 31"/>
                    <a:gd name="T20" fmla="*/ 0 w 39"/>
                    <a:gd name="T21" fmla="*/ 0 h 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9"/>
                    <a:gd name="T34" fmla="*/ 0 h 31"/>
                    <a:gd name="T35" fmla="*/ 39 w 39"/>
                    <a:gd name="T36" fmla="*/ 31 h 3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9" h="31">
                      <a:moveTo>
                        <a:pt x="38" y="30"/>
                      </a:moveTo>
                      <a:lnTo>
                        <a:pt x="33" y="25"/>
                      </a:lnTo>
                      <a:lnTo>
                        <a:pt x="31" y="20"/>
                      </a:lnTo>
                      <a:lnTo>
                        <a:pt x="27" y="17"/>
                      </a:lnTo>
                      <a:lnTo>
                        <a:pt x="26" y="13"/>
                      </a:lnTo>
                      <a:lnTo>
                        <a:pt x="22" y="11"/>
                      </a:lnTo>
                      <a:lnTo>
                        <a:pt x="17" y="6"/>
                      </a:lnTo>
                      <a:lnTo>
                        <a:pt x="12" y="3"/>
                      </a:lnTo>
                      <a:lnTo>
                        <a:pt x="8" y="2"/>
                      </a:lnTo>
                      <a:lnTo>
                        <a:pt x="2" y="1"/>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3818" name="Freeform 145"/>
              <p:cNvSpPr>
                <a:spLocks/>
              </p:cNvSpPr>
              <p:nvPr/>
            </p:nvSpPr>
            <p:spPr bwMode="auto">
              <a:xfrm>
                <a:off x="1930" y="1603"/>
                <a:ext cx="68" cy="126"/>
              </a:xfrm>
              <a:custGeom>
                <a:avLst/>
                <a:gdLst>
                  <a:gd name="T0" fmla="*/ 63 w 68"/>
                  <a:gd name="T1" fmla="*/ 125 h 126"/>
                  <a:gd name="T2" fmla="*/ 66 w 68"/>
                  <a:gd name="T3" fmla="*/ 118 h 126"/>
                  <a:gd name="T4" fmla="*/ 67 w 68"/>
                  <a:gd name="T5" fmla="*/ 110 h 126"/>
                  <a:gd name="T6" fmla="*/ 67 w 68"/>
                  <a:gd name="T7" fmla="*/ 103 h 126"/>
                  <a:gd name="T8" fmla="*/ 67 w 68"/>
                  <a:gd name="T9" fmla="*/ 96 h 126"/>
                  <a:gd name="T10" fmla="*/ 67 w 68"/>
                  <a:gd name="T11" fmla="*/ 88 h 126"/>
                  <a:gd name="T12" fmla="*/ 67 w 68"/>
                  <a:gd name="T13" fmla="*/ 81 h 126"/>
                  <a:gd name="T14" fmla="*/ 64 w 68"/>
                  <a:gd name="T15" fmla="*/ 74 h 126"/>
                  <a:gd name="T16" fmla="*/ 62 w 68"/>
                  <a:gd name="T17" fmla="*/ 66 h 126"/>
                  <a:gd name="T18" fmla="*/ 58 w 68"/>
                  <a:gd name="T19" fmla="*/ 61 h 126"/>
                  <a:gd name="T20" fmla="*/ 55 w 68"/>
                  <a:gd name="T21" fmla="*/ 54 h 126"/>
                  <a:gd name="T22" fmla="*/ 52 w 68"/>
                  <a:gd name="T23" fmla="*/ 49 h 126"/>
                  <a:gd name="T24" fmla="*/ 49 w 68"/>
                  <a:gd name="T25" fmla="*/ 42 h 126"/>
                  <a:gd name="T26" fmla="*/ 45 w 68"/>
                  <a:gd name="T27" fmla="*/ 37 h 126"/>
                  <a:gd name="T28" fmla="*/ 43 w 68"/>
                  <a:gd name="T29" fmla="*/ 29 h 126"/>
                  <a:gd name="T30" fmla="*/ 39 w 68"/>
                  <a:gd name="T31" fmla="*/ 27 h 126"/>
                  <a:gd name="T32" fmla="*/ 35 w 68"/>
                  <a:gd name="T33" fmla="*/ 22 h 126"/>
                  <a:gd name="T34" fmla="*/ 31 w 68"/>
                  <a:gd name="T35" fmla="*/ 17 h 126"/>
                  <a:gd name="T36" fmla="*/ 27 w 68"/>
                  <a:gd name="T37" fmla="*/ 15 h 126"/>
                  <a:gd name="T38" fmla="*/ 23 w 68"/>
                  <a:gd name="T39" fmla="*/ 10 h 126"/>
                  <a:gd name="T40" fmla="*/ 19 w 68"/>
                  <a:gd name="T41" fmla="*/ 7 h 126"/>
                  <a:gd name="T42" fmla="*/ 15 w 68"/>
                  <a:gd name="T43" fmla="*/ 2 h 126"/>
                  <a:gd name="T44" fmla="*/ 12 w 68"/>
                  <a:gd name="T45" fmla="*/ 2 h 126"/>
                  <a:gd name="T46" fmla="*/ 8 w 68"/>
                  <a:gd name="T47" fmla="*/ 0 h 126"/>
                  <a:gd name="T48" fmla="*/ 4 w 68"/>
                  <a:gd name="T49" fmla="*/ 0 h 126"/>
                  <a:gd name="T50" fmla="*/ 0 w 68"/>
                  <a:gd name="T51" fmla="*/ 0 h 126"/>
                  <a:gd name="T52" fmla="*/ 4 w 68"/>
                  <a:gd name="T53" fmla="*/ 2 h 126"/>
                  <a:gd name="T54" fmla="*/ 0 w 68"/>
                  <a:gd name="T55" fmla="*/ 7 h 126"/>
                  <a:gd name="T56" fmla="*/ 0 w 68"/>
                  <a:gd name="T57" fmla="*/ 15 h 126"/>
                  <a:gd name="T58" fmla="*/ 1 w 68"/>
                  <a:gd name="T59" fmla="*/ 22 h 126"/>
                  <a:gd name="T60" fmla="*/ 4 w 68"/>
                  <a:gd name="T61" fmla="*/ 29 h 126"/>
                  <a:gd name="T62" fmla="*/ 5 w 68"/>
                  <a:gd name="T63" fmla="*/ 37 h 126"/>
                  <a:gd name="T64" fmla="*/ 6 w 68"/>
                  <a:gd name="T65" fmla="*/ 44 h 126"/>
                  <a:gd name="T66" fmla="*/ 9 w 68"/>
                  <a:gd name="T67" fmla="*/ 51 h 126"/>
                  <a:gd name="T68" fmla="*/ 13 w 68"/>
                  <a:gd name="T69" fmla="*/ 56 h 126"/>
                  <a:gd name="T70" fmla="*/ 15 w 68"/>
                  <a:gd name="T71" fmla="*/ 64 h 126"/>
                  <a:gd name="T72" fmla="*/ 19 w 68"/>
                  <a:gd name="T73" fmla="*/ 69 h 126"/>
                  <a:gd name="T74" fmla="*/ 23 w 68"/>
                  <a:gd name="T75" fmla="*/ 76 h 126"/>
                  <a:gd name="T76" fmla="*/ 27 w 68"/>
                  <a:gd name="T77" fmla="*/ 81 h 126"/>
                  <a:gd name="T78" fmla="*/ 31 w 68"/>
                  <a:gd name="T79" fmla="*/ 86 h 126"/>
                  <a:gd name="T80" fmla="*/ 34 w 68"/>
                  <a:gd name="T81" fmla="*/ 93 h 126"/>
                  <a:gd name="T82" fmla="*/ 37 w 68"/>
                  <a:gd name="T83" fmla="*/ 96 h 126"/>
                  <a:gd name="T84" fmla="*/ 40 w 68"/>
                  <a:gd name="T85" fmla="*/ 103 h 126"/>
                  <a:gd name="T86" fmla="*/ 44 w 68"/>
                  <a:gd name="T87" fmla="*/ 105 h 126"/>
                  <a:gd name="T88" fmla="*/ 48 w 68"/>
                  <a:gd name="T89" fmla="*/ 113 h 126"/>
                  <a:gd name="T90" fmla="*/ 50 w 68"/>
                  <a:gd name="T91" fmla="*/ 120 h 126"/>
                  <a:gd name="T92" fmla="*/ 54 w 68"/>
                  <a:gd name="T93" fmla="*/ 120 h 126"/>
                  <a:gd name="T94" fmla="*/ 58 w 68"/>
                  <a:gd name="T95" fmla="*/ 125 h 126"/>
                  <a:gd name="T96" fmla="*/ 62 w 68"/>
                  <a:gd name="T97" fmla="*/ 125 h 126"/>
                  <a:gd name="T98" fmla="*/ 66 w 68"/>
                  <a:gd name="T99" fmla="*/ 125 h 126"/>
                  <a:gd name="T100" fmla="*/ 66 w 68"/>
                  <a:gd name="T101" fmla="*/ 118 h 126"/>
                  <a:gd name="T102" fmla="*/ 66 w 68"/>
                  <a:gd name="T103" fmla="*/ 110 h 12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68"/>
                  <a:gd name="T157" fmla="*/ 0 h 126"/>
                  <a:gd name="T158" fmla="*/ 68 w 68"/>
                  <a:gd name="T159" fmla="*/ 126 h 12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68" h="126">
                    <a:moveTo>
                      <a:pt x="63" y="125"/>
                    </a:moveTo>
                    <a:lnTo>
                      <a:pt x="66" y="118"/>
                    </a:lnTo>
                    <a:lnTo>
                      <a:pt x="67" y="110"/>
                    </a:lnTo>
                    <a:lnTo>
                      <a:pt x="67" y="103"/>
                    </a:lnTo>
                    <a:lnTo>
                      <a:pt x="67" y="96"/>
                    </a:lnTo>
                    <a:lnTo>
                      <a:pt x="67" y="88"/>
                    </a:lnTo>
                    <a:lnTo>
                      <a:pt x="67" y="81"/>
                    </a:lnTo>
                    <a:lnTo>
                      <a:pt x="64" y="74"/>
                    </a:lnTo>
                    <a:lnTo>
                      <a:pt x="62" y="66"/>
                    </a:lnTo>
                    <a:lnTo>
                      <a:pt x="58" y="61"/>
                    </a:lnTo>
                    <a:lnTo>
                      <a:pt x="55" y="54"/>
                    </a:lnTo>
                    <a:lnTo>
                      <a:pt x="52" y="49"/>
                    </a:lnTo>
                    <a:lnTo>
                      <a:pt x="49" y="42"/>
                    </a:lnTo>
                    <a:lnTo>
                      <a:pt x="45" y="37"/>
                    </a:lnTo>
                    <a:lnTo>
                      <a:pt x="43" y="29"/>
                    </a:lnTo>
                    <a:lnTo>
                      <a:pt x="39" y="27"/>
                    </a:lnTo>
                    <a:lnTo>
                      <a:pt x="35" y="22"/>
                    </a:lnTo>
                    <a:lnTo>
                      <a:pt x="31" y="17"/>
                    </a:lnTo>
                    <a:lnTo>
                      <a:pt x="27" y="15"/>
                    </a:lnTo>
                    <a:lnTo>
                      <a:pt x="23" y="10"/>
                    </a:lnTo>
                    <a:lnTo>
                      <a:pt x="19" y="7"/>
                    </a:lnTo>
                    <a:lnTo>
                      <a:pt x="15" y="2"/>
                    </a:lnTo>
                    <a:lnTo>
                      <a:pt x="12" y="2"/>
                    </a:lnTo>
                    <a:lnTo>
                      <a:pt x="8" y="0"/>
                    </a:lnTo>
                    <a:lnTo>
                      <a:pt x="4" y="0"/>
                    </a:lnTo>
                    <a:lnTo>
                      <a:pt x="0" y="0"/>
                    </a:lnTo>
                    <a:lnTo>
                      <a:pt x="4" y="2"/>
                    </a:lnTo>
                    <a:lnTo>
                      <a:pt x="0" y="7"/>
                    </a:lnTo>
                    <a:lnTo>
                      <a:pt x="0" y="15"/>
                    </a:lnTo>
                    <a:lnTo>
                      <a:pt x="1" y="22"/>
                    </a:lnTo>
                    <a:lnTo>
                      <a:pt x="4" y="29"/>
                    </a:lnTo>
                    <a:lnTo>
                      <a:pt x="5" y="37"/>
                    </a:lnTo>
                    <a:lnTo>
                      <a:pt x="6" y="44"/>
                    </a:lnTo>
                    <a:lnTo>
                      <a:pt x="9" y="51"/>
                    </a:lnTo>
                    <a:lnTo>
                      <a:pt x="13" y="56"/>
                    </a:lnTo>
                    <a:lnTo>
                      <a:pt x="15" y="64"/>
                    </a:lnTo>
                    <a:lnTo>
                      <a:pt x="19" y="69"/>
                    </a:lnTo>
                    <a:lnTo>
                      <a:pt x="23" y="76"/>
                    </a:lnTo>
                    <a:lnTo>
                      <a:pt x="27" y="81"/>
                    </a:lnTo>
                    <a:lnTo>
                      <a:pt x="31" y="86"/>
                    </a:lnTo>
                    <a:lnTo>
                      <a:pt x="34" y="93"/>
                    </a:lnTo>
                    <a:lnTo>
                      <a:pt x="37" y="96"/>
                    </a:lnTo>
                    <a:lnTo>
                      <a:pt x="40" y="103"/>
                    </a:lnTo>
                    <a:lnTo>
                      <a:pt x="44" y="105"/>
                    </a:lnTo>
                    <a:lnTo>
                      <a:pt x="48" y="113"/>
                    </a:lnTo>
                    <a:lnTo>
                      <a:pt x="50" y="120"/>
                    </a:lnTo>
                    <a:lnTo>
                      <a:pt x="54" y="120"/>
                    </a:lnTo>
                    <a:lnTo>
                      <a:pt x="58" y="125"/>
                    </a:lnTo>
                    <a:lnTo>
                      <a:pt x="62" y="125"/>
                    </a:lnTo>
                    <a:lnTo>
                      <a:pt x="66" y="125"/>
                    </a:lnTo>
                    <a:lnTo>
                      <a:pt x="66" y="118"/>
                    </a:lnTo>
                    <a:lnTo>
                      <a:pt x="66" y="110"/>
                    </a:lnTo>
                  </a:path>
                </a:pathLst>
              </a:custGeom>
              <a:solidFill>
                <a:srgbClr val="EAEC5E"/>
              </a:solidFill>
              <a:ln w="12700" cap="rnd">
                <a:solidFill>
                  <a:schemeClr val="tx1"/>
                </a:solidFill>
                <a:round/>
                <a:headEnd/>
                <a:tailEnd/>
              </a:ln>
            </p:spPr>
            <p:txBody>
              <a:bodyPr/>
              <a:lstStyle/>
              <a:p>
                <a:endParaRPr lang="en-US"/>
              </a:p>
            </p:txBody>
          </p:sp>
          <p:sp>
            <p:nvSpPr>
              <p:cNvPr id="3819" name="Freeform 146"/>
              <p:cNvSpPr>
                <a:spLocks/>
              </p:cNvSpPr>
              <p:nvPr/>
            </p:nvSpPr>
            <p:spPr bwMode="auto">
              <a:xfrm>
                <a:off x="2423" y="1260"/>
                <a:ext cx="23" cy="36"/>
              </a:xfrm>
              <a:custGeom>
                <a:avLst/>
                <a:gdLst>
                  <a:gd name="T0" fmla="*/ 0 w 23"/>
                  <a:gd name="T1" fmla="*/ 35 h 36"/>
                  <a:gd name="T2" fmla="*/ 0 w 23"/>
                  <a:gd name="T3" fmla="*/ 29 h 36"/>
                  <a:gd name="T4" fmla="*/ 0 w 23"/>
                  <a:gd name="T5" fmla="*/ 23 h 36"/>
                  <a:gd name="T6" fmla="*/ 4 w 23"/>
                  <a:gd name="T7" fmla="*/ 16 h 36"/>
                  <a:gd name="T8" fmla="*/ 7 w 23"/>
                  <a:gd name="T9" fmla="*/ 10 h 36"/>
                  <a:gd name="T10" fmla="*/ 13 w 23"/>
                  <a:gd name="T11" fmla="*/ 6 h 36"/>
                  <a:gd name="T12" fmla="*/ 17 w 23"/>
                  <a:gd name="T13" fmla="*/ 0 h 36"/>
                  <a:gd name="T14" fmla="*/ 22 w 23"/>
                  <a:gd name="T15" fmla="*/ 0 h 36"/>
                  <a:gd name="T16" fmla="*/ 22 w 23"/>
                  <a:gd name="T17" fmla="*/ 0 h 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
                  <a:gd name="T28" fmla="*/ 0 h 36"/>
                  <a:gd name="T29" fmla="*/ 23 w 23"/>
                  <a:gd name="T30" fmla="*/ 36 h 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 h="36">
                    <a:moveTo>
                      <a:pt x="0" y="35"/>
                    </a:moveTo>
                    <a:lnTo>
                      <a:pt x="0" y="29"/>
                    </a:lnTo>
                    <a:lnTo>
                      <a:pt x="0" y="23"/>
                    </a:lnTo>
                    <a:lnTo>
                      <a:pt x="4" y="16"/>
                    </a:lnTo>
                    <a:lnTo>
                      <a:pt x="7" y="10"/>
                    </a:lnTo>
                    <a:lnTo>
                      <a:pt x="13" y="6"/>
                    </a:lnTo>
                    <a:lnTo>
                      <a:pt x="17" y="0"/>
                    </a:lnTo>
                    <a:lnTo>
                      <a:pt x="22"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820" name="Freeform 147"/>
              <p:cNvSpPr>
                <a:spLocks/>
              </p:cNvSpPr>
              <p:nvPr/>
            </p:nvSpPr>
            <p:spPr bwMode="auto">
              <a:xfrm>
                <a:off x="2409" y="1088"/>
                <a:ext cx="168" cy="106"/>
              </a:xfrm>
              <a:custGeom>
                <a:avLst/>
                <a:gdLst>
                  <a:gd name="T0" fmla="*/ 15 w 168"/>
                  <a:gd name="T1" fmla="*/ 59 h 106"/>
                  <a:gd name="T2" fmla="*/ 21 w 168"/>
                  <a:gd name="T3" fmla="*/ 50 h 106"/>
                  <a:gd name="T4" fmla="*/ 25 w 168"/>
                  <a:gd name="T5" fmla="*/ 42 h 106"/>
                  <a:gd name="T6" fmla="*/ 29 w 168"/>
                  <a:gd name="T7" fmla="*/ 32 h 106"/>
                  <a:gd name="T8" fmla="*/ 36 w 168"/>
                  <a:gd name="T9" fmla="*/ 22 h 106"/>
                  <a:gd name="T10" fmla="*/ 42 w 168"/>
                  <a:gd name="T11" fmla="*/ 14 h 106"/>
                  <a:gd name="T12" fmla="*/ 48 w 168"/>
                  <a:gd name="T13" fmla="*/ 6 h 106"/>
                  <a:gd name="T14" fmla="*/ 56 w 168"/>
                  <a:gd name="T15" fmla="*/ 0 h 106"/>
                  <a:gd name="T16" fmla="*/ 65 w 168"/>
                  <a:gd name="T17" fmla="*/ 0 h 106"/>
                  <a:gd name="T18" fmla="*/ 73 w 168"/>
                  <a:gd name="T19" fmla="*/ 0 h 106"/>
                  <a:gd name="T20" fmla="*/ 83 w 168"/>
                  <a:gd name="T21" fmla="*/ 3 h 106"/>
                  <a:gd name="T22" fmla="*/ 91 w 168"/>
                  <a:gd name="T23" fmla="*/ 7 h 106"/>
                  <a:gd name="T24" fmla="*/ 104 w 168"/>
                  <a:gd name="T25" fmla="*/ 18 h 106"/>
                  <a:gd name="T26" fmla="*/ 114 w 168"/>
                  <a:gd name="T27" fmla="*/ 25 h 106"/>
                  <a:gd name="T28" fmla="*/ 121 w 168"/>
                  <a:gd name="T29" fmla="*/ 32 h 106"/>
                  <a:gd name="T30" fmla="*/ 128 w 168"/>
                  <a:gd name="T31" fmla="*/ 41 h 106"/>
                  <a:gd name="T32" fmla="*/ 136 w 168"/>
                  <a:gd name="T33" fmla="*/ 49 h 106"/>
                  <a:gd name="T34" fmla="*/ 142 w 168"/>
                  <a:gd name="T35" fmla="*/ 57 h 106"/>
                  <a:gd name="T36" fmla="*/ 149 w 168"/>
                  <a:gd name="T37" fmla="*/ 66 h 106"/>
                  <a:gd name="T38" fmla="*/ 154 w 168"/>
                  <a:gd name="T39" fmla="*/ 74 h 106"/>
                  <a:gd name="T40" fmla="*/ 159 w 168"/>
                  <a:gd name="T41" fmla="*/ 84 h 106"/>
                  <a:gd name="T42" fmla="*/ 161 w 168"/>
                  <a:gd name="T43" fmla="*/ 92 h 106"/>
                  <a:gd name="T44" fmla="*/ 166 w 168"/>
                  <a:gd name="T45" fmla="*/ 101 h 106"/>
                  <a:gd name="T46" fmla="*/ 163 w 168"/>
                  <a:gd name="T47" fmla="*/ 104 h 106"/>
                  <a:gd name="T48" fmla="*/ 156 w 168"/>
                  <a:gd name="T49" fmla="*/ 97 h 106"/>
                  <a:gd name="T50" fmla="*/ 147 w 168"/>
                  <a:gd name="T51" fmla="*/ 91 h 106"/>
                  <a:gd name="T52" fmla="*/ 139 w 168"/>
                  <a:gd name="T53" fmla="*/ 87 h 106"/>
                  <a:gd name="T54" fmla="*/ 133 w 168"/>
                  <a:gd name="T55" fmla="*/ 78 h 106"/>
                  <a:gd name="T56" fmla="*/ 125 w 168"/>
                  <a:gd name="T57" fmla="*/ 70 h 106"/>
                  <a:gd name="T58" fmla="*/ 116 w 168"/>
                  <a:gd name="T59" fmla="*/ 62 h 106"/>
                  <a:gd name="T60" fmla="*/ 109 w 168"/>
                  <a:gd name="T61" fmla="*/ 55 h 106"/>
                  <a:gd name="T62" fmla="*/ 101 w 168"/>
                  <a:gd name="T63" fmla="*/ 49 h 106"/>
                  <a:gd name="T64" fmla="*/ 90 w 168"/>
                  <a:gd name="T65" fmla="*/ 39 h 106"/>
                  <a:gd name="T66" fmla="*/ 80 w 168"/>
                  <a:gd name="T67" fmla="*/ 34 h 106"/>
                  <a:gd name="T68" fmla="*/ 70 w 168"/>
                  <a:gd name="T69" fmla="*/ 27 h 106"/>
                  <a:gd name="T70" fmla="*/ 62 w 168"/>
                  <a:gd name="T71" fmla="*/ 22 h 106"/>
                  <a:gd name="T72" fmla="*/ 53 w 168"/>
                  <a:gd name="T73" fmla="*/ 24 h 106"/>
                  <a:gd name="T74" fmla="*/ 46 w 168"/>
                  <a:gd name="T75" fmla="*/ 32 h 106"/>
                  <a:gd name="T76" fmla="*/ 42 w 168"/>
                  <a:gd name="T77" fmla="*/ 41 h 106"/>
                  <a:gd name="T78" fmla="*/ 36 w 168"/>
                  <a:gd name="T79" fmla="*/ 49 h 106"/>
                  <a:gd name="T80" fmla="*/ 29 w 168"/>
                  <a:gd name="T81" fmla="*/ 57 h 106"/>
                  <a:gd name="T82" fmla="*/ 24 w 168"/>
                  <a:gd name="T83" fmla="*/ 66 h 106"/>
                  <a:gd name="T84" fmla="*/ 18 w 168"/>
                  <a:gd name="T85" fmla="*/ 74 h 106"/>
                  <a:gd name="T86" fmla="*/ 13 w 168"/>
                  <a:gd name="T87" fmla="*/ 83 h 106"/>
                  <a:gd name="T88" fmla="*/ 7 w 168"/>
                  <a:gd name="T89" fmla="*/ 91 h 106"/>
                  <a:gd name="T90" fmla="*/ 3 w 168"/>
                  <a:gd name="T91" fmla="*/ 99 h 106"/>
                  <a:gd name="T92" fmla="*/ 4 w 168"/>
                  <a:gd name="T93" fmla="*/ 64 h 10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68"/>
                  <a:gd name="T142" fmla="*/ 0 h 106"/>
                  <a:gd name="T143" fmla="*/ 168 w 168"/>
                  <a:gd name="T144" fmla="*/ 106 h 10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68" h="106">
                    <a:moveTo>
                      <a:pt x="13" y="63"/>
                    </a:moveTo>
                    <a:lnTo>
                      <a:pt x="15" y="59"/>
                    </a:lnTo>
                    <a:lnTo>
                      <a:pt x="18" y="55"/>
                    </a:lnTo>
                    <a:lnTo>
                      <a:pt x="21" y="50"/>
                    </a:lnTo>
                    <a:lnTo>
                      <a:pt x="22" y="46"/>
                    </a:lnTo>
                    <a:lnTo>
                      <a:pt x="25" y="42"/>
                    </a:lnTo>
                    <a:lnTo>
                      <a:pt x="27" y="38"/>
                    </a:lnTo>
                    <a:lnTo>
                      <a:pt x="29" y="32"/>
                    </a:lnTo>
                    <a:lnTo>
                      <a:pt x="32" y="28"/>
                    </a:lnTo>
                    <a:lnTo>
                      <a:pt x="36" y="22"/>
                    </a:lnTo>
                    <a:lnTo>
                      <a:pt x="39" y="18"/>
                    </a:lnTo>
                    <a:lnTo>
                      <a:pt x="42" y="14"/>
                    </a:lnTo>
                    <a:lnTo>
                      <a:pt x="46" y="10"/>
                    </a:lnTo>
                    <a:lnTo>
                      <a:pt x="48" y="6"/>
                    </a:lnTo>
                    <a:lnTo>
                      <a:pt x="52" y="3"/>
                    </a:lnTo>
                    <a:lnTo>
                      <a:pt x="56" y="0"/>
                    </a:lnTo>
                    <a:lnTo>
                      <a:pt x="60" y="0"/>
                    </a:lnTo>
                    <a:lnTo>
                      <a:pt x="65" y="0"/>
                    </a:lnTo>
                    <a:lnTo>
                      <a:pt x="69" y="0"/>
                    </a:lnTo>
                    <a:lnTo>
                      <a:pt x="73" y="0"/>
                    </a:lnTo>
                    <a:lnTo>
                      <a:pt x="77" y="0"/>
                    </a:lnTo>
                    <a:lnTo>
                      <a:pt x="83" y="3"/>
                    </a:lnTo>
                    <a:lnTo>
                      <a:pt x="87" y="6"/>
                    </a:lnTo>
                    <a:lnTo>
                      <a:pt x="91" y="7"/>
                    </a:lnTo>
                    <a:lnTo>
                      <a:pt x="95" y="11"/>
                    </a:lnTo>
                    <a:lnTo>
                      <a:pt x="104" y="18"/>
                    </a:lnTo>
                    <a:lnTo>
                      <a:pt x="108" y="21"/>
                    </a:lnTo>
                    <a:lnTo>
                      <a:pt x="114" y="25"/>
                    </a:lnTo>
                    <a:lnTo>
                      <a:pt x="116" y="29"/>
                    </a:lnTo>
                    <a:lnTo>
                      <a:pt x="121" y="32"/>
                    </a:lnTo>
                    <a:lnTo>
                      <a:pt x="125" y="36"/>
                    </a:lnTo>
                    <a:lnTo>
                      <a:pt x="128" y="41"/>
                    </a:lnTo>
                    <a:lnTo>
                      <a:pt x="132" y="45"/>
                    </a:lnTo>
                    <a:lnTo>
                      <a:pt x="136" y="49"/>
                    </a:lnTo>
                    <a:lnTo>
                      <a:pt x="140" y="53"/>
                    </a:lnTo>
                    <a:lnTo>
                      <a:pt x="142" y="57"/>
                    </a:lnTo>
                    <a:lnTo>
                      <a:pt x="146" y="62"/>
                    </a:lnTo>
                    <a:lnTo>
                      <a:pt x="149" y="66"/>
                    </a:lnTo>
                    <a:lnTo>
                      <a:pt x="150" y="70"/>
                    </a:lnTo>
                    <a:lnTo>
                      <a:pt x="154" y="74"/>
                    </a:lnTo>
                    <a:lnTo>
                      <a:pt x="156" y="80"/>
                    </a:lnTo>
                    <a:lnTo>
                      <a:pt x="159" y="84"/>
                    </a:lnTo>
                    <a:lnTo>
                      <a:pt x="160" y="88"/>
                    </a:lnTo>
                    <a:lnTo>
                      <a:pt x="161" y="92"/>
                    </a:lnTo>
                    <a:lnTo>
                      <a:pt x="164" y="97"/>
                    </a:lnTo>
                    <a:lnTo>
                      <a:pt x="166" y="101"/>
                    </a:lnTo>
                    <a:lnTo>
                      <a:pt x="167" y="105"/>
                    </a:lnTo>
                    <a:lnTo>
                      <a:pt x="163" y="104"/>
                    </a:lnTo>
                    <a:lnTo>
                      <a:pt x="160" y="99"/>
                    </a:lnTo>
                    <a:lnTo>
                      <a:pt x="156" y="97"/>
                    </a:lnTo>
                    <a:lnTo>
                      <a:pt x="152" y="94"/>
                    </a:lnTo>
                    <a:lnTo>
                      <a:pt x="147" y="91"/>
                    </a:lnTo>
                    <a:lnTo>
                      <a:pt x="143" y="90"/>
                    </a:lnTo>
                    <a:lnTo>
                      <a:pt x="139" y="87"/>
                    </a:lnTo>
                    <a:lnTo>
                      <a:pt x="136" y="83"/>
                    </a:lnTo>
                    <a:lnTo>
                      <a:pt x="133" y="78"/>
                    </a:lnTo>
                    <a:lnTo>
                      <a:pt x="129" y="76"/>
                    </a:lnTo>
                    <a:lnTo>
                      <a:pt x="125" y="70"/>
                    </a:lnTo>
                    <a:lnTo>
                      <a:pt x="121" y="66"/>
                    </a:lnTo>
                    <a:lnTo>
                      <a:pt x="116" y="62"/>
                    </a:lnTo>
                    <a:lnTo>
                      <a:pt x="112" y="59"/>
                    </a:lnTo>
                    <a:lnTo>
                      <a:pt x="109" y="55"/>
                    </a:lnTo>
                    <a:lnTo>
                      <a:pt x="105" y="52"/>
                    </a:lnTo>
                    <a:lnTo>
                      <a:pt x="101" y="49"/>
                    </a:lnTo>
                    <a:lnTo>
                      <a:pt x="95" y="45"/>
                    </a:lnTo>
                    <a:lnTo>
                      <a:pt x="90" y="39"/>
                    </a:lnTo>
                    <a:lnTo>
                      <a:pt x="86" y="36"/>
                    </a:lnTo>
                    <a:lnTo>
                      <a:pt x="80" y="34"/>
                    </a:lnTo>
                    <a:lnTo>
                      <a:pt x="76" y="31"/>
                    </a:lnTo>
                    <a:lnTo>
                      <a:pt x="70" y="27"/>
                    </a:lnTo>
                    <a:lnTo>
                      <a:pt x="66" y="24"/>
                    </a:lnTo>
                    <a:lnTo>
                      <a:pt x="62" y="22"/>
                    </a:lnTo>
                    <a:lnTo>
                      <a:pt x="58" y="21"/>
                    </a:lnTo>
                    <a:lnTo>
                      <a:pt x="53" y="24"/>
                    </a:lnTo>
                    <a:lnTo>
                      <a:pt x="51" y="29"/>
                    </a:lnTo>
                    <a:lnTo>
                      <a:pt x="46" y="32"/>
                    </a:lnTo>
                    <a:lnTo>
                      <a:pt x="45" y="36"/>
                    </a:lnTo>
                    <a:lnTo>
                      <a:pt x="42" y="41"/>
                    </a:lnTo>
                    <a:lnTo>
                      <a:pt x="39" y="45"/>
                    </a:lnTo>
                    <a:lnTo>
                      <a:pt x="36" y="49"/>
                    </a:lnTo>
                    <a:lnTo>
                      <a:pt x="34" y="53"/>
                    </a:lnTo>
                    <a:lnTo>
                      <a:pt x="29" y="57"/>
                    </a:lnTo>
                    <a:lnTo>
                      <a:pt x="27" y="62"/>
                    </a:lnTo>
                    <a:lnTo>
                      <a:pt x="24" y="66"/>
                    </a:lnTo>
                    <a:lnTo>
                      <a:pt x="21" y="70"/>
                    </a:lnTo>
                    <a:lnTo>
                      <a:pt x="18" y="74"/>
                    </a:lnTo>
                    <a:lnTo>
                      <a:pt x="15" y="78"/>
                    </a:lnTo>
                    <a:lnTo>
                      <a:pt x="13" y="83"/>
                    </a:lnTo>
                    <a:lnTo>
                      <a:pt x="10" y="87"/>
                    </a:lnTo>
                    <a:lnTo>
                      <a:pt x="7" y="91"/>
                    </a:lnTo>
                    <a:lnTo>
                      <a:pt x="6" y="95"/>
                    </a:lnTo>
                    <a:lnTo>
                      <a:pt x="3" y="99"/>
                    </a:lnTo>
                    <a:lnTo>
                      <a:pt x="0" y="104"/>
                    </a:lnTo>
                    <a:lnTo>
                      <a:pt x="4" y="64"/>
                    </a:lnTo>
                  </a:path>
                </a:pathLst>
              </a:custGeom>
              <a:solidFill>
                <a:srgbClr val="00CC00"/>
              </a:solidFill>
              <a:ln w="12700" cap="rnd">
                <a:solidFill>
                  <a:srgbClr val="00CC00"/>
                </a:solidFill>
                <a:round/>
                <a:headEnd/>
                <a:tailEnd/>
              </a:ln>
            </p:spPr>
            <p:txBody>
              <a:bodyPr/>
              <a:lstStyle/>
              <a:p>
                <a:endParaRPr lang="en-US"/>
              </a:p>
            </p:txBody>
          </p:sp>
          <p:sp>
            <p:nvSpPr>
              <p:cNvPr id="3821" name="Freeform 148"/>
              <p:cNvSpPr>
                <a:spLocks/>
              </p:cNvSpPr>
              <p:nvPr/>
            </p:nvSpPr>
            <p:spPr bwMode="auto">
              <a:xfrm>
                <a:off x="2401" y="1260"/>
                <a:ext cx="206" cy="131"/>
              </a:xfrm>
              <a:custGeom>
                <a:avLst/>
                <a:gdLst>
                  <a:gd name="T0" fmla="*/ 19 w 206"/>
                  <a:gd name="T1" fmla="*/ 73 h 131"/>
                  <a:gd name="T2" fmla="*/ 26 w 206"/>
                  <a:gd name="T3" fmla="*/ 62 h 131"/>
                  <a:gd name="T4" fmla="*/ 31 w 206"/>
                  <a:gd name="T5" fmla="*/ 52 h 131"/>
                  <a:gd name="T6" fmla="*/ 36 w 206"/>
                  <a:gd name="T7" fmla="*/ 40 h 131"/>
                  <a:gd name="T8" fmla="*/ 45 w 206"/>
                  <a:gd name="T9" fmla="*/ 28 h 131"/>
                  <a:gd name="T10" fmla="*/ 52 w 206"/>
                  <a:gd name="T11" fmla="*/ 17 h 131"/>
                  <a:gd name="T12" fmla="*/ 59 w 206"/>
                  <a:gd name="T13" fmla="*/ 7 h 131"/>
                  <a:gd name="T14" fmla="*/ 69 w 206"/>
                  <a:gd name="T15" fmla="*/ 0 h 131"/>
                  <a:gd name="T16" fmla="*/ 79 w 206"/>
                  <a:gd name="T17" fmla="*/ 0 h 131"/>
                  <a:gd name="T18" fmla="*/ 90 w 206"/>
                  <a:gd name="T19" fmla="*/ 0 h 131"/>
                  <a:gd name="T20" fmla="*/ 102 w 206"/>
                  <a:gd name="T21" fmla="*/ 3 h 131"/>
                  <a:gd name="T22" fmla="*/ 112 w 206"/>
                  <a:gd name="T23" fmla="*/ 9 h 131"/>
                  <a:gd name="T24" fmla="*/ 127 w 206"/>
                  <a:gd name="T25" fmla="*/ 23 h 131"/>
                  <a:gd name="T26" fmla="*/ 140 w 206"/>
                  <a:gd name="T27" fmla="*/ 31 h 131"/>
                  <a:gd name="T28" fmla="*/ 148 w 206"/>
                  <a:gd name="T29" fmla="*/ 40 h 131"/>
                  <a:gd name="T30" fmla="*/ 157 w 206"/>
                  <a:gd name="T31" fmla="*/ 50 h 131"/>
                  <a:gd name="T32" fmla="*/ 167 w 206"/>
                  <a:gd name="T33" fmla="*/ 61 h 131"/>
                  <a:gd name="T34" fmla="*/ 174 w 206"/>
                  <a:gd name="T35" fmla="*/ 71 h 131"/>
                  <a:gd name="T36" fmla="*/ 183 w 206"/>
                  <a:gd name="T37" fmla="*/ 81 h 131"/>
                  <a:gd name="T38" fmla="*/ 189 w 206"/>
                  <a:gd name="T39" fmla="*/ 92 h 131"/>
                  <a:gd name="T40" fmla="*/ 195 w 206"/>
                  <a:gd name="T41" fmla="*/ 104 h 131"/>
                  <a:gd name="T42" fmla="*/ 198 w 206"/>
                  <a:gd name="T43" fmla="*/ 114 h 131"/>
                  <a:gd name="T44" fmla="*/ 203 w 206"/>
                  <a:gd name="T45" fmla="*/ 125 h 131"/>
                  <a:gd name="T46" fmla="*/ 200 w 206"/>
                  <a:gd name="T47" fmla="*/ 128 h 131"/>
                  <a:gd name="T48" fmla="*/ 191 w 206"/>
                  <a:gd name="T49" fmla="*/ 120 h 131"/>
                  <a:gd name="T50" fmla="*/ 181 w 206"/>
                  <a:gd name="T51" fmla="*/ 113 h 131"/>
                  <a:gd name="T52" fmla="*/ 171 w 206"/>
                  <a:gd name="T53" fmla="*/ 107 h 131"/>
                  <a:gd name="T54" fmla="*/ 164 w 206"/>
                  <a:gd name="T55" fmla="*/ 97 h 131"/>
                  <a:gd name="T56" fmla="*/ 153 w 206"/>
                  <a:gd name="T57" fmla="*/ 87 h 131"/>
                  <a:gd name="T58" fmla="*/ 143 w 206"/>
                  <a:gd name="T59" fmla="*/ 76 h 131"/>
                  <a:gd name="T60" fmla="*/ 134 w 206"/>
                  <a:gd name="T61" fmla="*/ 68 h 131"/>
                  <a:gd name="T62" fmla="*/ 124 w 206"/>
                  <a:gd name="T63" fmla="*/ 61 h 131"/>
                  <a:gd name="T64" fmla="*/ 110 w 206"/>
                  <a:gd name="T65" fmla="*/ 49 h 131"/>
                  <a:gd name="T66" fmla="*/ 98 w 206"/>
                  <a:gd name="T67" fmla="*/ 42 h 131"/>
                  <a:gd name="T68" fmla="*/ 86 w 206"/>
                  <a:gd name="T69" fmla="*/ 33 h 131"/>
                  <a:gd name="T70" fmla="*/ 76 w 206"/>
                  <a:gd name="T71" fmla="*/ 28 h 131"/>
                  <a:gd name="T72" fmla="*/ 65 w 206"/>
                  <a:gd name="T73" fmla="*/ 29 h 131"/>
                  <a:gd name="T74" fmla="*/ 57 w 206"/>
                  <a:gd name="T75" fmla="*/ 40 h 131"/>
                  <a:gd name="T76" fmla="*/ 52 w 206"/>
                  <a:gd name="T77" fmla="*/ 50 h 131"/>
                  <a:gd name="T78" fmla="*/ 45 w 206"/>
                  <a:gd name="T79" fmla="*/ 61 h 131"/>
                  <a:gd name="T80" fmla="*/ 36 w 206"/>
                  <a:gd name="T81" fmla="*/ 71 h 131"/>
                  <a:gd name="T82" fmla="*/ 29 w 206"/>
                  <a:gd name="T83" fmla="*/ 81 h 131"/>
                  <a:gd name="T84" fmla="*/ 22 w 206"/>
                  <a:gd name="T85" fmla="*/ 92 h 131"/>
                  <a:gd name="T86" fmla="*/ 16 w 206"/>
                  <a:gd name="T87" fmla="*/ 102 h 131"/>
                  <a:gd name="T88" fmla="*/ 9 w 206"/>
                  <a:gd name="T89" fmla="*/ 113 h 131"/>
                  <a:gd name="T90" fmla="*/ 3 w 206"/>
                  <a:gd name="T91" fmla="*/ 123 h 131"/>
                  <a:gd name="T92" fmla="*/ 5 w 206"/>
                  <a:gd name="T93" fmla="*/ 80 h 13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206"/>
                  <a:gd name="T142" fmla="*/ 0 h 131"/>
                  <a:gd name="T143" fmla="*/ 206 w 206"/>
                  <a:gd name="T144" fmla="*/ 131 h 13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206" h="131">
                    <a:moveTo>
                      <a:pt x="16" y="78"/>
                    </a:moveTo>
                    <a:lnTo>
                      <a:pt x="19" y="73"/>
                    </a:lnTo>
                    <a:lnTo>
                      <a:pt x="22" y="68"/>
                    </a:lnTo>
                    <a:lnTo>
                      <a:pt x="26" y="62"/>
                    </a:lnTo>
                    <a:lnTo>
                      <a:pt x="28" y="57"/>
                    </a:lnTo>
                    <a:lnTo>
                      <a:pt x="31" y="52"/>
                    </a:lnTo>
                    <a:lnTo>
                      <a:pt x="33" y="47"/>
                    </a:lnTo>
                    <a:lnTo>
                      <a:pt x="36" y="40"/>
                    </a:lnTo>
                    <a:lnTo>
                      <a:pt x="40" y="35"/>
                    </a:lnTo>
                    <a:lnTo>
                      <a:pt x="45" y="28"/>
                    </a:lnTo>
                    <a:lnTo>
                      <a:pt x="48" y="23"/>
                    </a:lnTo>
                    <a:lnTo>
                      <a:pt x="52" y="17"/>
                    </a:lnTo>
                    <a:lnTo>
                      <a:pt x="57" y="12"/>
                    </a:lnTo>
                    <a:lnTo>
                      <a:pt x="59" y="7"/>
                    </a:lnTo>
                    <a:lnTo>
                      <a:pt x="64" y="3"/>
                    </a:lnTo>
                    <a:lnTo>
                      <a:pt x="69" y="0"/>
                    </a:lnTo>
                    <a:lnTo>
                      <a:pt x="74" y="0"/>
                    </a:lnTo>
                    <a:lnTo>
                      <a:pt x="79" y="0"/>
                    </a:lnTo>
                    <a:lnTo>
                      <a:pt x="84" y="0"/>
                    </a:lnTo>
                    <a:lnTo>
                      <a:pt x="90" y="0"/>
                    </a:lnTo>
                    <a:lnTo>
                      <a:pt x="95" y="0"/>
                    </a:lnTo>
                    <a:lnTo>
                      <a:pt x="102" y="3"/>
                    </a:lnTo>
                    <a:lnTo>
                      <a:pt x="107" y="7"/>
                    </a:lnTo>
                    <a:lnTo>
                      <a:pt x="112" y="9"/>
                    </a:lnTo>
                    <a:lnTo>
                      <a:pt x="117" y="14"/>
                    </a:lnTo>
                    <a:lnTo>
                      <a:pt x="127" y="23"/>
                    </a:lnTo>
                    <a:lnTo>
                      <a:pt x="133" y="26"/>
                    </a:lnTo>
                    <a:lnTo>
                      <a:pt x="140" y="31"/>
                    </a:lnTo>
                    <a:lnTo>
                      <a:pt x="143" y="36"/>
                    </a:lnTo>
                    <a:lnTo>
                      <a:pt x="148" y="40"/>
                    </a:lnTo>
                    <a:lnTo>
                      <a:pt x="153" y="45"/>
                    </a:lnTo>
                    <a:lnTo>
                      <a:pt x="157" y="50"/>
                    </a:lnTo>
                    <a:lnTo>
                      <a:pt x="162" y="55"/>
                    </a:lnTo>
                    <a:lnTo>
                      <a:pt x="167" y="61"/>
                    </a:lnTo>
                    <a:lnTo>
                      <a:pt x="172" y="66"/>
                    </a:lnTo>
                    <a:lnTo>
                      <a:pt x="174" y="71"/>
                    </a:lnTo>
                    <a:lnTo>
                      <a:pt x="179" y="76"/>
                    </a:lnTo>
                    <a:lnTo>
                      <a:pt x="183" y="81"/>
                    </a:lnTo>
                    <a:lnTo>
                      <a:pt x="184" y="87"/>
                    </a:lnTo>
                    <a:lnTo>
                      <a:pt x="189" y="92"/>
                    </a:lnTo>
                    <a:lnTo>
                      <a:pt x="191" y="99"/>
                    </a:lnTo>
                    <a:lnTo>
                      <a:pt x="195" y="104"/>
                    </a:lnTo>
                    <a:lnTo>
                      <a:pt x="196" y="109"/>
                    </a:lnTo>
                    <a:lnTo>
                      <a:pt x="198" y="114"/>
                    </a:lnTo>
                    <a:lnTo>
                      <a:pt x="202" y="120"/>
                    </a:lnTo>
                    <a:lnTo>
                      <a:pt x="203" y="125"/>
                    </a:lnTo>
                    <a:lnTo>
                      <a:pt x="205" y="130"/>
                    </a:lnTo>
                    <a:lnTo>
                      <a:pt x="200" y="128"/>
                    </a:lnTo>
                    <a:lnTo>
                      <a:pt x="196" y="123"/>
                    </a:lnTo>
                    <a:lnTo>
                      <a:pt x="191" y="120"/>
                    </a:lnTo>
                    <a:lnTo>
                      <a:pt x="186" y="116"/>
                    </a:lnTo>
                    <a:lnTo>
                      <a:pt x="181" y="113"/>
                    </a:lnTo>
                    <a:lnTo>
                      <a:pt x="176" y="111"/>
                    </a:lnTo>
                    <a:lnTo>
                      <a:pt x="171" y="107"/>
                    </a:lnTo>
                    <a:lnTo>
                      <a:pt x="167" y="102"/>
                    </a:lnTo>
                    <a:lnTo>
                      <a:pt x="164" y="97"/>
                    </a:lnTo>
                    <a:lnTo>
                      <a:pt x="158" y="94"/>
                    </a:lnTo>
                    <a:lnTo>
                      <a:pt x="153" y="87"/>
                    </a:lnTo>
                    <a:lnTo>
                      <a:pt x="148" y="81"/>
                    </a:lnTo>
                    <a:lnTo>
                      <a:pt x="143" y="76"/>
                    </a:lnTo>
                    <a:lnTo>
                      <a:pt x="138" y="73"/>
                    </a:lnTo>
                    <a:lnTo>
                      <a:pt x="134" y="68"/>
                    </a:lnTo>
                    <a:lnTo>
                      <a:pt x="129" y="64"/>
                    </a:lnTo>
                    <a:lnTo>
                      <a:pt x="124" y="61"/>
                    </a:lnTo>
                    <a:lnTo>
                      <a:pt x="117" y="55"/>
                    </a:lnTo>
                    <a:lnTo>
                      <a:pt x="110" y="49"/>
                    </a:lnTo>
                    <a:lnTo>
                      <a:pt x="105" y="45"/>
                    </a:lnTo>
                    <a:lnTo>
                      <a:pt x="98" y="42"/>
                    </a:lnTo>
                    <a:lnTo>
                      <a:pt x="93" y="38"/>
                    </a:lnTo>
                    <a:lnTo>
                      <a:pt x="86" y="33"/>
                    </a:lnTo>
                    <a:lnTo>
                      <a:pt x="81" y="29"/>
                    </a:lnTo>
                    <a:lnTo>
                      <a:pt x="76" y="28"/>
                    </a:lnTo>
                    <a:lnTo>
                      <a:pt x="71" y="26"/>
                    </a:lnTo>
                    <a:lnTo>
                      <a:pt x="65" y="29"/>
                    </a:lnTo>
                    <a:lnTo>
                      <a:pt x="62" y="36"/>
                    </a:lnTo>
                    <a:lnTo>
                      <a:pt x="57" y="40"/>
                    </a:lnTo>
                    <a:lnTo>
                      <a:pt x="55" y="45"/>
                    </a:lnTo>
                    <a:lnTo>
                      <a:pt x="52" y="50"/>
                    </a:lnTo>
                    <a:lnTo>
                      <a:pt x="48" y="55"/>
                    </a:lnTo>
                    <a:lnTo>
                      <a:pt x="45" y="61"/>
                    </a:lnTo>
                    <a:lnTo>
                      <a:pt x="41" y="66"/>
                    </a:lnTo>
                    <a:lnTo>
                      <a:pt x="36" y="71"/>
                    </a:lnTo>
                    <a:lnTo>
                      <a:pt x="33" y="76"/>
                    </a:lnTo>
                    <a:lnTo>
                      <a:pt x="29" y="81"/>
                    </a:lnTo>
                    <a:lnTo>
                      <a:pt x="26" y="87"/>
                    </a:lnTo>
                    <a:lnTo>
                      <a:pt x="22" y="92"/>
                    </a:lnTo>
                    <a:lnTo>
                      <a:pt x="19" y="97"/>
                    </a:lnTo>
                    <a:lnTo>
                      <a:pt x="16" y="102"/>
                    </a:lnTo>
                    <a:lnTo>
                      <a:pt x="12" y="107"/>
                    </a:lnTo>
                    <a:lnTo>
                      <a:pt x="9" y="113"/>
                    </a:lnTo>
                    <a:lnTo>
                      <a:pt x="7" y="118"/>
                    </a:lnTo>
                    <a:lnTo>
                      <a:pt x="3" y="123"/>
                    </a:lnTo>
                    <a:lnTo>
                      <a:pt x="0" y="128"/>
                    </a:lnTo>
                    <a:lnTo>
                      <a:pt x="5" y="80"/>
                    </a:lnTo>
                  </a:path>
                </a:pathLst>
              </a:custGeom>
              <a:solidFill>
                <a:srgbClr val="00CC00"/>
              </a:solidFill>
              <a:ln w="12700" cap="rnd">
                <a:solidFill>
                  <a:srgbClr val="00CC00"/>
                </a:solidFill>
                <a:round/>
                <a:headEnd/>
                <a:tailEnd/>
              </a:ln>
            </p:spPr>
            <p:txBody>
              <a:bodyPr/>
              <a:lstStyle/>
              <a:p>
                <a:endParaRPr lang="en-US"/>
              </a:p>
            </p:txBody>
          </p:sp>
          <p:sp>
            <p:nvSpPr>
              <p:cNvPr id="3822" name="Freeform 149"/>
              <p:cNvSpPr>
                <a:spLocks/>
              </p:cNvSpPr>
              <p:nvPr/>
            </p:nvSpPr>
            <p:spPr bwMode="auto">
              <a:xfrm>
                <a:off x="2175" y="1371"/>
                <a:ext cx="229" cy="144"/>
              </a:xfrm>
              <a:custGeom>
                <a:avLst/>
                <a:gdLst>
                  <a:gd name="T0" fmla="*/ 207 w 229"/>
                  <a:gd name="T1" fmla="*/ 80 h 144"/>
                  <a:gd name="T2" fmla="*/ 199 w 229"/>
                  <a:gd name="T3" fmla="*/ 69 h 144"/>
                  <a:gd name="T4" fmla="*/ 194 w 229"/>
                  <a:gd name="T5" fmla="*/ 57 h 144"/>
                  <a:gd name="T6" fmla="*/ 188 w 229"/>
                  <a:gd name="T7" fmla="*/ 44 h 144"/>
                  <a:gd name="T8" fmla="*/ 178 w 229"/>
                  <a:gd name="T9" fmla="*/ 31 h 144"/>
                  <a:gd name="T10" fmla="*/ 171 w 229"/>
                  <a:gd name="T11" fmla="*/ 19 h 144"/>
                  <a:gd name="T12" fmla="*/ 163 w 229"/>
                  <a:gd name="T13" fmla="*/ 8 h 144"/>
                  <a:gd name="T14" fmla="*/ 151 w 229"/>
                  <a:gd name="T15" fmla="*/ 0 h 144"/>
                  <a:gd name="T16" fmla="*/ 140 w 229"/>
                  <a:gd name="T17" fmla="*/ 0 h 144"/>
                  <a:gd name="T18" fmla="*/ 128 w 229"/>
                  <a:gd name="T19" fmla="*/ 0 h 144"/>
                  <a:gd name="T20" fmla="*/ 115 w 229"/>
                  <a:gd name="T21" fmla="*/ 4 h 144"/>
                  <a:gd name="T22" fmla="*/ 103 w 229"/>
                  <a:gd name="T23" fmla="*/ 10 h 144"/>
                  <a:gd name="T24" fmla="*/ 86 w 229"/>
                  <a:gd name="T25" fmla="*/ 25 h 144"/>
                  <a:gd name="T26" fmla="*/ 73 w 229"/>
                  <a:gd name="T27" fmla="*/ 34 h 144"/>
                  <a:gd name="T28" fmla="*/ 63 w 229"/>
                  <a:gd name="T29" fmla="*/ 44 h 144"/>
                  <a:gd name="T30" fmla="*/ 54 w 229"/>
                  <a:gd name="T31" fmla="*/ 55 h 144"/>
                  <a:gd name="T32" fmla="*/ 42 w 229"/>
                  <a:gd name="T33" fmla="*/ 67 h 144"/>
                  <a:gd name="T34" fmla="*/ 34 w 229"/>
                  <a:gd name="T35" fmla="*/ 78 h 144"/>
                  <a:gd name="T36" fmla="*/ 25 w 229"/>
                  <a:gd name="T37" fmla="*/ 90 h 144"/>
                  <a:gd name="T38" fmla="*/ 17 w 229"/>
                  <a:gd name="T39" fmla="*/ 101 h 144"/>
                  <a:gd name="T40" fmla="*/ 11 w 229"/>
                  <a:gd name="T41" fmla="*/ 114 h 144"/>
                  <a:gd name="T42" fmla="*/ 8 w 229"/>
                  <a:gd name="T43" fmla="*/ 126 h 144"/>
                  <a:gd name="T44" fmla="*/ 2 w 229"/>
                  <a:gd name="T45" fmla="*/ 137 h 144"/>
                  <a:gd name="T46" fmla="*/ 6 w 229"/>
                  <a:gd name="T47" fmla="*/ 141 h 144"/>
                  <a:gd name="T48" fmla="*/ 15 w 229"/>
                  <a:gd name="T49" fmla="*/ 132 h 144"/>
                  <a:gd name="T50" fmla="*/ 27 w 229"/>
                  <a:gd name="T51" fmla="*/ 124 h 144"/>
                  <a:gd name="T52" fmla="*/ 38 w 229"/>
                  <a:gd name="T53" fmla="*/ 118 h 144"/>
                  <a:gd name="T54" fmla="*/ 46 w 229"/>
                  <a:gd name="T55" fmla="*/ 107 h 144"/>
                  <a:gd name="T56" fmla="*/ 57 w 229"/>
                  <a:gd name="T57" fmla="*/ 95 h 144"/>
                  <a:gd name="T58" fmla="*/ 69 w 229"/>
                  <a:gd name="T59" fmla="*/ 84 h 144"/>
                  <a:gd name="T60" fmla="*/ 79 w 229"/>
                  <a:gd name="T61" fmla="*/ 74 h 144"/>
                  <a:gd name="T62" fmla="*/ 90 w 229"/>
                  <a:gd name="T63" fmla="*/ 67 h 144"/>
                  <a:gd name="T64" fmla="*/ 105 w 229"/>
                  <a:gd name="T65" fmla="*/ 53 h 144"/>
                  <a:gd name="T66" fmla="*/ 119 w 229"/>
                  <a:gd name="T67" fmla="*/ 46 h 144"/>
                  <a:gd name="T68" fmla="*/ 132 w 229"/>
                  <a:gd name="T69" fmla="*/ 36 h 144"/>
                  <a:gd name="T70" fmla="*/ 144 w 229"/>
                  <a:gd name="T71" fmla="*/ 31 h 144"/>
                  <a:gd name="T72" fmla="*/ 155 w 229"/>
                  <a:gd name="T73" fmla="*/ 32 h 144"/>
                  <a:gd name="T74" fmla="*/ 165 w 229"/>
                  <a:gd name="T75" fmla="*/ 44 h 144"/>
                  <a:gd name="T76" fmla="*/ 171 w 229"/>
                  <a:gd name="T77" fmla="*/ 55 h 144"/>
                  <a:gd name="T78" fmla="*/ 178 w 229"/>
                  <a:gd name="T79" fmla="*/ 67 h 144"/>
                  <a:gd name="T80" fmla="*/ 188 w 229"/>
                  <a:gd name="T81" fmla="*/ 78 h 144"/>
                  <a:gd name="T82" fmla="*/ 195 w 229"/>
                  <a:gd name="T83" fmla="*/ 90 h 144"/>
                  <a:gd name="T84" fmla="*/ 203 w 229"/>
                  <a:gd name="T85" fmla="*/ 101 h 144"/>
                  <a:gd name="T86" fmla="*/ 211 w 229"/>
                  <a:gd name="T87" fmla="*/ 112 h 144"/>
                  <a:gd name="T88" fmla="*/ 218 w 229"/>
                  <a:gd name="T89" fmla="*/ 124 h 144"/>
                  <a:gd name="T90" fmla="*/ 224 w 229"/>
                  <a:gd name="T91" fmla="*/ 135 h 144"/>
                  <a:gd name="T92" fmla="*/ 222 w 229"/>
                  <a:gd name="T93" fmla="*/ 88 h 14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229"/>
                  <a:gd name="T142" fmla="*/ 0 h 144"/>
                  <a:gd name="T143" fmla="*/ 229 w 229"/>
                  <a:gd name="T144" fmla="*/ 144 h 144"/>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229" h="144">
                    <a:moveTo>
                      <a:pt x="211" y="86"/>
                    </a:moveTo>
                    <a:lnTo>
                      <a:pt x="207" y="80"/>
                    </a:lnTo>
                    <a:lnTo>
                      <a:pt x="203" y="74"/>
                    </a:lnTo>
                    <a:lnTo>
                      <a:pt x="199" y="69"/>
                    </a:lnTo>
                    <a:lnTo>
                      <a:pt x="197" y="63"/>
                    </a:lnTo>
                    <a:lnTo>
                      <a:pt x="194" y="57"/>
                    </a:lnTo>
                    <a:lnTo>
                      <a:pt x="192" y="51"/>
                    </a:lnTo>
                    <a:lnTo>
                      <a:pt x="188" y="44"/>
                    </a:lnTo>
                    <a:lnTo>
                      <a:pt x="184" y="38"/>
                    </a:lnTo>
                    <a:lnTo>
                      <a:pt x="178" y="31"/>
                    </a:lnTo>
                    <a:lnTo>
                      <a:pt x="174" y="25"/>
                    </a:lnTo>
                    <a:lnTo>
                      <a:pt x="171" y="19"/>
                    </a:lnTo>
                    <a:lnTo>
                      <a:pt x="165" y="13"/>
                    </a:lnTo>
                    <a:lnTo>
                      <a:pt x="163" y="8"/>
                    </a:lnTo>
                    <a:lnTo>
                      <a:pt x="157" y="4"/>
                    </a:lnTo>
                    <a:lnTo>
                      <a:pt x="151" y="0"/>
                    </a:lnTo>
                    <a:lnTo>
                      <a:pt x="146" y="0"/>
                    </a:lnTo>
                    <a:lnTo>
                      <a:pt x="140" y="0"/>
                    </a:lnTo>
                    <a:lnTo>
                      <a:pt x="134" y="0"/>
                    </a:lnTo>
                    <a:lnTo>
                      <a:pt x="128" y="0"/>
                    </a:lnTo>
                    <a:lnTo>
                      <a:pt x="123" y="0"/>
                    </a:lnTo>
                    <a:lnTo>
                      <a:pt x="115" y="4"/>
                    </a:lnTo>
                    <a:lnTo>
                      <a:pt x="109" y="8"/>
                    </a:lnTo>
                    <a:lnTo>
                      <a:pt x="103" y="10"/>
                    </a:lnTo>
                    <a:lnTo>
                      <a:pt x="98" y="15"/>
                    </a:lnTo>
                    <a:lnTo>
                      <a:pt x="86" y="25"/>
                    </a:lnTo>
                    <a:lnTo>
                      <a:pt x="80" y="29"/>
                    </a:lnTo>
                    <a:lnTo>
                      <a:pt x="73" y="34"/>
                    </a:lnTo>
                    <a:lnTo>
                      <a:pt x="69" y="40"/>
                    </a:lnTo>
                    <a:lnTo>
                      <a:pt x="63" y="44"/>
                    </a:lnTo>
                    <a:lnTo>
                      <a:pt x="57" y="50"/>
                    </a:lnTo>
                    <a:lnTo>
                      <a:pt x="54" y="55"/>
                    </a:lnTo>
                    <a:lnTo>
                      <a:pt x="48" y="61"/>
                    </a:lnTo>
                    <a:lnTo>
                      <a:pt x="42" y="67"/>
                    </a:lnTo>
                    <a:lnTo>
                      <a:pt x="36" y="72"/>
                    </a:lnTo>
                    <a:lnTo>
                      <a:pt x="34" y="78"/>
                    </a:lnTo>
                    <a:lnTo>
                      <a:pt x="29" y="84"/>
                    </a:lnTo>
                    <a:lnTo>
                      <a:pt x="25" y="90"/>
                    </a:lnTo>
                    <a:lnTo>
                      <a:pt x="23" y="95"/>
                    </a:lnTo>
                    <a:lnTo>
                      <a:pt x="17" y="101"/>
                    </a:lnTo>
                    <a:lnTo>
                      <a:pt x="15" y="109"/>
                    </a:lnTo>
                    <a:lnTo>
                      <a:pt x="11" y="114"/>
                    </a:lnTo>
                    <a:lnTo>
                      <a:pt x="10" y="120"/>
                    </a:lnTo>
                    <a:lnTo>
                      <a:pt x="8" y="126"/>
                    </a:lnTo>
                    <a:lnTo>
                      <a:pt x="4" y="132"/>
                    </a:lnTo>
                    <a:lnTo>
                      <a:pt x="2" y="137"/>
                    </a:lnTo>
                    <a:lnTo>
                      <a:pt x="0" y="143"/>
                    </a:lnTo>
                    <a:lnTo>
                      <a:pt x="6" y="141"/>
                    </a:lnTo>
                    <a:lnTo>
                      <a:pt x="10" y="135"/>
                    </a:lnTo>
                    <a:lnTo>
                      <a:pt x="15" y="132"/>
                    </a:lnTo>
                    <a:lnTo>
                      <a:pt x="21" y="128"/>
                    </a:lnTo>
                    <a:lnTo>
                      <a:pt x="27" y="124"/>
                    </a:lnTo>
                    <a:lnTo>
                      <a:pt x="33" y="122"/>
                    </a:lnTo>
                    <a:lnTo>
                      <a:pt x="38" y="118"/>
                    </a:lnTo>
                    <a:lnTo>
                      <a:pt x="42" y="112"/>
                    </a:lnTo>
                    <a:lnTo>
                      <a:pt x="46" y="107"/>
                    </a:lnTo>
                    <a:lnTo>
                      <a:pt x="52" y="103"/>
                    </a:lnTo>
                    <a:lnTo>
                      <a:pt x="57" y="95"/>
                    </a:lnTo>
                    <a:lnTo>
                      <a:pt x="63" y="90"/>
                    </a:lnTo>
                    <a:lnTo>
                      <a:pt x="69" y="84"/>
                    </a:lnTo>
                    <a:lnTo>
                      <a:pt x="75" y="80"/>
                    </a:lnTo>
                    <a:lnTo>
                      <a:pt x="79" y="74"/>
                    </a:lnTo>
                    <a:lnTo>
                      <a:pt x="84" y="71"/>
                    </a:lnTo>
                    <a:lnTo>
                      <a:pt x="90" y="67"/>
                    </a:lnTo>
                    <a:lnTo>
                      <a:pt x="98" y="61"/>
                    </a:lnTo>
                    <a:lnTo>
                      <a:pt x="105" y="53"/>
                    </a:lnTo>
                    <a:lnTo>
                      <a:pt x="111" y="50"/>
                    </a:lnTo>
                    <a:lnTo>
                      <a:pt x="119" y="46"/>
                    </a:lnTo>
                    <a:lnTo>
                      <a:pt x="125" y="42"/>
                    </a:lnTo>
                    <a:lnTo>
                      <a:pt x="132" y="36"/>
                    </a:lnTo>
                    <a:lnTo>
                      <a:pt x="138" y="32"/>
                    </a:lnTo>
                    <a:lnTo>
                      <a:pt x="144" y="31"/>
                    </a:lnTo>
                    <a:lnTo>
                      <a:pt x="149" y="29"/>
                    </a:lnTo>
                    <a:lnTo>
                      <a:pt x="155" y="32"/>
                    </a:lnTo>
                    <a:lnTo>
                      <a:pt x="159" y="40"/>
                    </a:lnTo>
                    <a:lnTo>
                      <a:pt x="165" y="44"/>
                    </a:lnTo>
                    <a:lnTo>
                      <a:pt x="167" y="50"/>
                    </a:lnTo>
                    <a:lnTo>
                      <a:pt x="171" y="55"/>
                    </a:lnTo>
                    <a:lnTo>
                      <a:pt x="174" y="61"/>
                    </a:lnTo>
                    <a:lnTo>
                      <a:pt x="178" y="67"/>
                    </a:lnTo>
                    <a:lnTo>
                      <a:pt x="182" y="72"/>
                    </a:lnTo>
                    <a:lnTo>
                      <a:pt x="188" y="78"/>
                    </a:lnTo>
                    <a:lnTo>
                      <a:pt x="192" y="84"/>
                    </a:lnTo>
                    <a:lnTo>
                      <a:pt x="195" y="90"/>
                    </a:lnTo>
                    <a:lnTo>
                      <a:pt x="199" y="95"/>
                    </a:lnTo>
                    <a:lnTo>
                      <a:pt x="203" y="101"/>
                    </a:lnTo>
                    <a:lnTo>
                      <a:pt x="207" y="107"/>
                    </a:lnTo>
                    <a:lnTo>
                      <a:pt x="211" y="112"/>
                    </a:lnTo>
                    <a:lnTo>
                      <a:pt x="215" y="118"/>
                    </a:lnTo>
                    <a:lnTo>
                      <a:pt x="218" y="124"/>
                    </a:lnTo>
                    <a:lnTo>
                      <a:pt x="220" y="130"/>
                    </a:lnTo>
                    <a:lnTo>
                      <a:pt x="224" y="135"/>
                    </a:lnTo>
                    <a:lnTo>
                      <a:pt x="228" y="141"/>
                    </a:lnTo>
                    <a:lnTo>
                      <a:pt x="222" y="88"/>
                    </a:lnTo>
                  </a:path>
                </a:pathLst>
              </a:custGeom>
              <a:solidFill>
                <a:srgbClr val="00CC00"/>
              </a:solidFill>
              <a:ln w="12700" cap="rnd">
                <a:solidFill>
                  <a:srgbClr val="00CC00"/>
                </a:solidFill>
                <a:round/>
                <a:headEnd/>
                <a:tailEnd/>
              </a:ln>
            </p:spPr>
            <p:txBody>
              <a:bodyPr/>
              <a:lstStyle/>
              <a:p>
                <a:endParaRPr lang="en-US"/>
              </a:p>
            </p:txBody>
          </p:sp>
          <p:sp>
            <p:nvSpPr>
              <p:cNvPr id="3823" name="Freeform 150"/>
              <p:cNvSpPr>
                <a:spLocks/>
              </p:cNvSpPr>
              <p:nvPr/>
            </p:nvSpPr>
            <p:spPr bwMode="auto">
              <a:xfrm>
                <a:off x="2200" y="1193"/>
                <a:ext cx="186" cy="118"/>
              </a:xfrm>
              <a:custGeom>
                <a:avLst/>
                <a:gdLst>
                  <a:gd name="T0" fmla="*/ 168 w 186"/>
                  <a:gd name="T1" fmla="*/ 66 h 118"/>
                  <a:gd name="T2" fmla="*/ 162 w 186"/>
                  <a:gd name="T3" fmla="*/ 56 h 118"/>
                  <a:gd name="T4" fmla="*/ 157 w 186"/>
                  <a:gd name="T5" fmla="*/ 47 h 118"/>
                  <a:gd name="T6" fmla="*/ 152 w 186"/>
                  <a:gd name="T7" fmla="*/ 36 h 118"/>
                  <a:gd name="T8" fmla="*/ 145 w 186"/>
                  <a:gd name="T9" fmla="*/ 25 h 118"/>
                  <a:gd name="T10" fmla="*/ 138 w 186"/>
                  <a:gd name="T11" fmla="*/ 16 h 118"/>
                  <a:gd name="T12" fmla="*/ 132 w 186"/>
                  <a:gd name="T13" fmla="*/ 6 h 118"/>
                  <a:gd name="T14" fmla="*/ 123 w 186"/>
                  <a:gd name="T15" fmla="*/ 0 h 118"/>
                  <a:gd name="T16" fmla="*/ 113 w 186"/>
                  <a:gd name="T17" fmla="*/ 0 h 118"/>
                  <a:gd name="T18" fmla="*/ 104 w 186"/>
                  <a:gd name="T19" fmla="*/ 0 h 118"/>
                  <a:gd name="T20" fmla="*/ 93 w 186"/>
                  <a:gd name="T21" fmla="*/ 3 h 118"/>
                  <a:gd name="T22" fmla="*/ 84 w 186"/>
                  <a:gd name="T23" fmla="*/ 8 h 118"/>
                  <a:gd name="T24" fmla="*/ 70 w 186"/>
                  <a:gd name="T25" fmla="*/ 20 h 118"/>
                  <a:gd name="T26" fmla="*/ 59 w 186"/>
                  <a:gd name="T27" fmla="*/ 28 h 118"/>
                  <a:gd name="T28" fmla="*/ 51 w 186"/>
                  <a:gd name="T29" fmla="*/ 36 h 118"/>
                  <a:gd name="T30" fmla="*/ 44 w 186"/>
                  <a:gd name="T31" fmla="*/ 45 h 118"/>
                  <a:gd name="T32" fmla="*/ 34 w 186"/>
                  <a:gd name="T33" fmla="*/ 55 h 118"/>
                  <a:gd name="T34" fmla="*/ 28 w 186"/>
                  <a:gd name="T35" fmla="*/ 64 h 118"/>
                  <a:gd name="T36" fmla="*/ 20 w 186"/>
                  <a:gd name="T37" fmla="*/ 73 h 118"/>
                  <a:gd name="T38" fmla="*/ 14 w 186"/>
                  <a:gd name="T39" fmla="*/ 83 h 118"/>
                  <a:gd name="T40" fmla="*/ 9 w 186"/>
                  <a:gd name="T41" fmla="*/ 94 h 118"/>
                  <a:gd name="T42" fmla="*/ 6 w 186"/>
                  <a:gd name="T43" fmla="*/ 103 h 118"/>
                  <a:gd name="T44" fmla="*/ 2 w 186"/>
                  <a:gd name="T45" fmla="*/ 112 h 118"/>
                  <a:gd name="T46" fmla="*/ 5 w 186"/>
                  <a:gd name="T47" fmla="*/ 115 h 118"/>
                  <a:gd name="T48" fmla="*/ 12 w 186"/>
                  <a:gd name="T49" fmla="*/ 108 h 118"/>
                  <a:gd name="T50" fmla="*/ 22 w 186"/>
                  <a:gd name="T51" fmla="*/ 101 h 118"/>
                  <a:gd name="T52" fmla="*/ 31 w 186"/>
                  <a:gd name="T53" fmla="*/ 97 h 118"/>
                  <a:gd name="T54" fmla="*/ 37 w 186"/>
                  <a:gd name="T55" fmla="*/ 87 h 118"/>
                  <a:gd name="T56" fmla="*/ 47 w 186"/>
                  <a:gd name="T57" fmla="*/ 78 h 118"/>
                  <a:gd name="T58" fmla="*/ 56 w 186"/>
                  <a:gd name="T59" fmla="*/ 69 h 118"/>
                  <a:gd name="T60" fmla="*/ 64 w 186"/>
                  <a:gd name="T61" fmla="*/ 61 h 118"/>
                  <a:gd name="T62" fmla="*/ 73 w 186"/>
                  <a:gd name="T63" fmla="*/ 55 h 118"/>
                  <a:gd name="T64" fmla="*/ 86 w 186"/>
                  <a:gd name="T65" fmla="*/ 44 h 118"/>
                  <a:gd name="T66" fmla="*/ 96 w 186"/>
                  <a:gd name="T67" fmla="*/ 37 h 118"/>
                  <a:gd name="T68" fmla="*/ 107 w 186"/>
                  <a:gd name="T69" fmla="*/ 30 h 118"/>
                  <a:gd name="T70" fmla="*/ 117 w 186"/>
                  <a:gd name="T71" fmla="*/ 25 h 118"/>
                  <a:gd name="T72" fmla="*/ 126 w 186"/>
                  <a:gd name="T73" fmla="*/ 27 h 118"/>
                  <a:gd name="T74" fmla="*/ 134 w 186"/>
                  <a:gd name="T75" fmla="*/ 36 h 118"/>
                  <a:gd name="T76" fmla="*/ 138 w 186"/>
                  <a:gd name="T77" fmla="*/ 45 h 118"/>
                  <a:gd name="T78" fmla="*/ 145 w 186"/>
                  <a:gd name="T79" fmla="*/ 55 h 118"/>
                  <a:gd name="T80" fmla="*/ 152 w 186"/>
                  <a:gd name="T81" fmla="*/ 64 h 118"/>
                  <a:gd name="T82" fmla="*/ 159 w 186"/>
                  <a:gd name="T83" fmla="*/ 73 h 118"/>
                  <a:gd name="T84" fmla="*/ 165 w 186"/>
                  <a:gd name="T85" fmla="*/ 83 h 118"/>
                  <a:gd name="T86" fmla="*/ 171 w 186"/>
                  <a:gd name="T87" fmla="*/ 92 h 118"/>
                  <a:gd name="T88" fmla="*/ 177 w 186"/>
                  <a:gd name="T89" fmla="*/ 101 h 118"/>
                  <a:gd name="T90" fmla="*/ 182 w 186"/>
                  <a:gd name="T91" fmla="*/ 111 h 118"/>
                  <a:gd name="T92" fmla="*/ 180 w 186"/>
                  <a:gd name="T93" fmla="*/ 72 h 11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6"/>
                  <a:gd name="T142" fmla="*/ 0 h 118"/>
                  <a:gd name="T143" fmla="*/ 186 w 186"/>
                  <a:gd name="T144" fmla="*/ 118 h 11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6" h="118">
                    <a:moveTo>
                      <a:pt x="171" y="70"/>
                    </a:moveTo>
                    <a:lnTo>
                      <a:pt x="168" y="66"/>
                    </a:lnTo>
                    <a:lnTo>
                      <a:pt x="165" y="61"/>
                    </a:lnTo>
                    <a:lnTo>
                      <a:pt x="162" y="56"/>
                    </a:lnTo>
                    <a:lnTo>
                      <a:pt x="160" y="51"/>
                    </a:lnTo>
                    <a:lnTo>
                      <a:pt x="157" y="47"/>
                    </a:lnTo>
                    <a:lnTo>
                      <a:pt x="155" y="42"/>
                    </a:lnTo>
                    <a:lnTo>
                      <a:pt x="152" y="36"/>
                    </a:lnTo>
                    <a:lnTo>
                      <a:pt x="149" y="31"/>
                    </a:lnTo>
                    <a:lnTo>
                      <a:pt x="145" y="25"/>
                    </a:lnTo>
                    <a:lnTo>
                      <a:pt x="141" y="20"/>
                    </a:lnTo>
                    <a:lnTo>
                      <a:pt x="138" y="16"/>
                    </a:lnTo>
                    <a:lnTo>
                      <a:pt x="134" y="11"/>
                    </a:lnTo>
                    <a:lnTo>
                      <a:pt x="132" y="6"/>
                    </a:lnTo>
                    <a:lnTo>
                      <a:pt x="127" y="3"/>
                    </a:lnTo>
                    <a:lnTo>
                      <a:pt x="123" y="0"/>
                    </a:lnTo>
                    <a:lnTo>
                      <a:pt x="118" y="0"/>
                    </a:lnTo>
                    <a:lnTo>
                      <a:pt x="113" y="0"/>
                    </a:lnTo>
                    <a:lnTo>
                      <a:pt x="109" y="0"/>
                    </a:lnTo>
                    <a:lnTo>
                      <a:pt x="104" y="0"/>
                    </a:lnTo>
                    <a:lnTo>
                      <a:pt x="99" y="0"/>
                    </a:lnTo>
                    <a:lnTo>
                      <a:pt x="93" y="3"/>
                    </a:lnTo>
                    <a:lnTo>
                      <a:pt x="89" y="6"/>
                    </a:lnTo>
                    <a:lnTo>
                      <a:pt x="84" y="8"/>
                    </a:lnTo>
                    <a:lnTo>
                      <a:pt x="79" y="12"/>
                    </a:lnTo>
                    <a:lnTo>
                      <a:pt x="70" y="20"/>
                    </a:lnTo>
                    <a:lnTo>
                      <a:pt x="65" y="23"/>
                    </a:lnTo>
                    <a:lnTo>
                      <a:pt x="59" y="28"/>
                    </a:lnTo>
                    <a:lnTo>
                      <a:pt x="56" y="33"/>
                    </a:lnTo>
                    <a:lnTo>
                      <a:pt x="51" y="36"/>
                    </a:lnTo>
                    <a:lnTo>
                      <a:pt x="47" y="41"/>
                    </a:lnTo>
                    <a:lnTo>
                      <a:pt x="44" y="45"/>
                    </a:lnTo>
                    <a:lnTo>
                      <a:pt x="39" y="50"/>
                    </a:lnTo>
                    <a:lnTo>
                      <a:pt x="34" y="55"/>
                    </a:lnTo>
                    <a:lnTo>
                      <a:pt x="30" y="59"/>
                    </a:lnTo>
                    <a:lnTo>
                      <a:pt x="28" y="64"/>
                    </a:lnTo>
                    <a:lnTo>
                      <a:pt x="23" y="69"/>
                    </a:lnTo>
                    <a:lnTo>
                      <a:pt x="20" y="73"/>
                    </a:lnTo>
                    <a:lnTo>
                      <a:pt x="19" y="78"/>
                    </a:lnTo>
                    <a:lnTo>
                      <a:pt x="14" y="83"/>
                    </a:lnTo>
                    <a:lnTo>
                      <a:pt x="12" y="89"/>
                    </a:lnTo>
                    <a:lnTo>
                      <a:pt x="9" y="94"/>
                    </a:lnTo>
                    <a:lnTo>
                      <a:pt x="8" y="98"/>
                    </a:lnTo>
                    <a:lnTo>
                      <a:pt x="6" y="103"/>
                    </a:lnTo>
                    <a:lnTo>
                      <a:pt x="3" y="108"/>
                    </a:lnTo>
                    <a:lnTo>
                      <a:pt x="2" y="112"/>
                    </a:lnTo>
                    <a:lnTo>
                      <a:pt x="0" y="117"/>
                    </a:lnTo>
                    <a:lnTo>
                      <a:pt x="5" y="115"/>
                    </a:lnTo>
                    <a:lnTo>
                      <a:pt x="8" y="111"/>
                    </a:lnTo>
                    <a:lnTo>
                      <a:pt x="12" y="108"/>
                    </a:lnTo>
                    <a:lnTo>
                      <a:pt x="17" y="105"/>
                    </a:lnTo>
                    <a:lnTo>
                      <a:pt x="22" y="101"/>
                    </a:lnTo>
                    <a:lnTo>
                      <a:pt x="26" y="100"/>
                    </a:lnTo>
                    <a:lnTo>
                      <a:pt x="31" y="97"/>
                    </a:lnTo>
                    <a:lnTo>
                      <a:pt x="34" y="92"/>
                    </a:lnTo>
                    <a:lnTo>
                      <a:pt x="37" y="87"/>
                    </a:lnTo>
                    <a:lnTo>
                      <a:pt x="42" y="84"/>
                    </a:lnTo>
                    <a:lnTo>
                      <a:pt x="47" y="78"/>
                    </a:lnTo>
                    <a:lnTo>
                      <a:pt x="51" y="73"/>
                    </a:lnTo>
                    <a:lnTo>
                      <a:pt x="56" y="69"/>
                    </a:lnTo>
                    <a:lnTo>
                      <a:pt x="61" y="66"/>
                    </a:lnTo>
                    <a:lnTo>
                      <a:pt x="64" y="61"/>
                    </a:lnTo>
                    <a:lnTo>
                      <a:pt x="68" y="58"/>
                    </a:lnTo>
                    <a:lnTo>
                      <a:pt x="73" y="55"/>
                    </a:lnTo>
                    <a:lnTo>
                      <a:pt x="79" y="50"/>
                    </a:lnTo>
                    <a:lnTo>
                      <a:pt x="86" y="44"/>
                    </a:lnTo>
                    <a:lnTo>
                      <a:pt x="90" y="41"/>
                    </a:lnTo>
                    <a:lnTo>
                      <a:pt x="96" y="37"/>
                    </a:lnTo>
                    <a:lnTo>
                      <a:pt x="101" y="34"/>
                    </a:lnTo>
                    <a:lnTo>
                      <a:pt x="107" y="30"/>
                    </a:lnTo>
                    <a:lnTo>
                      <a:pt x="112" y="27"/>
                    </a:lnTo>
                    <a:lnTo>
                      <a:pt x="117" y="25"/>
                    </a:lnTo>
                    <a:lnTo>
                      <a:pt x="121" y="23"/>
                    </a:lnTo>
                    <a:lnTo>
                      <a:pt x="126" y="27"/>
                    </a:lnTo>
                    <a:lnTo>
                      <a:pt x="129" y="33"/>
                    </a:lnTo>
                    <a:lnTo>
                      <a:pt x="134" y="36"/>
                    </a:lnTo>
                    <a:lnTo>
                      <a:pt x="135" y="41"/>
                    </a:lnTo>
                    <a:lnTo>
                      <a:pt x="138" y="45"/>
                    </a:lnTo>
                    <a:lnTo>
                      <a:pt x="141" y="50"/>
                    </a:lnTo>
                    <a:lnTo>
                      <a:pt x="145" y="55"/>
                    </a:lnTo>
                    <a:lnTo>
                      <a:pt x="148" y="59"/>
                    </a:lnTo>
                    <a:lnTo>
                      <a:pt x="152" y="64"/>
                    </a:lnTo>
                    <a:lnTo>
                      <a:pt x="155" y="69"/>
                    </a:lnTo>
                    <a:lnTo>
                      <a:pt x="159" y="73"/>
                    </a:lnTo>
                    <a:lnTo>
                      <a:pt x="162" y="78"/>
                    </a:lnTo>
                    <a:lnTo>
                      <a:pt x="165" y="83"/>
                    </a:lnTo>
                    <a:lnTo>
                      <a:pt x="168" y="87"/>
                    </a:lnTo>
                    <a:lnTo>
                      <a:pt x="171" y="92"/>
                    </a:lnTo>
                    <a:lnTo>
                      <a:pt x="174" y="97"/>
                    </a:lnTo>
                    <a:lnTo>
                      <a:pt x="177" y="101"/>
                    </a:lnTo>
                    <a:lnTo>
                      <a:pt x="179" y="106"/>
                    </a:lnTo>
                    <a:lnTo>
                      <a:pt x="182" y="111"/>
                    </a:lnTo>
                    <a:lnTo>
                      <a:pt x="185" y="115"/>
                    </a:lnTo>
                    <a:lnTo>
                      <a:pt x="180" y="72"/>
                    </a:lnTo>
                  </a:path>
                </a:pathLst>
              </a:custGeom>
              <a:solidFill>
                <a:srgbClr val="00CC00"/>
              </a:solidFill>
              <a:ln w="12700" cap="rnd">
                <a:solidFill>
                  <a:srgbClr val="00CC00"/>
                </a:solidFill>
                <a:round/>
                <a:headEnd/>
                <a:tailEnd/>
              </a:ln>
            </p:spPr>
            <p:txBody>
              <a:bodyPr/>
              <a:lstStyle/>
              <a:p>
                <a:endParaRPr lang="en-US"/>
              </a:p>
            </p:txBody>
          </p:sp>
          <p:sp>
            <p:nvSpPr>
              <p:cNvPr id="3824" name="Freeform 151"/>
              <p:cNvSpPr>
                <a:spLocks/>
              </p:cNvSpPr>
              <p:nvPr/>
            </p:nvSpPr>
            <p:spPr bwMode="auto">
              <a:xfrm>
                <a:off x="2407" y="997"/>
                <a:ext cx="110" cy="70"/>
              </a:xfrm>
              <a:custGeom>
                <a:avLst/>
                <a:gdLst>
                  <a:gd name="T0" fmla="*/ 10 w 110"/>
                  <a:gd name="T1" fmla="*/ 39 h 70"/>
                  <a:gd name="T2" fmla="*/ 14 w 110"/>
                  <a:gd name="T3" fmla="*/ 33 h 70"/>
                  <a:gd name="T4" fmla="*/ 16 w 110"/>
                  <a:gd name="T5" fmla="*/ 28 h 70"/>
                  <a:gd name="T6" fmla="*/ 19 w 110"/>
                  <a:gd name="T7" fmla="*/ 21 h 70"/>
                  <a:gd name="T8" fmla="*/ 24 w 110"/>
                  <a:gd name="T9" fmla="*/ 15 h 70"/>
                  <a:gd name="T10" fmla="*/ 27 w 110"/>
                  <a:gd name="T11" fmla="*/ 9 h 70"/>
                  <a:gd name="T12" fmla="*/ 31 w 110"/>
                  <a:gd name="T13" fmla="*/ 4 h 70"/>
                  <a:gd name="T14" fmla="*/ 37 w 110"/>
                  <a:gd name="T15" fmla="*/ 0 h 70"/>
                  <a:gd name="T16" fmla="*/ 42 w 110"/>
                  <a:gd name="T17" fmla="*/ 0 h 70"/>
                  <a:gd name="T18" fmla="*/ 48 w 110"/>
                  <a:gd name="T19" fmla="*/ 0 h 70"/>
                  <a:gd name="T20" fmla="*/ 54 w 110"/>
                  <a:gd name="T21" fmla="*/ 2 h 70"/>
                  <a:gd name="T22" fmla="*/ 60 w 110"/>
                  <a:gd name="T23" fmla="*/ 5 h 70"/>
                  <a:gd name="T24" fmla="*/ 68 w 110"/>
                  <a:gd name="T25" fmla="*/ 12 h 70"/>
                  <a:gd name="T26" fmla="*/ 74 w 110"/>
                  <a:gd name="T27" fmla="*/ 17 h 70"/>
                  <a:gd name="T28" fmla="*/ 79 w 110"/>
                  <a:gd name="T29" fmla="*/ 21 h 70"/>
                  <a:gd name="T30" fmla="*/ 83 w 110"/>
                  <a:gd name="T31" fmla="*/ 27 h 70"/>
                  <a:gd name="T32" fmla="*/ 89 w 110"/>
                  <a:gd name="T33" fmla="*/ 32 h 70"/>
                  <a:gd name="T34" fmla="*/ 93 w 110"/>
                  <a:gd name="T35" fmla="*/ 38 h 70"/>
                  <a:gd name="T36" fmla="*/ 97 w 110"/>
                  <a:gd name="T37" fmla="*/ 43 h 70"/>
                  <a:gd name="T38" fmla="*/ 101 w 110"/>
                  <a:gd name="T39" fmla="*/ 49 h 70"/>
                  <a:gd name="T40" fmla="*/ 104 w 110"/>
                  <a:gd name="T41" fmla="*/ 55 h 70"/>
                  <a:gd name="T42" fmla="*/ 105 w 110"/>
                  <a:gd name="T43" fmla="*/ 61 h 70"/>
                  <a:gd name="T44" fmla="*/ 108 w 110"/>
                  <a:gd name="T45" fmla="*/ 66 h 70"/>
                  <a:gd name="T46" fmla="*/ 106 w 110"/>
                  <a:gd name="T47" fmla="*/ 68 h 70"/>
                  <a:gd name="T48" fmla="*/ 102 w 110"/>
                  <a:gd name="T49" fmla="*/ 63 h 70"/>
                  <a:gd name="T50" fmla="*/ 96 w 110"/>
                  <a:gd name="T51" fmla="*/ 60 h 70"/>
                  <a:gd name="T52" fmla="*/ 91 w 110"/>
                  <a:gd name="T53" fmla="*/ 57 h 70"/>
                  <a:gd name="T54" fmla="*/ 87 w 110"/>
                  <a:gd name="T55" fmla="*/ 52 h 70"/>
                  <a:gd name="T56" fmla="*/ 82 w 110"/>
                  <a:gd name="T57" fmla="*/ 46 h 70"/>
                  <a:gd name="T58" fmla="*/ 76 w 110"/>
                  <a:gd name="T59" fmla="*/ 40 h 70"/>
                  <a:gd name="T60" fmla="*/ 71 w 110"/>
                  <a:gd name="T61" fmla="*/ 36 h 70"/>
                  <a:gd name="T62" fmla="*/ 66 w 110"/>
                  <a:gd name="T63" fmla="*/ 32 h 70"/>
                  <a:gd name="T64" fmla="*/ 59 w 110"/>
                  <a:gd name="T65" fmla="*/ 26 h 70"/>
                  <a:gd name="T66" fmla="*/ 52 w 110"/>
                  <a:gd name="T67" fmla="*/ 22 h 70"/>
                  <a:gd name="T68" fmla="*/ 46 w 110"/>
                  <a:gd name="T69" fmla="*/ 17 h 70"/>
                  <a:gd name="T70" fmla="*/ 40 w 110"/>
                  <a:gd name="T71" fmla="*/ 15 h 70"/>
                  <a:gd name="T72" fmla="*/ 35 w 110"/>
                  <a:gd name="T73" fmla="*/ 16 h 70"/>
                  <a:gd name="T74" fmla="*/ 30 w 110"/>
                  <a:gd name="T75" fmla="*/ 21 h 70"/>
                  <a:gd name="T76" fmla="*/ 27 w 110"/>
                  <a:gd name="T77" fmla="*/ 27 h 70"/>
                  <a:gd name="T78" fmla="*/ 24 w 110"/>
                  <a:gd name="T79" fmla="*/ 32 h 70"/>
                  <a:gd name="T80" fmla="*/ 19 w 110"/>
                  <a:gd name="T81" fmla="*/ 38 h 70"/>
                  <a:gd name="T82" fmla="*/ 16 w 110"/>
                  <a:gd name="T83" fmla="*/ 43 h 70"/>
                  <a:gd name="T84" fmla="*/ 12 w 110"/>
                  <a:gd name="T85" fmla="*/ 49 h 70"/>
                  <a:gd name="T86" fmla="*/ 8 w 110"/>
                  <a:gd name="T87" fmla="*/ 54 h 70"/>
                  <a:gd name="T88" fmla="*/ 5 w 110"/>
                  <a:gd name="T89" fmla="*/ 60 h 70"/>
                  <a:gd name="T90" fmla="*/ 2 w 110"/>
                  <a:gd name="T91" fmla="*/ 65 h 70"/>
                  <a:gd name="T92" fmla="*/ 3 w 110"/>
                  <a:gd name="T93" fmla="*/ 42 h 7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10"/>
                  <a:gd name="T142" fmla="*/ 0 h 70"/>
                  <a:gd name="T143" fmla="*/ 110 w 110"/>
                  <a:gd name="T144" fmla="*/ 70 h 7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10" h="70">
                    <a:moveTo>
                      <a:pt x="8" y="41"/>
                    </a:moveTo>
                    <a:lnTo>
                      <a:pt x="10" y="39"/>
                    </a:lnTo>
                    <a:lnTo>
                      <a:pt x="12" y="36"/>
                    </a:lnTo>
                    <a:lnTo>
                      <a:pt x="14" y="33"/>
                    </a:lnTo>
                    <a:lnTo>
                      <a:pt x="15" y="30"/>
                    </a:lnTo>
                    <a:lnTo>
                      <a:pt x="16" y="28"/>
                    </a:lnTo>
                    <a:lnTo>
                      <a:pt x="17" y="25"/>
                    </a:lnTo>
                    <a:lnTo>
                      <a:pt x="19" y="21"/>
                    </a:lnTo>
                    <a:lnTo>
                      <a:pt x="21" y="18"/>
                    </a:lnTo>
                    <a:lnTo>
                      <a:pt x="24" y="15"/>
                    </a:lnTo>
                    <a:lnTo>
                      <a:pt x="26" y="12"/>
                    </a:lnTo>
                    <a:lnTo>
                      <a:pt x="27" y="9"/>
                    </a:lnTo>
                    <a:lnTo>
                      <a:pt x="30" y="6"/>
                    </a:lnTo>
                    <a:lnTo>
                      <a:pt x="31" y="4"/>
                    </a:lnTo>
                    <a:lnTo>
                      <a:pt x="34" y="2"/>
                    </a:lnTo>
                    <a:lnTo>
                      <a:pt x="37" y="0"/>
                    </a:lnTo>
                    <a:lnTo>
                      <a:pt x="39" y="0"/>
                    </a:lnTo>
                    <a:lnTo>
                      <a:pt x="42" y="0"/>
                    </a:lnTo>
                    <a:lnTo>
                      <a:pt x="45" y="0"/>
                    </a:lnTo>
                    <a:lnTo>
                      <a:pt x="48" y="0"/>
                    </a:lnTo>
                    <a:lnTo>
                      <a:pt x="50" y="0"/>
                    </a:lnTo>
                    <a:lnTo>
                      <a:pt x="54" y="2"/>
                    </a:lnTo>
                    <a:lnTo>
                      <a:pt x="57" y="4"/>
                    </a:lnTo>
                    <a:lnTo>
                      <a:pt x="60" y="5"/>
                    </a:lnTo>
                    <a:lnTo>
                      <a:pt x="62" y="7"/>
                    </a:lnTo>
                    <a:lnTo>
                      <a:pt x="68" y="12"/>
                    </a:lnTo>
                    <a:lnTo>
                      <a:pt x="71" y="14"/>
                    </a:lnTo>
                    <a:lnTo>
                      <a:pt x="74" y="17"/>
                    </a:lnTo>
                    <a:lnTo>
                      <a:pt x="76" y="19"/>
                    </a:lnTo>
                    <a:lnTo>
                      <a:pt x="79" y="21"/>
                    </a:lnTo>
                    <a:lnTo>
                      <a:pt x="82" y="24"/>
                    </a:lnTo>
                    <a:lnTo>
                      <a:pt x="83" y="27"/>
                    </a:lnTo>
                    <a:lnTo>
                      <a:pt x="86" y="29"/>
                    </a:lnTo>
                    <a:lnTo>
                      <a:pt x="89" y="32"/>
                    </a:lnTo>
                    <a:lnTo>
                      <a:pt x="92" y="35"/>
                    </a:lnTo>
                    <a:lnTo>
                      <a:pt x="93" y="38"/>
                    </a:lnTo>
                    <a:lnTo>
                      <a:pt x="95" y="40"/>
                    </a:lnTo>
                    <a:lnTo>
                      <a:pt x="97" y="43"/>
                    </a:lnTo>
                    <a:lnTo>
                      <a:pt x="98" y="46"/>
                    </a:lnTo>
                    <a:lnTo>
                      <a:pt x="101" y="49"/>
                    </a:lnTo>
                    <a:lnTo>
                      <a:pt x="102" y="52"/>
                    </a:lnTo>
                    <a:lnTo>
                      <a:pt x="104" y="55"/>
                    </a:lnTo>
                    <a:lnTo>
                      <a:pt x="104" y="58"/>
                    </a:lnTo>
                    <a:lnTo>
                      <a:pt x="105" y="61"/>
                    </a:lnTo>
                    <a:lnTo>
                      <a:pt x="107" y="63"/>
                    </a:lnTo>
                    <a:lnTo>
                      <a:pt x="108" y="66"/>
                    </a:lnTo>
                    <a:lnTo>
                      <a:pt x="109" y="69"/>
                    </a:lnTo>
                    <a:lnTo>
                      <a:pt x="106" y="68"/>
                    </a:lnTo>
                    <a:lnTo>
                      <a:pt x="104" y="65"/>
                    </a:lnTo>
                    <a:lnTo>
                      <a:pt x="102" y="63"/>
                    </a:lnTo>
                    <a:lnTo>
                      <a:pt x="99" y="62"/>
                    </a:lnTo>
                    <a:lnTo>
                      <a:pt x="96" y="60"/>
                    </a:lnTo>
                    <a:lnTo>
                      <a:pt x="93" y="59"/>
                    </a:lnTo>
                    <a:lnTo>
                      <a:pt x="91" y="57"/>
                    </a:lnTo>
                    <a:lnTo>
                      <a:pt x="89" y="54"/>
                    </a:lnTo>
                    <a:lnTo>
                      <a:pt x="87" y="52"/>
                    </a:lnTo>
                    <a:lnTo>
                      <a:pt x="84" y="50"/>
                    </a:lnTo>
                    <a:lnTo>
                      <a:pt x="82" y="46"/>
                    </a:lnTo>
                    <a:lnTo>
                      <a:pt x="79" y="43"/>
                    </a:lnTo>
                    <a:lnTo>
                      <a:pt x="76" y="40"/>
                    </a:lnTo>
                    <a:lnTo>
                      <a:pt x="73" y="39"/>
                    </a:lnTo>
                    <a:lnTo>
                      <a:pt x="71" y="36"/>
                    </a:lnTo>
                    <a:lnTo>
                      <a:pt x="69" y="34"/>
                    </a:lnTo>
                    <a:lnTo>
                      <a:pt x="66" y="32"/>
                    </a:lnTo>
                    <a:lnTo>
                      <a:pt x="62" y="29"/>
                    </a:lnTo>
                    <a:lnTo>
                      <a:pt x="59" y="26"/>
                    </a:lnTo>
                    <a:lnTo>
                      <a:pt x="56" y="24"/>
                    </a:lnTo>
                    <a:lnTo>
                      <a:pt x="52" y="22"/>
                    </a:lnTo>
                    <a:lnTo>
                      <a:pt x="49" y="20"/>
                    </a:lnTo>
                    <a:lnTo>
                      <a:pt x="46" y="17"/>
                    </a:lnTo>
                    <a:lnTo>
                      <a:pt x="43" y="16"/>
                    </a:lnTo>
                    <a:lnTo>
                      <a:pt x="40" y="15"/>
                    </a:lnTo>
                    <a:lnTo>
                      <a:pt x="38" y="14"/>
                    </a:lnTo>
                    <a:lnTo>
                      <a:pt x="35" y="16"/>
                    </a:lnTo>
                    <a:lnTo>
                      <a:pt x="33" y="19"/>
                    </a:lnTo>
                    <a:lnTo>
                      <a:pt x="30" y="21"/>
                    </a:lnTo>
                    <a:lnTo>
                      <a:pt x="29" y="24"/>
                    </a:lnTo>
                    <a:lnTo>
                      <a:pt x="27" y="27"/>
                    </a:lnTo>
                    <a:lnTo>
                      <a:pt x="26" y="29"/>
                    </a:lnTo>
                    <a:lnTo>
                      <a:pt x="24" y="32"/>
                    </a:lnTo>
                    <a:lnTo>
                      <a:pt x="22" y="35"/>
                    </a:lnTo>
                    <a:lnTo>
                      <a:pt x="19" y="38"/>
                    </a:lnTo>
                    <a:lnTo>
                      <a:pt x="17" y="40"/>
                    </a:lnTo>
                    <a:lnTo>
                      <a:pt x="16" y="43"/>
                    </a:lnTo>
                    <a:lnTo>
                      <a:pt x="14" y="46"/>
                    </a:lnTo>
                    <a:lnTo>
                      <a:pt x="12" y="49"/>
                    </a:lnTo>
                    <a:lnTo>
                      <a:pt x="10" y="52"/>
                    </a:lnTo>
                    <a:lnTo>
                      <a:pt x="8" y="54"/>
                    </a:lnTo>
                    <a:lnTo>
                      <a:pt x="6" y="57"/>
                    </a:lnTo>
                    <a:lnTo>
                      <a:pt x="5" y="60"/>
                    </a:lnTo>
                    <a:lnTo>
                      <a:pt x="4" y="63"/>
                    </a:lnTo>
                    <a:lnTo>
                      <a:pt x="2" y="65"/>
                    </a:lnTo>
                    <a:lnTo>
                      <a:pt x="0" y="68"/>
                    </a:lnTo>
                    <a:lnTo>
                      <a:pt x="3" y="42"/>
                    </a:lnTo>
                  </a:path>
                </a:pathLst>
              </a:custGeom>
              <a:solidFill>
                <a:srgbClr val="00CC00"/>
              </a:solidFill>
              <a:ln w="12700" cap="rnd">
                <a:solidFill>
                  <a:srgbClr val="00CC00"/>
                </a:solidFill>
                <a:round/>
                <a:headEnd/>
                <a:tailEnd/>
              </a:ln>
            </p:spPr>
            <p:txBody>
              <a:bodyPr/>
              <a:lstStyle/>
              <a:p>
                <a:endParaRPr lang="en-US"/>
              </a:p>
            </p:txBody>
          </p:sp>
          <p:sp>
            <p:nvSpPr>
              <p:cNvPr id="3825" name="Freeform 152"/>
              <p:cNvSpPr>
                <a:spLocks/>
              </p:cNvSpPr>
              <p:nvPr/>
            </p:nvSpPr>
            <p:spPr bwMode="auto">
              <a:xfrm>
                <a:off x="2244" y="1044"/>
                <a:ext cx="152" cy="95"/>
              </a:xfrm>
              <a:custGeom>
                <a:avLst/>
                <a:gdLst>
                  <a:gd name="T0" fmla="*/ 137 w 152"/>
                  <a:gd name="T1" fmla="*/ 53 h 95"/>
                  <a:gd name="T2" fmla="*/ 132 w 152"/>
                  <a:gd name="T3" fmla="*/ 45 h 95"/>
                  <a:gd name="T4" fmla="*/ 128 w 152"/>
                  <a:gd name="T5" fmla="*/ 38 h 95"/>
                  <a:gd name="T6" fmla="*/ 124 w 152"/>
                  <a:gd name="T7" fmla="*/ 29 h 95"/>
                  <a:gd name="T8" fmla="*/ 118 w 152"/>
                  <a:gd name="T9" fmla="*/ 20 h 95"/>
                  <a:gd name="T10" fmla="*/ 113 w 152"/>
                  <a:gd name="T11" fmla="*/ 13 h 95"/>
                  <a:gd name="T12" fmla="*/ 108 w 152"/>
                  <a:gd name="T13" fmla="*/ 5 h 95"/>
                  <a:gd name="T14" fmla="*/ 100 w 152"/>
                  <a:gd name="T15" fmla="*/ 0 h 95"/>
                  <a:gd name="T16" fmla="*/ 93 w 152"/>
                  <a:gd name="T17" fmla="*/ 0 h 95"/>
                  <a:gd name="T18" fmla="*/ 85 w 152"/>
                  <a:gd name="T19" fmla="*/ 0 h 95"/>
                  <a:gd name="T20" fmla="*/ 76 w 152"/>
                  <a:gd name="T21" fmla="*/ 3 h 95"/>
                  <a:gd name="T22" fmla="*/ 69 w 152"/>
                  <a:gd name="T23" fmla="*/ 6 h 95"/>
                  <a:gd name="T24" fmla="*/ 57 w 152"/>
                  <a:gd name="T25" fmla="*/ 16 h 95"/>
                  <a:gd name="T26" fmla="*/ 48 w 152"/>
                  <a:gd name="T27" fmla="*/ 23 h 95"/>
                  <a:gd name="T28" fmla="*/ 42 w 152"/>
                  <a:gd name="T29" fmla="*/ 29 h 95"/>
                  <a:gd name="T30" fmla="*/ 36 w 152"/>
                  <a:gd name="T31" fmla="*/ 36 h 95"/>
                  <a:gd name="T32" fmla="*/ 28 w 152"/>
                  <a:gd name="T33" fmla="*/ 44 h 95"/>
                  <a:gd name="T34" fmla="*/ 23 w 152"/>
                  <a:gd name="T35" fmla="*/ 51 h 95"/>
                  <a:gd name="T36" fmla="*/ 16 w 152"/>
                  <a:gd name="T37" fmla="*/ 59 h 95"/>
                  <a:gd name="T38" fmla="*/ 11 w 152"/>
                  <a:gd name="T39" fmla="*/ 66 h 95"/>
                  <a:gd name="T40" fmla="*/ 8 w 152"/>
                  <a:gd name="T41" fmla="*/ 75 h 95"/>
                  <a:gd name="T42" fmla="*/ 5 w 152"/>
                  <a:gd name="T43" fmla="*/ 83 h 95"/>
                  <a:gd name="T44" fmla="*/ 1 w 152"/>
                  <a:gd name="T45" fmla="*/ 90 h 95"/>
                  <a:gd name="T46" fmla="*/ 4 w 152"/>
                  <a:gd name="T47" fmla="*/ 93 h 95"/>
                  <a:gd name="T48" fmla="*/ 10 w 152"/>
                  <a:gd name="T49" fmla="*/ 86 h 95"/>
                  <a:gd name="T50" fmla="*/ 18 w 152"/>
                  <a:gd name="T51" fmla="*/ 81 h 95"/>
                  <a:gd name="T52" fmla="*/ 25 w 152"/>
                  <a:gd name="T53" fmla="*/ 78 h 95"/>
                  <a:gd name="T54" fmla="*/ 30 w 152"/>
                  <a:gd name="T55" fmla="*/ 70 h 95"/>
                  <a:gd name="T56" fmla="*/ 38 w 152"/>
                  <a:gd name="T57" fmla="*/ 63 h 95"/>
                  <a:gd name="T58" fmla="*/ 46 w 152"/>
                  <a:gd name="T59" fmla="*/ 55 h 95"/>
                  <a:gd name="T60" fmla="*/ 52 w 152"/>
                  <a:gd name="T61" fmla="*/ 49 h 95"/>
                  <a:gd name="T62" fmla="*/ 60 w 152"/>
                  <a:gd name="T63" fmla="*/ 44 h 95"/>
                  <a:gd name="T64" fmla="*/ 70 w 152"/>
                  <a:gd name="T65" fmla="*/ 35 h 95"/>
                  <a:gd name="T66" fmla="*/ 79 w 152"/>
                  <a:gd name="T67" fmla="*/ 30 h 95"/>
                  <a:gd name="T68" fmla="*/ 88 w 152"/>
                  <a:gd name="T69" fmla="*/ 24 h 95"/>
                  <a:gd name="T70" fmla="*/ 95 w 152"/>
                  <a:gd name="T71" fmla="*/ 20 h 95"/>
                  <a:gd name="T72" fmla="*/ 103 w 152"/>
                  <a:gd name="T73" fmla="*/ 21 h 95"/>
                  <a:gd name="T74" fmla="*/ 109 w 152"/>
                  <a:gd name="T75" fmla="*/ 29 h 95"/>
                  <a:gd name="T76" fmla="*/ 113 w 152"/>
                  <a:gd name="T77" fmla="*/ 36 h 95"/>
                  <a:gd name="T78" fmla="*/ 118 w 152"/>
                  <a:gd name="T79" fmla="*/ 44 h 95"/>
                  <a:gd name="T80" fmla="*/ 124 w 152"/>
                  <a:gd name="T81" fmla="*/ 51 h 95"/>
                  <a:gd name="T82" fmla="*/ 129 w 152"/>
                  <a:gd name="T83" fmla="*/ 59 h 95"/>
                  <a:gd name="T84" fmla="*/ 135 w 152"/>
                  <a:gd name="T85" fmla="*/ 66 h 95"/>
                  <a:gd name="T86" fmla="*/ 140 w 152"/>
                  <a:gd name="T87" fmla="*/ 74 h 95"/>
                  <a:gd name="T88" fmla="*/ 145 w 152"/>
                  <a:gd name="T89" fmla="*/ 81 h 95"/>
                  <a:gd name="T90" fmla="*/ 148 w 152"/>
                  <a:gd name="T91" fmla="*/ 89 h 95"/>
                  <a:gd name="T92" fmla="*/ 147 w 152"/>
                  <a:gd name="T93" fmla="*/ 58 h 9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52"/>
                  <a:gd name="T142" fmla="*/ 0 h 95"/>
                  <a:gd name="T143" fmla="*/ 152 w 152"/>
                  <a:gd name="T144" fmla="*/ 95 h 95"/>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52" h="95">
                    <a:moveTo>
                      <a:pt x="140" y="56"/>
                    </a:moveTo>
                    <a:lnTo>
                      <a:pt x="137" y="53"/>
                    </a:lnTo>
                    <a:lnTo>
                      <a:pt x="135" y="49"/>
                    </a:lnTo>
                    <a:lnTo>
                      <a:pt x="132" y="45"/>
                    </a:lnTo>
                    <a:lnTo>
                      <a:pt x="131" y="41"/>
                    </a:lnTo>
                    <a:lnTo>
                      <a:pt x="128" y="38"/>
                    </a:lnTo>
                    <a:lnTo>
                      <a:pt x="127" y="34"/>
                    </a:lnTo>
                    <a:lnTo>
                      <a:pt x="124" y="29"/>
                    </a:lnTo>
                    <a:lnTo>
                      <a:pt x="122" y="25"/>
                    </a:lnTo>
                    <a:lnTo>
                      <a:pt x="118" y="20"/>
                    </a:lnTo>
                    <a:lnTo>
                      <a:pt x="115" y="16"/>
                    </a:lnTo>
                    <a:lnTo>
                      <a:pt x="113" y="13"/>
                    </a:lnTo>
                    <a:lnTo>
                      <a:pt x="109" y="9"/>
                    </a:lnTo>
                    <a:lnTo>
                      <a:pt x="108" y="5"/>
                    </a:lnTo>
                    <a:lnTo>
                      <a:pt x="104" y="3"/>
                    </a:lnTo>
                    <a:lnTo>
                      <a:pt x="100" y="0"/>
                    </a:lnTo>
                    <a:lnTo>
                      <a:pt x="96" y="0"/>
                    </a:lnTo>
                    <a:lnTo>
                      <a:pt x="93" y="0"/>
                    </a:lnTo>
                    <a:lnTo>
                      <a:pt x="89" y="0"/>
                    </a:lnTo>
                    <a:lnTo>
                      <a:pt x="85" y="0"/>
                    </a:lnTo>
                    <a:lnTo>
                      <a:pt x="81" y="0"/>
                    </a:lnTo>
                    <a:lnTo>
                      <a:pt x="76" y="3"/>
                    </a:lnTo>
                    <a:lnTo>
                      <a:pt x="72" y="5"/>
                    </a:lnTo>
                    <a:lnTo>
                      <a:pt x="69" y="6"/>
                    </a:lnTo>
                    <a:lnTo>
                      <a:pt x="65" y="10"/>
                    </a:lnTo>
                    <a:lnTo>
                      <a:pt x="57" y="16"/>
                    </a:lnTo>
                    <a:lnTo>
                      <a:pt x="53" y="19"/>
                    </a:lnTo>
                    <a:lnTo>
                      <a:pt x="48" y="23"/>
                    </a:lnTo>
                    <a:lnTo>
                      <a:pt x="46" y="26"/>
                    </a:lnTo>
                    <a:lnTo>
                      <a:pt x="42" y="29"/>
                    </a:lnTo>
                    <a:lnTo>
                      <a:pt x="38" y="33"/>
                    </a:lnTo>
                    <a:lnTo>
                      <a:pt x="36" y="36"/>
                    </a:lnTo>
                    <a:lnTo>
                      <a:pt x="32" y="40"/>
                    </a:lnTo>
                    <a:lnTo>
                      <a:pt x="28" y="44"/>
                    </a:lnTo>
                    <a:lnTo>
                      <a:pt x="24" y="48"/>
                    </a:lnTo>
                    <a:lnTo>
                      <a:pt x="23" y="51"/>
                    </a:lnTo>
                    <a:lnTo>
                      <a:pt x="19" y="55"/>
                    </a:lnTo>
                    <a:lnTo>
                      <a:pt x="16" y="59"/>
                    </a:lnTo>
                    <a:lnTo>
                      <a:pt x="15" y="63"/>
                    </a:lnTo>
                    <a:lnTo>
                      <a:pt x="11" y="66"/>
                    </a:lnTo>
                    <a:lnTo>
                      <a:pt x="10" y="71"/>
                    </a:lnTo>
                    <a:lnTo>
                      <a:pt x="8" y="75"/>
                    </a:lnTo>
                    <a:lnTo>
                      <a:pt x="6" y="79"/>
                    </a:lnTo>
                    <a:lnTo>
                      <a:pt x="5" y="83"/>
                    </a:lnTo>
                    <a:lnTo>
                      <a:pt x="3" y="86"/>
                    </a:lnTo>
                    <a:lnTo>
                      <a:pt x="1" y="90"/>
                    </a:lnTo>
                    <a:lnTo>
                      <a:pt x="0" y="94"/>
                    </a:lnTo>
                    <a:lnTo>
                      <a:pt x="4" y="93"/>
                    </a:lnTo>
                    <a:lnTo>
                      <a:pt x="6" y="89"/>
                    </a:lnTo>
                    <a:lnTo>
                      <a:pt x="10" y="86"/>
                    </a:lnTo>
                    <a:lnTo>
                      <a:pt x="14" y="84"/>
                    </a:lnTo>
                    <a:lnTo>
                      <a:pt x="18" y="81"/>
                    </a:lnTo>
                    <a:lnTo>
                      <a:pt x="22" y="80"/>
                    </a:lnTo>
                    <a:lnTo>
                      <a:pt x="25" y="78"/>
                    </a:lnTo>
                    <a:lnTo>
                      <a:pt x="28" y="74"/>
                    </a:lnTo>
                    <a:lnTo>
                      <a:pt x="30" y="70"/>
                    </a:lnTo>
                    <a:lnTo>
                      <a:pt x="34" y="68"/>
                    </a:lnTo>
                    <a:lnTo>
                      <a:pt x="38" y="63"/>
                    </a:lnTo>
                    <a:lnTo>
                      <a:pt x="42" y="59"/>
                    </a:lnTo>
                    <a:lnTo>
                      <a:pt x="46" y="55"/>
                    </a:lnTo>
                    <a:lnTo>
                      <a:pt x="49" y="53"/>
                    </a:lnTo>
                    <a:lnTo>
                      <a:pt x="52" y="49"/>
                    </a:lnTo>
                    <a:lnTo>
                      <a:pt x="56" y="46"/>
                    </a:lnTo>
                    <a:lnTo>
                      <a:pt x="60" y="44"/>
                    </a:lnTo>
                    <a:lnTo>
                      <a:pt x="65" y="40"/>
                    </a:lnTo>
                    <a:lnTo>
                      <a:pt x="70" y="35"/>
                    </a:lnTo>
                    <a:lnTo>
                      <a:pt x="74" y="33"/>
                    </a:lnTo>
                    <a:lnTo>
                      <a:pt x="79" y="30"/>
                    </a:lnTo>
                    <a:lnTo>
                      <a:pt x="82" y="28"/>
                    </a:lnTo>
                    <a:lnTo>
                      <a:pt x="88" y="24"/>
                    </a:lnTo>
                    <a:lnTo>
                      <a:pt x="91" y="21"/>
                    </a:lnTo>
                    <a:lnTo>
                      <a:pt x="95" y="20"/>
                    </a:lnTo>
                    <a:lnTo>
                      <a:pt x="99" y="19"/>
                    </a:lnTo>
                    <a:lnTo>
                      <a:pt x="103" y="21"/>
                    </a:lnTo>
                    <a:lnTo>
                      <a:pt x="105" y="26"/>
                    </a:lnTo>
                    <a:lnTo>
                      <a:pt x="109" y="29"/>
                    </a:lnTo>
                    <a:lnTo>
                      <a:pt x="110" y="33"/>
                    </a:lnTo>
                    <a:lnTo>
                      <a:pt x="113" y="36"/>
                    </a:lnTo>
                    <a:lnTo>
                      <a:pt x="115" y="40"/>
                    </a:lnTo>
                    <a:lnTo>
                      <a:pt x="118" y="44"/>
                    </a:lnTo>
                    <a:lnTo>
                      <a:pt x="121" y="48"/>
                    </a:lnTo>
                    <a:lnTo>
                      <a:pt x="124" y="51"/>
                    </a:lnTo>
                    <a:lnTo>
                      <a:pt x="127" y="55"/>
                    </a:lnTo>
                    <a:lnTo>
                      <a:pt x="129" y="59"/>
                    </a:lnTo>
                    <a:lnTo>
                      <a:pt x="132" y="63"/>
                    </a:lnTo>
                    <a:lnTo>
                      <a:pt x="135" y="66"/>
                    </a:lnTo>
                    <a:lnTo>
                      <a:pt x="137" y="70"/>
                    </a:lnTo>
                    <a:lnTo>
                      <a:pt x="140" y="74"/>
                    </a:lnTo>
                    <a:lnTo>
                      <a:pt x="142" y="78"/>
                    </a:lnTo>
                    <a:lnTo>
                      <a:pt x="145" y="81"/>
                    </a:lnTo>
                    <a:lnTo>
                      <a:pt x="146" y="85"/>
                    </a:lnTo>
                    <a:lnTo>
                      <a:pt x="148" y="89"/>
                    </a:lnTo>
                    <a:lnTo>
                      <a:pt x="151" y="93"/>
                    </a:lnTo>
                    <a:lnTo>
                      <a:pt x="147" y="58"/>
                    </a:lnTo>
                  </a:path>
                </a:pathLst>
              </a:custGeom>
              <a:solidFill>
                <a:srgbClr val="00CC00"/>
              </a:solidFill>
              <a:ln w="12700" cap="rnd">
                <a:solidFill>
                  <a:srgbClr val="00CC00"/>
                </a:solidFill>
                <a:round/>
                <a:headEnd/>
                <a:tailEnd/>
              </a:ln>
            </p:spPr>
            <p:txBody>
              <a:bodyPr/>
              <a:lstStyle/>
              <a:p>
                <a:endParaRPr lang="en-US"/>
              </a:p>
            </p:txBody>
          </p:sp>
          <p:sp>
            <p:nvSpPr>
              <p:cNvPr id="3826" name="Freeform 153"/>
              <p:cNvSpPr>
                <a:spLocks/>
              </p:cNvSpPr>
              <p:nvPr/>
            </p:nvSpPr>
            <p:spPr bwMode="auto">
              <a:xfrm>
                <a:off x="2384" y="960"/>
                <a:ext cx="55" cy="776"/>
              </a:xfrm>
              <a:custGeom>
                <a:avLst/>
                <a:gdLst>
                  <a:gd name="T0" fmla="*/ 19 w 55"/>
                  <a:gd name="T1" fmla="*/ 734 h 776"/>
                  <a:gd name="T2" fmla="*/ 19 w 55"/>
                  <a:gd name="T3" fmla="*/ 709 h 776"/>
                  <a:gd name="T4" fmla="*/ 17 w 55"/>
                  <a:gd name="T5" fmla="*/ 675 h 776"/>
                  <a:gd name="T6" fmla="*/ 15 w 55"/>
                  <a:gd name="T7" fmla="*/ 650 h 776"/>
                  <a:gd name="T8" fmla="*/ 15 w 55"/>
                  <a:gd name="T9" fmla="*/ 620 h 776"/>
                  <a:gd name="T10" fmla="*/ 15 w 55"/>
                  <a:gd name="T11" fmla="*/ 583 h 776"/>
                  <a:gd name="T12" fmla="*/ 15 w 55"/>
                  <a:gd name="T13" fmla="*/ 554 h 776"/>
                  <a:gd name="T14" fmla="*/ 15 w 55"/>
                  <a:gd name="T15" fmla="*/ 530 h 776"/>
                  <a:gd name="T16" fmla="*/ 14 w 55"/>
                  <a:gd name="T17" fmla="*/ 496 h 776"/>
                  <a:gd name="T18" fmla="*/ 12 w 55"/>
                  <a:gd name="T19" fmla="*/ 471 h 776"/>
                  <a:gd name="T20" fmla="*/ 8 w 55"/>
                  <a:gd name="T21" fmla="*/ 441 h 776"/>
                  <a:gd name="T22" fmla="*/ 2 w 55"/>
                  <a:gd name="T23" fmla="*/ 410 h 776"/>
                  <a:gd name="T24" fmla="*/ 0 w 55"/>
                  <a:gd name="T25" fmla="*/ 380 h 776"/>
                  <a:gd name="T26" fmla="*/ 0 w 55"/>
                  <a:gd name="T27" fmla="*/ 354 h 776"/>
                  <a:gd name="T28" fmla="*/ 0 w 55"/>
                  <a:gd name="T29" fmla="*/ 328 h 776"/>
                  <a:gd name="T30" fmla="*/ 0 w 55"/>
                  <a:gd name="T31" fmla="*/ 299 h 776"/>
                  <a:gd name="T32" fmla="*/ 4 w 55"/>
                  <a:gd name="T33" fmla="*/ 269 h 776"/>
                  <a:gd name="T34" fmla="*/ 10 w 55"/>
                  <a:gd name="T35" fmla="*/ 238 h 776"/>
                  <a:gd name="T36" fmla="*/ 12 w 55"/>
                  <a:gd name="T37" fmla="*/ 210 h 776"/>
                  <a:gd name="T38" fmla="*/ 12 w 55"/>
                  <a:gd name="T39" fmla="*/ 188 h 776"/>
                  <a:gd name="T40" fmla="*/ 12 w 55"/>
                  <a:gd name="T41" fmla="*/ 164 h 776"/>
                  <a:gd name="T42" fmla="*/ 12 w 55"/>
                  <a:gd name="T43" fmla="*/ 137 h 776"/>
                  <a:gd name="T44" fmla="*/ 12 w 55"/>
                  <a:gd name="T45" fmla="*/ 107 h 776"/>
                  <a:gd name="T46" fmla="*/ 12 w 55"/>
                  <a:gd name="T47" fmla="*/ 81 h 776"/>
                  <a:gd name="T48" fmla="*/ 12 w 55"/>
                  <a:gd name="T49" fmla="*/ 59 h 776"/>
                  <a:gd name="T50" fmla="*/ 10 w 55"/>
                  <a:gd name="T51" fmla="*/ 33 h 776"/>
                  <a:gd name="T52" fmla="*/ 10 w 55"/>
                  <a:gd name="T53" fmla="*/ 11 h 776"/>
                  <a:gd name="T54" fmla="*/ 25 w 55"/>
                  <a:gd name="T55" fmla="*/ 6 h 776"/>
                  <a:gd name="T56" fmla="*/ 27 w 55"/>
                  <a:gd name="T57" fmla="*/ 28 h 776"/>
                  <a:gd name="T58" fmla="*/ 27 w 55"/>
                  <a:gd name="T59" fmla="*/ 50 h 776"/>
                  <a:gd name="T60" fmla="*/ 27 w 55"/>
                  <a:gd name="T61" fmla="*/ 79 h 776"/>
                  <a:gd name="T62" fmla="*/ 27 w 55"/>
                  <a:gd name="T63" fmla="*/ 105 h 776"/>
                  <a:gd name="T64" fmla="*/ 27 w 55"/>
                  <a:gd name="T65" fmla="*/ 135 h 776"/>
                  <a:gd name="T66" fmla="*/ 27 w 55"/>
                  <a:gd name="T67" fmla="*/ 161 h 776"/>
                  <a:gd name="T68" fmla="*/ 27 w 55"/>
                  <a:gd name="T69" fmla="*/ 185 h 776"/>
                  <a:gd name="T70" fmla="*/ 27 w 55"/>
                  <a:gd name="T71" fmla="*/ 209 h 776"/>
                  <a:gd name="T72" fmla="*/ 27 w 55"/>
                  <a:gd name="T73" fmla="*/ 236 h 776"/>
                  <a:gd name="T74" fmla="*/ 27 w 55"/>
                  <a:gd name="T75" fmla="*/ 262 h 776"/>
                  <a:gd name="T76" fmla="*/ 27 w 55"/>
                  <a:gd name="T77" fmla="*/ 284 h 776"/>
                  <a:gd name="T78" fmla="*/ 27 w 55"/>
                  <a:gd name="T79" fmla="*/ 310 h 776"/>
                  <a:gd name="T80" fmla="*/ 27 w 55"/>
                  <a:gd name="T81" fmla="*/ 338 h 776"/>
                  <a:gd name="T82" fmla="*/ 27 w 55"/>
                  <a:gd name="T83" fmla="*/ 364 h 776"/>
                  <a:gd name="T84" fmla="*/ 27 w 55"/>
                  <a:gd name="T85" fmla="*/ 391 h 776"/>
                  <a:gd name="T86" fmla="*/ 27 w 55"/>
                  <a:gd name="T87" fmla="*/ 419 h 776"/>
                  <a:gd name="T88" fmla="*/ 27 w 55"/>
                  <a:gd name="T89" fmla="*/ 448 h 776"/>
                  <a:gd name="T90" fmla="*/ 29 w 55"/>
                  <a:gd name="T91" fmla="*/ 474 h 776"/>
                  <a:gd name="T92" fmla="*/ 31 w 55"/>
                  <a:gd name="T93" fmla="*/ 496 h 776"/>
                  <a:gd name="T94" fmla="*/ 37 w 55"/>
                  <a:gd name="T95" fmla="*/ 520 h 776"/>
                  <a:gd name="T96" fmla="*/ 39 w 55"/>
                  <a:gd name="T97" fmla="*/ 543 h 776"/>
                  <a:gd name="T98" fmla="*/ 41 w 55"/>
                  <a:gd name="T99" fmla="*/ 566 h 776"/>
                  <a:gd name="T100" fmla="*/ 42 w 55"/>
                  <a:gd name="T101" fmla="*/ 594 h 776"/>
                  <a:gd name="T102" fmla="*/ 44 w 55"/>
                  <a:gd name="T103" fmla="*/ 618 h 776"/>
                  <a:gd name="T104" fmla="*/ 50 w 55"/>
                  <a:gd name="T105" fmla="*/ 650 h 776"/>
                  <a:gd name="T106" fmla="*/ 52 w 55"/>
                  <a:gd name="T107" fmla="*/ 672 h 776"/>
                  <a:gd name="T108" fmla="*/ 54 w 55"/>
                  <a:gd name="T109" fmla="*/ 699 h 776"/>
                  <a:gd name="T110" fmla="*/ 54 w 55"/>
                  <a:gd name="T111" fmla="*/ 727 h 776"/>
                  <a:gd name="T112" fmla="*/ 54 w 55"/>
                  <a:gd name="T113" fmla="*/ 751 h 776"/>
                  <a:gd name="T114" fmla="*/ 48 w 55"/>
                  <a:gd name="T115" fmla="*/ 771 h 776"/>
                  <a:gd name="T116" fmla="*/ 25 w 55"/>
                  <a:gd name="T117" fmla="*/ 775 h 776"/>
                  <a:gd name="T118" fmla="*/ 15 w 55"/>
                  <a:gd name="T119" fmla="*/ 758 h 77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55"/>
                  <a:gd name="T181" fmla="*/ 0 h 776"/>
                  <a:gd name="T182" fmla="*/ 55 w 55"/>
                  <a:gd name="T183" fmla="*/ 776 h 77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55" h="776">
                    <a:moveTo>
                      <a:pt x="21" y="751"/>
                    </a:moveTo>
                    <a:lnTo>
                      <a:pt x="19" y="745"/>
                    </a:lnTo>
                    <a:lnTo>
                      <a:pt x="19" y="740"/>
                    </a:lnTo>
                    <a:lnTo>
                      <a:pt x="19" y="734"/>
                    </a:lnTo>
                    <a:lnTo>
                      <a:pt x="19" y="727"/>
                    </a:lnTo>
                    <a:lnTo>
                      <a:pt x="19" y="721"/>
                    </a:lnTo>
                    <a:lnTo>
                      <a:pt x="19" y="716"/>
                    </a:lnTo>
                    <a:lnTo>
                      <a:pt x="19" y="709"/>
                    </a:lnTo>
                    <a:lnTo>
                      <a:pt x="19" y="698"/>
                    </a:lnTo>
                    <a:lnTo>
                      <a:pt x="19" y="686"/>
                    </a:lnTo>
                    <a:lnTo>
                      <a:pt x="19" y="681"/>
                    </a:lnTo>
                    <a:lnTo>
                      <a:pt x="17" y="675"/>
                    </a:lnTo>
                    <a:lnTo>
                      <a:pt x="17" y="668"/>
                    </a:lnTo>
                    <a:lnTo>
                      <a:pt x="17" y="661"/>
                    </a:lnTo>
                    <a:lnTo>
                      <a:pt x="15" y="655"/>
                    </a:lnTo>
                    <a:lnTo>
                      <a:pt x="15" y="650"/>
                    </a:lnTo>
                    <a:lnTo>
                      <a:pt x="15" y="644"/>
                    </a:lnTo>
                    <a:lnTo>
                      <a:pt x="15" y="638"/>
                    </a:lnTo>
                    <a:lnTo>
                      <a:pt x="15" y="631"/>
                    </a:lnTo>
                    <a:lnTo>
                      <a:pt x="15" y="620"/>
                    </a:lnTo>
                    <a:lnTo>
                      <a:pt x="15" y="609"/>
                    </a:lnTo>
                    <a:lnTo>
                      <a:pt x="15" y="600"/>
                    </a:lnTo>
                    <a:lnTo>
                      <a:pt x="15" y="590"/>
                    </a:lnTo>
                    <a:lnTo>
                      <a:pt x="15" y="583"/>
                    </a:lnTo>
                    <a:lnTo>
                      <a:pt x="15" y="578"/>
                    </a:lnTo>
                    <a:lnTo>
                      <a:pt x="15" y="570"/>
                    </a:lnTo>
                    <a:lnTo>
                      <a:pt x="15" y="563"/>
                    </a:lnTo>
                    <a:lnTo>
                      <a:pt x="15" y="554"/>
                    </a:lnTo>
                    <a:lnTo>
                      <a:pt x="15" y="546"/>
                    </a:lnTo>
                    <a:lnTo>
                      <a:pt x="15" y="541"/>
                    </a:lnTo>
                    <a:lnTo>
                      <a:pt x="15" y="535"/>
                    </a:lnTo>
                    <a:lnTo>
                      <a:pt x="15" y="530"/>
                    </a:lnTo>
                    <a:lnTo>
                      <a:pt x="15" y="520"/>
                    </a:lnTo>
                    <a:lnTo>
                      <a:pt x="14" y="511"/>
                    </a:lnTo>
                    <a:lnTo>
                      <a:pt x="14" y="504"/>
                    </a:lnTo>
                    <a:lnTo>
                      <a:pt x="14" y="496"/>
                    </a:lnTo>
                    <a:lnTo>
                      <a:pt x="14" y="491"/>
                    </a:lnTo>
                    <a:lnTo>
                      <a:pt x="14" y="485"/>
                    </a:lnTo>
                    <a:lnTo>
                      <a:pt x="12" y="476"/>
                    </a:lnTo>
                    <a:lnTo>
                      <a:pt x="12" y="471"/>
                    </a:lnTo>
                    <a:lnTo>
                      <a:pt x="10" y="463"/>
                    </a:lnTo>
                    <a:lnTo>
                      <a:pt x="8" y="454"/>
                    </a:lnTo>
                    <a:lnTo>
                      <a:pt x="8" y="447"/>
                    </a:lnTo>
                    <a:lnTo>
                      <a:pt x="8" y="441"/>
                    </a:lnTo>
                    <a:lnTo>
                      <a:pt x="8" y="435"/>
                    </a:lnTo>
                    <a:lnTo>
                      <a:pt x="6" y="424"/>
                    </a:lnTo>
                    <a:lnTo>
                      <a:pt x="4" y="417"/>
                    </a:lnTo>
                    <a:lnTo>
                      <a:pt x="2" y="410"/>
                    </a:lnTo>
                    <a:lnTo>
                      <a:pt x="0" y="402"/>
                    </a:lnTo>
                    <a:lnTo>
                      <a:pt x="0" y="395"/>
                    </a:lnTo>
                    <a:lnTo>
                      <a:pt x="0" y="388"/>
                    </a:lnTo>
                    <a:lnTo>
                      <a:pt x="0" y="380"/>
                    </a:lnTo>
                    <a:lnTo>
                      <a:pt x="0" y="373"/>
                    </a:lnTo>
                    <a:lnTo>
                      <a:pt x="0" y="365"/>
                    </a:lnTo>
                    <a:lnTo>
                      <a:pt x="0" y="360"/>
                    </a:lnTo>
                    <a:lnTo>
                      <a:pt x="0" y="354"/>
                    </a:lnTo>
                    <a:lnTo>
                      <a:pt x="0" y="349"/>
                    </a:lnTo>
                    <a:lnTo>
                      <a:pt x="0" y="343"/>
                    </a:lnTo>
                    <a:lnTo>
                      <a:pt x="0" y="338"/>
                    </a:lnTo>
                    <a:lnTo>
                      <a:pt x="0" y="328"/>
                    </a:lnTo>
                    <a:lnTo>
                      <a:pt x="0" y="317"/>
                    </a:lnTo>
                    <a:lnTo>
                      <a:pt x="0" y="310"/>
                    </a:lnTo>
                    <a:lnTo>
                      <a:pt x="0" y="304"/>
                    </a:lnTo>
                    <a:lnTo>
                      <a:pt x="0" y="299"/>
                    </a:lnTo>
                    <a:lnTo>
                      <a:pt x="0" y="292"/>
                    </a:lnTo>
                    <a:lnTo>
                      <a:pt x="2" y="282"/>
                    </a:lnTo>
                    <a:lnTo>
                      <a:pt x="4" y="275"/>
                    </a:lnTo>
                    <a:lnTo>
                      <a:pt x="4" y="269"/>
                    </a:lnTo>
                    <a:lnTo>
                      <a:pt x="6" y="262"/>
                    </a:lnTo>
                    <a:lnTo>
                      <a:pt x="8" y="253"/>
                    </a:lnTo>
                    <a:lnTo>
                      <a:pt x="10" y="247"/>
                    </a:lnTo>
                    <a:lnTo>
                      <a:pt x="10" y="238"/>
                    </a:lnTo>
                    <a:lnTo>
                      <a:pt x="12" y="231"/>
                    </a:lnTo>
                    <a:lnTo>
                      <a:pt x="12" y="223"/>
                    </a:lnTo>
                    <a:lnTo>
                      <a:pt x="12" y="218"/>
                    </a:lnTo>
                    <a:lnTo>
                      <a:pt x="12" y="210"/>
                    </a:lnTo>
                    <a:lnTo>
                      <a:pt x="12" y="205"/>
                    </a:lnTo>
                    <a:lnTo>
                      <a:pt x="12" y="199"/>
                    </a:lnTo>
                    <a:lnTo>
                      <a:pt x="12" y="194"/>
                    </a:lnTo>
                    <a:lnTo>
                      <a:pt x="12" y="188"/>
                    </a:lnTo>
                    <a:lnTo>
                      <a:pt x="12" y="183"/>
                    </a:lnTo>
                    <a:lnTo>
                      <a:pt x="12" y="177"/>
                    </a:lnTo>
                    <a:lnTo>
                      <a:pt x="12" y="170"/>
                    </a:lnTo>
                    <a:lnTo>
                      <a:pt x="12" y="164"/>
                    </a:lnTo>
                    <a:lnTo>
                      <a:pt x="12" y="159"/>
                    </a:lnTo>
                    <a:lnTo>
                      <a:pt x="12" y="151"/>
                    </a:lnTo>
                    <a:lnTo>
                      <a:pt x="12" y="144"/>
                    </a:lnTo>
                    <a:lnTo>
                      <a:pt x="12" y="137"/>
                    </a:lnTo>
                    <a:lnTo>
                      <a:pt x="12" y="129"/>
                    </a:lnTo>
                    <a:lnTo>
                      <a:pt x="12" y="124"/>
                    </a:lnTo>
                    <a:lnTo>
                      <a:pt x="12" y="114"/>
                    </a:lnTo>
                    <a:lnTo>
                      <a:pt x="12" y="107"/>
                    </a:lnTo>
                    <a:lnTo>
                      <a:pt x="12" y="101"/>
                    </a:lnTo>
                    <a:lnTo>
                      <a:pt x="12" y="96"/>
                    </a:lnTo>
                    <a:lnTo>
                      <a:pt x="12" y="89"/>
                    </a:lnTo>
                    <a:lnTo>
                      <a:pt x="12" y="81"/>
                    </a:lnTo>
                    <a:lnTo>
                      <a:pt x="12" y="76"/>
                    </a:lnTo>
                    <a:lnTo>
                      <a:pt x="12" y="70"/>
                    </a:lnTo>
                    <a:lnTo>
                      <a:pt x="12" y="65"/>
                    </a:lnTo>
                    <a:lnTo>
                      <a:pt x="12" y="59"/>
                    </a:lnTo>
                    <a:lnTo>
                      <a:pt x="12" y="52"/>
                    </a:lnTo>
                    <a:lnTo>
                      <a:pt x="10" y="46"/>
                    </a:lnTo>
                    <a:lnTo>
                      <a:pt x="10" y="41"/>
                    </a:lnTo>
                    <a:lnTo>
                      <a:pt x="10" y="33"/>
                    </a:lnTo>
                    <a:lnTo>
                      <a:pt x="10" y="28"/>
                    </a:lnTo>
                    <a:lnTo>
                      <a:pt x="10" y="22"/>
                    </a:lnTo>
                    <a:lnTo>
                      <a:pt x="10" y="17"/>
                    </a:lnTo>
                    <a:lnTo>
                      <a:pt x="10" y="11"/>
                    </a:lnTo>
                    <a:lnTo>
                      <a:pt x="12" y="6"/>
                    </a:lnTo>
                    <a:lnTo>
                      <a:pt x="17" y="2"/>
                    </a:lnTo>
                    <a:lnTo>
                      <a:pt x="23" y="0"/>
                    </a:lnTo>
                    <a:lnTo>
                      <a:pt x="25" y="6"/>
                    </a:lnTo>
                    <a:lnTo>
                      <a:pt x="25" y="11"/>
                    </a:lnTo>
                    <a:lnTo>
                      <a:pt x="25" y="17"/>
                    </a:lnTo>
                    <a:lnTo>
                      <a:pt x="27" y="22"/>
                    </a:lnTo>
                    <a:lnTo>
                      <a:pt x="27" y="28"/>
                    </a:lnTo>
                    <a:lnTo>
                      <a:pt x="27" y="33"/>
                    </a:lnTo>
                    <a:lnTo>
                      <a:pt x="27" y="39"/>
                    </a:lnTo>
                    <a:lnTo>
                      <a:pt x="27" y="44"/>
                    </a:lnTo>
                    <a:lnTo>
                      <a:pt x="27" y="50"/>
                    </a:lnTo>
                    <a:lnTo>
                      <a:pt x="27" y="57"/>
                    </a:lnTo>
                    <a:lnTo>
                      <a:pt x="27" y="65"/>
                    </a:lnTo>
                    <a:lnTo>
                      <a:pt x="27" y="72"/>
                    </a:lnTo>
                    <a:lnTo>
                      <a:pt x="27" y="79"/>
                    </a:lnTo>
                    <a:lnTo>
                      <a:pt x="27" y="87"/>
                    </a:lnTo>
                    <a:lnTo>
                      <a:pt x="27" y="92"/>
                    </a:lnTo>
                    <a:lnTo>
                      <a:pt x="27" y="98"/>
                    </a:lnTo>
                    <a:lnTo>
                      <a:pt x="27" y="105"/>
                    </a:lnTo>
                    <a:lnTo>
                      <a:pt x="27" y="113"/>
                    </a:lnTo>
                    <a:lnTo>
                      <a:pt x="27" y="120"/>
                    </a:lnTo>
                    <a:lnTo>
                      <a:pt x="27" y="127"/>
                    </a:lnTo>
                    <a:lnTo>
                      <a:pt x="27" y="135"/>
                    </a:lnTo>
                    <a:lnTo>
                      <a:pt x="27" y="140"/>
                    </a:lnTo>
                    <a:lnTo>
                      <a:pt x="27" y="148"/>
                    </a:lnTo>
                    <a:lnTo>
                      <a:pt x="27" y="155"/>
                    </a:lnTo>
                    <a:lnTo>
                      <a:pt x="27" y="161"/>
                    </a:lnTo>
                    <a:lnTo>
                      <a:pt x="27" y="168"/>
                    </a:lnTo>
                    <a:lnTo>
                      <a:pt x="27" y="173"/>
                    </a:lnTo>
                    <a:lnTo>
                      <a:pt x="27" y="179"/>
                    </a:lnTo>
                    <a:lnTo>
                      <a:pt x="27" y="185"/>
                    </a:lnTo>
                    <a:lnTo>
                      <a:pt x="27" y="190"/>
                    </a:lnTo>
                    <a:lnTo>
                      <a:pt x="27" y="197"/>
                    </a:lnTo>
                    <a:lnTo>
                      <a:pt x="27" y="203"/>
                    </a:lnTo>
                    <a:lnTo>
                      <a:pt x="27" y="209"/>
                    </a:lnTo>
                    <a:lnTo>
                      <a:pt x="27" y="218"/>
                    </a:lnTo>
                    <a:lnTo>
                      <a:pt x="27" y="223"/>
                    </a:lnTo>
                    <a:lnTo>
                      <a:pt x="27" y="231"/>
                    </a:lnTo>
                    <a:lnTo>
                      <a:pt x="27" y="236"/>
                    </a:lnTo>
                    <a:lnTo>
                      <a:pt x="27" y="242"/>
                    </a:lnTo>
                    <a:lnTo>
                      <a:pt x="27" y="249"/>
                    </a:lnTo>
                    <a:lnTo>
                      <a:pt x="27" y="255"/>
                    </a:lnTo>
                    <a:lnTo>
                      <a:pt x="27" y="262"/>
                    </a:lnTo>
                    <a:lnTo>
                      <a:pt x="27" y="268"/>
                    </a:lnTo>
                    <a:lnTo>
                      <a:pt x="27" y="273"/>
                    </a:lnTo>
                    <a:lnTo>
                      <a:pt x="27" y="279"/>
                    </a:lnTo>
                    <a:lnTo>
                      <a:pt x="27" y="284"/>
                    </a:lnTo>
                    <a:lnTo>
                      <a:pt x="27" y="290"/>
                    </a:lnTo>
                    <a:lnTo>
                      <a:pt x="27" y="295"/>
                    </a:lnTo>
                    <a:lnTo>
                      <a:pt x="27" y="303"/>
                    </a:lnTo>
                    <a:lnTo>
                      <a:pt x="27" y="310"/>
                    </a:lnTo>
                    <a:lnTo>
                      <a:pt x="27" y="316"/>
                    </a:lnTo>
                    <a:lnTo>
                      <a:pt x="27" y="323"/>
                    </a:lnTo>
                    <a:lnTo>
                      <a:pt x="27" y="330"/>
                    </a:lnTo>
                    <a:lnTo>
                      <a:pt x="27" y="338"/>
                    </a:lnTo>
                    <a:lnTo>
                      <a:pt x="27" y="345"/>
                    </a:lnTo>
                    <a:lnTo>
                      <a:pt x="27" y="352"/>
                    </a:lnTo>
                    <a:lnTo>
                      <a:pt x="27" y="358"/>
                    </a:lnTo>
                    <a:lnTo>
                      <a:pt x="27" y="364"/>
                    </a:lnTo>
                    <a:lnTo>
                      <a:pt x="27" y="371"/>
                    </a:lnTo>
                    <a:lnTo>
                      <a:pt x="27" y="376"/>
                    </a:lnTo>
                    <a:lnTo>
                      <a:pt x="27" y="384"/>
                    </a:lnTo>
                    <a:lnTo>
                      <a:pt x="27" y="391"/>
                    </a:lnTo>
                    <a:lnTo>
                      <a:pt x="27" y="397"/>
                    </a:lnTo>
                    <a:lnTo>
                      <a:pt x="27" y="404"/>
                    </a:lnTo>
                    <a:lnTo>
                      <a:pt x="27" y="411"/>
                    </a:lnTo>
                    <a:lnTo>
                      <a:pt x="27" y="419"/>
                    </a:lnTo>
                    <a:lnTo>
                      <a:pt x="27" y="428"/>
                    </a:lnTo>
                    <a:lnTo>
                      <a:pt x="27" y="434"/>
                    </a:lnTo>
                    <a:lnTo>
                      <a:pt x="27" y="441"/>
                    </a:lnTo>
                    <a:lnTo>
                      <a:pt x="27" y="448"/>
                    </a:lnTo>
                    <a:lnTo>
                      <a:pt x="27" y="454"/>
                    </a:lnTo>
                    <a:lnTo>
                      <a:pt x="27" y="461"/>
                    </a:lnTo>
                    <a:lnTo>
                      <a:pt x="27" y="467"/>
                    </a:lnTo>
                    <a:lnTo>
                      <a:pt x="29" y="474"/>
                    </a:lnTo>
                    <a:lnTo>
                      <a:pt x="29" y="480"/>
                    </a:lnTo>
                    <a:lnTo>
                      <a:pt x="29" y="485"/>
                    </a:lnTo>
                    <a:lnTo>
                      <a:pt x="31" y="491"/>
                    </a:lnTo>
                    <a:lnTo>
                      <a:pt x="31" y="496"/>
                    </a:lnTo>
                    <a:lnTo>
                      <a:pt x="33" y="502"/>
                    </a:lnTo>
                    <a:lnTo>
                      <a:pt x="33" y="507"/>
                    </a:lnTo>
                    <a:lnTo>
                      <a:pt x="35" y="515"/>
                    </a:lnTo>
                    <a:lnTo>
                      <a:pt x="37" y="520"/>
                    </a:lnTo>
                    <a:lnTo>
                      <a:pt x="37" y="526"/>
                    </a:lnTo>
                    <a:lnTo>
                      <a:pt x="37" y="531"/>
                    </a:lnTo>
                    <a:lnTo>
                      <a:pt x="39" y="537"/>
                    </a:lnTo>
                    <a:lnTo>
                      <a:pt x="39" y="543"/>
                    </a:lnTo>
                    <a:lnTo>
                      <a:pt x="39" y="548"/>
                    </a:lnTo>
                    <a:lnTo>
                      <a:pt x="39" y="554"/>
                    </a:lnTo>
                    <a:lnTo>
                      <a:pt x="41" y="559"/>
                    </a:lnTo>
                    <a:lnTo>
                      <a:pt x="41" y="566"/>
                    </a:lnTo>
                    <a:lnTo>
                      <a:pt x="41" y="574"/>
                    </a:lnTo>
                    <a:lnTo>
                      <a:pt x="41" y="581"/>
                    </a:lnTo>
                    <a:lnTo>
                      <a:pt x="41" y="589"/>
                    </a:lnTo>
                    <a:lnTo>
                      <a:pt x="42" y="594"/>
                    </a:lnTo>
                    <a:lnTo>
                      <a:pt x="42" y="600"/>
                    </a:lnTo>
                    <a:lnTo>
                      <a:pt x="42" y="605"/>
                    </a:lnTo>
                    <a:lnTo>
                      <a:pt x="42" y="611"/>
                    </a:lnTo>
                    <a:lnTo>
                      <a:pt x="44" y="618"/>
                    </a:lnTo>
                    <a:lnTo>
                      <a:pt x="44" y="626"/>
                    </a:lnTo>
                    <a:lnTo>
                      <a:pt x="48" y="637"/>
                    </a:lnTo>
                    <a:lnTo>
                      <a:pt x="48" y="644"/>
                    </a:lnTo>
                    <a:lnTo>
                      <a:pt x="50" y="650"/>
                    </a:lnTo>
                    <a:lnTo>
                      <a:pt x="50" y="655"/>
                    </a:lnTo>
                    <a:lnTo>
                      <a:pt x="52" y="661"/>
                    </a:lnTo>
                    <a:lnTo>
                      <a:pt x="52" y="666"/>
                    </a:lnTo>
                    <a:lnTo>
                      <a:pt x="52" y="672"/>
                    </a:lnTo>
                    <a:lnTo>
                      <a:pt x="52" y="677"/>
                    </a:lnTo>
                    <a:lnTo>
                      <a:pt x="54" y="685"/>
                    </a:lnTo>
                    <a:lnTo>
                      <a:pt x="54" y="692"/>
                    </a:lnTo>
                    <a:lnTo>
                      <a:pt x="54" y="699"/>
                    </a:lnTo>
                    <a:lnTo>
                      <a:pt x="54" y="709"/>
                    </a:lnTo>
                    <a:lnTo>
                      <a:pt x="54" y="714"/>
                    </a:lnTo>
                    <a:lnTo>
                      <a:pt x="54" y="721"/>
                    </a:lnTo>
                    <a:lnTo>
                      <a:pt x="54" y="727"/>
                    </a:lnTo>
                    <a:lnTo>
                      <a:pt x="54" y="733"/>
                    </a:lnTo>
                    <a:lnTo>
                      <a:pt x="54" y="738"/>
                    </a:lnTo>
                    <a:lnTo>
                      <a:pt x="54" y="744"/>
                    </a:lnTo>
                    <a:lnTo>
                      <a:pt x="54" y="751"/>
                    </a:lnTo>
                    <a:lnTo>
                      <a:pt x="54" y="757"/>
                    </a:lnTo>
                    <a:lnTo>
                      <a:pt x="54" y="762"/>
                    </a:lnTo>
                    <a:lnTo>
                      <a:pt x="54" y="768"/>
                    </a:lnTo>
                    <a:lnTo>
                      <a:pt x="48" y="771"/>
                    </a:lnTo>
                    <a:lnTo>
                      <a:pt x="42" y="773"/>
                    </a:lnTo>
                    <a:lnTo>
                      <a:pt x="37" y="775"/>
                    </a:lnTo>
                    <a:lnTo>
                      <a:pt x="31" y="775"/>
                    </a:lnTo>
                    <a:lnTo>
                      <a:pt x="25" y="775"/>
                    </a:lnTo>
                    <a:lnTo>
                      <a:pt x="19" y="775"/>
                    </a:lnTo>
                    <a:lnTo>
                      <a:pt x="15" y="769"/>
                    </a:lnTo>
                    <a:lnTo>
                      <a:pt x="15" y="764"/>
                    </a:lnTo>
                    <a:lnTo>
                      <a:pt x="15" y="758"/>
                    </a:lnTo>
                    <a:lnTo>
                      <a:pt x="15" y="753"/>
                    </a:lnTo>
                    <a:lnTo>
                      <a:pt x="17" y="747"/>
                    </a:lnTo>
                    <a:lnTo>
                      <a:pt x="19" y="742"/>
                    </a:lnTo>
                  </a:path>
                </a:pathLst>
              </a:custGeom>
              <a:solidFill>
                <a:srgbClr val="EAEC5E"/>
              </a:solidFill>
              <a:ln w="12700" cap="rnd">
                <a:solidFill>
                  <a:srgbClr val="00CC00"/>
                </a:solidFill>
                <a:round/>
                <a:headEnd/>
                <a:tailEnd/>
              </a:ln>
            </p:spPr>
            <p:txBody>
              <a:bodyPr/>
              <a:lstStyle/>
              <a:p>
                <a:endParaRPr lang="en-US"/>
              </a:p>
            </p:txBody>
          </p:sp>
          <p:sp>
            <p:nvSpPr>
              <p:cNvPr id="3827" name="Freeform 154"/>
              <p:cNvSpPr>
                <a:spLocks/>
              </p:cNvSpPr>
              <p:nvPr/>
            </p:nvSpPr>
            <p:spPr bwMode="auto">
              <a:xfrm>
                <a:off x="2409" y="1226"/>
                <a:ext cx="68" cy="127"/>
              </a:xfrm>
              <a:custGeom>
                <a:avLst/>
                <a:gdLst>
                  <a:gd name="T0" fmla="*/ 4 w 68"/>
                  <a:gd name="T1" fmla="*/ 126 h 127"/>
                  <a:gd name="T2" fmla="*/ 1 w 68"/>
                  <a:gd name="T3" fmla="*/ 119 h 127"/>
                  <a:gd name="T4" fmla="*/ 0 w 68"/>
                  <a:gd name="T5" fmla="*/ 111 h 127"/>
                  <a:gd name="T6" fmla="*/ 0 w 68"/>
                  <a:gd name="T7" fmla="*/ 104 h 127"/>
                  <a:gd name="T8" fmla="*/ 0 w 68"/>
                  <a:gd name="T9" fmla="*/ 96 h 127"/>
                  <a:gd name="T10" fmla="*/ 0 w 68"/>
                  <a:gd name="T11" fmla="*/ 89 h 127"/>
                  <a:gd name="T12" fmla="*/ 0 w 68"/>
                  <a:gd name="T13" fmla="*/ 82 h 127"/>
                  <a:gd name="T14" fmla="*/ 3 w 68"/>
                  <a:gd name="T15" fmla="*/ 74 h 127"/>
                  <a:gd name="T16" fmla="*/ 5 w 68"/>
                  <a:gd name="T17" fmla="*/ 67 h 127"/>
                  <a:gd name="T18" fmla="*/ 9 w 68"/>
                  <a:gd name="T19" fmla="*/ 62 h 127"/>
                  <a:gd name="T20" fmla="*/ 12 w 68"/>
                  <a:gd name="T21" fmla="*/ 54 h 127"/>
                  <a:gd name="T22" fmla="*/ 15 w 68"/>
                  <a:gd name="T23" fmla="*/ 49 h 127"/>
                  <a:gd name="T24" fmla="*/ 18 w 68"/>
                  <a:gd name="T25" fmla="*/ 42 h 127"/>
                  <a:gd name="T26" fmla="*/ 22 w 68"/>
                  <a:gd name="T27" fmla="*/ 37 h 127"/>
                  <a:gd name="T28" fmla="*/ 24 w 68"/>
                  <a:gd name="T29" fmla="*/ 30 h 127"/>
                  <a:gd name="T30" fmla="*/ 28 w 68"/>
                  <a:gd name="T31" fmla="*/ 27 h 127"/>
                  <a:gd name="T32" fmla="*/ 32 w 68"/>
                  <a:gd name="T33" fmla="*/ 22 h 127"/>
                  <a:gd name="T34" fmla="*/ 36 w 68"/>
                  <a:gd name="T35" fmla="*/ 17 h 127"/>
                  <a:gd name="T36" fmla="*/ 40 w 68"/>
                  <a:gd name="T37" fmla="*/ 15 h 127"/>
                  <a:gd name="T38" fmla="*/ 44 w 68"/>
                  <a:gd name="T39" fmla="*/ 10 h 127"/>
                  <a:gd name="T40" fmla="*/ 48 w 68"/>
                  <a:gd name="T41" fmla="*/ 7 h 127"/>
                  <a:gd name="T42" fmla="*/ 52 w 68"/>
                  <a:gd name="T43" fmla="*/ 2 h 127"/>
                  <a:gd name="T44" fmla="*/ 55 w 68"/>
                  <a:gd name="T45" fmla="*/ 2 h 127"/>
                  <a:gd name="T46" fmla="*/ 59 w 68"/>
                  <a:gd name="T47" fmla="*/ 0 h 127"/>
                  <a:gd name="T48" fmla="*/ 63 w 68"/>
                  <a:gd name="T49" fmla="*/ 0 h 127"/>
                  <a:gd name="T50" fmla="*/ 67 w 68"/>
                  <a:gd name="T51" fmla="*/ 0 h 127"/>
                  <a:gd name="T52" fmla="*/ 63 w 68"/>
                  <a:gd name="T53" fmla="*/ 2 h 127"/>
                  <a:gd name="T54" fmla="*/ 67 w 68"/>
                  <a:gd name="T55" fmla="*/ 7 h 127"/>
                  <a:gd name="T56" fmla="*/ 67 w 68"/>
                  <a:gd name="T57" fmla="*/ 15 h 127"/>
                  <a:gd name="T58" fmla="*/ 66 w 68"/>
                  <a:gd name="T59" fmla="*/ 22 h 127"/>
                  <a:gd name="T60" fmla="*/ 63 w 68"/>
                  <a:gd name="T61" fmla="*/ 30 h 127"/>
                  <a:gd name="T62" fmla="*/ 62 w 68"/>
                  <a:gd name="T63" fmla="*/ 37 h 127"/>
                  <a:gd name="T64" fmla="*/ 61 w 68"/>
                  <a:gd name="T65" fmla="*/ 44 h 127"/>
                  <a:gd name="T66" fmla="*/ 58 w 68"/>
                  <a:gd name="T67" fmla="*/ 52 h 127"/>
                  <a:gd name="T68" fmla="*/ 54 w 68"/>
                  <a:gd name="T69" fmla="*/ 57 h 127"/>
                  <a:gd name="T70" fmla="*/ 52 w 68"/>
                  <a:gd name="T71" fmla="*/ 64 h 127"/>
                  <a:gd name="T72" fmla="*/ 48 w 68"/>
                  <a:gd name="T73" fmla="*/ 69 h 127"/>
                  <a:gd name="T74" fmla="*/ 44 w 68"/>
                  <a:gd name="T75" fmla="*/ 77 h 127"/>
                  <a:gd name="T76" fmla="*/ 40 w 68"/>
                  <a:gd name="T77" fmla="*/ 82 h 127"/>
                  <a:gd name="T78" fmla="*/ 36 w 68"/>
                  <a:gd name="T79" fmla="*/ 86 h 127"/>
                  <a:gd name="T80" fmla="*/ 34 w 68"/>
                  <a:gd name="T81" fmla="*/ 94 h 127"/>
                  <a:gd name="T82" fmla="*/ 30 w 68"/>
                  <a:gd name="T83" fmla="*/ 96 h 127"/>
                  <a:gd name="T84" fmla="*/ 27 w 68"/>
                  <a:gd name="T85" fmla="*/ 104 h 127"/>
                  <a:gd name="T86" fmla="*/ 23 w 68"/>
                  <a:gd name="T87" fmla="*/ 106 h 127"/>
                  <a:gd name="T88" fmla="*/ 19 w 68"/>
                  <a:gd name="T89" fmla="*/ 114 h 127"/>
                  <a:gd name="T90" fmla="*/ 17 w 68"/>
                  <a:gd name="T91" fmla="*/ 121 h 127"/>
                  <a:gd name="T92" fmla="*/ 13 w 68"/>
                  <a:gd name="T93" fmla="*/ 121 h 127"/>
                  <a:gd name="T94" fmla="*/ 9 w 68"/>
                  <a:gd name="T95" fmla="*/ 126 h 127"/>
                  <a:gd name="T96" fmla="*/ 5 w 68"/>
                  <a:gd name="T97" fmla="*/ 126 h 127"/>
                  <a:gd name="T98" fmla="*/ 1 w 68"/>
                  <a:gd name="T99" fmla="*/ 126 h 127"/>
                  <a:gd name="T100" fmla="*/ 1 w 68"/>
                  <a:gd name="T101" fmla="*/ 119 h 127"/>
                  <a:gd name="T102" fmla="*/ 1 w 68"/>
                  <a:gd name="T103" fmla="*/ 111 h 127"/>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68"/>
                  <a:gd name="T157" fmla="*/ 0 h 127"/>
                  <a:gd name="T158" fmla="*/ 68 w 68"/>
                  <a:gd name="T159" fmla="*/ 127 h 127"/>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68" h="127">
                    <a:moveTo>
                      <a:pt x="4" y="126"/>
                    </a:moveTo>
                    <a:lnTo>
                      <a:pt x="1" y="119"/>
                    </a:lnTo>
                    <a:lnTo>
                      <a:pt x="0" y="111"/>
                    </a:lnTo>
                    <a:lnTo>
                      <a:pt x="0" y="104"/>
                    </a:lnTo>
                    <a:lnTo>
                      <a:pt x="0" y="96"/>
                    </a:lnTo>
                    <a:lnTo>
                      <a:pt x="0" y="89"/>
                    </a:lnTo>
                    <a:lnTo>
                      <a:pt x="0" y="82"/>
                    </a:lnTo>
                    <a:lnTo>
                      <a:pt x="3" y="74"/>
                    </a:lnTo>
                    <a:lnTo>
                      <a:pt x="5" y="67"/>
                    </a:lnTo>
                    <a:lnTo>
                      <a:pt x="9" y="62"/>
                    </a:lnTo>
                    <a:lnTo>
                      <a:pt x="12" y="54"/>
                    </a:lnTo>
                    <a:lnTo>
                      <a:pt x="15" y="49"/>
                    </a:lnTo>
                    <a:lnTo>
                      <a:pt x="18" y="42"/>
                    </a:lnTo>
                    <a:lnTo>
                      <a:pt x="22" y="37"/>
                    </a:lnTo>
                    <a:lnTo>
                      <a:pt x="24" y="30"/>
                    </a:lnTo>
                    <a:lnTo>
                      <a:pt x="28" y="27"/>
                    </a:lnTo>
                    <a:lnTo>
                      <a:pt x="32" y="22"/>
                    </a:lnTo>
                    <a:lnTo>
                      <a:pt x="36" y="17"/>
                    </a:lnTo>
                    <a:lnTo>
                      <a:pt x="40" y="15"/>
                    </a:lnTo>
                    <a:lnTo>
                      <a:pt x="44" y="10"/>
                    </a:lnTo>
                    <a:lnTo>
                      <a:pt x="48" y="7"/>
                    </a:lnTo>
                    <a:lnTo>
                      <a:pt x="52" y="2"/>
                    </a:lnTo>
                    <a:lnTo>
                      <a:pt x="55" y="2"/>
                    </a:lnTo>
                    <a:lnTo>
                      <a:pt x="59" y="0"/>
                    </a:lnTo>
                    <a:lnTo>
                      <a:pt x="63" y="0"/>
                    </a:lnTo>
                    <a:lnTo>
                      <a:pt x="67" y="0"/>
                    </a:lnTo>
                    <a:lnTo>
                      <a:pt x="63" y="2"/>
                    </a:lnTo>
                    <a:lnTo>
                      <a:pt x="67" y="7"/>
                    </a:lnTo>
                    <a:lnTo>
                      <a:pt x="67" y="15"/>
                    </a:lnTo>
                    <a:lnTo>
                      <a:pt x="66" y="22"/>
                    </a:lnTo>
                    <a:lnTo>
                      <a:pt x="63" y="30"/>
                    </a:lnTo>
                    <a:lnTo>
                      <a:pt x="62" y="37"/>
                    </a:lnTo>
                    <a:lnTo>
                      <a:pt x="61" y="44"/>
                    </a:lnTo>
                    <a:lnTo>
                      <a:pt x="58" y="52"/>
                    </a:lnTo>
                    <a:lnTo>
                      <a:pt x="54" y="57"/>
                    </a:lnTo>
                    <a:lnTo>
                      <a:pt x="52" y="64"/>
                    </a:lnTo>
                    <a:lnTo>
                      <a:pt x="48" y="69"/>
                    </a:lnTo>
                    <a:lnTo>
                      <a:pt x="44" y="77"/>
                    </a:lnTo>
                    <a:lnTo>
                      <a:pt x="40" y="82"/>
                    </a:lnTo>
                    <a:lnTo>
                      <a:pt x="36" y="86"/>
                    </a:lnTo>
                    <a:lnTo>
                      <a:pt x="34" y="94"/>
                    </a:lnTo>
                    <a:lnTo>
                      <a:pt x="30" y="96"/>
                    </a:lnTo>
                    <a:lnTo>
                      <a:pt x="27" y="104"/>
                    </a:lnTo>
                    <a:lnTo>
                      <a:pt x="23" y="106"/>
                    </a:lnTo>
                    <a:lnTo>
                      <a:pt x="19" y="114"/>
                    </a:lnTo>
                    <a:lnTo>
                      <a:pt x="17" y="121"/>
                    </a:lnTo>
                    <a:lnTo>
                      <a:pt x="13" y="121"/>
                    </a:lnTo>
                    <a:lnTo>
                      <a:pt x="9" y="126"/>
                    </a:lnTo>
                    <a:lnTo>
                      <a:pt x="5" y="126"/>
                    </a:lnTo>
                    <a:lnTo>
                      <a:pt x="1" y="126"/>
                    </a:lnTo>
                    <a:lnTo>
                      <a:pt x="1" y="119"/>
                    </a:lnTo>
                    <a:lnTo>
                      <a:pt x="1" y="111"/>
                    </a:lnTo>
                  </a:path>
                </a:pathLst>
              </a:custGeom>
              <a:solidFill>
                <a:srgbClr val="EAEC5E"/>
              </a:solidFill>
              <a:ln w="12700" cap="rnd">
                <a:solidFill>
                  <a:schemeClr val="tx1"/>
                </a:solidFill>
                <a:round/>
                <a:headEnd/>
                <a:tailEnd/>
              </a:ln>
            </p:spPr>
            <p:txBody>
              <a:bodyPr/>
              <a:lstStyle/>
              <a:p>
                <a:endParaRPr lang="en-US"/>
              </a:p>
            </p:txBody>
          </p:sp>
          <p:sp>
            <p:nvSpPr>
              <p:cNvPr id="3828" name="Freeform 155"/>
              <p:cNvSpPr>
                <a:spLocks/>
              </p:cNvSpPr>
              <p:nvPr/>
            </p:nvSpPr>
            <p:spPr bwMode="auto">
              <a:xfrm>
                <a:off x="2349" y="1337"/>
                <a:ext cx="53" cy="114"/>
              </a:xfrm>
              <a:custGeom>
                <a:avLst/>
                <a:gdLst>
                  <a:gd name="T0" fmla="*/ 49 w 53"/>
                  <a:gd name="T1" fmla="*/ 113 h 114"/>
                  <a:gd name="T2" fmla="*/ 51 w 53"/>
                  <a:gd name="T3" fmla="*/ 106 h 114"/>
                  <a:gd name="T4" fmla="*/ 52 w 53"/>
                  <a:gd name="T5" fmla="*/ 100 h 114"/>
                  <a:gd name="T6" fmla="*/ 52 w 53"/>
                  <a:gd name="T7" fmla="*/ 93 h 114"/>
                  <a:gd name="T8" fmla="*/ 52 w 53"/>
                  <a:gd name="T9" fmla="*/ 86 h 114"/>
                  <a:gd name="T10" fmla="*/ 52 w 53"/>
                  <a:gd name="T11" fmla="*/ 80 h 114"/>
                  <a:gd name="T12" fmla="*/ 52 w 53"/>
                  <a:gd name="T13" fmla="*/ 73 h 114"/>
                  <a:gd name="T14" fmla="*/ 50 w 53"/>
                  <a:gd name="T15" fmla="*/ 66 h 114"/>
                  <a:gd name="T16" fmla="*/ 48 w 53"/>
                  <a:gd name="T17" fmla="*/ 60 h 114"/>
                  <a:gd name="T18" fmla="*/ 45 w 53"/>
                  <a:gd name="T19" fmla="*/ 55 h 114"/>
                  <a:gd name="T20" fmla="*/ 43 w 53"/>
                  <a:gd name="T21" fmla="*/ 49 h 114"/>
                  <a:gd name="T22" fmla="*/ 40 w 53"/>
                  <a:gd name="T23" fmla="*/ 44 h 114"/>
                  <a:gd name="T24" fmla="*/ 38 w 53"/>
                  <a:gd name="T25" fmla="*/ 38 h 114"/>
                  <a:gd name="T26" fmla="*/ 35 w 53"/>
                  <a:gd name="T27" fmla="*/ 33 h 114"/>
                  <a:gd name="T28" fmla="*/ 33 w 53"/>
                  <a:gd name="T29" fmla="*/ 27 h 114"/>
                  <a:gd name="T30" fmla="*/ 30 w 53"/>
                  <a:gd name="T31" fmla="*/ 24 h 114"/>
                  <a:gd name="T32" fmla="*/ 27 w 53"/>
                  <a:gd name="T33" fmla="*/ 20 h 114"/>
                  <a:gd name="T34" fmla="*/ 24 w 53"/>
                  <a:gd name="T35" fmla="*/ 16 h 114"/>
                  <a:gd name="T36" fmla="*/ 21 w 53"/>
                  <a:gd name="T37" fmla="*/ 13 h 114"/>
                  <a:gd name="T38" fmla="*/ 18 w 53"/>
                  <a:gd name="T39" fmla="*/ 9 h 114"/>
                  <a:gd name="T40" fmla="*/ 15 w 53"/>
                  <a:gd name="T41" fmla="*/ 7 h 114"/>
                  <a:gd name="T42" fmla="*/ 12 w 53"/>
                  <a:gd name="T43" fmla="*/ 2 h 114"/>
                  <a:gd name="T44" fmla="*/ 9 w 53"/>
                  <a:gd name="T45" fmla="*/ 2 h 114"/>
                  <a:gd name="T46" fmla="*/ 6 w 53"/>
                  <a:gd name="T47" fmla="*/ 0 h 114"/>
                  <a:gd name="T48" fmla="*/ 3 w 53"/>
                  <a:gd name="T49" fmla="*/ 0 h 114"/>
                  <a:gd name="T50" fmla="*/ 0 w 53"/>
                  <a:gd name="T51" fmla="*/ 0 h 114"/>
                  <a:gd name="T52" fmla="*/ 3 w 53"/>
                  <a:gd name="T53" fmla="*/ 2 h 114"/>
                  <a:gd name="T54" fmla="*/ 0 w 53"/>
                  <a:gd name="T55" fmla="*/ 7 h 114"/>
                  <a:gd name="T56" fmla="*/ 0 w 53"/>
                  <a:gd name="T57" fmla="*/ 13 h 114"/>
                  <a:gd name="T58" fmla="*/ 1 w 53"/>
                  <a:gd name="T59" fmla="*/ 20 h 114"/>
                  <a:gd name="T60" fmla="*/ 3 w 53"/>
                  <a:gd name="T61" fmla="*/ 27 h 114"/>
                  <a:gd name="T62" fmla="*/ 4 w 53"/>
                  <a:gd name="T63" fmla="*/ 33 h 114"/>
                  <a:gd name="T64" fmla="*/ 5 w 53"/>
                  <a:gd name="T65" fmla="*/ 40 h 114"/>
                  <a:gd name="T66" fmla="*/ 7 w 53"/>
                  <a:gd name="T67" fmla="*/ 47 h 114"/>
                  <a:gd name="T68" fmla="*/ 10 w 53"/>
                  <a:gd name="T69" fmla="*/ 51 h 114"/>
                  <a:gd name="T70" fmla="*/ 12 w 53"/>
                  <a:gd name="T71" fmla="*/ 58 h 114"/>
                  <a:gd name="T72" fmla="*/ 15 w 53"/>
                  <a:gd name="T73" fmla="*/ 62 h 114"/>
                  <a:gd name="T74" fmla="*/ 18 w 53"/>
                  <a:gd name="T75" fmla="*/ 69 h 114"/>
                  <a:gd name="T76" fmla="*/ 21 w 53"/>
                  <a:gd name="T77" fmla="*/ 73 h 114"/>
                  <a:gd name="T78" fmla="*/ 24 w 53"/>
                  <a:gd name="T79" fmla="*/ 78 h 114"/>
                  <a:gd name="T80" fmla="*/ 26 w 53"/>
                  <a:gd name="T81" fmla="*/ 84 h 114"/>
                  <a:gd name="T82" fmla="*/ 29 w 53"/>
                  <a:gd name="T83" fmla="*/ 86 h 114"/>
                  <a:gd name="T84" fmla="*/ 31 w 53"/>
                  <a:gd name="T85" fmla="*/ 93 h 114"/>
                  <a:gd name="T86" fmla="*/ 34 w 53"/>
                  <a:gd name="T87" fmla="*/ 95 h 114"/>
                  <a:gd name="T88" fmla="*/ 37 w 53"/>
                  <a:gd name="T89" fmla="*/ 102 h 114"/>
                  <a:gd name="T90" fmla="*/ 39 w 53"/>
                  <a:gd name="T91" fmla="*/ 109 h 114"/>
                  <a:gd name="T92" fmla="*/ 42 w 53"/>
                  <a:gd name="T93" fmla="*/ 109 h 114"/>
                  <a:gd name="T94" fmla="*/ 45 w 53"/>
                  <a:gd name="T95" fmla="*/ 113 h 114"/>
                  <a:gd name="T96" fmla="*/ 48 w 53"/>
                  <a:gd name="T97" fmla="*/ 113 h 114"/>
                  <a:gd name="T98" fmla="*/ 51 w 53"/>
                  <a:gd name="T99" fmla="*/ 113 h 114"/>
                  <a:gd name="T100" fmla="*/ 51 w 53"/>
                  <a:gd name="T101" fmla="*/ 106 h 114"/>
                  <a:gd name="T102" fmla="*/ 51 w 53"/>
                  <a:gd name="T103" fmla="*/ 100 h 11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53"/>
                  <a:gd name="T157" fmla="*/ 0 h 114"/>
                  <a:gd name="T158" fmla="*/ 53 w 53"/>
                  <a:gd name="T159" fmla="*/ 114 h 114"/>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53" h="114">
                    <a:moveTo>
                      <a:pt x="49" y="113"/>
                    </a:moveTo>
                    <a:lnTo>
                      <a:pt x="51" y="106"/>
                    </a:lnTo>
                    <a:lnTo>
                      <a:pt x="52" y="100"/>
                    </a:lnTo>
                    <a:lnTo>
                      <a:pt x="52" y="93"/>
                    </a:lnTo>
                    <a:lnTo>
                      <a:pt x="52" y="86"/>
                    </a:lnTo>
                    <a:lnTo>
                      <a:pt x="52" y="80"/>
                    </a:lnTo>
                    <a:lnTo>
                      <a:pt x="52" y="73"/>
                    </a:lnTo>
                    <a:lnTo>
                      <a:pt x="50" y="66"/>
                    </a:lnTo>
                    <a:lnTo>
                      <a:pt x="48" y="60"/>
                    </a:lnTo>
                    <a:lnTo>
                      <a:pt x="45" y="55"/>
                    </a:lnTo>
                    <a:lnTo>
                      <a:pt x="43" y="49"/>
                    </a:lnTo>
                    <a:lnTo>
                      <a:pt x="40" y="44"/>
                    </a:lnTo>
                    <a:lnTo>
                      <a:pt x="38" y="38"/>
                    </a:lnTo>
                    <a:lnTo>
                      <a:pt x="35" y="33"/>
                    </a:lnTo>
                    <a:lnTo>
                      <a:pt x="33" y="27"/>
                    </a:lnTo>
                    <a:lnTo>
                      <a:pt x="30" y="24"/>
                    </a:lnTo>
                    <a:lnTo>
                      <a:pt x="27" y="20"/>
                    </a:lnTo>
                    <a:lnTo>
                      <a:pt x="24" y="16"/>
                    </a:lnTo>
                    <a:lnTo>
                      <a:pt x="21" y="13"/>
                    </a:lnTo>
                    <a:lnTo>
                      <a:pt x="18" y="9"/>
                    </a:lnTo>
                    <a:lnTo>
                      <a:pt x="15" y="7"/>
                    </a:lnTo>
                    <a:lnTo>
                      <a:pt x="12" y="2"/>
                    </a:lnTo>
                    <a:lnTo>
                      <a:pt x="9" y="2"/>
                    </a:lnTo>
                    <a:lnTo>
                      <a:pt x="6" y="0"/>
                    </a:lnTo>
                    <a:lnTo>
                      <a:pt x="3" y="0"/>
                    </a:lnTo>
                    <a:lnTo>
                      <a:pt x="0" y="0"/>
                    </a:lnTo>
                    <a:lnTo>
                      <a:pt x="3" y="2"/>
                    </a:lnTo>
                    <a:lnTo>
                      <a:pt x="0" y="7"/>
                    </a:lnTo>
                    <a:lnTo>
                      <a:pt x="0" y="13"/>
                    </a:lnTo>
                    <a:lnTo>
                      <a:pt x="1" y="20"/>
                    </a:lnTo>
                    <a:lnTo>
                      <a:pt x="3" y="27"/>
                    </a:lnTo>
                    <a:lnTo>
                      <a:pt x="4" y="33"/>
                    </a:lnTo>
                    <a:lnTo>
                      <a:pt x="5" y="40"/>
                    </a:lnTo>
                    <a:lnTo>
                      <a:pt x="7" y="47"/>
                    </a:lnTo>
                    <a:lnTo>
                      <a:pt x="10" y="51"/>
                    </a:lnTo>
                    <a:lnTo>
                      <a:pt x="12" y="58"/>
                    </a:lnTo>
                    <a:lnTo>
                      <a:pt x="15" y="62"/>
                    </a:lnTo>
                    <a:lnTo>
                      <a:pt x="18" y="69"/>
                    </a:lnTo>
                    <a:lnTo>
                      <a:pt x="21" y="73"/>
                    </a:lnTo>
                    <a:lnTo>
                      <a:pt x="24" y="78"/>
                    </a:lnTo>
                    <a:lnTo>
                      <a:pt x="26" y="84"/>
                    </a:lnTo>
                    <a:lnTo>
                      <a:pt x="29" y="86"/>
                    </a:lnTo>
                    <a:lnTo>
                      <a:pt x="31" y="93"/>
                    </a:lnTo>
                    <a:lnTo>
                      <a:pt x="34" y="95"/>
                    </a:lnTo>
                    <a:lnTo>
                      <a:pt x="37" y="102"/>
                    </a:lnTo>
                    <a:lnTo>
                      <a:pt x="39" y="109"/>
                    </a:lnTo>
                    <a:lnTo>
                      <a:pt x="42" y="109"/>
                    </a:lnTo>
                    <a:lnTo>
                      <a:pt x="45" y="113"/>
                    </a:lnTo>
                    <a:lnTo>
                      <a:pt x="48" y="113"/>
                    </a:lnTo>
                    <a:lnTo>
                      <a:pt x="51" y="113"/>
                    </a:lnTo>
                    <a:lnTo>
                      <a:pt x="51" y="106"/>
                    </a:lnTo>
                    <a:lnTo>
                      <a:pt x="51" y="100"/>
                    </a:lnTo>
                  </a:path>
                </a:pathLst>
              </a:custGeom>
              <a:solidFill>
                <a:srgbClr val="EAEC5E"/>
              </a:solidFill>
              <a:ln w="12700" cap="rnd">
                <a:solidFill>
                  <a:schemeClr val="tx1"/>
                </a:solidFill>
                <a:round/>
                <a:headEnd/>
                <a:tailEnd/>
              </a:ln>
            </p:spPr>
            <p:txBody>
              <a:bodyPr/>
              <a:lstStyle/>
              <a:p>
                <a:endParaRPr lang="en-US"/>
              </a:p>
            </p:txBody>
          </p:sp>
          <p:grpSp>
            <p:nvGrpSpPr>
              <p:cNvPr id="3829" name="Group 156"/>
              <p:cNvGrpSpPr>
                <a:grpSpLocks/>
              </p:cNvGrpSpPr>
              <p:nvPr/>
            </p:nvGrpSpPr>
            <p:grpSpPr bwMode="auto">
              <a:xfrm>
                <a:off x="2355" y="851"/>
                <a:ext cx="97" cy="111"/>
                <a:chOff x="3654" y="1129"/>
                <a:chExt cx="97" cy="111"/>
              </a:xfrm>
            </p:grpSpPr>
            <p:sp>
              <p:nvSpPr>
                <p:cNvPr id="4020" name="Freeform 157"/>
                <p:cNvSpPr>
                  <a:spLocks/>
                </p:cNvSpPr>
                <p:nvPr/>
              </p:nvSpPr>
              <p:spPr bwMode="auto">
                <a:xfrm>
                  <a:off x="3705" y="1214"/>
                  <a:ext cx="46" cy="16"/>
                </a:xfrm>
                <a:custGeom>
                  <a:avLst/>
                  <a:gdLst>
                    <a:gd name="T0" fmla="*/ 0 w 46"/>
                    <a:gd name="T1" fmla="*/ 15 h 16"/>
                    <a:gd name="T2" fmla="*/ 2 w 46"/>
                    <a:gd name="T3" fmla="*/ 11 h 16"/>
                    <a:gd name="T4" fmla="*/ 6 w 46"/>
                    <a:gd name="T5" fmla="*/ 10 h 16"/>
                    <a:gd name="T6" fmla="*/ 11 w 46"/>
                    <a:gd name="T7" fmla="*/ 8 h 16"/>
                    <a:gd name="T8" fmla="*/ 16 w 46"/>
                    <a:gd name="T9" fmla="*/ 5 h 16"/>
                    <a:gd name="T10" fmla="*/ 21 w 46"/>
                    <a:gd name="T11" fmla="*/ 3 h 16"/>
                    <a:gd name="T12" fmla="*/ 26 w 46"/>
                    <a:gd name="T13" fmla="*/ 3 h 16"/>
                    <a:gd name="T14" fmla="*/ 30 w 46"/>
                    <a:gd name="T15" fmla="*/ 3 h 16"/>
                    <a:gd name="T16" fmla="*/ 35 w 46"/>
                    <a:gd name="T17" fmla="*/ 0 h 16"/>
                    <a:gd name="T18" fmla="*/ 39 w 46"/>
                    <a:gd name="T19" fmla="*/ 0 h 16"/>
                    <a:gd name="T20" fmla="*/ 44 w 46"/>
                    <a:gd name="T21" fmla="*/ 0 h 16"/>
                    <a:gd name="T22" fmla="*/ 45 w 46"/>
                    <a:gd name="T23" fmla="*/ 0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6"/>
                    <a:gd name="T37" fmla="*/ 0 h 16"/>
                    <a:gd name="T38" fmla="*/ 46 w 46"/>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6" h="16">
                      <a:moveTo>
                        <a:pt x="0" y="15"/>
                      </a:moveTo>
                      <a:lnTo>
                        <a:pt x="2" y="11"/>
                      </a:lnTo>
                      <a:lnTo>
                        <a:pt x="6" y="10"/>
                      </a:lnTo>
                      <a:lnTo>
                        <a:pt x="11" y="8"/>
                      </a:lnTo>
                      <a:lnTo>
                        <a:pt x="16" y="5"/>
                      </a:lnTo>
                      <a:lnTo>
                        <a:pt x="21" y="3"/>
                      </a:lnTo>
                      <a:lnTo>
                        <a:pt x="26" y="3"/>
                      </a:lnTo>
                      <a:lnTo>
                        <a:pt x="30" y="3"/>
                      </a:lnTo>
                      <a:lnTo>
                        <a:pt x="35" y="0"/>
                      </a:lnTo>
                      <a:lnTo>
                        <a:pt x="39" y="0"/>
                      </a:lnTo>
                      <a:lnTo>
                        <a:pt x="44" y="0"/>
                      </a:lnTo>
                      <a:lnTo>
                        <a:pt x="45"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021" name="Freeform 158"/>
                <p:cNvSpPr>
                  <a:spLocks/>
                </p:cNvSpPr>
                <p:nvPr/>
              </p:nvSpPr>
              <p:spPr bwMode="auto">
                <a:xfrm>
                  <a:off x="3704" y="1172"/>
                  <a:ext cx="42" cy="41"/>
                </a:xfrm>
                <a:custGeom>
                  <a:avLst/>
                  <a:gdLst>
                    <a:gd name="T0" fmla="*/ 0 w 42"/>
                    <a:gd name="T1" fmla="*/ 40 h 41"/>
                    <a:gd name="T2" fmla="*/ 2 w 42"/>
                    <a:gd name="T3" fmla="*/ 29 h 41"/>
                    <a:gd name="T4" fmla="*/ 6 w 42"/>
                    <a:gd name="T5" fmla="*/ 27 h 41"/>
                    <a:gd name="T6" fmla="*/ 10 w 42"/>
                    <a:gd name="T7" fmla="*/ 20 h 41"/>
                    <a:gd name="T8" fmla="*/ 14 w 42"/>
                    <a:gd name="T9" fmla="*/ 13 h 41"/>
                    <a:gd name="T10" fmla="*/ 19 w 42"/>
                    <a:gd name="T11" fmla="*/ 7 h 41"/>
                    <a:gd name="T12" fmla="*/ 24 w 42"/>
                    <a:gd name="T13" fmla="*/ 7 h 41"/>
                    <a:gd name="T14" fmla="*/ 27 w 42"/>
                    <a:gd name="T15" fmla="*/ 7 h 41"/>
                    <a:gd name="T16" fmla="*/ 32 w 42"/>
                    <a:gd name="T17" fmla="*/ 0 h 41"/>
                    <a:gd name="T18" fmla="*/ 36 w 42"/>
                    <a:gd name="T19" fmla="*/ 0 h 41"/>
                    <a:gd name="T20" fmla="*/ 40 w 42"/>
                    <a:gd name="T21" fmla="*/ 0 h 41"/>
                    <a:gd name="T22" fmla="*/ 41 w 42"/>
                    <a:gd name="T23" fmla="*/ 0 h 4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2"/>
                    <a:gd name="T37" fmla="*/ 0 h 41"/>
                    <a:gd name="T38" fmla="*/ 42 w 42"/>
                    <a:gd name="T39" fmla="*/ 41 h 4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2" h="41">
                      <a:moveTo>
                        <a:pt x="0" y="40"/>
                      </a:moveTo>
                      <a:lnTo>
                        <a:pt x="2" y="29"/>
                      </a:lnTo>
                      <a:lnTo>
                        <a:pt x="6" y="27"/>
                      </a:lnTo>
                      <a:lnTo>
                        <a:pt x="10" y="20"/>
                      </a:lnTo>
                      <a:lnTo>
                        <a:pt x="14" y="13"/>
                      </a:lnTo>
                      <a:lnTo>
                        <a:pt x="19" y="7"/>
                      </a:lnTo>
                      <a:lnTo>
                        <a:pt x="24" y="7"/>
                      </a:lnTo>
                      <a:lnTo>
                        <a:pt x="27" y="7"/>
                      </a:lnTo>
                      <a:lnTo>
                        <a:pt x="32" y="0"/>
                      </a:lnTo>
                      <a:lnTo>
                        <a:pt x="36" y="0"/>
                      </a:lnTo>
                      <a:lnTo>
                        <a:pt x="40" y="0"/>
                      </a:lnTo>
                      <a:lnTo>
                        <a:pt x="41"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022" name="Freeform 159"/>
                <p:cNvSpPr>
                  <a:spLocks/>
                </p:cNvSpPr>
                <p:nvPr/>
              </p:nvSpPr>
              <p:spPr bwMode="auto">
                <a:xfrm>
                  <a:off x="3706" y="1144"/>
                  <a:ext cx="30" cy="59"/>
                </a:xfrm>
                <a:custGeom>
                  <a:avLst/>
                  <a:gdLst>
                    <a:gd name="T0" fmla="*/ 0 w 30"/>
                    <a:gd name="T1" fmla="*/ 58 h 59"/>
                    <a:gd name="T2" fmla="*/ 2 w 30"/>
                    <a:gd name="T3" fmla="*/ 42 h 59"/>
                    <a:gd name="T4" fmla="*/ 4 w 30"/>
                    <a:gd name="T5" fmla="*/ 39 h 59"/>
                    <a:gd name="T6" fmla="*/ 7 w 30"/>
                    <a:gd name="T7" fmla="*/ 29 h 59"/>
                    <a:gd name="T8" fmla="*/ 10 w 30"/>
                    <a:gd name="T9" fmla="*/ 19 h 59"/>
                    <a:gd name="T10" fmla="*/ 13 w 30"/>
                    <a:gd name="T11" fmla="*/ 10 h 59"/>
                    <a:gd name="T12" fmla="*/ 17 w 30"/>
                    <a:gd name="T13" fmla="*/ 10 h 59"/>
                    <a:gd name="T14" fmla="*/ 19 w 30"/>
                    <a:gd name="T15" fmla="*/ 10 h 59"/>
                    <a:gd name="T16" fmla="*/ 22 w 30"/>
                    <a:gd name="T17" fmla="*/ 0 h 59"/>
                    <a:gd name="T18" fmla="*/ 25 w 30"/>
                    <a:gd name="T19" fmla="*/ 0 h 59"/>
                    <a:gd name="T20" fmla="*/ 28 w 30"/>
                    <a:gd name="T21" fmla="*/ 0 h 59"/>
                    <a:gd name="T22" fmla="*/ 29 w 30"/>
                    <a:gd name="T23" fmla="*/ 0 h 5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0"/>
                    <a:gd name="T37" fmla="*/ 0 h 59"/>
                    <a:gd name="T38" fmla="*/ 30 w 30"/>
                    <a:gd name="T39" fmla="*/ 59 h 5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0" h="59">
                      <a:moveTo>
                        <a:pt x="0" y="58"/>
                      </a:moveTo>
                      <a:lnTo>
                        <a:pt x="2" y="42"/>
                      </a:lnTo>
                      <a:lnTo>
                        <a:pt x="4" y="39"/>
                      </a:lnTo>
                      <a:lnTo>
                        <a:pt x="7" y="29"/>
                      </a:lnTo>
                      <a:lnTo>
                        <a:pt x="10" y="19"/>
                      </a:lnTo>
                      <a:lnTo>
                        <a:pt x="13" y="10"/>
                      </a:lnTo>
                      <a:lnTo>
                        <a:pt x="17" y="10"/>
                      </a:lnTo>
                      <a:lnTo>
                        <a:pt x="19" y="10"/>
                      </a:lnTo>
                      <a:lnTo>
                        <a:pt x="22" y="0"/>
                      </a:lnTo>
                      <a:lnTo>
                        <a:pt x="25" y="0"/>
                      </a:lnTo>
                      <a:lnTo>
                        <a:pt x="28" y="0"/>
                      </a:lnTo>
                      <a:lnTo>
                        <a:pt x="29"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023" name="Freeform 160"/>
                <p:cNvSpPr>
                  <a:spLocks/>
                </p:cNvSpPr>
                <p:nvPr/>
              </p:nvSpPr>
              <p:spPr bwMode="auto">
                <a:xfrm>
                  <a:off x="3654" y="1214"/>
                  <a:ext cx="46" cy="16"/>
                </a:xfrm>
                <a:custGeom>
                  <a:avLst/>
                  <a:gdLst>
                    <a:gd name="T0" fmla="*/ 45 w 46"/>
                    <a:gd name="T1" fmla="*/ 15 h 16"/>
                    <a:gd name="T2" fmla="*/ 43 w 46"/>
                    <a:gd name="T3" fmla="*/ 11 h 16"/>
                    <a:gd name="T4" fmla="*/ 39 w 46"/>
                    <a:gd name="T5" fmla="*/ 10 h 16"/>
                    <a:gd name="T6" fmla="*/ 34 w 46"/>
                    <a:gd name="T7" fmla="*/ 8 h 16"/>
                    <a:gd name="T8" fmla="*/ 29 w 46"/>
                    <a:gd name="T9" fmla="*/ 5 h 16"/>
                    <a:gd name="T10" fmla="*/ 24 w 46"/>
                    <a:gd name="T11" fmla="*/ 3 h 16"/>
                    <a:gd name="T12" fmla="*/ 19 w 46"/>
                    <a:gd name="T13" fmla="*/ 3 h 16"/>
                    <a:gd name="T14" fmla="*/ 15 w 46"/>
                    <a:gd name="T15" fmla="*/ 3 h 16"/>
                    <a:gd name="T16" fmla="*/ 10 w 46"/>
                    <a:gd name="T17" fmla="*/ 0 h 16"/>
                    <a:gd name="T18" fmla="*/ 6 w 46"/>
                    <a:gd name="T19" fmla="*/ 0 h 16"/>
                    <a:gd name="T20" fmla="*/ 1 w 46"/>
                    <a:gd name="T21" fmla="*/ 0 h 16"/>
                    <a:gd name="T22" fmla="*/ 0 w 46"/>
                    <a:gd name="T23" fmla="*/ 0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6"/>
                    <a:gd name="T37" fmla="*/ 0 h 16"/>
                    <a:gd name="T38" fmla="*/ 46 w 46"/>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6" h="16">
                      <a:moveTo>
                        <a:pt x="45" y="15"/>
                      </a:moveTo>
                      <a:lnTo>
                        <a:pt x="43" y="11"/>
                      </a:lnTo>
                      <a:lnTo>
                        <a:pt x="39" y="10"/>
                      </a:lnTo>
                      <a:lnTo>
                        <a:pt x="34" y="8"/>
                      </a:lnTo>
                      <a:lnTo>
                        <a:pt x="29" y="5"/>
                      </a:lnTo>
                      <a:lnTo>
                        <a:pt x="24" y="3"/>
                      </a:lnTo>
                      <a:lnTo>
                        <a:pt x="19" y="3"/>
                      </a:lnTo>
                      <a:lnTo>
                        <a:pt x="15" y="3"/>
                      </a:lnTo>
                      <a:lnTo>
                        <a:pt x="10" y="0"/>
                      </a:lnTo>
                      <a:lnTo>
                        <a:pt x="6" y="0"/>
                      </a:lnTo>
                      <a:lnTo>
                        <a:pt x="1" y="0"/>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024" name="Freeform 161"/>
                <p:cNvSpPr>
                  <a:spLocks/>
                </p:cNvSpPr>
                <p:nvPr/>
              </p:nvSpPr>
              <p:spPr bwMode="auto">
                <a:xfrm>
                  <a:off x="3657" y="1168"/>
                  <a:ext cx="41" cy="44"/>
                </a:xfrm>
                <a:custGeom>
                  <a:avLst/>
                  <a:gdLst>
                    <a:gd name="T0" fmla="*/ 40 w 41"/>
                    <a:gd name="T1" fmla="*/ 43 h 44"/>
                    <a:gd name="T2" fmla="*/ 38 w 41"/>
                    <a:gd name="T3" fmla="*/ 31 h 44"/>
                    <a:gd name="T4" fmla="*/ 34 w 41"/>
                    <a:gd name="T5" fmla="*/ 29 h 44"/>
                    <a:gd name="T6" fmla="*/ 30 w 41"/>
                    <a:gd name="T7" fmla="*/ 22 h 44"/>
                    <a:gd name="T8" fmla="*/ 26 w 41"/>
                    <a:gd name="T9" fmla="*/ 14 h 44"/>
                    <a:gd name="T10" fmla="*/ 22 w 41"/>
                    <a:gd name="T11" fmla="*/ 7 h 44"/>
                    <a:gd name="T12" fmla="*/ 17 w 41"/>
                    <a:gd name="T13" fmla="*/ 7 h 44"/>
                    <a:gd name="T14" fmla="*/ 13 w 41"/>
                    <a:gd name="T15" fmla="*/ 7 h 44"/>
                    <a:gd name="T16" fmla="*/ 9 w 41"/>
                    <a:gd name="T17" fmla="*/ 0 h 44"/>
                    <a:gd name="T18" fmla="*/ 5 w 41"/>
                    <a:gd name="T19" fmla="*/ 0 h 44"/>
                    <a:gd name="T20" fmla="*/ 1 w 41"/>
                    <a:gd name="T21" fmla="*/ 0 h 44"/>
                    <a:gd name="T22" fmla="*/ 0 w 41"/>
                    <a:gd name="T23" fmla="*/ 0 h 4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1"/>
                    <a:gd name="T37" fmla="*/ 0 h 44"/>
                    <a:gd name="T38" fmla="*/ 41 w 41"/>
                    <a:gd name="T39" fmla="*/ 44 h 4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1" h="44">
                      <a:moveTo>
                        <a:pt x="40" y="43"/>
                      </a:moveTo>
                      <a:lnTo>
                        <a:pt x="38" y="31"/>
                      </a:lnTo>
                      <a:lnTo>
                        <a:pt x="34" y="29"/>
                      </a:lnTo>
                      <a:lnTo>
                        <a:pt x="30" y="22"/>
                      </a:lnTo>
                      <a:lnTo>
                        <a:pt x="26" y="14"/>
                      </a:lnTo>
                      <a:lnTo>
                        <a:pt x="22" y="7"/>
                      </a:lnTo>
                      <a:lnTo>
                        <a:pt x="17" y="7"/>
                      </a:lnTo>
                      <a:lnTo>
                        <a:pt x="13" y="7"/>
                      </a:lnTo>
                      <a:lnTo>
                        <a:pt x="9" y="0"/>
                      </a:lnTo>
                      <a:lnTo>
                        <a:pt x="5" y="0"/>
                      </a:lnTo>
                      <a:lnTo>
                        <a:pt x="1" y="0"/>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025" name="Freeform 162"/>
                <p:cNvSpPr>
                  <a:spLocks/>
                </p:cNvSpPr>
                <p:nvPr/>
              </p:nvSpPr>
              <p:spPr bwMode="auto">
                <a:xfrm>
                  <a:off x="3663" y="1147"/>
                  <a:ext cx="38" cy="56"/>
                </a:xfrm>
                <a:custGeom>
                  <a:avLst/>
                  <a:gdLst>
                    <a:gd name="T0" fmla="*/ 37 w 38"/>
                    <a:gd name="T1" fmla="*/ 55 h 56"/>
                    <a:gd name="T2" fmla="*/ 35 w 38"/>
                    <a:gd name="T3" fmla="*/ 40 h 56"/>
                    <a:gd name="T4" fmla="*/ 32 w 38"/>
                    <a:gd name="T5" fmla="*/ 37 h 56"/>
                    <a:gd name="T6" fmla="*/ 28 w 38"/>
                    <a:gd name="T7" fmla="*/ 28 h 56"/>
                    <a:gd name="T8" fmla="*/ 24 w 38"/>
                    <a:gd name="T9" fmla="*/ 18 h 56"/>
                    <a:gd name="T10" fmla="*/ 20 w 38"/>
                    <a:gd name="T11" fmla="*/ 9 h 56"/>
                    <a:gd name="T12" fmla="*/ 16 w 38"/>
                    <a:gd name="T13" fmla="*/ 9 h 56"/>
                    <a:gd name="T14" fmla="*/ 12 w 38"/>
                    <a:gd name="T15" fmla="*/ 9 h 56"/>
                    <a:gd name="T16" fmla="*/ 8 w 38"/>
                    <a:gd name="T17" fmla="*/ 0 h 56"/>
                    <a:gd name="T18" fmla="*/ 5 w 38"/>
                    <a:gd name="T19" fmla="*/ 0 h 56"/>
                    <a:gd name="T20" fmla="*/ 1 w 38"/>
                    <a:gd name="T21" fmla="*/ 0 h 56"/>
                    <a:gd name="T22" fmla="*/ 0 w 38"/>
                    <a:gd name="T23" fmla="*/ 0 h 5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8"/>
                    <a:gd name="T37" fmla="*/ 0 h 56"/>
                    <a:gd name="T38" fmla="*/ 38 w 38"/>
                    <a:gd name="T39" fmla="*/ 56 h 5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8" h="56">
                      <a:moveTo>
                        <a:pt x="37" y="55"/>
                      </a:moveTo>
                      <a:lnTo>
                        <a:pt x="35" y="40"/>
                      </a:lnTo>
                      <a:lnTo>
                        <a:pt x="32" y="37"/>
                      </a:lnTo>
                      <a:lnTo>
                        <a:pt x="28" y="28"/>
                      </a:lnTo>
                      <a:lnTo>
                        <a:pt x="24" y="18"/>
                      </a:lnTo>
                      <a:lnTo>
                        <a:pt x="20" y="9"/>
                      </a:lnTo>
                      <a:lnTo>
                        <a:pt x="16" y="9"/>
                      </a:lnTo>
                      <a:lnTo>
                        <a:pt x="12" y="9"/>
                      </a:lnTo>
                      <a:lnTo>
                        <a:pt x="8" y="0"/>
                      </a:lnTo>
                      <a:lnTo>
                        <a:pt x="5" y="0"/>
                      </a:lnTo>
                      <a:lnTo>
                        <a:pt x="1" y="0"/>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026" name="Line 163"/>
                <p:cNvSpPr>
                  <a:spLocks noChangeShapeType="1"/>
                </p:cNvSpPr>
                <p:nvPr/>
              </p:nvSpPr>
              <p:spPr bwMode="auto">
                <a:xfrm flipH="1" flipV="1">
                  <a:off x="3701" y="1129"/>
                  <a:ext cx="1" cy="11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027" name="Freeform 164"/>
                <p:cNvSpPr>
                  <a:spLocks/>
                </p:cNvSpPr>
                <p:nvPr/>
              </p:nvSpPr>
              <p:spPr bwMode="auto">
                <a:xfrm>
                  <a:off x="3705" y="1190"/>
                  <a:ext cx="39" cy="31"/>
                </a:xfrm>
                <a:custGeom>
                  <a:avLst/>
                  <a:gdLst>
                    <a:gd name="T0" fmla="*/ 0 w 39"/>
                    <a:gd name="T1" fmla="*/ 30 h 31"/>
                    <a:gd name="T2" fmla="*/ 5 w 39"/>
                    <a:gd name="T3" fmla="*/ 25 h 31"/>
                    <a:gd name="T4" fmla="*/ 7 w 39"/>
                    <a:gd name="T5" fmla="*/ 20 h 31"/>
                    <a:gd name="T6" fmla="*/ 11 w 39"/>
                    <a:gd name="T7" fmla="*/ 17 h 31"/>
                    <a:gd name="T8" fmla="*/ 12 w 39"/>
                    <a:gd name="T9" fmla="*/ 13 h 31"/>
                    <a:gd name="T10" fmla="*/ 16 w 39"/>
                    <a:gd name="T11" fmla="*/ 11 h 31"/>
                    <a:gd name="T12" fmla="*/ 21 w 39"/>
                    <a:gd name="T13" fmla="*/ 6 h 31"/>
                    <a:gd name="T14" fmla="*/ 26 w 39"/>
                    <a:gd name="T15" fmla="*/ 3 h 31"/>
                    <a:gd name="T16" fmla="*/ 30 w 39"/>
                    <a:gd name="T17" fmla="*/ 2 h 31"/>
                    <a:gd name="T18" fmla="*/ 36 w 39"/>
                    <a:gd name="T19" fmla="*/ 1 h 31"/>
                    <a:gd name="T20" fmla="*/ 38 w 39"/>
                    <a:gd name="T21" fmla="*/ 0 h 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9"/>
                    <a:gd name="T34" fmla="*/ 0 h 31"/>
                    <a:gd name="T35" fmla="*/ 39 w 39"/>
                    <a:gd name="T36" fmla="*/ 31 h 3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9" h="31">
                      <a:moveTo>
                        <a:pt x="0" y="30"/>
                      </a:moveTo>
                      <a:lnTo>
                        <a:pt x="5" y="25"/>
                      </a:lnTo>
                      <a:lnTo>
                        <a:pt x="7" y="20"/>
                      </a:lnTo>
                      <a:lnTo>
                        <a:pt x="11" y="17"/>
                      </a:lnTo>
                      <a:lnTo>
                        <a:pt x="12" y="13"/>
                      </a:lnTo>
                      <a:lnTo>
                        <a:pt x="16" y="11"/>
                      </a:lnTo>
                      <a:lnTo>
                        <a:pt x="21" y="6"/>
                      </a:lnTo>
                      <a:lnTo>
                        <a:pt x="26" y="3"/>
                      </a:lnTo>
                      <a:lnTo>
                        <a:pt x="30" y="2"/>
                      </a:lnTo>
                      <a:lnTo>
                        <a:pt x="36" y="1"/>
                      </a:lnTo>
                      <a:lnTo>
                        <a:pt x="38"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028" name="Freeform 165"/>
                <p:cNvSpPr>
                  <a:spLocks/>
                </p:cNvSpPr>
                <p:nvPr/>
              </p:nvSpPr>
              <p:spPr bwMode="auto">
                <a:xfrm>
                  <a:off x="3662" y="1192"/>
                  <a:ext cx="39" cy="31"/>
                </a:xfrm>
                <a:custGeom>
                  <a:avLst/>
                  <a:gdLst>
                    <a:gd name="T0" fmla="*/ 38 w 39"/>
                    <a:gd name="T1" fmla="*/ 30 h 31"/>
                    <a:gd name="T2" fmla="*/ 33 w 39"/>
                    <a:gd name="T3" fmla="*/ 25 h 31"/>
                    <a:gd name="T4" fmla="*/ 31 w 39"/>
                    <a:gd name="T5" fmla="*/ 20 h 31"/>
                    <a:gd name="T6" fmla="*/ 27 w 39"/>
                    <a:gd name="T7" fmla="*/ 17 h 31"/>
                    <a:gd name="T8" fmla="*/ 26 w 39"/>
                    <a:gd name="T9" fmla="*/ 13 h 31"/>
                    <a:gd name="T10" fmla="*/ 22 w 39"/>
                    <a:gd name="T11" fmla="*/ 11 h 31"/>
                    <a:gd name="T12" fmla="*/ 17 w 39"/>
                    <a:gd name="T13" fmla="*/ 6 h 31"/>
                    <a:gd name="T14" fmla="*/ 12 w 39"/>
                    <a:gd name="T15" fmla="*/ 3 h 31"/>
                    <a:gd name="T16" fmla="*/ 8 w 39"/>
                    <a:gd name="T17" fmla="*/ 2 h 31"/>
                    <a:gd name="T18" fmla="*/ 2 w 39"/>
                    <a:gd name="T19" fmla="*/ 1 h 31"/>
                    <a:gd name="T20" fmla="*/ 0 w 39"/>
                    <a:gd name="T21" fmla="*/ 0 h 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9"/>
                    <a:gd name="T34" fmla="*/ 0 h 31"/>
                    <a:gd name="T35" fmla="*/ 39 w 39"/>
                    <a:gd name="T36" fmla="*/ 31 h 3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9" h="31">
                      <a:moveTo>
                        <a:pt x="38" y="30"/>
                      </a:moveTo>
                      <a:lnTo>
                        <a:pt x="33" y="25"/>
                      </a:lnTo>
                      <a:lnTo>
                        <a:pt x="31" y="20"/>
                      </a:lnTo>
                      <a:lnTo>
                        <a:pt x="27" y="17"/>
                      </a:lnTo>
                      <a:lnTo>
                        <a:pt x="26" y="13"/>
                      </a:lnTo>
                      <a:lnTo>
                        <a:pt x="22" y="11"/>
                      </a:lnTo>
                      <a:lnTo>
                        <a:pt x="17" y="6"/>
                      </a:lnTo>
                      <a:lnTo>
                        <a:pt x="12" y="3"/>
                      </a:lnTo>
                      <a:lnTo>
                        <a:pt x="8" y="2"/>
                      </a:lnTo>
                      <a:lnTo>
                        <a:pt x="2" y="1"/>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3830" name="Freeform 166"/>
              <p:cNvSpPr>
                <a:spLocks/>
              </p:cNvSpPr>
              <p:nvPr/>
            </p:nvSpPr>
            <p:spPr bwMode="auto">
              <a:xfrm>
                <a:off x="2329" y="1155"/>
                <a:ext cx="68" cy="126"/>
              </a:xfrm>
              <a:custGeom>
                <a:avLst/>
                <a:gdLst>
                  <a:gd name="T0" fmla="*/ 63 w 68"/>
                  <a:gd name="T1" fmla="*/ 125 h 126"/>
                  <a:gd name="T2" fmla="*/ 66 w 68"/>
                  <a:gd name="T3" fmla="*/ 118 h 126"/>
                  <a:gd name="T4" fmla="*/ 67 w 68"/>
                  <a:gd name="T5" fmla="*/ 110 h 126"/>
                  <a:gd name="T6" fmla="*/ 67 w 68"/>
                  <a:gd name="T7" fmla="*/ 103 h 126"/>
                  <a:gd name="T8" fmla="*/ 67 w 68"/>
                  <a:gd name="T9" fmla="*/ 96 h 126"/>
                  <a:gd name="T10" fmla="*/ 67 w 68"/>
                  <a:gd name="T11" fmla="*/ 88 h 126"/>
                  <a:gd name="T12" fmla="*/ 67 w 68"/>
                  <a:gd name="T13" fmla="*/ 81 h 126"/>
                  <a:gd name="T14" fmla="*/ 64 w 68"/>
                  <a:gd name="T15" fmla="*/ 74 h 126"/>
                  <a:gd name="T16" fmla="*/ 62 w 68"/>
                  <a:gd name="T17" fmla="*/ 66 h 126"/>
                  <a:gd name="T18" fmla="*/ 58 w 68"/>
                  <a:gd name="T19" fmla="*/ 61 h 126"/>
                  <a:gd name="T20" fmla="*/ 55 w 68"/>
                  <a:gd name="T21" fmla="*/ 54 h 126"/>
                  <a:gd name="T22" fmla="*/ 52 w 68"/>
                  <a:gd name="T23" fmla="*/ 49 h 126"/>
                  <a:gd name="T24" fmla="*/ 49 w 68"/>
                  <a:gd name="T25" fmla="*/ 42 h 126"/>
                  <a:gd name="T26" fmla="*/ 45 w 68"/>
                  <a:gd name="T27" fmla="*/ 37 h 126"/>
                  <a:gd name="T28" fmla="*/ 43 w 68"/>
                  <a:gd name="T29" fmla="*/ 29 h 126"/>
                  <a:gd name="T30" fmla="*/ 39 w 68"/>
                  <a:gd name="T31" fmla="*/ 27 h 126"/>
                  <a:gd name="T32" fmla="*/ 35 w 68"/>
                  <a:gd name="T33" fmla="*/ 22 h 126"/>
                  <a:gd name="T34" fmla="*/ 31 w 68"/>
                  <a:gd name="T35" fmla="*/ 17 h 126"/>
                  <a:gd name="T36" fmla="*/ 27 w 68"/>
                  <a:gd name="T37" fmla="*/ 15 h 126"/>
                  <a:gd name="T38" fmla="*/ 23 w 68"/>
                  <a:gd name="T39" fmla="*/ 10 h 126"/>
                  <a:gd name="T40" fmla="*/ 19 w 68"/>
                  <a:gd name="T41" fmla="*/ 7 h 126"/>
                  <a:gd name="T42" fmla="*/ 15 w 68"/>
                  <a:gd name="T43" fmla="*/ 2 h 126"/>
                  <a:gd name="T44" fmla="*/ 12 w 68"/>
                  <a:gd name="T45" fmla="*/ 2 h 126"/>
                  <a:gd name="T46" fmla="*/ 8 w 68"/>
                  <a:gd name="T47" fmla="*/ 0 h 126"/>
                  <a:gd name="T48" fmla="*/ 4 w 68"/>
                  <a:gd name="T49" fmla="*/ 0 h 126"/>
                  <a:gd name="T50" fmla="*/ 0 w 68"/>
                  <a:gd name="T51" fmla="*/ 0 h 126"/>
                  <a:gd name="T52" fmla="*/ 4 w 68"/>
                  <a:gd name="T53" fmla="*/ 2 h 126"/>
                  <a:gd name="T54" fmla="*/ 0 w 68"/>
                  <a:gd name="T55" fmla="*/ 7 h 126"/>
                  <a:gd name="T56" fmla="*/ 0 w 68"/>
                  <a:gd name="T57" fmla="*/ 15 h 126"/>
                  <a:gd name="T58" fmla="*/ 1 w 68"/>
                  <a:gd name="T59" fmla="*/ 22 h 126"/>
                  <a:gd name="T60" fmla="*/ 4 w 68"/>
                  <a:gd name="T61" fmla="*/ 29 h 126"/>
                  <a:gd name="T62" fmla="*/ 5 w 68"/>
                  <a:gd name="T63" fmla="*/ 37 h 126"/>
                  <a:gd name="T64" fmla="*/ 6 w 68"/>
                  <a:gd name="T65" fmla="*/ 44 h 126"/>
                  <a:gd name="T66" fmla="*/ 9 w 68"/>
                  <a:gd name="T67" fmla="*/ 51 h 126"/>
                  <a:gd name="T68" fmla="*/ 13 w 68"/>
                  <a:gd name="T69" fmla="*/ 56 h 126"/>
                  <a:gd name="T70" fmla="*/ 15 w 68"/>
                  <a:gd name="T71" fmla="*/ 64 h 126"/>
                  <a:gd name="T72" fmla="*/ 19 w 68"/>
                  <a:gd name="T73" fmla="*/ 69 h 126"/>
                  <a:gd name="T74" fmla="*/ 23 w 68"/>
                  <a:gd name="T75" fmla="*/ 76 h 126"/>
                  <a:gd name="T76" fmla="*/ 27 w 68"/>
                  <a:gd name="T77" fmla="*/ 81 h 126"/>
                  <a:gd name="T78" fmla="*/ 31 w 68"/>
                  <a:gd name="T79" fmla="*/ 86 h 126"/>
                  <a:gd name="T80" fmla="*/ 34 w 68"/>
                  <a:gd name="T81" fmla="*/ 93 h 126"/>
                  <a:gd name="T82" fmla="*/ 37 w 68"/>
                  <a:gd name="T83" fmla="*/ 96 h 126"/>
                  <a:gd name="T84" fmla="*/ 40 w 68"/>
                  <a:gd name="T85" fmla="*/ 103 h 126"/>
                  <a:gd name="T86" fmla="*/ 44 w 68"/>
                  <a:gd name="T87" fmla="*/ 105 h 126"/>
                  <a:gd name="T88" fmla="*/ 48 w 68"/>
                  <a:gd name="T89" fmla="*/ 113 h 126"/>
                  <a:gd name="T90" fmla="*/ 50 w 68"/>
                  <a:gd name="T91" fmla="*/ 120 h 126"/>
                  <a:gd name="T92" fmla="*/ 54 w 68"/>
                  <a:gd name="T93" fmla="*/ 120 h 126"/>
                  <a:gd name="T94" fmla="*/ 58 w 68"/>
                  <a:gd name="T95" fmla="*/ 125 h 126"/>
                  <a:gd name="T96" fmla="*/ 62 w 68"/>
                  <a:gd name="T97" fmla="*/ 125 h 126"/>
                  <a:gd name="T98" fmla="*/ 66 w 68"/>
                  <a:gd name="T99" fmla="*/ 125 h 126"/>
                  <a:gd name="T100" fmla="*/ 66 w 68"/>
                  <a:gd name="T101" fmla="*/ 118 h 126"/>
                  <a:gd name="T102" fmla="*/ 66 w 68"/>
                  <a:gd name="T103" fmla="*/ 110 h 12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68"/>
                  <a:gd name="T157" fmla="*/ 0 h 126"/>
                  <a:gd name="T158" fmla="*/ 68 w 68"/>
                  <a:gd name="T159" fmla="*/ 126 h 12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68" h="126">
                    <a:moveTo>
                      <a:pt x="63" y="125"/>
                    </a:moveTo>
                    <a:lnTo>
                      <a:pt x="66" y="118"/>
                    </a:lnTo>
                    <a:lnTo>
                      <a:pt x="67" y="110"/>
                    </a:lnTo>
                    <a:lnTo>
                      <a:pt x="67" y="103"/>
                    </a:lnTo>
                    <a:lnTo>
                      <a:pt x="67" y="96"/>
                    </a:lnTo>
                    <a:lnTo>
                      <a:pt x="67" y="88"/>
                    </a:lnTo>
                    <a:lnTo>
                      <a:pt x="67" y="81"/>
                    </a:lnTo>
                    <a:lnTo>
                      <a:pt x="64" y="74"/>
                    </a:lnTo>
                    <a:lnTo>
                      <a:pt x="62" y="66"/>
                    </a:lnTo>
                    <a:lnTo>
                      <a:pt x="58" y="61"/>
                    </a:lnTo>
                    <a:lnTo>
                      <a:pt x="55" y="54"/>
                    </a:lnTo>
                    <a:lnTo>
                      <a:pt x="52" y="49"/>
                    </a:lnTo>
                    <a:lnTo>
                      <a:pt x="49" y="42"/>
                    </a:lnTo>
                    <a:lnTo>
                      <a:pt x="45" y="37"/>
                    </a:lnTo>
                    <a:lnTo>
                      <a:pt x="43" y="29"/>
                    </a:lnTo>
                    <a:lnTo>
                      <a:pt x="39" y="27"/>
                    </a:lnTo>
                    <a:lnTo>
                      <a:pt x="35" y="22"/>
                    </a:lnTo>
                    <a:lnTo>
                      <a:pt x="31" y="17"/>
                    </a:lnTo>
                    <a:lnTo>
                      <a:pt x="27" y="15"/>
                    </a:lnTo>
                    <a:lnTo>
                      <a:pt x="23" y="10"/>
                    </a:lnTo>
                    <a:lnTo>
                      <a:pt x="19" y="7"/>
                    </a:lnTo>
                    <a:lnTo>
                      <a:pt x="15" y="2"/>
                    </a:lnTo>
                    <a:lnTo>
                      <a:pt x="12" y="2"/>
                    </a:lnTo>
                    <a:lnTo>
                      <a:pt x="8" y="0"/>
                    </a:lnTo>
                    <a:lnTo>
                      <a:pt x="4" y="0"/>
                    </a:lnTo>
                    <a:lnTo>
                      <a:pt x="0" y="0"/>
                    </a:lnTo>
                    <a:lnTo>
                      <a:pt x="4" y="2"/>
                    </a:lnTo>
                    <a:lnTo>
                      <a:pt x="0" y="7"/>
                    </a:lnTo>
                    <a:lnTo>
                      <a:pt x="0" y="15"/>
                    </a:lnTo>
                    <a:lnTo>
                      <a:pt x="1" y="22"/>
                    </a:lnTo>
                    <a:lnTo>
                      <a:pt x="4" y="29"/>
                    </a:lnTo>
                    <a:lnTo>
                      <a:pt x="5" y="37"/>
                    </a:lnTo>
                    <a:lnTo>
                      <a:pt x="6" y="44"/>
                    </a:lnTo>
                    <a:lnTo>
                      <a:pt x="9" y="51"/>
                    </a:lnTo>
                    <a:lnTo>
                      <a:pt x="13" y="56"/>
                    </a:lnTo>
                    <a:lnTo>
                      <a:pt x="15" y="64"/>
                    </a:lnTo>
                    <a:lnTo>
                      <a:pt x="19" y="69"/>
                    </a:lnTo>
                    <a:lnTo>
                      <a:pt x="23" y="76"/>
                    </a:lnTo>
                    <a:lnTo>
                      <a:pt x="27" y="81"/>
                    </a:lnTo>
                    <a:lnTo>
                      <a:pt x="31" y="86"/>
                    </a:lnTo>
                    <a:lnTo>
                      <a:pt x="34" y="93"/>
                    </a:lnTo>
                    <a:lnTo>
                      <a:pt x="37" y="96"/>
                    </a:lnTo>
                    <a:lnTo>
                      <a:pt x="40" y="103"/>
                    </a:lnTo>
                    <a:lnTo>
                      <a:pt x="44" y="105"/>
                    </a:lnTo>
                    <a:lnTo>
                      <a:pt x="48" y="113"/>
                    </a:lnTo>
                    <a:lnTo>
                      <a:pt x="50" y="120"/>
                    </a:lnTo>
                    <a:lnTo>
                      <a:pt x="54" y="120"/>
                    </a:lnTo>
                    <a:lnTo>
                      <a:pt x="58" y="125"/>
                    </a:lnTo>
                    <a:lnTo>
                      <a:pt x="62" y="125"/>
                    </a:lnTo>
                    <a:lnTo>
                      <a:pt x="66" y="125"/>
                    </a:lnTo>
                    <a:lnTo>
                      <a:pt x="66" y="118"/>
                    </a:lnTo>
                    <a:lnTo>
                      <a:pt x="66" y="110"/>
                    </a:lnTo>
                  </a:path>
                </a:pathLst>
              </a:custGeom>
              <a:solidFill>
                <a:srgbClr val="EAEC5E"/>
              </a:solidFill>
              <a:ln w="12700" cap="rnd">
                <a:solidFill>
                  <a:schemeClr val="tx1"/>
                </a:solidFill>
                <a:round/>
                <a:headEnd/>
                <a:tailEnd/>
              </a:ln>
            </p:spPr>
            <p:txBody>
              <a:bodyPr/>
              <a:lstStyle/>
              <a:p>
                <a:endParaRPr lang="en-US"/>
              </a:p>
            </p:txBody>
          </p:sp>
          <p:sp>
            <p:nvSpPr>
              <p:cNvPr id="3831" name="Freeform 167"/>
              <p:cNvSpPr>
                <a:spLocks/>
              </p:cNvSpPr>
              <p:nvPr/>
            </p:nvSpPr>
            <p:spPr bwMode="auto">
              <a:xfrm>
                <a:off x="2256" y="1372"/>
                <a:ext cx="23" cy="36"/>
              </a:xfrm>
              <a:custGeom>
                <a:avLst/>
                <a:gdLst>
                  <a:gd name="T0" fmla="*/ 0 w 23"/>
                  <a:gd name="T1" fmla="*/ 35 h 36"/>
                  <a:gd name="T2" fmla="*/ 0 w 23"/>
                  <a:gd name="T3" fmla="*/ 29 h 36"/>
                  <a:gd name="T4" fmla="*/ 0 w 23"/>
                  <a:gd name="T5" fmla="*/ 23 h 36"/>
                  <a:gd name="T6" fmla="*/ 4 w 23"/>
                  <a:gd name="T7" fmla="*/ 16 h 36"/>
                  <a:gd name="T8" fmla="*/ 7 w 23"/>
                  <a:gd name="T9" fmla="*/ 10 h 36"/>
                  <a:gd name="T10" fmla="*/ 13 w 23"/>
                  <a:gd name="T11" fmla="*/ 6 h 36"/>
                  <a:gd name="T12" fmla="*/ 17 w 23"/>
                  <a:gd name="T13" fmla="*/ 0 h 36"/>
                  <a:gd name="T14" fmla="*/ 22 w 23"/>
                  <a:gd name="T15" fmla="*/ 0 h 36"/>
                  <a:gd name="T16" fmla="*/ 22 w 23"/>
                  <a:gd name="T17" fmla="*/ 0 h 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
                  <a:gd name="T28" fmla="*/ 0 h 36"/>
                  <a:gd name="T29" fmla="*/ 23 w 23"/>
                  <a:gd name="T30" fmla="*/ 36 h 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 h="36">
                    <a:moveTo>
                      <a:pt x="0" y="35"/>
                    </a:moveTo>
                    <a:lnTo>
                      <a:pt x="0" y="29"/>
                    </a:lnTo>
                    <a:lnTo>
                      <a:pt x="0" y="23"/>
                    </a:lnTo>
                    <a:lnTo>
                      <a:pt x="4" y="16"/>
                    </a:lnTo>
                    <a:lnTo>
                      <a:pt x="7" y="10"/>
                    </a:lnTo>
                    <a:lnTo>
                      <a:pt x="13" y="6"/>
                    </a:lnTo>
                    <a:lnTo>
                      <a:pt x="17" y="0"/>
                    </a:lnTo>
                    <a:lnTo>
                      <a:pt x="22"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832" name="Freeform 168"/>
              <p:cNvSpPr>
                <a:spLocks/>
              </p:cNvSpPr>
              <p:nvPr/>
            </p:nvSpPr>
            <p:spPr bwMode="auto">
              <a:xfrm>
                <a:off x="2242" y="1200"/>
                <a:ext cx="168" cy="106"/>
              </a:xfrm>
              <a:custGeom>
                <a:avLst/>
                <a:gdLst>
                  <a:gd name="T0" fmla="*/ 15 w 168"/>
                  <a:gd name="T1" fmla="*/ 59 h 106"/>
                  <a:gd name="T2" fmla="*/ 21 w 168"/>
                  <a:gd name="T3" fmla="*/ 50 h 106"/>
                  <a:gd name="T4" fmla="*/ 25 w 168"/>
                  <a:gd name="T5" fmla="*/ 42 h 106"/>
                  <a:gd name="T6" fmla="*/ 29 w 168"/>
                  <a:gd name="T7" fmla="*/ 32 h 106"/>
                  <a:gd name="T8" fmla="*/ 36 w 168"/>
                  <a:gd name="T9" fmla="*/ 22 h 106"/>
                  <a:gd name="T10" fmla="*/ 42 w 168"/>
                  <a:gd name="T11" fmla="*/ 14 h 106"/>
                  <a:gd name="T12" fmla="*/ 48 w 168"/>
                  <a:gd name="T13" fmla="*/ 6 h 106"/>
                  <a:gd name="T14" fmla="*/ 56 w 168"/>
                  <a:gd name="T15" fmla="*/ 0 h 106"/>
                  <a:gd name="T16" fmla="*/ 65 w 168"/>
                  <a:gd name="T17" fmla="*/ 0 h 106"/>
                  <a:gd name="T18" fmla="*/ 73 w 168"/>
                  <a:gd name="T19" fmla="*/ 0 h 106"/>
                  <a:gd name="T20" fmla="*/ 83 w 168"/>
                  <a:gd name="T21" fmla="*/ 3 h 106"/>
                  <a:gd name="T22" fmla="*/ 91 w 168"/>
                  <a:gd name="T23" fmla="*/ 7 h 106"/>
                  <a:gd name="T24" fmla="*/ 104 w 168"/>
                  <a:gd name="T25" fmla="*/ 18 h 106"/>
                  <a:gd name="T26" fmla="*/ 114 w 168"/>
                  <a:gd name="T27" fmla="*/ 25 h 106"/>
                  <a:gd name="T28" fmla="*/ 121 w 168"/>
                  <a:gd name="T29" fmla="*/ 32 h 106"/>
                  <a:gd name="T30" fmla="*/ 128 w 168"/>
                  <a:gd name="T31" fmla="*/ 41 h 106"/>
                  <a:gd name="T32" fmla="*/ 136 w 168"/>
                  <a:gd name="T33" fmla="*/ 49 h 106"/>
                  <a:gd name="T34" fmla="*/ 142 w 168"/>
                  <a:gd name="T35" fmla="*/ 57 h 106"/>
                  <a:gd name="T36" fmla="*/ 149 w 168"/>
                  <a:gd name="T37" fmla="*/ 66 h 106"/>
                  <a:gd name="T38" fmla="*/ 154 w 168"/>
                  <a:gd name="T39" fmla="*/ 74 h 106"/>
                  <a:gd name="T40" fmla="*/ 159 w 168"/>
                  <a:gd name="T41" fmla="*/ 84 h 106"/>
                  <a:gd name="T42" fmla="*/ 161 w 168"/>
                  <a:gd name="T43" fmla="*/ 92 h 106"/>
                  <a:gd name="T44" fmla="*/ 166 w 168"/>
                  <a:gd name="T45" fmla="*/ 101 h 106"/>
                  <a:gd name="T46" fmla="*/ 163 w 168"/>
                  <a:gd name="T47" fmla="*/ 104 h 106"/>
                  <a:gd name="T48" fmla="*/ 156 w 168"/>
                  <a:gd name="T49" fmla="*/ 97 h 106"/>
                  <a:gd name="T50" fmla="*/ 147 w 168"/>
                  <a:gd name="T51" fmla="*/ 91 h 106"/>
                  <a:gd name="T52" fmla="*/ 139 w 168"/>
                  <a:gd name="T53" fmla="*/ 87 h 106"/>
                  <a:gd name="T54" fmla="*/ 133 w 168"/>
                  <a:gd name="T55" fmla="*/ 78 h 106"/>
                  <a:gd name="T56" fmla="*/ 125 w 168"/>
                  <a:gd name="T57" fmla="*/ 70 h 106"/>
                  <a:gd name="T58" fmla="*/ 116 w 168"/>
                  <a:gd name="T59" fmla="*/ 62 h 106"/>
                  <a:gd name="T60" fmla="*/ 109 w 168"/>
                  <a:gd name="T61" fmla="*/ 55 h 106"/>
                  <a:gd name="T62" fmla="*/ 101 w 168"/>
                  <a:gd name="T63" fmla="*/ 49 h 106"/>
                  <a:gd name="T64" fmla="*/ 90 w 168"/>
                  <a:gd name="T65" fmla="*/ 39 h 106"/>
                  <a:gd name="T66" fmla="*/ 80 w 168"/>
                  <a:gd name="T67" fmla="*/ 34 h 106"/>
                  <a:gd name="T68" fmla="*/ 70 w 168"/>
                  <a:gd name="T69" fmla="*/ 27 h 106"/>
                  <a:gd name="T70" fmla="*/ 62 w 168"/>
                  <a:gd name="T71" fmla="*/ 22 h 106"/>
                  <a:gd name="T72" fmla="*/ 53 w 168"/>
                  <a:gd name="T73" fmla="*/ 24 h 106"/>
                  <a:gd name="T74" fmla="*/ 46 w 168"/>
                  <a:gd name="T75" fmla="*/ 32 h 106"/>
                  <a:gd name="T76" fmla="*/ 42 w 168"/>
                  <a:gd name="T77" fmla="*/ 41 h 106"/>
                  <a:gd name="T78" fmla="*/ 36 w 168"/>
                  <a:gd name="T79" fmla="*/ 49 h 106"/>
                  <a:gd name="T80" fmla="*/ 29 w 168"/>
                  <a:gd name="T81" fmla="*/ 57 h 106"/>
                  <a:gd name="T82" fmla="*/ 24 w 168"/>
                  <a:gd name="T83" fmla="*/ 66 h 106"/>
                  <a:gd name="T84" fmla="*/ 18 w 168"/>
                  <a:gd name="T85" fmla="*/ 74 h 106"/>
                  <a:gd name="T86" fmla="*/ 13 w 168"/>
                  <a:gd name="T87" fmla="*/ 83 h 106"/>
                  <a:gd name="T88" fmla="*/ 7 w 168"/>
                  <a:gd name="T89" fmla="*/ 91 h 106"/>
                  <a:gd name="T90" fmla="*/ 3 w 168"/>
                  <a:gd name="T91" fmla="*/ 99 h 106"/>
                  <a:gd name="T92" fmla="*/ 4 w 168"/>
                  <a:gd name="T93" fmla="*/ 64 h 10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68"/>
                  <a:gd name="T142" fmla="*/ 0 h 106"/>
                  <a:gd name="T143" fmla="*/ 168 w 168"/>
                  <a:gd name="T144" fmla="*/ 106 h 10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68" h="106">
                    <a:moveTo>
                      <a:pt x="13" y="63"/>
                    </a:moveTo>
                    <a:lnTo>
                      <a:pt x="15" y="59"/>
                    </a:lnTo>
                    <a:lnTo>
                      <a:pt x="18" y="55"/>
                    </a:lnTo>
                    <a:lnTo>
                      <a:pt x="21" y="50"/>
                    </a:lnTo>
                    <a:lnTo>
                      <a:pt x="22" y="46"/>
                    </a:lnTo>
                    <a:lnTo>
                      <a:pt x="25" y="42"/>
                    </a:lnTo>
                    <a:lnTo>
                      <a:pt x="27" y="38"/>
                    </a:lnTo>
                    <a:lnTo>
                      <a:pt x="29" y="32"/>
                    </a:lnTo>
                    <a:lnTo>
                      <a:pt x="32" y="28"/>
                    </a:lnTo>
                    <a:lnTo>
                      <a:pt x="36" y="22"/>
                    </a:lnTo>
                    <a:lnTo>
                      <a:pt x="39" y="18"/>
                    </a:lnTo>
                    <a:lnTo>
                      <a:pt x="42" y="14"/>
                    </a:lnTo>
                    <a:lnTo>
                      <a:pt x="46" y="10"/>
                    </a:lnTo>
                    <a:lnTo>
                      <a:pt x="48" y="6"/>
                    </a:lnTo>
                    <a:lnTo>
                      <a:pt x="52" y="3"/>
                    </a:lnTo>
                    <a:lnTo>
                      <a:pt x="56" y="0"/>
                    </a:lnTo>
                    <a:lnTo>
                      <a:pt x="60" y="0"/>
                    </a:lnTo>
                    <a:lnTo>
                      <a:pt x="65" y="0"/>
                    </a:lnTo>
                    <a:lnTo>
                      <a:pt x="69" y="0"/>
                    </a:lnTo>
                    <a:lnTo>
                      <a:pt x="73" y="0"/>
                    </a:lnTo>
                    <a:lnTo>
                      <a:pt x="77" y="0"/>
                    </a:lnTo>
                    <a:lnTo>
                      <a:pt x="83" y="3"/>
                    </a:lnTo>
                    <a:lnTo>
                      <a:pt x="87" y="6"/>
                    </a:lnTo>
                    <a:lnTo>
                      <a:pt x="91" y="7"/>
                    </a:lnTo>
                    <a:lnTo>
                      <a:pt x="95" y="11"/>
                    </a:lnTo>
                    <a:lnTo>
                      <a:pt x="104" y="18"/>
                    </a:lnTo>
                    <a:lnTo>
                      <a:pt x="108" y="21"/>
                    </a:lnTo>
                    <a:lnTo>
                      <a:pt x="114" y="25"/>
                    </a:lnTo>
                    <a:lnTo>
                      <a:pt x="116" y="29"/>
                    </a:lnTo>
                    <a:lnTo>
                      <a:pt x="121" y="32"/>
                    </a:lnTo>
                    <a:lnTo>
                      <a:pt x="125" y="36"/>
                    </a:lnTo>
                    <a:lnTo>
                      <a:pt x="128" y="41"/>
                    </a:lnTo>
                    <a:lnTo>
                      <a:pt x="132" y="45"/>
                    </a:lnTo>
                    <a:lnTo>
                      <a:pt x="136" y="49"/>
                    </a:lnTo>
                    <a:lnTo>
                      <a:pt x="140" y="53"/>
                    </a:lnTo>
                    <a:lnTo>
                      <a:pt x="142" y="57"/>
                    </a:lnTo>
                    <a:lnTo>
                      <a:pt x="146" y="62"/>
                    </a:lnTo>
                    <a:lnTo>
                      <a:pt x="149" y="66"/>
                    </a:lnTo>
                    <a:lnTo>
                      <a:pt x="150" y="70"/>
                    </a:lnTo>
                    <a:lnTo>
                      <a:pt x="154" y="74"/>
                    </a:lnTo>
                    <a:lnTo>
                      <a:pt x="156" y="80"/>
                    </a:lnTo>
                    <a:lnTo>
                      <a:pt x="159" y="84"/>
                    </a:lnTo>
                    <a:lnTo>
                      <a:pt x="160" y="88"/>
                    </a:lnTo>
                    <a:lnTo>
                      <a:pt x="161" y="92"/>
                    </a:lnTo>
                    <a:lnTo>
                      <a:pt x="164" y="97"/>
                    </a:lnTo>
                    <a:lnTo>
                      <a:pt x="166" y="101"/>
                    </a:lnTo>
                    <a:lnTo>
                      <a:pt x="167" y="105"/>
                    </a:lnTo>
                    <a:lnTo>
                      <a:pt x="163" y="104"/>
                    </a:lnTo>
                    <a:lnTo>
                      <a:pt x="160" y="99"/>
                    </a:lnTo>
                    <a:lnTo>
                      <a:pt x="156" y="97"/>
                    </a:lnTo>
                    <a:lnTo>
                      <a:pt x="152" y="94"/>
                    </a:lnTo>
                    <a:lnTo>
                      <a:pt x="147" y="91"/>
                    </a:lnTo>
                    <a:lnTo>
                      <a:pt x="143" y="90"/>
                    </a:lnTo>
                    <a:lnTo>
                      <a:pt x="139" y="87"/>
                    </a:lnTo>
                    <a:lnTo>
                      <a:pt x="136" y="83"/>
                    </a:lnTo>
                    <a:lnTo>
                      <a:pt x="133" y="78"/>
                    </a:lnTo>
                    <a:lnTo>
                      <a:pt x="129" y="76"/>
                    </a:lnTo>
                    <a:lnTo>
                      <a:pt x="125" y="70"/>
                    </a:lnTo>
                    <a:lnTo>
                      <a:pt x="121" y="66"/>
                    </a:lnTo>
                    <a:lnTo>
                      <a:pt x="116" y="62"/>
                    </a:lnTo>
                    <a:lnTo>
                      <a:pt x="112" y="59"/>
                    </a:lnTo>
                    <a:lnTo>
                      <a:pt x="109" y="55"/>
                    </a:lnTo>
                    <a:lnTo>
                      <a:pt x="105" y="52"/>
                    </a:lnTo>
                    <a:lnTo>
                      <a:pt x="101" y="49"/>
                    </a:lnTo>
                    <a:lnTo>
                      <a:pt x="95" y="45"/>
                    </a:lnTo>
                    <a:lnTo>
                      <a:pt x="90" y="39"/>
                    </a:lnTo>
                    <a:lnTo>
                      <a:pt x="86" y="36"/>
                    </a:lnTo>
                    <a:lnTo>
                      <a:pt x="80" y="34"/>
                    </a:lnTo>
                    <a:lnTo>
                      <a:pt x="76" y="31"/>
                    </a:lnTo>
                    <a:lnTo>
                      <a:pt x="70" y="27"/>
                    </a:lnTo>
                    <a:lnTo>
                      <a:pt x="66" y="24"/>
                    </a:lnTo>
                    <a:lnTo>
                      <a:pt x="62" y="22"/>
                    </a:lnTo>
                    <a:lnTo>
                      <a:pt x="58" y="21"/>
                    </a:lnTo>
                    <a:lnTo>
                      <a:pt x="53" y="24"/>
                    </a:lnTo>
                    <a:lnTo>
                      <a:pt x="51" y="29"/>
                    </a:lnTo>
                    <a:lnTo>
                      <a:pt x="46" y="32"/>
                    </a:lnTo>
                    <a:lnTo>
                      <a:pt x="45" y="36"/>
                    </a:lnTo>
                    <a:lnTo>
                      <a:pt x="42" y="41"/>
                    </a:lnTo>
                    <a:lnTo>
                      <a:pt x="39" y="45"/>
                    </a:lnTo>
                    <a:lnTo>
                      <a:pt x="36" y="49"/>
                    </a:lnTo>
                    <a:lnTo>
                      <a:pt x="34" y="53"/>
                    </a:lnTo>
                    <a:lnTo>
                      <a:pt x="29" y="57"/>
                    </a:lnTo>
                    <a:lnTo>
                      <a:pt x="27" y="62"/>
                    </a:lnTo>
                    <a:lnTo>
                      <a:pt x="24" y="66"/>
                    </a:lnTo>
                    <a:lnTo>
                      <a:pt x="21" y="70"/>
                    </a:lnTo>
                    <a:lnTo>
                      <a:pt x="18" y="74"/>
                    </a:lnTo>
                    <a:lnTo>
                      <a:pt x="15" y="78"/>
                    </a:lnTo>
                    <a:lnTo>
                      <a:pt x="13" y="83"/>
                    </a:lnTo>
                    <a:lnTo>
                      <a:pt x="10" y="87"/>
                    </a:lnTo>
                    <a:lnTo>
                      <a:pt x="7" y="91"/>
                    </a:lnTo>
                    <a:lnTo>
                      <a:pt x="6" y="95"/>
                    </a:lnTo>
                    <a:lnTo>
                      <a:pt x="3" y="99"/>
                    </a:lnTo>
                    <a:lnTo>
                      <a:pt x="0" y="104"/>
                    </a:lnTo>
                    <a:lnTo>
                      <a:pt x="4" y="64"/>
                    </a:lnTo>
                  </a:path>
                </a:pathLst>
              </a:custGeom>
              <a:solidFill>
                <a:srgbClr val="00CC00"/>
              </a:solidFill>
              <a:ln w="12700" cap="rnd">
                <a:solidFill>
                  <a:srgbClr val="00CC00"/>
                </a:solidFill>
                <a:round/>
                <a:headEnd/>
                <a:tailEnd/>
              </a:ln>
            </p:spPr>
            <p:txBody>
              <a:bodyPr/>
              <a:lstStyle/>
              <a:p>
                <a:endParaRPr lang="en-US"/>
              </a:p>
            </p:txBody>
          </p:sp>
          <p:sp>
            <p:nvSpPr>
              <p:cNvPr id="3833" name="Freeform 169"/>
              <p:cNvSpPr>
                <a:spLocks/>
              </p:cNvSpPr>
              <p:nvPr/>
            </p:nvSpPr>
            <p:spPr bwMode="auto">
              <a:xfrm>
                <a:off x="2234" y="1372"/>
                <a:ext cx="206" cy="131"/>
              </a:xfrm>
              <a:custGeom>
                <a:avLst/>
                <a:gdLst>
                  <a:gd name="T0" fmla="*/ 19 w 206"/>
                  <a:gd name="T1" fmla="*/ 73 h 131"/>
                  <a:gd name="T2" fmla="*/ 26 w 206"/>
                  <a:gd name="T3" fmla="*/ 62 h 131"/>
                  <a:gd name="T4" fmla="*/ 31 w 206"/>
                  <a:gd name="T5" fmla="*/ 52 h 131"/>
                  <a:gd name="T6" fmla="*/ 36 w 206"/>
                  <a:gd name="T7" fmla="*/ 40 h 131"/>
                  <a:gd name="T8" fmla="*/ 45 w 206"/>
                  <a:gd name="T9" fmla="*/ 28 h 131"/>
                  <a:gd name="T10" fmla="*/ 52 w 206"/>
                  <a:gd name="T11" fmla="*/ 17 h 131"/>
                  <a:gd name="T12" fmla="*/ 59 w 206"/>
                  <a:gd name="T13" fmla="*/ 7 h 131"/>
                  <a:gd name="T14" fmla="*/ 69 w 206"/>
                  <a:gd name="T15" fmla="*/ 0 h 131"/>
                  <a:gd name="T16" fmla="*/ 79 w 206"/>
                  <a:gd name="T17" fmla="*/ 0 h 131"/>
                  <a:gd name="T18" fmla="*/ 90 w 206"/>
                  <a:gd name="T19" fmla="*/ 0 h 131"/>
                  <a:gd name="T20" fmla="*/ 102 w 206"/>
                  <a:gd name="T21" fmla="*/ 3 h 131"/>
                  <a:gd name="T22" fmla="*/ 112 w 206"/>
                  <a:gd name="T23" fmla="*/ 9 h 131"/>
                  <a:gd name="T24" fmla="*/ 127 w 206"/>
                  <a:gd name="T25" fmla="*/ 23 h 131"/>
                  <a:gd name="T26" fmla="*/ 140 w 206"/>
                  <a:gd name="T27" fmla="*/ 31 h 131"/>
                  <a:gd name="T28" fmla="*/ 148 w 206"/>
                  <a:gd name="T29" fmla="*/ 40 h 131"/>
                  <a:gd name="T30" fmla="*/ 157 w 206"/>
                  <a:gd name="T31" fmla="*/ 50 h 131"/>
                  <a:gd name="T32" fmla="*/ 167 w 206"/>
                  <a:gd name="T33" fmla="*/ 61 h 131"/>
                  <a:gd name="T34" fmla="*/ 174 w 206"/>
                  <a:gd name="T35" fmla="*/ 71 h 131"/>
                  <a:gd name="T36" fmla="*/ 183 w 206"/>
                  <a:gd name="T37" fmla="*/ 81 h 131"/>
                  <a:gd name="T38" fmla="*/ 189 w 206"/>
                  <a:gd name="T39" fmla="*/ 92 h 131"/>
                  <a:gd name="T40" fmla="*/ 195 w 206"/>
                  <a:gd name="T41" fmla="*/ 104 h 131"/>
                  <a:gd name="T42" fmla="*/ 198 w 206"/>
                  <a:gd name="T43" fmla="*/ 114 h 131"/>
                  <a:gd name="T44" fmla="*/ 203 w 206"/>
                  <a:gd name="T45" fmla="*/ 125 h 131"/>
                  <a:gd name="T46" fmla="*/ 200 w 206"/>
                  <a:gd name="T47" fmla="*/ 128 h 131"/>
                  <a:gd name="T48" fmla="*/ 191 w 206"/>
                  <a:gd name="T49" fmla="*/ 120 h 131"/>
                  <a:gd name="T50" fmla="*/ 181 w 206"/>
                  <a:gd name="T51" fmla="*/ 113 h 131"/>
                  <a:gd name="T52" fmla="*/ 171 w 206"/>
                  <a:gd name="T53" fmla="*/ 107 h 131"/>
                  <a:gd name="T54" fmla="*/ 164 w 206"/>
                  <a:gd name="T55" fmla="*/ 97 h 131"/>
                  <a:gd name="T56" fmla="*/ 153 w 206"/>
                  <a:gd name="T57" fmla="*/ 87 h 131"/>
                  <a:gd name="T58" fmla="*/ 143 w 206"/>
                  <a:gd name="T59" fmla="*/ 76 h 131"/>
                  <a:gd name="T60" fmla="*/ 134 w 206"/>
                  <a:gd name="T61" fmla="*/ 68 h 131"/>
                  <a:gd name="T62" fmla="*/ 124 w 206"/>
                  <a:gd name="T63" fmla="*/ 61 h 131"/>
                  <a:gd name="T64" fmla="*/ 110 w 206"/>
                  <a:gd name="T65" fmla="*/ 49 h 131"/>
                  <a:gd name="T66" fmla="*/ 98 w 206"/>
                  <a:gd name="T67" fmla="*/ 42 h 131"/>
                  <a:gd name="T68" fmla="*/ 86 w 206"/>
                  <a:gd name="T69" fmla="*/ 33 h 131"/>
                  <a:gd name="T70" fmla="*/ 76 w 206"/>
                  <a:gd name="T71" fmla="*/ 28 h 131"/>
                  <a:gd name="T72" fmla="*/ 65 w 206"/>
                  <a:gd name="T73" fmla="*/ 29 h 131"/>
                  <a:gd name="T74" fmla="*/ 57 w 206"/>
                  <a:gd name="T75" fmla="*/ 40 h 131"/>
                  <a:gd name="T76" fmla="*/ 52 w 206"/>
                  <a:gd name="T77" fmla="*/ 50 h 131"/>
                  <a:gd name="T78" fmla="*/ 45 w 206"/>
                  <a:gd name="T79" fmla="*/ 61 h 131"/>
                  <a:gd name="T80" fmla="*/ 36 w 206"/>
                  <a:gd name="T81" fmla="*/ 71 h 131"/>
                  <a:gd name="T82" fmla="*/ 29 w 206"/>
                  <a:gd name="T83" fmla="*/ 81 h 131"/>
                  <a:gd name="T84" fmla="*/ 22 w 206"/>
                  <a:gd name="T85" fmla="*/ 92 h 131"/>
                  <a:gd name="T86" fmla="*/ 16 w 206"/>
                  <a:gd name="T87" fmla="*/ 102 h 131"/>
                  <a:gd name="T88" fmla="*/ 9 w 206"/>
                  <a:gd name="T89" fmla="*/ 113 h 131"/>
                  <a:gd name="T90" fmla="*/ 3 w 206"/>
                  <a:gd name="T91" fmla="*/ 123 h 131"/>
                  <a:gd name="T92" fmla="*/ 5 w 206"/>
                  <a:gd name="T93" fmla="*/ 80 h 13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206"/>
                  <a:gd name="T142" fmla="*/ 0 h 131"/>
                  <a:gd name="T143" fmla="*/ 206 w 206"/>
                  <a:gd name="T144" fmla="*/ 131 h 13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206" h="131">
                    <a:moveTo>
                      <a:pt x="16" y="78"/>
                    </a:moveTo>
                    <a:lnTo>
                      <a:pt x="19" y="73"/>
                    </a:lnTo>
                    <a:lnTo>
                      <a:pt x="22" y="68"/>
                    </a:lnTo>
                    <a:lnTo>
                      <a:pt x="26" y="62"/>
                    </a:lnTo>
                    <a:lnTo>
                      <a:pt x="28" y="57"/>
                    </a:lnTo>
                    <a:lnTo>
                      <a:pt x="31" y="52"/>
                    </a:lnTo>
                    <a:lnTo>
                      <a:pt x="33" y="47"/>
                    </a:lnTo>
                    <a:lnTo>
                      <a:pt x="36" y="40"/>
                    </a:lnTo>
                    <a:lnTo>
                      <a:pt x="40" y="35"/>
                    </a:lnTo>
                    <a:lnTo>
                      <a:pt x="45" y="28"/>
                    </a:lnTo>
                    <a:lnTo>
                      <a:pt x="48" y="23"/>
                    </a:lnTo>
                    <a:lnTo>
                      <a:pt x="52" y="17"/>
                    </a:lnTo>
                    <a:lnTo>
                      <a:pt x="57" y="12"/>
                    </a:lnTo>
                    <a:lnTo>
                      <a:pt x="59" y="7"/>
                    </a:lnTo>
                    <a:lnTo>
                      <a:pt x="64" y="3"/>
                    </a:lnTo>
                    <a:lnTo>
                      <a:pt x="69" y="0"/>
                    </a:lnTo>
                    <a:lnTo>
                      <a:pt x="74" y="0"/>
                    </a:lnTo>
                    <a:lnTo>
                      <a:pt x="79" y="0"/>
                    </a:lnTo>
                    <a:lnTo>
                      <a:pt x="84" y="0"/>
                    </a:lnTo>
                    <a:lnTo>
                      <a:pt x="90" y="0"/>
                    </a:lnTo>
                    <a:lnTo>
                      <a:pt x="95" y="0"/>
                    </a:lnTo>
                    <a:lnTo>
                      <a:pt x="102" y="3"/>
                    </a:lnTo>
                    <a:lnTo>
                      <a:pt x="107" y="7"/>
                    </a:lnTo>
                    <a:lnTo>
                      <a:pt x="112" y="9"/>
                    </a:lnTo>
                    <a:lnTo>
                      <a:pt x="117" y="14"/>
                    </a:lnTo>
                    <a:lnTo>
                      <a:pt x="127" y="23"/>
                    </a:lnTo>
                    <a:lnTo>
                      <a:pt x="133" y="26"/>
                    </a:lnTo>
                    <a:lnTo>
                      <a:pt x="140" y="31"/>
                    </a:lnTo>
                    <a:lnTo>
                      <a:pt x="143" y="36"/>
                    </a:lnTo>
                    <a:lnTo>
                      <a:pt x="148" y="40"/>
                    </a:lnTo>
                    <a:lnTo>
                      <a:pt x="153" y="45"/>
                    </a:lnTo>
                    <a:lnTo>
                      <a:pt x="157" y="50"/>
                    </a:lnTo>
                    <a:lnTo>
                      <a:pt x="162" y="55"/>
                    </a:lnTo>
                    <a:lnTo>
                      <a:pt x="167" y="61"/>
                    </a:lnTo>
                    <a:lnTo>
                      <a:pt x="172" y="66"/>
                    </a:lnTo>
                    <a:lnTo>
                      <a:pt x="174" y="71"/>
                    </a:lnTo>
                    <a:lnTo>
                      <a:pt x="179" y="76"/>
                    </a:lnTo>
                    <a:lnTo>
                      <a:pt x="183" y="81"/>
                    </a:lnTo>
                    <a:lnTo>
                      <a:pt x="184" y="87"/>
                    </a:lnTo>
                    <a:lnTo>
                      <a:pt x="189" y="92"/>
                    </a:lnTo>
                    <a:lnTo>
                      <a:pt x="191" y="99"/>
                    </a:lnTo>
                    <a:lnTo>
                      <a:pt x="195" y="104"/>
                    </a:lnTo>
                    <a:lnTo>
                      <a:pt x="196" y="109"/>
                    </a:lnTo>
                    <a:lnTo>
                      <a:pt x="198" y="114"/>
                    </a:lnTo>
                    <a:lnTo>
                      <a:pt x="202" y="120"/>
                    </a:lnTo>
                    <a:lnTo>
                      <a:pt x="203" y="125"/>
                    </a:lnTo>
                    <a:lnTo>
                      <a:pt x="205" y="130"/>
                    </a:lnTo>
                    <a:lnTo>
                      <a:pt x="200" y="128"/>
                    </a:lnTo>
                    <a:lnTo>
                      <a:pt x="196" y="123"/>
                    </a:lnTo>
                    <a:lnTo>
                      <a:pt x="191" y="120"/>
                    </a:lnTo>
                    <a:lnTo>
                      <a:pt x="186" y="116"/>
                    </a:lnTo>
                    <a:lnTo>
                      <a:pt x="181" y="113"/>
                    </a:lnTo>
                    <a:lnTo>
                      <a:pt x="176" y="111"/>
                    </a:lnTo>
                    <a:lnTo>
                      <a:pt x="171" y="107"/>
                    </a:lnTo>
                    <a:lnTo>
                      <a:pt x="167" y="102"/>
                    </a:lnTo>
                    <a:lnTo>
                      <a:pt x="164" y="97"/>
                    </a:lnTo>
                    <a:lnTo>
                      <a:pt x="158" y="94"/>
                    </a:lnTo>
                    <a:lnTo>
                      <a:pt x="153" y="87"/>
                    </a:lnTo>
                    <a:lnTo>
                      <a:pt x="148" y="81"/>
                    </a:lnTo>
                    <a:lnTo>
                      <a:pt x="143" y="76"/>
                    </a:lnTo>
                    <a:lnTo>
                      <a:pt x="138" y="73"/>
                    </a:lnTo>
                    <a:lnTo>
                      <a:pt x="134" y="68"/>
                    </a:lnTo>
                    <a:lnTo>
                      <a:pt x="129" y="64"/>
                    </a:lnTo>
                    <a:lnTo>
                      <a:pt x="124" y="61"/>
                    </a:lnTo>
                    <a:lnTo>
                      <a:pt x="117" y="55"/>
                    </a:lnTo>
                    <a:lnTo>
                      <a:pt x="110" y="49"/>
                    </a:lnTo>
                    <a:lnTo>
                      <a:pt x="105" y="45"/>
                    </a:lnTo>
                    <a:lnTo>
                      <a:pt x="98" y="42"/>
                    </a:lnTo>
                    <a:lnTo>
                      <a:pt x="93" y="38"/>
                    </a:lnTo>
                    <a:lnTo>
                      <a:pt x="86" y="33"/>
                    </a:lnTo>
                    <a:lnTo>
                      <a:pt x="81" y="29"/>
                    </a:lnTo>
                    <a:lnTo>
                      <a:pt x="76" y="28"/>
                    </a:lnTo>
                    <a:lnTo>
                      <a:pt x="71" y="26"/>
                    </a:lnTo>
                    <a:lnTo>
                      <a:pt x="65" y="29"/>
                    </a:lnTo>
                    <a:lnTo>
                      <a:pt x="62" y="36"/>
                    </a:lnTo>
                    <a:lnTo>
                      <a:pt x="57" y="40"/>
                    </a:lnTo>
                    <a:lnTo>
                      <a:pt x="55" y="45"/>
                    </a:lnTo>
                    <a:lnTo>
                      <a:pt x="52" y="50"/>
                    </a:lnTo>
                    <a:lnTo>
                      <a:pt x="48" y="55"/>
                    </a:lnTo>
                    <a:lnTo>
                      <a:pt x="45" y="61"/>
                    </a:lnTo>
                    <a:lnTo>
                      <a:pt x="41" y="66"/>
                    </a:lnTo>
                    <a:lnTo>
                      <a:pt x="36" y="71"/>
                    </a:lnTo>
                    <a:lnTo>
                      <a:pt x="33" y="76"/>
                    </a:lnTo>
                    <a:lnTo>
                      <a:pt x="29" y="81"/>
                    </a:lnTo>
                    <a:lnTo>
                      <a:pt x="26" y="87"/>
                    </a:lnTo>
                    <a:lnTo>
                      <a:pt x="22" y="92"/>
                    </a:lnTo>
                    <a:lnTo>
                      <a:pt x="19" y="97"/>
                    </a:lnTo>
                    <a:lnTo>
                      <a:pt x="16" y="102"/>
                    </a:lnTo>
                    <a:lnTo>
                      <a:pt x="12" y="107"/>
                    </a:lnTo>
                    <a:lnTo>
                      <a:pt x="9" y="113"/>
                    </a:lnTo>
                    <a:lnTo>
                      <a:pt x="7" y="118"/>
                    </a:lnTo>
                    <a:lnTo>
                      <a:pt x="3" y="123"/>
                    </a:lnTo>
                    <a:lnTo>
                      <a:pt x="0" y="128"/>
                    </a:lnTo>
                    <a:lnTo>
                      <a:pt x="5" y="80"/>
                    </a:lnTo>
                  </a:path>
                </a:pathLst>
              </a:custGeom>
              <a:solidFill>
                <a:srgbClr val="00CC00"/>
              </a:solidFill>
              <a:ln w="12700" cap="rnd">
                <a:solidFill>
                  <a:srgbClr val="00CC00"/>
                </a:solidFill>
                <a:round/>
                <a:headEnd/>
                <a:tailEnd/>
              </a:ln>
            </p:spPr>
            <p:txBody>
              <a:bodyPr/>
              <a:lstStyle/>
              <a:p>
                <a:endParaRPr lang="en-US"/>
              </a:p>
            </p:txBody>
          </p:sp>
          <p:sp>
            <p:nvSpPr>
              <p:cNvPr id="3834" name="Freeform 170"/>
              <p:cNvSpPr>
                <a:spLocks/>
              </p:cNvSpPr>
              <p:nvPr/>
            </p:nvSpPr>
            <p:spPr bwMode="auto">
              <a:xfrm>
                <a:off x="2008" y="1483"/>
                <a:ext cx="229" cy="144"/>
              </a:xfrm>
              <a:custGeom>
                <a:avLst/>
                <a:gdLst>
                  <a:gd name="T0" fmla="*/ 207 w 229"/>
                  <a:gd name="T1" fmla="*/ 80 h 144"/>
                  <a:gd name="T2" fmla="*/ 199 w 229"/>
                  <a:gd name="T3" fmla="*/ 69 h 144"/>
                  <a:gd name="T4" fmla="*/ 194 w 229"/>
                  <a:gd name="T5" fmla="*/ 57 h 144"/>
                  <a:gd name="T6" fmla="*/ 188 w 229"/>
                  <a:gd name="T7" fmla="*/ 44 h 144"/>
                  <a:gd name="T8" fmla="*/ 178 w 229"/>
                  <a:gd name="T9" fmla="*/ 31 h 144"/>
                  <a:gd name="T10" fmla="*/ 171 w 229"/>
                  <a:gd name="T11" fmla="*/ 19 h 144"/>
                  <a:gd name="T12" fmla="*/ 163 w 229"/>
                  <a:gd name="T13" fmla="*/ 8 h 144"/>
                  <a:gd name="T14" fmla="*/ 151 w 229"/>
                  <a:gd name="T15" fmla="*/ 0 h 144"/>
                  <a:gd name="T16" fmla="*/ 140 w 229"/>
                  <a:gd name="T17" fmla="*/ 0 h 144"/>
                  <a:gd name="T18" fmla="*/ 128 w 229"/>
                  <a:gd name="T19" fmla="*/ 0 h 144"/>
                  <a:gd name="T20" fmla="*/ 115 w 229"/>
                  <a:gd name="T21" fmla="*/ 4 h 144"/>
                  <a:gd name="T22" fmla="*/ 103 w 229"/>
                  <a:gd name="T23" fmla="*/ 10 h 144"/>
                  <a:gd name="T24" fmla="*/ 86 w 229"/>
                  <a:gd name="T25" fmla="*/ 25 h 144"/>
                  <a:gd name="T26" fmla="*/ 73 w 229"/>
                  <a:gd name="T27" fmla="*/ 34 h 144"/>
                  <a:gd name="T28" fmla="*/ 63 w 229"/>
                  <a:gd name="T29" fmla="*/ 44 h 144"/>
                  <a:gd name="T30" fmla="*/ 54 w 229"/>
                  <a:gd name="T31" fmla="*/ 55 h 144"/>
                  <a:gd name="T32" fmla="*/ 42 w 229"/>
                  <a:gd name="T33" fmla="*/ 67 h 144"/>
                  <a:gd name="T34" fmla="*/ 34 w 229"/>
                  <a:gd name="T35" fmla="*/ 78 h 144"/>
                  <a:gd name="T36" fmla="*/ 25 w 229"/>
                  <a:gd name="T37" fmla="*/ 90 h 144"/>
                  <a:gd name="T38" fmla="*/ 17 w 229"/>
                  <a:gd name="T39" fmla="*/ 101 h 144"/>
                  <a:gd name="T40" fmla="*/ 11 w 229"/>
                  <a:gd name="T41" fmla="*/ 114 h 144"/>
                  <a:gd name="T42" fmla="*/ 8 w 229"/>
                  <a:gd name="T43" fmla="*/ 126 h 144"/>
                  <a:gd name="T44" fmla="*/ 2 w 229"/>
                  <a:gd name="T45" fmla="*/ 137 h 144"/>
                  <a:gd name="T46" fmla="*/ 6 w 229"/>
                  <a:gd name="T47" fmla="*/ 141 h 144"/>
                  <a:gd name="T48" fmla="*/ 15 w 229"/>
                  <a:gd name="T49" fmla="*/ 132 h 144"/>
                  <a:gd name="T50" fmla="*/ 27 w 229"/>
                  <a:gd name="T51" fmla="*/ 124 h 144"/>
                  <a:gd name="T52" fmla="*/ 38 w 229"/>
                  <a:gd name="T53" fmla="*/ 118 h 144"/>
                  <a:gd name="T54" fmla="*/ 46 w 229"/>
                  <a:gd name="T55" fmla="*/ 107 h 144"/>
                  <a:gd name="T56" fmla="*/ 57 w 229"/>
                  <a:gd name="T57" fmla="*/ 95 h 144"/>
                  <a:gd name="T58" fmla="*/ 69 w 229"/>
                  <a:gd name="T59" fmla="*/ 84 h 144"/>
                  <a:gd name="T60" fmla="*/ 79 w 229"/>
                  <a:gd name="T61" fmla="*/ 74 h 144"/>
                  <a:gd name="T62" fmla="*/ 90 w 229"/>
                  <a:gd name="T63" fmla="*/ 67 h 144"/>
                  <a:gd name="T64" fmla="*/ 105 w 229"/>
                  <a:gd name="T65" fmla="*/ 53 h 144"/>
                  <a:gd name="T66" fmla="*/ 119 w 229"/>
                  <a:gd name="T67" fmla="*/ 46 h 144"/>
                  <a:gd name="T68" fmla="*/ 132 w 229"/>
                  <a:gd name="T69" fmla="*/ 36 h 144"/>
                  <a:gd name="T70" fmla="*/ 144 w 229"/>
                  <a:gd name="T71" fmla="*/ 31 h 144"/>
                  <a:gd name="T72" fmla="*/ 155 w 229"/>
                  <a:gd name="T73" fmla="*/ 32 h 144"/>
                  <a:gd name="T74" fmla="*/ 165 w 229"/>
                  <a:gd name="T75" fmla="*/ 44 h 144"/>
                  <a:gd name="T76" fmla="*/ 171 w 229"/>
                  <a:gd name="T77" fmla="*/ 55 h 144"/>
                  <a:gd name="T78" fmla="*/ 178 w 229"/>
                  <a:gd name="T79" fmla="*/ 67 h 144"/>
                  <a:gd name="T80" fmla="*/ 188 w 229"/>
                  <a:gd name="T81" fmla="*/ 78 h 144"/>
                  <a:gd name="T82" fmla="*/ 195 w 229"/>
                  <a:gd name="T83" fmla="*/ 90 h 144"/>
                  <a:gd name="T84" fmla="*/ 203 w 229"/>
                  <a:gd name="T85" fmla="*/ 101 h 144"/>
                  <a:gd name="T86" fmla="*/ 211 w 229"/>
                  <a:gd name="T87" fmla="*/ 112 h 144"/>
                  <a:gd name="T88" fmla="*/ 218 w 229"/>
                  <a:gd name="T89" fmla="*/ 124 h 144"/>
                  <a:gd name="T90" fmla="*/ 224 w 229"/>
                  <a:gd name="T91" fmla="*/ 135 h 144"/>
                  <a:gd name="T92" fmla="*/ 222 w 229"/>
                  <a:gd name="T93" fmla="*/ 88 h 14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229"/>
                  <a:gd name="T142" fmla="*/ 0 h 144"/>
                  <a:gd name="T143" fmla="*/ 229 w 229"/>
                  <a:gd name="T144" fmla="*/ 144 h 144"/>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229" h="144">
                    <a:moveTo>
                      <a:pt x="211" y="86"/>
                    </a:moveTo>
                    <a:lnTo>
                      <a:pt x="207" y="80"/>
                    </a:lnTo>
                    <a:lnTo>
                      <a:pt x="203" y="74"/>
                    </a:lnTo>
                    <a:lnTo>
                      <a:pt x="199" y="69"/>
                    </a:lnTo>
                    <a:lnTo>
                      <a:pt x="197" y="63"/>
                    </a:lnTo>
                    <a:lnTo>
                      <a:pt x="194" y="57"/>
                    </a:lnTo>
                    <a:lnTo>
                      <a:pt x="192" y="51"/>
                    </a:lnTo>
                    <a:lnTo>
                      <a:pt x="188" y="44"/>
                    </a:lnTo>
                    <a:lnTo>
                      <a:pt x="184" y="38"/>
                    </a:lnTo>
                    <a:lnTo>
                      <a:pt x="178" y="31"/>
                    </a:lnTo>
                    <a:lnTo>
                      <a:pt x="174" y="25"/>
                    </a:lnTo>
                    <a:lnTo>
                      <a:pt x="171" y="19"/>
                    </a:lnTo>
                    <a:lnTo>
                      <a:pt x="165" y="13"/>
                    </a:lnTo>
                    <a:lnTo>
                      <a:pt x="163" y="8"/>
                    </a:lnTo>
                    <a:lnTo>
                      <a:pt x="157" y="4"/>
                    </a:lnTo>
                    <a:lnTo>
                      <a:pt x="151" y="0"/>
                    </a:lnTo>
                    <a:lnTo>
                      <a:pt x="146" y="0"/>
                    </a:lnTo>
                    <a:lnTo>
                      <a:pt x="140" y="0"/>
                    </a:lnTo>
                    <a:lnTo>
                      <a:pt x="134" y="0"/>
                    </a:lnTo>
                    <a:lnTo>
                      <a:pt x="128" y="0"/>
                    </a:lnTo>
                    <a:lnTo>
                      <a:pt x="123" y="0"/>
                    </a:lnTo>
                    <a:lnTo>
                      <a:pt x="115" y="4"/>
                    </a:lnTo>
                    <a:lnTo>
                      <a:pt x="109" y="8"/>
                    </a:lnTo>
                    <a:lnTo>
                      <a:pt x="103" y="10"/>
                    </a:lnTo>
                    <a:lnTo>
                      <a:pt x="98" y="15"/>
                    </a:lnTo>
                    <a:lnTo>
                      <a:pt x="86" y="25"/>
                    </a:lnTo>
                    <a:lnTo>
                      <a:pt x="80" y="29"/>
                    </a:lnTo>
                    <a:lnTo>
                      <a:pt x="73" y="34"/>
                    </a:lnTo>
                    <a:lnTo>
                      <a:pt x="69" y="40"/>
                    </a:lnTo>
                    <a:lnTo>
                      <a:pt x="63" y="44"/>
                    </a:lnTo>
                    <a:lnTo>
                      <a:pt x="57" y="50"/>
                    </a:lnTo>
                    <a:lnTo>
                      <a:pt x="54" y="55"/>
                    </a:lnTo>
                    <a:lnTo>
                      <a:pt x="48" y="61"/>
                    </a:lnTo>
                    <a:lnTo>
                      <a:pt x="42" y="67"/>
                    </a:lnTo>
                    <a:lnTo>
                      <a:pt x="36" y="72"/>
                    </a:lnTo>
                    <a:lnTo>
                      <a:pt x="34" y="78"/>
                    </a:lnTo>
                    <a:lnTo>
                      <a:pt x="29" y="84"/>
                    </a:lnTo>
                    <a:lnTo>
                      <a:pt x="25" y="90"/>
                    </a:lnTo>
                    <a:lnTo>
                      <a:pt x="23" y="95"/>
                    </a:lnTo>
                    <a:lnTo>
                      <a:pt x="17" y="101"/>
                    </a:lnTo>
                    <a:lnTo>
                      <a:pt x="15" y="109"/>
                    </a:lnTo>
                    <a:lnTo>
                      <a:pt x="11" y="114"/>
                    </a:lnTo>
                    <a:lnTo>
                      <a:pt x="10" y="120"/>
                    </a:lnTo>
                    <a:lnTo>
                      <a:pt x="8" y="126"/>
                    </a:lnTo>
                    <a:lnTo>
                      <a:pt x="4" y="132"/>
                    </a:lnTo>
                    <a:lnTo>
                      <a:pt x="2" y="137"/>
                    </a:lnTo>
                    <a:lnTo>
                      <a:pt x="0" y="143"/>
                    </a:lnTo>
                    <a:lnTo>
                      <a:pt x="6" y="141"/>
                    </a:lnTo>
                    <a:lnTo>
                      <a:pt x="10" y="135"/>
                    </a:lnTo>
                    <a:lnTo>
                      <a:pt x="15" y="132"/>
                    </a:lnTo>
                    <a:lnTo>
                      <a:pt x="21" y="128"/>
                    </a:lnTo>
                    <a:lnTo>
                      <a:pt x="27" y="124"/>
                    </a:lnTo>
                    <a:lnTo>
                      <a:pt x="33" y="122"/>
                    </a:lnTo>
                    <a:lnTo>
                      <a:pt x="38" y="118"/>
                    </a:lnTo>
                    <a:lnTo>
                      <a:pt x="42" y="112"/>
                    </a:lnTo>
                    <a:lnTo>
                      <a:pt x="46" y="107"/>
                    </a:lnTo>
                    <a:lnTo>
                      <a:pt x="52" y="103"/>
                    </a:lnTo>
                    <a:lnTo>
                      <a:pt x="57" y="95"/>
                    </a:lnTo>
                    <a:lnTo>
                      <a:pt x="63" y="90"/>
                    </a:lnTo>
                    <a:lnTo>
                      <a:pt x="69" y="84"/>
                    </a:lnTo>
                    <a:lnTo>
                      <a:pt x="75" y="80"/>
                    </a:lnTo>
                    <a:lnTo>
                      <a:pt x="79" y="74"/>
                    </a:lnTo>
                    <a:lnTo>
                      <a:pt x="84" y="71"/>
                    </a:lnTo>
                    <a:lnTo>
                      <a:pt x="90" y="67"/>
                    </a:lnTo>
                    <a:lnTo>
                      <a:pt x="98" y="61"/>
                    </a:lnTo>
                    <a:lnTo>
                      <a:pt x="105" y="53"/>
                    </a:lnTo>
                    <a:lnTo>
                      <a:pt x="111" y="50"/>
                    </a:lnTo>
                    <a:lnTo>
                      <a:pt x="119" y="46"/>
                    </a:lnTo>
                    <a:lnTo>
                      <a:pt x="125" y="42"/>
                    </a:lnTo>
                    <a:lnTo>
                      <a:pt x="132" y="36"/>
                    </a:lnTo>
                    <a:lnTo>
                      <a:pt x="138" y="32"/>
                    </a:lnTo>
                    <a:lnTo>
                      <a:pt x="144" y="31"/>
                    </a:lnTo>
                    <a:lnTo>
                      <a:pt x="149" y="29"/>
                    </a:lnTo>
                    <a:lnTo>
                      <a:pt x="155" y="32"/>
                    </a:lnTo>
                    <a:lnTo>
                      <a:pt x="159" y="40"/>
                    </a:lnTo>
                    <a:lnTo>
                      <a:pt x="165" y="44"/>
                    </a:lnTo>
                    <a:lnTo>
                      <a:pt x="167" y="50"/>
                    </a:lnTo>
                    <a:lnTo>
                      <a:pt x="171" y="55"/>
                    </a:lnTo>
                    <a:lnTo>
                      <a:pt x="174" y="61"/>
                    </a:lnTo>
                    <a:lnTo>
                      <a:pt x="178" y="67"/>
                    </a:lnTo>
                    <a:lnTo>
                      <a:pt x="182" y="72"/>
                    </a:lnTo>
                    <a:lnTo>
                      <a:pt x="188" y="78"/>
                    </a:lnTo>
                    <a:lnTo>
                      <a:pt x="192" y="84"/>
                    </a:lnTo>
                    <a:lnTo>
                      <a:pt x="195" y="90"/>
                    </a:lnTo>
                    <a:lnTo>
                      <a:pt x="199" y="95"/>
                    </a:lnTo>
                    <a:lnTo>
                      <a:pt x="203" y="101"/>
                    </a:lnTo>
                    <a:lnTo>
                      <a:pt x="207" y="107"/>
                    </a:lnTo>
                    <a:lnTo>
                      <a:pt x="211" y="112"/>
                    </a:lnTo>
                    <a:lnTo>
                      <a:pt x="215" y="118"/>
                    </a:lnTo>
                    <a:lnTo>
                      <a:pt x="218" y="124"/>
                    </a:lnTo>
                    <a:lnTo>
                      <a:pt x="220" y="130"/>
                    </a:lnTo>
                    <a:lnTo>
                      <a:pt x="224" y="135"/>
                    </a:lnTo>
                    <a:lnTo>
                      <a:pt x="228" y="141"/>
                    </a:lnTo>
                    <a:lnTo>
                      <a:pt x="222" y="88"/>
                    </a:lnTo>
                  </a:path>
                </a:pathLst>
              </a:custGeom>
              <a:solidFill>
                <a:srgbClr val="00CC00"/>
              </a:solidFill>
              <a:ln w="12700" cap="rnd">
                <a:solidFill>
                  <a:srgbClr val="00CC00"/>
                </a:solidFill>
                <a:round/>
                <a:headEnd/>
                <a:tailEnd/>
              </a:ln>
            </p:spPr>
            <p:txBody>
              <a:bodyPr/>
              <a:lstStyle/>
              <a:p>
                <a:endParaRPr lang="en-US"/>
              </a:p>
            </p:txBody>
          </p:sp>
          <p:sp>
            <p:nvSpPr>
              <p:cNvPr id="3835" name="Freeform 171"/>
              <p:cNvSpPr>
                <a:spLocks/>
              </p:cNvSpPr>
              <p:nvPr/>
            </p:nvSpPr>
            <p:spPr bwMode="auto">
              <a:xfrm>
                <a:off x="2033" y="1305"/>
                <a:ext cx="186" cy="118"/>
              </a:xfrm>
              <a:custGeom>
                <a:avLst/>
                <a:gdLst>
                  <a:gd name="T0" fmla="*/ 168 w 186"/>
                  <a:gd name="T1" fmla="*/ 66 h 118"/>
                  <a:gd name="T2" fmla="*/ 162 w 186"/>
                  <a:gd name="T3" fmla="*/ 56 h 118"/>
                  <a:gd name="T4" fmla="*/ 157 w 186"/>
                  <a:gd name="T5" fmla="*/ 47 h 118"/>
                  <a:gd name="T6" fmla="*/ 152 w 186"/>
                  <a:gd name="T7" fmla="*/ 36 h 118"/>
                  <a:gd name="T8" fmla="*/ 145 w 186"/>
                  <a:gd name="T9" fmla="*/ 25 h 118"/>
                  <a:gd name="T10" fmla="*/ 138 w 186"/>
                  <a:gd name="T11" fmla="*/ 16 h 118"/>
                  <a:gd name="T12" fmla="*/ 132 w 186"/>
                  <a:gd name="T13" fmla="*/ 6 h 118"/>
                  <a:gd name="T14" fmla="*/ 123 w 186"/>
                  <a:gd name="T15" fmla="*/ 0 h 118"/>
                  <a:gd name="T16" fmla="*/ 113 w 186"/>
                  <a:gd name="T17" fmla="*/ 0 h 118"/>
                  <a:gd name="T18" fmla="*/ 104 w 186"/>
                  <a:gd name="T19" fmla="*/ 0 h 118"/>
                  <a:gd name="T20" fmla="*/ 93 w 186"/>
                  <a:gd name="T21" fmla="*/ 3 h 118"/>
                  <a:gd name="T22" fmla="*/ 84 w 186"/>
                  <a:gd name="T23" fmla="*/ 8 h 118"/>
                  <a:gd name="T24" fmla="*/ 70 w 186"/>
                  <a:gd name="T25" fmla="*/ 20 h 118"/>
                  <a:gd name="T26" fmla="*/ 59 w 186"/>
                  <a:gd name="T27" fmla="*/ 28 h 118"/>
                  <a:gd name="T28" fmla="*/ 51 w 186"/>
                  <a:gd name="T29" fmla="*/ 36 h 118"/>
                  <a:gd name="T30" fmla="*/ 44 w 186"/>
                  <a:gd name="T31" fmla="*/ 45 h 118"/>
                  <a:gd name="T32" fmla="*/ 34 w 186"/>
                  <a:gd name="T33" fmla="*/ 55 h 118"/>
                  <a:gd name="T34" fmla="*/ 28 w 186"/>
                  <a:gd name="T35" fmla="*/ 64 h 118"/>
                  <a:gd name="T36" fmla="*/ 20 w 186"/>
                  <a:gd name="T37" fmla="*/ 73 h 118"/>
                  <a:gd name="T38" fmla="*/ 14 w 186"/>
                  <a:gd name="T39" fmla="*/ 83 h 118"/>
                  <a:gd name="T40" fmla="*/ 9 w 186"/>
                  <a:gd name="T41" fmla="*/ 94 h 118"/>
                  <a:gd name="T42" fmla="*/ 6 w 186"/>
                  <a:gd name="T43" fmla="*/ 103 h 118"/>
                  <a:gd name="T44" fmla="*/ 2 w 186"/>
                  <a:gd name="T45" fmla="*/ 112 h 118"/>
                  <a:gd name="T46" fmla="*/ 5 w 186"/>
                  <a:gd name="T47" fmla="*/ 115 h 118"/>
                  <a:gd name="T48" fmla="*/ 12 w 186"/>
                  <a:gd name="T49" fmla="*/ 108 h 118"/>
                  <a:gd name="T50" fmla="*/ 22 w 186"/>
                  <a:gd name="T51" fmla="*/ 101 h 118"/>
                  <a:gd name="T52" fmla="*/ 31 w 186"/>
                  <a:gd name="T53" fmla="*/ 97 h 118"/>
                  <a:gd name="T54" fmla="*/ 37 w 186"/>
                  <a:gd name="T55" fmla="*/ 87 h 118"/>
                  <a:gd name="T56" fmla="*/ 47 w 186"/>
                  <a:gd name="T57" fmla="*/ 78 h 118"/>
                  <a:gd name="T58" fmla="*/ 56 w 186"/>
                  <a:gd name="T59" fmla="*/ 69 h 118"/>
                  <a:gd name="T60" fmla="*/ 64 w 186"/>
                  <a:gd name="T61" fmla="*/ 61 h 118"/>
                  <a:gd name="T62" fmla="*/ 73 w 186"/>
                  <a:gd name="T63" fmla="*/ 55 h 118"/>
                  <a:gd name="T64" fmla="*/ 86 w 186"/>
                  <a:gd name="T65" fmla="*/ 44 h 118"/>
                  <a:gd name="T66" fmla="*/ 96 w 186"/>
                  <a:gd name="T67" fmla="*/ 37 h 118"/>
                  <a:gd name="T68" fmla="*/ 107 w 186"/>
                  <a:gd name="T69" fmla="*/ 30 h 118"/>
                  <a:gd name="T70" fmla="*/ 117 w 186"/>
                  <a:gd name="T71" fmla="*/ 25 h 118"/>
                  <a:gd name="T72" fmla="*/ 126 w 186"/>
                  <a:gd name="T73" fmla="*/ 27 h 118"/>
                  <a:gd name="T74" fmla="*/ 134 w 186"/>
                  <a:gd name="T75" fmla="*/ 36 h 118"/>
                  <a:gd name="T76" fmla="*/ 138 w 186"/>
                  <a:gd name="T77" fmla="*/ 45 h 118"/>
                  <a:gd name="T78" fmla="*/ 145 w 186"/>
                  <a:gd name="T79" fmla="*/ 55 h 118"/>
                  <a:gd name="T80" fmla="*/ 152 w 186"/>
                  <a:gd name="T81" fmla="*/ 64 h 118"/>
                  <a:gd name="T82" fmla="*/ 159 w 186"/>
                  <a:gd name="T83" fmla="*/ 73 h 118"/>
                  <a:gd name="T84" fmla="*/ 165 w 186"/>
                  <a:gd name="T85" fmla="*/ 83 h 118"/>
                  <a:gd name="T86" fmla="*/ 171 w 186"/>
                  <a:gd name="T87" fmla="*/ 92 h 118"/>
                  <a:gd name="T88" fmla="*/ 177 w 186"/>
                  <a:gd name="T89" fmla="*/ 101 h 118"/>
                  <a:gd name="T90" fmla="*/ 182 w 186"/>
                  <a:gd name="T91" fmla="*/ 111 h 118"/>
                  <a:gd name="T92" fmla="*/ 180 w 186"/>
                  <a:gd name="T93" fmla="*/ 72 h 11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6"/>
                  <a:gd name="T142" fmla="*/ 0 h 118"/>
                  <a:gd name="T143" fmla="*/ 186 w 186"/>
                  <a:gd name="T144" fmla="*/ 118 h 11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6" h="118">
                    <a:moveTo>
                      <a:pt x="171" y="70"/>
                    </a:moveTo>
                    <a:lnTo>
                      <a:pt x="168" y="66"/>
                    </a:lnTo>
                    <a:lnTo>
                      <a:pt x="165" y="61"/>
                    </a:lnTo>
                    <a:lnTo>
                      <a:pt x="162" y="56"/>
                    </a:lnTo>
                    <a:lnTo>
                      <a:pt x="160" y="51"/>
                    </a:lnTo>
                    <a:lnTo>
                      <a:pt x="157" y="47"/>
                    </a:lnTo>
                    <a:lnTo>
                      <a:pt x="155" y="42"/>
                    </a:lnTo>
                    <a:lnTo>
                      <a:pt x="152" y="36"/>
                    </a:lnTo>
                    <a:lnTo>
                      <a:pt x="149" y="31"/>
                    </a:lnTo>
                    <a:lnTo>
                      <a:pt x="145" y="25"/>
                    </a:lnTo>
                    <a:lnTo>
                      <a:pt x="141" y="20"/>
                    </a:lnTo>
                    <a:lnTo>
                      <a:pt x="138" y="16"/>
                    </a:lnTo>
                    <a:lnTo>
                      <a:pt x="134" y="11"/>
                    </a:lnTo>
                    <a:lnTo>
                      <a:pt x="132" y="6"/>
                    </a:lnTo>
                    <a:lnTo>
                      <a:pt x="127" y="3"/>
                    </a:lnTo>
                    <a:lnTo>
                      <a:pt x="123" y="0"/>
                    </a:lnTo>
                    <a:lnTo>
                      <a:pt x="118" y="0"/>
                    </a:lnTo>
                    <a:lnTo>
                      <a:pt x="113" y="0"/>
                    </a:lnTo>
                    <a:lnTo>
                      <a:pt x="109" y="0"/>
                    </a:lnTo>
                    <a:lnTo>
                      <a:pt x="104" y="0"/>
                    </a:lnTo>
                    <a:lnTo>
                      <a:pt x="99" y="0"/>
                    </a:lnTo>
                    <a:lnTo>
                      <a:pt x="93" y="3"/>
                    </a:lnTo>
                    <a:lnTo>
                      <a:pt x="89" y="6"/>
                    </a:lnTo>
                    <a:lnTo>
                      <a:pt x="84" y="8"/>
                    </a:lnTo>
                    <a:lnTo>
                      <a:pt x="79" y="12"/>
                    </a:lnTo>
                    <a:lnTo>
                      <a:pt x="70" y="20"/>
                    </a:lnTo>
                    <a:lnTo>
                      <a:pt x="65" y="23"/>
                    </a:lnTo>
                    <a:lnTo>
                      <a:pt x="59" y="28"/>
                    </a:lnTo>
                    <a:lnTo>
                      <a:pt x="56" y="33"/>
                    </a:lnTo>
                    <a:lnTo>
                      <a:pt x="51" y="36"/>
                    </a:lnTo>
                    <a:lnTo>
                      <a:pt x="47" y="41"/>
                    </a:lnTo>
                    <a:lnTo>
                      <a:pt x="44" y="45"/>
                    </a:lnTo>
                    <a:lnTo>
                      <a:pt x="39" y="50"/>
                    </a:lnTo>
                    <a:lnTo>
                      <a:pt x="34" y="55"/>
                    </a:lnTo>
                    <a:lnTo>
                      <a:pt x="30" y="59"/>
                    </a:lnTo>
                    <a:lnTo>
                      <a:pt x="28" y="64"/>
                    </a:lnTo>
                    <a:lnTo>
                      <a:pt x="23" y="69"/>
                    </a:lnTo>
                    <a:lnTo>
                      <a:pt x="20" y="73"/>
                    </a:lnTo>
                    <a:lnTo>
                      <a:pt x="19" y="78"/>
                    </a:lnTo>
                    <a:lnTo>
                      <a:pt x="14" y="83"/>
                    </a:lnTo>
                    <a:lnTo>
                      <a:pt x="12" y="89"/>
                    </a:lnTo>
                    <a:lnTo>
                      <a:pt x="9" y="94"/>
                    </a:lnTo>
                    <a:lnTo>
                      <a:pt x="8" y="98"/>
                    </a:lnTo>
                    <a:lnTo>
                      <a:pt x="6" y="103"/>
                    </a:lnTo>
                    <a:lnTo>
                      <a:pt x="3" y="108"/>
                    </a:lnTo>
                    <a:lnTo>
                      <a:pt x="2" y="112"/>
                    </a:lnTo>
                    <a:lnTo>
                      <a:pt x="0" y="117"/>
                    </a:lnTo>
                    <a:lnTo>
                      <a:pt x="5" y="115"/>
                    </a:lnTo>
                    <a:lnTo>
                      <a:pt x="8" y="111"/>
                    </a:lnTo>
                    <a:lnTo>
                      <a:pt x="12" y="108"/>
                    </a:lnTo>
                    <a:lnTo>
                      <a:pt x="17" y="105"/>
                    </a:lnTo>
                    <a:lnTo>
                      <a:pt x="22" y="101"/>
                    </a:lnTo>
                    <a:lnTo>
                      <a:pt x="26" y="100"/>
                    </a:lnTo>
                    <a:lnTo>
                      <a:pt x="31" y="97"/>
                    </a:lnTo>
                    <a:lnTo>
                      <a:pt x="34" y="92"/>
                    </a:lnTo>
                    <a:lnTo>
                      <a:pt x="37" y="87"/>
                    </a:lnTo>
                    <a:lnTo>
                      <a:pt x="42" y="84"/>
                    </a:lnTo>
                    <a:lnTo>
                      <a:pt x="47" y="78"/>
                    </a:lnTo>
                    <a:lnTo>
                      <a:pt x="51" y="73"/>
                    </a:lnTo>
                    <a:lnTo>
                      <a:pt x="56" y="69"/>
                    </a:lnTo>
                    <a:lnTo>
                      <a:pt x="61" y="66"/>
                    </a:lnTo>
                    <a:lnTo>
                      <a:pt x="64" y="61"/>
                    </a:lnTo>
                    <a:lnTo>
                      <a:pt x="68" y="58"/>
                    </a:lnTo>
                    <a:lnTo>
                      <a:pt x="73" y="55"/>
                    </a:lnTo>
                    <a:lnTo>
                      <a:pt x="79" y="50"/>
                    </a:lnTo>
                    <a:lnTo>
                      <a:pt x="86" y="44"/>
                    </a:lnTo>
                    <a:lnTo>
                      <a:pt x="90" y="41"/>
                    </a:lnTo>
                    <a:lnTo>
                      <a:pt x="96" y="37"/>
                    </a:lnTo>
                    <a:lnTo>
                      <a:pt x="101" y="34"/>
                    </a:lnTo>
                    <a:lnTo>
                      <a:pt x="107" y="30"/>
                    </a:lnTo>
                    <a:lnTo>
                      <a:pt x="112" y="27"/>
                    </a:lnTo>
                    <a:lnTo>
                      <a:pt x="117" y="25"/>
                    </a:lnTo>
                    <a:lnTo>
                      <a:pt x="121" y="23"/>
                    </a:lnTo>
                    <a:lnTo>
                      <a:pt x="126" y="27"/>
                    </a:lnTo>
                    <a:lnTo>
                      <a:pt x="129" y="33"/>
                    </a:lnTo>
                    <a:lnTo>
                      <a:pt x="134" y="36"/>
                    </a:lnTo>
                    <a:lnTo>
                      <a:pt x="135" y="41"/>
                    </a:lnTo>
                    <a:lnTo>
                      <a:pt x="138" y="45"/>
                    </a:lnTo>
                    <a:lnTo>
                      <a:pt x="141" y="50"/>
                    </a:lnTo>
                    <a:lnTo>
                      <a:pt x="145" y="55"/>
                    </a:lnTo>
                    <a:lnTo>
                      <a:pt x="148" y="59"/>
                    </a:lnTo>
                    <a:lnTo>
                      <a:pt x="152" y="64"/>
                    </a:lnTo>
                    <a:lnTo>
                      <a:pt x="155" y="69"/>
                    </a:lnTo>
                    <a:lnTo>
                      <a:pt x="159" y="73"/>
                    </a:lnTo>
                    <a:lnTo>
                      <a:pt x="162" y="78"/>
                    </a:lnTo>
                    <a:lnTo>
                      <a:pt x="165" y="83"/>
                    </a:lnTo>
                    <a:lnTo>
                      <a:pt x="168" y="87"/>
                    </a:lnTo>
                    <a:lnTo>
                      <a:pt x="171" y="92"/>
                    </a:lnTo>
                    <a:lnTo>
                      <a:pt x="174" y="97"/>
                    </a:lnTo>
                    <a:lnTo>
                      <a:pt x="177" y="101"/>
                    </a:lnTo>
                    <a:lnTo>
                      <a:pt x="179" y="106"/>
                    </a:lnTo>
                    <a:lnTo>
                      <a:pt x="182" y="111"/>
                    </a:lnTo>
                    <a:lnTo>
                      <a:pt x="185" y="115"/>
                    </a:lnTo>
                    <a:lnTo>
                      <a:pt x="180" y="72"/>
                    </a:lnTo>
                  </a:path>
                </a:pathLst>
              </a:custGeom>
              <a:solidFill>
                <a:srgbClr val="00CC00"/>
              </a:solidFill>
              <a:ln w="12700" cap="rnd">
                <a:solidFill>
                  <a:srgbClr val="00CC00"/>
                </a:solidFill>
                <a:round/>
                <a:headEnd/>
                <a:tailEnd/>
              </a:ln>
            </p:spPr>
            <p:txBody>
              <a:bodyPr/>
              <a:lstStyle/>
              <a:p>
                <a:endParaRPr lang="en-US"/>
              </a:p>
            </p:txBody>
          </p:sp>
          <p:sp>
            <p:nvSpPr>
              <p:cNvPr id="3836" name="Freeform 172"/>
              <p:cNvSpPr>
                <a:spLocks/>
              </p:cNvSpPr>
              <p:nvPr/>
            </p:nvSpPr>
            <p:spPr bwMode="auto">
              <a:xfrm>
                <a:off x="2240" y="1109"/>
                <a:ext cx="110" cy="70"/>
              </a:xfrm>
              <a:custGeom>
                <a:avLst/>
                <a:gdLst>
                  <a:gd name="T0" fmla="*/ 10 w 110"/>
                  <a:gd name="T1" fmla="*/ 39 h 70"/>
                  <a:gd name="T2" fmla="*/ 14 w 110"/>
                  <a:gd name="T3" fmla="*/ 33 h 70"/>
                  <a:gd name="T4" fmla="*/ 16 w 110"/>
                  <a:gd name="T5" fmla="*/ 28 h 70"/>
                  <a:gd name="T6" fmla="*/ 19 w 110"/>
                  <a:gd name="T7" fmla="*/ 21 h 70"/>
                  <a:gd name="T8" fmla="*/ 24 w 110"/>
                  <a:gd name="T9" fmla="*/ 15 h 70"/>
                  <a:gd name="T10" fmla="*/ 27 w 110"/>
                  <a:gd name="T11" fmla="*/ 9 h 70"/>
                  <a:gd name="T12" fmla="*/ 31 w 110"/>
                  <a:gd name="T13" fmla="*/ 4 h 70"/>
                  <a:gd name="T14" fmla="*/ 37 w 110"/>
                  <a:gd name="T15" fmla="*/ 0 h 70"/>
                  <a:gd name="T16" fmla="*/ 42 w 110"/>
                  <a:gd name="T17" fmla="*/ 0 h 70"/>
                  <a:gd name="T18" fmla="*/ 48 w 110"/>
                  <a:gd name="T19" fmla="*/ 0 h 70"/>
                  <a:gd name="T20" fmla="*/ 54 w 110"/>
                  <a:gd name="T21" fmla="*/ 2 h 70"/>
                  <a:gd name="T22" fmla="*/ 60 w 110"/>
                  <a:gd name="T23" fmla="*/ 5 h 70"/>
                  <a:gd name="T24" fmla="*/ 68 w 110"/>
                  <a:gd name="T25" fmla="*/ 12 h 70"/>
                  <a:gd name="T26" fmla="*/ 74 w 110"/>
                  <a:gd name="T27" fmla="*/ 17 h 70"/>
                  <a:gd name="T28" fmla="*/ 79 w 110"/>
                  <a:gd name="T29" fmla="*/ 21 h 70"/>
                  <a:gd name="T30" fmla="*/ 83 w 110"/>
                  <a:gd name="T31" fmla="*/ 27 h 70"/>
                  <a:gd name="T32" fmla="*/ 89 w 110"/>
                  <a:gd name="T33" fmla="*/ 32 h 70"/>
                  <a:gd name="T34" fmla="*/ 93 w 110"/>
                  <a:gd name="T35" fmla="*/ 38 h 70"/>
                  <a:gd name="T36" fmla="*/ 97 w 110"/>
                  <a:gd name="T37" fmla="*/ 43 h 70"/>
                  <a:gd name="T38" fmla="*/ 101 w 110"/>
                  <a:gd name="T39" fmla="*/ 49 h 70"/>
                  <a:gd name="T40" fmla="*/ 104 w 110"/>
                  <a:gd name="T41" fmla="*/ 55 h 70"/>
                  <a:gd name="T42" fmla="*/ 105 w 110"/>
                  <a:gd name="T43" fmla="*/ 61 h 70"/>
                  <a:gd name="T44" fmla="*/ 108 w 110"/>
                  <a:gd name="T45" fmla="*/ 66 h 70"/>
                  <a:gd name="T46" fmla="*/ 106 w 110"/>
                  <a:gd name="T47" fmla="*/ 68 h 70"/>
                  <a:gd name="T48" fmla="*/ 102 w 110"/>
                  <a:gd name="T49" fmla="*/ 63 h 70"/>
                  <a:gd name="T50" fmla="*/ 96 w 110"/>
                  <a:gd name="T51" fmla="*/ 60 h 70"/>
                  <a:gd name="T52" fmla="*/ 91 w 110"/>
                  <a:gd name="T53" fmla="*/ 57 h 70"/>
                  <a:gd name="T54" fmla="*/ 87 w 110"/>
                  <a:gd name="T55" fmla="*/ 52 h 70"/>
                  <a:gd name="T56" fmla="*/ 82 w 110"/>
                  <a:gd name="T57" fmla="*/ 46 h 70"/>
                  <a:gd name="T58" fmla="*/ 76 w 110"/>
                  <a:gd name="T59" fmla="*/ 40 h 70"/>
                  <a:gd name="T60" fmla="*/ 71 w 110"/>
                  <a:gd name="T61" fmla="*/ 36 h 70"/>
                  <a:gd name="T62" fmla="*/ 66 w 110"/>
                  <a:gd name="T63" fmla="*/ 32 h 70"/>
                  <a:gd name="T64" fmla="*/ 59 w 110"/>
                  <a:gd name="T65" fmla="*/ 26 h 70"/>
                  <a:gd name="T66" fmla="*/ 52 w 110"/>
                  <a:gd name="T67" fmla="*/ 22 h 70"/>
                  <a:gd name="T68" fmla="*/ 46 w 110"/>
                  <a:gd name="T69" fmla="*/ 17 h 70"/>
                  <a:gd name="T70" fmla="*/ 40 w 110"/>
                  <a:gd name="T71" fmla="*/ 15 h 70"/>
                  <a:gd name="T72" fmla="*/ 35 w 110"/>
                  <a:gd name="T73" fmla="*/ 16 h 70"/>
                  <a:gd name="T74" fmla="*/ 30 w 110"/>
                  <a:gd name="T75" fmla="*/ 21 h 70"/>
                  <a:gd name="T76" fmla="*/ 27 w 110"/>
                  <a:gd name="T77" fmla="*/ 27 h 70"/>
                  <a:gd name="T78" fmla="*/ 24 w 110"/>
                  <a:gd name="T79" fmla="*/ 32 h 70"/>
                  <a:gd name="T80" fmla="*/ 19 w 110"/>
                  <a:gd name="T81" fmla="*/ 38 h 70"/>
                  <a:gd name="T82" fmla="*/ 16 w 110"/>
                  <a:gd name="T83" fmla="*/ 43 h 70"/>
                  <a:gd name="T84" fmla="*/ 12 w 110"/>
                  <a:gd name="T85" fmla="*/ 49 h 70"/>
                  <a:gd name="T86" fmla="*/ 8 w 110"/>
                  <a:gd name="T87" fmla="*/ 54 h 70"/>
                  <a:gd name="T88" fmla="*/ 5 w 110"/>
                  <a:gd name="T89" fmla="*/ 60 h 70"/>
                  <a:gd name="T90" fmla="*/ 2 w 110"/>
                  <a:gd name="T91" fmla="*/ 65 h 70"/>
                  <a:gd name="T92" fmla="*/ 3 w 110"/>
                  <a:gd name="T93" fmla="*/ 42 h 7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10"/>
                  <a:gd name="T142" fmla="*/ 0 h 70"/>
                  <a:gd name="T143" fmla="*/ 110 w 110"/>
                  <a:gd name="T144" fmla="*/ 70 h 7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10" h="70">
                    <a:moveTo>
                      <a:pt x="8" y="41"/>
                    </a:moveTo>
                    <a:lnTo>
                      <a:pt x="10" y="39"/>
                    </a:lnTo>
                    <a:lnTo>
                      <a:pt x="12" y="36"/>
                    </a:lnTo>
                    <a:lnTo>
                      <a:pt x="14" y="33"/>
                    </a:lnTo>
                    <a:lnTo>
                      <a:pt x="15" y="30"/>
                    </a:lnTo>
                    <a:lnTo>
                      <a:pt x="16" y="28"/>
                    </a:lnTo>
                    <a:lnTo>
                      <a:pt x="17" y="25"/>
                    </a:lnTo>
                    <a:lnTo>
                      <a:pt x="19" y="21"/>
                    </a:lnTo>
                    <a:lnTo>
                      <a:pt x="21" y="18"/>
                    </a:lnTo>
                    <a:lnTo>
                      <a:pt x="24" y="15"/>
                    </a:lnTo>
                    <a:lnTo>
                      <a:pt x="26" y="12"/>
                    </a:lnTo>
                    <a:lnTo>
                      <a:pt x="27" y="9"/>
                    </a:lnTo>
                    <a:lnTo>
                      <a:pt x="30" y="6"/>
                    </a:lnTo>
                    <a:lnTo>
                      <a:pt x="31" y="4"/>
                    </a:lnTo>
                    <a:lnTo>
                      <a:pt x="34" y="2"/>
                    </a:lnTo>
                    <a:lnTo>
                      <a:pt x="37" y="0"/>
                    </a:lnTo>
                    <a:lnTo>
                      <a:pt x="39" y="0"/>
                    </a:lnTo>
                    <a:lnTo>
                      <a:pt x="42" y="0"/>
                    </a:lnTo>
                    <a:lnTo>
                      <a:pt x="45" y="0"/>
                    </a:lnTo>
                    <a:lnTo>
                      <a:pt x="48" y="0"/>
                    </a:lnTo>
                    <a:lnTo>
                      <a:pt x="50" y="0"/>
                    </a:lnTo>
                    <a:lnTo>
                      <a:pt x="54" y="2"/>
                    </a:lnTo>
                    <a:lnTo>
                      <a:pt x="57" y="4"/>
                    </a:lnTo>
                    <a:lnTo>
                      <a:pt x="60" y="5"/>
                    </a:lnTo>
                    <a:lnTo>
                      <a:pt x="62" y="7"/>
                    </a:lnTo>
                    <a:lnTo>
                      <a:pt x="68" y="12"/>
                    </a:lnTo>
                    <a:lnTo>
                      <a:pt x="71" y="14"/>
                    </a:lnTo>
                    <a:lnTo>
                      <a:pt x="74" y="17"/>
                    </a:lnTo>
                    <a:lnTo>
                      <a:pt x="76" y="19"/>
                    </a:lnTo>
                    <a:lnTo>
                      <a:pt x="79" y="21"/>
                    </a:lnTo>
                    <a:lnTo>
                      <a:pt x="82" y="24"/>
                    </a:lnTo>
                    <a:lnTo>
                      <a:pt x="83" y="27"/>
                    </a:lnTo>
                    <a:lnTo>
                      <a:pt x="86" y="29"/>
                    </a:lnTo>
                    <a:lnTo>
                      <a:pt x="89" y="32"/>
                    </a:lnTo>
                    <a:lnTo>
                      <a:pt x="92" y="35"/>
                    </a:lnTo>
                    <a:lnTo>
                      <a:pt x="93" y="38"/>
                    </a:lnTo>
                    <a:lnTo>
                      <a:pt x="95" y="40"/>
                    </a:lnTo>
                    <a:lnTo>
                      <a:pt x="97" y="43"/>
                    </a:lnTo>
                    <a:lnTo>
                      <a:pt x="98" y="46"/>
                    </a:lnTo>
                    <a:lnTo>
                      <a:pt x="101" y="49"/>
                    </a:lnTo>
                    <a:lnTo>
                      <a:pt x="102" y="52"/>
                    </a:lnTo>
                    <a:lnTo>
                      <a:pt x="104" y="55"/>
                    </a:lnTo>
                    <a:lnTo>
                      <a:pt x="104" y="58"/>
                    </a:lnTo>
                    <a:lnTo>
                      <a:pt x="105" y="61"/>
                    </a:lnTo>
                    <a:lnTo>
                      <a:pt x="107" y="63"/>
                    </a:lnTo>
                    <a:lnTo>
                      <a:pt x="108" y="66"/>
                    </a:lnTo>
                    <a:lnTo>
                      <a:pt x="109" y="69"/>
                    </a:lnTo>
                    <a:lnTo>
                      <a:pt x="106" y="68"/>
                    </a:lnTo>
                    <a:lnTo>
                      <a:pt x="104" y="65"/>
                    </a:lnTo>
                    <a:lnTo>
                      <a:pt x="102" y="63"/>
                    </a:lnTo>
                    <a:lnTo>
                      <a:pt x="99" y="62"/>
                    </a:lnTo>
                    <a:lnTo>
                      <a:pt x="96" y="60"/>
                    </a:lnTo>
                    <a:lnTo>
                      <a:pt x="93" y="59"/>
                    </a:lnTo>
                    <a:lnTo>
                      <a:pt x="91" y="57"/>
                    </a:lnTo>
                    <a:lnTo>
                      <a:pt x="89" y="54"/>
                    </a:lnTo>
                    <a:lnTo>
                      <a:pt x="87" y="52"/>
                    </a:lnTo>
                    <a:lnTo>
                      <a:pt x="84" y="50"/>
                    </a:lnTo>
                    <a:lnTo>
                      <a:pt x="82" y="46"/>
                    </a:lnTo>
                    <a:lnTo>
                      <a:pt x="79" y="43"/>
                    </a:lnTo>
                    <a:lnTo>
                      <a:pt x="76" y="40"/>
                    </a:lnTo>
                    <a:lnTo>
                      <a:pt x="73" y="39"/>
                    </a:lnTo>
                    <a:lnTo>
                      <a:pt x="71" y="36"/>
                    </a:lnTo>
                    <a:lnTo>
                      <a:pt x="69" y="34"/>
                    </a:lnTo>
                    <a:lnTo>
                      <a:pt x="66" y="32"/>
                    </a:lnTo>
                    <a:lnTo>
                      <a:pt x="62" y="29"/>
                    </a:lnTo>
                    <a:lnTo>
                      <a:pt x="59" y="26"/>
                    </a:lnTo>
                    <a:lnTo>
                      <a:pt x="56" y="24"/>
                    </a:lnTo>
                    <a:lnTo>
                      <a:pt x="52" y="22"/>
                    </a:lnTo>
                    <a:lnTo>
                      <a:pt x="49" y="20"/>
                    </a:lnTo>
                    <a:lnTo>
                      <a:pt x="46" y="17"/>
                    </a:lnTo>
                    <a:lnTo>
                      <a:pt x="43" y="16"/>
                    </a:lnTo>
                    <a:lnTo>
                      <a:pt x="40" y="15"/>
                    </a:lnTo>
                    <a:lnTo>
                      <a:pt x="38" y="14"/>
                    </a:lnTo>
                    <a:lnTo>
                      <a:pt x="35" y="16"/>
                    </a:lnTo>
                    <a:lnTo>
                      <a:pt x="33" y="19"/>
                    </a:lnTo>
                    <a:lnTo>
                      <a:pt x="30" y="21"/>
                    </a:lnTo>
                    <a:lnTo>
                      <a:pt x="29" y="24"/>
                    </a:lnTo>
                    <a:lnTo>
                      <a:pt x="27" y="27"/>
                    </a:lnTo>
                    <a:lnTo>
                      <a:pt x="26" y="29"/>
                    </a:lnTo>
                    <a:lnTo>
                      <a:pt x="24" y="32"/>
                    </a:lnTo>
                    <a:lnTo>
                      <a:pt x="22" y="35"/>
                    </a:lnTo>
                    <a:lnTo>
                      <a:pt x="19" y="38"/>
                    </a:lnTo>
                    <a:lnTo>
                      <a:pt x="17" y="40"/>
                    </a:lnTo>
                    <a:lnTo>
                      <a:pt x="16" y="43"/>
                    </a:lnTo>
                    <a:lnTo>
                      <a:pt x="14" y="46"/>
                    </a:lnTo>
                    <a:lnTo>
                      <a:pt x="12" y="49"/>
                    </a:lnTo>
                    <a:lnTo>
                      <a:pt x="10" y="52"/>
                    </a:lnTo>
                    <a:lnTo>
                      <a:pt x="8" y="54"/>
                    </a:lnTo>
                    <a:lnTo>
                      <a:pt x="6" y="57"/>
                    </a:lnTo>
                    <a:lnTo>
                      <a:pt x="5" y="60"/>
                    </a:lnTo>
                    <a:lnTo>
                      <a:pt x="4" y="63"/>
                    </a:lnTo>
                    <a:lnTo>
                      <a:pt x="2" y="65"/>
                    </a:lnTo>
                    <a:lnTo>
                      <a:pt x="0" y="68"/>
                    </a:lnTo>
                    <a:lnTo>
                      <a:pt x="3" y="42"/>
                    </a:lnTo>
                  </a:path>
                </a:pathLst>
              </a:custGeom>
              <a:solidFill>
                <a:srgbClr val="00CC00"/>
              </a:solidFill>
              <a:ln w="12700" cap="rnd">
                <a:solidFill>
                  <a:srgbClr val="00CC00"/>
                </a:solidFill>
                <a:round/>
                <a:headEnd/>
                <a:tailEnd/>
              </a:ln>
            </p:spPr>
            <p:txBody>
              <a:bodyPr/>
              <a:lstStyle/>
              <a:p>
                <a:endParaRPr lang="en-US"/>
              </a:p>
            </p:txBody>
          </p:sp>
          <p:sp>
            <p:nvSpPr>
              <p:cNvPr id="3837" name="Freeform 173"/>
              <p:cNvSpPr>
                <a:spLocks/>
              </p:cNvSpPr>
              <p:nvPr/>
            </p:nvSpPr>
            <p:spPr bwMode="auto">
              <a:xfrm>
                <a:off x="2077" y="1156"/>
                <a:ext cx="152" cy="95"/>
              </a:xfrm>
              <a:custGeom>
                <a:avLst/>
                <a:gdLst>
                  <a:gd name="T0" fmla="*/ 137 w 152"/>
                  <a:gd name="T1" fmla="*/ 53 h 95"/>
                  <a:gd name="T2" fmla="*/ 132 w 152"/>
                  <a:gd name="T3" fmla="*/ 45 h 95"/>
                  <a:gd name="T4" fmla="*/ 128 w 152"/>
                  <a:gd name="T5" fmla="*/ 38 h 95"/>
                  <a:gd name="T6" fmla="*/ 124 w 152"/>
                  <a:gd name="T7" fmla="*/ 29 h 95"/>
                  <a:gd name="T8" fmla="*/ 118 w 152"/>
                  <a:gd name="T9" fmla="*/ 20 h 95"/>
                  <a:gd name="T10" fmla="*/ 113 w 152"/>
                  <a:gd name="T11" fmla="*/ 13 h 95"/>
                  <a:gd name="T12" fmla="*/ 108 w 152"/>
                  <a:gd name="T13" fmla="*/ 5 h 95"/>
                  <a:gd name="T14" fmla="*/ 100 w 152"/>
                  <a:gd name="T15" fmla="*/ 0 h 95"/>
                  <a:gd name="T16" fmla="*/ 93 w 152"/>
                  <a:gd name="T17" fmla="*/ 0 h 95"/>
                  <a:gd name="T18" fmla="*/ 85 w 152"/>
                  <a:gd name="T19" fmla="*/ 0 h 95"/>
                  <a:gd name="T20" fmla="*/ 76 w 152"/>
                  <a:gd name="T21" fmla="*/ 3 h 95"/>
                  <a:gd name="T22" fmla="*/ 69 w 152"/>
                  <a:gd name="T23" fmla="*/ 6 h 95"/>
                  <a:gd name="T24" fmla="*/ 57 w 152"/>
                  <a:gd name="T25" fmla="*/ 16 h 95"/>
                  <a:gd name="T26" fmla="*/ 48 w 152"/>
                  <a:gd name="T27" fmla="*/ 23 h 95"/>
                  <a:gd name="T28" fmla="*/ 42 w 152"/>
                  <a:gd name="T29" fmla="*/ 29 h 95"/>
                  <a:gd name="T30" fmla="*/ 36 w 152"/>
                  <a:gd name="T31" fmla="*/ 36 h 95"/>
                  <a:gd name="T32" fmla="*/ 28 w 152"/>
                  <a:gd name="T33" fmla="*/ 44 h 95"/>
                  <a:gd name="T34" fmla="*/ 23 w 152"/>
                  <a:gd name="T35" fmla="*/ 51 h 95"/>
                  <a:gd name="T36" fmla="*/ 16 w 152"/>
                  <a:gd name="T37" fmla="*/ 59 h 95"/>
                  <a:gd name="T38" fmla="*/ 11 w 152"/>
                  <a:gd name="T39" fmla="*/ 66 h 95"/>
                  <a:gd name="T40" fmla="*/ 8 w 152"/>
                  <a:gd name="T41" fmla="*/ 75 h 95"/>
                  <a:gd name="T42" fmla="*/ 5 w 152"/>
                  <a:gd name="T43" fmla="*/ 83 h 95"/>
                  <a:gd name="T44" fmla="*/ 1 w 152"/>
                  <a:gd name="T45" fmla="*/ 90 h 95"/>
                  <a:gd name="T46" fmla="*/ 4 w 152"/>
                  <a:gd name="T47" fmla="*/ 93 h 95"/>
                  <a:gd name="T48" fmla="*/ 10 w 152"/>
                  <a:gd name="T49" fmla="*/ 86 h 95"/>
                  <a:gd name="T50" fmla="*/ 18 w 152"/>
                  <a:gd name="T51" fmla="*/ 81 h 95"/>
                  <a:gd name="T52" fmla="*/ 25 w 152"/>
                  <a:gd name="T53" fmla="*/ 78 h 95"/>
                  <a:gd name="T54" fmla="*/ 30 w 152"/>
                  <a:gd name="T55" fmla="*/ 70 h 95"/>
                  <a:gd name="T56" fmla="*/ 38 w 152"/>
                  <a:gd name="T57" fmla="*/ 63 h 95"/>
                  <a:gd name="T58" fmla="*/ 46 w 152"/>
                  <a:gd name="T59" fmla="*/ 55 h 95"/>
                  <a:gd name="T60" fmla="*/ 52 w 152"/>
                  <a:gd name="T61" fmla="*/ 49 h 95"/>
                  <a:gd name="T62" fmla="*/ 60 w 152"/>
                  <a:gd name="T63" fmla="*/ 44 h 95"/>
                  <a:gd name="T64" fmla="*/ 70 w 152"/>
                  <a:gd name="T65" fmla="*/ 35 h 95"/>
                  <a:gd name="T66" fmla="*/ 79 w 152"/>
                  <a:gd name="T67" fmla="*/ 30 h 95"/>
                  <a:gd name="T68" fmla="*/ 88 w 152"/>
                  <a:gd name="T69" fmla="*/ 24 h 95"/>
                  <a:gd name="T70" fmla="*/ 95 w 152"/>
                  <a:gd name="T71" fmla="*/ 20 h 95"/>
                  <a:gd name="T72" fmla="*/ 103 w 152"/>
                  <a:gd name="T73" fmla="*/ 21 h 95"/>
                  <a:gd name="T74" fmla="*/ 109 w 152"/>
                  <a:gd name="T75" fmla="*/ 29 h 95"/>
                  <a:gd name="T76" fmla="*/ 113 w 152"/>
                  <a:gd name="T77" fmla="*/ 36 h 95"/>
                  <a:gd name="T78" fmla="*/ 118 w 152"/>
                  <a:gd name="T79" fmla="*/ 44 h 95"/>
                  <a:gd name="T80" fmla="*/ 124 w 152"/>
                  <a:gd name="T81" fmla="*/ 51 h 95"/>
                  <a:gd name="T82" fmla="*/ 129 w 152"/>
                  <a:gd name="T83" fmla="*/ 59 h 95"/>
                  <a:gd name="T84" fmla="*/ 135 w 152"/>
                  <a:gd name="T85" fmla="*/ 66 h 95"/>
                  <a:gd name="T86" fmla="*/ 140 w 152"/>
                  <a:gd name="T87" fmla="*/ 74 h 95"/>
                  <a:gd name="T88" fmla="*/ 145 w 152"/>
                  <a:gd name="T89" fmla="*/ 81 h 95"/>
                  <a:gd name="T90" fmla="*/ 148 w 152"/>
                  <a:gd name="T91" fmla="*/ 89 h 95"/>
                  <a:gd name="T92" fmla="*/ 147 w 152"/>
                  <a:gd name="T93" fmla="*/ 58 h 9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52"/>
                  <a:gd name="T142" fmla="*/ 0 h 95"/>
                  <a:gd name="T143" fmla="*/ 152 w 152"/>
                  <a:gd name="T144" fmla="*/ 95 h 95"/>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52" h="95">
                    <a:moveTo>
                      <a:pt x="140" y="56"/>
                    </a:moveTo>
                    <a:lnTo>
                      <a:pt x="137" y="53"/>
                    </a:lnTo>
                    <a:lnTo>
                      <a:pt x="135" y="49"/>
                    </a:lnTo>
                    <a:lnTo>
                      <a:pt x="132" y="45"/>
                    </a:lnTo>
                    <a:lnTo>
                      <a:pt x="131" y="41"/>
                    </a:lnTo>
                    <a:lnTo>
                      <a:pt x="128" y="38"/>
                    </a:lnTo>
                    <a:lnTo>
                      <a:pt x="127" y="34"/>
                    </a:lnTo>
                    <a:lnTo>
                      <a:pt x="124" y="29"/>
                    </a:lnTo>
                    <a:lnTo>
                      <a:pt x="122" y="25"/>
                    </a:lnTo>
                    <a:lnTo>
                      <a:pt x="118" y="20"/>
                    </a:lnTo>
                    <a:lnTo>
                      <a:pt x="115" y="16"/>
                    </a:lnTo>
                    <a:lnTo>
                      <a:pt x="113" y="13"/>
                    </a:lnTo>
                    <a:lnTo>
                      <a:pt x="109" y="9"/>
                    </a:lnTo>
                    <a:lnTo>
                      <a:pt x="108" y="5"/>
                    </a:lnTo>
                    <a:lnTo>
                      <a:pt x="104" y="3"/>
                    </a:lnTo>
                    <a:lnTo>
                      <a:pt x="100" y="0"/>
                    </a:lnTo>
                    <a:lnTo>
                      <a:pt x="96" y="0"/>
                    </a:lnTo>
                    <a:lnTo>
                      <a:pt x="93" y="0"/>
                    </a:lnTo>
                    <a:lnTo>
                      <a:pt x="89" y="0"/>
                    </a:lnTo>
                    <a:lnTo>
                      <a:pt x="85" y="0"/>
                    </a:lnTo>
                    <a:lnTo>
                      <a:pt x="81" y="0"/>
                    </a:lnTo>
                    <a:lnTo>
                      <a:pt x="76" y="3"/>
                    </a:lnTo>
                    <a:lnTo>
                      <a:pt x="72" y="5"/>
                    </a:lnTo>
                    <a:lnTo>
                      <a:pt x="69" y="6"/>
                    </a:lnTo>
                    <a:lnTo>
                      <a:pt x="65" y="10"/>
                    </a:lnTo>
                    <a:lnTo>
                      <a:pt x="57" y="16"/>
                    </a:lnTo>
                    <a:lnTo>
                      <a:pt x="53" y="19"/>
                    </a:lnTo>
                    <a:lnTo>
                      <a:pt x="48" y="23"/>
                    </a:lnTo>
                    <a:lnTo>
                      <a:pt x="46" y="26"/>
                    </a:lnTo>
                    <a:lnTo>
                      <a:pt x="42" y="29"/>
                    </a:lnTo>
                    <a:lnTo>
                      <a:pt x="38" y="33"/>
                    </a:lnTo>
                    <a:lnTo>
                      <a:pt x="36" y="36"/>
                    </a:lnTo>
                    <a:lnTo>
                      <a:pt x="32" y="40"/>
                    </a:lnTo>
                    <a:lnTo>
                      <a:pt x="28" y="44"/>
                    </a:lnTo>
                    <a:lnTo>
                      <a:pt x="24" y="48"/>
                    </a:lnTo>
                    <a:lnTo>
                      <a:pt x="23" y="51"/>
                    </a:lnTo>
                    <a:lnTo>
                      <a:pt x="19" y="55"/>
                    </a:lnTo>
                    <a:lnTo>
                      <a:pt x="16" y="59"/>
                    </a:lnTo>
                    <a:lnTo>
                      <a:pt x="15" y="63"/>
                    </a:lnTo>
                    <a:lnTo>
                      <a:pt x="11" y="66"/>
                    </a:lnTo>
                    <a:lnTo>
                      <a:pt x="10" y="71"/>
                    </a:lnTo>
                    <a:lnTo>
                      <a:pt x="8" y="75"/>
                    </a:lnTo>
                    <a:lnTo>
                      <a:pt x="6" y="79"/>
                    </a:lnTo>
                    <a:lnTo>
                      <a:pt x="5" y="83"/>
                    </a:lnTo>
                    <a:lnTo>
                      <a:pt x="3" y="86"/>
                    </a:lnTo>
                    <a:lnTo>
                      <a:pt x="1" y="90"/>
                    </a:lnTo>
                    <a:lnTo>
                      <a:pt x="0" y="94"/>
                    </a:lnTo>
                    <a:lnTo>
                      <a:pt x="4" y="93"/>
                    </a:lnTo>
                    <a:lnTo>
                      <a:pt x="6" y="89"/>
                    </a:lnTo>
                    <a:lnTo>
                      <a:pt x="10" y="86"/>
                    </a:lnTo>
                    <a:lnTo>
                      <a:pt x="14" y="84"/>
                    </a:lnTo>
                    <a:lnTo>
                      <a:pt x="18" y="81"/>
                    </a:lnTo>
                    <a:lnTo>
                      <a:pt x="22" y="80"/>
                    </a:lnTo>
                    <a:lnTo>
                      <a:pt x="25" y="78"/>
                    </a:lnTo>
                    <a:lnTo>
                      <a:pt x="28" y="74"/>
                    </a:lnTo>
                    <a:lnTo>
                      <a:pt x="30" y="70"/>
                    </a:lnTo>
                    <a:lnTo>
                      <a:pt x="34" y="68"/>
                    </a:lnTo>
                    <a:lnTo>
                      <a:pt x="38" y="63"/>
                    </a:lnTo>
                    <a:lnTo>
                      <a:pt x="42" y="59"/>
                    </a:lnTo>
                    <a:lnTo>
                      <a:pt x="46" y="55"/>
                    </a:lnTo>
                    <a:lnTo>
                      <a:pt x="49" y="53"/>
                    </a:lnTo>
                    <a:lnTo>
                      <a:pt x="52" y="49"/>
                    </a:lnTo>
                    <a:lnTo>
                      <a:pt x="56" y="46"/>
                    </a:lnTo>
                    <a:lnTo>
                      <a:pt x="60" y="44"/>
                    </a:lnTo>
                    <a:lnTo>
                      <a:pt x="65" y="40"/>
                    </a:lnTo>
                    <a:lnTo>
                      <a:pt x="70" y="35"/>
                    </a:lnTo>
                    <a:lnTo>
                      <a:pt x="74" y="33"/>
                    </a:lnTo>
                    <a:lnTo>
                      <a:pt x="79" y="30"/>
                    </a:lnTo>
                    <a:lnTo>
                      <a:pt x="82" y="28"/>
                    </a:lnTo>
                    <a:lnTo>
                      <a:pt x="88" y="24"/>
                    </a:lnTo>
                    <a:lnTo>
                      <a:pt x="91" y="21"/>
                    </a:lnTo>
                    <a:lnTo>
                      <a:pt x="95" y="20"/>
                    </a:lnTo>
                    <a:lnTo>
                      <a:pt x="99" y="19"/>
                    </a:lnTo>
                    <a:lnTo>
                      <a:pt x="103" y="21"/>
                    </a:lnTo>
                    <a:lnTo>
                      <a:pt x="105" y="26"/>
                    </a:lnTo>
                    <a:lnTo>
                      <a:pt x="109" y="29"/>
                    </a:lnTo>
                    <a:lnTo>
                      <a:pt x="110" y="33"/>
                    </a:lnTo>
                    <a:lnTo>
                      <a:pt x="113" y="36"/>
                    </a:lnTo>
                    <a:lnTo>
                      <a:pt x="115" y="40"/>
                    </a:lnTo>
                    <a:lnTo>
                      <a:pt x="118" y="44"/>
                    </a:lnTo>
                    <a:lnTo>
                      <a:pt x="121" y="48"/>
                    </a:lnTo>
                    <a:lnTo>
                      <a:pt x="124" y="51"/>
                    </a:lnTo>
                    <a:lnTo>
                      <a:pt x="127" y="55"/>
                    </a:lnTo>
                    <a:lnTo>
                      <a:pt x="129" y="59"/>
                    </a:lnTo>
                    <a:lnTo>
                      <a:pt x="132" y="63"/>
                    </a:lnTo>
                    <a:lnTo>
                      <a:pt x="135" y="66"/>
                    </a:lnTo>
                    <a:lnTo>
                      <a:pt x="137" y="70"/>
                    </a:lnTo>
                    <a:lnTo>
                      <a:pt x="140" y="74"/>
                    </a:lnTo>
                    <a:lnTo>
                      <a:pt x="142" y="78"/>
                    </a:lnTo>
                    <a:lnTo>
                      <a:pt x="145" y="81"/>
                    </a:lnTo>
                    <a:lnTo>
                      <a:pt x="146" y="85"/>
                    </a:lnTo>
                    <a:lnTo>
                      <a:pt x="148" y="89"/>
                    </a:lnTo>
                    <a:lnTo>
                      <a:pt x="151" y="93"/>
                    </a:lnTo>
                    <a:lnTo>
                      <a:pt x="147" y="58"/>
                    </a:lnTo>
                  </a:path>
                </a:pathLst>
              </a:custGeom>
              <a:solidFill>
                <a:srgbClr val="00CC00"/>
              </a:solidFill>
              <a:ln w="12700" cap="rnd">
                <a:solidFill>
                  <a:srgbClr val="00CC00"/>
                </a:solidFill>
                <a:round/>
                <a:headEnd/>
                <a:tailEnd/>
              </a:ln>
            </p:spPr>
            <p:txBody>
              <a:bodyPr/>
              <a:lstStyle/>
              <a:p>
                <a:endParaRPr lang="en-US"/>
              </a:p>
            </p:txBody>
          </p:sp>
          <p:sp>
            <p:nvSpPr>
              <p:cNvPr id="3838" name="Freeform 174"/>
              <p:cNvSpPr>
                <a:spLocks/>
              </p:cNvSpPr>
              <p:nvPr/>
            </p:nvSpPr>
            <p:spPr bwMode="auto">
              <a:xfrm>
                <a:off x="2217" y="1072"/>
                <a:ext cx="55" cy="776"/>
              </a:xfrm>
              <a:custGeom>
                <a:avLst/>
                <a:gdLst>
                  <a:gd name="T0" fmla="*/ 19 w 55"/>
                  <a:gd name="T1" fmla="*/ 734 h 776"/>
                  <a:gd name="T2" fmla="*/ 19 w 55"/>
                  <a:gd name="T3" fmla="*/ 709 h 776"/>
                  <a:gd name="T4" fmla="*/ 17 w 55"/>
                  <a:gd name="T5" fmla="*/ 675 h 776"/>
                  <a:gd name="T6" fmla="*/ 15 w 55"/>
                  <a:gd name="T7" fmla="*/ 650 h 776"/>
                  <a:gd name="T8" fmla="*/ 15 w 55"/>
                  <a:gd name="T9" fmla="*/ 620 h 776"/>
                  <a:gd name="T10" fmla="*/ 15 w 55"/>
                  <a:gd name="T11" fmla="*/ 583 h 776"/>
                  <a:gd name="T12" fmla="*/ 15 w 55"/>
                  <a:gd name="T13" fmla="*/ 554 h 776"/>
                  <a:gd name="T14" fmla="*/ 15 w 55"/>
                  <a:gd name="T15" fmla="*/ 530 h 776"/>
                  <a:gd name="T16" fmla="*/ 14 w 55"/>
                  <a:gd name="T17" fmla="*/ 496 h 776"/>
                  <a:gd name="T18" fmla="*/ 12 w 55"/>
                  <a:gd name="T19" fmla="*/ 471 h 776"/>
                  <a:gd name="T20" fmla="*/ 8 w 55"/>
                  <a:gd name="T21" fmla="*/ 441 h 776"/>
                  <a:gd name="T22" fmla="*/ 2 w 55"/>
                  <a:gd name="T23" fmla="*/ 410 h 776"/>
                  <a:gd name="T24" fmla="*/ 0 w 55"/>
                  <a:gd name="T25" fmla="*/ 380 h 776"/>
                  <a:gd name="T26" fmla="*/ 0 w 55"/>
                  <a:gd name="T27" fmla="*/ 354 h 776"/>
                  <a:gd name="T28" fmla="*/ 0 w 55"/>
                  <a:gd name="T29" fmla="*/ 328 h 776"/>
                  <a:gd name="T30" fmla="*/ 0 w 55"/>
                  <a:gd name="T31" fmla="*/ 299 h 776"/>
                  <a:gd name="T32" fmla="*/ 4 w 55"/>
                  <a:gd name="T33" fmla="*/ 269 h 776"/>
                  <a:gd name="T34" fmla="*/ 10 w 55"/>
                  <a:gd name="T35" fmla="*/ 238 h 776"/>
                  <a:gd name="T36" fmla="*/ 12 w 55"/>
                  <a:gd name="T37" fmla="*/ 210 h 776"/>
                  <a:gd name="T38" fmla="*/ 12 w 55"/>
                  <a:gd name="T39" fmla="*/ 188 h 776"/>
                  <a:gd name="T40" fmla="*/ 12 w 55"/>
                  <a:gd name="T41" fmla="*/ 164 h 776"/>
                  <a:gd name="T42" fmla="*/ 12 w 55"/>
                  <a:gd name="T43" fmla="*/ 137 h 776"/>
                  <a:gd name="T44" fmla="*/ 12 w 55"/>
                  <a:gd name="T45" fmla="*/ 107 h 776"/>
                  <a:gd name="T46" fmla="*/ 12 w 55"/>
                  <a:gd name="T47" fmla="*/ 81 h 776"/>
                  <a:gd name="T48" fmla="*/ 12 w 55"/>
                  <a:gd name="T49" fmla="*/ 59 h 776"/>
                  <a:gd name="T50" fmla="*/ 10 w 55"/>
                  <a:gd name="T51" fmla="*/ 33 h 776"/>
                  <a:gd name="T52" fmla="*/ 10 w 55"/>
                  <a:gd name="T53" fmla="*/ 11 h 776"/>
                  <a:gd name="T54" fmla="*/ 25 w 55"/>
                  <a:gd name="T55" fmla="*/ 6 h 776"/>
                  <a:gd name="T56" fmla="*/ 27 w 55"/>
                  <a:gd name="T57" fmla="*/ 28 h 776"/>
                  <a:gd name="T58" fmla="*/ 27 w 55"/>
                  <a:gd name="T59" fmla="*/ 50 h 776"/>
                  <a:gd name="T60" fmla="*/ 27 w 55"/>
                  <a:gd name="T61" fmla="*/ 79 h 776"/>
                  <a:gd name="T62" fmla="*/ 27 w 55"/>
                  <a:gd name="T63" fmla="*/ 105 h 776"/>
                  <a:gd name="T64" fmla="*/ 27 w 55"/>
                  <a:gd name="T65" fmla="*/ 135 h 776"/>
                  <a:gd name="T66" fmla="*/ 27 w 55"/>
                  <a:gd name="T67" fmla="*/ 161 h 776"/>
                  <a:gd name="T68" fmla="*/ 27 w 55"/>
                  <a:gd name="T69" fmla="*/ 185 h 776"/>
                  <a:gd name="T70" fmla="*/ 27 w 55"/>
                  <a:gd name="T71" fmla="*/ 209 h 776"/>
                  <a:gd name="T72" fmla="*/ 27 w 55"/>
                  <a:gd name="T73" fmla="*/ 236 h 776"/>
                  <a:gd name="T74" fmla="*/ 27 w 55"/>
                  <a:gd name="T75" fmla="*/ 262 h 776"/>
                  <a:gd name="T76" fmla="*/ 27 w 55"/>
                  <a:gd name="T77" fmla="*/ 284 h 776"/>
                  <a:gd name="T78" fmla="*/ 27 w 55"/>
                  <a:gd name="T79" fmla="*/ 310 h 776"/>
                  <a:gd name="T80" fmla="*/ 27 w 55"/>
                  <a:gd name="T81" fmla="*/ 338 h 776"/>
                  <a:gd name="T82" fmla="*/ 27 w 55"/>
                  <a:gd name="T83" fmla="*/ 364 h 776"/>
                  <a:gd name="T84" fmla="*/ 27 w 55"/>
                  <a:gd name="T85" fmla="*/ 391 h 776"/>
                  <a:gd name="T86" fmla="*/ 27 w 55"/>
                  <a:gd name="T87" fmla="*/ 419 h 776"/>
                  <a:gd name="T88" fmla="*/ 27 w 55"/>
                  <a:gd name="T89" fmla="*/ 448 h 776"/>
                  <a:gd name="T90" fmla="*/ 29 w 55"/>
                  <a:gd name="T91" fmla="*/ 474 h 776"/>
                  <a:gd name="T92" fmla="*/ 31 w 55"/>
                  <a:gd name="T93" fmla="*/ 496 h 776"/>
                  <a:gd name="T94" fmla="*/ 37 w 55"/>
                  <a:gd name="T95" fmla="*/ 520 h 776"/>
                  <a:gd name="T96" fmla="*/ 39 w 55"/>
                  <a:gd name="T97" fmla="*/ 543 h 776"/>
                  <a:gd name="T98" fmla="*/ 41 w 55"/>
                  <a:gd name="T99" fmla="*/ 566 h 776"/>
                  <a:gd name="T100" fmla="*/ 42 w 55"/>
                  <a:gd name="T101" fmla="*/ 594 h 776"/>
                  <a:gd name="T102" fmla="*/ 44 w 55"/>
                  <a:gd name="T103" fmla="*/ 618 h 776"/>
                  <a:gd name="T104" fmla="*/ 50 w 55"/>
                  <a:gd name="T105" fmla="*/ 650 h 776"/>
                  <a:gd name="T106" fmla="*/ 52 w 55"/>
                  <a:gd name="T107" fmla="*/ 672 h 776"/>
                  <a:gd name="T108" fmla="*/ 54 w 55"/>
                  <a:gd name="T109" fmla="*/ 699 h 776"/>
                  <a:gd name="T110" fmla="*/ 54 w 55"/>
                  <a:gd name="T111" fmla="*/ 727 h 776"/>
                  <a:gd name="T112" fmla="*/ 54 w 55"/>
                  <a:gd name="T113" fmla="*/ 751 h 776"/>
                  <a:gd name="T114" fmla="*/ 48 w 55"/>
                  <a:gd name="T115" fmla="*/ 771 h 776"/>
                  <a:gd name="T116" fmla="*/ 25 w 55"/>
                  <a:gd name="T117" fmla="*/ 775 h 776"/>
                  <a:gd name="T118" fmla="*/ 15 w 55"/>
                  <a:gd name="T119" fmla="*/ 758 h 77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55"/>
                  <a:gd name="T181" fmla="*/ 0 h 776"/>
                  <a:gd name="T182" fmla="*/ 55 w 55"/>
                  <a:gd name="T183" fmla="*/ 776 h 77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55" h="776">
                    <a:moveTo>
                      <a:pt x="21" y="751"/>
                    </a:moveTo>
                    <a:lnTo>
                      <a:pt x="19" y="745"/>
                    </a:lnTo>
                    <a:lnTo>
                      <a:pt x="19" y="740"/>
                    </a:lnTo>
                    <a:lnTo>
                      <a:pt x="19" y="734"/>
                    </a:lnTo>
                    <a:lnTo>
                      <a:pt x="19" y="727"/>
                    </a:lnTo>
                    <a:lnTo>
                      <a:pt x="19" y="721"/>
                    </a:lnTo>
                    <a:lnTo>
                      <a:pt x="19" y="716"/>
                    </a:lnTo>
                    <a:lnTo>
                      <a:pt x="19" y="709"/>
                    </a:lnTo>
                    <a:lnTo>
                      <a:pt x="19" y="698"/>
                    </a:lnTo>
                    <a:lnTo>
                      <a:pt x="19" y="686"/>
                    </a:lnTo>
                    <a:lnTo>
                      <a:pt x="19" y="681"/>
                    </a:lnTo>
                    <a:lnTo>
                      <a:pt x="17" y="675"/>
                    </a:lnTo>
                    <a:lnTo>
                      <a:pt x="17" y="668"/>
                    </a:lnTo>
                    <a:lnTo>
                      <a:pt x="17" y="661"/>
                    </a:lnTo>
                    <a:lnTo>
                      <a:pt x="15" y="655"/>
                    </a:lnTo>
                    <a:lnTo>
                      <a:pt x="15" y="650"/>
                    </a:lnTo>
                    <a:lnTo>
                      <a:pt x="15" y="644"/>
                    </a:lnTo>
                    <a:lnTo>
                      <a:pt x="15" y="638"/>
                    </a:lnTo>
                    <a:lnTo>
                      <a:pt x="15" y="631"/>
                    </a:lnTo>
                    <a:lnTo>
                      <a:pt x="15" y="620"/>
                    </a:lnTo>
                    <a:lnTo>
                      <a:pt x="15" y="609"/>
                    </a:lnTo>
                    <a:lnTo>
                      <a:pt x="15" y="600"/>
                    </a:lnTo>
                    <a:lnTo>
                      <a:pt x="15" y="590"/>
                    </a:lnTo>
                    <a:lnTo>
                      <a:pt x="15" y="583"/>
                    </a:lnTo>
                    <a:lnTo>
                      <a:pt x="15" y="578"/>
                    </a:lnTo>
                    <a:lnTo>
                      <a:pt x="15" y="570"/>
                    </a:lnTo>
                    <a:lnTo>
                      <a:pt x="15" y="563"/>
                    </a:lnTo>
                    <a:lnTo>
                      <a:pt x="15" y="554"/>
                    </a:lnTo>
                    <a:lnTo>
                      <a:pt x="15" y="546"/>
                    </a:lnTo>
                    <a:lnTo>
                      <a:pt x="15" y="541"/>
                    </a:lnTo>
                    <a:lnTo>
                      <a:pt x="15" y="535"/>
                    </a:lnTo>
                    <a:lnTo>
                      <a:pt x="15" y="530"/>
                    </a:lnTo>
                    <a:lnTo>
                      <a:pt x="15" y="520"/>
                    </a:lnTo>
                    <a:lnTo>
                      <a:pt x="14" y="511"/>
                    </a:lnTo>
                    <a:lnTo>
                      <a:pt x="14" y="504"/>
                    </a:lnTo>
                    <a:lnTo>
                      <a:pt x="14" y="496"/>
                    </a:lnTo>
                    <a:lnTo>
                      <a:pt x="14" y="491"/>
                    </a:lnTo>
                    <a:lnTo>
                      <a:pt x="14" y="485"/>
                    </a:lnTo>
                    <a:lnTo>
                      <a:pt x="12" y="476"/>
                    </a:lnTo>
                    <a:lnTo>
                      <a:pt x="12" y="471"/>
                    </a:lnTo>
                    <a:lnTo>
                      <a:pt x="10" y="463"/>
                    </a:lnTo>
                    <a:lnTo>
                      <a:pt x="8" y="454"/>
                    </a:lnTo>
                    <a:lnTo>
                      <a:pt x="8" y="447"/>
                    </a:lnTo>
                    <a:lnTo>
                      <a:pt x="8" y="441"/>
                    </a:lnTo>
                    <a:lnTo>
                      <a:pt x="8" y="435"/>
                    </a:lnTo>
                    <a:lnTo>
                      <a:pt x="6" y="424"/>
                    </a:lnTo>
                    <a:lnTo>
                      <a:pt x="4" y="417"/>
                    </a:lnTo>
                    <a:lnTo>
                      <a:pt x="2" y="410"/>
                    </a:lnTo>
                    <a:lnTo>
                      <a:pt x="0" y="402"/>
                    </a:lnTo>
                    <a:lnTo>
                      <a:pt x="0" y="395"/>
                    </a:lnTo>
                    <a:lnTo>
                      <a:pt x="0" y="388"/>
                    </a:lnTo>
                    <a:lnTo>
                      <a:pt x="0" y="380"/>
                    </a:lnTo>
                    <a:lnTo>
                      <a:pt x="0" y="373"/>
                    </a:lnTo>
                    <a:lnTo>
                      <a:pt x="0" y="365"/>
                    </a:lnTo>
                    <a:lnTo>
                      <a:pt x="0" y="360"/>
                    </a:lnTo>
                    <a:lnTo>
                      <a:pt x="0" y="354"/>
                    </a:lnTo>
                    <a:lnTo>
                      <a:pt x="0" y="349"/>
                    </a:lnTo>
                    <a:lnTo>
                      <a:pt x="0" y="343"/>
                    </a:lnTo>
                    <a:lnTo>
                      <a:pt x="0" y="338"/>
                    </a:lnTo>
                    <a:lnTo>
                      <a:pt x="0" y="328"/>
                    </a:lnTo>
                    <a:lnTo>
                      <a:pt x="0" y="317"/>
                    </a:lnTo>
                    <a:lnTo>
                      <a:pt x="0" y="310"/>
                    </a:lnTo>
                    <a:lnTo>
                      <a:pt x="0" y="304"/>
                    </a:lnTo>
                    <a:lnTo>
                      <a:pt x="0" y="299"/>
                    </a:lnTo>
                    <a:lnTo>
                      <a:pt x="0" y="292"/>
                    </a:lnTo>
                    <a:lnTo>
                      <a:pt x="2" y="282"/>
                    </a:lnTo>
                    <a:lnTo>
                      <a:pt x="4" y="275"/>
                    </a:lnTo>
                    <a:lnTo>
                      <a:pt x="4" y="269"/>
                    </a:lnTo>
                    <a:lnTo>
                      <a:pt x="6" y="262"/>
                    </a:lnTo>
                    <a:lnTo>
                      <a:pt x="8" y="253"/>
                    </a:lnTo>
                    <a:lnTo>
                      <a:pt x="10" y="247"/>
                    </a:lnTo>
                    <a:lnTo>
                      <a:pt x="10" y="238"/>
                    </a:lnTo>
                    <a:lnTo>
                      <a:pt x="12" y="231"/>
                    </a:lnTo>
                    <a:lnTo>
                      <a:pt x="12" y="223"/>
                    </a:lnTo>
                    <a:lnTo>
                      <a:pt x="12" y="218"/>
                    </a:lnTo>
                    <a:lnTo>
                      <a:pt x="12" y="210"/>
                    </a:lnTo>
                    <a:lnTo>
                      <a:pt x="12" y="205"/>
                    </a:lnTo>
                    <a:lnTo>
                      <a:pt x="12" y="199"/>
                    </a:lnTo>
                    <a:lnTo>
                      <a:pt x="12" y="194"/>
                    </a:lnTo>
                    <a:lnTo>
                      <a:pt x="12" y="188"/>
                    </a:lnTo>
                    <a:lnTo>
                      <a:pt x="12" y="183"/>
                    </a:lnTo>
                    <a:lnTo>
                      <a:pt x="12" y="177"/>
                    </a:lnTo>
                    <a:lnTo>
                      <a:pt x="12" y="170"/>
                    </a:lnTo>
                    <a:lnTo>
                      <a:pt x="12" y="164"/>
                    </a:lnTo>
                    <a:lnTo>
                      <a:pt x="12" y="159"/>
                    </a:lnTo>
                    <a:lnTo>
                      <a:pt x="12" y="151"/>
                    </a:lnTo>
                    <a:lnTo>
                      <a:pt x="12" y="144"/>
                    </a:lnTo>
                    <a:lnTo>
                      <a:pt x="12" y="137"/>
                    </a:lnTo>
                    <a:lnTo>
                      <a:pt x="12" y="129"/>
                    </a:lnTo>
                    <a:lnTo>
                      <a:pt x="12" y="124"/>
                    </a:lnTo>
                    <a:lnTo>
                      <a:pt x="12" y="114"/>
                    </a:lnTo>
                    <a:lnTo>
                      <a:pt x="12" y="107"/>
                    </a:lnTo>
                    <a:lnTo>
                      <a:pt x="12" y="101"/>
                    </a:lnTo>
                    <a:lnTo>
                      <a:pt x="12" y="96"/>
                    </a:lnTo>
                    <a:lnTo>
                      <a:pt x="12" y="89"/>
                    </a:lnTo>
                    <a:lnTo>
                      <a:pt x="12" y="81"/>
                    </a:lnTo>
                    <a:lnTo>
                      <a:pt x="12" y="76"/>
                    </a:lnTo>
                    <a:lnTo>
                      <a:pt x="12" y="70"/>
                    </a:lnTo>
                    <a:lnTo>
                      <a:pt x="12" y="65"/>
                    </a:lnTo>
                    <a:lnTo>
                      <a:pt x="12" y="59"/>
                    </a:lnTo>
                    <a:lnTo>
                      <a:pt x="12" y="52"/>
                    </a:lnTo>
                    <a:lnTo>
                      <a:pt x="10" y="46"/>
                    </a:lnTo>
                    <a:lnTo>
                      <a:pt x="10" y="41"/>
                    </a:lnTo>
                    <a:lnTo>
                      <a:pt x="10" y="33"/>
                    </a:lnTo>
                    <a:lnTo>
                      <a:pt x="10" y="28"/>
                    </a:lnTo>
                    <a:lnTo>
                      <a:pt x="10" y="22"/>
                    </a:lnTo>
                    <a:lnTo>
                      <a:pt x="10" y="17"/>
                    </a:lnTo>
                    <a:lnTo>
                      <a:pt x="10" y="11"/>
                    </a:lnTo>
                    <a:lnTo>
                      <a:pt x="12" y="6"/>
                    </a:lnTo>
                    <a:lnTo>
                      <a:pt x="17" y="2"/>
                    </a:lnTo>
                    <a:lnTo>
                      <a:pt x="23" y="0"/>
                    </a:lnTo>
                    <a:lnTo>
                      <a:pt x="25" y="6"/>
                    </a:lnTo>
                    <a:lnTo>
                      <a:pt x="25" y="11"/>
                    </a:lnTo>
                    <a:lnTo>
                      <a:pt x="25" y="17"/>
                    </a:lnTo>
                    <a:lnTo>
                      <a:pt x="27" y="22"/>
                    </a:lnTo>
                    <a:lnTo>
                      <a:pt x="27" y="28"/>
                    </a:lnTo>
                    <a:lnTo>
                      <a:pt x="27" y="33"/>
                    </a:lnTo>
                    <a:lnTo>
                      <a:pt x="27" y="39"/>
                    </a:lnTo>
                    <a:lnTo>
                      <a:pt x="27" y="44"/>
                    </a:lnTo>
                    <a:lnTo>
                      <a:pt x="27" y="50"/>
                    </a:lnTo>
                    <a:lnTo>
                      <a:pt x="27" y="57"/>
                    </a:lnTo>
                    <a:lnTo>
                      <a:pt x="27" y="65"/>
                    </a:lnTo>
                    <a:lnTo>
                      <a:pt x="27" y="72"/>
                    </a:lnTo>
                    <a:lnTo>
                      <a:pt x="27" y="79"/>
                    </a:lnTo>
                    <a:lnTo>
                      <a:pt x="27" y="87"/>
                    </a:lnTo>
                    <a:lnTo>
                      <a:pt x="27" y="92"/>
                    </a:lnTo>
                    <a:lnTo>
                      <a:pt x="27" y="98"/>
                    </a:lnTo>
                    <a:lnTo>
                      <a:pt x="27" y="105"/>
                    </a:lnTo>
                    <a:lnTo>
                      <a:pt x="27" y="113"/>
                    </a:lnTo>
                    <a:lnTo>
                      <a:pt x="27" y="120"/>
                    </a:lnTo>
                    <a:lnTo>
                      <a:pt x="27" y="127"/>
                    </a:lnTo>
                    <a:lnTo>
                      <a:pt x="27" y="135"/>
                    </a:lnTo>
                    <a:lnTo>
                      <a:pt x="27" y="140"/>
                    </a:lnTo>
                    <a:lnTo>
                      <a:pt x="27" y="148"/>
                    </a:lnTo>
                    <a:lnTo>
                      <a:pt x="27" y="155"/>
                    </a:lnTo>
                    <a:lnTo>
                      <a:pt x="27" y="161"/>
                    </a:lnTo>
                    <a:lnTo>
                      <a:pt x="27" y="168"/>
                    </a:lnTo>
                    <a:lnTo>
                      <a:pt x="27" y="173"/>
                    </a:lnTo>
                    <a:lnTo>
                      <a:pt x="27" y="179"/>
                    </a:lnTo>
                    <a:lnTo>
                      <a:pt x="27" y="185"/>
                    </a:lnTo>
                    <a:lnTo>
                      <a:pt x="27" y="190"/>
                    </a:lnTo>
                    <a:lnTo>
                      <a:pt x="27" y="197"/>
                    </a:lnTo>
                    <a:lnTo>
                      <a:pt x="27" y="203"/>
                    </a:lnTo>
                    <a:lnTo>
                      <a:pt x="27" y="209"/>
                    </a:lnTo>
                    <a:lnTo>
                      <a:pt x="27" y="218"/>
                    </a:lnTo>
                    <a:lnTo>
                      <a:pt x="27" y="223"/>
                    </a:lnTo>
                    <a:lnTo>
                      <a:pt x="27" y="231"/>
                    </a:lnTo>
                    <a:lnTo>
                      <a:pt x="27" y="236"/>
                    </a:lnTo>
                    <a:lnTo>
                      <a:pt x="27" y="242"/>
                    </a:lnTo>
                    <a:lnTo>
                      <a:pt x="27" y="249"/>
                    </a:lnTo>
                    <a:lnTo>
                      <a:pt x="27" y="255"/>
                    </a:lnTo>
                    <a:lnTo>
                      <a:pt x="27" y="262"/>
                    </a:lnTo>
                    <a:lnTo>
                      <a:pt x="27" y="268"/>
                    </a:lnTo>
                    <a:lnTo>
                      <a:pt x="27" y="273"/>
                    </a:lnTo>
                    <a:lnTo>
                      <a:pt x="27" y="279"/>
                    </a:lnTo>
                    <a:lnTo>
                      <a:pt x="27" y="284"/>
                    </a:lnTo>
                    <a:lnTo>
                      <a:pt x="27" y="290"/>
                    </a:lnTo>
                    <a:lnTo>
                      <a:pt x="27" y="295"/>
                    </a:lnTo>
                    <a:lnTo>
                      <a:pt x="27" y="303"/>
                    </a:lnTo>
                    <a:lnTo>
                      <a:pt x="27" y="310"/>
                    </a:lnTo>
                    <a:lnTo>
                      <a:pt x="27" y="316"/>
                    </a:lnTo>
                    <a:lnTo>
                      <a:pt x="27" y="323"/>
                    </a:lnTo>
                    <a:lnTo>
                      <a:pt x="27" y="330"/>
                    </a:lnTo>
                    <a:lnTo>
                      <a:pt x="27" y="338"/>
                    </a:lnTo>
                    <a:lnTo>
                      <a:pt x="27" y="345"/>
                    </a:lnTo>
                    <a:lnTo>
                      <a:pt x="27" y="352"/>
                    </a:lnTo>
                    <a:lnTo>
                      <a:pt x="27" y="358"/>
                    </a:lnTo>
                    <a:lnTo>
                      <a:pt x="27" y="364"/>
                    </a:lnTo>
                    <a:lnTo>
                      <a:pt x="27" y="371"/>
                    </a:lnTo>
                    <a:lnTo>
                      <a:pt x="27" y="376"/>
                    </a:lnTo>
                    <a:lnTo>
                      <a:pt x="27" y="384"/>
                    </a:lnTo>
                    <a:lnTo>
                      <a:pt x="27" y="391"/>
                    </a:lnTo>
                    <a:lnTo>
                      <a:pt x="27" y="397"/>
                    </a:lnTo>
                    <a:lnTo>
                      <a:pt x="27" y="404"/>
                    </a:lnTo>
                    <a:lnTo>
                      <a:pt x="27" y="411"/>
                    </a:lnTo>
                    <a:lnTo>
                      <a:pt x="27" y="419"/>
                    </a:lnTo>
                    <a:lnTo>
                      <a:pt x="27" y="428"/>
                    </a:lnTo>
                    <a:lnTo>
                      <a:pt x="27" y="434"/>
                    </a:lnTo>
                    <a:lnTo>
                      <a:pt x="27" y="441"/>
                    </a:lnTo>
                    <a:lnTo>
                      <a:pt x="27" y="448"/>
                    </a:lnTo>
                    <a:lnTo>
                      <a:pt x="27" y="454"/>
                    </a:lnTo>
                    <a:lnTo>
                      <a:pt x="27" y="461"/>
                    </a:lnTo>
                    <a:lnTo>
                      <a:pt x="27" y="467"/>
                    </a:lnTo>
                    <a:lnTo>
                      <a:pt x="29" y="474"/>
                    </a:lnTo>
                    <a:lnTo>
                      <a:pt x="29" y="480"/>
                    </a:lnTo>
                    <a:lnTo>
                      <a:pt x="29" y="485"/>
                    </a:lnTo>
                    <a:lnTo>
                      <a:pt x="31" y="491"/>
                    </a:lnTo>
                    <a:lnTo>
                      <a:pt x="31" y="496"/>
                    </a:lnTo>
                    <a:lnTo>
                      <a:pt x="33" y="502"/>
                    </a:lnTo>
                    <a:lnTo>
                      <a:pt x="33" y="507"/>
                    </a:lnTo>
                    <a:lnTo>
                      <a:pt x="35" y="515"/>
                    </a:lnTo>
                    <a:lnTo>
                      <a:pt x="37" y="520"/>
                    </a:lnTo>
                    <a:lnTo>
                      <a:pt x="37" y="526"/>
                    </a:lnTo>
                    <a:lnTo>
                      <a:pt x="37" y="531"/>
                    </a:lnTo>
                    <a:lnTo>
                      <a:pt x="39" y="537"/>
                    </a:lnTo>
                    <a:lnTo>
                      <a:pt x="39" y="543"/>
                    </a:lnTo>
                    <a:lnTo>
                      <a:pt x="39" y="548"/>
                    </a:lnTo>
                    <a:lnTo>
                      <a:pt x="39" y="554"/>
                    </a:lnTo>
                    <a:lnTo>
                      <a:pt x="41" y="559"/>
                    </a:lnTo>
                    <a:lnTo>
                      <a:pt x="41" y="566"/>
                    </a:lnTo>
                    <a:lnTo>
                      <a:pt x="41" y="574"/>
                    </a:lnTo>
                    <a:lnTo>
                      <a:pt x="41" y="581"/>
                    </a:lnTo>
                    <a:lnTo>
                      <a:pt x="41" y="589"/>
                    </a:lnTo>
                    <a:lnTo>
                      <a:pt x="42" y="594"/>
                    </a:lnTo>
                    <a:lnTo>
                      <a:pt x="42" y="600"/>
                    </a:lnTo>
                    <a:lnTo>
                      <a:pt x="42" y="605"/>
                    </a:lnTo>
                    <a:lnTo>
                      <a:pt x="42" y="611"/>
                    </a:lnTo>
                    <a:lnTo>
                      <a:pt x="44" y="618"/>
                    </a:lnTo>
                    <a:lnTo>
                      <a:pt x="44" y="626"/>
                    </a:lnTo>
                    <a:lnTo>
                      <a:pt x="48" y="637"/>
                    </a:lnTo>
                    <a:lnTo>
                      <a:pt x="48" y="644"/>
                    </a:lnTo>
                    <a:lnTo>
                      <a:pt x="50" y="650"/>
                    </a:lnTo>
                    <a:lnTo>
                      <a:pt x="50" y="655"/>
                    </a:lnTo>
                    <a:lnTo>
                      <a:pt x="52" y="661"/>
                    </a:lnTo>
                    <a:lnTo>
                      <a:pt x="52" y="666"/>
                    </a:lnTo>
                    <a:lnTo>
                      <a:pt x="52" y="672"/>
                    </a:lnTo>
                    <a:lnTo>
                      <a:pt x="52" y="677"/>
                    </a:lnTo>
                    <a:lnTo>
                      <a:pt x="54" y="685"/>
                    </a:lnTo>
                    <a:lnTo>
                      <a:pt x="54" y="692"/>
                    </a:lnTo>
                    <a:lnTo>
                      <a:pt x="54" y="699"/>
                    </a:lnTo>
                    <a:lnTo>
                      <a:pt x="54" y="709"/>
                    </a:lnTo>
                    <a:lnTo>
                      <a:pt x="54" y="714"/>
                    </a:lnTo>
                    <a:lnTo>
                      <a:pt x="54" y="721"/>
                    </a:lnTo>
                    <a:lnTo>
                      <a:pt x="54" y="727"/>
                    </a:lnTo>
                    <a:lnTo>
                      <a:pt x="54" y="733"/>
                    </a:lnTo>
                    <a:lnTo>
                      <a:pt x="54" y="738"/>
                    </a:lnTo>
                    <a:lnTo>
                      <a:pt x="54" y="744"/>
                    </a:lnTo>
                    <a:lnTo>
                      <a:pt x="54" y="751"/>
                    </a:lnTo>
                    <a:lnTo>
                      <a:pt x="54" y="757"/>
                    </a:lnTo>
                    <a:lnTo>
                      <a:pt x="54" y="762"/>
                    </a:lnTo>
                    <a:lnTo>
                      <a:pt x="54" y="768"/>
                    </a:lnTo>
                    <a:lnTo>
                      <a:pt x="48" y="771"/>
                    </a:lnTo>
                    <a:lnTo>
                      <a:pt x="42" y="773"/>
                    </a:lnTo>
                    <a:lnTo>
                      <a:pt x="37" y="775"/>
                    </a:lnTo>
                    <a:lnTo>
                      <a:pt x="31" y="775"/>
                    </a:lnTo>
                    <a:lnTo>
                      <a:pt x="25" y="775"/>
                    </a:lnTo>
                    <a:lnTo>
                      <a:pt x="19" y="775"/>
                    </a:lnTo>
                    <a:lnTo>
                      <a:pt x="15" y="769"/>
                    </a:lnTo>
                    <a:lnTo>
                      <a:pt x="15" y="764"/>
                    </a:lnTo>
                    <a:lnTo>
                      <a:pt x="15" y="758"/>
                    </a:lnTo>
                    <a:lnTo>
                      <a:pt x="15" y="753"/>
                    </a:lnTo>
                    <a:lnTo>
                      <a:pt x="17" y="747"/>
                    </a:lnTo>
                    <a:lnTo>
                      <a:pt x="19" y="742"/>
                    </a:lnTo>
                  </a:path>
                </a:pathLst>
              </a:custGeom>
              <a:solidFill>
                <a:srgbClr val="EAEC5E"/>
              </a:solidFill>
              <a:ln w="12700" cap="rnd">
                <a:solidFill>
                  <a:srgbClr val="00CC00"/>
                </a:solidFill>
                <a:round/>
                <a:headEnd/>
                <a:tailEnd/>
              </a:ln>
            </p:spPr>
            <p:txBody>
              <a:bodyPr/>
              <a:lstStyle/>
              <a:p>
                <a:endParaRPr lang="en-US"/>
              </a:p>
            </p:txBody>
          </p:sp>
          <p:sp>
            <p:nvSpPr>
              <p:cNvPr id="3839" name="Freeform 175"/>
              <p:cNvSpPr>
                <a:spLocks/>
              </p:cNvSpPr>
              <p:nvPr/>
            </p:nvSpPr>
            <p:spPr bwMode="auto">
              <a:xfrm>
                <a:off x="2242" y="1338"/>
                <a:ext cx="68" cy="127"/>
              </a:xfrm>
              <a:custGeom>
                <a:avLst/>
                <a:gdLst>
                  <a:gd name="T0" fmla="*/ 4 w 68"/>
                  <a:gd name="T1" fmla="*/ 126 h 127"/>
                  <a:gd name="T2" fmla="*/ 1 w 68"/>
                  <a:gd name="T3" fmla="*/ 119 h 127"/>
                  <a:gd name="T4" fmla="*/ 0 w 68"/>
                  <a:gd name="T5" fmla="*/ 111 h 127"/>
                  <a:gd name="T6" fmla="*/ 0 w 68"/>
                  <a:gd name="T7" fmla="*/ 104 h 127"/>
                  <a:gd name="T8" fmla="*/ 0 w 68"/>
                  <a:gd name="T9" fmla="*/ 96 h 127"/>
                  <a:gd name="T10" fmla="*/ 0 w 68"/>
                  <a:gd name="T11" fmla="*/ 89 h 127"/>
                  <a:gd name="T12" fmla="*/ 0 w 68"/>
                  <a:gd name="T13" fmla="*/ 82 h 127"/>
                  <a:gd name="T14" fmla="*/ 3 w 68"/>
                  <a:gd name="T15" fmla="*/ 74 h 127"/>
                  <a:gd name="T16" fmla="*/ 5 w 68"/>
                  <a:gd name="T17" fmla="*/ 67 h 127"/>
                  <a:gd name="T18" fmla="*/ 9 w 68"/>
                  <a:gd name="T19" fmla="*/ 62 h 127"/>
                  <a:gd name="T20" fmla="*/ 12 w 68"/>
                  <a:gd name="T21" fmla="*/ 54 h 127"/>
                  <a:gd name="T22" fmla="*/ 15 w 68"/>
                  <a:gd name="T23" fmla="*/ 49 h 127"/>
                  <a:gd name="T24" fmla="*/ 18 w 68"/>
                  <a:gd name="T25" fmla="*/ 42 h 127"/>
                  <a:gd name="T26" fmla="*/ 22 w 68"/>
                  <a:gd name="T27" fmla="*/ 37 h 127"/>
                  <a:gd name="T28" fmla="*/ 24 w 68"/>
                  <a:gd name="T29" fmla="*/ 30 h 127"/>
                  <a:gd name="T30" fmla="*/ 28 w 68"/>
                  <a:gd name="T31" fmla="*/ 27 h 127"/>
                  <a:gd name="T32" fmla="*/ 32 w 68"/>
                  <a:gd name="T33" fmla="*/ 22 h 127"/>
                  <a:gd name="T34" fmla="*/ 36 w 68"/>
                  <a:gd name="T35" fmla="*/ 17 h 127"/>
                  <a:gd name="T36" fmla="*/ 40 w 68"/>
                  <a:gd name="T37" fmla="*/ 15 h 127"/>
                  <a:gd name="T38" fmla="*/ 44 w 68"/>
                  <a:gd name="T39" fmla="*/ 10 h 127"/>
                  <a:gd name="T40" fmla="*/ 48 w 68"/>
                  <a:gd name="T41" fmla="*/ 7 h 127"/>
                  <a:gd name="T42" fmla="*/ 52 w 68"/>
                  <a:gd name="T43" fmla="*/ 2 h 127"/>
                  <a:gd name="T44" fmla="*/ 55 w 68"/>
                  <a:gd name="T45" fmla="*/ 2 h 127"/>
                  <a:gd name="T46" fmla="*/ 59 w 68"/>
                  <a:gd name="T47" fmla="*/ 0 h 127"/>
                  <a:gd name="T48" fmla="*/ 63 w 68"/>
                  <a:gd name="T49" fmla="*/ 0 h 127"/>
                  <a:gd name="T50" fmla="*/ 67 w 68"/>
                  <a:gd name="T51" fmla="*/ 0 h 127"/>
                  <a:gd name="T52" fmla="*/ 63 w 68"/>
                  <a:gd name="T53" fmla="*/ 2 h 127"/>
                  <a:gd name="T54" fmla="*/ 67 w 68"/>
                  <a:gd name="T55" fmla="*/ 7 h 127"/>
                  <a:gd name="T56" fmla="*/ 67 w 68"/>
                  <a:gd name="T57" fmla="*/ 15 h 127"/>
                  <a:gd name="T58" fmla="*/ 66 w 68"/>
                  <a:gd name="T59" fmla="*/ 22 h 127"/>
                  <a:gd name="T60" fmla="*/ 63 w 68"/>
                  <a:gd name="T61" fmla="*/ 30 h 127"/>
                  <a:gd name="T62" fmla="*/ 62 w 68"/>
                  <a:gd name="T63" fmla="*/ 37 h 127"/>
                  <a:gd name="T64" fmla="*/ 61 w 68"/>
                  <a:gd name="T65" fmla="*/ 44 h 127"/>
                  <a:gd name="T66" fmla="*/ 58 w 68"/>
                  <a:gd name="T67" fmla="*/ 52 h 127"/>
                  <a:gd name="T68" fmla="*/ 54 w 68"/>
                  <a:gd name="T69" fmla="*/ 57 h 127"/>
                  <a:gd name="T70" fmla="*/ 52 w 68"/>
                  <a:gd name="T71" fmla="*/ 64 h 127"/>
                  <a:gd name="T72" fmla="*/ 48 w 68"/>
                  <a:gd name="T73" fmla="*/ 69 h 127"/>
                  <a:gd name="T74" fmla="*/ 44 w 68"/>
                  <a:gd name="T75" fmla="*/ 77 h 127"/>
                  <a:gd name="T76" fmla="*/ 40 w 68"/>
                  <a:gd name="T77" fmla="*/ 82 h 127"/>
                  <a:gd name="T78" fmla="*/ 36 w 68"/>
                  <a:gd name="T79" fmla="*/ 86 h 127"/>
                  <a:gd name="T80" fmla="*/ 34 w 68"/>
                  <a:gd name="T81" fmla="*/ 94 h 127"/>
                  <a:gd name="T82" fmla="*/ 30 w 68"/>
                  <a:gd name="T83" fmla="*/ 96 h 127"/>
                  <a:gd name="T84" fmla="*/ 27 w 68"/>
                  <a:gd name="T85" fmla="*/ 104 h 127"/>
                  <a:gd name="T86" fmla="*/ 23 w 68"/>
                  <a:gd name="T87" fmla="*/ 106 h 127"/>
                  <a:gd name="T88" fmla="*/ 19 w 68"/>
                  <a:gd name="T89" fmla="*/ 114 h 127"/>
                  <a:gd name="T90" fmla="*/ 17 w 68"/>
                  <a:gd name="T91" fmla="*/ 121 h 127"/>
                  <a:gd name="T92" fmla="*/ 13 w 68"/>
                  <a:gd name="T93" fmla="*/ 121 h 127"/>
                  <a:gd name="T94" fmla="*/ 9 w 68"/>
                  <a:gd name="T95" fmla="*/ 126 h 127"/>
                  <a:gd name="T96" fmla="*/ 5 w 68"/>
                  <a:gd name="T97" fmla="*/ 126 h 127"/>
                  <a:gd name="T98" fmla="*/ 1 w 68"/>
                  <a:gd name="T99" fmla="*/ 126 h 127"/>
                  <a:gd name="T100" fmla="*/ 1 w 68"/>
                  <a:gd name="T101" fmla="*/ 119 h 127"/>
                  <a:gd name="T102" fmla="*/ 1 w 68"/>
                  <a:gd name="T103" fmla="*/ 111 h 127"/>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68"/>
                  <a:gd name="T157" fmla="*/ 0 h 127"/>
                  <a:gd name="T158" fmla="*/ 68 w 68"/>
                  <a:gd name="T159" fmla="*/ 127 h 127"/>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68" h="127">
                    <a:moveTo>
                      <a:pt x="4" y="126"/>
                    </a:moveTo>
                    <a:lnTo>
                      <a:pt x="1" y="119"/>
                    </a:lnTo>
                    <a:lnTo>
                      <a:pt x="0" y="111"/>
                    </a:lnTo>
                    <a:lnTo>
                      <a:pt x="0" y="104"/>
                    </a:lnTo>
                    <a:lnTo>
                      <a:pt x="0" y="96"/>
                    </a:lnTo>
                    <a:lnTo>
                      <a:pt x="0" y="89"/>
                    </a:lnTo>
                    <a:lnTo>
                      <a:pt x="0" y="82"/>
                    </a:lnTo>
                    <a:lnTo>
                      <a:pt x="3" y="74"/>
                    </a:lnTo>
                    <a:lnTo>
                      <a:pt x="5" y="67"/>
                    </a:lnTo>
                    <a:lnTo>
                      <a:pt x="9" y="62"/>
                    </a:lnTo>
                    <a:lnTo>
                      <a:pt x="12" y="54"/>
                    </a:lnTo>
                    <a:lnTo>
                      <a:pt x="15" y="49"/>
                    </a:lnTo>
                    <a:lnTo>
                      <a:pt x="18" y="42"/>
                    </a:lnTo>
                    <a:lnTo>
                      <a:pt x="22" y="37"/>
                    </a:lnTo>
                    <a:lnTo>
                      <a:pt x="24" y="30"/>
                    </a:lnTo>
                    <a:lnTo>
                      <a:pt x="28" y="27"/>
                    </a:lnTo>
                    <a:lnTo>
                      <a:pt x="32" y="22"/>
                    </a:lnTo>
                    <a:lnTo>
                      <a:pt x="36" y="17"/>
                    </a:lnTo>
                    <a:lnTo>
                      <a:pt x="40" y="15"/>
                    </a:lnTo>
                    <a:lnTo>
                      <a:pt x="44" y="10"/>
                    </a:lnTo>
                    <a:lnTo>
                      <a:pt x="48" y="7"/>
                    </a:lnTo>
                    <a:lnTo>
                      <a:pt x="52" y="2"/>
                    </a:lnTo>
                    <a:lnTo>
                      <a:pt x="55" y="2"/>
                    </a:lnTo>
                    <a:lnTo>
                      <a:pt x="59" y="0"/>
                    </a:lnTo>
                    <a:lnTo>
                      <a:pt x="63" y="0"/>
                    </a:lnTo>
                    <a:lnTo>
                      <a:pt x="67" y="0"/>
                    </a:lnTo>
                    <a:lnTo>
                      <a:pt x="63" y="2"/>
                    </a:lnTo>
                    <a:lnTo>
                      <a:pt x="67" y="7"/>
                    </a:lnTo>
                    <a:lnTo>
                      <a:pt x="67" y="15"/>
                    </a:lnTo>
                    <a:lnTo>
                      <a:pt x="66" y="22"/>
                    </a:lnTo>
                    <a:lnTo>
                      <a:pt x="63" y="30"/>
                    </a:lnTo>
                    <a:lnTo>
                      <a:pt x="62" y="37"/>
                    </a:lnTo>
                    <a:lnTo>
                      <a:pt x="61" y="44"/>
                    </a:lnTo>
                    <a:lnTo>
                      <a:pt x="58" y="52"/>
                    </a:lnTo>
                    <a:lnTo>
                      <a:pt x="54" y="57"/>
                    </a:lnTo>
                    <a:lnTo>
                      <a:pt x="52" y="64"/>
                    </a:lnTo>
                    <a:lnTo>
                      <a:pt x="48" y="69"/>
                    </a:lnTo>
                    <a:lnTo>
                      <a:pt x="44" y="77"/>
                    </a:lnTo>
                    <a:lnTo>
                      <a:pt x="40" y="82"/>
                    </a:lnTo>
                    <a:lnTo>
                      <a:pt x="36" y="86"/>
                    </a:lnTo>
                    <a:lnTo>
                      <a:pt x="34" y="94"/>
                    </a:lnTo>
                    <a:lnTo>
                      <a:pt x="30" y="96"/>
                    </a:lnTo>
                    <a:lnTo>
                      <a:pt x="27" y="104"/>
                    </a:lnTo>
                    <a:lnTo>
                      <a:pt x="23" y="106"/>
                    </a:lnTo>
                    <a:lnTo>
                      <a:pt x="19" y="114"/>
                    </a:lnTo>
                    <a:lnTo>
                      <a:pt x="17" y="121"/>
                    </a:lnTo>
                    <a:lnTo>
                      <a:pt x="13" y="121"/>
                    </a:lnTo>
                    <a:lnTo>
                      <a:pt x="9" y="126"/>
                    </a:lnTo>
                    <a:lnTo>
                      <a:pt x="5" y="126"/>
                    </a:lnTo>
                    <a:lnTo>
                      <a:pt x="1" y="126"/>
                    </a:lnTo>
                    <a:lnTo>
                      <a:pt x="1" y="119"/>
                    </a:lnTo>
                    <a:lnTo>
                      <a:pt x="1" y="111"/>
                    </a:lnTo>
                  </a:path>
                </a:pathLst>
              </a:custGeom>
              <a:solidFill>
                <a:srgbClr val="EAEC5E"/>
              </a:solidFill>
              <a:ln w="12700" cap="rnd">
                <a:solidFill>
                  <a:schemeClr val="tx1"/>
                </a:solidFill>
                <a:round/>
                <a:headEnd/>
                <a:tailEnd/>
              </a:ln>
            </p:spPr>
            <p:txBody>
              <a:bodyPr/>
              <a:lstStyle/>
              <a:p>
                <a:endParaRPr lang="en-US"/>
              </a:p>
            </p:txBody>
          </p:sp>
          <p:sp>
            <p:nvSpPr>
              <p:cNvPr id="3840" name="Freeform 176"/>
              <p:cNvSpPr>
                <a:spLocks/>
              </p:cNvSpPr>
              <p:nvPr/>
            </p:nvSpPr>
            <p:spPr bwMode="auto">
              <a:xfrm>
                <a:off x="2182" y="1449"/>
                <a:ext cx="53" cy="114"/>
              </a:xfrm>
              <a:custGeom>
                <a:avLst/>
                <a:gdLst>
                  <a:gd name="T0" fmla="*/ 49 w 53"/>
                  <a:gd name="T1" fmla="*/ 113 h 114"/>
                  <a:gd name="T2" fmla="*/ 51 w 53"/>
                  <a:gd name="T3" fmla="*/ 106 h 114"/>
                  <a:gd name="T4" fmla="*/ 52 w 53"/>
                  <a:gd name="T5" fmla="*/ 100 h 114"/>
                  <a:gd name="T6" fmla="*/ 52 w 53"/>
                  <a:gd name="T7" fmla="*/ 93 h 114"/>
                  <a:gd name="T8" fmla="*/ 52 w 53"/>
                  <a:gd name="T9" fmla="*/ 86 h 114"/>
                  <a:gd name="T10" fmla="*/ 52 w 53"/>
                  <a:gd name="T11" fmla="*/ 80 h 114"/>
                  <a:gd name="T12" fmla="*/ 52 w 53"/>
                  <a:gd name="T13" fmla="*/ 73 h 114"/>
                  <a:gd name="T14" fmla="*/ 50 w 53"/>
                  <a:gd name="T15" fmla="*/ 66 h 114"/>
                  <a:gd name="T16" fmla="*/ 48 w 53"/>
                  <a:gd name="T17" fmla="*/ 60 h 114"/>
                  <a:gd name="T18" fmla="*/ 45 w 53"/>
                  <a:gd name="T19" fmla="*/ 55 h 114"/>
                  <a:gd name="T20" fmla="*/ 43 w 53"/>
                  <a:gd name="T21" fmla="*/ 49 h 114"/>
                  <a:gd name="T22" fmla="*/ 40 w 53"/>
                  <a:gd name="T23" fmla="*/ 44 h 114"/>
                  <a:gd name="T24" fmla="*/ 38 w 53"/>
                  <a:gd name="T25" fmla="*/ 38 h 114"/>
                  <a:gd name="T26" fmla="*/ 35 w 53"/>
                  <a:gd name="T27" fmla="*/ 33 h 114"/>
                  <a:gd name="T28" fmla="*/ 33 w 53"/>
                  <a:gd name="T29" fmla="*/ 27 h 114"/>
                  <a:gd name="T30" fmla="*/ 30 w 53"/>
                  <a:gd name="T31" fmla="*/ 24 h 114"/>
                  <a:gd name="T32" fmla="*/ 27 w 53"/>
                  <a:gd name="T33" fmla="*/ 20 h 114"/>
                  <a:gd name="T34" fmla="*/ 24 w 53"/>
                  <a:gd name="T35" fmla="*/ 16 h 114"/>
                  <a:gd name="T36" fmla="*/ 21 w 53"/>
                  <a:gd name="T37" fmla="*/ 13 h 114"/>
                  <a:gd name="T38" fmla="*/ 18 w 53"/>
                  <a:gd name="T39" fmla="*/ 9 h 114"/>
                  <a:gd name="T40" fmla="*/ 15 w 53"/>
                  <a:gd name="T41" fmla="*/ 7 h 114"/>
                  <a:gd name="T42" fmla="*/ 12 w 53"/>
                  <a:gd name="T43" fmla="*/ 2 h 114"/>
                  <a:gd name="T44" fmla="*/ 9 w 53"/>
                  <a:gd name="T45" fmla="*/ 2 h 114"/>
                  <a:gd name="T46" fmla="*/ 6 w 53"/>
                  <a:gd name="T47" fmla="*/ 0 h 114"/>
                  <a:gd name="T48" fmla="*/ 3 w 53"/>
                  <a:gd name="T49" fmla="*/ 0 h 114"/>
                  <a:gd name="T50" fmla="*/ 0 w 53"/>
                  <a:gd name="T51" fmla="*/ 0 h 114"/>
                  <a:gd name="T52" fmla="*/ 3 w 53"/>
                  <a:gd name="T53" fmla="*/ 2 h 114"/>
                  <a:gd name="T54" fmla="*/ 0 w 53"/>
                  <a:gd name="T55" fmla="*/ 7 h 114"/>
                  <a:gd name="T56" fmla="*/ 0 w 53"/>
                  <a:gd name="T57" fmla="*/ 13 h 114"/>
                  <a:gd name="T58" fmla="*/ 1 w 53"/>
                  <a:gd name="T59" fmla="*/ 20 h 114"/>
                  <a:gd name="T60" fmla="*/ 3 w 53"/>
                  <a:gd name="T61" fmla="*/ 27 h 114"/>
                  <a:gd name="T62" fmla="*/ 4 w 53"/>
                  <a:gd name="T63" fmla="*/ 33 h 114"/>
                  <a:gd name="T64" fmla="*/ 5 w 53"/>
                  <a:gd name="T65" fmla="*/ 40 h 114"/>
                  <a:gd name="T66" fmla="*/ 7 w 53"/>
                  <a:gd name="T67" fmla="*/ 47 h 114"/>
                  <a:gd name="T68" fmla="*/ 10 w 53"/>
                  <a:gd name="T69" fmla="*/ 51 h 114"/>
                  <a:gd name="T70" fmla="*/ 12 w 53"/>
                  <a:gd name="T71" fmla="*/ 58 h 114"/>
                  <a:gd name="T72" fmla="*/ 15 w 53"/>
                  <a:gd name="T73" fmla="*/ 62 h 114"/>
                  <a:gd name="T74" fmla="*/ 18 w 53"/>
                  <a:gd name="T75" fmla="*/ 69 h 114"/>
                  <a:gd name="T76" fmla="*/ 21 w 53"/>
                  <a:gd name="T77" fmla="*/ 73 h 114"/>
                  <a:gd name="T78" fmla="*/ 24 w 53"/>
                  <a:gd name="T79" fmla="*/ 78 h 114"/>
                  <a:gd name="T80" fmla="*/ 26 w 53"/>
                  <a:gd name="T81" fmla="*/ 84 h 114"/>
                  <a:gd name="T82" fmla="*/ 29 w 53"/>
                  <a:gd name="T83" fmla="*/ 86 h 114"/>
                  <a:gd name="T84" fmla="*/ 31 w 53"/>
                  <a:gd name="T85" fmla="*/ 93 h 114"/>
                  <a:gd name="T86" fmla="*/ 34 w 53"/>
                  <a:gd name="T87" fmla="*/ 95 h 114"/>
                  <a:gd name="T88" fmla="*/ 37 w 53"/>
                  <a:gd name="T89" fmla="*/ 102 h 114"/>
                  <a:gd name="T90" fmla="*/ 39 w 53"/>
                  <a:gd name="T91" fmla="*/ 109 h 114"/>
                  <a:gd name="T92" fmla="*/ 42 w 53"/>
                  <a:gd name="T93" fmla="*/ 109 h 114"/>
                  <a:gd name="T94" fmla="*/ 45 w 53"/>
                  <a:gd name="T95" fmla="*/ 113 h 114"/>
                  <a:gd name="T96" fmla="*/ 48 w 53"/>
                  <a:gd name="T97" fmla="*/ 113 h 114"/>
                  <a:gd name="T98" fmla="*/ 51 w 53"/>
                  <a:gd name="T99" fmla="*/ 113 h 114"/>
                  <a:gd name="T100" fmla="*/ 51 w 53"/>
                  <a:gd name="T101" fmla="*/ 106 h 114"/>
                  <a:gd name="T102" fmla="*/ 51 w 53"/>
                  <a:gd name="T103" fmla="*/ 100 h 11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53"/>
                  <a:gd name="T157" fmla="*/ 0 h 114"/>
                  <a:gd name="T158" fmla="*/ 53 w 53"/>
                  <a:gd name="T159" fmla="*/ 114 h 114"/>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53" h="114">
                    <a:moveTo>
                      <a:pt x="49" y="113"/>
                    </a:moveTo>
                    <a:lnTo>
                      <a:pt x="51" y="106"/>
                    </a:lnTo>
                    <a:lnTo>
                      <a:pt x="52" y="100"/>
                    </a:lnTo>
                    <a:lnTo>
                      <a:pt x="52" y="93"/>
                    </a:lnTo>
                    <a:lnTo>
                      <a:pt x="52" y="86"/>
                    </a:lnTo>
                    <a:lnTo>
                      <a:pt x="52" y="80"/>
                    </a:lnTo>
                    <a:lnTo>
                      <a:pt x="52" y="73"/>
                    </a:lnTo>
                    <a:lnTo>
                      <a:pt x="50" y="66"/>
                    </a:lnTo>
                    <a:lnTo>
                      <a:pt x="48" y="60"/>
                    </a:lnTo>
                    <a:lnTo>
                      <a:pt x="45" y="55"/>
                    </a:lnTo>
                    <a:lnTo>
                      <a:pt x="43" y="49"/>
                    </a:lnTo>
                    <a:lnTo>
                      <a:pt x="40" y="44"/>
                    </a:lnTo>
                    <a:lnTo>
                      <a:pt x="38" y="38"/>
                    </a:lnTo>
                    <a:lnTo>
                      <a:pt x="35" y="33"/>
                    </a:lnTo>
                    <a:lnTo>
                      <a:pt x="33" y="27"/>
                    </a:lnTo>
                    <a:lnTo>
                      <a:pt x="30" y="24"/>
                    </a:lnTo>
                    <a:lnTo>
                      <a:pt x="27" y="20"/>
                    </a:lnTo>
                    <a:lnTo>
                      <a:pt x="24" y="16"/>
                    </a:lnTo>
                    <a:lnTo>
                      <a:pt x="21" y="13"/>
                    </a:lnTo>
                    <a:lnTo>
                      <a:pt x="18" y="9"/>
                    </a:lnTo>
                    <a:lnTo>
                      <a:pt x="15" y="7"/>
                    </a:lnTo>
                    <a:lnTo>
                      <a:pt x="12" y="2"/>
                    </a:lnTo>
                    <a:lnTo>
                      <a:pt x="9" y="2"/>
                    </a:lnTo>
                    <a:lnTo>
                      <a:pt x="6" y="0"/>
                    </a:lnTo>
                    <a:lnTo>
                      <a:pt x="3" y="0"/>
                    </a:lnTo>
                    <a:lnTo>
                      <a:pt x="0" y="0"/>
                    </a:lnTo>
                    <a:lnTo>
                      <a:pt x="3" y="2"/>
                    </a:lnTo>
                    <a:lnTo>
                      <a:pt x="0" y="7"/>
                    </a:lnTo>
                    <a:lnTo>
                      <a:pt x="0" y="13"/>
                    </a:lnTo>
                    <a:lnTo>
                      <a:pt x="1" y="20"/>
                    </a:lnTo>
                    <a:lnTo>
                      <a:pt x="3" y="27"/>
                    </a:lnTo>
                    <a:lnTo>
                      <a:pt x="4" y="33"/>
                    </a:lnTo>
                    <a:lnTo>
                      <a:pt x="5" y="40"/>
                    </a:lnTo>
                    <a:lnTo>
                      <a:pt x="7" y="47"/>
                    </a:lnTo>
                    <a:lnTo>
                      <a:pt x="10" y="51"/>
                    </a:lnTo>
                    <a:lnTo>
                      <a:pt x="12" y="58"/>
                    </a:lnTo>
                    <a:lnTo>
                      <a:pt x="15" y="62"/>
                    </a:lnTo>
                    <a:lnTo>
                      <a:pt x="18" y="69"/>
                    </a:lnTo>
                    <a:lnTo>
                      <a:pt x="21" y="73"/>
                    </a:lnTo>
                    <a:lnTo>
                      <a:pt x="24" y="78"/>
                    </a:lnTo>
                    <a:lnTo>
                      <a:pt x="26" y="84"/>
                    </a:lnTo>
                    <a:lnTo>
                      <a:pt x="29" y="86"/>
                    </a:lnTo>
                    <a:lnTo>
                      <a:pt x="31" y="93"/>
                    </a:lnTo>
                    <a:lnTo>
                      <a:pt x="34" y="95"/>
                    </a:lnTo>
                    <a:lnTo>
                      <a:pt x="37" y="102"/>
                    </a:lnTo>
                    <a:lnTo>
                      <a:pt x="39" y="109"/>
                    </a:lnTo>
                    <a:lnTo>
                      <a:pt x="42" y="109"/>
                    </a:lnTo>
                    <a:lnTo>
                      <a:pt x="45" y="113"/>
                    </a:lnTo>
                    <a:lnTo>
                      <a:pt x="48" y="113"/>
                    </a:lnTo>
                    <a:lnTo>
                      <a:pt x="51" y="113"/>
                    </a:lnTo>
                    <a:lnTo>
                      <a:pt x="51" y="106"/>
                    </a:lnTo>
                    <a:lnTo>
                      <a:pt x="51" y="100"/>
                    </a:lnTo>
                  </a:path>
                </a:pathLst>
              </a:custGeom>
              <a:solidFill>
                <a:srgbClr val="EAEC5E"/>
              </a:solidFill>
              <a:ln w="12700" cap="rnd">
                <a:solidFill>
                  <a:schemeClr val="tx1"/>
                </a:solidFill>
                <a:round/>
                <a:headEnd/>
                <a:tailEnd/>
              </a:ln>
            </p:spPr>
            <p:txBody>
              <a:bodyPr/>
              <a:lstStyle/>
              <a:p>
                <a:endParaRPr lang="en-US"/>
              </a:p>
            </p:txBody>
          </p:sp>
          <p:grpSp>
            <p:nvGrpSpPr>
              <p:cNvPr id="3841" name="Group 177"/>
              <p:cNvGrpSpPr>
                <a:grpSpLocks/>
              </p:cNvGrpSpPr>
              <p:nvPr/>
            </p:nvGrpSpPr>
            <p:grpSpPr bwMode="auto">
              <a:xfrm>
                <a:off x="2188" y="963"/>
                <a:ext cx="97" cy="111"/>
                <a:chOff x="3654" y="1129"/>
                <a:chExt cx="97" cy="111"/>
              </a:xfrm>
            </p:grpSpPr>
            <p:sp>
              <p:nvSpPr>
                <p:cNvPr id="4011" name="Freeform 178"/>
                <p:cNvSpPr>
                  <a:spLocks/>
                </p:cNvSpPr>
                <p:nvPr/>
              </p:nvSpPr>
              <p:spPr bwMode="auto">
                <a:xfrm>
                  <a:off x="3705" y="1214"/>
                  <a:ext cx="46" cy="16"/>
                </a:xfrm>
                <a:custGeom>
                  <a:avLst/>
                  <a:gdLst>
                    <a:gd name="T0" fmla="*/ 0 w 46"/>
                    <a:gd name="T1" fmla="*/ 15 h 16"/>
                    <a:gd name="T2" fmla="*/ 2 w 46"/>
                    <a:gd name="T3" fmla="*/ 11 h 16"/>
                    <a:gd name="T4" fmla="*/ 6 w 46"/>
                    <a:gd name="T5" fmla="*/ 10 h 16"/>
                    <a:gd name="T6" fmla="*/ 11 w 46"/>
                    <a:gd name="T7" fmla="*/ 8 h 16"/>
                    <a:gd name="T8" fmla="*/ 16 w 46"/>
                    <a:gd name="T9" fmla="*/ 5 h 16"/>
                    <a:gd name="T10" fmla="*/ 21 w 46"/>
                    <a:gd name="T11" fmla="*/ 3 h 16"/>
                    <a:gd name="T12" fmla="*/ 26 w 46"/>
                    <a:gd name="T13" fmla="*/ 3 h 16"/>
                    <a:gd name="T14" fmla="*/ 30 w 46"/>
                    <a:gd name="T15" fmla="*/ 3 h 16"/>
                    <a:gd name="T16" fmla="*/ 35 w 46"/>
                    <a:gd name="T17" fmla="*/ 0 h 16"/>
                    <a:gd name="T18" fmla="*/ 39 w 46"/>
                    <a:gd name="T19" fmla="*/ 0 h 16"/>
                    <a:gd name="T20" fmla="*/ 44 w 46"/>
                    <a:gd name="T21" fmla="*/ 0 h 16"/>
                    <a:gd name="T22" fmla="*/ 45 w 46"/>
                    <a:gd name="T23" fmla="*/ 0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6"/>
                    <a:gd name="T37" fmla="*/ 0 h 16"/>
                    <a:gd name="T38" fmla="*/ 46 w 46"/>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6" h="16">
                      <a:moveTo>
                        <a:pt x="0" y="15"/>
                      </a:moveTo>
                      <a:lnTo>
                        <a:pt x="2" y="11"/>
                      </a:lnTo>
                      <a:lnTo>
                        <a:pt x="6" y="10"/>
                      </a:lnTo>
                      <a:lnTo>
                        <a:pt x="11" y="8"/>
                      </a:lnTo>
                      <a:lnTo>
                        <a:pt x="16" y="5"/>
                      </a:lnTo>
                      <a:lnTo>
                        <a:pt x="21" y="3"/>
                      </a:lnTo>
                      <a:lnTo>
                        <a:pt x="26" y="3"/>
                      </a:lnTo>
                      <a:lnTo>
                        <a:pt x="30" y="3"/>
                      </a:lnTo>
                      <a:lnTo>
                        <a:pt x="35" y="0"/>
                      </a:lnTo>
                      <a:lnTo>
                        <a:pt x="39" y="0"/>
                      </a:lnTo>
                      <a:lnTo>
                        <a:pt x="44" y="0"/>
                      </a:lnTo>
                      <a:lnTo>
                        <a:pt x="45"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012" name="Freeform 179"/>
                <p:cNvSpPr>
                  <a:spLocks/>
                </p:cNvSpPr>
                <p:nvPr/>
              </p:nvSpPr>
              <p:spPr bwMode="auto">
                <a:xfrm>
                  <a:off x="3704" y="1172"/>
                  <a:ext cx="42" cy="41"/>
                </a:xfrm>
                <a:custGeom>
                  <a:avLst/>
                  <a:gdLst>
                    <a:gd name="T0" fmla="*/ 0 w 42"/>
                    <a:gd name="T1" fmla="*/ 40 h 41"/>
                    <a:gd name="T2" fmla="*/ 2 w 42"/>
                    <a:gd name="T3" fmla="*/ 29 h 41"/>
                    <a:gd name="T4" fmla="*/ 6 w 42"/>
                    <a:gd name="T5" fmla="*/ 27 h 41"/>
                    <a:gd name="T6" fmla="*/ 10 w 42"/>
                    <a:gd name="T7" fmla="*/ 20 h 41"/>
                    <a:gd name="T8" fmla="*/ 14 w 42"/>
                    <a:gd name="T9" fmla="*/ 13 h 41"/>
                    <a:gd name="T10" fmla="*/ 19 w 42"/>
                    <a:gd name="T11" fmla="*/ 7 h 41"/>
                    <a:gd name="T12" fmla="*/ 24 w 42"/>
                    <a:gd name="T13" fmla="*/ 7 h 41"/>
                    <a:gd name="T14" fmla="*/ 27 w 42"/>
                    <a:gd name="T15" fmla="*/ 7 h 41"/>
                    <a:gd name="T16" fmla="*/ 32 w 42"/>
                    <a:gd name="T17" fmla="*/ 0 h 41"/>
                    <a:gd name="T18" fmla="*/ 36 w 42"/>
                    <a:gd name="T19" fmla="*/ 0 h 41"/>
                    <a:gd name="T20" fmla="*/ 40 w 42"/>
                    <a:gd name="T21" fmla="*/ 0 h 41"/>
                    <a:gd name="T22" fmla="*/ 41 w 42"/>
                    <a:gd name="T23" fmla="*/ 0 h 4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2"/>
                    <a:gd name="T37" fmla="*/ 0 h 41"/>
                    <a:gd name="T38" fmla="*/ 42 w 42"/>
                    <a:gd name="T39" fmla="*/ 41 h 4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2" h="41">
                      <a:moveTo>
                        <a:pt x="0" y="40"/>
                      </a:moveTo>
                      <a:lnTo>
                        <a:pt x="2" y="29"/>
                      </a:lnTo>
                      <a:lnTo>
                        <a:pt x="6" y="27"/>
                      </a:lnTo>
                      <a:lnTo>
                        <a:pt x="10" y="20"/>
                      </a:lnTo>
                      <a:lnTo>
                        <a:pt x="14" y="13"/>
                      </a:lnTo>
                      <a:lnTo>
                        <a:pt x="19" y="7"/>
                      </a:lnTo>
                      <a:lnTo>
                        <a:pt x="24" y="7"/>
                      </a:lnTo>
                      <a:lnTo>
                        <a:pt x="27" y="7"/>
                      </a:lnTo>
                      <a:lnTo>
                        <a:pt x="32" y="0"/>
                      </a:lnTo>
                      <a:lnTo>
                        <a:pt x="36" y="0"/>
                      </a:lnTo>
                      <a:lnTo>
                        <a:pt x="40" y="0"/>
                      </a:lnTo>
                      <a:lnTo>
                        <a:pt x="41"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013" name="Freeform 180"/>
                <p:cNvSpPr>
                  <a:spLocks/>
                </p:cNvSpPr>
                <p:nvPr/>
              </p:nvSpPr>
              <p:spPr bwMode="auto">
                <a:xfrm>
                  <a:off x="3706" y="1144"/>
                  <a:ext cx="30" cy="59"/>
                </a:xfrm>
                <a:custGeom>
                  <a:avLst/>
                  <a:gdLst>
                    <a:gd name="T0" fmla="*/ 0 w 30"/>
                    <a:gd name="T1" fmla="*/ 58 h 59"/>
                    <a:gd name="T2" fmla="*/ 2 w 30"/>
                    <a:gd name="T3" fmla="*/ 42 h 59"/>
                    <a:gd name="T4" fmla="*/ 4 w 30"/>
                    <a:gd name="T5" fmla="*/ 39 h 59"/>
                    <a:gd name="T6" fmla="*/ 7 w 30"/>
                    <a:gd name="T7" fmla="*/ 29 h 59"/>
                    <a:gd name="T8" fmla="*/ 10 w 30"/>
                    <a:gd name="T9" fmla="*/ 19 h 59"/>
                    <a:gd name="T10" fmla="*/ 13 w 30"/>
                    <a:gd name="T11" fmla="*/ 10 h 59"/>
                    <a:gd name="T12" fmla="*/ 17 w 30"/>
                    <a:gd name="T13" fmla="*/ 10 h 59"/>
                    <a:gd name="T14" fmla="*/ 19 w 30"/>
                    <a:gd name="T15" fmla="*/ 10 h 59"/>
                    <a:gd name="T16" fmla="*/ 22 w 30"/>
                    <a:gd name="T17" fmla="*/ 0 h 59"/>
                    <a:gd name="T18" fmla="*/ 25 w 30"/>
                    <a:gd name="T19" fmla="*/ 0 h 59"/>
                    <a:gd name="T20" fmla="*/ 28 w 30"/>
                    <a:gd name="T21" fmla="*/ 0 h 59"/>
                    <a:gd name="T22" fmla="*/ 29 w 30"/>
                    <a:gd name="T23" fmla="*/ 0 h 5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0"/>
                    <a:gd name="T37" fmla="*/ 0 h 59"/>
                    <a:gd name="T38" fmla="*/ 30 w 30"/>
                    <a:gd name="T39" fmla="*/ 59 h 5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0" h="59">
                      <a:moveTo>
                        <a:pt x="0" y="58"/>
                      </a:moveTo>
                      <a:lnTo>
                        <a:pt x="2" y="42"/>
                      </a:lnTo>
                      <a:lnTo>
                        <a:pt x="4" y="39"/>
                      </a:lnTo>
                      <a:lnTo>
                        <a:pt x="7" y="29"/>
                      </a:lnTo>
                      <a:lnTo>
                        <a:pt x="10" y="19"/>
                      </a:lnTo>
                      <a:lnTo>
                        <a:pt x="13" y="10"/>
                      </a:lnTo>
                      <a:lnTo>
                        <a:pt x="17" y="10"/>
                      </a:lnTo>
                      <a:lnTo>
                        <a:pt x="19" y="10"/>
                      </a:lnTo>
                      <a:lnTo>
                        <a:pt x="22" y="0"/>
                      </a:lnTo>
                      <a:lnTo>
                        <a:pt x="25" y="0"/>
                      </a:lnTo>
                      <a:lnTo>
                        <a:pt x="28" y="0"/>
                      </a:lnTo>
                      <a:lnTo>
                        <a:pt x="29"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014" name="Freeform 181"/>
                <p:cNvSpPr>
                  <a:spLocks/>
                </p:cNvSpPr>
                <p:nvPr/>
              </p:nvSpPr>
              <p:spPr bwMode="auto">
                <a:xfrm>
                  <a:off x="3654" y="1214"/>
                  <a:ext cx="46" cy="16"/>
                </a:xfrm>
                <a:custGeom>
                  <a:avLst/>
                  <a:gdLst>
                    <a:gd name="T0" fmla="*/ 45 w 46"/>
                    <a:gd name="T1" fmla="*/ 15 h 16"/>
                    <a:gd name="T2" fmla="*/ 43 w 46"/>
                    <a:gd name="T3" fmla="*/ 11 h 16"/>
                    <a:gd name="T4" fmla="*/ 39 w 46"/>
                    <a:gd name="T5" fmla="*/ 10 h 16"/>
                    <a:gd name="T6" fmla="*/ 34 w 46"/>
                    <a:gd name="T7" fmla="*/ 8 h 16"/>
                    <a:gd name="T8" fmla="*/ 29 w 46"/>
                    <a:gd name="T9" fmla="*/ 5 h 16"/>
                    <a:gd name="T10" fmla="*/ 24 w 46"/>
                    <a:gd name="T11" fmla="*/ 3 h 16"/>
                    <a:gd name="T12" fmla="*/ 19 w 46"/>
                    <a:gd name="T13" fmla="*/ 3 h 16"/>
                    <a:gd name="T14" fmla="*/ 15 w 46"/>
                    <a:gd name="T15" fmla="*/ 3 h 16"/>
                    <a:gd name="T16" fmla="*/ 10 w 46"/>
                    <a:gd name="T17" fmla="*/ 0 h 16"/>
                    <a:gd name="T18" fmla="*/ 6 w 46"/>
                    <a:gd name="T19" fmla="*/ 0 h 16"/>
                    <a:gd name="T20" fmla="*/ 1 w 46"/>
                    <a:gd name="T21" fmla="*/ 0 h 16"/>
                    <a:gd name="T22" fmla="*/ 0 w 46"/>
                    <a:gd name="T23" fmla="*/ 0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6"/>
                    <a:gd name="T37" fmla="*/ 0 h 16"/>
                    <a:gd name="T38" fmla="*/ 46 w 46"/>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6" h="16">
                      <a:moveTo>
                        <a:pt x="45" y="15"/>
                      </a:moveTo>
                      <a:lnTo>
                        <a:pt x="43" y="11"/>
                      </a:lnTo>
                      <a:lnTo>
                        <a:pt x="39" y="10"/>
                      </a:lnTo>
                      <a:lnTo>
                        <a:pt x="34" y="8"/>
                      </a:lnTo>
                      <a:lnTo>
                        <a:pt x="29" y="5"/>
                      </a:lnTo>
                      <a:lnTo>
                        <a:pt x="24" y="3"/>
                      </a:lnTo>
                      <a:lnTo>
                        <a:pt x="19" y="3"/>
                      </a:lnTo>
                      <a:lnTo>
                        <a:pt x="15" y="3"/>
                      </a:lnTo>
                      <a:lnTo>
                        <a:pt x="10" y="0"/>
                      </a:lnTo>
                      <a:lnTo>
                        <a:pt x="6" y="0"/>
                      </a:lnTo>
                      <a:lnTo>
                        <a:pt x="1" y="0"/>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015" name="Freeform 182"/>
                <p:cNvSpPr>
                  <a:spLocks/>
                </p:cNvSpPr>
                <p:nvPr/>
              </p:nvSpPr>
              <p:spPr bwMode="auto">
                <a:xfrm>
                  <a:off x="3657" y="1168"/>
                  <a:ext cx="41" cy="44"/>
                </a:xfrm>
                <a:custGeom>
                  <a:avLst/>
                  <a:gdLst>
                    <a:gd name="T0" fmla="*/ 40 w 41"/>
                    <a:gd name="T1" fmla="*/ 43 h 44"/>
                    <a:gd name="T2" fmla="*/ 38 w 41"/>
                    <a:gd name="T3" fmla="*/ 31 h 44"/>
                    <a:gd name="T4" fmla="*/ 34 w 41"/>
                    <a:gd name="T5" fmla="*/ 29 h 44"/>
                    <a:gd name="T6" fmla="*/ 30 w 41"/>
                    <a:gd name="T7" fmla="*/ 22 h 44"/>
                    <a:gd name="T8" fmla="*/ 26 w 41"/>
                    <a:gd name="T9" fmla="*/ 14 h 44"/>
                    <a:gd name="T10" fmla="*/ 22 w 41"/>
                    <a:gd name="T11" fmla="*/ 7 h 44"/>
                    <a:gd name="T12" fmla="*/ 17 w 41"/>
                    <a:gd name="T13" fmla="*/ 7 h 44"/>
                    <a:gd name="T14" fmla="*/ 13 w 41"/>
                    <a:gd name="T15" fmla="*/ 7 h 44"/>
                    <a:gd name="T16" fmla="*/ 9 w 41"/>
                    <a:gd name="T17" fmla="*/ 0 h 44"/>
                    <a:gd name="T18" fmla="*/ 5 w 41"/>
                    <a:gd name="T19" fmla="*/ 0 h 44"/>
                    <a:gd name="T20" fmla="*/ 1 w 41"/>
                    <a:gd name="T21" fmla="*/ 0 h 44"/>
                    <a:gd name="T22" fmla="*/ 0 w 41"/>
                    <a:gd name="T23" fmla="*/ 0 h 4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1"/>
                    <a:gd name="T37" fmla="*/ 0 h 44"/>
                    <a:gd name="T38" fmla="*/ 41 w 41"/>
                    <a:gd name="T39" fmla="*/ 44 h 4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1" h="44">
                      <a:moveTo>
                        <a:pt x="40" y="43"/>
                      </a:moveTo>
                      <a:lnTo>
                        <a:pt x="38" y="31"/>
                      </a:lnTo>
                      <a:lnTo>
                        <a:pt x="34" y="29"/>
                      </a:lnTo>
                      <a:lnTo>
                        <a:pt x="30" y="22"/>
                      </a:lnTo>
                      <a:lnTo>
                        <a:pt x="26" y="14"/>
                      </a:lnTo>
                      <a:lnTo>
                        <a:pt x="22" y="7"/>
                      </a:lnTo>
                      <a:lnTo>
                        <a:pt x="17" y="7"/>
                      </a:lnTo>
                      <a:lnTo>
                        <a:pt x="13" y="7"/>
                      </a:lnTo>
                      <a:lnTo>
                        <a:pt x="9" y="0"/>
                      </a:lnTo>
                      <a:lnTo>
                        <a:pt x="5" y="0"/>
                      </a:lnTo>
                      <a:lnTo>
                        <a:pt x="1" y="0"/>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016" name="Freeform 183"/>
                <p:cNvSpPr>
                  <a:spLocks/>
                </p:cNvSpPr>
                <p:nvPr/>
              </p:nvSpPr>
              <p:spPr bwMode="auto">
                <a:xfrm>
                  <a:off x="3663" y="1147"/>
                  <a:ext cx="38" cy="56"/>
                </a:xfrm>
                <a:custGeom>
                  <a:avLst/>
                  <a:gdLst>
                    <a:gd name="T0" fmla="*/ 37 w 38"/>
                    <a:gd name="T1" fmla="*/ 55 h 56"/>
                    <a:gd name="T2" fmla="*/ 35 w 38"/>
                    <a:gd name="T3" fmla="*/ 40 h 56"/>
                    <a:gd name="T4" fmla="*/ 32 w 38"/>
                    <a:gd name="T5" fmla="*/ 37 h 56"/>
                    <a:gd name="T6" fmla="*/ 28 w 38"/>
                    <a:gd name="T7" fmla="*/ 28 h 56"/>
                    <a:gd name="T8" fmla="*/ 24 w 38"/>
                    <a:gd name="T9" fmla="*/ 18 h 56"/>
                    <a:gd name="T10" fmla="*/ 20 w 38"/>
                    <a:gd name="T11" fmla="*/ 9 h 56"/>
                    <a:gd name="T12" fmla="*/ 16 w 38"/>
                    <a:gd name="T13" fmla="*/ 9 h 56"/>
                    <a:gd name="T14" fmla="*/ 12 w 38"/>
                    <a:gd name="T15" fmla="*/ 9 h 56"/>
                    <a:gd name="T16" fmla="*/ 8 w 38"/>
                    <a:gd name="T17" fmla="*/ 0 h 56"/>
                    <a:gd name="T18" fmla="*/ 5 w 38"/>
                    <a:gd name="T19" fmla="*/ 0 h 56"/>
                    <a:gd name="T20" fmla="*/ 1 w 38"/>
                    <a:gd name="T21" fmla="*/ 0 h 56"/>
                    <a:gd name="T22" fmla="*/ 0 w 38"/>
                    <a:gd name="T23" fmla="*/ 0 h 5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8"/>
                    <a:gd name="T37" fmla="*/ 0 h 56"/>
                    <a:gd name="T38" fmla="*/ 38 w 38"/>
                    <a:gd name="T39" fmla="*/ 56 h 5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8" h="56">
                      <a:moveTo>
                        <a:pt x="37" y="55"/>
                      </a:moveTo>
                      <a:lnTo>
                        <a:pt x="35" y="40"/>
                      </a:lnTo>
                      <a:lnTo>
                        <a:pt x="32" y="37"/>
                      </a:lnTo>
                      <a:lnTo>
                        <a:pt x="28" y="28"/>
                      </a:lnTo>
                      <a:lnTo>
                        <a:pt x="24" y="18"/>
                      </a:lnTo>
                      <a:lnTo>
                        <a:pt x="20" y="9"/>
                      </a:lnTo>
                      <a:lnTo>
                        <a:pt x="16" y="9"/>
                      </a:lnTo>
                      <a:lnTo>
                        <a:pt x="12" y="9"/>
                      </a:lnTo>
                      <a:lnTo>
                        <a:pt x="8" y="0"/>
                      </a:lnTo>
                      <a:lnTo>
                        <a:pt x="5" y="0"/>
                      </a:lnTo>
                      <a:lnTo>
                        <a:pt x="1" y="0"/>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017" name="Line 184"/>
                <p:cNvSpPr>
                  <a:spLocks noChangeShapeType="1"/>
                </p:cNvSpPr>
                <p:nvPr/>
              </p:nvSpPr>
              <p:spPr bwMode="auto">
                <a:xfrm flipH="1" flipV="1">
                  <a:off x="3701" y="1129"/>
                  <a:ext cx="1" cy="11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018" name="Freeform 185"/>
                <p:cNvSpPr>
                  <a:spLocks/>
                </p:cNvSpPr>
                <p:nvPr/>
              </p:nvSpPr>
              <p:spPr bwMode="auto">
                <a:xfrm>
                  <a:off x="3705" y="1190"/>
                  <a:ext cx="39" cy="31"/>
                </a:xfrm>
                <a:custGeom>
                  <a:avLst/>
                  <a:gdLst>
                    <a:gd name="T0" fmla="*/ 0 w 39"/>
                    <a:gd name="T1" fmla="*/ 30 h 31"/>
                    <a:gd name="T2" fmla="*/ 5 w 39"/>
                    <a:gd name="T3" fmla="*/ 25 h 31"/>
                    <a:gd name="T4" fmla="*/ 7 w 39"/>
                    <a:gd name="T5" fmla="*/ 20 h 31"/>
                    <a:gd name="T6" fmla="*/ 11 w 39"/>
                    <a:gd name="T7" fmla="*/ 17 h 31"/>
                    <a:gd name="T8" fmla="*/ 12 w 39"/>
                    <a:gd name="T9" fmla="*/ 13 h 31"/>
                    <a:gd name="T10" fmla="*/ 16 w 39"/>
                    <a:gd name="T11" fmla="*/ 11 h 31"/>
                    <a:gd name="T12" fmla="*/ 21 w 39"/>
                    <a:gd name="T13" fmla="*/ 6 h 31"/>
                    <a:gd name="T14" fmla="*/ 26 w 39"/>
                    <a:gd name="T15" fmla="*/ 3 h 31"/>
                    <a:gd name="T16" fmla="*/ 30 w 39"/>
                    <a:gd name="T17" fmla="*/ 2 h 31"/>
                    <a:gd name="T18" fmla="*/ 36 w 39"/>
                    <a:gd name="T19" fmla="*/ 1 h 31"/>
                    <a:gd name="T20" fmla="*/ 38 w 39"/>
                    <a:gd name="T21" fmla="*/ 0 h 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9"/>
                    <a:gd name="T34" fmla="*/ 0 h 31"/>
                    <a:gd name="T35" fmla="*/ 39 w 39"/>
                    <a:gd name="T36" fmla="*/ 31 h 3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9" h="31">
                      <a:moveTo>
                        <a:pt x="0" y="30"/>
                      </a:moveTo>
                      <a:lnTo>
                        <a:pt x="5" y="25"/>
                      </a:lnTo>
                      <a:lnTo>
                        <a:pt x="7" y="20"/>
                      </a:lnTo>
                      <a:lnTo>
                        <a:pt x="11" y="17"/>
                      </a:lnTo>
                      <a:lnTo>
                        <a:pt x="12" y="13"/>
                      </a:lnTo>
                      <a:lnTo>
                        <a:pt x="16" y="11"/>
                      </a:lnTo>
                      <a:lnTo>
                        <a:pt x="21" y="6"/>
                      </a:lnTo>
                      <a:lnTo>
                        <a:pt x="26" y="3"/>
                      </a:lnTo>
                      <a:lnTo>
                        <a:pt x="30" y="2"/>
                      </a:lnTo>
                      <a:lnTo>
                        <a:pt x="36" y="1"/>
                      </a:lnTo>
                      <a:lnTo>
                        <a:pt x="38"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019" name="Freeform 186"/>
                <p:cNvSpPr>
                  <a:spLocks/>
                </p:cNvSpPr>
                <p:nvPr/>
              </p:nvSpPr>
              <p:spPr bwMode="auto">
                <a:xfrm>
                  <a:off x="3662" y="1192"/>
                  <a:ext cx="39" cy="31"/>
                </a:xfrm>
                <a:custGeom>
                  <a:avLst/>
                  <a:gdLst>
                    <a:gd name="T0" fmla="*/ 38 w 39"/>
                    <a:gd name="T1" fmla="*/ 30 h 31"/>
                    <a:gd name="T2" fmla="*/ 33 w 39"/>
                    <a:gd name="T3" fmla="*/ 25 h 31"/>
                    <a:gd name="T4" fmla="*/ 31 w 39"/>
                    <a:gd name="T5" fmla="*/ 20 h 31"/>
                    <a:gd name="T6" fmla="*/ 27 w 39"/>
                    <a:gd name="T7" fmla="*/ 17 h 31"/>
                    <a:gd name="T8" fmla="*/ 26 w 39"/>
                    <a:gd name="T9" fmla="*/ 13 h 31"/>
                    <a:gd name="T10" fmla="*/ 22 w 39"/>
                    <a:gd name="T11" fmla="*/ 11 h 31"/>
                    <a:gd name="T12" fmla="*/ 17 w 39"/>
                    <a:gd name="T13" fmla="*/ 6 h 31"/>
                    <a:gd name="T14" fmla="*/ 12 w 39"/>
                    <a:gd name="T15" fmla="*/ 3 h 31"/>
                    <a:gd name="T16" fmla="*/ 8 w 39"/>
                    <a:gd name="T17" fmla="*/ 2 h 31"/>
                    <a:gd name="T18" fmla="*/ 2 w 39"/>
                    <a:gd name="T19" fmla="*/ 1 h 31"/>
                    <a:gd name="T20" fmla="*/ 0 w 39"/>
                    <a:gd name="T21" fmla="*/ 0 h 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9"/>
                    <a:gd name="T34" fmla="*/ 0 h 31"/>
                    <a:gd name="T35" fmla="*/ 39 w 39"/>
                    <a:gd name="T36" fmla="*/ 31 h 3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9" h="31">
                      <a:moveTo>
                        <a:pt x="38" y="30"/>
                      </a:moveTo>
                      <a:lnTo>
                        <a:pt x="33" y="25"/>
                      </a:lnTo>
                      <a:lnTo>
                        <a:pt x="31" y="20"/>
                      </a:lnTo>
                      <a:lnTo>
                        <a:pt x="27" y="17"/>
                      </a:lnTo>
                      <a:lnTo>
                        <a:pt x="26" y="13"/>
                      </a:lnTo>
                      <a:lnTo>
                        <a:pt x="22" y="11"/>
                      </a:lnTo>
                      <a:lnTo>
                        <a:pt x="17" y="6"/>
                      </a:lnTo>
                      <a:lnTo>
                        <a:pt x="12" y="3"/>
                      </a:lnTo>
                      <a:lnTo>
                        <a:pt x="8" y="2"/>
                      </a:lnTo>
                      <a:lnTo>
                        <a:pt x="2" y="1"/>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3842" name="Freeform 187"/>
              <p:cNvSpPr>
                <a:spLocks/>
              </p:cNvSpPr>
              <p:nvPr/>
            </p:nvSpPr>
            <p:spPr bwMode="auto">
              <a:xfrm>
                <a:off x="2162" y="1267"/>
                <a:ext cx="68" cy="126"/>
              </a:xfrm>
              <a:custGeom>
                <a:avLst/>
                <a:gdLst>
                  <a:gd name="T0" fmla="*/ 63 w 68"/>
                  <a:gd name="T1" fmla="*/ 125 h 126"/>
                  <a:gd name="T2" fmla="*/ 66 w 68"/>
                  <a:gd name="T3" fmla="*/ 118 h 126"/>
                  <a:gd name="T4" fmla="*/ 67 w 68"/>
                  <a:gd name="T5" fmla="*/ 110 h 126"/>
                  <a:gd name="T6" fmla="*/ 67 w 68"/>
                  <a:gd name="T7" fmla="*/ 103 h 126"/>
                  <a:gd name="T8" fmla="*/ 67 w 68"/>
                  <a:gd name="T9" fmla="*/ 96 h 126"/>
                  <a:gd name="T10" fmla="*/ 67 w 68"/>
                  <a:gd name="T11" fmla="*/ 88 h 126"/>
                  <a:gd name="T12" fmla="*/ 67 w 68"/>
                  <a:gd name="T13" fmla="*/ 81 h 126"/>
                  <a:gd name="T14" fmla="*/ 64 w 68"/>
                  <a:gd name="T15" fmla="*/ 74 h 126"/>
                  <a:gd name="T16" fmla="*/ 62 w 68"/>
                  <a:gd name="T17" fmla="*/ 66 h 126"/>
                  <a:gd name="T18" fmla="*/ 58 w 68"/>
                  <a:gd name="T19" fmla="*/ 61 h 126"/>
                  <a:gd name="T20" fmla="*/ 55 w 68"/>
                  <a:gd name="T21" fmla="*/ 54 h 126"/>
                  <a:gd name="T22" fmla="*/ 52 w 68"/>
                  <a:gd name="T23" fmla="*/ 49 h 126"/>
                  <a:gd name="T24" fmla="*/ 49 w 68"/>
                  <a:gd name="T25" fmla="*/ 42 h 126"/>
                  <a:gd name="T26" fmla="*/ 45 w 68"/>
                  <a:gd name="T27" fmla="*/ 37 h 126"/>
                  <a:gd name="T28" fmla="*/ 43 w 68"/>
                  <a:gd name="T29" fmla="*/ 29 h 126"/>
                  <a:gd name="T30" fmla="*/ 39 w 68"/>
                  <a:gd name="T31" fmla="*/ 27 h 126"/>
                  <a:gd name="T32" fmla="*/ 35 w 68"/>
                  <a:gd name="T33" fmla="*/ 22 h 126"/>
                  <a:gd name="T34" fmla="*/ 31 w 68"/>
                  <a:gd name="T35" fmla="*/ 17 h 126"/>
                  <a:gd name="T36" fmla="*/ 27 w 68"/>
                  <a:gd name="T37" fmla="*/ 15 h 126"/>
                  <a:gd name="T38" fmla="*/ 23 w 68"/>
                  <a:gd name="T39" fmla="*/ 10 h 126"/>
                  <a:gd name="T40" fmla="*/ 19 w 68"/>
                  <a:gd name="T41" fmla="*/ 7 h 126"/>
                  <a:gd name="T42" fmla="*/ 15 w 68"/>
                  <a:gd name="T43" fmla="*/ 2 h 126"/>
                  <a:gd name="T44" fmla="*/ 12 w 68"/>
                  <a:gd name="T45" fmla="*/ 2 h 126"/>
                  <a:gd name="T46" fmla="*/ 8 w 68"/>
                  <a:gd name="T47" fmla="*/ 0 h 126"/>
                  <a:gd name="T48" fmla="*/ 4 w 68"/>
                  <a:gd name="T49" fmla="*/ 0 h 126"/>
                  <a:gd name="T50" fmla="*/ 0 w 68"/>
                  <a:gd name="T51" fmla="*/ 0 h 126"/>
                  <a:gd name="T52" fmla="*/ 4 w 68"/>
                  <a:gd name="T53" fmla="*/ 2 h 126"/>
                  <a:gd name="T54" fmla="*/ 0 w 68"/>
                  <a:gd name="T55" fmla="*/ 7 h 126"/>
                  <a:gd name="T56" fmla="*/ 0 w 68"/>
                  <a:gd name="T57" fmla="*/ 15 h 126"/>
                  <a:gd name="T58" fmla="*/ 1 w 68"/>
                  <a:gd name="T59" fmla="*/ 22 h 126"/>
                  <a:gd name="T60" fmla="*/ 4 w 68"/>
                  <a:gd name="T61" fmla="*/ 29 h 126"/>
                  <a:gd name="T62" fmla="*/ 5 w 68"/>
                  <a:gd name="T63" fmla="*/ 37 h 126"/>
                  <a:gd name="T64" fmla="*/ 6 w 68"/>
                  <a:gd name="T65" fmla="*/ 44 h 126"/>
                  <a:gd name="T66" fmla="*/ 9 w 68"/>
                  <a:gd name="T67" fmla="*/ 51 h 126"/>
                  <a:gd name="T68" fmla="*/ 13 w 68"/>
                  <a:gd name="T69" fmla="*/ 56 h 126"/>
                  <a:gd name="T70" fmla="*/ 15 w 68"/>
                  <a:gd name="T71" fmla="*/ 64 h 126"/>
                  <a:gd name="T72" fmla="*/ 19 w 68"/>
                  <a:gd name="T73" fmla="*/ 69 h 126"/>
                  <a:gd name="T74" fmla="*/ 23 w 68"/>
                  <a:gd name="T75" fmla="*/ 76 h 126"/>
                  <a:gd name="T76" fmla="*/ 27 w 68"/>
                  <a:gd name="T77" fmla="*/ 81 h 126"/>
                  <a:gd name="T78" fmla="*/ 31 w 68"/>
                  <a:gd name="T79" fmla="*/ 86 h 126"/>
                  <a:gd name="T80" fmla="*/ 34 w 68"/>
                  <a:gd name="T81" fmla="*/ 93 h 126"/>
                  <a:gd name="T82" fmla="*/ 37 w 68"/>
                  <a:gd name="T83" fmla="*/ 96 h 126"/>
                  <a:gd name="T84" fmla="*/ 40 w 68"/>
                  <a:gd name="T85" fmla="*/ 103 h 126"/>
                  <a:gd name="T86" fmla="*/ 44 w 68"/>
                  <a:gd name="T87" fmla="*/ 105 h 126"/>
                  <a:gd name="T88" fmla="*/ 48 w 68"/>
                  <a:gd name="T89" fmla="*/ 113 h 126"/>
                  <a:gd name="T90" fmla="*/ 50 w 68"/>
                  <a:gd name="T91" fmla="*/ 120 h 126"/>
                  <a:gd name="T92" fmla="*/ 54 w 68"/>
                  <a:gd name="T93" fmla="*/ 120 h 126"/>
                  <a:gd name="T94" fmla="*/ 58 w 68"/>
                  <a:gd name="T95" fmla="*/ 125 h 126"/>
                  <a:gd name="T96" fmla="*/ 62 w 68"/>
                  <a:gd name="T97" fmla="*/ 125 h 126"/>
                  <a:gd name="T98" fmla="*/ 66 w 68"/>
                  <a:gd name="T99" fmla="*/ 125 h 126"/>
                  <a:gd name="T100" fmla="*/ 66 w 68"/>
                  <a:gd name="T101" fmla="*/ 118 h 126"/>
                  <a:gd name="T102" fmla="*/ 66 w 68"/>
                  <a:gd name="T103" fmla="*/ 110 h 12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68"/>
                  <a:gd name="T157" fmla="*/ 0 h 126"/>
                  <a:gd name="T158" fmla="*/ 68 w 68"/>
                  <a:gd name="T159" fmla="*/ 126 h 12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68" h="126">
                    <a:moveTo>
                      <a:pt x="63" y="125"/>
                    </a:moveTo>
                    <a:lnTo>
                      <a:pt x="66" y="118"/>
                    </a:lnTo>
                    <a:lnTo>
                      <a:pt x="67" y="110"/>
                    </a:lnTo>
                    <a:lnTo>
                      <a:pt x="67" y="103"/>
                    </a:lnTo>
                    <a:lnTo>
                      <a:pt x="67" y="96"/>
                    </a:lnTo>
                    <a:lnTo>
                      <a:pt x="67" y="88"/>
                    </a:lnTo>
                    <a:lnTo>
                      <a:pt x="67" y="81"/>
                    </a:lnTo>
                    <a:lnTo>
                      <a:pt x="64" y="74"/>
                    </a:lnTo>
                    <a:lnTo>
                      <a:pt x="62" y="66"/>
                    </a:lnTo>
                    <a:lnTo>
                      <a:pt x="58" y="61"/>
                    </a:lnTo>
                    <a:lnTo>
                      <a:pt x="55" y="54"/>
                    </a:lnTo>
                    <a:lnTo>
                      <a:pt x="52" y="49"/>
                    </a:lnTo>
                    <a:lnTo>
                      <a:pt x="49" y="42"/>
                    </a:lnTo>
                    <a:lnTo>
                      <a:pt x="45" y="37"/>
                    </a:lnTo>
                    <a:lnTo>
                      <a:pt x="43" y="29"/>
                    </a:lnTo>
                    <a:lnTo>
                      <a:pt x="39" y="27"/>
                    </a:lnTo>
                    <a:lnTo>
                      <a:pt x="35" y="22"/>
                    </a:lnTo>
                    <a:lnTo>
                      <a:pt x="31" y="17"/>
                    </a:lnTo>
                    <a:lnTo>
                      <a:pt x="27" y="15"/>
                    </a:lnTo>
                    <a:lnTo>
                      <a:pt x="23" y="10"/>
                    </a:lnTo>
                    <a:lnTo>
                      <a:pt x="19" y="7"/>
                    </a:lnTo>
                    <a:lnTo>
                      <a:pt x="15" y="2"/>
                    </a:lnTo>
                    <a:lnTo>
                      <a:pt x="12" y="2"/>
                    </a:lnTo>
                    <a:lnTo>
                      <a:pt x="8" y="0"/>
                    </a:lnTo>
                    <a:lnTo>
                      <a:pt x="4" y="0"/>
                    </a:lnTo>
                    <a:lnTo>
                      <a:pt x="0" y="0"/>
                    </a:lnTo>
                    <a:lnTo>
                      <a:pt x="4" y="2"/>
                    </a:lnTo>
                    <a:lnTo>
                      <a:pt x="0" y="7"/>
                    </a:lnTo>
                    <a:lnTo>
                      <a:pt x="0" y="15"/>
                    </a:lnTo>
                    <a:lnTo>
                      <a:pt x="1" y="22"/>
                    </a:lnTo>
                    <a:lnTo>
                      <a:pt x="4" y="29"/>
                    </a:lnTo>
                    <a:lnTo>
                      <a:pt x="5" y="37"/>
                    </a:lnTo>
                    <a:lnTo>
                      <a:pt x="6" y="44"/>
                    </a:lnTo>
                    <a:lnTo>
                      <a:pt x="9" y="51"/>
                    </a:lnTo>
                    <a:lnTo>
                      <a:pt x="13" y="56"/>
                    </a:lnTo>
                    <a:lnTo>
                      <a:pt x="15" y="64"/>
                    </a:lnTo>
                    <a:lnTo>
                      <a:pt x="19" y="69"/>
                    </a:lnTo>
                    <a:lnTo>
                      <a:pt x="23" y="76"/>
                    </a:lnTo>
                    <a:lnTo>
                      <a:pt x="27" y="81"/>
                    </a:lnTo>
                    <a:lnTo>
                      <a:pt x="31" y="86"/>
                    </a:lnTo>
                    <a:lnTo>
                      <a:pt x="34" y="93"/>
                    </a:lnTo>
                    <a:lnTo>
                      <a:pt x="37" y="96"/>
                    </a:lnTo>
                    <a:lnTo>
                      <a:pt x="40" y="103"/>
                    </a:lnTo>
                    <a:lnTo>
                      <a:pt x="44" y="105"/>
                    </a:lnTo>
                    <a:lnTo>
                      <a:pt x="48" y="113"/>
                    </a:lnTo>
                    <a:lnTo>
                      <a:pt x="50" y="120"/>
                    </a:lnTo>
                    <a:lnTo>
                      <a:pt x="54" y="120"/>
                    </a:lnTo>
                    <a:lnTo>
                      <a:pt x="58" y="125"/>
                    </a:lnTo>
                    <a:lnTo>
                      <a:pt x="62" y="125"/>
                    </a:lnTo>
                    <a:lnTo>
                      <a:pt x="66" y="125"/>
                    </a:lnTo>
                    <a:lnTo>
                      <a:pt x="66" y="118"/>
                    </a:lnTo>
                    <a:lnTo>
                      <a:pt x="66" y="110"/>
                    </a:lnTo>
                  </a:path>
                </a:pathLst>
              </a:custGeom>
              <a:solidFill>
                <a:srgbClr val="EAEC5E"/>
              </a:solidFill>
              <a:ln w="12700" cap="rnd">
                <a:solidFill>
                  <a:schemeClr val="tx1"/>
                </a:solidFill>
                <a:round/>
                <a:headEnd/>
                <a:tailEnd/>
              </a:ln>
            </p:spPr>
            <p:txBody>
              <a:bodyPr/>
              <a:lstStyle/>
              <a:p>
                <a:endParaRPr lang="en-US"/>
              </a:p>
            </p:txBody>
          </p:sp>
          <p:sp>
            <p:nvSpPr>
              <p:cNvPr id="3843" name="Freeform 188"/>
              <p:cNvSpPr>
                <a:spLocks/>
              </p:cNvSpPr>
              <p:nvPr/>
            </p:nvSpPr>
            <p:spPr bwMode="auto">
              <a:xfrm>
                <a:off x="2089" y="1484"/>
                <a:ext cx="23" cy="36"/>
              </a:xfrm>
              <a:custGeom>
                <a:avLst/>
                <a:gdLst>
                  <a:gd name="T0" fmla="*/ 0 w 23"/>
                  <a:gd name="T1" fmla="*/ 35 h 36"/>
                  <a:gd name="T2" fmla="*/ 0 w 23"/>
                  <a:gd name="T3" fmla="*/ 29 h 36"/>
                  <a:gd name="T4" fmla="*/ 0 w 23"/>
                  <a:gd name="T5" fmla="*/ 23 h 36"/>
                  <a:gd name="T6" fmla="*/ 4 w 23"/>
                  <a:gd name="T7" fmla="*/ 16 h 36"/>
                  <a:gd name="T8" fmla="*/ 7 w 23"/>
                  <a:gd name="T9" fmla="*/ 10 h 36"/>
                  <a:gd name="T10" fmla="*/ 13 w 23"/>
                  <a:gd name="T11" fmla="*/ 6 h 36"/>
                  <a:gd name="T12" fmla="*/ 17 w 23"/>
                  <a:gd name="T13" fmla="*/ 0 h 36"/>
                  <a:gd name="T14" fmla="*/ 22 w 23"/>
                  <a:gd name="T15" fmla="*/ 0 h 36"/>
                  <a:gd name="T16" fmla="*/ 22 w 23"/>
                  <a:gd name="T17" fmla="*/ 0 h 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
                  <a:gd name="T28" fmla="*/ 0 h 36"/>
                  <a:gd name="T29" fmla="*/ 23 w 23"/>
                  <a:gd name="T30" fmla="*/ 36 h 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 h="36">
                    <a:moveTo>
                      <a:pt x="0" y="35"/>
                    </a:moveTo>
                    <a:lnTo>
                      <a:pt x="0" y="29"/>
                    </a:lnTo>
                    <a:lnTo>
                      <a:pt x="0" y="23"/>
                    </a:lnTo>
                    <a:lnTo>
                      <a:pt x="4" y="16"/>
                    </a:lnTo>
                    <a:lnTo>
                      <a:pt x="7" y="10"/>
                    </a:lnTo>
                    <a:lnTo>
                      <a:pt x="13" y="6"/>
                    </a:lnTo>
                    <a:lnTo>
                      <a:pt x="17" y="0"/>
                    </a:lnTo>
                    <a:lnTo>
                      <a:pt x="22"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844" name="Freeform 189"/>
              <p:cNvSpPr>
                <a:spLocks/>
              </p:cNvSpPr>
              <p:nvPr/>
            </p:nvSpPr>
            <p:spPr bwMode="auto">
              <a:xfrm>
                <a:off x="2075" y="1312"/>
                <a:ext cx="168" cy="106"/>
              </a:xfrm>
              <a:custGeom>
                <a:avLst/>
                <a:gdLst>
                  <a:gd name="T0" fmla="*/ 15 w 168"/>
                  <a:gd name="T1" fmla="*/ 59 h 106"/>
                  <a:gd name="T2" fmla="*/ 21 w 168"/>
                  <a:gd name="T3" fmla="*/ 50 h 106"/>
                  <a:gd name="T4" fmla="*/ 25 w 168"/>
                  <a:gd name="T5" fmla="*/ 42 h 106"/>
                  <a:gd name="T6" fmla="*/ 29 w 168"/>
                  <a:gd name="T7" fmla="*/ 32 h 106"/>
                  <a:gd name="T8" fmla="*/ 36 w 168"/>
                  <a:gd name="T9" fmla="*/ 22 h 106"/>
                  <a:gd name="T10" fmla="*/ 42 w 168"/>
                  <a:gd name="T11" fmla="*/ 14 h 106"/>
                  <a:gd name="T12" fmla="*/ 48 w 168"/>
                  <a:gd name="T13" fmla="*/ 6 h 106"/>
                  <a:gd name="T14" fmla="*/ 56 w 168"/>
                  <a:gd name="T15" fmla="*/ 0 h 106"/>
                  <a:gd name="T16" fmla="*/ 65 w 168"/>
                  <a:gd name="T17" fmla="*/ 0 h 106"/>
                  <a:gd name="T18" fmla="*/ 73 w 168"/>
                  <a:gd name="T19" fmla="*/ 0 h 106"/>
                  <a:gd name="T20" fmla="*/ 83 w 168"/>
                  <a:gd name="T21" fmla="*/ 3 h 106"/>
                  <a:gd name="T22" fmla="*/ 91 w 168"/>
                  <a:gd name="T23" fmla="*/ 7 h 106"/>
                  <a:gd name="T24" fmla="*/ 104 w 168"/>
                  <a:gd name="T25" fmla="*/ 18 h 106"/>
                  <a:gd name="T26" fmla="*/ 114 w 168"/>
                  <a:gd name="T27" fmla="*/ 25 h 106"/>
                  <a:gd name="T28" fmla="*/ 121 w 168"/>
                  <a:gd name="T29" fmla="*/ 32 h 106"/>
                  <a:gd name="T30" fmla="*/ 128 w 168"/>
                  <a:gd name="T31" fmla="*/ 41 h 106"/>
                  <a:gd name="T32" fmla="*/ 136 w 168"/>
                  <a:gd name="T33" fmla="*/ 49 h 106"/>
                  <a:gd name="T34" fmla="*/ 142 w 168"/>
                  <a:gd name="T35" fmla="*/ 57 h 106"/>
                  <a:gd name="T36" fmla="*/ 149 w 168"/>
                  <a:gd name="T37" fmla="*/ 66 h 106"/>
                  <a:gd name="T38" fmla="*/ 154 w 168"/>
                  <a:gd name="T39" fmla="*/ 74 h 106"/>
                  <a:gd name="T40" fmla="*/ 159 w 168"/>
                  <a:gd name="T41" fmla="*/ 84 h 106"/>
                  <a:gd name="T42" fmla="*/ 161 w 168"/>
                  <a:gd name="T43" fmla="*/ 92 h 106"/>
                  <a:gd name="T44" fmla="*/ 166 w 168"/>
                  <a:gd name="T45" fmla="*/ 101 h 106"/>
                  <a:gd name="T46" fmla="*/ 163 w 168"/>
                  <a:gd name="T47" fmla="*/ 104 h 106"/>
                  <a:gd name="T48" fmla="*/ 156 w 168"/>
                  <a:gd name="T49" fmla="*/ 97 h 106"/>
                  <a:gd name="T50" fmla="*/ 147 w 168"/>
                  <a:gd name="T51" fmla="*/ 91 h 106"/>
                  <a:gd name="T52" fmla="*/ 139 w 168"/>
                  <a:gd name="T53" fmla="*/ 87 h 106"/>
                  <a:gd name="T54" fmla="*/ 133 w 168"/>
                  <a:gd name="T55" fmla="*/ 78 h 106"/>
                  <a:gd name="T56" fmla="*/ 125 w 168"/>
                  <a:gd name="T57" fmla="*/ 70 h 106"/>
                  <a:gd name="T58" fmla="*/ 116 w 168"/>
                  <a:gd name="T59" fmla="*/ 62 h 106"/>
                  <a:gd name="T60" fmla="*/ 109 w 168"/>
                  <a:gd name="T61" fmla="*/ 55 h 106"/>
                  <a:gd name="T62" fmla="*/ 101 w 168"/>
                  <a:gd name="T63" fmla="*/ 49 h 106"/>
                  <a:gd name="T64" fmla="*/ 90 w 168"/>
                  <a:gd name="T65" fmla="*/ 39 h 106"/>
                  <a:gd name="T66" fmla="*/ 80 w 168"/>
                  <a:gd name="T67" fmla="*/ 34 h 106"/>
                  <a:gd name="T68" fmla="*/ 70 w 168"/>
                  <a:gd name="T69" fmla="*/ 27 h 106"/>
                  <a:gd name="T70" fmla="*/ 62 w 168"/>
                  <a:gd name="T71" fmla="*/ 22 h 106"/>
                  <a:gd name="T72" fmla="*/ 53 w 168"/>
                  <a:gd name="T73" fmla="*/ 24 h 106"/>
                  <a:gd name="T74" fmla="*/ 46 w 168"/>
                  <a:gd name="T75" fmla="*/ 32 h 106"/>
                  <a:gd name="T76" fmla="*/ 42 w 168"/>
                  <a:gd name="T77" fmla="*/ 41 h 106"/>
                  <a:gd name="T78" fmla="*/ 36 w 168"/>
                  <a:gd name="T79" fmla="*/ 49 h 106"/>
                  <a:gd name="T80" fmla="*/ 29 w 168"/>
                  <a:gd name="T81" fmla="*/ 57 h 106"/>
                  <a:gd name="T82" fmla="*/ 24 w 168"/>
                  <a:gd name="T83" fmla="*/ 66 h 106"/>
                  <a:gd name="T84" fmla="*/ 18 w 168"/>
                  <a:gd name="T85" fmla="*/ 74 h 106"/>
                  <a:gd name="T86" fmla="*/ 13 w 168"/>
                  <a:gd name="T87" fmla="*/ 83 h 106"/>
                  <a:gd name="T88" fmla="*/ 7 w 168"/>
                  <a:gd name="T89" fmla="*/ 91 h 106"/>
                  <a:gd name="T90" fmla="*/ 3 w 168"/>
                  <a:gd name="T91" fmla="*/ 99 h 106"/>
                  <a:gd name="T92" fmla="*/ 4 w 168"/>
                  <a:gd name="T93" fmla="*/ 64 h 10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68"/>
                  <a:gd name="T142" fmla="*/ 0 h 106"/>
                  <a:gd name="T143" fmla="*/ 168 w 168"/>
                  <a:gd name="T144" fmla="*/ 106 h 10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68" h="106">
                    <a:moveTo>
                      <a:pt x="13" y="63"/>
                    </a:moveTo>
                    <a:lnTo>
                      <a:pt x="15" y="59"/>
                    </a:lnTo>
                    <a:lnTo>
                      <a:pt x="18" y="55"/>
                    </a:lnTo>
                    <a:lnTo>
                      <a:pt x="21" y="50"/>
                    </a:lnTo>
                    <a:lnTo>
                      <a:pt x="22" y="46"/>
                    </a:lnTo>
                    <a:lnTo>
                      <a:pt x="25" y="42"/>
                    </a:lnTo>
                    <a:lnTo>
                      <a:pt x="27" y="38"/>
                    </a:lnTo>
                    <a:lnTo>
                      <a:pt x="29" y="32"/>
                    </a:lnTo>
                    <a:lnTo>
                      <a:pt x="32" y="28"/>
                    </a:lnTo>
                    <a:lnTo>
                      <a:pt x="36" y="22"/>
                    </a:lnTo>
                    <a:lnTo>
                      <a:pt x="39" y="18"/>
                    </a:lnTo>
                    <a:lnTo>
                      <a:pt x="42" y="14"/>
                    </a:lnTo>
                    <a:lnTo>
                      <a:pt x="46" y="10"/>
                    </a:lnTo>
                    <a:lnTo>
                      <a:pt x="48" y="6"/>
                    </a:lnTo>
                    <a:lnTo>
                      <a:pt x="52" y="3"/>
                    </a:lnTo>
                    <a:lnTo>
                      <a:pt x="56" y="0"/>
                    </a:lnTo>
                    <a:lnTo>
                      <a:pt x="60" y="0"/>
                    </a:lnTo>
                    <a:lnTo>
                      <a:pt x="65" y="0"/>
                    </a:lnTo>
                    <a:lnTo>
                      <a:pt x="69" y="0"/>
                    </a:lnTo>
                    <a:lnTo>
                      <a:pt x="73" y="0"/>
                    </a:lnTo>
                    <a:lnTo>
                      <a:pt x="77" y="0"/>
                    </a:lnTo>
                    <a:lnTo>
                      <a:pt x="83" y="3"/>
                    </a:lnTo>
                    <a:lnTo>
                      <a:pt x="87" y="6"/>
                    </a:lnTo>
                    <a:lnTo>
                      <a:pt x="91" y="7"/>
                    </a:lnTo>
                    <a:lnTo>
                      <a:pt x="95" y="11"/>
                    </a:lnTo>
                    <a:lnTo>
                      <a:pt x="104" y="18"/>
                    </a:lnTo>
                    <a:lnTo>
                      <a:pt x="108" y="21"/>
                    </a:lnTo>
                    <a:lnTo>
                      <a:pt x="114" y="25"/>
                    </a:lnTo>
                    <a:lnTo>
                      <a:pt x="116" y="29"/>
                    </a:lnTo>
                    <a:lnTo>
                      <a:pt x="121" y="32"/>
                    </a:lnTo>
                    <a:lnTo>
                      <a:pt x="125" y="36"/>
                    </a:lnTo>
                    <a:lnTo>
                      <a:pt x="128" y="41"/>
                    </a:lnTo>
                    <a:lnTo>
                      <a:pt x="132" y="45"/>
                    </a:lnTo>
                    <a:lnTo>
                      <a:pt x="136" y="49"/>
                    </a:lnTo>
                    <a:lnTo>
                      <a:pt x="140" y="53"/>
                    </a:lnTo>
                    <a:lnTo>
                      <a:pt x="142" y="57"/>
                    </a:lnTo>
                    <a:lnTo>
                      <a:pt x="146" y="62"/>
                    </a:lnTo>
                    <a:lnTo>
                      <a:pt x="149" y="66"/>
                    </a:lnTo>
                    <a:lnTo>
                      <a:pt x="150" y="70"/>
                    </a:lnTo>
                    <a:lnTo>
                      <a:pt x="154" y="74"/>
                    </a:lnTo>
                    <a:lnTo>
                      <a:pt x="156" y="80"/>
                    </a:lnTo>
                    <a:lnTo>
                      <a:pt x="159" y="84"/>
                    </a:lnTo>
                    <a:lnTo>
                      <a:pt x="160" y="88"/>
                    </a:lnTo>
                    <a:lnTo>
                      <a:pt x="161" y="92"/>
                    </a:lnTo>
                    <a:lnTo>
                      <a:pt x="164" y="97"/>
                    </a:lnTo>
                    <a:lnTo>
                      <a:pt x="166" y="101"/>
                    </a:lnTo>
                    <a:lnTo>
                      <a:pt x="167" y="105"/>
                    </a:lnTo>
                    <a:lnTo>
                      <a:pt x="163" y="104"/>
                    </a:lnTo>
                    <a:lnTo>
                      <a:pt x="160" y="99"/>
                    </a:lnTo>
                    <a:lnTo>
                      <a:pt x="156" y="97"/>
                    </a:lnTo>
                    <a:lnTo>
                      <a:pt x="152" y="94"/>
                    </a:lnTo>
                    <a:lnTo>
                      <a:pt x="147" y="91"/>
                    </a:lnTo>
                    <a:lnTo>
                      <a:pt x="143" y="90"/>
                    </a:lnTo>
                    <a:lnTo>
                      <a:pt x="139" y="87"/>
                    </a:lnTo>
                    <a:lnTo>
                      <a:pt x="136" y="83"/>
                    </a:lnTo>
                    <a:lnTo>
                      <a:pt x="133" y="78"/>
                    </a:lnTo>
                    <a:lnTo>
                      <a:pt x="129" y="76"/>
                    </a:lnTo>
                    <a:lnTo>
                      <a:pt x="125" y="70"/>
                    </a:lnTo>
                    <a:lnTo>
                      <a:pt x="121" y="66"/>
                    </a:lnTo>
                    <a:lnTo>
                      <a:pt x="116" y="62"/>
                    </a:lnTo>
                    <a:lnTo>
                      <a:pt x="112" y="59"/>
                    </a:lnTo>
                    <a:lnTo>
                      <a:pt x="109" y="55"/>
                    </a:lnTo>
                    <a:lnTo>
                      <a:pt x="105" y="52"/>
                    </a:lnTo>
                    <a:lnTo>
                      <a:pt x="101" y="49"/>
                    </a:lnTo>
                    <a:lnTo>
                      <a:pt x="95" y="45"/>
                    </a:lnTo>
                    <a:lnTo>
                      <a:pt x="90" y="39"/>
                    </a:lnTo>
                    <a:lnTo>
                      <a:pt x="86" y="36"/>
                    </a:lnTo>
                    <a:lnTo>
                      <a:pt x="80" y="34"/>
                    </a:lnTo>
                    <a:lnTo>
                      <a:pt x="76" y="31"/>
                    </a:lnTo>
                    <a:lnTo>
                      <a:pt x="70" y="27"/>
                    </a:lnTo>
                    <a:lnTo>
                      <a:pt x="66" y="24"/>
                    </a:lnTo>
                    <a:lnTo>
                      <a:pt x="62" y="22"/>
                    </a:lnTo>
                    <a:lnTo>
                      <a:pt x="58" y="21"/>
                    </a:lnTo>
                    <a:lnTo>
                      <a:pt x="53" y="24"/>
                    </a:lnTo>
                    <a:lnTo>
                      <a:pt x="51" y="29"/>
                    </a:lnTo>
                    <a:lnTo>
                      <a:pt x="46" y="32"/>
                    </a:lnTo>
                    <a:lnTo>
                      <a:pt x="45" y="36"/>
                    </a:lnTo>
                    <a:lnTo>
                      <a:pt x="42" y="41"/>
                    </a:lnTo>
                    <a:lnTo>
                      <a:pt x="39" y="45"/>
                    </a:lnTo>
                    <a:lnTo>
                      <a:pt x="36" y="49"/>
                    </a:lnTo>
                    <a:lnTo>
                      <a:pt x="34" y="53"/>
                    </a:lnTo>
                    <a:lnTo>
                      <a:pt x="29" y="57"/>
                    </a:lnTo>
                    <a:lnTo>
                      <a:pt x="27" y="62"/>
                    </a:lnTo>
                    <a:lnTo>
                      <a:pt x="24" y="66"/>
                    </a:lnTo>
                    <a:lnTo>
                      <a:pt x="21" y="70"/>
                    </a:lnTo>
                    <a:lnTo>
                      <a:pt x="18" y="74"/>
                    </a:lnTo>
                    <a:lnTo>
                      <a:pt x="15" y="78"/>
                    </a:lnTo>
                    <a:lnTo>
                      <a:pt x="13" y="83"/>
                    </a:lnTo>
                    <a:lnTo>
                      <a:pt x="10" y="87"/>
                    </a:lnTo>
                    <a:lnTo>
                      <a:pt x="7" y="91"/>
                    </a:lnTo>
                    <a:lnTo>
                      <a:pt x="6" y="95"/>
                    </a:lnTo>
                    <a:lnTo>
                      <a:pt x="3" y="99"/>
                    </a:lnTo>
                    <a:lnTo>
                      <a:pt x="0" y="104"/>
                    </a:lnTo>
                    <a:lnTo>
                      <a:pt x="4" y="64"/>
                    </a:lnTo>
                  </a:path>
                </a:pathLst>
              </a:custGeom>
              <a:solidFill>
                <a:srgbClr val="00CC00"/>
              </a:solidFill>
              <a:ln w="12700" cap="rnd">
                <a:solidFill>
                  <a:srgbClr val="00CC00"/>
                </a:solidFill>
                <a:round/>
                <a:headEnd/>
                <a:tailEnd/>
              </a:ln>
            </p:spPr>
            <p:txBody>
              <a:bodyPr/>
              <a:lstStyle/>
              <a:p>
                <a:endParaRPr lang="en-US"/>
              </a:p>
            </p:txBody>
          </p:sp>
          <p:sp>
            <p:nvSpPr>
              <p:cNvPr id="3845" name="Freeform 190"/>
              <p:cNvSpPr>
                <a:spLocks/>
              </p:cNvSpPr>
              <p:nvPr/>
            </p:nvSpPr>
            <p:spPr bwMode="auto">
              <a:xfrm>
                <a:off x="2067" y="1484"/>
                <a:ext cx="206" cy="131"/>
              </a:xfrm>
              <a:custGeom>
                <a:avLst/>
                <a:gdLst>
                  <a:gd name="T0" fmla="*/ 19 w 206"/>
                  <a:gd name="T1" fmla="*/ 73 h 131"/>
                  <a:gd name="T2" fmla="*/ 26 w 206"/>
                  <a:gd name="T3" fmla="*/ 62 h 131"/>
                  <a:gd name="T4" fmla="*/ 31 w 206"/>
                  <a:gd name="T5" fmla="*/ 52 h 131"/>
                  <a:gd name="T6" fmla="*/ 36 w 206"/>
                  <a:gd name="T7" fmla="*/ 40 h 131"/>
                  <a:gd name="T8" fmla="*/ 45 w 206"/>
                  <a:gd name="T9" fmla="*/ 28 h 131"/>
                  <a:gd name="T10" fmla="*/ 52 w 206"/>
                  <a:gd name="T11" fmla="*/ 17 h 131"/>
                  <a:gd name="T12" fmla="*/ 59 w 206"/>
                  <a:gd name="T13" fmla="*/ 7 h 131"/>
                  <a:gd name="T14" fmla="*/ 69 w 206"/>
                  <a:gd name="T15" fmla="*/ 0 h 131"/>
                  <a:gd name="T16" fmla="*/ 79 w 206"/>
                  <a:gd name="T17" fmla="*/ 0 h 131"/>
                  <a:gd name="T18" fmla="*/ 90 w 206"/>
                  <a:gd name="T19" fmla="*/ 0 h 131"/>
                  <a:gd name="T20" fmla="*/ 102 w 206"/>
                  <a:gd name="T21" fmla="*/ 3 h 131"/>
                  <a:gd name="T22" fmla="*/ 112 w 206"/>
                  <a:gd name="T23" fmla="*/ 9 h 131"/>
                  <a:gd name="T24" fmla="*/ 127 w 206"/>
                  <a:gd name="T25" fmla="*/ 23 h 131"/>
                  <a:gd name="T26" fmla="*/ 140 w 206"/>
                  <a:gd name="T27" fmla="*/ 31 h 131"/>
                  <a:gd name="T28" fmla="*/ 148 w 206"/>
                  <a:gd name="T29" fmla="*/ 40 h 131"/>
                  <a:gd name="T30" fmla="*/ 157 w 206"/>
                  <a:gd name="T31" fmla="*/ 50 h 131"/>
                  <a:gd name="T32" fmla="*/ 167 w 206"/>
                  <a:gd name="T33" fmla="*/ 61 h 131"/>
                  <a:gd name="T34" fmla="*/ 174 w 206"/>
                  <a:gd name="T35" fmla="*/ 71 h 131"/>
                  <a:gd name="T36" fmla="*/ 183 w 206"/>
                  <a:gd name="T37" fmla="*/ 81 h 131"/>
                  <a:gd name="T38" fmla="*/ 189 w 206"/>
                  <a:gd name="T39" fmla="*/ 92 h 131"/>
                  <a:gd name="T40" fmla="*/ 195 w 206"/>
                  <a:gd name="T41" fmla="*/ 104 h 131"/>
                  <a:gd name="T42" fmla="*/ 198 w 206"/>
                  <a:gd name="T43" fmla="*/ 114 h 131"/>
                  <a:gd name="T44" fmla="*/ 203 w 206"/>
                  <a:gd name="T45" fmla="*/ 125 h 131"/>
                  <a:gd name="T46" fmla="*/ 200 w 206"/>
                  <a:gd name="T47" fmla="*/ 128 h 131"/>
                  <a:gd name="T48" fmla="*/ 191 w 206"/>
                  <a:gd name="T49" fmla="*/ 120 h 131"/>
                  <a:gd name="T50" fmla="*/ 181 w 206"/>
                  <a:gd name="T51" fmla="*/ 113 h 131"/>
                  <a:gd name="T52" fmla="*/ 171 w 206"/>
                  <a:gd name="T53" fmla="*/ 107 h 131"/>
                  <a:gd name="T54" fmla="*/ 164 w 206"/>
                  <a:gd name="T55" fmla="*/ 97 h 131"/>
                  <a:gd name="T56" fmla="*/ 153 w 206"/>
                  <a:gd name="T57" fmla="*/ 87 h 131"/>
                  <a:gd name="T58" fmla="*/ 143 w 206"/>
                  <a:gd name="T59" fmla="*/ 76 h 131"/>
                  <a:gd name="T60" fmla="*/ 134 w 206"/>
                  <a:gd name="T61" fmla="*/ 68 h 131"/>
                  <a:gd name="T62" fmla="*/ 124 w 206"/>
                  <a:gd name="T63" fmla="*/ 61 h 131"/>
                  <a:gd name="T64" fmla="*/ 110 w 206"/>
                  <a:gd name="T65" fmla="*/ 49 h 131"/>
                  <a:gd name="T66" fmla="*/ 98 w 206"/>
                  <a:gd name="T67" fmla="*/ 42 h 131"/>
                  <a:gd name="T68" fmla="*/ 86 w 206"/>
                  <a:gd name="T69" fmla="*/ 33 h 131"/>
                  <a:gd name="T70" fmla="*/ 76 w 206"/>
                  <a:gd name="T71" fmla="*/ 28 h 131"/>
                  <a:gd name="T72" fmla="*/ 65 w 206"/>
                  <a:gd name="T73" fmla="*/ 29 h 131"/>
                  <a:gd name="T74" fmla="*/ 57 w 206"/>
                  <a:gd name="T75" fmla="*/ 40 h 131"/>
                  <a:gd name="T76" fmla="*/ 52 w 206"/>
                  <a:gd name="T77" fmla="*/ 50 h 131"/>
                  <a:gd name="T78" fmla="*/ 45 w 206"/>
                  <a:gd name="T79" fmla="*/ 61 h 131"/>
                  <a:gd name="T80" fmla="*/ 36 w 206"/>
                  <a:gd name="T81" fmla="*/ 71 h 131"/>
                  <a:gd name="T82" fmla="*/ 29 w 206"/>
                  <a:gd name="T83" fmla="*/ 81 h 131"/>
                  <a:gd name="T84" fmla="*/ 22 w 206"/>
                  <a:gd name="T85" fmla="*/ 92 h 131"/>
                  <a:gd name="T86" fmla="*/ 16 w 206"/>
                  <a:gd name="T87" fmla="*/ 102 h 131"/>
                  <a:gd name="T88" fmla="*/ 9 w 206"/>
                  <a:gd name="T89" fmla="*/ 113 h 131"/>
                  <a:gd name="T90" fmla="*/ 3 w 206"/>
                  <a:gd name="T91" fmla="*/ 123 h 131"/>
                  <a:gd name="T92" fmla="*/ 5 w 206"/>
                  <a:gd name="T93" fmla="*/ 80 h 13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206"/>
                  <a:gd name="T142" fmla="*/ 0 h 131"/>
                  <a:gd name="T143" fmla="*/ 206 w 206"/>
                  <a:gd name="T144" fmla="*/ 131 h 13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206" h="131">
                    <a:moveTo>
                      <a:pt x="16" y="78"/>
                    </a:moveTo>
                    <a:lnTo>
                      <a:pt x="19" y="73"/>
                    </a:lnTo>
                    <a:lnTo>
                      <a:pt x="22" y="68"/>
                    </a:lnTo>
                    <a:lnTo>
                      <a:pt x="26" y="62"/>
                    </a:lnTo>
                    <a:lnTo>
                      <a:pt x="28" y="57"/>
                    </a:lnTo>
                    <a:lnTo>
                      <a:pt x="31" y="52"/>
                    </a:lnTo>
                    <a:lnTo>
                      <a:pt x="33" y="47"/>
                    </a:lnTo>
                    <a:lnTo>
                      <a:pt x="36" y="40"/>
                    </a:lnTo>
                    <a:lnTo>
                      <a:pt x="40" y="35"/>
                    </a:lnTo>
                    <a:lnTo>
                      <a:pt x="45" y="28"/>
                    </a:lnTo>
                    <a:lnTo>
                      <a:pt x="48" y="23"/>
                    </a:lnTo>
                    <a:lnTo>
                      <a:pt x="52" y="17"/>
                    </a:lnTo>
                    <a:lnTo>
                      <a:pt x="57" y="12"/>
                    </a:lnTo>
                    <a:lnTo>
                      <a:pt x="59" y="7"/>
                    </a:lnTo>
                    <a:lnTo>
                      <a:pt x="64" y="3"/>
                    </a:lnTo>
                    <a:lnTo>
                      <a:pt x="69" y="0"/>
                    </a:lnTo>
                    <a:lnTo>
                      <a:pt x="74" y="0"/>
                    </a:lnTo>
                    <a:lnTo>
                      <a:pt x="79" y="0"/>
                    </a:lnTo>
                    <a:lnTo>
                      <a:pt x="84" y="0"/>
                    </a:lnTo>
                    <a:lnTo>
                      <a:pt x="90" y="0"/>
                    </a:lnTo>
                    <a:lnTo>
                      <a:pt x="95" y="0"/>
                    </a:lnTo>
                    <a:lnTo>
                      <a:pt x="102" y="3"/>
                    </a:lnTo>
                    <a:lnTo>
                      <a:pt x="107" y="7"/>
                    </a:lnTo>
                    <a:lnTo>
                      <a:pt x="112" y="9"/>
                    </a:lnTo>
                    <a:lnTo>
                      <a:pt x="117" y="14"/>
                    </a:lnTo>
                    <a:lnTo>
                      <a:pt x="127" y="23"/>
                    </a:lnTo>
                    <a:lnTo>
                      <a:pt x="133" y="26"/>
                    </a:lnTo>
                    <a:lnTo>
                      <a:pt x="140" y="31"/>
                    </a:lnTo>
                    <a:lnTo>
                      <a:pt x="143" y="36"/>
                    </a:lnTo>
                    <a:lnTo>
                      <a:pt x="148" y="40"/>
                    </a:lnTo>
                    <a:lnTo>
                      <a:pt x="153" y="45"/>
                    </a:lnTo>
                    <a:lnTo>
                      <a:pt x="157" y="50"/>
                    </a:lnTo>
                    <a:lnTo>
                      <a:pt x="162" y="55"/>
                    </a:lnTo>
                    <a:lnTo>
                      <a:pt x="167" y="61"/>
                    </a:lnTo>
                    <a:lnTo>
                      <a:pt x="172" y="66"/>
                    </a:lnTo>
                    <a:lnTo>
                      <a:pt x="174" y="71"/>
                    </a:lnTo>
                    <a:lnTo>
                      <a:pt x="179" y="76"/>
                    </a:lnTo>
                    <a:lnTo>
                      <a:pt x="183" y="81"/>
                    </a:lnTo>
                    <a:lnTo>
                      <a:pt x="184" y="87"/>
                    </a:lnTo>
                    <a:lnTo>
                      <a:pt x="189" y="92"/>
                    </a:lnTo>
                    <a:lnTo>
                      <a:pt x="191" y="99"/>
                    </a:lnTo>
                    <a:lnTo>
                      <a:pt x="195" y="104"/>
                    </a:lnTo>
                    <a:lnTo>
                      <a:pt x="196" y="109"/>
                    </a:lnTo>
                    <a:lnTo>
                      <a:pt x="198" y="114"/>
                    </a:lnTo>
                    <a:lnTo>
                      <a:pt x="202" y="120"/>
                    </a:lnTo>
                    <a:lnTo>
                      <a:pt x="203" y="125"/>
                    </a:lnTo>
                    <a:lnTo>
                      <a:pt x="205" y="130"/>
                    </a:lnTo>
                    <a:lnTo>
                      <a:pt x="200" y="128"/>
                    </a:lnTo>
                    <a:lnTo>
                      <a:pt x="196" y="123"/>
                    </a:lnTo>
                    <a:lnTo>
                      <a:pt x="191" y="120"/>
                    </a:lnTo>
                    <a:lnTo>
                      <a:pt x="186" y="116"/>
                    </a:lnTo>
                    <a:lnTo>
                      <a:pt x="181" y="113"/>
                    </a:lnTo>
                    <a:lnTo>
                      <a:pt x="176" y="111"/>
                    </a:lnTo>
                    <a:lnTo>
                      <a:pt x="171" y="107"/>
                    </a:lnTo>
                    <a:lnTo>
                      <a:pt x="167" y="102"/>
                    </a:lnTo>
                    <a:lnTo>
                      <a:pt x="164" y="97"/>
                    </a:lnTo>
                    <a:lnTo>
                      <a:pt x="158" y="94"/>
                    </a:lnTo>
                    <a:lnTo>
                      <a:pt x="153" y="87"/>
                    </a:lnTo>
                    <a:lnTo>
                      <a:pt x="148" y="81"/>
                    </a:lnTo>
                    <a:lnTo>
                      <a:pt x="143" y="76"/>
                    </a:lnTo>
                    <a:lnTo>
                      <a:pt x="138" y="73"/>
                    </a:lnTo>
                    <a:lnTo>
                      <a:pt x="134" y="68"/>
                    </a:lnTo>
                    <a:lnTo>
                      <a:pt x="129" y="64"/>
                    </a:lnTo>
                    <a:lnTo>
                      <a:pt x="124" y="61"/>
                    </a:lnTo>
                    <a:lnTo>
                      <a:pt x="117" y="55"/>
                    </a:lnTo>
                    <a:lnTo>
                      <a:pt x="110" y="49"/>
                    </a:lnTo>
                    <a:lnTo>
                      <a:pt x="105" y="45"/>
                    </a:lnTo>
                    <a:lnTo>
                      <a:pt x="98" y="42"/>
                    </a:lnTo>
                    <a:lnTo>
                      <a:pt x="93" y="38"/>
                    </a:lnTo>
                    <a:lnTo>
                      <a:pt x="86" y="33"/>
                    </a:lnTo>
                    <a:lnTo>
                      <a:pt x="81" y="29"/>
                    </a:lnTo>
                    <a:lnTo>
                      <a:pt x="76" y="28"/>
                    </a:lnTo>
                    <a:lnTo>
                      <a:pt x="71" y="26"/>
                    </a:lnTo>
                    <a:lnTo>
                      <a:pt x="65" y="29"/>
                    </a:lnTo>
                    <a:lnTo>
                      <a:pt x="62" y="36"/>
                    </a:lnTo>
                    <a:lnTo>
                      <a:pt x="57" y="40"/>
                    </a:lnTo>
                    <a:lnTo>
                      <a:pt x="55" y="45"/>
                    </a:lnTo>
                    <a:lnTo>
                      <a:pt x="52" y="50"/>
                    </a:lnTo>
                    <a:lnTo>
                      <a:pt x="48" y="55"/>
                    </a:lnTo>
                    <a:lnTo>
                      <a:pt x="45" y="61"/>
                    </a:lnTo>
                    <a:lnTo>
                      <a:pt x="41" y="66"/>
                    </a:lnTo>
                    <a:lnTo>
                      <a:pt x="36" y="71"/>
                    </a:lnTo>
                    <a:lnTo>
                      <a:pt x="33" y="76"/>
                    </a:lnTo>
                    <a:lnTo>
                      <a:pt x="29" y="81"/>
                    </a:lnTo>
                    <a:lnTo>
                      <a:pt x="26" y="87"/>
                    </a:lnTo>
                    <a:lnTo>
                      <a:pt x="22" y="92"/>
                    </a:lnTo>
                    <a:lnTo>
                      <a:pt x="19" y="97"/>
                    </a:lnTo>
                    <a:lnTo>
                      <a:pt x="16" y="102"/>
                    </a:lnTo>
                    <a:lnTo>
                      <a:pt x="12" y="107"/>
                    </a:lnTo>
                    <a:lnTo>
                      <a:pt x="9" y="113"/>
                    </a:lnTo>
                    <a:lnTo>
                      <a:pt x="7" y="118"/>
                    </a:lnTo>
                    <a:lnTo>
                      <a:pt x="3" y="123"/>
                    </a:lnTo>
                    <a:lnTo>
                      <a:pt x="0" y="128"/>
                    </a:lnTo>
                    <a:lnTo>
                      <a:pt x="5" y="80"/>
                    </a:lnTo>
                  </a:path>
                </a:pathLst>
              </a:custGeom>
              <a:solidFill>
                <a:srgbClr val="00CC00"/>
              </a:solidFill>
              <a:ln w="12700" cap="rnd">
                <a:solidFill>
                  <a:srgbClr val="00CC00"/>
                </a:solidFill>
                <a:round/>
                <a:headEnd/>
                <a:tailEnd/>
              </a:ln>
            </p:spPr>
            <p:txBody>
              <a:bodyPr/>
              <a:lstStyle/>
              <a:p>
                <a:endParaRPr lang="en-US"/>
              </a:p>
            </p:txBody>
          </p:sp>
          <p:sp>
            <p:nvSpPr>
              <p:cNvPr id="3846" name="Freeform 191"/>
              <p:cNvSpPr>
                <a:spLocks/>
              </p:cNvSpPr>
              <p:nvPr/>
            </p:nvSpPr>
            <p:spPr bwMode="auto">
              <a:xfrm>
                <a:off x="1841" y="1595"/>
                <a:ext cx="229" cy="144"/>
              </a:xfrm>
              <a:custGeom>
                <a:avLst/>
                <a:gdLst>
                  <a:gd name="T0" fmla="*/ 207 w 229"/>
                  <a:gd name="T1" fmla="*/ 80 h 144"/>
                  <a:gd name="T2" fmla="*/ 199 w 229"/>
                  <a:gd name="T3" fmla="*/ 69 h 144"/>
                  <a:gd name="T4" fmla="*/ 194 w 229"/>
                  <a:gd name="T5" fmla="*/ 57 h 144"/>
                  <a:gd name="T6" fmla="*/ 188 w 229"/>
                  <a:gd name="T7" fmla="*/ 44 h 144"/>
                  <a:gd name="T8" fmla="*/ 178 w 229"/>
                  <a:gd name="T9" fmla="*/ 31 h 144"/>
                  <a:gd name="T10" fmla="*/ 171 w 229"/>
                  <a:gd name="T11" fmla="*/ 19 h 144"/>
                  <a:gd name="T12" fmla="*/ 163 w 229"/>
                  <a:gd name="T13" fmla="*/ 8 h 144"/>
                  <a:gd name="T14" fmla="*/ 151 w 229"/>
                  <a:gd name="T15" fmla="*/ 0 h 144"/>
                  <a:gd name="T16" fmla="*/ 140 w 229"/>
                  <a:gd name="T17" fmla="*/ 0 h 144"/>
                  <a:gd name="T18" fmla="*/ 128 w 229"/>
                  <a:gd name="T19" fmla="*/ 0 h 144"/>
                  <a:gd name="T20" fmla="*/ 115 w 229"/>
                  <a:gd name="T21" fmla="*/ 4 h 144"/>
                  <a:gd name="T22" fmla="*/ 103 w 229"/>
                  <a:gd name="T23" fmla="*/ 10 h 144"/>
                  <a:gd name="T24" fmla="*/ 86 w 229"/>
                  <a:gd name="T25" fmla="*/ 25 h 144"/>
                  <a:gd name="T26" fmla="*/ 73 w 229"/>
                  <a:gd name="T27" fmla="*/ 34 h 144"/>
                  <a:gd name="T28" fmla="*/ 63 w 229"/>
                  <a:gd name="T29" fmla="*/ 44 h 144"/>
                  <a:gd name="T30" fmla="*/ 54 w 229"/>
                  <a:gd name="T31" fmla="*/ 55 h 144"/>
                  <a:gd name="T32" fmla="*/ 42 w 229"/>
                  <a:gd name="T33" fmla="*/ 67 h 144"/>
                  <a:gd name="T34" fmla="*/ 34 w 229"/>
                  <a:gd name="T35" fmla="*/ 78 h 144"/>
                  <a:gd name="T36" fmla="*/ 25 w 229"/>
                  <a:gd name="T37" fmla="*/ 90 h 144"/>
                  <a:gd name="T38" fmla="*/ 17 w 229"/>
                  <a:gd name="T39" fmla="*/ 101 h 144"/>
                  <a:gd name="T40" fmla="*/ 11 w 229"/>
                  <a:gd name="T41" fmla="*/ 114 h 144"/>
                  <a:gd name="T42" fmla="*/ 8 w 229"/>
                  <a:gd name="T43" fmla="*/ 126 h 144"/>
                  <a:gd name="T44" fmla="*/ 2 w 229"/>
                  <a:gd name="T45" fmla="*/ 137 h 144"/>
                  <a:gd name="T46" fmla="*/ 6 w 229"/>
                  <a:gd name="T47" fmla="*/ 141 h 144"/>
                  <a:gd name="T48" fmla="*/ 15 w 229"/>
                  <a:gd name="T49" fmla="*/ 132 h 144"/>
                  <a:gd name="T50" fmla="*/ 27 w 229"/>
                  <a:gd name="T51" fmla="*/ 124 h 144"/>
                  <a:gd name="T52" fmla="*/ 38 w 229"/>
                  <a:gd name="T53" fmla="*/ 118 h 144"/>
                  <a:gd name="T54" fmla="*/ 46 w 229"/>
                  <a:gd name="T55" fmla="*/ 107 h 144"/>
                  <a:gd name="T56" fmla="*/ 57 w 229"/>
                  <a:gd name="T57" fmla="*/ 95 h 144"/>
                  <a:gd name="T58" fmla="*/ 69 w 229"/>
                  <a:gd name="T59" fmla="*/ 84 h 144"/>
                  <a:gd name="T60" fmla="*/ 79 w 229"/>
                  <a:gd name="T61" fmla="*/ 74 h 144"/>
                  <a:gd name="T62" fmla="*/ 90 w 229"/>
                  <a:gd name="T63" fmla="*/ 67 h 144"/>
                  <a:gd name="T64" fmla="*/ 105 w 229"/>
                  <a:gd name="T65" fmla="*/ 53 h 144"/>
                  <a:gd name="T66" fmla="*/ 119 w 229"/>
                  <a:gd name="T67" fmla="*/ 46 h 144"/>
                  <a:gd name="T68" fmla="*/ 132 w 229"/>
                  <a:gd name="T69" fmla="*/ 36 h 144"/>
                  <a:gd name="T70" fmla="*/ 144 w 229"/>
                  <a:gd name="T71" fmla="*/ 31 h 144"/>
                  <a:gd name="T72" fmla="*/ 155 w 229"/>
                  <a:gd name="T73" fmla="*/ 32 h 144"/>
                  <a:gd name="T74" fmla="*/ 165 w 229"/>
                  <a:gd name="T75" fmla="*/ 44 h 144"/>
                  <a:gd name="T76" fmla="*/ 171 w 229"/>
                  <a:gd name="T77" fmla="*/ 55 h 144"/>
                  <a:gd name="T78" fmla="*/ 178 w 229"/>
                  <a:gd name="T79" fmla="*/ 67 h 144"/>
                  <a:gd name="T80" fmla="*/ 188 w 229"/>
                  <a:gd name="T81" fmla="*/ 78 h 144"/>
                  <a:gd name="T82" fmla="*/ 195 w 229"/>
                  <a:gd name="T83" fmla="*/ 90 h 144"/>
                  <a:gd name="T84" fmla="*/ 203 w 229"/>
                  <a:gd name="T85" fmla="*/ 101 h 144"/>
                  <a:gd name="T86" fmla="*/ 211 w 229"/>
                  <a:gd name="T87" fmla="*/ 112 h 144"/>
                  <a:gd name="T88" fmla="*/ 218 w 229"/>
                  <a:gd name="T89" fmla="*/ 124 h 144"/>
                  <a:gd name="T90" fmla="*/ 224 w 229"/>
                  <a:gd name="T91" fmla="*/ 135 h 144"/>
                  <a:gd name="T92" fmla="*/ 222 w 229"/>
                  <a:gd name="T93" fmla="*/ 88 h 14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229"/>
                  <a:gd name="T142" fmla="*/ 0 h 144"/>
                  <a:gd name="T143" fmla="*/ 229 w 229"/>
                  <a:gd name="T144" fmla="*/ 144 h 144"/>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229" h="144">
                    <a:moveTo>
                      <a:pt x="211" y="86"/>
                    </a:moveTo>
                    <a:lnTo>
                      <a:pt x="207" y="80"/>
                    </a:lnTo>
                    <a:lnTo>
                      <a:pt x="203" y="74"/>
                    </a:lnTo>
                    <a:lnTo>
                      <a:pt x="199" y="69"/>
                    </a:lnTo>
                    <a:lnTo>
                      <a:pt x="197" y="63"/>
                    </a:lnTo>
                    <a:lnTo>
                      <a:pt x="194" y="57"/>
                    </a:lnTo>
                    <a:lnTo>
                      <a:pt x="192" y="51"/>
                    </a:lnTo>
                    <a:lnTo>
                      <a:pt x="188" y="44"/>
                    </a:lnTo>
                    <a:lnTo>
                      <a:pt x="184" y="38"/>
                    </a:lnTo>
                    <a:lnTo>
                      <a:pt x="178" y="31"/>
                    </a:lnTo>
                    <a:lnTo>
                      <a:pt x="174" y="25"/>
                    </a:lnTo>
                    <a:lnTo>
                      <a:pt x="171" y="19"/>
                    </a:lnTo>
                    <a:lnTo>
                      <a:pt x="165" y="13"/>
                    </a:lnTo>
                    <a:lnTo>
                      <a:pt x="163" y="8"/>
                    </a:lnTo>
                    <a:lnTo>
                      <a:pt x="157" y="4"/>
                    </a:lnTo>
                    <a:lnTo>
                      <a:pt x="151" y="0"/>
                    </a:lnTo>
                    <a:lnTo>
                      <a:pt x="146" y="0"/>
                    </a:lnTo>
                    <a:lnTo>
                      <a:pt x="140" y="0"/>
                    </a:lnTo>
                    <a:lnTo>
                      <a:pt x="134" y="0"/>
                    </a:lnTo>
                    <a:lnTo>
                      <a:pt x="128" y="0"/>
                    </a:lnTo>
                    <a:lnTo>
                      <a:pt x="123" y="0"/>
                    </a:lnTo>
                    <a:lnTo>
                      <a:pt x="115" y="4"/>
                    </a:lnTo>
                    <a:lnTo>
                      <a:pt x="109" y="8"/>
                    </a:lnTo>
                    <a:lnTo>
                      <a:pt x="103" y="10"/>
                    </a:lnTo>
                    <a:lnTo>
                      <a:pt x="98" y="15"/>
                    </a:lnTo>
                    <a:lnTo>
                      <a:pt x="86" y="25"/>
                    </a:lnTo>
                    <a:lnTo>
                      <a:pt x="80" y="29"/>
                    </a:lnTo>
                    <a:lnTo>
                      <a:pt x="73" y="34"/>
                    </a:lnTo>
                    <a:lnTo>
                      <a:pt x="69" y="40"/>
                    </a:lnTo>
                    <a:lnTo>
                      <a:pt x="63" y="44"/>
                    </a:lnTo>
                    <a:lnTo>
                      <a:pt x="57" y="50"/>
                    </a:lnTo>
                    <a:lnTo>
                      <a:pt x="54" y="55"/>
                    </a:lnTo>
                    <a:lnTo>
                      <a:pt x="48" y="61"/>
                    </a:lnTo>
                    <a:lnTo>
                      <a:pt x="42" y="67"/>
                    </a:lnTo>
                    <a:lnTo>
                      <a:pt x="36" y="72"/>
                    </a:lnTo>
                    <a:lnTo>
                      <a:pt x="34" y="78"/>
                    </a:lnTo>
                    <a:lnTo>
                      <a:pt x="29" y="84"/>
                    </a:lnTo>
                    <a:lnTo>
                      <a:pt x="25" y="90"/>
                    </a:lnTo>
                    <a:lnTo>
                      <a:pt x="23" y="95"/>
                    </a:lnTo>
                    <a:lnTo>
                      <a:pt x="17" y="101"/>
                    </a:lnTo>
                    <a:lnTo>
                      <a:pt x="15" y="109"/>
                    </a:lnTo>
                    <a:lnTo>
                      <a:pt x="11" y="114"/>
                    </a:lnTo>
                    <a:lnTo>
                      <a:pt x="10" y="120"/>
                    </a:lnTo>
                    <a:lnTo>
                      <a:pt x="8" y="126"/>
                    </a:lnTo>
                    <a:lnTo>
                      <a:pt x="4" y="132"/>
                    </a:lnTo>
                    <a:lnTo>
                      <a:pt x="2" y="137"/>
                    </a:lnTo>
                    <a:lnTo>
                      <a:pt x="0" y="143"/>
                    </a:lnTo>
                    <a:lnTo>
                      <a:pt x="6" y="141"/>
                    </a:lnTo>
                    <a:lnTo>
                      <a:pt x="10" y="135"/>
                    </a:lnTo>
                    <a:lnTo>
                      <a:pt x="15" y="132"/>
                    </a:lnTo>
                    <a:lnTo>
                      <a:pt x="21" y="128"/>
                    </a:lnTo>
                    <a:lnTo>
                      <a:pt x="27" y="124"/>
                    </a:lnTo>
                    <a:lnTo>
                      <a:pt x="33" y="122"/>
                    </a:lnTo>
                    <a:lnTo>
                      <a:pt x="38" y="118"/>
                    </a:lnTo>
                    <a:lnTo>
                      <a:pt x="42" y="112"/>
                    </a:lnTo>
                    <a:lnTo>
                      <a:pt x="46" y="107"/>
                    </a:lnTo>
                    <a:lnTo>
                      <a:pt x="52" y="103"/>
                    </a:lnTo>
                    <a:lnTo>
                      <a:pt x="57" y="95"/>
                    </a:lnTo>
                    <a:lnTo>
                      <a:pt x="63" y="90"/>
                    </a:lnTo>
                    <a:lnTo>
                      <a:pt x="69" y="84"/>
                    </a:lnTo>
                    <a:lnTo>
                      <a:pt x="75" y="80"/>
                    </a:lnTo>
                    <a:lnTo>
                      <a:pt x="79" y="74"/>
                    </a:lnTo>
                    <a:lnTo>
                      <a:pt x="84" y="71"/>
                    </a:lnTo>
                    <a:lnTo>
                      <a:pt x="90" y="67"/>
                    </a:lnTo>
                    <a:lnTo>
                      <a:pt x="98" y="61"/>
                    </a:lnTo>
                    <a:lnTo>
                      <a:pt x="105" y="53"/>
                    </a:lnTo>
                    <a:lnTo>
                      <a:pt x="111" y="50"/>
                    </a:lnTo>
                    <a:lnTo>
                      <a:pt x="119" y="46"/>
                    </a:lnTo>
                    <a:lnTo>
                      <a:pt x="125" y="42"/>
                    </a:lnTo>
                    <a:lnTo>
                      <a:pt x="132" y="36"/>
                    </a:lnTo>
                    <a:lnTo>
                      <a:pt x="138" y="32"/>
                    </a:lnTo>
                    <a:lnTo>
                      <a:pt x="144" y="31"/>
                    </a:lnTo>
                    <a:lnTo>
                      <a:pt x="149" y="29"/>
                    </a:lnTo>
                    <a:lnTo>
                      <a:pt x="155" y="32"/>
                    </a:lnTo>
                    <a:lnTo>
                      <a:pt x="159" y="40"/>
                    </a:lnTo>
                    <a:lnTo>
                      <a:pt x="165" y="44"/>
                    </a:lnTo>
                    <a:lnTo>
                      <a:pt x="167" y="50"/>
                    </a:lnTo>
                    <a:lnTo>
                      <a:pt x="171" y="55"/>
                    </a:lnTo>
                    <a:lnTo>
                      <a:pt x="174" y="61"/>
                    </a:lnTo>
                    <a:lnTo>
                      <a:pt x="178" y="67"/>
                    </a:lnTo>
                    <a:lnTo>
                      <a:pt x="182" y="72"/>
                    </a:lnTo>
                    <a:lnTo>
                      <a:pt x="188" y="78"/>
                    </a:lnTo>
                    <a:lnTo>
                      <a:pt x="192" y="84"/>
                    </a:lnTo>
                    <a:lnTo>
                      <a:pt x="195" y="90"/>
                    </a:lnTo>
                    <a:lnTo>
                      <a:pt x="199" y="95"/>
                    </a:lnTo>
                    <a:lnTo>
                      <a:pt x="203" y="101"/>
                    </a:lnTo>
                    <a:lnTo>
                      <a:pt x="207" y="107"/>
                    </a:lnTo>
                    <a:lnTo>
                      <a:pt x="211" y="112"/>
                    </a:lnTo>
                    <a:lnTo>
                      <a:pt x="215" y="118"/>
                    </a:lnTo>
                    <a:lnTo>
                      <a:pt x="218" y="124"/>
                    </a:lnTo>
                    <a:lnTo>
                      <a:pt x="220" y="130"/>
                    </a:lnTo>
                    <a:lnTo>
                      <a:pt x="224" y="135"/>
                    </a:lnTo>
                    <a:lnTo>
                      <a:pt x="228" y="141"/>
                    </a:lnTo>
                    <a:lnTo>
                      <a:pt x="222" y="88"/>
                    </a:lnTo>
                  </a:path>
                </a:pathLst>
              </a:custGeom>
              <a:solidFill>
                <a:srgbClr val="00CC00"/>
              </a:solidFill>
              <a:ln w="12700" cap="rnd">
                <a:solidFill>
                  <a:srgbClr val="00CC00"/>
                </a:solidFill>
                <a:round/>
                <a:headEnd/>
                <a:tailEnd/>
              </a:ln>
            </p:spPr>
            <p:txBody>
              <a:bodyPr/>
              <a:lstStyle/>
              <a:p>
                <a:endParaRPr lang="en-US"/>
              </a:p>
            </p:txBody>
          </p:sp>
          <p:sp>
            <p:nvSpPr>
              <p:cNvPr id="3847" name="Freeform 192"/>
              <p:cNvSpPr>
                <a:spLocks/>
              </p:cNvSpPr>
              <p:nvPr/>
            </p:nvSpPr>
            <p:spPr bwMode="auto">
              <a:xfrm>
                <a:off x="1866" y="1417"/>
                <a:ext cx="186" cy="118"/>
              </a:xfrm>
              <a:custGeom>
                <a:avLst/>
                <a:gdLst>
                  <a:gd name="T0" fmla="*/ 168 w 186"/>
                  <a:gd name="T1" fmla="*/ 66 h 118"/>
                  <a:gd name="T2" fmla="*/ 162 w 186"/>
                  <a:gd name="T3" fmla="*/ 56 h 118"/>
                  <a:gd name="T4" fmla="*/ 157 w 186"/>
                  <a:gd name="T5" fmla="*/ 47 h 118"/>
                  <a:gd name="T6" fmla="*/ 152 w 186"/>
                  <a:gd name="T7" fmla="*/ 36 h 118"/>
                  <a:gd name="T8" fmla="*/ 145 w 186"/>
                  <a:gd name="T9" fmla="*/ 25 h 118"/>
                  <a:gd name="T10" fmla="*/ 138 w 186"/>
                  <a:gd name="T11" fmla="*/ 16 h 118"/>
                  <a:gd name="T12" fmla="*/ 132 w 186"/>
                  <a:gd name="T13" fmla="*/ 6 h 118"/>
                  <a:gd name="T14" fmla="*/ 123 w 186"/>
                  <a:gd name="T15" fmla="*/ 0 h 118"/>
                  <a:gd name="T16" fmla="*/ 113 w 186"/>
                  <a:gd name="T17" fmla="*/ 0 h 118"/>
                  <a:gd name="T18" fmla="*/ 104 w 186"/>
                  <a:gd name="T19" fmla="*/ 0 h 118"/>
                  <a:gd name="T20" fmla="*/ 93 w 186"/>
                  <a:gd name="T21" fmla="*/ 3 h 118"/>
                  <a:gd name="T22" fmla="*/ 84 w 186"/>
                  <a:gd name="T23" fmla="*/ 8 h 118"/>
                  <a:gd name="T24" fmla="*/ 70 w 186"/>
                  <a:gd name="T25" fmla="*/ 20 h 118"/>
                  <a:gd name="T26" fmla="*/ 59 w 186"/>
                  <a:gd name="T27" fmla="*/ 28 h 118"/>
                  <a:gd name="T28" fmla="*/ 51 w 186"/>
                  <a:gd name="T29" fmla="*/ 36 h 118"/>
                  <a:gd name="T30" fmla="*/ 44 w 186"/>
                  <a:gd name="T31" fmla="*/ 45 h 118"/>
                  <a:gd name="T32" fmla="*/ 34 w 186"/>
                  <a:gd name="T33" fmla="*/ 55 h 118"/>
                  <a:gd name="T34" fmla="*/ 28 w 186"/>
                  <a:gd name="T35" fmla="*/ 64 h 118"/>
                  <a:gd name="T36" fmla="*/ 20 w 186"/>
                  <a:gd name="T37" fmla="*/ 73 h 118"/>
                  <a:gd name="T38" fmla="*/ 14 w 186"/>
                  <a:gd name="T39" fmla="*/ 83 h 118"/>
                  <a:gd name="T40" fmla="*/ 9 w 186"/>
                  <a:gd name="T41" fmla="*/ 94 h 118"/>
                  <a:gd name="T42" fmla="*/ 6 w 186"/>
                  <a:gd name="T43" fmla="*/ 103 h 118"/>
                  <a:gd name="T44" fmla="*/ 2 w 186"/>
                  <a:gd name="T45" fmla="*/ 112 h 118"/>
                  <a:gd name="T46" fmla="*/ 5 w 186"/>
                  <a:gd name="T47" fmla="*/ 115 h 118"/>
                  <a:gd name="T48" fmla="*/ 12 w 186"/>
                  <a:gd name="T49" fmla="*/ 108 h 118"/>
                  <a:gd name="T50" fmla="*/ 22 w 186"/>
                  <a:gd name="T51" fmla="*/ 101 h 118"/>
                  <a:gd name="T52" fmla="*/ 31 w 186"/>
                  <a:gd name="T53" fmla="*/ 97 h 118"/>
                  <a:gd name="T54" fmla="*/ 37 w 186"/>
                  <a:gd name="T55" fmla="*/ 87 h 118"/>
                  <a:gd name="T56" fmla="*/ 47 w 186"/>
                  <a:gd name="T57" fmla="*/ 78 h 118"/>
                  <a:gd name="T58" fmla="*/ 56 w 186"/>
                  <a:gd name="T59" fmla="*/ 69 h 118"/>
                  <a:gd name="T60" fmla="*/ 64 w 186"/>
                  <a:gd name="T61" fmla="*/ 61 h 118"/>
                  <a:gd name="T62" fmla="*/ 73 w 186"/>
                  <a:gd name="T63" fmla="*/ 55 h 118"/>
                  <a:gd name="T64" fmla="*/ 86 w 186"/>
                  <a:gd name="T65" fmla="*/ 44 h 118"/>
                  <a:gd name="T66" fmla="*/ 96 w 186"/>
                  <a:gd name="T67" fmla="*/ 37 h 118"/>
                  <a:gd name="T68" fmla="*/ 107 w 186"/>
                  <a:gd name="T69" fmla="*/ 30 h 118"/>
                  <a:gd name="T70" fmla="*/ 117 w 186"/>
                  <a:gd name="T71" fmla="*/ 25 h 118"/>
                  <a:gd name="T72" fmla="*/ 126 w 186"/>
                  <a:gd name="T73" fmla="*/ 27 h 118"/>
                  <a:gd name="T74" fmla="*/ 134 w 186"/>
                  <a:gd name="T75" fmla="*/ 36 h 118"/>
                  <a:gd name="T76" fmla="*/ 138 w 186"/>
                  <a:gd name="T77" fmla="*/ 45 h 118"/>
                  <a:gd name="T78" fmla="*/ 145 w 186"/>
                  <a:gd name="T79" fmla="*/ 55 h 118"/>
                  <a:gd name="T80" fmla="*/ 152 w 186"/>
                  <a:gd name="T81" fmla="*/ 64 h 118"/>
                  <a:gd name="T82" fmla="*/ 159 w 186"/>
                  <a:gd name="T83" fmla="*/ 73 h 118"/>
                  <a:gd name="T84" fmla="*/ 165 w 186"/>
                  <a:gd name="T85" fmla="*/ 83 h 118"/>
                  <a:gd name="T86" fmla="*/ 171 w 186"/>
                  <a:gd name="T87" fmla="*/ 92 h 118"/>
                  <a:gd name="T88" fmla="*/ 177 w 186"/>
                  <a:gd name="T89" fmla="*/ 101 h 118"/>
                  <a:gd name="T90" fmla="*/ 182 w 186"/>
                  <a:gd name="T91" fmla="*/ 111 h 118"/>
                  <a:gd name="T92" fmla="*/ 180 w 186"/>
                  <a:gd name="T93" fmla="*/ 72 h 11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6"/>
                  <a:gd name="T142" fmla="*/ 0 h 118"/>
                  <a:gd name="T143" fmla="*/ 186 w 186"/>
                  <a:gd name="T144" fmla="*/ 118 h 11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6" h="118">
                    <a:moveTo>
                      <a:pt x="171" y="70"/>
                    </a:moveTo>
                    <a:lnTo>
                      <a:pt x="168" y="66"/>
                    </a:lnTo>
                    <a:lnTo>
                      <a:pt x="165" y="61"/>
                    </a:lnTo>
                    <a:lnTo>
                      <a:pt x="162" y="56"/>
                    </a:lnTo>
                    <a:lnTo>
                      <a:pt x="160" y="51"/>
                    </a:lnTo>
                    <a:lnTo>
                      <a:pt x="157" y="47"/>
                    </a:lnTo>
                    <a:lnTo>
                      <a:pt x="155" y="42"/>
                    </a:lnTo>
                    <a:lnTo>
                      <a:pt x="152" y="36"/>
                    </a:lnTo>
                    <a:lnTo>
                      <a:pt x="149" y="31"/>
                    </a:lnTo>
                    <a:lnTo>
                      <a:pt x="145" y="25"/>
                    </a:lnTo>
                    <a:lnTo>
                      <a:pt x="141" y="20"/>
                    </a:lnTo>
                    <a:lnTo>
                      <a:pt x="138" y="16"/>
                    </a:lnTo>
                    <a:lnTo>
                      <a:pt x="134" y="11"/>
                    </a:lnTo>
                    <a:lnTo>
                      <a:pt x="132" y="6"/>
                    </a:lnTo>
                    <a:lnTo>
                      <a:pt x="127" y="3"/>
                    </a:lnTo>
                    <a:lnTo>
                      <a:pt x="123" y="0"/>
                    </a:lnTo>
                    <a:lnTo>
                      <a:pt x="118" y="0"/>
                    </a:lnTo>
                    <a:lnTo>
                      <a:pt x="113" y="0"/>
                    </a:lnTo>
                    <a:lnTo>
                      <a:pt x="109" y="0"/>
                    </a:lnTo>
                    <a:lnTo>
                      <a:pt x="104" y="0"/>
                    </a:lnTo>
                    <a:lnTo>
                      <a:pt x="99" y="0"/>
                    </a:lnTo>
                    <a:lnTo>
                      <a:pt x="93" y="3"/>
                    </a:lnTo>
                    <a:lnTo>
                      <a:pt x="89" y="6"/>
                    </a:lnTo>
                    <a:lnTo>
                      <a:pt x="84" y="8"/>
                    </a:lnTo>
                    <a:lnTo>
                      <a:pt x="79" y="12"/>
                    </a:lnTo>
                    <a:lnTo>
                      <a:pt x="70" y="20"/>
                    </a:lnTo>
                    <a:lnTo>
                      <a:pt x="65" y="23"/>
                    </a:lnTo>
                    <a:lnTo>
                      <a:pt x="59" y="28"/>
                    </a:lnTo>
                    <a:lnTo>
                      <a:pt x="56" y="33"/>
                    </a:lnTo>
                    <a:lnTo>
                      <a:pt x="51" y="36"/>
                    </a:lnTo>
                    <a:lnTo>
                      <a:pt x="47" y="41"/>
                    </a:lnTo>
                    <a:lnTo>
                      <a:pt x="44" y="45"/>
                    </a:lnTo>
                    <a:lnTo>
                      <a:pt x="39" y="50"/>
                    </a:lnTo>
                    <a:lnTo>
                      <a:pt x="34" y="55"/>
                    </a:lnTo>
                    <a:lnTo>
                      <a:pt x="30" y="59"/>
                    </a:lnTo>
                    <a:lnTo>
                      <a:pt x="28" y="64"/>
                    </a:lnTo>
                    <a:lnTo>
                      <a:pt x="23" y="69"/>
                    </a:lnTo>
                    <a:lnTo>
                      <a:pt x="20" y="73"/>
                    </a:lnTo>
                    <a:lnTo>
                      <a:pt x="19" y="78"/>
                    </a:lnTo>
                    <a:lnTo>
                      <a:pt x="14" y="83"/>
                    </a:lnTo>
                    <a:lnTo>
                      <a:pt x="12" y="89"/>
                    </a:lnTo>
                    <a:lnTo>
                      <a:pt x="9" y="94"/>
                    </a:lnTo>
                    <a:lnTo>
                      <a:pt x="8" y="98"/>
                    </a:lnTo>
                    <a:lnTo>
                      <a:pt x="6" y="103"/>
                    </a:lnTo>
                    <a:lnTo>
                      <a:pt x="3" y="108"/>
                    </a:lnTo>
                    <a:lnTo>
                      <a:pt x="2" y="112"/>
                    </a:lnTo>
                    <a:lnTo>
                      <a:pt x="0" y="117"/>
                    </a:lnTo>
                    <a:lnTo>
                      <a:pt x="5" y="115"/>
                    </a:lnTo>
                    <a:lnTo>
                      <a:pt x="8" y="111"/>
                    </a:lnTo>
                    <a:lnTo>
                      <a:pt x="12" y="108"/>
                    </a:lnTo>
                    <a:lnTo>
                      <a:pt x="17" y="105"/>
                    </a:lnTo>
                    <a:lnTo>
                      <a:pt x="22" y="101"/>
                    </a:lnTo>
                    <a:lnTo>
                      <a:pt x="26" y="100"/>
                    </a:lnTo>
                    <a:lnTo>
                      <a:pt x="31" y="97"/>
                    </a:lnTo>
                    <a:lnTo>
                      <a:pt x="34" y="92"/>
                    </a:lnTo>
                    <a:lnTo>
                      <a:pt x="37" y="87"/>
                    </a:lnTo>
                    <a:lnTo>
                      <a:pt x="42" y="84"/>
                    </a:lnTo>
                    <a:lnTo>
                      <a:pt x="47" y="78"/>
                    </a:lnTo>
                    <a:lnTo>
                      <a:pt x="51" y="73"/>
                    </a:lnTo>
                    <a:lnTo>
                      <a:pt x="56" y="69"/>
                    </a:lnTo>
                    <a:lnTo>
                      <a:pt x="61" y="66"/>
                    </a:lnTo>
                    <a:lnTo>
                      <a:pt x="64" y="61"/>
                    </a:lnTo>
                    <a:lnTo>
                      <a:pt x="68" y="58"/>
                    </a:lnTo>
                    <a:lnTo>
                      <a:pt x="73" y="55"/>
                    </a:lnTo>
                    <a:lnTo>
                      <a:pt x="79" y="50"/>
                    </a:lnTo>
                    <a:lnTo>
                      <a:pt x="86" y="44"/>
                    </a:lnTo>
                    <a:lnTo>
                      <a:pt x="90" y="41"/>
                    </a:lnTo>
                    <a:lnTo>
                      <a:pt x="96" y="37"/>
                    </a:lnTo>
                    <a:lnTo>
                      <a:pt x="101" y="34"/>
                    </a:lnTo>
                    <a:lnTo>
                      <a:pt x="107" y="30"/>
                    </a:lnTo>
                    <a:lnTo>
                      <a:pt x="112" y="27"/>
                    </a:lnTo>
                    <a:lnTo>
                      <a:pt x="117" y="25"/>
                    </a:lnTo>
                    <a:lnTo>
                      <a:pt x="121" y="23"/>
                    </a:lnTo>
                    <a:lnTo>
                      <a:pt x="126" y="27"/>
                    </a:lnTo>
                    <a:lnTo>
                      <a:pt x="129" y="33"/>
                    </a:lnTo>
                    <a:lnTo>
                      <a:pt x="134" y="36"/>
                    </a:lnTo>
                    <a:lnTo>
                      <a:pt x="135" y="41"/>
                    </a:lnTo>
                    <a:lnTo>
                      <a:pt x="138" y="45"/>
                    </a:lnTo>
                    <a:lnTo>
                      <a:pt x="141" y="50"/>
                    </a:lnTo>
                    <a:lnTo>
                      <a:pt x="145" y="55"/>
                    </a:lnTo>
                    <a:lnTo>
                      <a:pt x="148" y="59"/>
                    </a:lnTo>
                    <a:lnTo>
                      <a:pt x="152" y="64"/>
                    </a:lnTo>
                    <a:lnTo>
                      <a:pt x="155" y="69"/>
                    </a:lnTo>
                    <a:lnTo>
                      <a:pt x="159" y="73"/>
                    </a:lnTo>
                    <a:lnTo>
                      <a:pt x="162" y="78"/>
                    </a:lnTo>
                    <a:lnTo>
                      <a:pt x="165" y="83"/>
                    </a:lnTo>
                    <a:lnTo>
                      <a:pt x="168" y="87"/>
                    </a:lnTo>
                    <a:lnTo>
                      <a:pt x="171" y="92"/>
                    </a:lnTo>
                    <a:lnTo>
                      <a:pt x="174" y="97"/>
                    </a:lnTo>
                    <a:lnTo>
                      <a:pt x="177" y="101"/>
                    </a:lnTo>
                    <a:lnTo>
                      <a:pt x="179" y="106"/>
                    </a:lnTo>
                    <a:lnTo>
                      <a:pt x="182" y="111"/>
                    </a:lnTo>
                    <a:lnTo>
                      <a:pt x="185" y="115"/>
                    </a:lnTo>
                    <a:lnTo>
                      <a:pt x="180" y="72"/>
                    </a:lnTo>
                  </a:path>
                </a:pathLst>
              </a:custGeom>
              <a:solidFill>
                <a:srgbClr val="00CC00"/>
              </a:solidFill>
              <a:ln w="12700" cap="rnd">
                <a:solidFill>
                  <a:srgbClr val="00CC00"/>
                </a:solidFill>
                <a:round/>
                <a:headEnd/>
                <a:tailEnd/>
              </a:ln>
            </p:spPr>
            <p:txBody>
              <a:bodyPr/>
              <a:lstStyle/>
              <a:p>
                <a:endParaRPr lang="en-US"/>
              </a:p>
            </p:txBody>
          </p:sp>
          <p:sp>
            <p:nvSpPr>
              <p:cNvPr id="3848" name="Freeform 193"/>
              <p:cNvSpPr>
                <a:spLocks/>
              </p:cNvSpPr>
              <p:nvPr/>
            </p:nvSpPr>
            <p:spPr bwMode="auto">
              <a:xfrm>
                <a:off x="2073" y="1221"/>
                <a:ext cx="110" cy="70"/>
              </a:xfrm>
              <a:custGeom>
                <a:avLst/>
                <a:gdLst>
                  <a:gd name="T0" fmla="*/ 10 w 110"/>
                  <a:gd name="T1" fmla="*/ 39 h 70"/>
                  <a:gd name="T2" fmla="*/ 14 w 110"/>
                  <a:gd name="T3" fmla="*/ 33 h 70"/>
                  <a:gd name="T4" fmla="*/ 16 w 110"/>
                  <a:gd name="T5" fmla="*/ 28 h 70"/>
                  <a:gd name="T6" fmla="*/ 19 w 110"/>
                  <a:gd name="T7" fmla="*/ 21 h 70"/>
                  <a:gd name="T8" fmla="*/ 24 w 110"/>
                  <a:gd name="T9" fmla="*/ 15 h 70"/>
                  <a:gd name="T10" fmla="*/ 27 w 110"/>
                  <a:gd name="T11" fmla="*/ 9 h 70"/>
                  <a:gd name="T12" fmla="*/ 31 w 110"/>
                  <a:gd name="T13" fmla="*/ 4 h 70"/>
                  <a:gd name="T14" fmla="*/ 37 w 110"/>
                  <a:gd name="T15" fmla="*/ 0 h 70"/>
                  <a:gd name="T16" fmla="*/ 42 w 110"/>
                  <a:gd name="T17" fmla="*/ 0 h 70"/>
                  <a:gd name="T18" fmla="*/ 48 w 110"/>
                  <a:gd name="T19" fmla="*/ 0 h 70"/>
                  <a:gd name="T20" fmla="*/ 54 w 110"/>
                  <a:gd name="T21" fmla="*/ 2 h 70"/>
                  <a:gd name="T22" fmla="*/ 60 w 110"/>
                  <a:gd name="T23" fmla="*/ 5 h 70"/>
                  <a:gd name="T24" fmla="*/ 68 w 110"/>
                  <a:gd name="T25" fmla="*/ 12 h 70"/>
                  <a:gd name="T26" fmla="*/ 74 w 110"/>
                  <a:gd name="T27" fmla="*/ 17 h 70"/>
                  <a:gd name="T28" fmla="*/ 79 w 110"/>
                  <a:gd name="T29" fmla="*/ 21 h 70"/>
                  <a:gd name="T30" fmla="*/ 83 w 110"/>
                  <a:gd name="T31" fmla="*/ 27 h 70"/>
                  <a:gd name="T32" fmla="*/ 89 w 110"/>
                  <a:gd name="T33" fmla="*/ 32 h 70"/>
                  <a:gd name="T34" fmla="*/ 93 w 110"/>
                  <a:gd name="T35" fmla="*/ 38 h 70"/>
                  <a:gd name="T36" fmla="*/ 97 w 110"/>
                  <a:gd name="T37" fmla="*/ 43 h 70"/>
                  <a:gd name="T38" fmla="*/ 101 w 110"/>
                  <a:gd name="T39" fmla="*/ 49 h 70"/>
                  <a:gd name="T40" fmla="*/ 104 w 110"/>
                  <a:gd name="T41" fmla="*/ 55 h 70"/>
                  <a:gd name="T42" fmla="*/ 105 w 110"/>
                  <a:gd name="T43" fmla="*/ 61 h 70"/>
                  <a:gd name="T44" fmla="*/ 108 w 110"/>
                  <a:gd name="T45" fmla="*/ 66 h 70"/>
                  <a:gd name="T46" fmla="*/ 106 w 110"/>
                  <a:gd name="T47" fmla="*/ 68 h 70"/>
                  <a:gd name="T48" fmla="*/ 102 w 110"/>
                  <a:gd name="T49" fmla="*/ 63 h 70"/>
                  <a:gd name="T50" fmla="*/ 96 w 110"/>
                  <a:gd name="T51" fmla="*/ 60 h 70"/>
                  <a:gd name="T52" fmla="*/ 91 w 110"/>
                  <a:gd name="T53" fmla="*/ 57 h 70"/>
                  <a:gd name="T54" fmla="*/ 87 w 110"/>
                  <a:gd name="T55" fmla="*/ 52 h 70"/>
                  <a:gd name="T56" fmla="*/ 82 w 110"/>
                  <a:gd name="T57" fmla="*/ 46 h 70"/>
                  <a:gd name="T58" fmla="*/ 76 w 110"/>
                  <a:gd name="T59" fmla="*/ 40 h 70"/>
                  <a:gd name="T60" fmla="*/ 71 w 110"/>
                  <a:gd name="T61" fmla="*/ 36 h 70"/>
                  <a:gd name="T62" fmla="*/ 66 w 110"/>
                  <a:gd name="T63" fmla="*/ 32 h 70"/>
                  <a:gd name="T64" fmla="*/ 59 w 110"/>
                  <a:gd name="T65" fmla="*/ 26 h 70"/>
                  <a:gd name="T66" fmla="*/ 52 w 110"/>
                  <a:gd name="T67" fmla="*/ 22 h 70"/>
                  <a:gd name="T68" fmla="*/ 46 w 110"/>
                  <a:gd name="T69" fmla="*/ 17 h 70"/>
                  <a:gd name="T70" fmla="*/ 40 w 110"/>
                  <a:gd name="T71" fmla="*/ 15 h 70"/>
                  <a:gd name="T72" fmla="*/ 35 w 110"/>
                  <a:gd name="T73" fmla="*/ 16 h 70"/>
                  <a:gd name="T74" fmla="*/ 30 w 110"/>
                  <a:gd name="T75" fmla="*/ 21 h 70"/>
                  <a:gd name="T76" fmla="*/ 27 w 110"/>
                  <a:gd name="T77" fmla="*/ 27 h 70"/>
                  <a:gd name="T78" fmla="*/ 24 w 110"/>
                  <a:gd name="T79" fmla="*/ 32 h 70"/>
                  <a:gd name="T80" fmla="*/ 19 w 110"/>
                  <a:gd name="T81" fmla="*/ 38 h 70"/>
                  <a:gd name="T82" fmla="*/ 16 w 110"/>
                  <a:gd name="T83" fmla="*/ 43 h 70"/>
                  <a:gd name="T84" fmla="*/ 12 w 110"/>
                  <a:gd name="T85" fmla="*/ 49 h 70"/>
                  <a:gd name="T86" fmla="*/ 8 w 110"/>
                  <a:gd name="T87" fmla="*/ 54 h 70"/>
                  <a:gd name="T88" fmla="*/ 5 w 110"/>
                  <a:gd name="T89" fmla="*/ 60 h 70"/>
                  <a:gd name="T90" fmla="*/ 2 w 110"/>
                  <a:gd name="T91" fmla="*/ 65 h 70"/>
                  <a:gd name="T92" fmla="*/ 3 w 110"/>
                  <a:gd name="T93" fmla="*/ 42 h 7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10"/>
                  <a:gd name="T142" fmla="*/ 0 h 70"/>
                  <a:gd name="T143" fmla="*/ 110 w 110"/>
                  <a:gd name="T144" fmla="*/ 70 h 7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10" h="70">
                    <a:moveTo>
                      <a:pt x="8" y="41"/>
                    </a:moveTo>
                    <a:lnTo>
                      <a:pt x="10" y="39"/>
                    </a:lnTo>
                    <a:lnTo>
                      <a:pt x="12" y="36"/>
                    </a:lnTo>
                    <a:lnTo>
                      <a:pt x="14" y="33"/>
                    </a:lnTo>
                    <a:lnTo>
                      <a:pt x="15" y="30"/>
                    </a:lnTo>
                    <a:lnTo>
                      <a:pt x="16" y="28"/>
                    </a:lnTo>
                    <a:lnTo>
                      <a:pt x="17" y="25"/>
                    </a:lnTo>
                    <a:lnTo>
                      <a:pt x="19" y="21"/>
                    </a:lnTo>
                    <a:lnTo>
                      <a:pt x="21" y="18"/>
                    </a:lnTo>
                    <a:lnTo>
                      <a:pt x="24" y="15"/>
                    </a:lnTo>
                    <a:lnTo>
                      <a:pt x="26" y="12"/>
                    </a:lnTo>
                    <a:lnTo>
                      <a:pt x="27" y="9"/>
                    </a:lnTo>
                    <a:lnTo>
                      <a:pt x="30" y="6"/>
                    </a:lnTo>
                    <a:lnTo>
                      <a:pt x="31" y="4"/>
                    </a:lnTo>
                    <a:lnTo>
                      <a:pt x="34" y="2"/>
                    </a:lnTo>
                    <a:lnTo>
                      <a:pt x="37" y="0"/>
                    </a:lnTo>
                    <a:lnTo>
                      <a:pt x="39" y="0"/>
                    </a:lnTo>
                    <a:lnTo>
                      <a:pt x="42" y="0"/>
                    </a:lnTo>
                    <a:lnTo>
                      <a:pt x="45" y="0"/>
                    </a:lnTo>
                    <a:lnTo>
                      <a:pt x="48" y="0"/>
                    </a:lnTo>
                    <a:lnTo>
                      <a:pt x="50" y="0"/>
                    </a:lnTo>
                    <a:lnTo>
                      <a:pt x="54" y="2"/>
                    </a:lnTo>
                    <a:lnTo>
                      <a:pt x="57" y="4"/>
                    </a:lnTo>
                    <a:lnTo>
                      <a:pt x="60" y="5"/>
                    </a:lnTo>
                    <a:lnTo>
                      <a:pt x="62" y="7"/>
                    </a:lnTo>
                    <a:lnTo>
                      <a:pt x="68" y="12"/>
                    </a:lnTo>
                    <a:lnTo>
                      <a:pt x="71" y="14"/>
                    </a:lnTo>
                    <a:lnTo>
                      <a:pt x="74" y="17"/>
                    </a:lnTo>
                    <a:lnTo>
                      <a:pt x="76" y="19"/>
                    </a:lnTo>
                    <a:lnTo>
                      <a:pt x="79" y="21"/>
                    </a:lnTo>
                    <a:lnTo>
                      <a:pt x="82" y="24"/>
                    </a:lnTo>
                    <a:lnTo>
                      <a:pt x="83" y="27"/>
                    </a:lnTo>
                    <a:lnTo>
                      <a:pt x="86" y="29"/>
                    </a:lnTo>
                    <a:lnTo>
                      <a:pt x="89" y="32"/>
                    </a:lnTo>
                    <a:lnTo>
                      <a:pt x="92" y="35"/>
                    </a:lnTo>
                    <a:lnTo>
                      <a:pt x="93" y="38"/>
                    </a:lnTo>
                    <a:lnTo>
                      <a:pt x="95" y="40"/>
                    </a:lnTo>
                    <a:lnTo>
                      <a:pt x="97" y="43"/>
                    </a:lnTo>
                    <a:lnTo>
                      <a:pt x="98" y="46"/>
                    </a:lnTo>
                    <a:lnTo>
                      <a:pt x="101" y="49"/>
                    </a:lnTo>
                    <a:lnTo>
                      <a:pt x="102" y="52"/>
                    </a:lnTo>
                    <a:lnTo>
                      <a:pt x="104" y="55"/>
                    </a:lnTo>
                    <a:lnTo>
                      <a:pt x="104" y="58"/>
                    </a:lnTo>
                    <a:lnTo>
                      <a:pt x="105" y="61"/>
                    </a:lnTo>
                    <a:lnTo>
                      <a:pt x="107" y="63"/>
                    </a:lnTo>
                    <a:lnTo>
                      <a:pt x="108" y="66"/>
                    </a:lnTo>
                    <a:lnTo>
                      <a:pt x="109" y="69"/>
                    </a:lnTo>
                    <a:lnTo>
                      <a:pt x="106" y="68"/>
                    </a:lnTo>
                    <a:lnTo>
                      <a:pt x="104" y="65"/>
                    </a:lnTo>
                    <a:lnTo>
                      <a:pt x="102" y="63"/>
                    </a:lnTo>
                    <a:lnTo>
                      <a:pt x="99" y="62"/>
                    </a:lnTo>
                    <a:lnTo>
                      <a:pt x="96" y="60"/>
                    </a:lnTo>
                    <a:lnTo>
                      <a:pt x="93" y="59"/>
                    </a:lnTo>
                    <a:lnTo>
                      <a:pt x="91" y="57"/>
                    </a:lnTo>
                    <a:lnTo>
                      <a:pt x="89" y="54"/>
                    </a:lnTo>
                    <a:lnTo>
                      <a:pt x="87" y="52"/>
                    </a:lnTo>
                    <a:lnTo>
                      <a:pt x="84" y="50"/>
                    </a:lnTo>
                    <a:lnTo>
                      <a:pt x="82" y="46"/>
                    </a:lnTo>
                    <a:lnTo>
                      <a:pt x="79" y="43"/>
                    </a:lnTo>
                    <a:lnTo>
                      <a:pt x="76" y="40"/>
                    </a:lnTo>
                    <a:lnTo>
                      <a:pt x="73" y="39"/>
                    </a:lnTo>
                    <a:lnTo>
                      <a:pt x="71" y="36"/>
                    </a:lnTo>
                    <a:lnTo>
                      <a:pt x="69" y="34"/>
                    </a:lnTo>
                    <a:lnTo>
                      <a:pt x="66" y="32"/>
                    </a:lnTo>
                    <a:lnTo>
                      <a:pt x="62" y="29"/>
                    </a:lnTo>
                    <a:lnTo>
                      <a:pt x="59" y="26"/>
                    </a:lnTo>
                    <a:lnTo>
                      <a:pt x="56" y="24"/>
                    </a:lnTo>
                    <a:lnTo>
                      <a:pt x="52" y="22"/>
                    </a:lnTo>
                    <a:lnTo>
                      <a:pt x="49" y="20"/>
                    </a:lnTo>
                    <a:lnTo>
                      <a:pt x="46" y="17"/>
                    </a:lnTo>
                    <a:lnTo>
                      <a:pt x="43" y="16"/>
                    </a:lnTo>
                    <a:lnTo>
                      <a:pt x="40" y="15"/>
                    </a:lnTo>
                    <a:lnTo>
                      <a:pt x="38" y="14"/>
                    </a:lnTo>
                    <a:lnTo>
                      <a:pt x="35" y="16"/>
                    </a:lnTo>
                    <a:lnTo>
                      <a:pt x="33" y="19"/>
                    </a:lnTo>
                    <a:lnTo>
                      <a:pt x="30" y="21"/>
                    </a:lnTo>
                    <a:lnTo>
                      <a:pt x="29" y="24"/>
                    </a:lnTo>
                    <a:lnTo>
                      <a:pt x="27" y="27"/>
                    </a:lnTo>
                    <a:lnTo>
                      <a:pt x="26" y="29"/>
                    </a:lnTo>
                    <a:lnTo>
                      <a:pt x="24" y="32"/>
                    </a:lnTo>
                    <a:lnTo>
                      <a:pt x="22" y="35"/>
                    </a:lnTo>
                    <a:lnTo>
                      <a:pt x="19" y="38"/>
                    </a:lnTo>
                    <a:lnTo>
                      <a:pt x="17" y="40"/>
                    </a:lnTo>
                    <a:lnTo>
                      <a:pt x="16" y="43"/>
                    </a:lnTo>
                    <a:lnTo>
                      <a:pt x="14" y="46"/>
                    </a:lnTo>
                    <a:lnTo>
                      <a:pt x="12" y="49"/>
                    </a:lnTo>
                    <a:lnTo>
                      <a:pt x="10" y="52"/>
                    </a:lnTo>
                    <a:lnTo>
                      <a:pt x="8" y="54"/>
                    </a:lnTo>
                    <a:lnTo>
                      <a:pt x="6" y="57"/>
                    </a:lnTo>
                    <a:lnTo>
                      <a:pt x="5" y="60"/>
                    </a:lnTo>
                    <a:lnTo>
                      <a:pt x="4" y="63"/>
                    </a:lnTo>
                    <a:lnTo>
                      <a:pt x="2" y="65"/>
                    </a:lnTo>
                    <a:lnTo>
                      <a:pt x="0" y="68"/>
                    </a:lnTo>
                    <a:lnTo>
                      <a:pt x="3" y="42"/>
                    </a:lnTo>
                  </a:path>
                </a:pathLst>
              </a:custGeom>
              <a:solidFill>
                <a:srgbClr val="00CC00"/>
              </a:solidFill>
              <a:ln w="12700" cap="rnd">
                <a:solidFill>
                  <a:srgbClr val="00CC00"/>
                </a:solidFill>
                <a:round/>
                <a:headEnd/>
                <a:tailEnd/>
              </a:ln>
            </p:spPr>
            <p:txBody>
              <a:bodyPr/>
              <a:lstStyle/>
              <a:p>
                <a:endParaRPr lang="en-US"/>
              </a:p>
            </p:txBody>
          </p:sp>
          <p:sp>
            <p:nvSpPr>
              <p:cNvPr id="3849" name="Freeform 194"/>
              <p:cNvSpPr>
                <a:spLocks/>
              </p:cNvSpPr>
              <p:nvPr/>
            </p:nvSpPr>
            <p:spPr bwMode="auto">
              <a:xfrm>
                <a:off x="1910" y="1268"/>
                <a:ext cx="152" cy="95"/>
              </a:xfrm>
              <a:custGeom>
                <a:avLst/>
                <a:gdLst>
                  <a:gd name="T0" fmla="*/ 137 w 152"/>
                  <a:gd name="T1" fmla="*/ 53 h 95"/>
                  <a:gd name="T2" fmla="*/ 132 w 152"/>
                  <a:gd name="T3" fmla="*/ 45 h 95"/>
                  <a:gd name="T4" fmla="*/ 128 w 152"/>
                  <a:gd name="T5" fmla="*/ 38 h 95"/>
                  <a:gd name="T6" fmla="*/ 124 w 152"/>
                  <a:gd name="T7" fmla="*/ 29 h 95"/>
                  <a:gd name="T8" fmla="*/ 118 w 152"/>
                  <a:gd name="T9" fmla="*/ 20 h 95"/>
                  <a:gd name="T10" fmla="*/ 113 w 152"/>
                  <a:gd name="T11" fmla="*/ 13 h 95"/>
                  <a:gd name="T12" fmla="*/ 108 w 152"/>
                  <a:gd name="T13" fmla="*/ 5 h 95"/>
                  <a:gd name="T14" fmla="*/ 100 w 152"/>
                  <a:gd name="T15" fmla="*/ 0 h 95"/>
                  <a:gd name="T16" fmla="*/ 93 w 152"/>
                  <a:gd name="T17" fmla="*/ 0 h 95"/>
                  <a:gd name="T18" fmla="*/ 85 w 152"/>
                  <a:gd name="T19" fmla="*/ 0 h 95"/>
                  <a:gd name="T20" fmla="*/ 76 w 152"/>
                  <a:gd name="T21" fmla="*/ 3 h 95"/>
                  <a:gd name="T22" fmla="*/ 69 w 152"/>
                  <a:gd name="T23" fmla="*/ 6 h 95"/>
                  <a:gd name="T24" fmla="*/ 57 w 152"/>
                  <a:gd name="T25" fmla="*/ 16 h 95"/>
                  <a:gd name="T26" fmla="*/ 48 w 152"/>
                  <a:gd name="T27" fmla="*/ 23 h 95"/>
                  <a:gd name="T28" fmla="*/ 42 w 152"/>
                  <a:gd name="T29" fmla="*/ 29 h 95"/>
                  <a:gd name="T30" fmla="*/ 36 w 152"/>
                  <a:gd name="T31" fmla="*/ 36 h 95"/>
                  <a:gd name="T32" fmla="*/ 28 w 152"/>
                  <a:gd name="T33" fmla="*/ 44 h 95"/>
                  <a:gd name="T34" fmla="*/ 23 w 152"/>
                  <a:gd name="T35" fmla="*/ 51 h 95"/>
                  <a:gd name="T36" fmla="*/ 16 w 152"/>
                  <a:gd name="T37" fmla="*/ 59 h 95"/>
                  <a:gd name="T38" fmla="*/ 11 w 152"/>
                  <a:gd name="T39" fmla="*/ 66 h 95"/>
                  <a:gd name="T40" fmla="*/ 8 w 152"/>
                  <a:gd name="T41" fmla="*/ 75 h 95"/>
                  <a:gd name="T42" fmla="*/ 5 w 152"/>
                  <a:gd name="T43" fmla="*/ 83 h 95"/>
                  <a:gd name="T44" fmla="*/ 1 w 152"/>
                  <a:gd name="T45" fmla="*/ 90 h 95"/>
                  <a:gd name="T46" fmla="*/ 4 w 152"/>
                  <a:gd name="T47" fmla="*/ 93 h 95"/>
                  <a:gd name="T48" fmla="*/ 10 w 152"/>
                  <a:gd name="T49" fmla="*/ 86 h 95"/>
                  <a:gd name="T50" fmla="*/ 18 w 152"/>
                  <a:gd name="T51" fmla="*/ 81 h 95"/>
                  <a:gd name="T52" fmla="*/ 25 w 152"/>
                  <a:gd name="T53" fmla="*/ 78 h 95"/>
                  <a:gd name="T54" fmla="*/ 30 w 152"/>
                  <a:gd name="T55" fmla="*/ 70 h 95"/>
                  <a:gd name="T56" fmla="*/ 38 w 152"/>
                  <a:gd name="T57" fmla="*/ 63 h 95"/>
                  <a:gd name="T58" fmla="*/ 46 w 152"/>
                  <a:gd name="T59" fmla="*/ 55 h 95"/>
                  <a:gd name="T60" fmla="*/ 52 w 152"/>
                  <a:gd name="T61" fmla="*/ 49 h 95"/>
                  <a:gd name="T62" fmla="*/ 60 w 152"/>
                  <a:gd name="T63" fmla="*/ 44 h 95"/>
                  <a:gd name="T64" fmla="*/ 70 w 152"/>
                  <a:gd name="T65" fmla="*/ 35 h 95"/>
                  <a:gd name="T66" fmla="*/ 79 w 152"/>
                  <a:gd name="T67" fmla="*/ 30 h 95"/>
                  <a:gd name="T68" fmla="*/ 88 w 152"/>
                  <a:gd name="T69" fmla="*/ 24 h 95"/>
                  <a:gd name="T70" fmla="*/ 95 w 152"/>
                  <a:gd name="T71" fmla="*/ 20 h 95"/>
                  <a:gd name="T72" fmla="*/ 103 w 152"/>
                  <a:gd name="T73" fmla="*/ 21 h 95"/>
                  <a:gd name="T74" fmla="*/ 109 w 152"/>
                  <a:gd name="T75" fmla="*/ 29 h 95"/>
                  <a:gd name="T76" fmla="*/ 113 w 152"/>
                  <a:gd name="T77" fmla="*/ 36 h 95"/>
                  <a:gd name="T78" fmla="*/ 118 w 152"/>
                  <a:gd name="T79" fmla="*/ 44 h 95"/>
                  <a:gd name="T80" fmla="*/ 124 w 152"/>
                  <a:gd name="T81" fmla="*/ 51 h 95"/>
                  <a:gd name="T82" fmla="*/ 129 w 152"/>
                  <a:gd name="T83" fmla="*/ 59 h 95"/>
                  <a:gd name="T84" fmla="*/ 135 w 152"/>
                  <a:gd name="T85" fmla="*/ 66 h 95"/>
                  <a:gd name="T86" fmla="*/ 140 w 152"/>
                  <a:gd name="T87" fmla="*/ 74 h 95"/>
                  <a:gd name="T88" fmla="*/ 145 w 152"/>
                  <a:gd name="T89" fmla="*/ 81 h 95"/>
                  <a:gd name="T90" fmla="*/ 148 w 152"/>
                  <a:gd name="T91" fmla="*/ 89 h 95"/>
                  <a:gd name="T92" fmla="*/ 147 w 152"/>
                  <a:gd name="T93" fmla="*/ 58 h 9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52"/>
                  <a:gd name="T142" fmla="*/ 0 h 95"/>
                  <a:gd name="T143" fmla="*/ 152 w 152"/>
                  <a:gd name="T144" fmla="*/ 95 h 95"/>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52" h="95">
                    <a:moveTo>
                      <a:pt x="140" y="56"/>
                    </a:moveTo>
                    <a:lnTo>
                      <a:pt x="137" y="53"/>
                    </a:lnTo>
                    <a:lnTo>
                      <a:pt x="135" y="49"/>
                    </a:lnTo>
                    <a:lnTo>
                      <a:pt x="132" y="45"/>
                    </a:lnTo>
                    <a:lnTo>
                      <a:pt x="131" y="41"/>
                    </a:lnTo>
                    <a:lnTo>
                      <a:pt x="128" y="38"/>
                    </a:lnTo>
                    <a:lnTo>
                      <a:pt x="127" y="34"/>
                    </a:lnTo>
                    <a:lnTo>
                      <a:pt x="124" y="29"/>
                    </a:lnTo>
                    <a:lnTo>
                      <a:pt x="122" y="25"/>
                    </a:lnTo>
                    <a:lnTo>
                      <a:pt x="118" y="20"/>
                    </a:lnTo>
                    <a:lnTo>
                      <a:pt x="115" y="16"/>
                    </a:lnTo>
                    <a:lnTo>
                      <a:pt x="113" y="13"/>
                    </a:lnTo>
                    <a:lnTo>
                      <a:pt x="109" y="9"/>
                    </a:lnTo>
                    <a:lnTo>
                      <a:pt x="108" y="5"/>
                    </a:lnTo>
                    <a:lnTo>
                      <a:pt x="104" y="3"/>
                    </a:lnTo>
                    <a:lnTo>
                      <a:pt x="100" y="0"/>
                    </a:lnTo>
                    <a:lnTo>
                      <a:pt x="96" y="0"/>
                    </a:lnTo>
                    <a:lnTo>
                      <a:pt x="93" y="0"/>
                    </a:lnTo>
                    <a:lnTo>
                      <a:pt x="89" y="0"/>
                    </a:lnTo>
                    <a:lnTo>
                      <a:pt x="85" y="0"/>
                    </a:lnTo>
                    <a:lnTo>
                      <a:pt x="81" y="0"/>
                    </a:lnTo>
                    <a:lnTo>
                      <a:pt x="76" y="3"/>
                    </a:lnTo>
                    <a:lnTo>
                      <a:pt x="72" y="5"/>
                    </a:lnTo>
                    <a:lnTo>
                      <a:pt x="69" y="6"/>
                    </a:lnTo>
                    <a:lnTo>
                      <a:pt x="65" y="10"/>
                    </a:lnTo>
                    <a:lnTo>
                      <a:pt x="57" y="16"/>
                    </a:lnTo>
                    <a:lnTo>
                      <a:pt x="53" y="19"/>
                    </a:lnTo>
                    <a:lnTo>
                      <a:pt x="48" y="23"/>
                    </a:lnTo>
                    <a:lnTo>
                      <a:pt x="46" y="26"/>
                    </a:lnTo>
                    <a:lnTo>
                      <a:pt x="42" y="29"/>
                    </a:lnTo>
                    <a:lnTo>
                      <a:pt x="38" y="33"/>
                    </a:lnTo>
                    <a:lnTo>
                      <a:pt x="36" y="36"/>
                    </a:lnTo>
                    <a:lnTo>
                      <a:pt x="32" y="40"/>
                    </a:lnTo>
                    <a:lnTo>
                      <a:pt x="28" y="44"/>
                    </a:lnTo>
                    <a:lnTo>
                      <a:pt x="24" y="48"/>
                    </a:lnTo>
                    <a:lnTo>
                      <a:pt x="23" y="51"/>
                    </a:lnTo>
                    <a:lnTo>
                      <a:pt x="19" y="55"/>
                    </a:lnTo>
                    <a:lnTo>
                      <a:pt x="16" y="59"/>
                    </a:lnTo>
                    <a:lnTo>
                      <a:pt x="15" y="63"/>
                    </a:lnTo>
                    <a:lnTo>
                      <a:pt x="11" y="66"/>
                    </a:lnTo>
                    <a:lnTo>
                      <a:pt x="10" y="71"/>
                    </a:lnTo>
                    <a:lnTo>
                      <a:pt x="8" y="75"/>
                    </a:lnTo>
                    <a:lnTo>
                      <a:pt x="6" y="79"/>
                    </a:lnTo>
                    <a:lnTo>
                      <a:pt x="5" y="83"/>
                    </a:lnTo>
                    <a:lnTo>
                      <a:pt x="3" y="86"/>
                    </a:lnTo>
                    <a:lnTo>
                      <a:pt x="1" y="90"/>
                    </a:lnTo>
                    <a:lnTo>
                      <a:pt x="0" y="94"/>
                    </a:lnTo>
                    <a:lnTo>
                      <a:pt x="4" y="93"/>
                    </a:lnTo>
                    <a:lnTo>
                      <a:pt x="6" y="89"/>
                    </a:lnTo>
                    <a:lnTo>
                      <a:pt x="10" y="86"/>
                    </a:lnTo>
                    <a:lnTo>
                      <a:pt x="14" y="84"/>
                    </a:lnTo>
                    <a:lnTo>
                      <a:pt x="18" y="81"/>
                    </a:lnTo>
                    <a:lnTo>
                      <a:pt x="22" y="80"/>
                    </a:lnTo>
                    <a:lnTo>
                      <a:pt x="25" y="78"/>
                    </a:lnTo>
                    <a:lnTo>
                      <a:pt x="28" y="74"/>
                    </a:lnTo>
                    <a:lnTo>
                      <a:pt x="30" y="70"/>
                    </a:lnTo>
                    <a:lnTo>
                      <a:pt x="34" y="68"/>
                    </a:lnTo>
                    <a:lnTo>
                      <a:pt x="38" y="63"/>
                    </a:lnTo>
                    <a:lnTo>
                      <a:pt x="42" y="59"/>
                    </a:lnTo>
                    <a:lnTo>
                      <a:pt x="46" y="55"/>
                    </a:lnTo>
                    <a:lnTo>
                      <a:pt x="49" y="53"/>
                    </a:lnTo>
                    <a:lnTo>
                      <a:pt x="52" y="49"/>
                    </a:lnTo>
                    <a:lnTo>
                      <a:pt x="56" y="46"/>
                    </a:lnTo>
                    <a:lnTo>
                      <a:pt x="60" y="44"/>
                    </a:lnTo>
                    <a:lnTo>
                      <a:pt x="65" y="40"/>
                    </a:lnTo>
                    <a:lnTo>
                      <a:pt x="70" y="35"/>
                    </a:lnTo>
                    <a:lnTo>
                      <a:pt x="74" y="33"/>
                    </a:lnTo>
                    <a:lnTo>
                      <a:pt x="79" y="30"/>
                    </a:lnTo>
                    <a:lnTo>
                      <a:pt x="82" y="28"/>
                    </a:lnTo>
                    <a:lnTo>
                      <a:pt x="88" y="24"/>
                    </a:lnTo>
                    <a:lnTo>
                      <a:pt x="91" y="21"/>
                    </a:lnTo>
                    <a:lnTo>
                      <a:pt x="95" y="20"/>
                    </a:lnTo>
                    <a:lnTo>
                      <a:pt x="99" y="19"/>
                    </a:lnTo>
                    <a:lnTo>
                      <a:pt x="103" y="21"/>
                    </a:lnTo>
                    <a:lnTo>
                      <a:pt x="105" y="26"/>
                    </a:lnTo>
                    <a:lnTo>
                      <a:pt x="109" y="29"/>
                    </a:lnTo>
                    <a:lnTo>
                      <a:pt x="110" y="33"/>
                    </a:lnTo>
                    <a:lnTo>
                      <a:pt x="113" y="36"/>
                    </a:lnTo>
                    <a:lnTo>
                      <a:pt x="115" y="40"/>
                    </a:lnTo>
                    <a:lnTo>
                      <a:pt x="118" y="44"/>
                    </a:lnTo>
                    <a:lnTo>
                      <a:pt x="121" y="48"/>
                    </a:lnTo>
                    <a:lnTo>
                      <a:pt x="124" y="51"/>
                    </a:lnTo>
                    <a:lnTo>
                      <a:pt x="127" y="55"/>
                    </a:lnTo>
                    <a:lnTo>
                      <a:pt x="129" y="59"/>
                    </a:lnTo>
                    <a:lnTo>
                      <a:pt x="132" y="63"/>
                    </a:lnTo>
                    <a:lnTo>
                      <a:pt x="135" y="66"/>
                    </a:lnTo>
                    <a:lnTo>
                      <a:pt x="137" y="70"/>
                    </a:lnTo>
                    <a:lnTo>
                      <a:pt x="140" y="74"/>
                    </a:lnTo>
                    <a:lnTo>
                      <a:pt x="142" y="78"/>
                    </a:lnTo>
                    <a:lnTo>
                      <a:pt x="145" y="81"/>
                    </a:lnTo>
                    <a:lnTo>
                      <a:pt x="146" y="85"/>
                    </a:lnTo>
                    <a:lnTo>
                      <a:pt x="148" y="89"/>
                    </a:lnTo>
                    <a:lnTo>
                      <a:pt x="151" y="93"/>
                    </a:lnTo>
                    <a:lnTo>
                      <a:pt x="147" y="58"/>
                    </a:lnTo>
                  </a:path>
                </a:pathLst>
              </a:custGeom>
              <a:solidFill>
                <a:srgbClr val="00CC00"/>
              </a:solidFill>
              <a:ln w="12700" cap="rnd">
                <a:solidFill>
                  <a:srgbClr val="00CC00"/>
                </a:solidFill>
                <a:round/>
                <a:headEnd/>
                <a:tailEnd/>
              </a:ln>
            </p:spPr>
            <p:txBody>
              <a:bodyPr/>
              <a:lstStyle/>
              <a:p>
                <a:endParaRPr lang="en-US"/>
              </a:p>
            </p:txBody>
          </p:sp>
          <p:sp>
            <p:nvSpPr>
              <p:cNvPr id="3850" name="Freeform 195"/>
              <p:cNvSpPr>
                <a:spLocks/>
              </p:cNvSpPr>
              <p:nvPr/>
            </p:nvSpPr>
            <p:spPr bwMode="auto">
              <a:xfrm>
                <a:off x="2050" y="1184"/>
                <a:ext cx="55" cy="776"/>
              </a:xfrm>
              <a:custGeom>
                <a:avLst/>
                <a:gdLst>
                  <a:gd name="T0" fmla="*/ 19 w 55"/>
                  <a:gd name="T1" fmla="*/ 734 h 776"/>
                  <a:gd name="T2" fmla="*/ 19 w 55"/>
                  <a:gd name="T3" fmla="*/ 709 h 776"/>
                  <a:gd name="T4" fmla="*/ 17 w 55"/>
                  <a:gd name="T5" fmla="*/ 675 h 776"/>
                  <a:gd name="T6" fmla="*/ 15 w 55"/>
                  <a:gd name="T7" fmla="*/ 650 h 776"/>
                  <a:gd name="T8" fmla="*/ 15 w 55"/>
                  <a:gd name="T9" fmla="*/ 620 h 776"/>
                  <a:gd name="T10" fmla="*/ 15 w 55"/>
                  <a:gd name="T11" fmla="*/ 583 h 776"/>
                  <a:gd name="T12" fmla="*/ 15 w 55"/>
                  <a:gd name="T13" fmla="*/ 554 h 776"/>
                  <a:gd name="T14" fmla="*/ 15 w 55"/>
                  <a:gd name="T15" fmla="*/ 530 h 776"/>
                  <a:gd name="T16" fmla="*/ 14 w 55"/>
                  <a:gd name="T17" fmla="*/ 496 h 776"/>
                  <a:gd name="T18" fmla="*/ 12 w 55"/>
                  <a:gd name="T19" fmla="*/ 471 h 776"/>
                  <a:gd name="T20" fmla="*/ 8 w 55"/>
                  <a:gd name="T21" fmla="*/ 441 h 776"/>
                  <a:gd name="T22" fmla="*/ 2 w 55"/>
                  <a:gd name="T23" fmla="*/ 410 h 776"/>
                  <a:gd name="T24" fmla="*/ 0 w 55"/>
                  <a:gd name="T25" fmla="*/ 380 h 776"/>
                  <a:gd name="T26" fmla="*/ 0 w 55"/>
                  <a:gd name="T27" fmla="*/ 354 h 776"/>
                  <a:gd name="T28" fmla="*/ 0 w 55"/>
                  <a:gd name="T29" fmla="*/ 328 h 776"/>
                  <a:gd name="T30" fmla="*/ 0 w 55"/>
                  <a:gd name="T31" fmla="*/ 299 h 776"/>
                  <a:gd name="T32" fmla="*/ 4 w 55"/>
                  <a:gd name="T33" fmla="*/ 269 h 776"/>
                  <a:gd name="T34" fmla="*/ 10 w 55"/>
                  <a:gd name="T35" fmla="*/ 238 h 776"/>
                  <a:gd name="T36" fmla="*/ 12 w 55"/>
                  <a:gd name="T37" fmla="*/ 210 h 776"/>
                  <a:gd name="T38" fmla="*/ 12 w 55"/>
                  <a:gd name="T39" fmla="*/ 188 h 776"/>
                  <a:gd name="T40" fmla="*/ 12 w 55"/>
                  <a:gd name="T41" fmla="*/ 164 h 776"/>
                  <a:gd name="T42" fmla="*/ 12 w 55"/>
                  <a:gd name="T43" fmla="*/ 137 h 776"/>
                  <a:gd name="T44" fmla="*/ 12 w 55"/>
                  <a:gd name="T45" fmla="*/ 107 h 776"/>
                  <a:gd name="T46" fmla="*/ 12 w 55"/>
                  <a:gd name="T47" fmla="*/ 81 h 776"/>
                  <a:gd name="T48" fmla="*/ 12 w 55"/>
                  <a:gd name="T49" fmla="*/ 59 h 776"/>
                  <a:gd name="T50" fmla="*/ 10 w 55"/>
                  <a:gd name="T51" fmla="*/ 33 h 776"/>
                  <a:gd name="T52" fmla="*/ 10 w 55"/>
                  <a:gd name="T53" fmla="*/ 11 h 776"/>
                  <a:gd name="T54" fmla="*/ 25 w 55"/>
                  <a:gd name="T55" fmla="*/ 6 h 776"/>
                  <a:gd name="T56" fmla="*/ 27 w 55"/>
                  <a:gd name="T57" fmla="*/ 28 h 776"/>
                  <a:gd name="T58" fmla="*/ 27 w 55"/>
                  <a:gd name="T59" fmla="*/ 50 h 776"/>
                  <a:gd name="T60" fmla="*/ 27 w 55"/>
                  <a:gd name="T61" fmla="*/ 79 h 776"/>
                  <a:gd name="T62" fmla="*/ 27 w 55"/>
                  <a:gd name="T63" fmla="*/ 105 h 776"/>
                  <a:gd name="T64" fmla="*/ 27 w 55"/>
                  <a:gd name="T65" fmla="*/ 135 h 776"/>
                  <a:gd name="T66" fmla="*/ 27 w 55"/>
                  <a:gd name="T67" fmla="*/ 161 h 776"/>
                  <a:gd name="T68" fmla="*/ 27 w 55"/>
                  <a:gd name="T69" fmla="*/ 185 h 776"/>
                  <a:gd name="T70" fmla="*/ 27 w 55"/>
                  <a:gd name="T71" fmla="*/ 209 h 776"/>
                  <a:gd name="T72" fmla="*/ 27 w 55"/>
                  <a:gd name="T73" fmla="*/ 236 h 776"/>
                  <a:gd name="T74" fmla="*/ 27 w 55"/>
                  <a:gd name="T75" fmla="*/ 262 h 776"/>
                  <a:gd name="T76" fmla="*/ 27 w 55"/>
                  <a:gd name="T77" fmla="*/ 284 h 776"/>
                  <a:gd name="T78" fmla="*/ 27 w 55"/>
                  <a:gd name="T79" fmla="*/ 310 h 776"/>
                  <a:gd name="T80" fmla="*/ 27 w 55"/>
                  <a:gd name="T81" fmla="*/ 338 h 776"/>
                  <a:gd name="T82" fmla="*/ 27 w 55"/>
                  <a:gd name="T83" fmla="*/ 364 h 776"/>
                  <a:gd name="T84" fmla="*/ 27 w 55"/>
                  <a:gd name="T85" fmla="*/ 391 h 776"/>
                  <a:gd name="T86" fmla="*/ 27 w 55"/>
                  <a:gd name="T87" fmla="*/ 419 h 776"/>
                  <a:gd name="T88" fmla="*/ 27 w 55"/>
                  <a:gd name="T89" fmla="*/ 448 h 776"/>
                  <a:gd name="T90" fmla="*/ 29 w 55"/>
                  <a:gd name="T91" fmla="*/ 474 h 776"/>
                  <a:gd name="T92" fmla="*/ 31 w 55"/>
                  <a:gd name="T93" fmla="*/ 496 h 776"/>
                  <a:gd name="T94" fmla="*/ 37 w 55"/>
                  <a:gd name="T95" fmla="*/ 520 h 776"/>
                  <a:gd name="T96" fmla="*/ 39 w 55"/>
                  <a:gd name="T97" fmla="*/ 543 h 776"/>
                  <a:gd name="T98" fmla="*/ 41 w 55"/>
                  <a:gd name="T99" fmla="*/ 566 h 776"/>
                  <a:gd name="T100" fmla="*/ 42 w 55"/>
                  <a:gd name="T101" fmla="*/ 594 h 776"/>
                  <a:gd name="T102" fmla="*/ 44 w 55"/>
                  <a:gd name="T103" fmla="*/ 618 h 776"/>
                  <a:gd name="T104" fmla="*/ 50 w 55"/>
                  <a:gd name="T105" fmla="*/ 650 h 776"/>
                  <a:gd name="T106" fmla="*/ 52 w 55"/>
                  <a:gd name="T107" fmla="*/ 672 h 776"/>
                  <a:gd name="T108" fmla="*/ 54 w 55"/>
                  <a:gd name="T109" fmla="*/ 699 h 776"/>
                  <a:gd name="T110" fmla="*/ 54 w 55"/>
                  <a:gd name="T111" fmla="*/ 727 h 776"/>
                  <a:gd name="T112" fmla="*/ 54 w 55"/>
                  <a:gd name="T113" fmla="*/ 751 h 776"/>
                  <a:gd name="T114" fmla="*/ 48 w 55"/>
                  <a:gd name="T115" fmla="*/ 771 h 776"/>
                  <a:gd name="T116" fmla="*/ 25 w 55"/>
                  <a:gd name="T117" fmla="*/ 775 h 776"/>
                  <a:gd name="T118" fmla="*/ 15 w 55"/>
                  <a:gd name="T119" fmla="*/ 758 h 77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55"/>
                  <a:gd name="T181" fmla="*/ 0 h 776"/>
                  <a:gd name="T182" fmla="*/ 55 w 55"/>
                  <a:gd name="T183" fmla="*/ 776 h 77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55" h="776">
                    <a:moveTo>
                      <a:pt x="21" y="751"/>
                    </a:moveTo>
                    <a:lnTo>
                      <a:pt x="19" y="745"/>
                    </a:lnTo>
                    <a:lnTo>
                      <a:pt x="19" y="740"/>
                    </a:lnTo>
                    <a:lnTo>
                      <a:pt x="19" y="734"/>
                    </a:lnTo>
                    <a:lnTo>
                      <a:pt x="19" y="727"/>
                    </a:lnTo>
                    <a:lnTo>
                      <a:pt x="19" y="721"/>
                    </a:lnTo>
                    <a:lnTo>
                      <a:pt x="19" y="716"/>
                    </a:lnTo>
                    <a:lnTo>
                      <a:pt x="19" y="709"/>
                    </a:lnTo>
                    <a:lnTo>
                      <a:pt x="19" y="698"/>
                    </a:lnTo>
                    <a:lnTo>
                      <a:pt x="19" y="686"/>
                    </a:lnTo>
                    <a:lnTo>
                      <a:pt x="19" y="681"/>
                    </a:lnTo>
                    <a:lnTo>
                      <a:pt x="17" y="675"/>
                    </a:lnTo>
                    <a:lnTo>
                      <a:pt x="17" y="668"/>
                    </a:lnTo>
                    <a:lnTo>
                      <a:pt x="17" y="661"/>
                    </a:lnTo>
                    <a:lnTo>
                      <a:pt x="15" y="655"/>
                    </a:lnTo>
                    <a:lnTo>
                      <a:pt x="15" y="650"/>
                    </a:lnTo>
                    <a:lnTo>
                      <a:pt x="15" y="644"/>
                    </a:lnTo>
                    <a:lnTo>
                      <a:pt x="15" y="638"/>
                    </a:lnTo>
                    <a:lnTo>
                      <a:pt x="15" y="631"/>
                    </a:lnTo>
                    <a:lnTo>
                      <a:pt x="15" y="620"/>
                    </a:lnTo>
                    <a:lnTo>
                      <a:pt x="15" y="609"/>
                    </a:lnTo>
                    <a:lnTo>
                      <a:pt x="15" y="600"/>
                    </a:lnTo>
                    <a:lnTo>
                      <a:pt x="15" y="590"/>
                    </a:lnTo>
                    <a:lnTo>
                      <a:pt x="15" y="583"/>
                    </a:lnTo>
                    <a:lnTo>
                      <a:pt x="15" y="578"/>
                    </a:lnTo>
                    <a:lnTo>
                      <a:pt x="15" y="570"/>
                    </a:lnTo>
                    <a:lnTo>
                      <a:pt x="15" y="563"/>
                    </a:lnTo>
                    <a:lnTo>
                      <a:pt x="15" y="554"/>
                    </a:lnTo>
                    <a:lnTo>
                      <a:pt x="15" y="546"/>
                    </a:lnTo>
                    <a:lnTo>
                      <a:pt x="15" y="541"/>
                    </a:lnTo>
                    <a:lnTo>
                      <a:pt x="15" y="535"/>
                    </a:lnTo>
                    <a:lnTo>
                      <a:pt x="15" y="530"/>
                    </a:lnTo>
                    <a:lnTo>
                      <a:pt x="15" y="520"/>
                    </a:lnTo>
                    <a:lnTo>
                      <a:pt x="14" y="511"/>
                    </a:lnTo>
                    <a:lnTo>
                      <a:pt x="14" y="504"/>
                    </a:lnTo>
                    <a:lnTo>
                      <a:pt x="14" y="496"/>
                    </a:lnTo>
                    <a:lnTo>
                      <a:pt x="14" y="491"/>
                    </a:lnTo>
                    <a:lnTo>
                      <a:pt x="14" y="485"/>
                    </a:lnTo>
                    <a:lnTo>
                      <a:pt x="12" y="476"/>
                    </a:lnTo>
                    <a:lnTo>
                      <a:pt x="12" y="471"/>
                    </a:lnTo>
                    <a:lnTo>
                      <a:pt x="10" y="463"/>
                    </a:lnTo>
                    <a:lnTo>
                      <a:pt x="8" y="454"/>
                    </a:lnTo>
                    <a:lnTo>
                      <a:pt x="8" y="447"/>
                    </a:lnTo>
                    <a:lnTo>
                      <a:pt x="8" y="441"/>
                    </a:lnTo>
                    <a:lnTo>
                      <a:pt x="8" y="435"/>
                    </a:lnTo>
                    <a:lnTo>
                      <a:pt x="6" y="424"/>
                    </a:lnTo>
                    <a:lnTo>
                      <a:pt x="4" y="417"/>
                    </a:lnTo>
                    <a:lnTo>
                      <a:pt x="2" y="410"/>
                    </a:lnTo>
                    <a:lnTo>
                      <a:pt x="0" y="402"/>
                    </a:lnTo>
                    <a:lnTo>
                      <a:pt x="0" y="395"/>
                    </a:lnTo>
                    <a:lnTo>
                      <a:pt x="0" y="388"/>
                    </a:lnTo>
                    <a:lnTo>
                      <a:pt x="0" y="380"/>
                    </a:lnTo>
                    <a:lnTo>
                      <a:pt x="0" y="373"/>
                    </a:lnTo>
                    <a:lnTo>
                      <a:pt x="0" y="365"/>
                    </a:lnTo>
                    <a:lnTo>
                      <a:pt x="0" y="360"/>
                    </a:lnTo>
                    <a:lnTo>
                      <a:pt x="0" y="354"/>
                    </a:lnTo>
                    <a:lnTo>
                      <a:pt x="0" y="349"/>
                    </a:lnTo>
                    <a:lnTo>
                      <a:pt x="0" y="343"/>
                    </a:lnTo>
                    <a:lnTo>
                      <a:pt x="0" y="338"/>
                    </a:lnTo>
                    <a:lnTo>
                      <a:pt x="0" y="328"/>
                    </a:lnTo>
                    <a:lnTo>
                      <a:pt x="0" y="317"/>
                    </a:lnTo>
                    <a:lnTo>
                      <a:pt x="0" y="310"/>
                    </a:lnTo>
                    <a:lnTo>
                      <a:pt x="0" y="304"/>
                    </a:lnTo>
                    <a:lnTo>
                      <a:pt x="0" y="299"/>
                    </a:lnTo>
                    <a:lnTo>
                      <a:pt x="0" y="292"/>
                    </a:lnTo>
                    <a:lnTo>
                      <a:pt x="2" y="282"/>
                    </a:lnTo>
                    <a:lnTo>
                      <a:pt x="4" y="275"/>
                    </a:lnTo>
                    <a:lnTo>
                      <a:pt x="4" y="269"/>
                    </a:lnTo>
                    <a:lnTo>
                      <a:pt x="6" y="262"/>
                    </a:lnTo>
                    <a:lnTo>
                      <a:pt x="8" y="253"/>
                    </a:lnTo>
                    <a:lnTo>
                      <a:pt x="10" y="247"/>
                    </a:lnTo>
                    <a:lnTo>
                      <a:pt x="10" y="238"/>
                    </a:lnTo>
                    <a:lnTo>
                      <a:pt x="12" y="231"/>
                    </a:lnTo>
                    <a:lnTo>
                      <a:pt x="12" y="223"/>
                    </a:lnTo>
                    <a:lnTo>
                      <a:pt x="12" y="218"/>
                    </a:lnTo>
                    <a:lnTo>
                      <a:pt x="12" y="210"/>
                    </a:lnTo>
                    <a:lnTo>
                      <a:pt x="12" y="205"/>
                    </a:lnTo>
                    <a:lnTo>
                      <a:pt x="12" y="199"/>
                    </a:lnTo>
                    <a:lnTo>
                      <a:pt x="12" y="194"/>
                    </a:lnTo>
                    <a:lnTo>
                      <a:pt x="12" y="188"/>
                    </a:lnTo>
                    <a:lnTo>
                      <a:pt x="12" y="183"/>
                    </a:lnTo>
                    <a:lnTo>
                      <a:pt x="12" y="177"/>
                    </a:lnTo>
                    <a:lnTo>
                      <a:pt x="12" y="170"/>
                    </a:lnTo>
                    <a:lnTo>
                      <a:pt x="12" y="164"/>
                    </a:lnTo>
                    <a:lnTo>
                      <a:pt x="12" y="159"/>
                    </a:lnTo>
                    <a:lnTo>
                      <a:pt x="12" y="151"/>
                    </a:lnTo>
                    <a:lnTo>
                      <a:pt x="12" y="144"/>
                    </a:lnTo>
                    <a:lnTo>
                      <a:pt x="12" y="137"/>
                    </a:lnTo>
                    <a:lnTo>
                      <a:pt x="12" y="129"/>
                    </a:lnTo>
                    <a:lnTo>
                      <a:pt x="12" y="124"/>
                    </a:lnTo>
                    <a:lnTo>
                      <a:pt x="12" y="114"/>
                    </a:lnTo>
                    <a:lnTo>
                      <a:pt x="12" y="107"/>
                    </a:lnTo>
                    <a:lnTo>
                      <a:pt x="12" y="101"/>
                    </a:lnTo>
                    <a:lnTo>
                      <a:pt x="12" y="96"/>
                    </a:lnTo>
                    <a:lnTo>
                      <a:pt x="12" y="89"/>
                    </a:lnTo>
                    <a:lnTo>
                      <a:pt x="12" y="81"/>
                    </a:lnTo>
                    <a:lnTo>
                      <a:pt x="12" y="76"/>
                    </a:lnTo>
                    <a:lnTo>
                      <a:pt x="12" y="70"/>
                    </a:lnTo>
                    <a:lnTo>
                      <a:pt x="12" y="65"/>
                    </a:lnTo>
                    <a:lnTo>
                      <a:pt x="12" y="59"/>
                    </a:lnTo>
                    <a:lnTo>
                      <a:pt x="12" y="52"/>
                    </a:lnTo>
                    <a:lnTo>
                      <a:pt x="10" y="46"/>
                    </a:lnTo>
                    <a:lnTo>
                      <a:pt x="10" y="41"/>
                    </a:lnTo>
                    <a:lnTo>
                      <a:pt x="10" y="33"/>
                    </a:lnTo>
                    <a:lnTo>
                      <a:pt x="10" y="28"/>
                    </a:lnTo>
                    <a:lnTo>
                      <a:pt x="10" y="22"/>
                    </a:lnTo>
                    <a:lnTo>
                      <a:pt x="10" y="17"/>
                    </a:lnTo>
                    <a:lnTo>
                      <a:pt x="10" y="11"/>
                    </a:lnTo>
                    <a:lnTo>
                      <a:pt x="12" y="6"/>
                    </a:lnTo>
                    <a:lnTo>
                      <a:pt x="17" y="2"/>
                    </a:lnTo>
                    <a:lnTo>
                      <a:pt x="23" y="0"/>
                    </a:lnTo>
                    <a:lnTo>
                      <a:pt x="25" y="6"/>
                    </a:lnTo>
                    <a:lnTo>
                      <a:pt x="25" y="11"/>
                    </a:lnTo>
                    <a:lnTo>
                      <a:pt x="25" y="17"/>
                    </a:lnTo>
                    <a:lnTo>
                      <a:pt x="27" y="22"/>
                    </a:lnTo>
                    <a:lnTo>
                      <a:pt x="27" y="28"/>
                    </a:lnTo>
                    <a:lnTo>
                      <a:pt x="27" y="33"/>
                    </a:lnTo>
                    <a:lnTo>
                      <a:pt x="27" y="39"/>
                    </a:lnTo>
                    <a:lnTo>
                      <a:pt x="27" y="44"/>
                    </a:lnTo>
                    <a:lnTo>
                      <a:pt x="27" y="50"/>
                    </a:lnTo>
                    <a:lnTo>
                      <a:pt x="27" y="57"/>
                    </a:lnTo>
                    <a:lnTo>
                      <a:pt x="27" y="65"/>
                    </a:lnTo>
                    <a:lnTo>
                      <a:pt x="27" y="72"/>
                    </a:lnTo>
                    <a:lnTo>
                      <a:pt x="27" y="79"/>
                    </a:lnTo>
                    <a:lnTo>
                      <a:pt x="27" y="87"/>
                    </a:lnTo>
                    <a:lnTo>
                      <a:pt x="27" y="92"/>
                    </a:lnTo>
                    <a:lnTo>
                      <a:pt x="27" y="98"/>
                    </a:lnTo>
                    <a:lnTo>
                      <a:pt x="27" y="105"/>
                    </a:lnTo>
                    <a:lnTo>
                      <a:pt x="27" y="113"/>
                    </a:lnTo>
                    <a:lnTo>
                      <a:pt x="27" y="120"/>
                    </a:lnTo>
                    <a:lnTo>
                      <a:pt x="27" y="127"/>
                    </a:lnTo>
                    <a:lnTo>
                      <a:pt x="27" y="135"/>
                    </a:lnTo>
                    <a:lnTo>
                      <a:pt x="27" y="140"/>
                    </a:lnTo>
                    <a:lnTo>
                      <a:pt x="27" y="148"/>
                    </a:lnTo>
                    <a:lnTo>
                      <a:pt x="27" y="155"/>
                    </a:lnTo>
                    <a:lnTo>
                      <a:pt x="27" y="161"/>
                    </a:lnTo>
                    <a:lnTo>
                      <a:pt x="27" y="168"/>
                    </a:lnTo>
                    <a:lnTo>
                      <a:pt x="27" y="173"/>
                    </a:lnTo>
                    <a:lnTo>
                      <a:pt x="27" y="179"/>
                    </a:lnTo>
                    <a:lnTo>
                      <a:pt x="27" y="185"/>
                    </a:lnTo>
                    <a:lnTo>
                      <a:pt x="27" y="190"/>
                    </a:lnTo>
                    <a:lnTo>
                      <a:pt x="27" y="197"/>
                    </a:lnTo>
                    <a:lnTo>
                      <a:pt x="27" y="203"/>
                    </a:lnTo>
                    <a:lnTo>
                      <a:pt x="27" y="209"/>
                    </a:lnTo>
                    <a:lnTo>
                      <a:pt x="27" y="218"/>
                    </a:lnTo>
                    <a:lnTo>
                      <a:pt x="27" y="223"/>
                    </a:lnTo>
                    <a:lnTo>
                      <a:pt x="27" y="231"/>
                    </a:lnTo>
                    <a:lnTo>
                      <a:pt x="27" y="236"/>
                    </a:lnTo>
                    <a:lnTo>
                      <a:pt x="27" y="242"/>
                    </a:lnTo>
                    <a:lnTo>
                      <a:pt x="27" y="249"/>
                    </a:lnTo>
                    <a:lnTo>
                      <a:pt x="27" y="255"/>
                    </a:lnTo>
                    <a:lnTo>
                      <a:pt x="27" y="262"/>
                    </a:lnTo>
                    <a:lnTo>
                      <a:pt x="27" y="268"/>
                    </a:lnTo>
                    <a:lnTo>
                      <a:pt x="27" y="273"/>
                    </a:lnTo>
                    <a:lnTo>
                      <a:pt x="27" y="279"/>
                    </a:lnTo>
                    <a:lnTo>
                      <a:pt x="27" y="284"/>
                    </a:lnTo>
                    <a:lnTo>
                      <a:pt x="27" y="290"/>
                    </a:lnTo>
                    <a:lnTo>
                      <a:pt x="27" y="295"/>
                    </a:lnTo>
                    <a:lnTo>
                      <a:pt x="27" y="303"/>
                    </a:lnTo>
                    <a:lnTo>
                      <a:pt x="27" y="310"/>
                    </a:lnTo>
                    <a:lnTo>
                      <a:pt x="27" y="316"/>
                    </a:lnTo>
                    <a:lnTo>
                      <a:pt x="27" y="323"/>
                    </a:lnTo>
                    <a:lnTo>
                      <a:pt x="27" y="330"/>
                    </a:lnTo>
                    <a:lnTo>
                      <a:pt x="27" y="338"/>
                    </a:lnTo>
                    <a:lnTo>
                      <a:pt x="27" y="345"/>
                    </a:lnTo>
                    <a:lnTo>
                      <a:pt x="27" y="352"/>
                    </a:lnTo>
                    <a:lnTo>
                      <a:pt x="27" y="358"/>
                    </a:lnTo>
                    <a:lnTo>
                      <a:pt x="27" y="364"/>
                    </a:lnTo>
                    <a:lnTo>
                      <a:pt x="27" y="371"/>
                    </a:lnTo>
                    <a:lnTo>
                      <a:pt x="27" y="376"/>
                    </a:lnTo>
                    <a:lnTo>
                      <a:pt x="27" y="384"/>
                    </a:lnTo>
                    <a:lnTo>
                      <a:pt x="27" y="391"/>
                    </a:lnTo>
                    <a:lnTo>
                      <a:pt x="27" y="397"/>
                    </a:lnTo>
                    <a:lnTo>
                      <a:pt x="27" y="404"/>
                    </a:lnTo>
                    <a:lnTo>
                      <a:pt x="27" y="411"/>
                    </a:lnTo>
                    <a:lnTo>
                      <a:pt x="27" y="419"/>
                    </a:lnTo>
                    <a:lnTo>
                      <a:pt x="27" y="428"/>
                    </a:lnTo>
                    <a:lnTo>
                      <a:pt x="27" y="434"/>
                    </a:lnTo>
                    <a:lnTo>
                      <a:pt x="27" y="441"/>
                    </a:lnTo>
                    <a:lnTo>
                      <a:pt x="27" y="448"/>
                    </a:lnTo>
                    <a:lnTo>
                      <a:pt x="27" y="454"/>
                    </a:lnTo>
                    <a:lnTo>
                      <a:pt x="27" y="461"/>
                    </a:lnTo>
                    <a:lnTo>
                      <a:pt x="27" y="467"/>
                    </a:lnTo>
                    <a:lnTo>
                      <a:pt x="29" y="474"/>
                    </a:lnTo>
                    <a:lnTo>
                      <a:pt x="29" y="480"/>
                    </a:lnTo>
                    <a:lnTo>
                      <a:pt x="29" y="485"/>
                    </a:lnTo>
                    <a:lnTo>
                      <a:pt x="31" y="491"/>
                    </a:lnTo>
                    <a:lnTo>
                      <a:pt x="31" y="496"/>
                    </a:lnTo>
                    <a:lnTo>
                      <a:pt x="33" y="502"/>
                    </a:lnTo>
                    <a:lnTo>
                      <a:pt x="33" y="507"/>
                    </a:lnTo>
                    <a:lnTo>
                      <a:pt x="35" y="515"/>
                    </a:lnTo>
                    <a:lnTo>
                      <a:pt x="37" y="520"/>
                    </a:lnTo>
                    <a:lnTo>
                      <a:pt x="37" y="526"/>
                    </a:lnTo>
                    <a:lnTo>
                      <a:pt x="37" y="531"/>
                    </a:lnTo>
                    <a:lnTo>
                      <a:pt x="39" y="537"/>
                    </a:lnTo>
                    <a:lnTo>
                      <a:pt x="39" y="543"/>
                    </a:lnTo>
                    <a:lnTo>
                      <a:pt x="39" y="548"/>
                    </a:lnTo>
                    <a:lnTo>
                      <a:pt x="39" y="554"/>
                    </a:lnTo>
                    <a:lnTo>
                      <a:pt x="41" y="559"/>
                    </a:lnTo>
                    <a:lnTo>
                      <a:pt x="41" y="566"/>
                    </a:lnTo>
                    <a:lnTo>
                      <a:pt x="41" y="574"/>
                    </a:lnTo>
                    <a:lnTo>
                      <a:pt x="41" y="581"/>
                    </a:lnTo>
                    <a:lnTo>
                      <a:pt x="41" y="589"/>
                    </a:lnTo>
                    <a:lnTo>
                      <a:pt x="42" y="594"/>
                    </a:lnTo>
                    <a:lnTo>
                      <a:pt x="42" y="600"/>
                    </a:lnTo>
                    <a:lnTo>
                      <a:pt x="42" y="605"/>
                    </a:lnTo>
                    <a:lnTo>
                      <a:pt x="42" y="611"/>
                    </a:lnTo>
                    <a:lnTo>
                      <a:pt x="44" y="618"/>
                    </a:lnTo>
                    <a:lnTo>
                      <a:pt x="44" y="626"/>
                    </a:lnTo>
                    <a:lnTo>
                      <a:pt x="48" y="637"/>
                    </a:lnTo>
                    <a:lnTo>
                      <a:pt x="48" y="644"/>
                    </a:lnTo>
                    <a:lnTo>
                      <a:pt x="50" y="650"/>
                    </a:lnTo>
                    <a:lnTo>
                      <a:pt x="50" y="655"/>
                    </a:lnTo>
                    <a:lnTo>
                      <a:pt x="52" y="661"/>
                    </a:lnTo>
                    <a:lnTo>
                      <a:pt x="52" y="666"/>
                    </a:lnTo>
                    <a:lnTo>
                      <a:pt x="52" y="672"/>
                    </a:lnTo>
                    <a:lnTo>
                      <a:pt x="52" y="677"/>
                    </a:lnTo>
                    <a:lnTo>
                      <a:pt x="54" y="685"/>
                    </a:lnTo>
                    <a:lnTo>
                      <a:pt x="54" y="692"/>
                    </a:lnTo>
                    <a:lnTo>
                      <a:pt x="54" y="699"/>
                    </a:lnTo>
                    <a:lnTo>
                      <a:pt x="54" y="709"/>
                    </a:lnTo>
                    <a:lnTo>
                      <a:pt x="54" y="714"/>
                    </a:lnTo>
                    <a:lnTo>
                      <a:pt x="54" y="721"/>
                    </a:lnTo>
                    <a:lnTo>
                      <a:pt x="54" y="727"/>
                    </a:lnTo>
                    <a:lnTo>
                      <a:pt x="54" y="733"/>
                    </a:lnTo>
                    <a:lnTo>
                      <a:pt x="54" y="738"/>
                    </a:lnTo>
                    <a:lnTo>
                      <a:pt x="54" y="744"/>
                    </a:lnTo>
                    <a:lnTo>
                      <a:pt x="54" y="751"/>
                    </a:lnTo>
                    <a:lnTo>
                      <a:pt x="54" y="757"/>
                    </a:lnTo>
                    <a:lnTo>
                      <a:pt x="54" y="762"/>
                    </a:lnTo>
                    <a:lnTo>
                      <a:pt x="54" y="768"/>
                    </a:lnTo>
                    <a:lnTo>
                      <a:pt x="48" y="771"/>
                    </a:lnTo>
                    <a:lnTo>
                      <a:pt x="42" y="773"/>
                    </a:lnTo>
                    <a:lnTo>
                      <a:pt x="37" y="775"/>
                    </a:lnTo>
                    <a:lnTo>
                      <a:pt x="31" y="775"/>
                    </a:lnTo>
                    <a:lnTo>
                      <a:pt x="25" y="775"/>
                    </a:lnTo>
                    <a:lnTo>
                      <a:pt x="19" y="775"/>
                    </a:lnTo>
                    <a:lnTo>
                      <a:pt x="15" y="769"/>
                    </a:lnTo>
                    <a:lnTo>
                      <a:pt x="15" y="764"/>
                    </a:lnTo>
                    <a:lnTo>
                      <a:pt x="15" y="758"/>
                    </a:lnTo>
                    <a:lnTo>
                      <a:pt x="15" y="753"/>
                    </a:lnTo>
                    <a:lnTo>
                      <a:pt x="17" y="747"/>
                    </a:lnTo>
                    <a:lnTo>
                      <a:pt x="19" y="742"/>
                    </a:lnTo>
                  </a:path>
                </a:pathLst>
              </a:custGeom>
              <a:solidFill>
                <a:srgbClr val="EAEC5E"/>
              </a:solidFill>
              <a:ln w="12700" cap="rnd">
                <a:solidFill>
                  <a:srgbClr val="00CC00"/>
                </a:solidFill>
                <a:round/>
                <a:headEnd/>
                <a:tailEnd/>
              </a:ln>
            </p:spPr>
            <p:txBody>
              <a:bodyPr/>
              <a:lstStyle/>
              <a:p>
                <a:endParaRPr lang="en-US"/>
              </a:p>
            </p:txBody>
          </p:sp>
          <p:sp>
            <p:nvSpPr>
              <p:cNvPr id="3851" name="Freeform 196"/>
              <p:cNvSpPr>
                <a:spLocks/>
              </p:cNvSpPr>
              <p:nvPr/>
            </p:nvSpPr>
            <p:spPr bwMode="auto">
              <a:xfrm>
                <a:off x="2075" y="1450"/>
                <a:ext cx="68" cy="127"/>
              </a:xfrm>
              <a:custGeom>
                <a:avLst/>
                <a:gdLst>
                  <a:gd name="T0" fmla="*/ 4 w 68"/>
                  <a:gd name="T1" fmla="*/ 126 h 127"/>
                  <a:gd name="T2" fmla="*/ 1 w 68"/>
                  <a:gd name="T3" fmla="*/ 119 h 127"/>
                  <a:gd name="T4" fmla="*/ 0 w 68"/>
                  <a:gd name="T5" fmla="*/ 111 h 127"/>
                  <a:gd name="T6" fmla="*/ 0 w 68"/>
                  <a:gd name="T7" fmla="*/ 104 h 127"/>
                  <a:gd name="T8" fmla="*/ 0 w 68"/>
                  <a:gd name="T9" fmla="*/ 96 h 127"/>
                  <a:gd name="T10" fmla="*/ 0 w 68"/>
                  <a:gd name="T11" fmla="*/ 89 h 127"/>
                  <a:gd name="T12" fmla="*/ 0 w 68"/>
                  <a:gd name="T13" fmla="*/ 82 h 127"/>
                  <a:gd name="T14" fmla="*/ 3 w 68"/>
                  <a:gd name="T15" fmla="*/ 74 h 127"/>
                  <a:gd name="T16" fmla="*/ 5 w 68"/>
                  <a:gd name="T17" fmla="*/ 67 h 127"/>
                  <a:gd name="T18" fmla="*/ 9 w 68"/>
                  <a:gd name="T19" fmla="*/ 62 h 127"/>
                  <a:gd name="T20" fmla="*/ 12 w 68"/>
                  <a:gd name="T21" fmla="*/ 54 h 127"/>
                  <a:gd name="T22" fmla="*/ 15 w 68"/>
                  <a:gd name="T23" fmla="*/ 49 h 127"/>
                  <a:gd name="T24" fmla="*/ 18 w 68"/>
                  <a:gd name="T25" fmla="*/ 42 h 127"/>
                  <a:gd name="T26" fmla="*/ 22 w 68"/>
                  <a:gd name="T27" fmla="*/ 37 h 127"/>
                  <a:gd name="T28" fmla="*/ 24 w 68"/>
                  <a:gd name="T29" fmla="*/ 30 h 127"/>
                  <a:gd name="T30" fmla="*/ 28 w 68"/>
                  <a:gd name="T31" fmla="*/ 27 h 127"/>
                  <a:gd name="T32" fmla="*/ 32 w 68"/>
                  <a:gd name="T33" fmla="*/ 22 h 127"/>
                  <a:gd name="T34" fmla="*/ 36 w 68"/>
                  <a:gd name="T35" fmla="*/ 17 h 127"/>
                  <a:gd name="T36" fmla="*/ 40 w 68"/>
                  <a:gd name="T37" fmla="*/ 15 h 127"/>
                  <a:gd name="T38" fmla="*/ 44 w 68"/>
                  <a:gd name="T39" fmla="*/ 10 h 127"/>
                  <a:gd name="T40" fmla="*/ 48 w 68"/>
                  <a:gd name="T41" fmla="*/ 7 h 127"/>
                  <a:gd name="T42" fmla="*/ 52 w 68"/>
                  <a:gd name="T43" fmla="*/ 2 h 127"/>
                  <a:gd name="T44" fmla="*/ 55 w 68"/>
                  <a:gd name="T45" fmla="*/ 2 h 127"/>
                  <a:gd name="T46" fmla="*/ 59 w 68"/>
                  <a:gd name="T47" fmla="*/ 0 h 127"/>
                  <a:gd name="T48" fmla="*/ 63 w 68"/>
                  <a:gd name="T49" fmla="*/ 0 h 127"/>
                  <a:gd name="T50" fmla="*/ 67 w 68"/>
                  <a:gd name="T51" fmla="*/ 0 h 127"/>
                  <a:gd name="T52" fmla="*/ 63 w 68"/>
                  <a:gd name="T53" fmla="*/ 2 h 127"/>
                  <a:gd name="T54" fmla="*/ 67 w 68"/>
                  <a:gd name="T55" fmla="*/ 7 h 127"/>
                  <a:gd name="T56" fmla="*/ 67 w 68"/>
                  <a:gd name="T57" fmla="*/ 15 h 127"/>
                  <a:gd name="T58" fmla="*/ 66 w 68"/>
                  <a:gd name="T59" fmla="*/ 22 h 127"/>
                  <a:gd name="T60" fmla="*/ 63 w 68"/>
                  <a:gd name="T61" fmla="*/ 30 h 127"/>
                  <a:gd name="T62" fmla="*/ 62 w 68"/>
                  <a:gd name="T63" fmla="*/ 37 h 127"/>
                  <a:gd name="T64" fmla="*/ 61 w 68"/>
                  <a:gd name="T65" fmla="*/ 44 h 127"/>
                  <a:gd name="T66" fmla="*/ 58 w 68"/>
                  <a:gd name="T67" fmla="*/ 52 h 127"/>
                  <a:gd name="T68" fmla="*/ 54 w 68"/>
                  <a:gd name="T69" fmla="*/ 57 h 127"/>
                  <a:gd name="T70" fmla="*/ 52 w 68"/>
                  <a:gd name="T71" fmla="*/ 64 h 127"/>
                  <a:gd name="T72" fmla="*/ 48 w 68"/>
                  <a:gd name="T73" fmla="*/ 69 h 127"/>
                  <a:gd name="T74" fmla="*/ 44 w 68"/>
                  <a:gd name="T75" fmla="*/ 77 h 127"/>
                  <a:gd name="T76" fmla="*/ 40 w 68"/>
                  <a:gd name="T77" fmla="*/ 82 h 127"/>
                  <a:gd name="T78" fmla="*/ 36 w 68"/>
                  <a:gd name="T79" fmla="*/ 86 h 127"/>
                  <a:gd name="T80" fmla="*/ 34 w 68"/>
                  <a:gd name="T81" fmla="*/ 94 h 127"/>
                  <a:gd name="T82" fmla="*/ 30 w 68"/>
                  <a:gd name="T83" fmla="*/ 96 h 127"/>
                  <a:gd name="T84" fmla="*/ 27 w 68"/>
                  <a:gd name="T85" fmla="*/ 104 h 127"/>
                  <a:gd name="T86" fmla="*/ 23 w 68"/>
                  <a:gd name="T87" fmla="*/ 106 h 127"/>
                  <a:gd name="T88" fmla="*/ 19 w 68"/>
                  <a:gd name="T89" fmla="*/ 114 h 127"/>
                  <a:gd name="T90" fmla="*/ 17 w 68"/>
                  <a:gd name="T91" fmla="*/ 121 h 127"/>
                  <a:gd name="T92" fmla="*/ 13 w 68"/>
                  <a:gd name="T93" fmla="*/ 121 h 127"/>
                  <a:gd name="T94" fmla="*/ 9 w 68"/>
                  <a:gd name="T95" fmla="*/ 126 h 127"/>
                  <a:gd name="T96" fmla="*/ 5 w 68"/>
                  <a:gd name="T97" fmla="*/ 126 h 127"/>
                  <a:gd name="T98" fmla="*/ 1 w 68"/>
                  <a:gd name="T99" fmla="*/ 126 h 127"/>
                  <a:gd name="T100" fmla="*/ 1 w 68"/>
                  <a:gd name="T101" fmla="*/ 119 h 127"/>
                  <a:gd name="T102" fmla="*/ 1 w 68"/>
                  <a:gd name="T103" fmla="*/ 111 h 127"/>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68"/>
                  <a:gd name="T157" fmla="*/ 0 h 127"/>
                  <a:gd name="T158" fmla="*/ 68 w 68"/>
                  <a:gd name="T159" fmla="*/ 127 h 127"/>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68" h="127">
                    <a:moveTo>
                      <a:pt x="4" y="126"/>
                    </a:moveTo>
                    <a:lnTo>
                      <a:pt x="1" y="119"/>
                    </a:lnTo>
                    <a:lnTo>
                      <a:pt x="0" y="111"/>
                    </a:lnTo>
                    <a:lnTo>
                      <a:pt x="0" y="104"/>
                    </a:lnTo>
                    <a:lnTo>
                      <a:pt x="0" y="96"/>
                    </a:lnTo>
                    <a:lnTo>
                      <a:pt x="0" y="89"/>
                    </a:lnTo>
                    <a:lnTo>
                      <a:pt x="0" y="82"/>
                    </a:lnTo>
                    <a:lnTo>
                      <a:pt x="3" y="74"/>
                    </a:lnTo>
                    <a:lnTo>
                      <a:pt x="5" y="67"/>
                    </a:lnTo>
                    <a:lnTo>
                      <a:pt x="9" y="62"/>
                    </a:lnTo>
                    <a:lnTo>
                      <a:pt x="12" y="54"/>
                    </a:lnTo>
                    <a:lnTo>
                      <a:pt x="15" y="49"/>
                    </a:lnTo>
                    <a:lnTo>
                      <a:pt x="18" y="42"/>
                    </a:lnTo>
                    <a:lnTo>
                      <a:pt x="22" y="37"/>
                    </a:lnTo>
                    <a:lnTo>
                      <a:pt x="24" y="30"/>
                    </a:lnTo>
                    <a:lnTo>
                      <a:pt x="28" y="27"/>
                    </a:lnTo>
                    <a:lnTo>
                      <a:pt x="32" y="22"/>
                    </a:lnTo>
                    <a:lnTo>
                      <a:pt x="36" y="17"/>
                    </a:lnTo>
                    <a:lnTo>
                      <a:pt x="40" y="15"/>
                    </a:lnTo>
                    <a:lnTo>
                      <a:pt x="44" y="10"/>
                    </a:lnTo>
                    <a:lnTo>
                      <a:pt x="48" y="7"/>
                    </a:lnTo>
                    <a:lnTo>
                      <a:pt x="52" y="2"/>
                    </a:lnTo>
                    <a:lnTo>
                      <a:pt x="55" y="2"/>
                    </a:lnTo>
                    <a:lnTo>
                      <a:pt x="59" y="0"/>
                    </a:lnTo>
                    <a:lnTo>
                      <a:pt x="63" y="0"/>
                    </a:lnTo>
                    <a:lnTo>
                      <a:pt x="67" y="0"/>
                    </a:lnTo>
                    <a:lnTo>
                      <a:pt x="63" y="2"/>
                    </a:lnTo>
                    <a:lnTo>
                      <a:pt x="67" y="7"/>
                    </a:lnTo>
                    <a:lnTo>
                      <a:pt x="67" y="15"/>
                    </a:lnTo>
                    <a:lnTo>
                      <a:pt x="66" y="22"/>
                    </a:lnTo>
                    <a:lnTo>
                      <a:pt x="63" y="30"/>
                    </a:lnTo>
                    <a:lnTo>
                      <a:pt x="62" y="37"/>
                    </a:lnTo>
                    <a:lnTo>
                      <a:pt x="61" y="44"/>
                    </a:lnTo>
                    <a:lnTo>
                      <a:pt x="58" y="52"/>
                    </a:lnTo>
                    <a:lnTo>
                      <a:pt x="54" y="57"/>
                    </a:lnTo>
                    <a:lnTo>
                      <a:pt x="52" y="64"/>
                    </a:lnTo>
                    <a:lnTo>
                      <a:pt x="48" y="69"/>
                    </a:lnTo>
                    <a:lnTo>
                      <a:pt x="44" y="77"/>
                    </a:lnTo>
                    <a:lnTo>
                      <a:pt x="40" y="82"/>
                    </a:lnTo>
                    <a:lnTo>
                      <a:pt x="36" y="86"/>
                    </a:lnTo>
                    <a:lnTo>
                      <a:pt x="34" y="94"/>
                    </a:lnTo>
                    <a:lnTo>
                      <a:pt x="30" y="96"/>
                    </a:lnTo>
                    <a:lnTo>
                      <a:pt x="27" y="104"/>
                    </a:lnTo>
                    <a:lnTo>
                      <a:pt x="23" y="106"/>
                    </a:lnTo>
                    <a:lnTo>
                      <a:pt x="19" y="114"/>
                    </a:lnTo>
                    <a:lnTo>
                      <a:pt x="17" y="121"/>
                    </a:lnTo>
                    <a:lnTo>
                      <a:pt x="13" y="121"/>
                    </a:lnTo>
                    <a:lnTo>
                      <a:pt x="9" y="126"/>
                    </a:lnTo>
                    <a:lnTo>
                      <a:pt x="5" y="126"/>
                    </a:lnTo>
                    <a:lnTo>
                      <a:pt x="1" y="126"/>
                    </a:lnTo>
                    <a:lnTo>
                      <a:pt x="1" y="119"/>
                    </a:lnTo>
                    <a:lnTo>
                      <a:pt x="1" y="111"/>
                    </a:lnTo>
                  </a:path>
                </a:pathLst>
              </a:custGeom>
              <a:solidFill>
                <a:srgbClr val="EAEC5E"/>
              </a:solidFill>
              <a:ln w="12700" cap="rnd">
                <a:solidFill>
                  <a:schemeClr val="tx1"/>
                </a:solidFill>
                <a:round/>
                <a:headEnd/>
                <a:tailEnd/>
              </a:ln>
            </p:spPr>
            <p:txBody>
              <a:bodyPr/>
              <a:lstStyle/>
              <a:p>
                <a:endParaRPr lang="en-US"/>
              </a:p>
            </p:txBody>
          </p:sp>
          <p:sp>
            <p:nvSpPr>
              <p:cNvPr id="3852" name="Freeform 197"/>
              <p:cNvSpPr>
                <a:spLocks/>
              </p:cNvSpPr>
              <p:nvPr/>
            </p:nvSpPr>
            <p:spPr bwMode="auto">
              <a:xfrm>
                <a:off x="2015" y="1561"/>
                <a:ext cx="53" cy="114"/>
              </a:xfrm>
              <a:custGeom>
                <a:avLst/>
                <a:gdLst>
                  <a:gd name="T0" fmla="*/ 49 w 53"/>
                  <a:gd name="T1" fmla="*/ 113 h 114"/>
                  <a:gd name="T2" fmla="*/ 51 w 53"/>
                  <a:gd name="T3" fmla="*/ 106 h 114"/>
                  <a:gd name="T4" fmla="*/ 52 w 53"/>
                  <a:gd name="T5" fmla="*/ 100 h 114"/>
                  <a:gd name="T6" fmla="*/ 52 w 53"/>
                  <a:gd name="T7" fmla="*/ 93 h 114"/>
                  <a:gd name="T8" fmla="*/ 52 w 53"/>
                  <a:gd name="T9" fmla="*/ 86 h 114"/>
                  <a:gd name="T10" fmla="*/ 52 w 53"/>
                  <a:gd name="T11" fmla="*/ 80 h 114"/>
                  <a:gd name="T12" fmla="*/ 52 w 53"/>
                  <a:gd name="T13" fmla="*/ 73 h 114"/>
                  <a:gd name="T14" fmla="*/ 50 w 53"/>
                  <a:gd name="T15" fmla="*/ 66 h 114"/>
                  <a:gd name="T16" fmla="*/ 48 w 53"/>
                  <a:gd name="T17" fmla="*/ 60 h 114"/>
                  <a:gd name="T18" fmla="*/ 45 w 53"/>
                  <a:gd name="T19" fmla="*/ 55 h 114"/>
                  <a:gd name="T20" fmla="*/ 43 w 53"/>
                  <a:gd name="T21" fmla="*/ 49 h 114"/>
                  <a:gd name="T22" fmla="*/ 40 w 53"/>
                  <a:gd name="T23" fmla="*/ 44 h 114"/>
                  <a:gd name="T24" fmla="*/ 38 w 53"/>
                  <a:gd name="T25" fmla="*/ 38 h 114"/>
                  <a:gd name="T26" fmla="*/ 35 w 53"/>
                  <a:gd name="T27" fmla="*/ 33 h 114"/>
                  <a:gd name="T28" fmla="*/ 33 w 53"/>
                  <a:gd name="T29" fmla="*/ 27 h 114"/>
                  <a:gd name="T30" fmla="*/ 30 w 53"/>
                  <a:gd name="T31" fmla="*/ 24 h 114"/>
                  <a:gd name="T32" fmla="*/ 27 w 53"/>
                  <a:gd name="T33" fmla="*/ 20 h 114"/>
                  <a:gd name="T34" fmla="*/ 24 w 53"/>
                  <a:gd name="T35" fmla="*/ 16 h 114"/>
                  <a:gd name="T36" fmla="*/ 21 w 53"/>
                  <a:gd name="T37" fmla="*/ 13 h 114"/>
                  <a:gd name="T38" fmla="*/ 18 w 53"/>
                  <a:gd name="T39" fmla="*/ 9 h 114"/>
                  <a:gd name="T40" fmla="*/ 15 w 53"/>
                  <a:gd name="T41" fmla="*/ 7 h 114"/>
                  <a:gd name="T42" fmla="*/ 12 w 53"/>
                  <a:gd name="T43" fmla="*/ 2 h 114"/>
                  <a:gd name="T44" fmla="*/ 9 w 53"/>
                  <a:gd name="T45" fmla="*/ 2 h 114"/>
                  <a:gd name="T46" fmla="*/ 6 w 53"/>
                  <a:gd name="T47" fmla="*/ 0 h 114"/>
                  <a:gd name="T48" fmla="*/ 3 w 53"/>
                  <a:gd name="T49" fmla="*/ 0 h 114"/>
                  <a:gd name="T50" fmla="*/ 0 w 53"/>
                  <a:gd name="T51" fmla="*/ 0 h 114"/>
                  <a:gd name="T52" fmla="*/ 3 w 53"/>
                  <a:gd name="T53" fmla="*/ 2 h 114"/>
                  <a:gd name="T54" fmla="*/ 0 w 53"/>
                  <a:gd name="T55" fmla="*/ 7 h 114"/>
                  <a:gd name="T56" fmla="*/ 0 w 53"/>
                  <a:gd name="T57" fmla="*/ 13 h 114"/>
                  <a:gd name="T58" fmla="*/ 1 w 53"/>
                  <a:gd name="T59" fmla="*/ 20 h 114"/>
                  <a:gd name="T60" fmla="*/ 3 w 53"/>
                  <a:gd name="T61" fmla="*/ 27 h 114"/>
                  <a:gd name="T62" fmla="*/ 4 w 53"/>
                  <a:gd name="T63" fmla="*/ 33 h 114"/>
                  <a:gd name="T64" fmla="*/ 5 w 53"/>
                  <a:gd name="T65" fmla="*/ 40 h 114"/>
                  <a:gd name="T66" fmla="*/ 7 w 53"/>
                  <a:gd name="T67" fmla="*/ 47 h 114"/>
                  <a:gd name="T68" fmla="*/ 10 w 53"/>
                  <a:gd name="T69" fmla="*/ 51 h 114"/>
                  <a:gd name="T70" fmla="*/ 12 w 53"/>
                  <a:gd name="T71" fmla="*/ 58 h 114"/>
                  <a:gd name="T72" fmla="*/ 15 w 53"/>
                  <a:gd name="T73" fmla="*/ 62 h 114"/>
                  <a:gd name="T74" fmla="*/ 18 w 53"/>
                  <a:gd name="T75" fmla="*/ 69 h 114"/>
                  <a:gd name="T76" fmla="*/ 21 w 53"/>
                  <a:gd name="T77" fmla="*/ 73 h 114"/>
                  <a:gd name="T78" fmla="*/ 24 w 53"/>
                  <a:gd name="T79" fmla="*/ 78 h 114"/>
                  <a:gd name="T80" fmla="*/ 26 w 53"/>
                  <a:gd name="T81" fmla="*/ 84 h 114"/>
                  <a:gd name="T82" fmla="*/ 29 w 53"/>
                  <a:gd name="T83" fmla="*/ 86 h 114"/>
                  <a:gd name="T84" fmla="*/ 31 w 53"/>
                  <a:gd name="T85" fmla="*/ 93 h 114"/>
                  <a:gd name="T86" fmla="*/ 34 w 53"/>
                  <a:gd name="T87" fmla="*/ 95 h 114"/>
                  <a:gd name="T88" fmla="*/ 37 w 53"/>
                  <a:gd name="T89" fmla="*/ 102 h 114"/>
                  <a:gd name="T90" fmla="*/ 39 w 53"/>
                  <a:gd name="T91" fmla="*/ 109 h 114"/>
                  <a:gd name="T92" fmla="*/ 42 w 53"/>
                  <a:gd name="T93" fmla="*/ 109 h 114"/>
                  <a:gd name="T94" fmla="*/ 45 w 53"/>
                  <a:gd name="T95" fmla="*/ 113 h 114"/>
                  <a:gd name="T96" fmla="*/ 48 w 53"/>
                  <a:gd name="T97" fmla="*/ 113 h 114"/>
                  <a:gd name="T98" fmla="*/ 51 w 53"/>
                  <a:gd name="T99" fmla="*/ 113 h 114"/>
                  <a:gd name="T100" fmla="*/ 51 w 53"/>
                  <a:gd name="T101" fmla="*/ 106 h 114"/>
                  <a:gd name="T102" fmla="*/ 51 w 53"/>
                  <a:gd name="T103" fmla="*/ 100 h 11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53"/>
                  <a:gd name="T157" fmla="*/ 0 h 114"/>
                  <a:gd name="T158" fmla="*/ 53 w 53"/>
                  <a:gd name="T159" fmla="*/ 114 h 114"/>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53" h="114">
                    <a:moveTo>
                      <a:pt x="49" y="113"/>
                    </a:moveTo>
                    <a:lnTo>
                      <a:pt x="51" y="106"/>
                    </a:lnTo>
                    <a:lnTo>
                      <a:pt x="52" y="100"/>
                    </a:lnTo>
                    <a:lnTo>
                      <a:pt x="52" y="93"/>
                    </a:lnTo>
                    <a:lnTo>
                      <a:pt x="52" y="86"/>
                    </a:lnTo>
                    <a:lnTo>
                      <a:pt x="52" y="80"/>
                    </a:lnTo>
                    <a:lnTo>
                      <a:pt x="52" y="73"/>
                    </a:lnTo>
                    <a:lnTo>
                      <a:pt x="50" y="66"/>
                    </a:lnTo>
                    <a:lnTo>
                      <a:pt x="48" y="60"/>
                    </a:lnTo>
                    <a:lnTo>
                      <a:pt x="45" y="55"/>
                    </a:lnTo>
                    <a:lnTo>
                      <a:pt x="43" y="49"/>
                    </a:lnTo>
                    <a:lnTo>
                      <a:pt x="40" y="44"/>
                    </a:lnTo>
                    <a:lnTo>
                      <a:pt x="38" y="38"/>
                    </a:lnTo>
                    <a:lnTo>
                      <a:pt x="35" y="33"/>
                    </a:lnTo>
                    <a:lnTo>
                      <a:pt x="33" y="27"/>
                    </a:lnTo>
                    <a:lnTo>
                      <a:pt x="30" y="24"/>
                    </a:lnTo>
                    <a:lnTo>
                      <a:pt x="27" y="20"/>
                    </a:lnTo>
                    <a:lnTo>
                      <a:pt x="24" y="16"/>
                    </a:lnTo>
                    <a:lnTo>
                      <a:pt x="21" y="13"/>
                    </a:lnTo>
                    <a:lnTo>
                      <a:pt x="18" y="9"/>
                    </a:lnTo>
                    <a:lnTo>
                      <a:pt x="15" y="7"/>
                    </a:lnTo>
                    <a:lnTo>
                      <a:pt x="12" y="2"/>
                    </a:lnTo>
                    <a:lnTo>
                      <a:pt x="9" y="2"/>
                    </a:lnTo>
                    <a:lnTo>
                      <a:pt x="6" y="0"/>
                    </a:lnTo>
                    <a:lnTo>
                      <a:pt x="3" y="0"/>
                    </a:lnTo>
                    <a:lnTo>
                      <a:pt x="0" y="0"/>
                    </a:lnTo>
                    <a:lnTo>
                      <a:pt x="3" y="2"/>
                    </a:lnTo>
                    <a:lnTo>
                      <a:pt x="0" y="7"/>
                    </a:lnTo>
                    <a:lnTo>
                      <a:pt x="0" y="13"/>
                    </a:lnTo>
                    <a:lnTo>
                      <a:pt x="1" y="20"/>
                    </a:lnTo>
                    <a:lnTo>
                      <a:pt x="3" y="27"/>
                    </a:lnTo>
                    <a:lnTo>
                      <a:pt x="4" y="33"/>
                    </a:lnTo>
                    <a:lnTo>
                      <a:pt x="5" y="40"/>
                    </a:lnTo>
                    <a:lnTo>
                      <a:pt x="7" y="47"/>
                    </a:lnTo>
                    <a:lnTo>
                      <a:pt x="10" y="51"/>
                    </a:lnTo>
                    <a:lnTo>
                      <a:pt x="12" y="58"/>
                    </a:lnTo>
                    <a:lnTo>
                      <a:pt x="15" y="62"/>
                    </a:lnTo>
                    <a:lnTo>
                      <a:pt x="18" y="69"/>
                    </a:lnTo>
                    <a:lnTo>
                      <a:pt x="21" y="73"/>
                    </a:lnTo>
                    <a:lnTo>
                      <a:pt x="24" y="78"/>
                    </a:lnTo>
                    <a:lnTo>
                      <a:pt x="26" y="84"/>
                    </a:lnTo>
                    <a:lnTo>
                      <a:pt x="29" y="86"/>
                    </a:lnTo>
                    <a:lnTo>
                      <a:pt x="31" y="93"/>
                    </a:lnTo>
                    <a:lnTo>
                      <a:pt x="34" y="95"/>
                    </a:lnTo>
                    <a:lnTo>
                      <a:pt x="37" y="102"/>
                    </a:lnTo>
                    <a:lnTo>
                      <a:pt x="39" y="109"/>
                    </a:lnTo>
                    <a:lnTo>
                      <a:pt x="42" y="109"/>
                    </a:lnTo>
                    <a:lnTo>
                      <a:pt x="45" y="113"/>
                    </a:lnTo>
                    <a:lnTo>
                      <a:pt x="48" y="113"/>
                    </a:lnTo>
                    <a:lnTo>
                      <a:pt x="51" y="113"/>
                    </a:lnTo>
                    <a:lnTo>
                      <a:pt x="51" y="106"/>
                    </a:lnTo>
                    <a:lnTo>
                      <a:pt x="51" y="100"/>
                    </a:lnTo>
                  </a:path>
                </a:pathLst>
              </a:custGeom>
              <a:solidFill>
                <a:srgbClr val="EAEC5E"/>
              </a:solidFill>
              <a:ln w="12700" cap="rnd">
                <a:solidFill>
                  <a:schemeClr val="tx1"/>
                </a:solidFill>
                <a:round/>
                <a:headEnd/>
                <a:tailEnd/>
              </a:ln>
            </p:spPr>
            <p:txBody>
              <a:bodyPr/>
              <a:lstStyle/>
              <a:p>
                <a:endParaRPr lang="en-US"/>
              </a:p>
            </p:txBody>
          </p:sp>
          <p:grpSp>
            <p:nvGrpSpPr>
              <p:cNvPr id="3853" name="Group 198"/>
              <p:cNvGrpSpPr>
                <a:grpSpLocks/>
              </p:cNvGrpSpPr>
              <p:nvPr/>
            </p:nvGrpSpPr>
            <p:grpSpPr bwMode="auto">
              <a:xfrm>
                <a:off x="2021" y="1075"/>
                <a:ext cx="97" cy="111"/>
                <a:chOff x="3654" y="1129"/>
                <a:chExt cx="97" cy="111"/>
              </a:xfrm>
            </p:grpSpPr>
            <p:sp>
              <p:nvSpPr>
                <p:cNvPr id="4002" name="Freeform 199"/>
                <p:cNvSpPr>
                  <a:spLocks/>
                </p:cNvSpPr>
                <p:nvPr/>
              </p:nvSpPr>
              <p:spPr bwMode="auto">
                <a:xfrm>
                  <a:off x="3705" y="1214"/>
                  <a:ext cx="46" cy="16"/>
                </a:xfrm>
                <a:custGeom>
                  <a:avLst/>
                  <a:gdLst>
                    <a:gd name="T0" fmla="*/ 0 w 46"/>
                    <a:gd name="T1" fmla="*/ 15 h 16"/>
                    <a:gd name="T2" fmla="*/ 2 w 46"/>
                    <a:gd name="T3" fmla="*/ 11 h 16"/>
                    <a:gd name="T4" fmla="*/ 6 w 46"/>
                    <a:gd name="T5" fmla="*/ 10 h 16"/>
                    <a:gd name="T6" fmla="*/ 11 w 46"/>
                    <a:gd name="T7" fmla="*/ 8 h 16"/>
                    <a:gd name="T8" fmla="*/ 16 w 46"/>
                    <a:gd name="T9" fmla="*/ 5 h 16"/>
                    <a:gd name="T10" fmla="*/ 21 w 46"/>
                    <a:gd name="T11" fmla="*/ 3 h 16"/>
                    <a:gd name="T12" fmla="*/ 26 w 46"/>
                    <a:gd name="T13" fmla="*/ 3 h 16"/>
                    <a:gd name="T14" fmla="*/ 30 w 46"/>
                    <a:gd name="T15" fmla="*/ 3 h 16"/>
                    <a:gd name="T16" fmla="*/ 35 w 46"/>
                    <a:gd name="T17" fmla="*/ 0 h 16"/>
                    <a:gd name="T18" fmla="*/ 39 w 46"/>
                    <a:gd name="T19" fmla="*/ 0 h 16"/>
                    <a:gd name="T20" fmla="*/ 44 w 46"/>
                    <a:gd name="T21" fmla="*/ 0 h 16"/>
                    <a:gd name="T22" fmla="*/ 45 w 46"/>
                    <a:gd name="T23" fmla="*/ 0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6"/>
                    <a:gd name="T37" fmla="*/ 0 h 16"/>
                    <a:gd name="T38" fmla="*/ 46 w 46"/>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6" h="16">
                      <a:moveTo>
                        <a:pt x="0" y="15"/>
                      </a:moveTo>
                      <a:lnTo>
                        <a:pt x="2" y="11"/>
                      </a:lnTo>
                      <a:lnTo>
                        <a:pt x="6" y="10"/>
                      </a:lnTo>
                      <a:lnTo>
                        <a:pt x="11" y="8"/>
                      </a:lnTo>
                      <a:lnTo>
                        <a:pt x="16" y="5"/>
                      </a:lnTo>
                      <a:lnTo>
                        <a:pt x="21" y="3"/>
                      </a:lnTo>
                      <a:lnTo>
                        <a:pt x="26" y="3"/>
                      </a:lnTo>
                      <a:lnTo>
                        <a:pt x="30" y="3"/>
                      </a:lnTo>
                      <a:lnTo>
                        <a:pt x="35" y="0"/>
                      </a:lnTo>
                      <a:lnTo>
                        <a:pt x="39" y="0"/>
                      </a:lnTo>
                      <a:lnTo>
                        <a:pt x="44" y="0"/>
                      </a:lnTo>
                      <a:lnTo>
                        <a:pt x="45"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003" name="Freeform 200"/>
                <p:cNvSpPr>
                  <a:spLocks/>
                </p:cNvSpPr>
                <p:nvPr/>
              </p:nvSpPr>
              <p:spPr bwMode="auto">
                <a:xfrm>
                  <a:off x="3704" y="1172"/>
                  <a:ext cx="42" cy="41"/>
                </a:xfrm>
                <a:custGeom>
                  <a:avLst/>
                  <a:gdLst>
                    <a:gd name="T0" fmla="*/ 0 w 42"/>
                    <a:gd name="T1" fmla="*/ 40 h 41"/>
                    <a:gd name="T2" fmla="*/ 2 w 42"/>
                    <a:gd name="T3" fmla="*/ 29 h 41"/>
                    <a:gd name="T4" fmla="*/ 6 w 42"/>
                    <a:gd name="T5" fmla="*/ 27 h 41"/>
                    <a:gd name="T6" fmla="*/ 10 w 42"/>
                    <a:gd name="T7" fmla="*/ 20 h 41"/>
                    <a:gd name="T8" fmla="*/ 14 w 42"/>
                    <a:gd name="T9" fmla="*/ 13 h 41"/>
                    <a:gd name="T10" fmla="*/ 19 w 42"/>
                    <a:gd name="T11" fmla="*/ 7 h 41"/>
                    <a:gd name="T12" fmla="*/ 24 w 42"/>
                    <a:gd name="T13" fmla="*/ 7 h 41"/>
                    <a:gd name="T14" fmla="*/ 27 w 42"/>
                    <a:gd name="T15" fmla="*/ 7 h 41"/>
                    <a:gd name="T16" fmla="*/ 32 w 42"/>
                    <a:gd name="T17" fmla="*/ 0 h 41"/>
                    <a:gd name="T18" fmla="*/ 36 w 42"/>
                    <a:gd name="T19" fmla="*/ 0 h 41"/>
                    <a:gd name="T20" fmla="*/ 40 w 42"/>
                    <a:gd name="T21" fmla="*/ 0 h 41"/>
                    <a:gd name="T22" fmla="*/ 41 w 42"/>
                    <a:gd name="T23" fmla="*/ 0 h 4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2"/>
                    <a:gd name="T37" fmla="*/ 0 h 41"/>
                    <a:gd name="T38" fmla="*/ 42 w 42"/>
                    <a:gd name="T39" fmla="*/ 41 h 4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2" h="41">
                      <a:moveTo>
                        <a:pt x="0" y="40"/>
                      </a:moveTo>
                      <a:lnTo>
                        <a:pt x="2" y="29"/>
                      </a:lnTo>
                      <a:lnTo>
                        <a:pt x="6" y="27"/>
                      </a:lnTo>
                      <a:lnTo>
                        <a:pt x="10" y="20"/>
                      </a:lnTo>
                      <a:lnTo>
                        <a:pt x="14" y="13"/>
                      </a:lnTo>
                      <a:lnTo>
                        <a:pt x="19" y="7"/>
                      </a:lnTo>
                      <a:lnTo>
                        <a:pt x="24" y="7"/>
                      </a:lnTo>
                      <a:lnTo>
                        <a:pt x="27" y="7"/>
                      </a:lnTo>
                      <a:lnTo>
                        <a:pt x="32" y="0"/>
                      </a:lnTo>
                      <a:lnTo>
                        <a:pt x="36" y="0"/>
                      </a:lnTo>
                      <a:lnTo>
                        <a:pt x="40" y="0"/>
                      </a:lnTo>
                      <a:lnTo>
                        <a:pt x="41"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004" name="Freeform 201"/>
                <p:cNvSpPr>
                  <a:spLocks/>
                </p:cNvSpPr>
                <p:nvPr/>
              </p:nvSpPr>
              <p:spPr bwMode="auto">
                <a:xfrm>
                  <a:off x="3706" y="1144"/>
                  <a:ext cx="30" cy="59"/>
                </a:xfrm>
                <a:custGeom>
                  <a:avLst/>
                  <a:gdLst>
                    <a:gd name="T0" fmla="*/ 0 w 30"/>
                    <a:gd name="T1" fmla="*/ 58 h 59"/>
                    <a:gd name="T2" fmla="*/ 2 w 30"/>
                    <a:gd name="T3" fmla="*/ 42 h 59"/>
                    <a:gd name="T4" fmla="*/ 4 w 30"/>
                    <a:gd name="T5" fmla="*/ 39 h 59"/>
                    <a:gd name="T6" fmla="*/ 7 w 30"/>
                    <a:gd name="T7" fmla="*/ 29 h 59"/>
                    <a:gd name="T8" fmla="*/ 10 w 30"/>
                    <a:gd name="T9" fmla="*/ 19 h 59"/>
                    <a:gd name="T10" fmla="*/ 13 w 30"/>
                    <a:gd name="T11" fmla="*/ 10 h 59"/>
                    <a:gd name="T12" fmla="*/ 17 w 30"/>
                    <a:gd name="T13" fmla="*/ 10 h 59"/>
                    <a:gd name="T14" fmla="*/ 19 w 30"/>
                    <a:gd name="T15" fmla="*/ 10 h 59"/>
                    <a:gd name="T16" fmla="*/ 22 w 30"/>
                    <a:gd name="T17" fmla="*/ 0 h 59"/>
                    <a:gd name="T18" fmla="*/ 25 w 30"/>
                    <a:gd name="T19" fmla="*/ 0 h 59"/>
                    <a:gd name="T20" fmla="*/ 28 w 30"/>
                    <a:gd name="T21" fmla="*/ 0 h 59"/>
                    <a:gd name="T22" fmla="*/ 29 w 30"/>
                    <a:gd name="T23" fmla="*/ 0 h 5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0"/>
                    <a:gd name="T37" fmla="*/ 0 h 59"/>
                    <a:gd name="T38" fmla="*/ 30 w 30"/>
                    <a:gd name="T39" fmla="*/ 59 h 5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0" h="59">
                      <a:moveTo>
                        <a:pt x="0" y="58"/>
                      </a:moveTo>
                      <a:lnTo>
                        <a:pt x="2" y="42"/>
                      </a:lnTo>
                      <a:lnTo>
                        <a:pt x="4" y="39"/>
                      </a:lnTo>
                      <a:lnTo>
                        <a:pt x="7" y="29"/>
                      </a:lnTo>
                      <a:lnTo>
                        <a:pt x="10" y="19"/>
                      </a:lnTo>
                      <a:lnTo>
                        <a:pt x="13" y="10"/>
                      </a:lnTo>
                      <a:lnTo>
                        <a:pt x="17" y="10"/>
                      </a:lnTo>
                      <a:lnTo>
                        <a:pt x="19" y="10"/>
                      </a:lnTo>
                      <a:lnTo>
                        <a:pt x="22" y="0"/>
                      </a:lnTo>
                      <a:lnTo>
                        <a:pt x="25" y="0"/>
                      </a:lnTo>
                      <a:lnTo>
                        <a:pt x="28" y="0"/>
                      </a:lnTo>
                      <a:lnTo>
                        <a:pt x="29"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005" name="Freeform 202"/>
                <p:cNvSpPr>
                  <a:spLocks/>
                </p:cNvSpPr>
                <p:nvPr/>
              </p:nvSpPr>
              <p:spPr bwMode="auto">
                <a:xfrm>
                  <a:off x="3654" y="1214"/>
                  <a:ext cx="46" cy="16"/>
                </a:xfrm>
                <a:custGeom>
                  <a:avLst/>
                  <a:gdLst>
                    <a:gd name="T0" fmla="*/ 45 w 46"/>
                    <a:gd name="T1" fmla="*/ 15 h 16"/>
                    <a:gd name="T2" fmla="*/ 43 w 46"/>
                    <a:gd name="T3" fmla="*/ 11 h 16"/>
                    <a:gd name="T4" fmla="*/ 39 w 46"/>
                    <a:gd name="T5" fmla="*/ 10 h 16"/>
                    <a:gd name="T6" fmla="*/ 34 w 46"/>
                    <a:gd name="T7" fmla="*/ 8 h 16"/>
                    <a:gd name="T8" fmla="*/ 29 w 46"/>
                    <a:gd name="T9" fmla="*/ 5 h 16"/>
                    <a:gd name="T10" fmla="*/ 24 w 46"/>
                    <a:gd name="T11" fmla="*/ 3 h 16"/>
                    <a:gd name="T12" fmla="*/ 19 w 46"/>
                    <a:gd name="T13" fmla="*/ 3 h 16"/>
                    <a:gd name="T14" fmla="*/ 15 w 46"/>
                    <a:gd name="T15" fmla="*/ 3 h 16"/>
                    <a:gd name="T16" fmla="*/ 10 w 46"/>
                    <a:gd name="T17" fmla="*/ 0 h 16"/>
                    <a:gd name="T18" fmla="*/ 6 w 46"/>
                    <a:gd name="T19" fmla="*/ 0 h 16"/>
                    <a:gd name="T20" fmla="*/ 1 w 46"/>
                    <a:gd name="T21" fmla="*/ 0 h 16"/>
                    <a:gd name="T22" fmla="*/ 0 w 46"/>
                    <a:gd name="T23" fmla="*/ 0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6"/>
                    <a:gd name="T37" fmla="*/ 0 h 16"/>
                    <a:gd name="T38" fmla="*/ 46 w 46"/>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6" h="16">
                      <a:moveTo>
                        <a:pt x="45" y="15"/>
                      </a:moveTo>
                      <a:lnTo>
                        <a:pt x="43" y="11"/>
                      </a:lnTo>
                      <a:lnTo>
                        <a:pt x="39" y="10"/>
                      </a:lnTo>
                      <a:lnTo>
                        <a:pt x="34" y="8"/>
                      </a:lnTo>
                      <a:lnTo>
                        <a:pt x="29" y="5"/>
                      </a:lnTo>
                      <a:lnTo>
                        <a:pt x="24" y="3"/>
                      </a:lnTo>
                      <a:lnTo>
                        <a:pt x="19" y="3"/>
                      </a:lnTo>
                      <a:lnTo>
                        <a:pt x="15" y="3"/>
                      </a:lnTo>
                      <a:lnTo>
                        <a:pt x="10" y="0"/>
                      </a:lnTo>
                      <a:lnTo>
                        <a:pt x="6" y="0"/>
                      </a:lnTo>
                      <a:lnTo>
                        <a:pt x="1" y="0"/>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006" name="Freeform 203"/>
                <p:cNvSpPr>
                  <a:spLocks/>
                </p:cNvSpPr>
                <p:nvPr/>
              </p:nvSpPr>
              <p:spPr bwMode="auto">
                <a:xfrm>
                  <a:off x="3657" y="1168"/>
                  <a:ext cx="41" cy="44"/>
                </a:xfrm>
                <a:custGeom>
                  <a:avLst/>
                  <a:gdLst>
                    <a:gd name="T0" fmla="*/ 40 w 41"/>
                    <a:gd name="T1" fmla="*/ 43 h 44"/>
                    <a:gd name="T2" fmla="*/ 38 w 41"/>
                    <a:gd name="T3" fmla="*/ 31 h 44"/>
                    <a:gd name="T4" fmla="*/ 34 w 41"/>
                    <a:gd name="T5" fmla="*/ 29 h 44"/>
                    <a:gd name="T6" fmla="*/ 30 w 41"/>
                    <a:gd name="T7" fmla="*/ 22 h 44"/>
                    <a:gd name="T8" fmla="*/ 26 w 41"/>
                    <a:gd name="T9" fmla="*/ 14 h 44"/>
                    <a:gd name="T10" fmla="*/ 22 w 41"/>
                    <a:gd name="T11" fmla="*/ 7 h 44"/>
                    <a:gd name="T12" fmla="*/ 17 w 41"/>
                    <a:gd name="T13" fmla="*/ 7 h 44"/>
                    <a:gd name="T14" fmla="*/ 13 w 41"/>
                    <a:gd name="T15" fmla="*/ 7 h 44"/>
                    <a:gd name="T16" fmla="*/ 9 w 41"/>
                    <a:gd name="T17" fmla="*/ 0 h 44"/>
                    <a:gd name="T18" fmla="*/ 5 w 41"/>
                    <a:gd name="T19" fmla="*/ 0 h 44"/>
                    <a:gd name="T20" fmla="*/ 1 w 41"/>
                    <a:gd name="T21" fmla="*/ 0 h 44"/>
                    <a:gd name="T22" fmla="*/ 0 w 41"/>
                    <a:gd name="T23" fmla="*/ 0 h 4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1"/>
                    <a:gd name="T37" fmla="*/ 0 h 44"/>
                    <a:gd name="T38" fmla="*/ 41 w 41"/>
                    <a:gd name="T39" fmla="*/ 44 h 4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1" h="44">
                      <a:moveTo>
                        <a:pt x="40" y="43"/>
                      </a:moveTo>
                      <a:lnTo>
                        <a:pt x="38" y="31"/>
                      </a:lnTo>
                      <a:lnTo>
                        <a:pt x="34" y="29"/>
                      </a:lnTo>
                      <a:lnTo>
                        <a:pt x="30" y="22"/>
                      </a:lnTo>
                      <a:lnTo>
                        <a:pt x="26" y="14"/>
                      </a:lnTo>
                      <a:lnTo>
                        <a:pt x="22" y="7"/>
                      </a:lnTo>
                      <a:lnTo>
                        <a:pt x="17" y="7"/>
                      </a:lnTo>
                      <a:lnTo>
                        <a:pt x="13" y="7"/>
                      </a:lnTo>
                      <a:lnTo>
                        <a:pt x="9" y="0"/>
                      </a:lnTo>
                      <a:lnTo>
                        <a:pt x="5" y="0"/>
                      </a:lnTo>
                      <a:lnTo>
                        <a:pt x="1" y="0"/>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007" name="Freeform 204"/>
                <p:cNvSpPr>
                  <a:spLocks/>
                </p:cNvSpPr>
                <p:nvPr/>
              </p:nvSpPr>
              <p:spPr bwMode="auto">
                <a:xfrm>
                  <a:off x="3663" y="1147"/>
                  <a:ext cx="38" cy="56"/>
                </a:xfrm>
                <a:custGeom>
                  <a:avLst/>
                  <a:gdLst>
                    <a:gd name="T0" fmla="*/ 37 w 38"/>
                    <a:gd name="T1" fmla="*/ 55 h 56"/>
                    <a:gd name="T2" fmla="*/ 35 w 38"/>
                    <a:gd name="T3" fmla="*/ 40 h 56"/>
                    <a:gd name="T4" fmla="*/ 32 w 38"/>
                    <a:gd name="T5" fmla="*/ 37 h 56"/>
                    <a:gd name="T6" fmla="*/ 28 w 38"/>
                    <a:gd name="T7" fmla="*/ 28 h 56"/>
                    <a:gd name="T8" fmla="*/ 24 w 38"/>
                    <a:gd name="T9" fmla="*/ 18 h 56"/>
                    <a:gd name="T10" fmla="*/ 20 w 38"/>
                    <a:gd name="T11" fmla="*/ 9 h 56"/>
                    <a:gd name="T12" fmla="*/ 16 w 38"/>
                    <a:gd name="T13" fmla="*/ 9 h 56"/>
                    <a:gd name="T14" fmla="*/ 12 w 38"/>
                    <a:gd name="T15" fmla="*/ 9 h 56"/>
                    <a:gd name="T16" fmla="*/ 8 w 38"/>
                    <a:gd name="T17" fmla="*/ 0 h 56"/>
                    <a:gd name="T18" fmla="*/ 5 w 38"/>
                    <a:gd name="T19" fmla="*/ 0 h 56"/>
                    <a:gd name="T20" fmla="*/ 1 w 38"/>
                    <a:gd name="T21" fmla="*/ 0 h 56"/>
                    <a:gd name="T22" fmla="*/ 0 w 38"/>
                    <a:gd name="T23" fmla="*/ 0 h 5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8"/>
                    <a:gd name="T37" fmla="*/ 0 h 56"/>
                    <a:gd name="T38" fmla="*/ 38 w 38"/>
                    <a:gd name="T39" fmla="*/ 56 h 5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8" h="56">
                      <a:moveTo>
                        <a:pt x="37" y="55"/>
                      </a:moveTo>
                      <a:lnTo>
                        <a:pt x="35" y="40"/>
                      </a:lnTo>
                      <a:lnTo>
                        <a:pt x="32" y="37"/>
                      </a:lnTo>
                      <a:lnTo>
                        <a:pt x="28" y="28"/>
                      </a:lnTo>
                      <a:lnTo>
                        <a:pt x="24" y="18"/>
                      </a:lnTo>
                      <a:lnTo>
                        <a:pt x="20" y="9"/>
                      </a:lnTo>
                      <a:lnTo>
                        <a:pt x="16" y="9"/>
                      </a:lnTo>
                      <a:lnTo>
                        <a:pt x="12" y="9"/>
                      </a:lnTo>
                      <a:lnTo>
                        <a:pt x="8" y="0"/>
                      </a:lnTo>
                      <a:lnTo>
                        <a:pt x="5" y="0"/>
                      </a:lnTo>
                      <a:lnTo>
                        <a:pt x="1" y="0"/>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008" name="Line 205"/>
                <p:cNvSpPr>
                  <a:spLocks noChangeShapeType="1"/>
                </p:cNvSpPr>
                <p:nvPr/>
              </p:nvSpPr>
              <p:spPr bwMode="auto">
                <a:xfrm flipH="1" flipV="1">
                  <a:off x="3701" y="1129"/>
                  <a:ext cx="1" cy="11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009" name="Freeform 206"/>
                <p:cNvSpPr>
                  <a:spLocks/>
                </p:cNvSpPr>
                <p:nvPr/>
              </p:nvSpPr>
              <p:spPr bwMode="auto">
                <a:xfrm>
                  <a:off x="3705" y="1190"/>
                  <a:ext cx="39" cy="31"/>
                </a:xfrm>
                <a:custGeom>
                  <a:avLst/>
                  <a:gdLst>
                    <a:gd name="T0" fmla="*/ 0 w 39"/>
                    <a:gd name="T1" fmla="*/ 30 h 31"/>
                    <a:gd name="T2" fmla="*/ 5 w 39"/>
                    <a:gd name="T3" fmla="*/ 25 h 31"/>
                    <a:gd name="T4" fmla="*/ 7 w 39"/>
                    <a:gd name="T5" fmla="*/ 20 h 31"/>
                    <a:gd name="T6" fmla="*/ 11 w 39"/>
                    <a:gd name="T7" fmla="*/ 17 h 31"/>
                    <a:gd name="T8" fmla="*/ 12 w 39"/>
                    <a:gd name="T9" fmla="*/ 13 h 31"/>
                    <a:gd name="T10" fmla="*/ 16 w 39"/>
                    <a:gd name="T11" fmla="*/ 11 h 31"/>
                    <a:gd name="T12" fmla="*/ 21 w 39"/>
                    <a:gd name="T13" fmla="*/ 6 h 31"/>
                    <a:gd name="T14" fmla="*/ 26 w 39"/>
                    <a:gd name="T15" fmla="*/ 3 h 31"/>
                    <a:gd name="T16" fmla="*/ 30 w 39"/>
                    <a:gd name="T17" fmla="*/ 2 h 31"/>
                    <a:gd name="T18" fmla="*/ 36 w 39"/>
                    <a:gd name="T19" fmla="*/ 1 h 31"/>
                    <a:gd name="T20" fmla="*/ 38 w 39"/>
                    <a:gd name="T21" fmla="*/ 0 h 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9"/>
                    <a:gd name="T34" fmla="*/ 0 h 31"/>
                    <a:gd name="T35" fmla="*/ 39 w 39"/>
                    <a:gd name="T36" fmla="*/ 31 h 3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9" h="31">
                      <a:moveTo>
                        <a:pt x="0" y="30"/>
                      </a:moveTo>
                      <a:lnTo>
                        <a:pt x="5" y="25"/>
                      </a:lnTo>
                      <a:lnTo>
                        <a:pt x="7" y="20"/>
                      </a:lnTo>
                      <a:lnTo>
                        <a:pt x="11" y="17"/>
                      </a:lnTo>
                      <a:lnTo>
                        <a:pt x="12" y="13"/>
                      </a:lnTo>
                      <a:lnTo>
                        <a:pt x="16" y="11"/>
                      </a:lnTo>
                      <a:lnTo>
                        <a:pt x="21" y="6"/>
                      </a:lnTo>
                      <a:lnTo>
                        <a:pt x="26" y="3"/>
                      </a:lnTo>
                      <a:lnTo>
                        <a:pt x="30" y="2"/>
                      </a:lnTo>
                      <a:lnTo>
                        <a:pt x="36" y="1"/>
                      </a:lnTo>
                      <a:lnTo>
                        <a:pt x="38"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010" name="Freeform 207"/>
                <p:cNvSpPr>
                  <a:spLocks/>
                </p:cNvSpPr>
                <p:nvPr/>
              </p:nvSpPr>
              <p:spPr bwMode="auto">
                <a:xfrm>
                  <a:off x="3662" y="1192"/>
                  <a:ext cx="39" cy="31"/>
                </a:xfrm>
                <a:custGeom>
                  <a:avLst/>
                  <a:gdLst>
                    <a:gd name="T0" fmla="*/ 38 w 39"/>
                    <a:gd name="T1" fmla="*/ 30 h 31"/>
                    <a:gd name="T2" fmla="*/ 33 w 39"/>
                    <a:gd name="T3" fmla="*/ 25 h 31"/>
                    <a:gd name="T4" fmla="*/ 31 w 39"/>
                    <a:gd name="T5" fmla="*/ 20 h 31"/>
                    <a:gd name="T6" fmla="*/ 27 w 39"/>
                    <a:gd name="T7" fmla="*/ 17 h 31"/>
                    <a:gd name="T8" fmla="*/ 26 w 39"/>
                    <a:gd name="T9" fmla="*/ 13 h 31"/>
                    <a:gd name="T10" fmla="*/ 22 w 39"/>
                    <a:gd name="T11" fmla="*/ 11 h 31"/>
                    <a:gd name="T12" fmla="*/ 17 w 39"/>
                    <a:gd name="T13" fmla="*/ 6 h 31"/>
                    <a:gd name="T14" fmla="*/ 12 w 39"/>
                    <a:gd name="T15" fmla="*/ 3 h 31"/>
                    <a:gd name="T16" fmla="*/ 8 w 39"/>
                    <a:gd name="T17" fmla="*/ 2 h 31"/>
                    <a:gd name="T18" fmla="*/ 2 w 39"/>
                    <a:gd name="T19" fmla="*/ 1 h 31"/>
                    <a:gd name="T20" fmla="*/ 0 w 39"/>
                    <a:gd name="T21" fmla="*/ 0 h 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9"/>
                    <a:gd name="T34" fmla="*/ 0 h 31"/>
                    <a:gd name="T35" fmla="*/ 39 w 39"/>
                    <a:gd name="T36" fmla="*/ 31 h 3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9" h="31">
                      <a:moveTo>
                        <a:pt x="38" y="30"/>
                      </a:moveTo>
                      <a:lnTo>
                        <a:pt x="33" y="25"/>
                      </a:lnTo>
                      <a:lnTo>
                        <a:pt x="31" y="20"/>
                      </a:lnTo>
                      <a:lnTo>
                        <a:pt x="27" y="17"/>
                      </a:lnTo>
                      <a:lnTo>
                        <a:pt x="26" y="13"/>
                      </a:lnTo>
                      <a:lnTo>
                        <a:pt x="22" y="11"/>
                      </a:lnTo>
                      <a:lnTo>
                        <a:pt x="17" y="6"/>
                      </a:lnTo>
                      <a:lnTo>
                        <a:pt x="12" y="3"/>
                      </a:lnTo>
                      <a:lnTo>
                        <a:pt x="8" y="2"/>
                      </a:lnTo>
                      <a:lnTo>
                        <a:pt x="2" y="1"/>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3854" name="Freeform 208"/>
              <p:cNvSpPr>
                <a:spLocks/>
              </p:cNvSpPr>
              <p:nvPr/>
            </p:nvSpPr>
            <p:spPr bwMode="auto">
              <a:xfrm>
                <a:off x="1995" y="1379"/>
                <a:ext cx="68" cy="126"/>
              </a:xfrm>
              <a:custGeom>
                <a:avLst/>
                <a:gdLst>
                  <a:gd name="T0" fmla="*/ 63 w 68"/>
                  <a:gd name="T1" fmla="*/ 125 h 126"/>
                  <a:gd name="T2" fmla="*/ 66 w 68"/>
                  <a:gd name="T3" fmla="*/ 118 h 126"/>
                  <a:gd name="T4" fmla="*/ 67 w 68"/>
                  <a:gd name="T5" fmla="*/ 110 h 126"/>
                  <a:gd name="T6" fmla="*/ 67 w 68"/>
                  <a:gd name="T7" fmla="*/ 103 h 126"/>
                  <a:gd name="T8" fmla="*/ 67 w 68"/>
                  <a:gd name="T9" fmla="*/ 96 h 126"/>
                  <a:gd name="T10" fmla="*/ 67 w 68"/>
                  <a:gd name="T11" fmla="*/ 88 h 126"/>
                  <a:gd name="T12" fmla="*/ 67 w 68"/>
                  <a:gd name="T13" fmla="*/ 81 h 126"/>
                  <a:gd name="T14" fmla="*/ 64 w 68"/>
                  <a:gd name="T15" fmla="*/ 74 h 126"/>
                  <a:gd name="T16" fmla="*/ 62 w 68"/>
                  <a:gd name="T17" fmla="*/ 66 h 126"/>
                  <a:gd name="T18" fmla="*/ 58 w 68"/>
                  <a:gd name="T19" fmla="*/ 61 h 126"/>
                  <a:gd name="T20" fmla="*/ 55 w 68"/>
                  <a:gd name="T21" fmla="*/ 54 h 126"/>
                  <a:gd name="T22" fmla="*/ 52 w 68"/>
                  <a:gd name="T23" fmla="*/ 49 h 126"/>
                  <a:gd name="T24" fmla="*/ 49 w 68"/>
                  <a:gd name="T25" fmla="*/ 42 h 126"/>
                  <a:gd name="T26" fmla="*/ 45 w 68"/>
                  <a:gd name="T27" fmla="*/ 37 h 126"/>
                  <a:gd name="T28" fmla="*/ 43 w 68"/>
                  <a:gd name="T29" fmla="*/ 29 h 126"/>
                  <a:gd name="T30" fmla="*/ 39 w 68"/>
                  <a:gd name="T31" fmla="*/ 27 h 126"/>
                  <a:gd name="T32" fmla="*/ 35 w 68"/>
                  <a:gd name="T33" fmla="*/ 22 h 126"/>
                  <a:gd name="T34" fmla="*/ 31 w 68"/>
                  <a:gd name="T35" fmla="*/ 17 h 126"/>
                  <a:gd name="T36" fmla="*/ 27 w 68"/>
                  <a:gd name="T37" fmla="*/ 15 h 126"/>
                  <a:gd name="T38" fmla="*/ 23 w 68"/>
                  <a:gd name="T39" fmla="*/ 10 h 126"/>
                  <a:gd name="T40" fmla="*/ 19 w 68"/>
                  <a:gd name="T41" fmla="*/ 7 h 126"/>
                  <a:gd name="T42" fmla="*/ 15 w 68"/>
                  <a:gd name="T43" fmla="*/ 2 h 126"/>
                  <a:gd name="T44" fmla="*/ 12 w 68"/>
                  <a:gd name="T45" fmla="*/ 2 h 126"/>
                  <a:gd name="T46" fmla="*/ 8 w 68"/>
                  <a:gd name="T47" fmla="*/ 0 h 126"/>
                  <a:gd name="T48" fmla="*/ 4 w 68"/>
                  <a:gd name="T49" fmla="*/ 0 h 126"/>
                  <a:gd name="T50" fmla="*/ 0 w 68"/>
                  <a:gd name="T51" fmla="*/ 0 h 126"/>
                  <a:gd name="T52" fmla="*/ 4 w 68"/>
                  <a:gd name="T53" fmla="*/ 2 h 126"/>
                  <a:gd name="T54" fmla="*/ 0 w 68"/>
                  <a:gd name="T55" fmla="*/ 7 h 126"/>
                  <a:gd name="T56" fmla="*/ 0 w 68"/>
                  <a:gd name="T57" fmla="*/ 15 h 126"/>
                  <a:gd name="T58" fmla="*/ 1 w 68"/>
                  <a:gd name="T59" fmla="*/ 22 h 126"/>
                  <a:gd name="T60" fmla="*/ 4 w 68"/>
                  <a:gd name="T61" fmla="*/ 29 h 126"/>
                  <a:gd name="T62" fmla="*/ 5 w 68"/>
                  <a:gd name="T63" fmla="*/ 37 h 126"/>
                  <a:gd name="T64" fmla="*/ 6 w 68"/>
                  <a:gd name="T65" fmla="*/ 44 h 126"/>
                  <a:gd name="T66" fmla="*/ 9 w 68"/>
                  <a:gd name="T67" fmla="*/ 51 h 126"/>
                  <a:gd name="T68" fmla="*/ 13 w 68"/>
                  <a:gd name="T69" fmla="*/ 56 h 126"/>
                  <a:gd name="T70" fmla="*/ 15 w 68"/>
                  <a:gd name="T71" fmla="*/ 64 h 126"/>
                  <a:gd name="T72" fmla="*/ 19 w 68"/>
                  <a:gd name="T73" fmla="*/ 69 h 126"/>
                  <a:gd name="T74" fmla="*/ 23 w 68"/>
                  <a:gd name="T75" fmla="*/ 76 h 126"/>
                  <a:gd name="T76" fmla="*/ 27 w 68"/>
                  <a:gd name="T77" fmla="*/ 81 h 126"/>
                  <a:gd name="T78" fmla="*/ 31 w 68"/>
                  <a:gd name="T79" fmla="*/ 86 h 126"/>
                  <a:gd name="T80" fmla="*/ 34 w 68"/>
                  <a:gd name="T81" fmla="*/ 93 h 126"/>
                  <a:gd name="T82" fmla="*/ 37 w 68"/>
                  <a:gd name="T83" fmla="*/ 96 h 126"/>
                  <a:gd name="T84" fmla="*/ 40 w 68"/>
                  <a:gd name="T85" fmla="*/ 103 h 126"/>
                  <a:gd name="T86" fmla="*/ 44 w 68"/>
                  <a:gd name="T87" fmla="*/ 105 h 126"/>
                  <a:gd name="T88" fmla="*/ 48 w 68"/>
                  <a:gd name="T89" fmla="*/ 113 h 126"/>
                  <a:gd name="T90" fmla="*/ 50 w 68"/>
                  <a:gd name="T91" fmla="*/ 120 h 126"/>
                  <a:gd name="T92" fmla="*/ 54 w 68"/>
                  <a:gd name="T93" fmla="*/ 120 h 126"/>
                  <a:gd name="T94" fmla="*/ 58 w 68"/>
                  <a:gd name="T95" fmla="*/ 125 h 126"/>
                  <a:gd name="T96" fmla="*/ 62 w 68"/>
                  <a:gd name="T97" fmla="*/ 125 h 126"/>
                  <a:gd name="T98" fmla="*/ 66 w 68"/>
                  <a:gd name="T99" fmla="*/ 125 h 126"/>
                  <a:gd name="T100" fmla="*/ 66 w 68"/>
                  <a:gd name="T101" fmla="*/ 118 h 126"/>
                  <a:gd name="T102" fmla="*/ 66 w 68"/>
                  <a:gd name="T103" fmla="*/ 110 h 12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68"/>
                  <a:gd name="T157" fmla="*/ 0 h 126"/>
                  <a:gd name="T158" fmla="*/ 68 w 68"/>
                  <a:gd name="T159" fmla="*/ 126 h 12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68" h="126">
                    <a:moveTo>
                      <a:pt x="63" y="125"/>
                    </a:moveTo>
                    <a:lnTo>
                      <a:pt x="66" y="118"/>
                    </a:lnTo>
                    <a:lnTo>
                      <a:pt x="67" y="110"/>
                    </a:lnTo>
                    <a:lnTo>
                      <a:pt x="67" y="103"/>
                    </a:lnTo>
                    <a:lnTo>
                      <a:pt x="67" y="96"/>
                    </a:lnTo>
                    <a:lnTo>
                      <a:pt x="67" y="88"/>
                    </a:lnTo>
                    <a:lnTo>
                      <a:pt x="67" y="81"/>
                    </a:lnTo>
                    <a:lnTo>
                      <a:pt x="64" y="74"/>
                    </a:lnTo>
                    <a:lnTo>
                      <a:pt x="62" y="66"/>
                    </a:lnTo>
                    <a:lnTo>
                      <a:pt x="58" y="61"/>
                    </a:lnTo>
                    <a:lnTo>
                      <a:pt x="55" y="54"/>
                    </a:lnTo>
                    <a:lnTo>
                      <a:pt x="52" y="49"/>
                    </a:lnTo>
                    <a:lnTo>
                      <a:pt x="49" y="42"/>
                    </a:lnTo>
                    <a:lnTo>
                      <a:pt x="45" y="37"/>
                    </a:lnTo>
                    <a:lnTo>
                      <a:pt x="43" y="29"/>
                    </a:lnTo>
                    <a:lnTo>
                      <a:pt x="39" y="27"/>
                    </a:lnTo>
                    <a:lnTo>
                      <a:pt x="35" y="22"/>
                    </a:lnTo>
                    <a:lnTo>
                      <a:pt x="31" y="17"/>
                    </a:lnTo>
                    <a:lnTo>
                      <a:pt x="27" y="15"/>
                    </a:lnTo>
                    <a:lnTo>
                      <a:pt x="23" y="10"/>
                    </a:lnTo>
                    <a:lnTo>
                      <a:pt x="19" y="7"/>
                    </a:lnTo>
                    <a:lnTo>
                      <a:pt x="15" y="2"/>
                    </a:lnTo>
                    <a:lnTo>
                      <a:pt x="12" y="2"/>
                    </a:lnTo>
                    <a:lnTo>
                      <a:pt x="8" y="0"/>
                    </a:lnTo>
                    <a:lnTo>
                      <a:pt x="4" y="0"/>
                    </a:lnTo>
                    <a:lnTo>
                      <a:pt x="0" y="0"/>
                    </a:lnTo>
                    <a:lnTo>
                      <a:pt x="4" y="2"/>
                    </a:lnTo>
                    <a:lnTo>
                      <a:pt x="0" y="7"/>
                    </a:lnTo>
                    <a:lnTo>
                      <a:pt x="0" y="15"/>
                    </a:lnTo>
                    <a:lnTo>
                      <a:pt x="1" y="22"/>
                    </a:lnTo>
                    <a:lnTo>
                      <a:pt x="4" y="29"/>
                    </a:lnTo>
                    <a:lnTo>
                      <a:pt x="5" y="37"/>
                    </a:lnTo>
                    <a:lnTo>
                      <a:pt x="6" y="44"/>
                    </a:lnTo>
                    <a:lnTo>
                      <a:pt x="9" y="51"/>
                    </a:lnTo>
                    <a:lnTo>
                      <a:pt x="13" y="56"/>
                    </a:lnTo>
                    <a:lnTo>
                      <a:pt x="15" y="64"/>
                    </a:lnTo>
                    <a:lnTo>
                      <a:pt x="19" y="69"/>
                    </a:lnTo>
                    <a:lnTo>
                      <a:pt x="23" y="76"/>
                    </a:lnTo>
                    <a:lnTo>
                      <a:pt x="27" y="81"/>
                    </a:lnTo>
                    <a:lnTo>
                      <a:pt x="31" y="86"/>
                    </a:lnTo>
                    <a:lnTo>
                      <a:pt x="34" y="93"/>
                    </a:lnTo>
                    <a:lnTo>
                      <a:pt x="37" y="96"/>
                    </a:lnTo>
                    <a:lnTo>
                      <a:pt x="40" y="103"/>
                    </a:lnTo>
                    <a:lnTo>
                      <a:pt x="44" y="105"/>
                    </a:lnTo>
                    <a:lnTo>
                      <a:pt x="48" y="113"/>
                    </a:lnTo>
                    <a:lnTo>
                      <a:pt x="50" y="120"/>
                    </a:lnTo>
                    <a:lnTo>
                      <a:pt x="54" y="120"/>
                    </a:lnTo>
                    <a:lnTo>
                      <a:pt x="58" y="125"/>
                    </a:lnTo>
                    <a:lnTo>
                      <a:pt x="62" y="125"/>
                    </a:lnTo>
                    <a:lnTo>
                      <a:pt x="66" y="125"/>
                    </a:lnTo>
                    <a:lnTo>
                      <a:pt x="66" y="118"/>
                    </a:lnTo>
                    <a:lnTo>
                      <a:pt x="66" y="110"/>
                    </a:lnTo>
                  </a:path>
                </a:pathLst>
              </a:custGeom>
              <a:solidFill>
                <a:srgbClr val="EAEC5E"/>
              </a:solidFill>
              <a:ln w="12700" cap="rnd">
                <a:solidFill>
                  <a:schemeClr val="tx1"/>
                </a:solidFill>
                <a:round/>
                <a:headEnd/>
                <a:tailEnd/>
              </a:ln>
            </p:spPr>
            <p:txBody>
              <a:bodyPr/>
              <a:lstStyle/>
              <a:p>
                <a:endParaRPr lang="en-US"/>
              </a:p>
            </p:txBody>
          </p:sp>
          <p:sp>
            <p:nvSpPr>
              <p:cNvPr id="3855" name="Freeform 209"/>
              <p:cNvSpPr>
                <a:spLocks/>
              </p:cNvSpPr>
              <p:nvPr/>
            </p:nvSpPr>
            <p:spPr bwMode="auto">
              <a:xfrm>
                <a:off x="1922" y="1596"/>
                <a:ext cx="23" cy="36"/>
              </a:xfrm>
              <a:custGeom>
                <a:avLst/>
                <a:gdLst>
                  <a:gd name="T0" fmla="*/ 0 w 23"/>
                  <a:gd name="T1" fmla="*/ 35 h 36"/>
                  <a:gd name="T2" fmla="*/ 0 w 23"/>
                  <a:gd name="T3" fmla="*/ 29 h 36"/>
                  <a:gd name="T4" fmla="*/ 0 w 23"/>
                  <a:gd name="T5" fmla="*/ 23 h 36"/>
                  <a:gd name="T6" fmla="*/ 4 w 23"/>
                  <a:gd name="T7" fmla="*/ 16 h 36"/>
                  <a:gd name="T8" fmla="*/ 7 w 23"/>
                  <a:gd name="T9" fmla="*/ 10 h 36"/>
                  <a:gd name="T10" fmla="*/ 13 w 23"/>
                  <a:gd name="T11" fmla="*/ 6 h 36"/>
                  <a:gd name="T12" fmla="*/ 17 w 23"/>
                  <a:gd name="T13" fmla="*/ 0 h 36"/>
                  <a:gd name="T14" fmla="*/ 22 w 23"/>
                  <a:gd name="T15" fmla="*/ 0 h 36"/>
                  <a:gd name="T16" fmla="*/ 22 w 23"/>
                  <a:gd name="T17" fmla="*/ 0 h 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
                  <a:gd name="T28" fmla="*/ 0 h 36"/>
                  <a:gd name="T29" fmla="*/ 23 w 23"/>
                  <a:gd name="T30" fmla="*/ 36 h 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 h="36">
                    <a:moveTo>
                      <a:pt x="0" y="35"/>
                    </a:moveTo>
                    <a:lnTo>
                      <a:pt x="0" y="29"/>
                    </a:lnTo>
                    <a:lnTo>
                      <a:pt x="0" y="23"/>
                    </a:lnTo>
                    <a:lnTo>
                      <a:pt x="4" y="16"/>
                    </a:lnTo>
                    <a:lnTo>
                      <a:pt x="7" y="10"/>
                    </a:lnTo>
                    <a:lnTo>
                      <a:pt x="13" y="6"/>
                    </a:lnTo>
                    <a:lnTo>
                      <a:pt x="17" y="0"/>
                    </a:lnTo>
                    <a:lnTo>
                      <a:pt x="22"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856" name="Freeform 210"/>
              <p:cNvSpPr>
                <a:spLocks/>
              </p:cNvSpPr>
              <p:nvPr/>
            </p:nvSpPr>
            <p:spPr bwMode="auto">
              <a:xfrm>
                <a:off x="1908" y="1424"/>
                <a:ext cx="168" cy="106"/>
              </a:xfrm>
              <a:custGeom>
                <a:avLst/>
                <a:gdLst>
                  <a:gd name="T0" fmla="*/ 15 w 168"/>
                  <a:gd name="T1" fmla="*/ 59 h 106"/>
                  <a:gd name="T2" fmla="*/ 21 w 168"/>
                  <a:gd name="T3" fmla="*/ 50 h 106"/>
                  <a:gd name="T4" fmla="*/ 25 w 168"/>
                  <a:gd name="T5" fmla="*/ 42 h 106"/>
                  <a:gd name="T6" fmla="*/ 29 w 168"/>
                  <a:gd name="T7" fmla="*/ 32 h 106"/>
                  <a:gd name="T8" fmla="*/ 36 w 168"/>
                  <a:gd name="T9" fmla="*/ 22 h 106"/>
                  <a:gd name="T10" fmla="*/ 42 w 168"/>
                  <a:gd name="T11" fmla="*/ 14 h 106"/>
                  <a:gd name="T12" fmla="*/ 48 w 168"/>
                  <a:gd name="T13" fmla="*/ 6 h 106"/>
                  <a:gd name="T14" fmla="*/ 56 w 168"/>
                  <a:gd name="T15" fmla="*/ 0 h 106"/>
                  <a:gd name="T16" fmla="*/ 65 w 168"/>
                  <a:gd name="T17" fmla="*/ 0 h 106"/>
                  <a:gd name="T18" fmla="*/ 73 w 168"/>
                  <a:gd name="T19" fmla="*/ 0 h 106"/>
                  <a:gd name="T20" fmla="*/ 83 w 168"/>
                  <a:gd name="T21" fmla="*/ 3 h 106"/>
                  <a:gd name="T22" fmla="*/ 91 w 168"/>
                  <a:gd name="T23" fmla="*/ 7 h 106"/>
                  <a:gd name="T24" fmla="*/ 104 w 168"/>
                  <a:gd name="T25" fmla="*/ 18 h 106"/>
                  <a:gd name="T26" fmla="*/ 114 w 168"/>
                  <a:gd name="T27" fmla="*/ 25 h 106"/>
                  <a:gd name="T28" fmla="*/ 121 w 168"/>
                  <a:gd name="T29" fmla="*/ 32 h 106"/>
                  <a:gd name="T30" fmla="*/ 128 w 168"/>
                  <a:gd name="T31" fmla="*/ 41 h 106"/>
                  <a:gd name="T32" fmla="*/ 136 w 168"/>
                  <a:gd name="T33" fmla="*/ 49 h 106"/>
                  <a:gd name="T34" fmla="*/ 142 w 168"/>
                  <a:gd name="T35" fmla="*/ 57 h 106"/>
                  <a:gd name="T36" fmla="*/ 149 w 168"/>
                  <a:gd name="T37" fmla="*/ 66 h 106"/>
                  <a:gd name="T38" fmla="*/ 154 w 168"/>
                  <a:gd name="T39" fmla="*/ 74 h 106"/>
                  <a:gd name="T40" fmla="*/ 159 w 168"/>
                  <a:gd name="T41" fmla="*/ 84 h 106"/>
                  <a:gd name="T42" fmla="*/ 161 w 168"/>
                  <a:gd name="T43" fmla="*/ 92 h 106"/>
                  <a:gd name="T44" fmla="*/ 166 w 168"/>
                  <a:gd name="T45" fmla="*/ 101 h 106"/>
                  <a:gd name="T46" fmla="*/ 163 w 168"/>
                  <a:gd name="T47" fmla="*/ 104 h 106"/>
                  <a:gd name="T48" fmla="*/ 156 w 168"/>
                  <a:gd name="T49" fmla="*/ 97 h 106"/>
                  <a:gd name="T50" fmla="*/ 147 w 168"/>
                  <a:gd name="T51" fmla="*/ 91 h 106"/>
                  <a:gd name="T52" fmla="*/ 139 w 168"/>
                  <a:gd name="T53" fmla="*/ 87 h 106"/>
                  <a:gd name="T54" fmla="*/ 133 w 168"/>
                  <a:gd name="T55" fmla="*/ 78 h 106"/>
                  <a:gd name="T56" fmla="*/ 125 w 168"/>
                  <a:gd name="T57" fmla="*/ 70 h 106"/>
                  <a:gd name="T58" fmla="*/ 116 w 168"/>
                  <a:gd name="T59" fmla="*/ 62 h 106"/>
                  <a:gd name="T60" fmla="*/ 109 w 168"/>
                  <a:gd name="T61" fmla="*/ 55 h 106"/>
                  <a:gd name="T62" fmla="*/ 101 w 168"/>
                  <a:gd name="T63" fmla="*/ 49 h 106"/>
                  <a:gd name="T64" fmla="*/ 90 w 168"/>
                  <a:gd name="T65" fmla="*/ 39 h 106"/>
                  <a:gd name="T66" fmla="*/ 80 w 168"/>
                  <a:gd name="T67" fmla="*/ 34 h 106"/>
                  <a:gd name="T68" fmla="*/ 70 w 168"/>
                  <a:gd name="T69" fmla="*/ 27 h 106"/>
                  <a:gd name="T70" fmla="*/ 62 w 168"/>
                  <a:gd name="T71" fmla="*/ 22 h 106"/>
                  <a:gd name="T72" fmla="*/ 53 w 168"/>
                  <a:gd name="T73" fmla="*/ 24 h 106"/>
                  <a:gd name="T74" fmla="*/ 46 w 168"/>
                  <a:gd name="T75" fmla="*/ 32 h 106"/>
                  <a:gd name="T76" fmla="*/ 42 w 168"/>
                  <a:gd name="T77" fmla="*/ 41 h 106"/>
                  <a:gd name="T78" fmla="*/ 36 w 168"/>
                  <a:gd name="T79" fmla="*/ 49 h 106"/>
                  <a:gd name="T80" fmla="*/ 29 w 168"/>
                  <a:gd name="T81" fmla="*/ 57 h 106"/>
                  <a:gd name="T82" fmla="*/ 24 w 168"/>
                  <a:gd name="T83" fmla="*/ 66 h 106"/>
                  <a:gd name="T84" fmla="*/ 18 w 168"/>
                  <a:gd name="T85" fmla="*/ 74 h 106"/>
                  <a:gd name="T86" fmla="*/ 13 w 168"/>
                  <a:gd name="T87" fmla="*/ 83 h 106"/>
                  <a:gd name="T88" fmla="*/ 7 w 168"/>
                  <a:gd name="T89" fmla="*/ 91 h 106"/>
                  <a:gd name="T90" fmla="*/ 3 w 168"/>
                  <a:gd name="T91" fmla="*/ 99 h 106"/>
                  <a:gd name="T92" fmla="*/ 4 w 168"/>
                  <a:gd name="T93" fmla="*/ 64 h 10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68"/>
                  <a:gd name="T142" fmla="*/ 0 h 106"/>
                  <a:gd name="T143" fmla="*/ 168 w 168"/>
                  <a:gd name="T144" fmla="*/ 106 h 10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68" h="106">
                    <a:moveTo>
                      <a:pt x="13" y="63"/>
                    </a:moveTo>
                    <a:lnTo>
                      <a:pt x="15" y="59"/>
                    </a:lnTo>
                    <a:lnTo>
                      <a:pt x="18" y="55"/>
                    </a:lnTo>
                    <a:lnTo>
                      <a:pt x="21" y="50"/>
                    </a:lnTo>
                    <a:lnTo>
                      <a:pt x="22" y="46"/>
                    </a:lnTo>
                    <a:lnTo>
                      <a:pt x="25" y="42"/>
                    </a:lnTo>
                    <a:lnTo>
                      <a:pt x="27" y="38"/>
                    </a:lnTo>
                    <a:lnTo>
                      <a:pt x="29" y="32"/>
                    </a:lnTo>
                    <a:lnTo>
                      <a:pt x="32" y="28"/>
                    </a:lnTo>
                    <a:lnTo>
                      <a:pt x="36" y="22"/>
                    </a:lnTo>
                    <a:lnTo>
                      <a:pt x="39" y="18"/>
                    </a:lnTo>
                    <a:lnTo>
                      <a:pt x="42" y="14"/>
                    </a:lnTo>
                    <a:lnTo>
                      <a:pt x="46" y="10"/>
                    </a:lnTo>
                    <a:lnTo>
                      <a:pt x="48" y="6"/>
                    </a:lnTo>
                    <a:lnTo>
                      <a:pt x="52" y="3"/>
                    </a:lnTo>
                    <a:lnTo>
                      <a:pt x="56" y="0"/>
                    </a:lnTo>
                    <a:lnTo>
                      <a:pt x="60" y="0"/>
                    </a:lnTo>
                    <a:lnTo>
                      <a:pt x="65" y="0"/>
                    </a:lnTo>
                    <a:lnTo>
                      <a:pt x="69" y="0"/>
                    </a:lnTo>
                    <a:lnTo>
                      <a:pt x="73" y="0"/>
                    </a:lnTo>
                    <a:lnTo>
                      <a:pt x="77" y="0"/>
                    </a:lnTo>
                    <a:lnTo>
                      <a:pt x="83" y="3"/>
                    </a:lnTo>
                    <a:lnTo>
                      <a:pt x="87" y="6"/>
                    </a:lnTo>
                    <a:lnTo>
                      <a:pt x="91" y="7"/>
                    </a:lnTo>
                    <a:lnTo>
                      <a:pt x="95" y="11"/>
                    </a:lnTo>
                    <a:lnTo>
                      <a:pt x="104" y="18"/>
                    </a:lnTo>
                    <a:lnTo>
                      <a:pt x="108" y="21"/>
                    </a:lnTo>
                    <a:lnTo>
                      <a:pt x="114" y="25"/>
                    </a:lnTo>
                    <a:lnTo>
                      <a:pt x="116" y="29"/>
                    </a:lnTo>
                    <a:lnTo>
                      <a:pt x="121" y="32"/>
                    </a:lnTo>
                    <a:lnTo>
                      <a:pt x="125" y="36"/>
                    </a:lnTo>
                    <a:lnTo>
                      <a:pt x="128" y="41"/>
                    </a:lnTo>
                    <a:lnTo>
                      <a:pt x="132" y="45"/>
                    </a:lnTo>
                    <a:lnTo>
                      <a:pt x="136" y="49"/>
                    </a:lnTo>
                    <a:lnTo>
                      <a:pt x="140" y="53"/>
                    </a:lnTo>
                    <a:lnTo>
                      <a:pt x="142" y="57"/>
                    </a:lnTo>
                    <a:lnTo>
                      <a:pt x="146" y="62"/>
                    </a:lnTo>
                    <a:lnTo>
                      <a:pt x="149" y="66"/>
                    </a:lnTo>
                    <a:lnTo>
                      <a:pt x="150" y="70"/>
                    </a:lnTo>
                    <a:lnTo>
                      <a:pt x="154" y="74"/>
                    </a:lnTo>
                    <a:lnTo>
                      <a:pt x="156" y="80"/>
                    </a:lnTo>
                    <a:lnTo>
                      <a:pt x="159" y="84"/>
                    </a:lnTo>
                    <a:lnTo>
                      <a:pt x="160" y="88"/>
                    </a:lnTo>
                    <a:lnTo>
                      <a:pt x="161" y="92"/>
                    </a:lnTo>
                    <a:lnTo>
                      <a:pt x="164" y="97"/>
                    </a:lnTo>
                    <a:lnTo>
                      <a:pt x="166" y="101"/>
                    </a:lnTo>
                    <a:lnTo>
                      <a:pt x="167" y="105"/>
                    </a:lnTo>
                    <a:lnTo>
                      <a:pt x="163" y="104"/>
                    </a:lnTo>
                    <a:lnTo>
                      <a:pt x="160" y="99"/>
                    </a:lnTo>
                    <a:lnTo>
                      <a:pt x="156" y="97"/>
                    </a:lnTo>
                    <a:lnTo>
                      <a:pt x="152" y="94"/>
                    </a:lnTo>
                    <a:lnTo>
                      <a:pt x="147" y="91"/>
                    </a:lnTo>
                    <a:lnTo>
                      <a:pt x="143" y="90"/>
                    </a:lnTo>
                    <a:lnTo>
                      <a:pt x="139" y="87"/>
                    </a:lnTo>
                    <a:lnTo>
                      <a:pt x="136" y="83"/>
                    </a:lnTo>
                    <a:lnTo>
                      <a:pt x="133" y="78"/>
                    </a:lnTo>
                    <a:lnTo>
                      <a:pt x="129" y="76"/>
                    </a:lnTo>
                    <a:lnTo>
                      <a:pt x="125" y="70"/>
                    </a:lnTo>
                    <a:lnTo>
                      <a:pt x="121" y="66"/>
                    </a:lnTo>
                    <a:lnTo>
                      <a:pt x="116" y="62"/>
                    </a:lnTo>
                    <a:lnTo>
                      <a:pt x="112" y="59"/>
                    </a:lnTo>
                    <a:lnTo>
                      <a:pt x="109" y="55"/>
                    </a:lnTo>
                    <a:lnTo>
                      <a:pt x="105" y="52"/>
                    </a:lnTo>
                    <a:lnTo>
                      <a:pt x="101" y="49"/>
                    </a:lnTo>
                    <a:lnTo>
                      <a:pt x="95" y="45"/>
                    </a:lnTo>
                    <a:lnTo>
                      <a:pt x="90" y="39"/>
                    </a:lnTo>
                    <a:lnTo>
                      <a:pt x="86" y="36"/>
                    </a:lnTo>
                    <a:lnTo>
                      <a:pt x="80" y="34"/>
                    </a:lnTo>
                    <a:lnTo>
                      <a:pt x="76" y="31"/>
                    </a:lnTo>
                    <a:lnTo>
                      <a:pt x="70" y="27"/>
                    </a:lnTo>
                    <a:lnTo>
                      <a:pt x="66" y="24"/>
                    </a:lnTo>
                    <a:lnTo>
                      <a:pt x="62" y="22"/>
                    </a:lnTo>
                    <a:lnTo>
                      <a:pt x="58" y="21"/>
                    </a:lnTo>
                    <a:lnTo>
                      <a:pt x="53" y="24"/>
                    </a:lnTo>
                    <a:lnTo>
                      <a:pt x="51" y="29"/>
                    </a:lnTo>
                    <a:lnTo>
                      <a:pt x="46" y="32"/>
                    </a:lnTo>
                    <a:lnTo>
                      <a:pt x="45" y="36"/>
                    </a:lnTo>
                    <a:lnTo>
                      <a:pt x="42" y="41"/>
                    </a:lnTo>
                    <a:lnTo>
                      <a:pt x="39" y="45"/>
                    </a:lnTo>
                    <a:lnTo>
                      <a:pt x="36" y="49"/>
                    </a:lnTo>
                    <a:lnTo>
                      <a:pt x="34" y="53"/>
                    </a:lnTo>
                    <a:lnTo>
                      <a:pt x="29" y="57"/>
                    </a:lnTo>
                    <a:lnTo>
                      <a:pt x="27" y="62"/>
                    </a:lnTo>
                    <a:lnTo>
                      <a:pt x="24" y="66"/>
                    </a:lnTo>
                    <a:lnTo>
                      <a:pt x="21" y="70"/>
                    </a:lnTo>
                    <a:lnTo>
                      <a:pt x="18" y="74"/>
                    </a:lnTo>
                    <a:lnTo>
                      <a:pt x="15" y="78"/>
                    </a:lnTo>
                    <a:lnTo>
                      <a:pt x="13" y="83"/>
                    </a:lnTo>
                    <a:lnTo>
                      <a:pt x="10" y="87"/>
                    </a:lnTo>
                    <a:lnTo>
                      <a:pt x="7" y="91"/>
                    </a:lnTo>
                    <a:lnTo>
                      <a:pt x="6" y="95"/>
                    </a:lnTo>
                    <a:lnTo>
                      <a:pt x="3" y="99"/>
                    </a:lnTo>
                    <a:lnTo>
                      <a:pt x="0" y="104"/>
                    </a:lnTo>
                    <a:lnTo>
                      <a:pt x="4" y="64"/>
                    </a:lnTo>
                  </a:path>
                </a:pathLst>
              </a:custGeom>
              <a:solidFill>
                <a:srgbClr val="00CC00"/>
              </a:solidFill>
              <a:ln w="12700" cap="rnd">
                <a:solidFill>
                  <a:srgbClr val="00CC00"/>
                </a:solidFill>
                <a:round/>
                <a:headEnd/>
                <a:tailEnd/>
              </a:ln>
            </p:spPr>
            <p:txBody>
              <a:bodyPr/>
              <a:lstStyle/>
              <a:p>
                <a:endParaRPr lang="en-US"/>
              </a:p>
            </p:txBody>
          </p:sp>
          <p:sp>
            <p:nvSpPr>
              <p:cNvPr id="3857" name="Freeform 211"/>
              <p:cNvSpPr>
                <a:spLocks/>
              </p:cNvSpPr>
              <p:nvPr/>
            </p:nvSpPr>
            <p:spPr bwMode="auto">
              <a:xfrm>
                <a:off x="1900" y="1596"/>
                <a:ext cx="206" cy="131"/>
              </a:xfrm>
              <a:custGeom>
                <a:avLst/>
                <a:gdLst>
                  <a:gd name="T0" fmla="*/ 19 w 206"/>
                  <a:gd name="T1" fmla="*/ 73 h 131"/>
                  <a:gd name="T2" fmla="*/ 26 w 206"/>
                  <a:gd name="T3" fmla="*/ 62 h 131"/>
                  <a:gd name="T4" fmla="*/ 31 w 206"/>
                  <a:gd name="T5" fmla="*/ 52 h 131"/>
                  <a:gd name="T6" fmla="*/ 36 w 206"/>
                  <a:gd name="T7" fmla="*/ 40 h 131"/>
                  <a:gd name="T8" fmla="*/ 45 w 206"/>
                  <a:gd name="T9" fmla="*/ 28 h 131"/>
                  <a:gd name="T10" fmla="*/ 52 w 206"/>
                  <a:gd name="T11" fmla="*/ 17 h 131"/>
                  <a:gd name="T12" fmla="*/ 59 w 206"/>
                  <a:gd name="T13" fmla="*/ 7 h 131"/>
                  <a:gd name="T14" fmla="*/ 69 w 206"/>
                  <a:gd name="T15" fmla="*/ 0 h 131"/>
                  <a:gd name="T16" fmla="*/ 79 w 206"/>
                  <a:gd name="T17" fmla="*/ 0 h 131"/>
                  <a:gd name="T18" fmla="*/ 90 w 206"/>
                  <a:gd name="T19" fmla="*/ 0 h 131"/>
                  <a:gd name="T20" fmla="*/ 102 w 206"/>
                  <a:gd name="T21" fmla="*/ 3 h 131"/>
                  <a:gd name="T22" fmla="*/ 112 w 206"/>
                  <a:gd name="T23" fmla="*/ 9 h 131"/>
                  <a:gd name="T24" fmla="*/ 127 w 206"/>
                  <a:gd name="T25" fmla="*/ 23 h 131"/>
                  <a:gd name="T26" fmla="*/ 140 w 206"/>
                  <a:gd name="T27" fmla="*/ 31 h 131"/>
                  <a:gd name="T28" fmla="*/ 148 w 206"/>
                  <a:gd name="T29" fmla="*/ 40 h 131"/>
                  <a:gd name="T30" fmla="*/ 157 w 206"/>
                  <a:gd name="T31" fmla="*/ 50 h 131"/>
                  <a:gd name="T32" fmla="*/ 167 w 206"/>
                  <a:gd name="T33" fmla="*/ 61 h 131"/>
                  <a:gd name="T34" fmla="*/ 174 w 206"/>
                  <a:gd name="T35" fmla="*/ 71 h 131"/>
                  <a:gd name="T36" fmla="*/ 183 w 206"/>
                  <a:gd name="T37" fmla="*/ 81 h 131"/>
                  <a:gd name="T38" fmla="*/ 189 w 206"/>
                  <a:gd name="T39" fmla="*/ 92 h 131"/>
                  <a:gd name="T40" fmla="*/ 195 w 206"/>
                  <a:gd name="T41" fmla="*/ 104 h 131"/>
                  <a:gd name="T42" fmla="*/ 198 w 206"/>
                  <a:gd name="T43" fmla="*/ 114 h 131"/>
                  <a:gd name="T44" fmla="*/ 203 w 206"/>
                  <a:gd name="T45" fmla="*/ 125 h 131"/>
                  <a:gd name="T46" fmla="*/ 200 w 206"/>
                  <a:gd name="T47" fmla="*/ 128 h 131"/>
                  <a:gd name="T48" fmla="*/ 191 w 206"/>
                  <a:gd name="T49" fmla="*/ 120 h 131"/>
                  <a:gd name="T50" fmla="*/ 181 w 206"/>
                  <a:gd name="T51" fmla="*/ 113 h 131"/>
                  <a:gd name="T52" fmla="*/ 171 w 206"/>
                  <a:gd name="T53" fmla="*/ 107 h 131"/>
                  <a:gd name="T54" fmla="*/ 164 w 206"/>
                  <a:gd name="T55" fmla="*/ 97 h 131"/>
                  <a:gd name="T56" fmla="*/ 153 w 206"/>
                  <a:gd name="T57" fmla="*/ 87 h 131"/>
                  <a:gd name="T58" fmla="*/ 143 w 206"/>
                  <a:gd name="T59" fmla="*/ 76 h 131"/>
                  <a:gd name="T60" fmla="*/ 134 w 206"/>
                  <a:gd name="T61" fmla="*/ 68 h 131"/>
                  <a:gd name="T62" fmla="*/ 124 w 206"/>
                  <a:gd name="T63" fmla="*/ 61 h 131"/>
                  <a:gd name="T64" fmla="*/ 110 w 206"/>
                  <a:gd name="T65" fmla="*/ 49 h 131"/>
                  <a:gd name="T66" fmla="*/ 98 w 206"/>
                  <a:gd name="T67" fmla="*/ 42 h 131"/>
                  <a:gd name="T68" fmla="*/ 86 w 206"/>
                  <a:gd name="T69" fmla="*/ 33 h 131"/>
                  <a:gd name="T70" fmla="*/ 76 w 206"/>
                  <a:gd name="T71" fmla="*/ 28 h 131"/>
                  <a:gd name="T72" fmla="*/ 65 w 206"/>
                  <a:gd name="T73" fmla="*/ 29 h 131"/>
                  <a:gd name="T74" fmla="*/ 57 w 206"/>
                  <a:gd name="T75" fmla="*/ 40 h 131"/>
                  <a:gd name="T76" fmla="*/ 52 w 206"/>
                  <a:gd name="T77" fmla="*/ 50 h 131"/>
                  <a:gd name="T78" fmla="*/ 45 w 206"/>
                  <a:gd name="T79" fmla="*/ 61 h 131"/>
                  <a:gd name="T80" fmla="*/ 36 w 206"/>
                  <a:gd name="T81" fmla="*/ 71 h 131"/>
                  <a:gd name="T82" fmla="*/ 29 w 206"/>
                  <a:gd name="T83" fmla="*/ 81 h 131"/>
                  <a:gd name="T84" fmla="*/ 22 w 206"/>
                  <a:gd name="T85" fmla="*/ 92 h 131"/>
                  <a:gd name="T86" fmla="*/ 16 w 206"/>
                  <a:gd name="T87" fmla="*/ 102 h 131"/>
                  <a:gd name="T88" fmla="*/ 9 w 206"/>
                  <a:gd name="T89" fmla="*/ 113 h 131"/>
                  <a:gd name="T90" fmla="*/ 3 w 206"/>
                  <a:gd name="T91" fmla="*/ 123 h 131"/>
                  <a:gd name="T92" fmla="*/ 5 w 206"/>
                  <a:gd name="T93" fmla="*/ 80 h 13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206"/>
                  <a:gd name="T142" fmla="*/ 0 h 131"/>
                  <a:gd name="T143" fmla="*/ 206 w 206"/>
                  <a:gd name="T144" fmla="*/ 131 h 13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206" h="131">
                    <a:moveTo>
                      <a:pt x="16" y="78"/>
                    </a:moveTo>
                    <a:lnTo>
                      <a:pt x="19" y="73"/>
                    </a:lnTo>
                    <a:lnTo>
                      <a:pt x="22" y="68"/>
                    </a:lnTo>
                    <a:lnTo>
                      <a:pt x="26" y="62"/>
                    </a:lnTo>
                    <a:lnTo>
                      <a:pt x="28" y="57"/>
                    </a:lnTo>
                    <a:lnTo>
                      <a:pt x="31" y="52"/>
                    </a:lnTo>
                    <a:lnTo>
                      <a:pt x="33" y="47"/>
                    </a:lnTo>
                    <a:lnTo>
                      <a:pt x="36" y="40"/>
                    </a:lnTo>
                    <a:lnTo>
                      <a:pt x="40" y="35"/>
                    </a:lnTo>
                    <a:lnTo>
                      <a:pt x="45" y="28"/>
                    </a:lnTo>
                    <a:lnTo>
                      <a:pt x="48" y="23"/>
                    </a:lnTo>
                    <a:lnTo>
                      <a:pt x="52" y="17"/>
                    </a:lnTo>
                    <a:lnTo>
                      <a:pt x="57" y="12"/>
                    </a:lnTo>
                    <a:lnTo>
                      <a:pt x="59" y="7"/>
                    </a:lnTo>
                    <a:lnTo>
                      <a:pt x="64" y="3"/>
                    </a:lnTo>
                    <a:lnTo>
                      <a:pt x="69" y="0"/>
                    </a:lnTo>
                    <a:lnTo>
                      <a:pt x="74" y="0"/>
                    </a:lnTo>
                    <a:lnTo>
                      <a:pt x="79" y="0"/>
                    </a:lnTo>
                    <a:lnTo>
                      <a:pt x="84" y="0"/>
                    </a:lnTo>
                    <a:lnTo>
                      <a:pt x="90" y="0"/>
                    </a:lnTo>
                    <a:lnTo>
                      <a:pt x="95" y="0"/>
                    </a:lnTo>
                    <a:lnTo>
                      <a:pt x="102" y="3"/>
                    </a:lnTo>
                    <a:lnTo>
                      <a:pt x="107" y="7"/>
                    </a:lnTo>
                    <a:lnTo>
                      <a:pt x="112" y="9"/>
                    </a:lnTo>
                    <a:lnTo>
                      <a:pt x="117" y="14"/>
                    </a:lnTo>
                    <a:lnTo>
                      <a:pt x="127" y="23"/>
                    </a:lnTo>
                    <a:lnTo>
                      <a:pt x="133" y="26"/>
                    </a:lnTo>
                    <a:lnTo>
                      <a:pt x="140" y="31"/>
                    </a:lnTo>
                    <a:lnTo>
                      <a:pt x="143" y="36"/>
                    </a:lnTo>
                    <a:lnTo>
                      <a:pt x="148" y="40"/>
                    </a:lnTo>
                    <a:lnTo>
                      <a:pt x="153" y="45"/>
                    </a:lnTo>
                    <a:lnTo>
                      <a:pt x="157" y="50"/>
                    </a:lnTo>
                    <a:lnTo>
                      <a:pt x="162" y="55"/>
                    </a:lnTo>
                    <a:lnTo>
                      <a:pt x="167" y="61"/>
                    </a:lnTo>
                    <a:lnTo>
                      <a:pt x="172" y="66"/>
                    </a:lnTo>
                    <a:lnTo>
                      <a:pt x="174" y="71"/>
                    </a:lnTo>
                    <a:lnTo>
                      <a:pt x="179" y="76"/>
                    </a:lnTo>
                    <a:lnTo>
                      <a:pt x="183" y="81"/>
                    </a:lnTo>
                    <a:lnTo>
                      <a:pt x="184" y="87"/>
                    </a:lnTo>
                    <a:lnTo>
                      <a:pt x="189" y="92"/>
                    </a:lnTo>
                    <a:lnTo>
                      <a:pt x="191" y="99"/>
                    </a:lnTo>
                    <a:lnTo>
                      <a:pt x="195" y="104"/>
                    </a:lnTo>
                    <a:lnTo>
                      <a:pt x="196" y="109"/>
                    </a:lnTo>
                    <a:lnTo>
                      <a:pt x="198" y="114"/>
                    </a:lnTo>
                    <a:lnTo>
                      <a:pt x="202" y="120"/>
                    </a:lnTo>
                    <a:lnTo>
                      <a:pt x="203" y="125"/>
                    </a:lnTo>
                    <a:lnTo>
                      <a:pt x="205" y="130"/>
                    </a:lnTo>
                    <a:lnTo>
                      <a:pt x="200" y="128"/>
                    </a:lnTo>
                    <a:lnTo>
                      <a:pt x="196" y="123"/>
                    </a:lnTo>
                    <a:lnTo>
                      <a:pt x="191" y="120"/>
                    </a:lnTo>
                    <a:lnTo>
                      <a:pt x="186" y="116"/>
                    </a:lnTo>
                    <a:lnTo>
                      <a:pt x="181" y="113"/>
                    </a:lnTo>
                    <a:lnTo>
                      <a:pt x="176" y="111"/>
                    </a:lnTo>
                    <a:lnTo>
                      <a:pt x="171" y="107"/>
                    </a:lnTo>
                    <a:lnTo>
                      <a:pt x="167" y="102"/>
                    </a:lnTo>
                    <a:lnTo>
                      <a:pt x="164" y="97"/>
                    </a:lnTo>
                    <a:lnTo>
                      <a:pt x="158" y="94"/>
                    </a:lnTo>
                    <a:lnTo>
                      <a:pt x="153" y="87"/>
                    </a:lnTo>
                    <a:lnTo>
                      <a:pt x="148" y="81"/>
                    </a:lnTo>
                    <a:lnTo>
                      <a:pt x="143" y="76"/>
                    </a:lnTo>
                    <a:lnTo>
                      <a:pt x="138" y="73"/>
                    </a:lnTo>
                    <a:lnTo>
                      <a:pt x="134" y="68"/>
                    </a:lnTo>
                    <a:lnTo>
                      <a:pt x="129" y="64"/>
                    </a:lnTo>
                    <a:lnTo>
                      <a:pt x="124" y="61"/>
                    </a:lnTo>
                    <a:lnTo>
                      <a:pt x="117" y="55"/>
                    </a:lnTo>
                    <a:lnTo>
                      <a:pt x="110" y="49"/>
                    </a:lnTo>
                    <a:lnTo>
                      <a:pt x="105" y="45"/>
                    </a:lnTo>
                    <a:lnTo>
                      <a:pt x="98" y="42"/>
                    </a:lnTo>
                    <a:lnTo>
                      <a:pt x="93" y="38"/>
                    </a:lnTo>
                    <a:lnTo>
                      <a:pt x="86" y="33"/>
                    </a:lnTo>
                    <a:lnTo>
                      <a:pt x="81" y="29"/>
                    </a:lnTo>
                    <a:lnTo>
                      <a:pt x="76" y="28"/>
                    </a:lnTo>
                    <a:lnTo>
                      <a:pt x="71" y="26"/>
                    </a:lnTo>
                    <a:lnTo>
                      <a:pt x="65" y="29"/>
                    </a:lnTo>
                    <a:lnTo>
                      <a:pt x="62" y="36"/>
                    </a:lnTo>
                    <a:lnTo>
                      <a:pt x="57" y="40"/>
                    </a:lnTo>
                    <a:lnTo>
                      <a:pt x="55" y="45"/>
                    </a:lnTo>
                    <a:lnTo>
                      <a:pt x="52" y="50"/>
                    </a:lnTo>
                    <a:lnTo>
                      <a:pt x="48" y="55"/>
                    </a:lnTo>
                    <a:lnTo>
                      <a:pt x="45" y="61"/>
                    </a:lnTo>
                    <a:lnTo>
                      <a:pt x="41" y="66"/>
                    </a:lnTo>
                    <a:lnTo>
                      <a:pt x="36" y="71"/>
                    </a:lnTo>
                    <a:lnTo>
                      <a:pt x="33" y="76"/>
                    </a:lnTo>
                    <a:lnTo>
                      <a:pt x="29" y="81"/>
                    </a:lnTo>
                    <a:lnTo>
                      <a:pt x="26" y="87"/>
                    </a:lnTo>
                    <a:lnTo>
                      <a:pt x="22" y="92"/>
                    </a:lnTo>
                    <a:lnTo>
                      <a:pt x="19" y="97"/>
                    </a:lnTo>
                    <a:lnTo>
                      <a:pt x="16" y="102"/>
                    </a:lnTo>
                    <a:lnTo>
                      <a:pt x="12" y="107"/>
                    </a:lnTo>
                    <a:lnTo>
                      <a:pt x="9" y="113"/>
                    </a:lnTo>
                    <a:lnTo>
                      <a:pt x="7" y="118"/>
                    </a:lnTo>
                    <a:lnTo>
                      <a:pt x="3" y="123"/>
                    </a:lnTo>
                    <a:lnTo>
                      <a:pt x="0" y="128"/>
                    </a:lnTo>
                    <a:lnTo>
                      <a:pt x="5" y="80"/>
                    </a:lnTo>
                  </a:path>
                </a:pathLst>
              </a:custGeom>
              <a:solidFill>
                <a:srgbClr val="00CC00"/>
              </a:solidFill>
              <a:ln w="12700" cap="rnd">
                <a:solidFill>
                  <a:srgbClr val="00CC00"/>
                </a:solidFill>
                <a:round/>
                <a:headEnd/>
                <a:tailEnd/>
              </a:ln>
            </p:spPr>
            <p:txBody>
              <a:bodyPr/>
              <a:lstStyle/>
              <a:p>
                <a:endParaRPr lang="en-US"/>
              </a:p>
            </p:txBody>
          </p:sp>
          <p:sp>
            <p:nvSpPr>
              <p:cNvPr id="3858" name="Freeform 212"/>
              <p:cNvSpPr>
                <a:spLocks/>
              </p:cNvSpPr>
              <p:nvPr/>
            </p:nvSpPr>
            <p:spPr bwMode="auto">
              <a:xfrm>
                <a:off x="1674" y="1707"/>
                <a:ext cx="229" cy="144"/>
              </a:xfrm>
              <a:custGeom>
                <a:avLst/>
                <a:gdLst>
                  <a:gd name="T0" fmla="*/ 207 w 229"/>
                  <a:gd name="T1" fmla="*/ 80 h 144"/>
                  <a:gd name="T2" fmla="*/ 199 w 229"/>
                  <a:gd name="T3" fmla="*/ 69 h 144"/>
                  <a:gd name="T4" fmla="*/ 194 w 229"/>
                  <a:gd name="T5" fmla="*/ 57 h 144"/>
                  <a:gd name="T6" fmla="*/ 188 w 229"/>
                  <a:gd name="T7" fmla="*/ 44 h 144"/>
                  <a:gd name="T8" fmla="*/ 178 w 229"/>
                  <a:gd name="T9" fmla="*/ 31 h 144"/>
                  <a:gd name="T10" fmla="*/ 171 w 229"/>
                  <a:gd name="T11" fmla="*/ 19 h 144"/>
                  <a:gd name="T12" fmla="*/ 163 w 229"/>
                  <a:gd name="T13" fmla="*/ 8 h 144"/>
                  <a:gd name="T14" fmla="*/ 151 w 229"/>
                  <a:gd name="T15" fmla="*/ 0 h 144"/>
                  <a:gd name="T16" fmla="*/ 140 w 229"/>
                  <a:gd name="T17" fmla="*/ 0 h 144"/>
                  <a:gd name="T18" fmla="*/ 128 w 229"/>
                  <a:gd name="T19" fmla="*/ 0 h 144"/>
                  <a:gd name="T20" fmla="*/ 115 w 229"/>
                  <a:gd name="T21" fmla="*/ 4 h 144"/>
                  <a:gd name="T22" fmla="*/ 103 w 229"/>
                  <a:gd name="T23" fmla="*/ 10 h 144"/>
                  <a:gd name="T24" fmla="*/ 86 w 229"/>
                  <a:gd name="T25" fmla="*/ 25 h 144"/>
                  <a:gd name="T26" fmla="*/ 73 w 229"/>
                  <a:gd name="T27" fmla="*/ 34 h 144"/>
                  <a:gd name="T28" fmla="*/ 63 w 229"/>
                  <a:gd name="T29" fmla="*/ 44 h 144"/>
                  <a:gd name="T30" fmla="*/ 54 w 229"/>
                  <a:gd name="T31" fmla="*/ 55 h 144"/>
                  <a:gd name="T32" fmla="*/ 42 w 229"/>
                  <a:gd name="T33" fmla="*/ 67 h 144"/>
                  <a:gd name="T34" fmla="*/ 34 w 229"/>
                  <a:gd name="T35" fmla="*/ 78 h 144"/>
                  <a:gd name="T36" fmla="*/ 25 w 229"/>
                  <a:gd name="T37" fmla="*/ 90 h 144"/>
                  <a:gd name="T38" fmla="*/ 17 w 229"/>
                  <a:gd name="T39" fmla="*/ 101 h 144"/>
                  <a:gd name="T40" fmla="*/ 11 w 229"/>
                  <a:gd name="T41" fmla="*/ 114 h 144"/>
                  <a:gd name="T42" fmla="*/ 8 w 229"/>
                  <a:gd name="T43" fmla="*/ 126 h 144"/>
                  <a:gd name="T44" fmla="*/ 2 w 229"/>
                  <a:gd name="T45" fmla="*/ 137 h 144"/>
                  <a:gd name="T46" fmla="*/ 6 w 229"/>
                  <a:gd name="T47" fmla="*/ 141 h 144"/>
                  <a:gd name="T48" fmla="*/ 15 w 229"/>
                  <a:gd name="T49" fmla="*/ 132 h 144"/>
                  <a:gd name="T50" fmla="*/ 27 w 229"/>
                  <a:gd name="T51" fmla="*/ 124 h 144"/>
                  <a:gd name="T52" fmla="*/ 38 w 229"/>
                  <a:gd name="T53" fmla="*/ 118 h 144"/>
                  <a:gd name="T54" fmla="*/ 46 w 229"/>
                  <a:gd name="T55" fmla="*/ 107 h 144"/>
                  <a:gd name="T56" fmla="*/ 57 w 229"/>
                  <a:gd name="T57" fmla="*/ 95 h 144"/>
                  <a:gd name="T58" fmla="*/ 69 w 229"/>
                  <a:gd name="T59" fmla="*/ 84 h 144"/>
                  <a:gd name="T60" fmla="*/ 79 w 229"/>
                  <a:gd name="T61" fmla="*/ 74 h 144"/>
                  <a:gd name="T62" fmla="*/ 90 w 229"/>
                  <a:gd name="T63" fmla="*/ 67 h 144"/>
                  <a:gd name="T64" fmla="*/ 105 w 229"/>
                  <a:gd name="T65" fmla="*/ 53 h 144"/>
                  <a:gd name="T66" fmla="*/ 119 w 229"/>
                  <a:gd name="T67" fmla="*/ 46 h 144"/>
                  <a:gd name="T68" fmla="*/ 132 w 229"/>
                  <a:gd name="T69" fmla="*/ 36 h 144"/>
                  <a:gd name="T70" fmla="*/ 144 w 229"/>
                  <a:gd name="T71" fmla="*/ 31 h 144"/>
                  <a:gd name="T72" fmla="*/ 155 w 229"/>
                  <a:gd name="T73" fmla="*/ 32 h 144"/>
                  <a:gd name="T74" fmla="*/ 165 w 229"/>
                  <a:gd name="T75" fmla="*/ 44 h 144"/>
                  <a:gd name="T76" fmla="*/ 171 w 229"/>
                  <a:gd name="T77" fmla="*/ 55 h 144"/>
                  <a:gd name="T78" fmla="*/ 178 w 229"/>
                  <a:gd name="T79" fmla="*/ 67 h 144"/>
                  <a:gd name="T80" fmla="*/ 188 w 229"/>
                  <a:gd name="T81" fmla="*/ 78 h 144"/>
                  <a:gd name="T82" fmla="*/ 195 w 229"/>
                  <a:gd name="T83" fmla="*/ 90 h 144"/>
                  <a:gd name="T84" fmla="*/ 203 w 229"/>
                  <a:gd name="T85" fmla="*/ 101 h 144"/>
                  <a:gd name="T86" fmla="*/ 211 w 229"/>
                  <a:gd name="T87" fmla="*/ 112 h 144"/>
                  <a:gd name="T88" fmla="*/ 218 w 229"/>
                  <a:gd name="T89" fmla="*/ 124 h 144"/>
                  <a:gd name="T90" fmla="*/ 224 w 229"/>
                  <a:gd name="T91" fmla="*/ 135 h 144"/>
                  <a:gd name="T92" fmla="*/ 222 w 229"/>
                  <a:gd name="T93" fmla="*/ 88 h 14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229"/>
                  <a:gd name="T142" fmla="*/ 0 h 144"/>
                  <a:gd name="T143" fmla="*/ 229 w 229"/>
                  <a:gd name="T144" fmla="*/ 144 h 144"/>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229" h="144">
                    <a:moveTo>
                      <a:pt x="211" y="86"/>
                    </a:moveTo>
                    <a:lnTo>
                      <a:pt x="207" y="80"/>
                    </a:lnTo>
                    <a:lnTo>
                      <a:pt x="203" y="74"/>
                    </a:lnTo>
                    <a:lnTo>
                      <a:pt x="199" y="69"/>
                    </a:lnTo>
                    <a:lnTo>
                      <a:pt x="197" y="63"/>
                    </a:lnTo>
                    <a:lnTo>
                      <a:pt x="194" y="57"/>
                    </a:lnTo>
                    <a:lnTo>
                      <a:pt x="192" y="51"/>
                    </a:lnTo>
                    <a:lnTo>
                      <a:pt x="188" y="44"/>
                    </a:lnTo>
                    <a:lnTo>
                      <a:pt x="184" y="38"/>
                    </a:lnTo>
                    <a:lnTo>
                      <a:pt x="178" y="31"/>
                    </a:lnTo>
                    <a:lnTo>
                      <a:pt x="174" y="25"/>
                    </a:lnTo>
                    <a:lnTo>
                      <a:pt x="171" y="19"/>
                    </a:lnTo>
                    <a:lnTo>
                      <a:pt x="165" y="13"/>
                    </a:lnTo>
                    <a:lnTo>
                      <a:pt x="163" y="8"/>
                    </a:lnTo>
                    <a:lnTo>
                      <a:pt x="157" y="4"/>
                    </a:lnTo>
                    <a:lnTo>
                      <a:pt x="151" y="0"/>
                    </a:lnTo>
                    <a:lnTo>
                      <a:pt x="146" y="0"/>
                    </a:lnTo>
                    <a:lnTo>
                      <a:pt x="140" y="0"/>
                    </a:lnTo>
                    <a:lnTo>
                      <a:pt x="134" y="0"/>
                    </a:lnTo>
                    <a:lnTo>
                      <a:pt x="128" y="0"/>
                    </a:lnTo>
                    <a:lnTo>
                      <a:pt x="123" y="0"/>
                    </a:lnTo>
                    <a:lnTo>
                      <a:pt x="115" y="4"/>
                    </a:lnTo>
                    <a:lnTo>
                      <a:pt x="109" y="8"/>
                    </a:lnTo>
                    <a:lnTo>
                      <a:pt x="103" y="10"/>
                    </a:lnTo>
                    <a:lnTo>
                      <a:pt x="98" y="15"/>
                    </a:lnTo>
                    <a:lnTo>
                      <a:pt x="86" y="25"/>
                    </a:lnTo>
                    <a:lnTo>
                      <a:pt x="80" y="29"/>
                    </a:lnTo>
                    <a:lnTo>
                      <a:pt x="73" y="34"/>
                    </a:lnTo>
                    <a:lnTo>
                      <a:pt x="69" y="40"/>
                    </a:lnTo>
                    <a:lnTo>
                      <a:pt x="63" y="44"/>
                    </a:lnTo>
                    <a:lnTo>
                      <a:pt x="57" y="50"/>
                    </a:lnTo>
                    <a:lnTo>
                      <a:pt x="54" y="55"/>
                    </a:lnTo>
                    <a:lnTo>
                      <a:pt x="48" y="61"/>
                    </a:lnTo>
                    <a:lnTo>
                      <a:pt x="42" y="67"/>
                    </a:lnTo>
                    <a:lnTo>
                      <a:pt x="36" y="72"/>
                    </a:lnTo>
                    <a:lnTo>
                      <a:pt x="34" y="78"/>
                    </a:lnTo>
                    <a:lnTo>
                      <a:pt x="29" y="84"/>
                    </a:lnTo>
                    <a:lnTo>
                      <a:pt x="25" y="90"/>
                    </a:lnTo>
                    <a:lnTo>
                      <a:pt x="23" y="95"/>
                    </a:lnTo>
                    <a:lnTo>
                      <a:pt x="17" y="101"/>
                    </a:lnTo>
                    <a:lnTo>
                      <a:pt x="15" y="109"/>
                    </a:lnTo>
                    <a:lnTo>
                      <a:pt x="11" y="114"/>
                    </a:lnTo>
                    <a:lnTo>
                      <a:pt x="10" y="120"/>
                    </a:lnTo>
                    <a:lnTo>
                      <a:pt x="8" y="126"/>
                    </a:lnTo>
                    <a:lnTo>
                      <a:pt x="4" y="132"/>
                    </a:lnTo>
                    <a:lnTo>
                      <a:pt x="2" y="137"/>
                    </a:lnTo>
                    <a:lnTo>
                      <a:pt x="0" y="143"/>
                    </a:lnTo>
                    <a:lnTo>
                      <a:pt x="6" y="141"/>
                    </a:lnTo>
                    <a:lnTo>
                      <a:pt x="10" y="135"/>
                    </a:lnTo>
                    <a:lnTo>
                      <a:pt x="15" y="132"/>
                    </a:lnTo>
                    <a:lnTo>
                      <a:pt x="21" y="128"/>
                    </a:lnTo>
                    <a:lnTo>
                      <a:pt x="27" y="124"/>
                    </a:lnTo>
                    <a:lnTo>
                      <a:pt x="33" y="122"/>
                    </a:lnTo>
                    <a:lnTo>
                      <a:pt x="38" y="118"/>
                    </a:lnTo>
                    <a:lnTo>
                      <a:pt x="42" y="112"/>
                    </a:lnTo>
                    <a:lnTo>
                      <a:pt x="46" y="107"/>
                    </a:lnTo>
                    <a:lnTo>
                      <a:pt x="52" y="103"/>
                    </a:lnTo>
                    <a:lnTo>
                      <a:pt x="57" y="95"/>
                    </a:lnTo>
                    <a:lnTo>
                      <a:pt x="63" y="90"/>
                    </a:lnTo>
                    <a:lnTo>
                      <a:pt x="69" y="84"/>
                    </a:lnTo>
                    <a:lnTo>
                      <a:pt x="75" y="80"/>
                    </a:lnTo>
                    <a:lnTo>
                      <a:pt x="79" y="74"/>
                    </a:lnTo>
                    <a:lnTo>
                      <a:pt x="84" y="71"/>
                    </a:lnTo>
                    <a:lnTo>
                      <a:pt x="90" y="67"/>
                    </a:lnTo>
                    <a:lnTo>
                      <a:pt x="98" y="61"/>
                    </a:lnTo>
                    <a:lnTo>
                      <a:pt x="105" y="53"/>
                    </a:lnTo>
                    <a:lnTo>
                      <a:pt x="111" y="50"/>
                    </a:lnTo>
                    <a:lnTo>
                      <a:pt x="119" y="46"/>
                    </a:lnTo>
                    <a:lnTo>
                      <a:pt x="125" y="42"/>
                    </a:lnTo>
                    <a:lnTo>
                      <a:pt x="132" y="36"/>
                    </a:lnTo>
                    <a:lnTo>
                      <a:pt x="138" y="32"/>
                    </a:lnTo>
                    <a:lnTo>
                      <a:pt x="144" y="31"/>
                    </a:lnTo>
                    <a:lnTo>
                      <a:pt x="149" y="29"/>
                    </a:lnTo>
                    <a:lnTo>
                      <a:pt x="155" y="32"/>
                    </a:lnTo>
                    <a:lnTo>
                      <a:pt x="159" y="40"/>
                    </a:lnTo>
                    <a:lnTo>
                      <a:pt x="165" y="44"/>
                    </a:lnTo>
                    <a:lnTo>
                      <a:pt x="167" y="50"/>
                    </a:lnTo>
                    <a:lnTo>
                      <a:pt x="171" y="55"/>
                    </a:lnTo>
                    <a:lnTo>
                      <a:pt x="174" y="61"/>
                    </a:lnTo>
                    <a:lnTo>
                      <a:pt x="178" y="67"/>
                    </a:lnTo>
                    <a:lnTo>
                      <a:pt x="182" y="72"/>
                    </a:lnTo>
                    <a:lnTo>
                      <a:pt x="188" y="78"/>
                    </a:lnTo>
                    <a:lnTo>
                      <a:pt x="192" y="84"/>
                    </a:lnTo>
                    <a:lnTo>
                      <a:pt x="195" y="90"/>
                    </a:lnTo>
                    <a:lnTo>
                      <a:pt x="199" y="95"/>
                    </a:lnTo>
                    <a:lnTo>
                      <a:pt x="203" y="101"/>
                    </a:lnTo>
                    <a:lnTo>
                      <a:pt x="207" y="107"/>
                    </a:lnTo>
                    <a:lnTo>
                      <a:pt x="211" y="112"/>
                    </a:lnTo>
                    <a:lnTo>
                      <a:pt x="215" y="118"/>
                    </a:lnTo>
                    <a:lnTo>
                      <a:pt x="218" y="124"/>
                    </a:lnTo>
                    <a:lnTo>
                      <a:pt x="220" y="130"/>
                    </a:lnTo>
                    <a:lnTo>
                      <a:pt x="224" y="135"/>
                    </a:lnTo>
                    <a:lnTo>
                      <a:pt x="228" y="141"/>
                    </a:lnTo>
                    <a:lnTo>
                      <a:pt x="222" y="88"/>
                    </a:lnTo>
                  </a:path>
                </a:pathLst>
              </a:custGeom>
              <a:solidFill>
                <a:srgbClr val="00CC00"/>
              </a:solidFill>
              <a:ln w="12700" cap="rnd">
                <a:solidFill>
                  <a:srgbClr val="00CC00"/>
                </a:solidFill>
                <a:round/>
                <a:headEnd/>
                <a:tailEnd/>
              </a:ln>
            </p:spPr>
            <p:txBody>
              <a:bodyPr/>
              <a:lstStyle/>
              <a:p>
                <a:endParaRPr lang="en-US"/>
              </a:p>
            </p:txBody>
          </p:sp>
          <p:sp>
            <p:nvSpPr>
              <p:cNvPr id="3859" name="Freeform 213"/>
              <p:cNvSpPr>
                <a:spLocks/>
              </p:cNvSpPr>
              <p:nvPr/>
            </p:nvSpPr>
            <p:spPr bwMode="auto">
              <a:xfrm>
                <a:off x="1699" y="1529"/>
                <a:ext cx="186" cy="118"/>
              </a:xfrm>
              <a:custGeom>
                <a:avLst/>
                <a:gdLst>
                  <a:gd name="T0" fmla="*/ 168 w 186"/>
                  <a:gd name="T1" fmla="*/ 66 h 118"/>
                  <a:gd name="T2" fmla="*/ 162 w 186"/>
                  <a:gd name="T3" fmla="*/ 56 h 118"/>
                  <a:gd name="T4" fmla="*/ 157 w 186"/>
                  <a:gd name="T5" fmla="*/ 47 h 118"/>
                  <a:gd name="T6" fmla="*/ 152 w 186"/>
                  <a:gd name="T7" fmla="*/ 36 h 118"/>
                  <a:gd name="T8" fmla="*/ 145 w 186"/>
                  <a:gd name="T9" fmla="*/ 25 h 118"/>
                  <a:gd name="T10" fmla="*/ 138 w 186"/>
                  <a:gd name="T11" fmla="*/ 16 h 118"/>
                  <a:gd name="T12" fmla="*/ 132 w 186"/>
                  <a:gd name="T13" fmla="*/ 6 h 118"/>
                  <a:gd name="T14" fmla="*/ 123 w 186"/>
                  <a:gd name="T15" fmla="*/ 0 h 118"/>
                  <a:gd name="T16" fmla="*/ 113 w 186"/>
                  <a:gd name="T17" fmla="*/ 0 h 118"/>
                  <a:gd name="T18" fmla="*/ 104 w 186"/>
                  <a:gd name="T19" fmla="*/ 0 h 118"/>
                  <a:gd name="T20" fmla="*/ 93 w 186"/>
                  <a:gd name="T21" fmla="*/ 3 h 118"/>
                  <a:gd name="T22" fmla="*/ 84 w 186"/>
                  <a:gd name="T23" fmla="*/ 8 h 118"/>
                  <a:gd name="T24" fmla="*/ 70 w 186"/>
                  <a:gd name="T25" fmla="*/ 20 h 118"/>
                  <a:gd name="T26" fmla="*/ 59 w 186"/>
                  <a:gd name="T27" fmla="*/ 28 h 118"/>
                  <a:gd name="T28" fmla="*/ 51 w 186"/>
                  <a:gd name="T29" fmla="*/ 36 h 118"/>
                  <a:gd name="T30" fmla="*/ 44 w 186"/>
                  <a:gd name="T31" fmla="*/ 45 h 118"/>
                  <a:gd name="T32" fmla="*/ 34 w 186"/>
                  <a:gd name="T33" fmla="*/ 55 h 118"/>
                  <a:gd name="T34" fmla="*/ 28 w 186"/>
                  <a:gd name="T35" fmla="*/ 64 h 118"/>
                  <a:gd name="T36" fmla="*/ 20 w 186"/>
                  <a:gd name="T37" fmla="*/ 73 h 118"/>
                  <a:gd name="T38" fmla="*/ 14 w 186"/>
                  <a:gd name="T39" fmla="*/ 83 h 118"/>
                  <a:gd name="T40" fmla="*/ 9 w 186"/>
                  <a:gd name="T41" fmla="*/ 94 h 118"/>
                  <a:gd name="T42" fmla="*/ 6 w 186"/>
                  <a:gd name="T43" fmla="*/ 103 h 118"/>
                  <a:gd name="T44" fmla="*/ 2 w 186"/>
                  <a:gd name="T45" fmla="*/ 112 h 118"/>
                  <a:gd name="T46" fmla="*/ 5 w 186"/>
                  <a:gd name="T47" fmla="*/ 115 h 118"/>
                  <a:gd name="T48" fmla="*/ 12 w 186"/>
                  <a:gd name="T49" fmla="*/ 108 h 118"/>
                  <a:gd name="T50" fmla="*/ 22 w 186"/>
                  <a:gd name="T51" fmla="*/ 101 h 118"/>
                  <a:gd name="T52" fmla="*/ 31 w 186"/>
                  <a:gd name="T53" fmla="*/ 97 h 118"/>
                  <a:gd name="T54" fmla="*/ 37 w 186"/>
                  <a:gd name="T55" fmla="*/ 87 h 118"/>
                  <a:gd name="T56" fmla="*/ 47 w 186"/>
                  <a:gd name="T57" fmla="*/ 78 h 118"/>
                  <a:gd name="T58" fmla="*/ 56 w 186"/>
                  <a:gd name="T59" fmla="*/ 69 h 118"/>
                  <a:gd name="T60" fmla="*/ 64 w 186"/>
                  <a:gd name="T61" fmla="*/ 61 h 118"/>
                  <a:gd name="T62" fmla="*/ 73 w 186"/>
                  <a:gd name="T63" fmla="*/ 55 h 118"/>
                  <a:gd name="T64" fmla="*/ 86 w 186"/>
                  <a:gd name="T65" fmla="*/ 44 h 118"/>
                  <a:gd name="T66" fmla="*/ 96 w 186"/>
                  <a:gd name="T67" fmla="*/ 37 h 118"/>
                  <a:gd name="T68" fmla="*/ 107 w 186"/>
                  <a:gd name="T69" fmla="*/ 30 h 118"/>
                  <a:gd name="T70" fmla="*/ 117 w 186"/>
                  <a:gd name="T71" fmla="*/ 25 h 118"/>
                  <a:gd name="T72" fmla="*/ 126 w 186"/>
                  <a:gd name="T73" fmla="*/ 27 h 118"/>
                  <a:gd name="T74" fmla="*/ 134 w 186"/>
                  <a:gd name="T75" fmla="*/ 36 h 118"/>
                  <a:gd name="T76" fmla="*/ 138 w 186"/>
                  <a:gd name="T77" fmla="*/ 45 h 118"/>
                  <a:gd name="T78" fmla="*/ 145 w 186"/>
                  <a:gd name="T79" fmla="*/ 55 h 118"/>
                  <a:gd name="T80" fmla="*/ 152 w 186"/>
                  <a:gd name="T81" fmla="*/ 64 h 118"/>
                  <a:gd name="T82" fmla="*/ 159 w 186"/>
                  <a:gd name="T83" fmla="*/ 73 h 118"/>
                  <a:gd name="T84" fmla="*/ 165 w 186"/>
                  <a:gd name="T85" fmla="*/ 83 h 118"/>
                  <a:gd name="T86" fmla="*/ 171 w 186"/>
                  <a:gd name="T87" fmla="*/ 92 h 118"/>
                  <a:gd name="T88" fmla="*/ 177 w 186"/>
                  <a:gd name="T89" fmla="*/ 101 h 118"/>
                  <a:gd name="T90" fmla="*/ 182 w 186"/>
                  <a:gd name="T91" fmla="*/ 111 h 118"/>
                  <a:gd name="T92" fmla="*/ 180 w 186"/>
                  <a:gd name="T93" fmla="*/ 72 h 11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6"/>
                  <a:gd name="T142" fmla="*/ 0 h 118"/>
                  <a:gd name="T143" fmla="*/ 186 w 186"/>
                  <a:gd name="T144" fmla="*/ 118 h 11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6" h="118">
                    <a:moveTo>
                      <a:pt x="171" y="70"/>
                    </a:moveTo>
                    <a:lnTo>
                      <a:pt x="168" y="66"/>
                    </a:lnTo>
                    <a:lnTo>
                      <a:pt x="165" y="61"/>
                    </a:lnTo>
                    <a:lnTo>
                      <a:pt x="162" y="56"/>
                    </a:lnTo>
                    <a:lnTo>
                      <a:pt x="160" y="51"/>
                    </a:lnTo>
                    <a:lnTo>
                      <a:pt x="157" y="47"/>
                    </a:lnTo>
                    <a:lnTo>
                      <a:pt x="155" y="42"/>
                    </a:lnTo>
                    <a:lnTo>
                      <a:pt x="152" y="36"/>
                    </a:lnTo>
                    <a:lnTo>
                      <a:pt x="149" y="31"/>
                    </a:lnTo>
                    <a:lnTo>
                      <a:pt x="145" y="25"/>
                    </a:lnTo>
                    <a:lnTo>
                      <a:pt x="141" y="20"/>
                    </a:lnTo>
                    <a:lnTo>
                      <a:pt x="138" y="16"/>
                    </a:lnTo>
                    <a:lnTo>
                      <a:pt x="134" y="11"/>
                    </a:lnTo>
                    <a:lnTo>
                      <a:pt x="132" y="6"/>
                    </a:lnTo>
                    <a:lnTo>
                      <a:pt x="127" y="3"/>
                    </a:lnTo>
                    <a:lnTo>
                      <a:pt x="123" y="0"/>
                    </a:lnTo>
                    <a:lnTo>
                      <a:pt x="118" y="0"/>
                    </a:lnTo>
                    <a:lnTo>
                      <a:pt x="113" y="0"/>
                    </a:lnTo>
                    <a:lnTo>
                      <a:pt x="109" y="0"/>
                    </a:lnTo>
                    <a:lnTo>
                      <a:pt x="104" y="0"/>
                    </a:lnTo>
                    <a:lnTo>
                      <a:pt x="99" y="0"/>
                    </a:lnTo>
                    <a:lnTo>
                      <a:pt x="93" y="3"/>
                    </a:lnTo>
                    <a:lnTo>
                      <a:pt x="89" y="6"/>
                    </a:lnTo>
                    <a:lnTo>
                      <a:pt x="84" y="8"/>
                    </a:lnTo>
                    <a:lnTo>
                      <a:pt x="79" y="12"/>
                    </a:lnTo>
                    <a:lnTo>
                      <a:pt x="70" y="20"/>
                    </a:lnTo>
                    <a:lnTo>
                      <a:pt x="65" y="23"/>
                    </a:lnTo>
                    <a:lnTo>
                      <a:pt x="59" y="28"/>
                    </a:lnTo>
                    <a:lnTo>
                      <a:pt x="56" y="33"/>
                    </a:lnTo>
                    <a:lnTo>
                      <a:pt x="51" y="36"/>
                    </a:lnTo>
                    <a:lnTo>
                      <a:pt x="47" y="41"/>
                    </a:lnTo>
                    <a:lnTo>
                      <a:pt x="44" y="45"/>
                    </a:lnTo>
                    <a:lnTo>
                      <a:pt x="39" y="50"/>
                    </a:lnTo>
                    <a:lnTo>
                      <a:pt x="34" y="55"/>
                    </a:lnTo>
                    <a:lnTo>
                      <a:pt x="30" y="59"/>
                    </a:lnTo>
                    <a:lnTo>
                      <a:pt x="28" y="64"/>
                    </a:lnTo>
                    <a:lnTo>
                      <a:pt x="23" y="69"/>
                    </a:lnTo>
                    <a:lnTo>
                      <a:pt x="20" y="73"/>
                    </a:lnTo>
                    <a:lnTo>
                      <a:pt x="19" y="78"/>
                    </a:lnTo>
                    <a:lnTo>
                      <a:pt x="14" y="83"/>
                    </a:lnTo>
                    <a:lnTo>
                      <a:pt x="12" y="89"/>
                    </a:lnTo>
                    <a:lnTo>
                      <a:pt x="9" y="94"/>
                    </a:lnTo>
                    <a:lnTo>
                      <a:pt x="8" y="98"/>
                    </a:lnTo>
                    <a:lnTo>
                      <a:pt x="6" y="103"/>
                    </a:lnTo>
                    <a:lnTo>
                      <a:pt x="3" y="108"/>
                    </a:lnTo>
                    <a:lnTo>
                      <a:pt x="2" y="112"/>
                    </a:lnTo>
                    <a:lnTo>
                      <a:pt x="0" y="117"/>
                    </a:lnTo>
                    <a:lnTo>
                      <a:pt x="5" y="115"/>
                    </a:lnTo>
                    <a:lnTo>
                      <a:pt x="8" y="111"/>
                    </a:lnTo>
                    <a:lnTo>
                      <a:pt x="12" y="108"/>
                    </a:lnTo>
                    <a:lnTo>
                      <a:pt x="17" y="105"/>
                    </a:lnTo>
                    <a:lnTo>
                      <a:pt x="22" y="101"/>
                    </a:lnTo>
                    <a:lnTo>
                      <a:pt x="26" y="100"/>
                    </a:lnTo>
                    <a:lnTo>
                      <a:pt x="31" y="97"/>
                    </a:lnTo>
                    <a:lnTo>
                      <a:pt x="34" y="92"/>
                    </a:lnTo>
                    <a:lnTo>
                      <a:pt x="37" y="87"/>
                    </a:lnTo>
                    <a:lnTo>
                      <a:pt x="42" y="84"/>
                    </a:lnTo>
                    <a:lnTo>
                      <a:pt x="47" y="78"/>
                    </a:lnTo>
                    <a:lnTo>
                      <a:pt x="51" y="73"/>
                    </a:lnTo>
                    <a:lnTo>
                      <a:pt x="56" y="69"/>
                    </a:lnTo>
                    <a:lnTo>
                      <a:pt x="61" y="66"/>
                    </a:lnTo>
                    <a:lnTo>
                      <a:pt x="64" y="61"/>
                    </a:lnTo>
                    <a:lnTo>
                      <a:pt x="68" y="58"/>
                    </a:lnTo>
                    <a:lnTo>
                      <a:pt x="73" y="55"/>
                    </a:lnTo>
                    <a:lnTo>
                      <a:pt x="79" y="50"/>
                    </a:lnTo>
                    <a:lnTo>
                      <a:pt x="86" y="44"/>
                    </a:lnTo>
                    <a:lnTo>
                      <a:pt x="90" y="41"/>
                    </a:lnTo>
                    <a:lnTo>
                      <a:pt x="96" y="37"/>
                    </a:lnTo>
                    <a:lnTo>
                      <a:pt x="101" y="34"/>
                    </a:lnTo>
                    <a:lnTo>
                      <a:pt x="107" y="30"/>
                    </a:lnTo>
                    <a:lnTo>
                      <a:pt x="112" y="27"/>
                    </a:lnTo>
                    <a:lnTo>
                      <a:pt x="117" y="25"/>
                    </a:lnTo>
                    <a:lnTo>
                      <a:pt x="121" y="23"/>
                    </a:lnTo>
                    <a:lnTo>
                      <a:pt x="126" y="27"/>
                    </a:lnTo>
                    <a:lnTo>
                      <a:pt x="129" y="33"/>
                    </a:lnTo>
                    <a:lnTo>
                      <a:pt x="134" y="36"/>
                    </a:lnTo>
                    <a:lnTo>
                      <a:pt x="135" y="41"/>
                    </a:lnTo>
                    <a:lnTo>
                      <a:pt x="138" y="45"/>
                    </a:lnTo>
                    <a:lnTo>
                      <a:pt x="141" y="50"/>
                    </a:lnTo>
                    <a:lnTo>
                      <a:pt x="145" y="55"/>
                    </a:lnTo>
                    <a:lnTo>
                      <a:pt x="148" y="59"/>
                    </a:lnTo>
                    <a:lnTo>
                      <a:pt x="152" y="64"/>
                    </a:lnTo>
                    <a:lnTo>
                      <a:pt x="155" y="69"/>
                    </a:lnTo>
                    <a:lnTo>
                      <a:pt x="159" y="73"/>
                    </a:lnTo>
                    <a:lnTo>
                      <a:pt x="162" y="78"/>
                    </a:lnTo>
                    <a:lnTo>
                      <a:pt x="165" y="83"/>
                    </a:lnTo>
                    <a:lnTo>
                      <a:pt x="168" y="87"/>
                    </a:lnTo>
                    <a:lnTo>
                      <a:pt x="171" y="92"/>
                    </a:lnTo>
                    <a:lnTo>
                      <a:pt x="174" y="97"/>
                    </a:lnTo>
                    <a:lnTo>
                      <a:pt x="177" y="101"/>
                    </a:lnTo>
                    <a:lnTo>
                      <a:pt x="179" y="106"/>
                    </a:lnTo>
                    <a:lnTo>
                      <a:pt x="182" y="111"/>
                    </a:lnTo>
                    <a:lnTo>
                      <a:pt x="185" y="115"/>
                    </a:lnTo>
                    <a:lnTo>
                      <a:pt x="180" y="72"/>
                    </a:lnTo>
                  </a:path>
                </a:pathLst>
              </a:custGeom>
              <a:solidFill>
                <a:srgbClr val="00CC00"/>
              </a:solidFill>
              <a:ln w="12700" cap="rnd">
                <a:solidFill>
                  <a:srgbClr val="00CC00"/>
                </a:solidFill>
                <a:round/>
                <a:headEnd/>
                <a:tailEnd/>
              </a:ln>
            </p:spPr>
            <p:txBody>
              <a:bodyPr/>
              <a:lstStyle/>
              <a:p>
                <a:endParaRPr lang="en-US"/>
              </a:p>
            </p:txBody>
          </p:sp>
          <p:sp>
            <p:nvSpPr>
              <p:cNvPr id="3860" name="Freeform 214"/>
              <p:cNvSpPr>
                <a:spLocks/>
              </p:cNvSpPr>
              <p:nvPr/>
            </p:nvSpPr>
            <p:spPr bwMode="auto">
              <a:xfrm>
                <a:off x="1906" y="1333"/>
                <a:ext cx="110" cy="70"/>
              </a:xfrm>
              <a:custGeom>
                <a:avLst/>
                <a:gdLst>
                  <a:gd name="T0" fmla="*/ 10 w 110"/>
                  <a:gd name="T1" fmla="*/ 39 h 70"/>
                  <a:gd name="T2" fmla="*/ 14 w 110"/>
                  <a:gd name="T3" fmla="*/ 33 h 70"/>
                  <a:gd name="T4" fmla="*/ 16 w 110"/>
                  <a:gd name="T5" fmla="*/ 28 h 70"/>
                  <a:gd name="T6" fmla="*/ 19 w 110"/>
                  <a:gd name="T7" fmla="*/ 21 h 70"/>
                  <a:gd name="T8" fmla="*/ 24 w 110"/>
                  <a:gd name="T9" fmla="*/ 15 h 70"/>
                  <a:gd name="T10" fmla="*/ 27 w 110"/>
                  <a:gd name="T11" fmla="*/ 9 h 70"/>
                  <a:gd name="T12" fmla="*/ 31 w 110"/>
                  <a:gd name="T13" fmla="*/ 4 h 70"/>
                  <a:gd name="T14" fmla="*/ 37 w 110"/>
                  <a:gd name="T15" fmla="*/ 0 h 70"/>
                  <a:gd name="T16" fmla="*/ 42 w 110"/>
                  <a:gd name="T17" fmla="*/ 0 h 70"/>
                  <a:gd name="T18" fmla="*/ 48 w 110"/>
                  <a:gd name="T19" fmla="*/ 0 h 70"/>
                  <a:gd name="T20" fmla="*/ 54 w 110"/>
                  <a:gd name="T21" fmla="*/ 2 h 70"/>
                  <a:gd name="T22" fmla="*/ 60 w 110"/>
                  <a:gd name="T23" fmla="*/ 5 h 70"/>
                  <a:gd name="T24" fmla="*/ 68 w 110"/>
                  <a:gd name="T25" fmla="*/ 12 h 70"/>
                  <a:gd name="T26" fmla="*/ 74 w 110"/>
                  <a:gd name="T27" fmla="*/ 17 h 70"/>
                  <a:gd name="T28" fmla="*/ 79 w 110"/>
                  <a:gd name="T29" fmla="*/ 21 h 70"/>
                  <a:gd name="T30" fmla="*/ 83 w 110"/>
                  <a:gd name="T31" fmla="*/ 27 h 70"/>
                  <a:gd name="T32" fmla="*/ 89 w 110"/>
                  <a:gd name="T33" fmla="*/ 32 h 70"/>
                  <a:gd name="T34" fmla="*/ 93 w 110"/>
                  <a:gd name="T35" fmla="*/ 38 h 70"/>
                  <a:gd name="T36" fmla="*/ 97 w 110"/>
                  <a:gd name="T37" fmla="*/ 43 h 70"/>
                  <a:gd name="T38" fmla="*/ 101 w 110"/>
                  <a:gd name="T39" fmla="*/ 49 h 70"/>
                  <a:gd name="T40" fmla="*/ 104 w 110"/>
                  <a:gd name="T41" fmla="*/ 55 h 70"/>
                  <a:gd name="T42" fmla="*/ 105 w 110"/>
                  <a:gd name="T43" fmla="*/ 61 h 70"/>
                  <a:gd name="T44" fmla="*/ 108 w 110"/>
                  <a:gd name="T45" fmla="*/ 66 h 70"/>
                  <a:gd name="T46" fmla="*/ 106 w 110"/>
                  <a:gd name="T47" fmla="*/ 68 h 70"/>
                  <a:gd name="T48" fmla="*/ 102 w 110"/>
                  <a:gd name="T49" fmla="*/ 63 h 70"/>
                  <a:gd name="T50" fmla="*/ 96 w 110"/>
                  <a:gd name="T51" fmla="*/ 60 h 70"/>
                  <a:gd name="T52" fmla="*/ 91 w 110"/>
                  <a:gd name="T53" fmla="*/ 57 h 70"/>
                  <a:gd name="T54" fmla="*/ 87 w 110"/>
                  <a:gd name="T55" fmla="*/ 52 h 70"/>
                  <a:gd name="T56" fmla="*/ 82 w 110"/>
                  <a:gd name="T57" fmla="*/ 46 h 70"/>
                  <a:gd name="T58" fmla="*/ 76 w 110"/>
                  <a:gd name="T59" fmla="*/ 40 h 70"/>
                  <a:gd name="T60" fmla="*/ 71 w 110"/>
                  <a:gd name="T61" fmla="*/ 36 h 70"/>
                  <a:gd name="T62" fmla="*/ 66 w 110"/>
                  <a:gd name="T63" fmla="*/ 32 h 70"/>
                  <a:gd name="T64" fmla="*/ 59 w 110"/>
                  <a:gd name="T65" fmla="*/ 26 h 70"/>
                  <a:gd name="T66" fmla="*/ 52 w 110"/>
                  <a:gd name="T67" fmla="*/ 22 h 70"/>
                  <a:gd name="T68" fmla="*/ 46 w 110"/>
                  <a:gd name="T69" fmla="*/ 17 h 70"/>
                  <a:gd name="T70" fmla="*/ 40 w 110"/>
                  <a:gd name="T71" fmla="*/ 15 h 70"/>
                  <a:gd name="T72" fmla="*/ 35 w 110"/>
                  <a:gd name="T73" fmla="*/ 16 h 70"/>
                  <a:gd name="T74" fmla="*/ 30 w 110"/>
                  <a:gd name="T75" fmla="*/ 21 h 70"/>
                  <a:gd name="T76" fmla="*/ 27 w 110"/>
                  <a:gd name="T77" fmla="*/ 27 h 70"/>
                  <a:gd name="T78" fmla="*/ 24 w 110"/>
                  <a:gd name="T79" fmla="*/ 32 h 70"/>
                  <a:gd name="T80" fmla="*/ 19 w 110"/>
                  <a:gd name="T81" fmla="*/ 38 h 70"/>
                  <a:gd name="T82" fmla="*/ 16 w 110"/>
                  <a:gd name="T83" fmla="*/ 43 h 70"/>
                  <a:gd name="T84" fmla="*/ 12 w 110"/>
                  <a:gd name="T85" fmla="*/ 49 h 70"/>
                  <a:gd name="T86" fmla="*/ 8 w 110"/>
                  <a:gd name="T87" fmla="*/ 54 h 70"/>
                  <a:gd name="T88" fmla="*/ 5 w 110"/>
                  <a:gd name="T89" fmla="*/ 60 h 70"/>
                  <a:gd name="T90" fmla="*/ 2 w 110"/>
                  <a:gd name="T91" fmla="*/ 65 h 70"/>
                  <a:gd name="T92" fmla="*/ 3 w 110"/>
                  <a:gd name="T93" fmla="*/ 42 h 7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10"/>
                  <a:gd name="T142" fmla="*/ 0 h 70"/>
                  <a:gd name="T143" fmla="*/ 110 w 110"/>
                  <a:gd name="T144" fmla="*/ 70 h 7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10" h="70">
                    <a:moveTo>
                      <a:pt x="8" y="41"/>
                    </a:moveTo>
                    <a:lnTo>
                      <a:pt x="10" y="39"/>
                    </a:lnTo>
                    <a:lnTo>
                      <a:pt x="12" y="36"/>
                    </a:lnTo>
                    <a:lnTo>
                      <a:pt x="14" y="33"/>
                    </a:lnTo>
                    <a:lnTo>
                      <a:pt x="15" y="30"/>
                    </a:lnTo>
                    <a:lnTo>
                      <a:pt x="16" y="28"/>
                    </a:lnTo>
                    <a:lnTo>
                      <a:pt x="17" y="25"/>
                    </a:lnTo>
                    <a:lnTo>
                      <a:pt x="19" y="21"/>
                    </a:lnTo>
                    <a:lnTo>
                      <a:pt x="21" y="18"/>
                    </a:lnTo>
                    <a:lnTo>
                      <a:pt x="24" y="15"/>
                    </a:lnTo>
                    <a:lnTo>
                      <a:pt x="26" y="12"/>
                    </a:lnTo>
                    <a:lnTo>
                      <a:pt x="27" y="9"/>
                    </a:lnTo>
                    <a:lnTo>
                      <a:pt x="30" y="6"/>
                    </a:lnTo>
                    <a:lnTo>
                      <a:pt x="31" y="4"/>
                    </a:lnTo>
                    <a:lnTo>
                      <a:pt x="34" y="2"/>
                    </a:lnTo>
                    <a:lnTo>
                      <a:pt x="37" y="0"/>
                    </a:lnTo>
                    <a:lnTo>
                      <a:pt x="39" y="0"/>
                    </a:lnTo>
                    <a:lnTo>
                      <a:pt x="42" y="0"/>
                    </a:lnTo>
                    <a:lnTo>
                      <a:pt x="45" y="0"/>
                    </a:lnTo>
                    <a:lnTo>
                      <a:pt x="48" y="0"/>
                    </a:lnTo>
                    <a:lnTo>
                      <a:pt x="50" y="0"/>
                    </a:lnTo>
                    <a:lnTo>
                      <a:pt x="54" y="2"/>
                    </a:lnTo>
                    <a:lnTo>
                      <a:pt x="57" y="4"/>
                    </a:lnTo>
                    <a:lnTo>
                      <a:pt x="60" y="5"/>
                    </a:lnTo>
                    <a:lnTo>
                      <a:pt x="62" y="7"/>
                    </a:lnTo>
                    <a:lnTo>
                      <a:pt x="68" y="12"/>
                    </a:lnTo>
                    <a:lnTo>
                      <a:pt x="71" y="14"/>
                    </a:lnTo>
                    <a:lnTo>
                      <a:pt x="74" y="17"/>
                    </a:lnTo>
                    <a:lnTo>
                      <a:pt x="76" y="19"/>
                    </a:lnTo>
                    <a:lnTo>
                      <a:pt x="79" y="21"/>
                    </a:lnTo>
                    <a:lnTo>
                      <a:pt x="82" y="24"/>
                    </a:lnTo>
                    <a:lnTo>
                      <a:pt x="83" y="27"/>
                    </a:lnTo>
                    <a:lnTo>
                      <a:pt x="86" y="29"/>
                    </a:lnTo>
                    <a:lnTo>
                      <a:pt x="89" y="32"/>
                    </a:lnTo>
                    <a:lnTo>
                      <a:pt x="92" y="35"/>
                    </a:lnTo>
                    <a:lnTo>
                      <a:pt x="93" y="38"/>
                    </a:lnTo>
                    <a:lnTo>
                      <a:pt x="95" y="40"/>
                    </a:lnTo>
                    <a:lnTo>
                      <a:pt x="97" y="43"/>
                    </a:lnTo>
                    <a:lnTo>
                      <a:pt x="98" y="46"/>
                    </a:lnTo>
                    <a:lnTo>
                      <a:pt x="101" y="49"/>
                    </a:lnTo>
                    <a:lnTo>
                      <a:pt x="102" y="52"/>
                    </a:lnTo>
                    <a:lnTo>
                      <a:pt x="104" y="55"/>
                    </a:lnTo>
                    <a:lnTo>
                      <a:pt x="104" y="58"/>
                    </a:lnTo>
                    <a:lnTo>
                      <a:pt x="105" y="61"/>
                    </a:lnTo>
                    <a:lnTo>
                      <a:pt x="107" y="63"/>
                    </a:lnTo>
                    <a:lnTo>
                      <a:pt x="108" y="66"/>
                    </a:lnTo>
                    <a:lnTo>
                      <a:pt x="109" y="69"/>
                    </a:lnTo>
                    <a:lnTo>
                      <a:pt x="106" y="68"/>
                    </a:lnTo>
                    <a:lnTo>
                      <a:pt x="104" y="65"/>
                    </a:lnTo>
                    <a:lnTo>
                      <a:pt x="102" y="63"/>
                    </a:lnTo>
                    <a:lnTo>
                      <a:pt x="99" y="62"/>
                    </a:lnTo>
                    <a:lnTo>
                      <a:pt x="96" y="60"/>
                    </a:lnTo>
                    <a:lnTo>
                      <a:pt x="93" y="59"/>
                    </a:lnTo>
                    <a:lnTo>
                      <a:pt x="91" y="57"/>
                    </a:lnTo>
                    <a:lnTo>
                      <a:pt x="89" y="54"/>
                    </a:lnTo>
                    <a:lnTo>
                      <a:pt x="87" y="52"/>
                    </a:lnTo>
                    <a:lnTo>
                      <a:pt x="84" y="50"/>
                    </a:lnTo>
                    <a:lnTo>
                      <a:pt x="82" y="46"/>
                    </a:lnTo>
                    <a:lnTo>
                      <a:pt x="79" y="43"/>
                    </a:lnTo>
                    <a:lnTo>
                      <a:pt x="76" y="40"/>
                    </a:lnTo>
                    <a:lnTo>
                      <a:pt x="73" y="39"/>
                    </a:lnTo>
                    <a:lnTo>
                      <a:pt x="71" y="36"/>
                    </a:lnTo>
                    <a:lnTo>
                      <a:pt x="69" y="34"/>
                    </a:lnTo>
                    <a:lnTo>
                      <a:pt x="66" y="32"/>
                    </a:lnTo>
                    <a:lnTo>
                      <a:pt x="62" y="29"/>
                    </a:lnTo>
                    <a:lnTo>
                      <a:pt x="59" y="26"/>
                    </a:lnTo>
                    <a:lnTo>
                      <a:pt x="56" y="24"/>
                    </a:lnTo>
                    <a:lnTo>
                      <a:pt x="52" y="22"/>
                    </a:lnTo>
                    <a:lnTo>
                      <a:pt x="49" y="20"/>
                    </a:lnTo>
                    <a:lnTo>
                      <a:pt x="46" y="17"/>
                    </a:lnTo>
                    <a:lnTo>
                      <a:pt x="43" y="16"/>
                    </a:lnTo>
                    <a:lnTo>
                      <a:pt x="40" y="15"/>
                    </a:lnTo>
                    <a:lnTo>
                      <a:pt x="38" y="14"/>
                    </a:lnTo>
                    <a:lnTo>
                      <a:pt x="35" y="16"/>
                    </a:lnTo>
                    <a:lnTo>
                      <a:pt x="33" y="19"/>
                    </a:lnTo>
                    <a:lnTo>
                      <a:pt x="30" y="21"/>
                    </a:lnTo>
                    <a:lnTo>
                      <a:pt x="29" y="24"/>
                    </a:lnTo>
                    <a:lnTo>
                      <a:pt x="27" y="27"/>
                    </a:lnTo>
                    <a:lnTo>
                      <a:pt x="26" y="29"/>
                    </a:lnTo>
                    <a:lnTo>
                      <a:pt x="24" y="32"/>
                    </a:lnTo>
                    <a:lnTo>
                      <a:pt x="22" y="35"/>
                    </a:lnTo>
                    <a:lnTo>
                      <a:pt x="19" y="38"/>
                    </a:lnTo>
                    <a:lnTo>
                      <a:pt x="17" y="40"/>
                    </a:lnTo>
                    <a:lnTo>
                      <a:pt x="16" y="43"/>
                    </a:lnTo>
                    <a:lnTo>
                      <a:pt x="14" y="46"/>
                    </a:lnTo>
                    <a:lnTo>
                      <a:pt x="12" y="49"/>
                    </a:lnTo>
                    <a:lnTo>
                      <a:pt x="10" y="52"/>
                    </a:lnTo>
                    <a:lnTo>
                      <a:pt x="8" y="54"/>
                    </a:lnTo>
                    <a:lnTo>
                      <a:pt x="6" y="57"/>
                    </a:lnTo>
                    <a:lnTo>
                      <a:pt x="5" y="60"/>
                    </a:lnTo>
                    <a:lnTo>
                      <a:pt x="4" y="63"/>
                    </a:lnTo>
                    <a:lnTo>
                      <a:pt x="2" y="65"/>
                    </a:lnTo>
                    <a:lnTo>
                      <a:pt x="0" y="68"/>
                    </a:lnTo>
                    <a:lnTo>
                      <a:pt x="3" y="42"/>
                    </a:lnTo>
                  </a:path>
                </a:pathLst>
              </a:custGeom>
              <a:solidFill>
                <a:srgbClr val="00CC00"/>
              </a:solidFill>
              <a:ln w="12700" cap="rnd">
                <a:solidFill>
                  <a:srgbClr val="00CC00"/>
                </a:solidFill>
                <a:round/>
                <a:headEnd/>
                <a:tailEnd/>
              </a:ln>
            </p:spPr>
            <p:txBody>
              <a:bodyPr/>
              <a:lstStyle/>
              <a:p>
                <a:endParaRPr lang="en-US"/>
              </a:p>
            </p:txBody>
          </p:sp>
          <p:sp>
            <p:nvSpPr>
              <p:cNvPr id="3861" name="Freeform 215"/>
              <p:cNvSpPr>
                <a:spLocks/>
              </p:cNvSpPr>
              <p:nvPr/>
            </p:nvSpPr>
            <p:spPr bwMode="auto">
              <a:xfrm>
                <a:off x="1743" y="1380"/>
                <a:ext cx="152" cy="95"/>
              </a:xfrm>
              <a:custGeom>
                <a:avLst/>
                <a:gdLst>
                  <a:gd name="T0" fmla="*/ 137 w 152"/>
                  <a:gd name="T1" fmla="*/ 53 h 95"/>
                  <a:gd name="T2" fmla="*/ 132 w 152"/>
                  <a:gd name="T3" fmla="*/ 45 h 95"/>
                  <a:gd name="T4" fmla="*/ 128 w 152"/>
                  <a:gd name="T5" fmla="*/ 38 h 95"/>
                  <a:gd name="T6" fmla="*/ 124 w 152"/>
                  <a:gd name="T7" fmla="*/ 29 h 95"/>
                  <a:gd name="T8" fmla="*/ 118 w 152"/>
                  <a:gd name="T9" fmla="*/ 20 h 95"/>
                  <a:gd name="T10" fmla="*/ 113 w 152"/>
                  <a:gd name="T11" fmla="*/ 13 h 95"/>
                  <a:gd name="T12" fmla="*/ 108 w 152"/>
                  <a:gd name="T13" fmla="*/ 5 h 95"/>
                  <a:gd name="T14" fmla="*/ 100 w 152"/>
                  <a:gd name="T15" fmla="*/ 0 h 95"/>
                  <a:gd name="T16" fmla="*/ 93 w 152"/>
                  <a:gd name="T17" fmla="*/ 0 h 95"/>
                  <a:gd name="T18" fmla="*/ 85 w 152"/>
                  <a:gd name="T19" fmla="*/ 0 h 95"/>
                  <a:gd name="T20" fmla="*/ 76 w 152"/>
                  <a:gd name="T21" fmla="*/ 3 h 95"/>
                  <a:gd name="T22" fmla="*/ 69 w 152"/>
                  <a:gd name="T23" fmla="*/ 6 h 95"/>
                  <a:gd name="T24" fmla="*/ 57 w 152"/>
                  <a:gd name="T25" fmla="*/ 16 h 95"/>
                  <a:gd name="T26" fmla="*/ 48 w 152"/>
                  <a:gd name="T27" fmla="*/ 23 h 95"/>
                  <a:gd name="T28" fmla="*/ 42 w 152"/>
                  <a:gd name="T29" fmla="*/ 29 h 95"/>
                  <a:gd name="T30" fmla="*/ 36 w 152"/>
                  <a:gd name="T31" fmla="*/ 36 h 95"/>
                  <a:gd name="T32" fmla="*/ 28 w 152"/>
                  <a:gd name="T33" fmla="*/ 44 h 95"/>
                  <a:gd name="T34" fmla="*/ 23 w 152"/>
                  <a:gd name="T35" fmla="*/ 51 h 95"/>
                  <a:gd name="T36" fmla="*/ 16 w 152"/>
                  <a:gd name="T37" fmla="*/ 59 h 95"/>
                  <a:gd name="T38" fmla="*/ 11 w 152"/>
                  <a:gd name="T39" fmla="*/ 66 h 95"/>
                  <a:gd name="T40" fmla="*/ 8 w 152"/>
                  <a:gd name="T41" fmla="*/ 75 h 95"/>
                  <a:gd name="T42" fmla="*/ 5 w 152"/>
                  <a:gd name="T43" fmla="*/ 83 h 95"/>
                  <a:gd name="T44" fmla="*/ 1 w 152"/>
                  <a:gd name="T45" fmla="*/ 90 h 95"/>
                  <a:gd name="T46" fmla="*/ 4 w 152"/>
                  <a:gd name="T47" fmla="*/ 93 h 95"/>
                  <a:gd name="T48" fmla="*/ 10 w 152"/>
                  <a:gd name="T49" fmla="*/ 86 h 95"/>
                  <a:gd name="T50" fmla="*/ 18 w 152"/>
                  <a:gd name="T51" fmla="*/ 81 h 95"/>
                  <a:gd name="T52" fmla="*/ 25 w 152"/>
                  <a:gd name="T53" fmla="*/ 78 h 95"/>
                  <a:gd name="T54" fmla="*/ 30 w 152"/>
                  <a:gd name="T55" fmla="*/ 70 h 95"/>
                  <a:gd name="T56" fmla="*/ 38 w 152"/>
                  <a:gd name="T57" fmla="*/ 63 h 95"/>
                  <a:gd name="T58" fmla="*/ 46 w 152"/>
                  <a:gd name="T59" fmla="*/ 55 h 95"/>
                  <a:gd name="T60" fmla="*/ 52 w 152"/>
                  <a:gd name="T61" fmla="*/ 49 h 95"/>
                  <a:gd name="T62" fmla="*/ 60 w 152"/>
                  <a:gd name="T63" fmla="*/ 44 h 95"/>
                  <a:gd name="T64" fmla="*/ 70 w 152"/>
                  <a:gd name="T65" fmla="*/ 35 h 95"/>
                  <a:gd name="T66" fmla="*/ 79 w 152"/>
                  <a:gd name="T67" fmla="*/ 30 h 95"/>
                  <a:gd name="T68" fmla="*/ 88 w 152"/>
                  <a:gd name="T69" fmla="*/ 24 h 95"/>
                  <a:gd name="T70" fmla="*/ 95 w 152"/>
                  <a:gd name="T71" fmla="*/ 20 h 95"/>
                  <a:gd name="T72" fmla="*/ 103 w 152"/>
                  <a:gd name="T73" fmla="*/ 21 h 95"/>
                  <a:gd name="T74" fmla="*/ 109 w 152"/>
                  <a:gd name="T75" fmla="*/ 29 h 95"/>
                  <a:gd name="T76" fmla="*/ 113 w 152"/>
                  <a:gd name="T77" fmla="*/ 36 h 95"/>
                  <a:gd name="T78" fmla="*/ 118 w 152"/>
                  <a:gd name="T79" fmla="*/ 44 h 95"/>
                  <a:gd name="T80" fmla="*/ 124 w 152"/>
                  <a:gd name="T81" fmla="*/ 51 h 95"/>
                  <a:gd name="T82" fmla="*/ 129 w 152"/>
                  <a:gd name="T83" fmla="*/ 59 h 95"/>
                  <a:gd name="T84" fmla="*/ 135 w 152"/>
                  <a:gd name="T85" fmla="*/ 66 h 95"/>
                  <a:gd name="T86" fmla="*/ 140 w 152"/>
                  <a:gd name="T87" fmla="*/ 74 h 95"/>
                  <a:gd name="T88" fmla="*/ 145 w 152"/>
                  <a:gd name="T89" fmla="*/ 81 h 95"/>
                  <a:gd name="T90" fmla="*/ 148 w 152"/>
                  <a:gd name="T91" fmla="*/ 89 h 95"/>
                  <a:gd name="T92" fmla="*/ 147 w 152"/>
                  <a:gd name="T93" fmla="*/ 58 h 9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52"/>
                  <a:gd name="T142" fmla="*/ 0 h 95"/>
                  <a:gd name="T143" fmla="*/ 152 w 152"/>
                  <a:gd name="T144" fmla="*/ 95 h 95"/>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52" h="95">
                    <a:moveTo>
                      <a:pt x="140" y="56"/>
                    </a:moveTo>
                    <a:lnTo>
                      <a:pt x="137" y="53"/>
                    </a:lnTo>
                    <a:lnTo>
                      <a:pt x="135" y="49"/>
                    </a:lnTo>
                    <a:lnTo>
                      <a:pt x="132" y="45"/>
                    </a:lnTo>
                    <a:lnTo>
                      <a:pt x="131" y="41"/>
                    </a:lnTo>
                    <a:lnTo>
                      <a:pt x="128" y="38"/>
                    </a:lnTo>
                    <a:lnTo>
                      <a:pt x="127" y="34"/>
                    </a:lnTo>
                    <a:lnTo>
                      <a:pt x="124" y="29"/>
                    </a:lnTo>
                    <a:lnTo>
                      <a:pt x="122" y="25"/>
                    </a:lnTo>
                    <a:lnTo>
                      <a:pt x="118" y="20"/>
                    </a:lnTo>
                    <a:lnTo>
                      <a:pt x="115" y="16"/>
                    </a:lnTo>
                    <a:lnTo>
                      <a:pt x="113" y="13"/>
                    </a:lnTo>
                    <a:lnTo>
                      <a:pt x="109" y="9"/>
                    </a:lnTo>
                    <a:lnTo>
                      <a:pt x="108" y="5"/>
                    </a:lnTo>
                    <a:lnTo>
                      <a:pt x="104" y="3"/>
                    </a:lnTo>
                    <a:lnTo>
                      <a:pt x="100" y="0"/>
                    </a:lnTo>
                    <a:lnTo>
                      <a:pt x="96" y="0"/>
                    </a:lnTo>
                    <a:lnTo>
                      <a:pt x="93" y="0"/>
                    </a:lnTo>
                    <a:lnTo>
                      <a:pt x="89" y="0"/>
                    </a:lnTo>
                    <a:lnTo>
                      <a:pt x="85" y="0"/>
                    </a:lnTo>
                    <a:lnTo>
                      <a:pt x="81" y="0"/>
                    </a:lnTo>
                    <a:lnTo>
                      <a:pt x="76" y="3"/>
                    </a:lnTo>
                    <a:lnTo>
                      <a:pt x="72" y="5"/>
                    </a:lnTo>
                    <a:lnTo>
                      <a:pt x="69" y="6"/>
                    </a:lnTo>
                    <a:lnTo>
                      <a:pt x="65" y="10"/>
                    </a:lnTo>
                    <a:lnTo>
                      <a:pt x="57" y="16"/>
                    </a:lnTo>
                    <a:lnTo>
                      <a:pt x="53" y="19"/>
                    </a:lnTo>
                    <a:lnTo>
                      <a:pt x="48" y="23"/>
                    </a:lnTo>
                    <a:lnTo>
                      <a:pt x="46" y="26"/>
                    </a:lnTo>
                    <a:lnTo>
                      <a:pt x="42" y="29"/>
                    </a:lnTo>
                    <a:lnTo>
                      <a:pt x="38" y="33"/>
                    </a:lnTo>
                    <a:lnTo>
                      <a:pt x="36" y="36"/>
                    </a:lnTo>
                    <a:lnTo>
                      <a:pt x="32" y="40"/>
                    </a:lnTo>
                    <a:lnTo>
                      <a:pt x="28" y="44"/>
                    </a:lnTo>
                    <a:lnTo>
                      <a:pt x="24" y="48"/>
                    </a:lnTo>
                    <a:lnTo>
                      <a:pt x="23" y="51"/>
                    </a:lnTo>
                    <a:lnTo>
                      <a:pt x="19" y="55"/>
                    </a:lnTo>
                    <a:lnTo>
                      <a:pt x="16" y="59"/>
                    </a:lnTo>
                    <a:lnTo>
                      <a:pt x="15" y="63"/>
                    </a:lnTo>
                    <a:lnTo>
                      <a:pt x="11" y="66"/>
                    </a:lnTo>
                    <a:lnTo>
                      <a:pt x="10" y="71"/>
                    </a:lnTo>
                    <a:lnTo>
                      <a:pt x="8" y="75"/>
                    </a:lnTo>
                    <a:lnTo>
                      <a:pt x="6" y="79"/>
                    </a:lnTo>
                    <a:lnTo>
                      <a:pt x="5" y="83"/>
                    </a:lnTo>
                    <a:lnTo>
                      <a:pt x="3" y="86"/>
                    </a:lnTo>
                    <a:lnTo>
                      <a:pt x="1" y="90"/>
                    </a:lnTo>
                    <a:lnTo>
                      <a:pt x="0" y="94"/>
                    </a:lnTo>
                    <a:lnTo>
                      <a:pt x="4" y="93"/>
                    </a:lnTo>
                    <a:lnTo>
                      <a:pt x="6" y="89"/>
                    </a:lnTo>
                    <a:lnTo>
                      <a:pt x="10" y="86"/>
                    </a:lnTo>
                    <a:lnTo>
                      <a:pt x="14" y="84"/>
                    </a:lnTo>
                    <a:lnTo>
                      <a:pt x="18" y="81"/>
                    </a:lnTo>
                    <a:lnTo>
                      <a:pt x="22" y="80"/>
                    </a:lnTo>
                    <a:lnTo>
                      <a:pt x="25" y="78"/>
                    </a:lnTo>
                    <a:lnTo>
                      <a:pt x="28" y="74"/>
                    </a:lnTo>
                    <a:lnTo>
                      <a:pt x="30" y="70"/>
                    </a:lnTo>
                    <a:lnTo>
                      <a:pt x="34" y="68"/>
                    </a:lnTo>
                    <a:lnTo>
                      <a:pt x="38" y="63"/>
                    </a:lnTo>
                    <a:lnTo>
                      <a:pt x="42" y="59"/>
                    </a:lnTo>
                    <a:lnTo>
                      <a:pt x="46" y="55"/>
                    </a:lnTo>
                    <a:lnTo>
                      <a:pt x="49" y="53"/>
                    </a:lnTo>
                    <a:lnTo>
                      <a:pt x="52" y="49"/>
                    </a:lnTo>
                    <a:lnTo>
                      <a:pt x="56" y="46"/>
                    </a:lnTo>
                    <a:lnTo>
                      <a:pt x="60" y="44"/>
                    </a:lnTo>
                    <a:lnTo>
                      <a:pt x="65" y="40"/>
                    </a:lnTo>
                    <a:lnTo>
                      <a:pt x="70" y="35"/>
                    </a:lnTo>
                    <a:lnTo>
                      <a:pt x="74" y="33"/>
                    </a:lnTo>
                    <a:lnTo>
                      <a:pt x="79" y="30"/>
                    </a:lnTo>
                    <a:lnTo>
                      <a:pt x="82" y="28"/>
                    </a:lnTo>
                    <a:lnTo>
                      <a:pt x="88" y="24"/>
                    </a:lnTo>
                    <a:lnTo>
                      <a:pt x="91" y="21"/>
                    </a:lnTo>
                    <a:lnTo>
                      <a:pt x="95" y="20"/>
                    </a:lnTo>
                    <a:lnTo>
                      <a:pt x="99" y="19"/>
                    </a:lnTo>
                    <a:lnTo>
                      <a:pt x="103" y="21"/>
                    </a:lnTo>
                    <a:lnTo>
                      <a:pt x="105" y="26"/>
                    </a:lnTo>
                    <a:lnTo>
                      <a:pt x="109" y="29"/>
                    </a:lnTo>
                    <a:lnTo>
                      <a:pt x="110" y="33"/>
                    </a:lnTo>
                    <a:lnTo>
                      <a:pt x="113" y="36"/>
                    </a:lnTo>
                    <a:lnTo>
                      <a:pt x="115" y="40"/>
                    </a:lnTo>
                    <a:lnTo>
                      <a:pt x="118" y="44"/>
                    </a:lnTo>
                    <a:lnTo>
                      <a:pt x="121" y="48"/>
                    </a:lnTo>
                    <a:lnTo>
                      <a:pt x="124" y="51"/>
                    </a:lnTo>
                    <a:lnTo>
                      <a:pt x="127" y="55"/>
                    </a:lnTo>
                    <a:lnTo>
                      <a:pt x="129" y="59"/>
                    </a:lnTo>
                    <a:lnTo>
                      <a:pt x="132" y="63"/>
                    </a:lnTo>
                    <a:lnTo>
                      <a:pt x="135" y="66"/>
                    </a:lnTo>
                    <a:lnTo>
                      <a:pt x="137" y="70"/>
                    </a:lnTo>
                    <a:lnTo>
                      <a:pt x="140" y="74"/>
                    </a:lnTo>
                    <a:lnTo>
                      <a:pt x="142" y="78"/>
                    </a:lnTo>
                    <a:lnTo>
                      <a:pt x="145" y="81"/>
                    </a:lnTo>
                    <a:lnTo>
                      <a:pt x="146" y="85"/>
                    </a:lnTo>
                    <a:lnTo>
                      <a:pt x="148" y="89"/>
                    </a:lnTo>
                    <a:lnTo>
                      <a:pt x="151" y="93"/>
                    </a:lnTo>
                    <a:lnTo>
                      <a:pt x="147" y="58"/>
                    </a:lnTo>
                  </a:path>
                </a:pathLst>
              </a:custGeom>
              <a:solidFill>
                <a:srgbClr val="00CC00"/>
              </a:solidFill>
              <a:ln w="12700" cap="rnd">
                <a:solidFill>
                  <a:srgbClr val="00CC00"/>
                </a:solidFill>
                <a:round/>
                <a:headEnd/>
                <a:tailEnd/>
              </a:ln>
            </p:spPr>
            <p:txBody>
              <a:bodyPr/>
              <a:lstStyle/>
              <a:p>
                <a:endParaRPr lang="en-US"/>
              </a:p>
            </p:txBody>
          </p:sp>
          <p:sp>
            <p:nvSpPr>
              <p:cNvPr id="3862" name="Freeform 216"/>
              <p:cNvSpPr>
                <a:spLocks/>
              </p:cNvSpPr>
              <p:nvPr/>
            </p:nvSpPr>
            <p:spPr bwMode="auto">
              <a:xfrm>
                <a:off x="1883" y="1296"/>
                <a:ext cx="55" cy="776"/>
              </a:xfrm>
              <a:custGeom>
                <a:avLst/>
                <a:gdLst>
                  <a:gd name="T0" fmla="*/ 19 w 55"/>
                  <a:gd name="T1" fmla="*/ 734 h 776"/>
                  <a:gd name="T2" fmla="*/ 19 w 55"/>
                  <a:gd name="T3" fmla="*/ 709 h 776"/>
                  <a:gd name="T4" fmla="*/ 17 w 55"/>
                  <a:gd name="T5" fmla="*/ 675 h 776"/>
                  <a:gd name="T6" fmla="*/ 15 w 55"/>
                  <a:gd name="T7" fmla="*/ 650 h 776"/>
                  <a:gd name="T8" fmla="*/ 15 w 55"/>
                  <a:gd name="T9" fmla="*/ 620 h 776"/>
                  <a:gd name="T10" fmla="*/ 15 w 55"/>
                  <a:gd name="T11" fmla="*/ 583 h 776"/>
                  <a:gd name="T12" fmla="*/ 15 w 55"/>
                  <a:gd name="T13" fmla="*/ 554 h 776"/>
                  <a:gd name="T14" fmla="*/ 15 w 55"/>
                  <a:gd name="T15" fmla="*/ 530 h 776"/>
                  <a:gd name="T16" fmla="*/ 14 w 55"/>
                  <a:gd name="T17" fmla="*/ 496 h 776"/>
                  <a:gd name="T18" fmla="*/ 12 w 55"/>
                  <a:gd name="T19" fmla="*/ 471 h 776"/>
                  <a:gd name="T20" fmla="*/ 8 w 55"/>
                  <a:gd name="T21" fmla="*/ 441 h 776"/>
                  <a:gd name="T22" fmla="*/ 2 w 55"/>
                  <a:gd name="T23" fmla="*/ 410 h 776"/>
                  <a:gd name="T24" fmla="*/ 0 w 55"/>
                  <a:gd name="T25" fmla="*/ 380 h 776"/>
                  <a:gd name="T26" fmla="*/ 0 w 55"/>
                  <a:gd name="T27" fmla="*/ 354 h 776"/>
                  <a:gd name="T28" fmla="*/ 0 w 55"/>
                  <a:gd name="T29" fmla="*/ 328 h 776"/>
                  <a:gd name="T30" fmla="*/ 0 w 55"/>
                  <a:gd name="T31" fmla="*/ 299 h 776"/>
                  <a:gd name="T32" fmla="*/ 4 w 55"/>
                  <a:gd name="T33" fmla="*/ 269 h 776"/>
                  <a:gd name="T34" fmla="*/ 10 w 55"/>
                  <a:gd name="T35" fmla="*/ 238 h 776"/>
                  <a:gd name="T36" fmla="*/ 12 w 55"/>
                  <a:gd name="T37" fmla="*/ 210 h 776"/>
                  <a:gd name="T38" fmla="*/ 12 w 55"/>
                  <a:gd name="T39" fmla="*/ 188 h 776"/>
                  <a:gd name="T40" fmla="*/ 12 w 55"/>
                  <a:gd name="T41" fmla="*/ 164 h 776"/>
                  <a:gd name="T42" fmla="*/ 12 w 55"/>
                  <a:gd name="T43" fmla="*/ 137 h 776"/>
                  <a:gd name="T44" fmla="*/ 12 w 55"/>
                  <a:gd name="T45" fmla="*/ 107 h 776"/>
                  <a:gd name="T46" fmla="*/ 12 w 55"/>
                  <a:gd name="T47" fmla="*/ 81 h 776"/>
                  <a:gd name="T48" fmla="*/ 12 w 55"/>
                  <a:gd name="T49" fmla="*/ 59 h 776"/>
                  <a:gd name="T50" fmla="*/ 10 w 55"/>
                  <a:gd name="T51" fmla="*/ 33 h 776"/>
                  <a:gd name="T52" fmla="*/ 10 w 55"/>
                  <a:gd name="T53" fmla="*/ 11 h 776"/>
                  <a:gd name="T54" fmla="*/ 25 w 55"/>
                  <a:gd name="T55" fmla="*/ 6 h 776"/>
                  <a:gd name="T56" fmla="*/ 27 w 55"/>
                  <a:gd name="T57" fmla="*/ 28 h 776"/>
                  <a:gd name="T58" fmla="*/ 27 w 55"/>
                  <a:gd name="T59" fmla="*/ 50 h 776"/>
                  <a:gd name="T60" fmla="*/ 27 w 55"/>
                  <a:gd name="T61" fmla="*/ 79 h 776"/>
                  <a:gd name="T62" fmla="*/ 27 w 55"/>
                  <a:gd name="T63" fmla="*/ 105 h 776"/>
                  <a:gd name="T64" fmla="*/ 27 w 55"/>
                  <a:gd name="T65" fmla="*/ 135 h 776"/>
                  <a:gd name="T66" fmla="*/ 27 w 55"/>
                  <a:gd name="T67" fmla="*/ 161 h 776"/>
                  <a:gd name="T68" fmla="*/ 27 w 55"/>
                  <a:gd name="T69" fmla="*/ 185 h 776"/>
                  <a:gd name="T70" fmla="*/ 27 w 55"/>
                  <a:gd name="T71" fmla="*/ 209 h 776"/>
                  <a:gd name="T72" fmla="*/ 27 w 55"/>
                  <a:gd name="T73" fmla="*/ 236 h 776"/>
                  <a:gd name="T74" fmla="*/ 27 w 55"/>
                  <a:gd name="T75" fmla="*/ 262 h 776"/>
                  <a:gd name="T76" fmla="*/ 27 w 55"/>
                  <a:gd name="T77" fmla="*/ 284 h 776"/>
                  <a:gd name="T78" fmla="*/ 27 w 55"/>
                  <a:gd name="T79" fmla="*/ 310 h 776"/>
                  <a:gd name="T80" fmla="*/ 27 w 55"/>
                  <a:gd name="T81" fmla="*/ 338 h 776"/>
                  <a:gd name="T82" fmla="*/ 27 w 55"/>
                  <a:gd name="T83" fmla="*/ 364 h 776"/>
                  <a:gd name="T84" fmla="*/ 27 w 55"/>
                  <a:gd name="T85" fmla="*/ 391 h 776"/>
                  <a:gd name="T86" fmla="*/ 27 w 55"/>
                  <a:gd name="T87" fmla="*/ 419 h 776"/>
                  <a:gd name="T88" fmla="*/ 27 w 55"/>
                  <a:gd name="T89" fmla="*/ 448 h 776"/>
                  <a:gd name="T90" fmla="*/ 29 w 55"/>
                  <a:gd name="T91" fmla="*/ 474 h 776"/>
                  <a:gd name="T92" fmla="*/ 31 w 55"/>
                  <a:gd name="T93" fmla="*/ 496 h 776"/>
                  <a:gd name="T94" fmla="*/ 37 w 55"/>
                  <a:gd name="T95" fmla="*/ 520 h 776"/>
                  <a:gd name="T96" fmla="*/ 39 w 55"/>
                  <a:gd name="T97" fmla="*/ 543 h 776"/>
                  <a:gd name="T98" fmla="*/ 41 w 55"/>
                  <a:gd name="T99" fmla="*/ 566 h 776"/>
                  <a:gd name="T100" fmla="*/ 42 w 55"/>
                  <a:gd name="T101" fmla="*/ 594 h 776"/>
                  <a:gd name="T102" fmla="*/ 44 w 55"/>
                  <a:gd name="T103" fmla="*/ 618 h 776"/>
                  <a:gd name="T104" fmla="*/ 50 w 55"/>
                  <a:gd name="T105" fmla="*/ 650 h 776"/>
                  <a:gd name="T106" fmla="*/ 52 w 55"/>
                  <a:gd name="T107" fmla="*/ 672 h 776"/>
                  <a:gd name="T108" fmla="*/ 54 w 55"/>
                  <a:gd name="T109" fmla="*/ 699 h 776"/>
                  <a:gd name="T110" fmla="*/ 54 w 55"/>
                  <a:gd name="T111" fmla="*/ 727 h 776"/>
                  <a:gd name="T112" fmla="*/ 54 w 55"/>
                  <a:gd name="T113" fmla="*/ 751 h 776"/>
                  <a:gd name="T114" fmla="*/ 48 w 55"/>
                  <a:gd name="T115" fmla="*/ 771 h 776"/>
                  <a:gd name="T116" fmla="*/ 25 w 55"/>
                  <a:gd name="T117" fmla="*/ 775 h 776"/>
                  <a:gd name="T118" fmla="*/ 15 w 55"/>
                  <a:gd name="T119" fmla="*/ 758 h 77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55"/>
                  <a:gd name="T181" fmla="*/ 0 h 776"/>
                  <a:gd name="T182" fmla="*/ 55 w 55"/>
                  <a:gd name="T183" fmla="*/ 776 h 77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55" h="776">
                    <a:moveTo>
                      <a:pt x="21" y="751"/>
                    </a:moveTo>
                    <a:lnTo>
                      <a:pt x="19" y="745"/>
                    </a:lnTo>
                    <a:lnTo>
                      <a:pt x="19" y="740"/>
                    </a:lnTo>
                    <a:lnTo>
                      <a:pt x="19" y="734"/>
                    </a:lnTo>
                    <a:lnTo>
                      <a:pt x="19" y="727"/>
                    </a:lnTo>
                    <a:lnTo>
                      <a:pt x="19" y="721"/>
                    </a:lnTo>
                    <a:lnTo>
                      <a:pt x="19" y="716"/>
                    </a:lnTo>
                    <a:lnTo>
                      <a:pt x="19" y="709"/>
                    </a:lnTo>
                    <a:lnTo>
                      <a:pt x="19" y="698"/>
                    </a:lnTo>
                    <a:lnTo>
                      <a:pt x="19" y="686"/>
                    </a:lnTo>
                    <a:lnTo>
                      <a:pt x="19" y="681"/>
                    </a:lnTo>
                    <a:lnTo>
                      <a:pt x="17" y="675"/>
                    </a:lnTo>
                    <a:lnTo>
                      <a:pt x="17" y="668"/>
                    </a:lnTo>
                    <a:lnTo>
                      <a:pt x="17" y="661"/>
                    </a:lnTo>
                    <a:lnTo>
                      <a:pt x="15" y="655"/>
                    </a:lnTo>
                    <a:lnTo>
                      <a:pt x="15" y="650"/>
                    </a:lnTo>
                    <a:lnTo>
                      <a:pt x="15" y="644"/>
                    </a:lnTo>
                    <a:lnTo>
                      <a:pt x="15" y="638"/>
                    </a:lnTo>
                    <a:lnTo>
                      <a:pt x="15" y="631"/>
                    </a:lnTo>
                    <a:lnTo>
                      <a:pt x="15" y="620"/>
                    </a:lnTo>
                    <a:lnTo>
                      <a:pt x="15" y="609"/>
                    </a:lnTo>
                    <a:lnTo>
                      <a:pt x="15" y="600"/>
                    </a:lnTo>
                    <a:lnTo>
                      <a:pt x="15" y="590"/>
                    </a:lnTo>
                    <a:lnTo>
                      <a:pt x="15" y="583"/>
                    </a:lnTo>
                    <a:lnTo>
                      <a:pt x="15" y="578"/>
                    </a:lnTo>
                    <a:lnTo>
                      <a:pt x="15" y="570"/>
                    </a:lnTo>
                    <a:lnTo>
                      <a:pt x="15" y="563"/>
                    </a:lnTo>
                    <a:lnTo>
                      <a:pt x="15" y="554"/>
                    </a:lnTo>
                    <a:lnTo>
                      <a:pt x="15" y="546"/>
                    </a:lnTo>
                    <a:lnTo>
                      <a:pt x="15" y="541"/>
                    </a:lnTo>
                    <a:lnTo>
                      <a:pt x="15" y="535"/>
                    </a:lnTo>
                    <a:lnTo>
                      <a:pt x="15" y="530"/>
                    </a:lnTo>
                    <a:lnTo>
                      <a:pt x="15" y="520"/>
                    </a:lnTo>
                    <a:lnTo>
                      <a:pt x="14" y="511"/>
                    </a:lnTo>
                    <a:lnTo>
                      <a:pt x="14" y="504"/>
                    </a:lnTo>
                    <a:lnTo>
                      <a:pt x="14" y="496"/>
                    </a:lnTo>
                    <a:lnTo>
                      <a:pt x="14" y="491"/>
                    </a:lnTo>
                    <a:lnTo>
                      <a:pt x="14" y="485"/>
                    </a:lnTo>
                    <a:lnTo>
                      <a:pt x="12" y="476"/>
                    </a:lnTo>
                    <a:lnTo>
                      <a:pt x="12" y="471"/>
                    </a:lnTo>
                    <a:lnTo>
                      <a:pt x="10" y="463"/>
                    </a:lnTo>
                    <a:lnTo>
                      <a:pt x="8" y="454"/>
                    </a:lnTo>
                    <a:lnTo>
                      <a:pt x="8" y="447"/>
                    </a:lnTo>
                    <a:lnTo>
                      <a:pt x="8" y="441"/>
                    </a:lnTo>
                    <a:lnTo>
                      <a:pt x="8" y="435"/>
                    </a:lnTo>
                    <a:lnTo>
                      <a:pt x="6" y="424"/>
                    </a:lnTo>
                    <a:lnTo>
                      <a:pt x="4" y="417"/>
                    </a:lnTo>
                    <a:lnTo>
                      <a:pt x="2" y="410"/>
                    </a:lnTo>
                    <a:lnTo>
                      <a:pt x="0" y="402"/>
                    </a:lnTo>
                    <a:lnTo>
                      <a:pt x="0" y="395"/>
                    </a:lnTo>
                    <a:lnTo>
                      <a:pt x="0" y="388"/>
                    </a:lnTo>
                    <a:lnTo>
                      <a:pt x="0" y="380"/>
                    </a:lnTo>
                    <a:lnTo>
                      <a:pt x="0" y="373"/>
                    </a:lnTo>
                    <a:lnTo>
                      <a:pt x="0" y="365"/>
                    </a:lnTo>
                    <a:lnTo>
                      <a:pt x="0" y="360"/>
                    </a:lnTo>
                    <a:lnTo>
                      <a:pt x="0" y="354"/>
                    </a:lnTo>
                    <a:lnTo>
                      <a:pt x="0" y="349"/>
                    </a:lnTo>
                    <a:lnTo>
                      <a:pt x="0" y="343"/>
                    </a:lnTo>
                    <a:lnTo>
                      <a:pt x="0" y="338"/>
                    </a:lnTo>
                    <a:lnTo>
                      <a:pt x="0" y="328"/>
                    </a:lnTo>
                    <a:lnTo>
                      <a:pt x="0" y="317"/>
                    </a:lnTo>
                    <a:lnTo>
                      <a:pt x="0" y="310"/>
                    </a:lnTo>
                    <a:lnTo>
                      <a:pt x="0" y="304"/>
                    </a:lnTo>
                    <a:lnTo>
                      <a:pt x="0" y="299"/>
                    </a:lnTo>
                    <a:lnTo>
                      <a:pt x="0" y="292"/>
                    </a:lnTo>
                    <a:lnTo>
                      <a:pt x="2" y="282"/>
                    </a:lnTo>
                    <a:lnTo>
                      <a:pt x="4" y="275"/>
                    </a:lnTo>
                    <a:lnTo>
                      <a:pt x="4" y="269"/>
                    </a:lnTo>
                    <a:lnTo>
                      <a:pt x="6" y="262"/>
                    </a:lnTo>
                    <a:lnTo>
                      <a:pt x="8" y="253"/>
                    </a:lnTo>
                    <a:lnTo>
                      <a:pt x="10" y="247"/>
                    </a:lnTo>
                    <a:lnTo>
                      <a:pt x="10" y="238"/>
                    </a:lnTo>
                    <a:lnTo>
                      <a:pt x="12" y="231"/>
                    </a:lnTo>
                    <a:lnTo>
                      <a:pt x="12" y="223"/>
                    </a:lnTo>
                    <a:lnTo>
                      <a:pt x="12" y="218"/>
                    </a:lnTo>
                    <a:lnTo>
                      <a:pt x="12" y="210"/>
                    </a:lnTo>
                    <a:lnTo>
                      <a:pt x="12" y="205"/>
                    </a:lnTo>
                    <a:lnTo>
                      <a:pt x="12" y="199"/>
                    </a:lnTo>
                    <a:lnTo>
                      <a:pt x="12" y="194"/>
                    </a:lnTo>
                    <a:lnTo>
                      <a:pt x="12" y="188"/>
                    </a:lnTo>
                    <a:lnTo>
                      <a:pt x="12" y="183"/>
                    </a:lnTo>
                    <a:lnTo>
                      <a:pt x="12" y="177"/>
                    </a:lnTo>
                    <a:lnTo>
                      <a:pt x="12" y="170"/>
                    </a:lnTo>
                    <a:lnTo>
                      <a:pt x="12" y="164"/>
                    </a:lnTo>
                    <a:lnTo>
                      <a:pt x="12" y="159"/>
                    </a:lnTo>
                    <a:lnTo>
                      <a:pt x="12" y="151"/>
                    </a:lnTo>
                    <a:lnTo>
                      <a:pt x="12" y="144"/>
                    </a:lnTo>
                    <a:lnTo>
                      <a:pt x="12" y="137"/>
                    </a:lnTo>
                    <a:lnTo>
                      <a:pt x="12" y="129"/>
                    </a:lnTo>
                    <a:lnTo>
                      <a:pt x="12" y="124"/>
                    </a:lnTo>
                    <a:lnTo>
                      <a:pt x="12" y="114"/>
                    </a:lnTo>
                    <a:lnTo>
                      <a:pt x="12" y="107"/>
                    </a:lnTo>
                    <a:lnTo>
                      <a:pt x="12" y="101"/>
                    </a:lnTo>
                    <a:lnTo>
                      <a:pt x="12" y="96"/>
                    </a:lnTo>
                    <a:lnTo>
                      <a:pt x="12" y="89"/>
                    </a:lnTo>
                    <a:lnTo>
                      <a:pt x="12" y="81"/>
                    </a:lnTo>
                    <a:lnTo>
                      <a:pt x="12" y="76"/>
                    </a:lnTo>
                    <a:lnTo>
                      <a:pt x="12" y="70"/>
                    </a:lnTo>
                    <a:lnTo>
                      <a:pt x="12" y="65"/>
                    </a:lnTo>
                    <a:lnTo>
                      <a:pt x="12" y="59"/>
                    </a:lnTo>
                    <a:lnTo>
                      <a:pt x="12" y="52"/>
                    </a:lnTo>
                    <a:lnTo>
                      <a:pt x="10" y="46"/>
                    </a:lnTo>
                    <a:lnTo>
                      <a:pt x="10" y="41"/>
                    </a:lnTo>
                    <a:lnTo>
                      <a:pt x="10" y="33"/>
                    </a:lnTo>
                    <a:lnTo>
                      <a:pt x="10" y="28"/>
                    </a:lnTo>
                    <a:lnTo>
                      <a:pt x="10" y="22"/>
                    </a:lnTo>
                    <a:lnTo>
                      <a:pt x="10" y="17"/>
                    </a:lnTo>
                    <a:lnTo>
                      <a:pt x="10" y="11"/>
                    </a:lnTo>
                    <a:lnTo>
                      <a:pt x="12" y="6"/>
                    </a:lnTo>
                    <a:lnTo>
                      <a:pt x="17" y="2"/>
                    </a:lnTo>
                    <a:lnTo>
                      <a:pt x="23" y="0"/>
                    </a:lnTo>
                    <a:lnTo>
                      <a:pt x="25" y="6"/>
                    </a:lnTo>
                    <a:lnTo>
                      <a:pt x="25" y="11"/>
                    </a:lnTo>
                    <a:lnTo>
                      <a:pt x="25" y="17"/>
                    </a:lnTo>
                    <a:lnTo>
                      <a:pt x="27" y="22"/>
                    </a:lnTo>
                    <a:lnTo>
                      <a:pt x="27" y="28"/>
                    </a:lnTo>
                    <a:lnTo>
                      <a:pt x="27" y="33"/>
                    </a:lnTo>
                    <a:lnTo>
                      <a:pt x="27" y="39"/>
                    </a:lnTo>
                    <a:lnTo>
                      <a:pt x="27" y="44"/>
                    </a:lnTo>
                    <a:lnTo>
                      <a:pt x="27" y="50"/>
                    </a:lnTo>
                    <a:lnTo>
                      <a:pt x="27" y="57"/>
                    </a:lnTo>
                    <a:lnTo>
                      <a:pt x="27" y="65"/>
                    </a:lnTo>
                    <a:lnTo>
                      <a:pt x="27" y="72"/>
                    </a:lnTo>
                    <a:lnTo>
                      <a:pt x="27" y="79"/>
                    </a:lnTo>
                    <a:lnTo>
                      <a:pt x="27" y="87"/>
                    </a:lnTo>
                    <a:lnTo>
                      <a:pt x="27" y="92"/>
                    </a:lnTo>
                    <a:lnTo>
                      <a:pt x="27" y="98"/>
                    </a:lnTo>
                    <a:lnTo>
                      <a:pt x="27" y="105"/>
                    </a:lnTo>
                    <a:lnTo>
                      <a:pt x="27" y="113"/>
                    </a:lnTo>
                    <a:lnTo>
                      <a:pt x="27" y="120"/>
                    </a:lnTo>
                    <a:lnTo>
                      <a:pt x="27" y="127"/>
                    </a:lnTo>
                    <a:lnTo>
                      <a:pt x="27" y="135"/>
                    </a:lnTo>
                    <a:lnTo>
                      <a:pt x="27" y="140"/>
                    </a:lnTo>
                    <a:lnTo>
                      <a:pt x="27" y="148"/>
                    </a:lnTo>
                    <a:lnTo>
                      <a:pt x="27" y="155"/>
                    </a:lnTo>
                    <a:lnTo>
                      <a:pt x="27" y="161"/>
                    </a:lnTo>
                    <a:lnTo>
                      <a:pt x="27" y="168"/>
                    </a:lnTo>
                    <a:lnTo>
                      <a:pt x="27" y="173"/>
                    </a:lnTo>
                    <a:lnTo>
                      <a:pt x="27" y="179"/>
                    </a:lnTo>
                    <a:lnTo>
                      <a:pt x="27" y="185"/>
                    </a:lnTo>
                    <a:lnTo>
                      <a:pt x="27" y="190"/>
                    </a:lnTo>
                    <a:lnTo>
                      <a:pt x="27" y="197"/>
                    </a:lnTo>
                    <a:lnTo>
                      <a:pt x="27" y="203"/>
                    </a:lnTo>
                    <a:lnTo>
                      <a:pt x="27" y="209"/>
                    </a:lnTo>
                    <a:lnTo>
                      <a:pt x="27" y="218"/>
                    </a:lnTo>
                    <a:lnTo>
                      <a:pt x="27" y="223"/>
                    </a:lnTo>
                    <a:lnTo>
                      <a:pt x="27" y="231"/>
                    </a:lnTo>
                    <a:lnTo>
                      <a:pt x="27" y="236"/>
                    </a:lnTo>
                    <a:lnTo>
                      <a:pt x="27" y="242"/>
                    </a:lnTo>
                    <a:lnTo>
                      <a:pt x="27" y="249"/>
                    </a:lnTo>
                    <a:lnTo>
                      <a:pt x="27" y="255"/>
                    </a:lnTo>
                    <a:lnTo>
                      <a:pt x="27" y="262"/>
                    </a:lnTo>
                    <a:lnTo>
                      <a:pt x="27" y="268"/>
                    </a:lnTo>
                    <a:lnTo>
                      <a:pt x="27" y="273"/>
                    </a:lnTo>
                    <a:lnTo>
                      <a:pt x="27" y="279"/>
                    </a:lnTo>
                    <a:lnTo>
                      <a:pt x="27" y="284"/>
                    </a:lnTo>
                    <a:lnTo>
                      <a:pt x="27" y="290"/>
                    </a:lnTo>
                    <a:lnTo>
                      <a:pt x="27" y="295"/>
                    </a:lnTo>
                    <a:lnTo>
                      <a:pt x="27" y="303"/>
                    </a:lnTo>
                    <a:lnTo>
                      <a:pt x="27" y="310"/>
                    </a:lnTo>
                    <a:lnTo>
                      <a:pt x="27" y="316"/>
                    </a:lnTo>
                    <a:lnTo>
                      <a:pt x="27" y="323"/>
                    </a:lnTo>
                    <a:lnTo>
                      <a:pt x="27" y="330"/>
                    </a:lnTo>
                    <a:lnTo>
                      <a:pt x="27" y="338"/>
                    </a:lnTo>
                    <a:lnTo>
                      <a:pt x="27" y="345"/>
                    </a:lnTo>
                    <a:lnTo>
                      <a:pt x="27" y="352"/>
                    </a:lnTo>
                    <a:lnTo>
                      <a:pt x="27" y="358"/>
                    </a:lnTo>
                    <a:lnTo>
                      <a:pt x="27" y="364"/>
                    </a:lnTo>
                    <a:lnTo>
                      <a:pt x="27" y="371"/>
                    </a:lnTo>
                    <a:lnTo>
                      <a:pt x="27" y="376"/>
                    </a:lnTo>
                    <a:lnTo>
                      <a:pt x="27" y="384"/>
                    </a:lnTo>
                    <a:lnTo>
                      <a:pt x="27" y="391"/>
                    </a:lnTo>
                    <a:lnTo>
                      <a:pt x="27" y="397"/>
                    </a:lnTo>
                    <a:lnTo>
                      <a:pt x="27" y="404"/>
                    </a:lnTo>
                    <a:lnTo>
                      <a:pt x="27" y="411"/>
                    </a:lnTo>
                    <a:lnTo>
                      <a:pt x="27" y="419"/>
                    </a:lnTo>
                    <a:lnTo>
                      <a:pt x="27" y="428"/>
                    </a:lnTo>
                    <a:lnTo>
                      <a:pt x="27" y="434"/>
                    </a:lnTo>
                    <a:lnTo>
                      <a:pt x="27" y="441"/>
                    </a:lnTo>
                    <a:lnTo>
                      <a:pt x="27" y="448"/>
                    </a:lnTo>
                    <a:lnTo>
                      <a:pt x="27" y="454"/>
                    </a:lnTo>
                    <a:lnTo>
                      <a:pt x="27" y="461"/>
                    </a:lnTo>
                    <a:lnTo>
                      <a:pt x="27" y="467"/>
                    </a:lnTo>
                    <a:lnTo>
                      <a:pt x="29" y="474"/>
                    </a:lnTo>
                    <a:lnTo>
                      <a:pt x="29" y="480"/>
                    </a:lnTo>
                    <a:lnTo>
                      <a:pt x="29" y="485"/>
                    </a:lnTo>
                    <a:lnTo>
                      <a:pt x="31" y="491"/>
                    </a:lnTo>
                    <a:lnTo>
                      <a:pt x="31" y="496"/>
                    </a:lnTo>
                    <a:lnTo>
                      <a:pt x="33" y="502"/>
                    </a:lnTo>
                    <a:lnTo>
                      <a:pt x="33" y="507"/>
                    </a:lnTo>
                    <a:lnTo>
                      <a:pt x="35" y="515"/>
                    </a:lnTo>
                    <a:lnTo>
                      <a:pt x="37" y="520"/>
                    </a:lnTo>
                    <a:lnTo>
                      <a:pt x="37" y="526"/>
                    </a:lnTo>
                    <a:lnTo>
                      <a:pt x="37" y="531"/>
                    </a:lnTo>
                    <a:lnTo>
                      <a:pt x="39" y="537"/>
                    </a:lnTo>
                    <a:lnTo>
                      <a:pt x="39" y="543"/>
                    </a:lnTo>
                    <a:lnTo>
                      <a:pt x="39" y="548"/>
                    </a:lnTo>
                    <a:lnTo>
                      <a:pt x="39" y="554"/>
                    </a:lnTo>
                    <a:lnTo>
                      <a:pt x="41" y="559"/>
                    </a:lnTo>
                    <a:lnTo>
                      <a:pt x="41" y="566"/>
                    </a:lnTo>
                    <a:lnTo>
                      <a:pt x="41" y="574"/>
                    </a:lnTo>
                    <a:lnTo>
                      <a:pt x="41" y="581"/>
                    </a:lnTo>
                    <a:lnTo>
                      <a:pt x="41" y="589"/>
                    </a:lnTo>
                    <a:lnTo>
                      <a:pt x="42" y="594"/>
                    </a:lnTo>
                    <a:lnTo>
                      <a:pt x="42" y="600"/>
                    </a:lnTo>
                    <a:lnTo>
                      <a:pt x="42" y="605"/>
                    </a:lnTo>
                    <a:lnTo>
                      <a:pt x="42" y="611"/>
                    </a:lnTo>
                    <a:lnTo>
                      <a:pt x="44" y="618"/>
                    </a:lnTo>
                    <a:lnTo>
                      <a:pt x="44" y="626"/>
                    </a:lnTo>
                    <a:lnTo>
                      <a:pt x="48" y="637"/>
                    </a:lnTo>
                    <a:lnTo>
                      <a:pt x="48" y="644"/>
                    </a:lnTo>
                    <a:lnTo>
                      <a:pt x="50" y="650"/>
                    </a:lnTo>
                    <a:lnTo>
                      <a:pt x="50" y="655"/>
                    </a:lnTo>
                    <a:lnTo>
                      <a:pt x="52" y="661"/>
                    </a:lnTo>
                    <a:lnTo>
                      <a:pt x="52" y="666"/>
                    </a:lnTo>
                    <a:lnTo>
                      <a:pt x="52" y="672"/>
                    </a:lnTo>
                    <a:lnTo>
                      <a:pt x="52" y="677"/>
                    </a:lnTo>
                    <a:lnTo>
                      <a:pt x="54" y="685"/>
                    </a:lnTo>
                    <a:lnTo>
                      <a:pt x="54" y="692"/>
                    </a:lnTo>
                    <a:lnTo>
                      <a:pt x="54" y="699"/>
                    </a:lnTo>
                    <a:lnTo>
                      <a:pt x="54" y="709"/>
                    </a:lnTo>
                    <a:lnTo>
                      <a:pt x="54" y="714"/>
                    </a:lnTo>
                    <a:lnTo>
                      <a:pt x="54" y="721"/>
                    </a:lnTo>
                    <a:lnTo>
                      <a:pt x="54" y="727"/>
                    </a:lnTo>
                    <a:lnTo>
                      <a:pt x="54" y="733"/>
                    </a:lnTo>
                    <a:lnTo>
                      <a:pt x="54" y="738"/>
                    </a:lnTo>
                    <a:lnTo>
                      <a:pt x="54" y="744"/>
                    </a:lnTo>
                    <a:lnTo>
                      <a:pt x="54" y="751"/>
                    </a:lnTo>
                    <a:lnTo>
                      <a:pt x="54" y="757"/>
                    </a:lnTo>
                    <a:lnTo>
                      <a:pt x="54" y="762"/>
                    </a:lnTo>
                    <a:lnTo>
                      <a:pt x="54" y="768"/>
                    </a:lnTo>
                    <a:lnTo>
                      <a:pt x="48" y="771"/>
                    </a:lnTo>
                    <a:lnTo>
                      <a:pt x="42" y="773"/>
                    </a:lnTo>
                    <a:lnTo>
                      <a:pt x="37" y="775"/>
                    </a:lnTo>
                    <a:lnTo>
                      <a:pt x="31" y="775"/>
                    </a:lnTo>
                    <a:lnTo>
                      <a:pt x="25" y="775"/>
                    </a:lnTo>
                    <a:lnTo>
                      <a:pt x="19" y="775"/>
                    </a:lnTo>
                    <a:lnTo>
                      <a:pt x="15" y="769"/>
                    </a:lnTo>
                    <a:lnTo>
                      <a:pt x="15" y="764"/>
                    </a:lnTo>
                    <a:lnTo>
                      <a:pt x="15" y="758"/>
                    </a:lnTo>
                    <a:lnTo>
                      <a:pt x="15" y="753"/>
                    </a:lnTo>
                    <a:lnTo>
                      <a:pt x="17" y="747"/>
                    </a:lnTo>
                    <a:lnTo>
                      <a:pt x="19" y="742"/>
                    </a:lnTo>
                  </a:path>
                </a:pathLst>
              </a:custGeom>
              <a:solidFill>
                <a:srgbClr val="EAEC5E"/>
              </a:solidFill>
              <a:ln w="12700" cap="rnd">
                <a:solidFill>
                  <a:srgbClr val="00CC00"/>
                </a:solidFill>
                <a:round/>
                <a:headEnd/>
                <a:tailEnd/>
              </a:ln>
            </p:spPr>
            <p:txBody>
              <a:bodyPr/>
              <a:lstStyle/>
              <a:p>
                <a:endParaRPr lang="en-US"/>
              </a:p>
            </p:txBody>
          </p:sp>
          <p:sp>
            <p:nvSpPr>
              <p:cNvPr id="3863" name="Freeform 217"/>
              <p:cNvSpPr>
                <a:spLocks/>
              </p:cNvSpPr>
              <p:nvPr/>
            </p:nvSpPr>
            <p:spPr bwMode="auto">
              <a:xfrm>
                <a:off x="1908" y="1562"/>
                <a:ext cx="68" cy="127"/>
              </a:xfrm>
              <a:custGeom>
                <a:avLst/>
                <a:gdLst>
                  <a:gd name="T0" fmla="*/ 4 w 68"/>
                  <a:gd name="T1" fmla="*/ 126 h 127"/>
                  <a:gd name="T2" fmla="*/ 1 w 68"/>
                  <a:gd name="T3" fmla="*/ 119 h 127"/>
                  <a:gd name="T4" fmla="*/ 0 w 68"/>
                  <a:gd name="T5" fmla="*/ 111 h 127"/>
                  <a:gd name="T6" fmla="*/ 0 w 68"/>
                  <a:gd name="T7" fmla="*/ 104 h 127"/>
                  <a:gd name="T8" fmla="*/ 0 w 68"/>
                  <a:gd name="T9" fmla="*/ 96 h 127"/>
                  <a:gd name="T10" fmla="*/ 0 w 68"/>
                  <a:gd name="T11" fmla="*/ 89 h 127"/>
                  <a:gd name="T12" fmla="*/ 0 w 68"/>
                  <a:gd name="T13" fmla="*/ 82 h 127"/>
                  <a:gd name="T14" fmla="*/ 3 w 68"/>
                  <a:gd name="T15" fmla="*/ 74 h 127"/>
                  <a:gd name="T16" fmla="*/ 5 w 68"/>
                  <a:gd name="T17" fmla="*/ 67 h 127"/>
                  <a:gd name="T18" fmla="*/ 9 w 68"/>
                  <a:gd name="T19" fmla="*/ 62 h 127"/>
                  <a:gd name="T20" fmla="*/ 12 w 68"/>
                  <a:gd name="T21" fmla="*/ 54 h 127"/>
                  <a:gd name="T22" fmla="*/ 15 w 68"/>
                  <a:gd name="T23" fmla="*/ 49 h 127"/>
                  <a:gd name="T24" fmla="*/ 18 w 68"/>
                  <a:gd name="T25" fmla="*/ 42 h 127"/>
                  <a:gd name="T26" fmla="*/ 22 w 68"/>
                  <a:gd name="T27" fmla="*/ 37 h 127"/>
                  <a:gd name="T28" fmla="*/ 24 w 68"/>
                  <a:gd name="T29" fmla="*/ 30 h 127"/>
                  <a:gd name="T30" fmla="*/ 28 w 68"/>
                  <a:gd name="T31" fmla="*/ 27 h 127"/>
                  <a:gd name="T32" fmla="*/ 32 w 68"/>
                  <a:gd name="T33" fmla="*/ 22 h 127"/>
                  <a:gd name="T34" fmla="*/ 36 w 68"/>
                  <a:gd name="T35" fmla="*/ 17 h 127"/>
                  <a:gd name="T36" fmla="*/ 40 w 68"/>
                  <a:gd name="T37" fmla="*/ 15 h 127"/>
                  <a:gd name="T38" fmla="*/ 44 w 68"/>
                  <a:gd name="T39" fmla="*/ 10 h 127"/>
                  <a:gd name="T40" fmla="*/ 48 w 68"/>
                  <a:gd name="T41" fmla="*/ 7 h 127"/>
                  <a:gd name="T42" fmla="*/ 52 w 68"/>
                  <a:gd name="T43" fmla="*/ 2 h 127"/>
                  <a:gd name="T44" fmla="*/ 55 w 68"/>
                  <a:gd name="T45" fmla="*/ 2 h 127"/>
                  <a:gd name="T46" fmla="*/ 59 w 68"/>
                  <a:gd name="T47" fmla="*/ 0 h 127"/>
                  <a:gd name="T48" fmla="*/ 63 w 68"/>
                  <a:gd name="T49" fmla="*/ 0 h 127"/>
                  <a:gd name="T50" fmla="*/ 67 w 68"/>
                  <a:gd name="T51" fmla="*/ 0 h 127"/>
                  <a:gd name="T52" fmla="*/ 63 w 68"/>
                  <a:gd name="T53" fmla="*/ 2 h 127"/>
                  <a:gd name="T54" fmla="*/ 67 w 68"/>
                  <a:gd name="T55" fmla="*/ 7 h 127"/>
                  <a:gd name="T56" fmla="*/ 67 w 68"/>
                  <a:gd name="T57" fmla="*/ 15 h 127"/>
                  <a:gd name="T58" fmla="*/ 66 w 68"/>
                  <a:gd name="T59" fmla="*/ 22 h 127"/>
                  <a:gd name="T60" fmla="*/ 63 w 68"/>
                  <a:gd name="T61" fmla="*/ 30 h 127"/>
                  <a:gd name="T62" fmla="*/ 62 w 68"/>
                  <a:gd name="T63" fmla="*/ 37 h 127"/>
                  <a:gd name="T64" fmla="*/ 61 w 68"/>
                  <a:gd name="T65" fmla="*/ 44 h 127"/>
                  <a:gd name="T66" fmla="*/ 58 w 68"/>
                  <a:gd name="T67" fmla="*/ 52 h 127"/>
                  <a:gd name="T68" fmla="*/ 54 w 68"/>
                  <a:gd name="T69" fmla="*/ 57 h 127"/>
                  <a:gd name="T70" fmla="*/ 52 w 68"/>
                  <a:gd name="T71" fmla="*/ 64 h 127"/>
                  <a:gd name="T72" fmla="*/ 48 w 68"/>
                  <a:gd name="T73" fmla="*/ 69 h 127"/>
                  <a:gd name="T74" fmla="*/ 44 w 68"/>
                  <a:gd name="T75" fmla="*/ 77 h 127"/>
                  <a:gd name="T76" fmla="*/ 40 w 68"/>
                  <a:gd name="T77" fmla="*/ 82 h 127"/>
                  <a:gd name="T78" fmla="*/ 36 w 68"/>
                  <a:gd name="T79" fmla="*/ 86 h 127"/>
                  <a:gd name="T80" fmla="*/ 34 w 68"/>
                  <a:gd name="T81" fmla="*/ 94 h 127"/>
                  <a:gd name="T82" fmla="*/ 30 w 68"/>
                  <a:gd name="T83" fmla="*/ 96 h 127"/>
                  <a:gd name="T84" fmla="*/ 27 w 68"/>
                  <a:gd name="T85" fmla="*/ 104 h 127"/>
                  <a:gd name="T86" fmla="*/ 23 w 68"/>
                  <a:gd name="T87" fmla="*/ 106 h 127"/>
                  <a:gd name="T88" fmla="*/ 19 w 68"/>
                  <a:gd name="T89" fmla="*/ 114 h 127"/>
                  <a:gd name="T90" fmla="*/ 17 w 68"/>
                  <a:gd name="T91" fmla="*/ 121 h 127"/>
                  <a:gd name="T92" fmla="*/ 13 w 68"/>
                  <a:gd name="T93" fmla="*/ 121 h 127"/>
                  <a:gd name="T94" fmla="*/ 9 w 68"/>
                  <a:gd name="T95" fmla="*/ 126 h 127"/>
                  <a:gd name="T96" fmla="*/ 5 w 68"/>
                  <a:gd name="T97" fmla="*/ 126 h 127"/>
                  <a:gd name="T98" fmla="*/ 1 w 68"/>
                  <a:gd name="T99" fmla="*/ 126 h 127"/>
                  <a:gd name="T100" fmla="*/ 1 w 68"/>
                  <a:gd name="T101" fmla="*/ 119 h 127"/>
                  <a:gd name="T102" fmla="*/ 1 w 68"/>
                  <a:gd name="T103" fmla="*/ 111 h 127"/>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68"/>
                  <a:gd name="T157" fmla="*/ 0 h 127"/>
                  <a:gd name="T158" fmla="*/ 68 w 68"/>
                  <a:gd name="T159" fmla="*/ 127 h 127"/>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68" h="127">
                    <a:moveTo>
                      <a:pt x="4" y="126"/>
                    </a:moveTo>
                    <a:lnTo>
                      <a:pt x="1" y="119"/>
                    </a:lnTo>
                    <a:lnTo>
                      <a:pt x="0" y="111"/>
                    </a:lnTo>
                    <a:lnTo>
                      <a:pt x="0" y="104"/>
                    </a:lnTo>
                    <a:lnTo>
                      <a:pt x="0" y="96"/>
                    </a:lnTo>
                    <a:lnTo>
                      <a:pt x="0" y="89"/>
                    </a:lnTo>
                    <a:lnTo>
                      <a:pt x="0" y="82"/>
                    </a:lnTo>
                    <a:lnTo>
                      <a:pt x="3" y="74"/>
                    </a:lnTo>
                    <a:lnTo>
                      <a:pt x="5" y="67"/>
                    </a:lnTo>
                    <a:lnTo>
                      <a:pt x="9" y="62"/>
                    </a:lnTo>
                    <a:lnTo>
                      <a:pt x="12" y="54"/>
                    </a:lnTo>
                    <a:lnTo>
                      <a:pt x="15" y="49"/>
                    </a:lnTo>
                    <a:lnTo>
                      <a:pt x="18" y="42"/>
                    </a:lnTo>
                    <a:lnTo>
                      <a:pt x="22" y="37"/>
                    </a:lnTo>
                    <a:lnTo>
                      <a:pt x="24" y="30"/>
                    </a:lnTo>
                    <a:lnTo>
                      <a:pt x="28" y="27"/>
                    </a:lnTo>
                    <a:lnTo>
                      <a:pt x="32" y="22"/>
                    </a:lnTo>
                    <a:lnTo>
                      <a:pt x="36" y="17"/>
                    </a:lnTo>
                    <a:lnTo>
                      <a:pt x="40" y="15"/>
                    </a:lnTo>
                    <a:lnTo>
                      <a:pt x="44" y="10"/>
                    </a:lnTo>
                    <a:lnTo>
                      <a:pt x="48" y="7"/>
                    </a:lnTo>
                    <a:lnTo>
                      <a:pt x="52" y="2"/>
                    </a:lnTo>
                    <a:lnTo>
                      <a:pt x="55" y="2"/>
                    </a:lnTo>
                    <a:lnTo>
                      <a:pt x="59" y="0"/>
                    </a:lnTo>
                    <a:lnTo>
                      <a:pt x="63" y="0"/>
                    </a:lnTo>
                    <a:lnTo>
                      <a:pt x="67" y="0"/>
                    </a:lnTo>
                    <a:lnTo>
                      <a:pt x="63" y="2"/>
                    </a:lnTo>
                    <a:lnTo>
                      <a:pt x="67" y="7"/>
                    </a:lnTo>
                    <a:lnTo>
                      <a:pt x="67" y="15"/>
                    </a:lnTo>
                    <a:lnTo>
                      <a:pt x="66" y="22"/>
                    </a:lnTo>
                    <a:lnTo>
                      <a:pt x="63" y="30"/>
                    </a:lnTo>
                    <a:lnTo>
                      <a:pt x="62" y="37"/>
                    </a:lnTo>
                    <a:lnTo>
                      <a:pt x="61" y="44"/>
                    </a:lnTo>
                    <a:lnTo>
                      <a:pt x="58" y="52"/>
                    </a:lnTo>
                    <a:lnTo>
                      <a:pt x="54" y="57"/>
                    </a:lnTo>
                    <a:lnTo>
                      <a:pt x="52" y="64"/>
                    </a:lnTo>
                    <a:lnTo>
                      <a:pt x="48" y="69"/>
                    </a:lnTo>
                    <a:lnTo>
                      <a:pt x="44" y="77"/>
                    </a:lnTo>
                    <a:lnTo>
                      <a:pt x="40" y="82"/>
                    </a:lnTo>
                    <a:lnTo>
                      <a:pt x="36" y="86"/>
                    </a:lnTo>
                    <a:lnTo>
                      <a:pt x="34" y="94"/>
                    </a:lnTo>
                    <a:lnTo>
                      <a:pt x="30" y="96"/>
                    </a:lnTo>
                    <a:lnTo>
                      <a:pt x="27" y="104"/>
                    </a:lnTo>
                    <a:lnTo>
                      <a:pt x="23" y="106"/>
                    </a:lnTo>
                    <a:lnTo>
                      <a:pt x="19" y="114"/>
                    </a:lnTo>
                    <a:lnTo>
                      <a:pt x="17" y="121"/>
                    </a:lnTo>
                    <a:lnTo>
                      <a:pt x="13" y="121"/>
                    </a:lnTo>
                    <a:lnTo>
                      <a:pt x="9" y="126"/>
                    </a:lnTo>
                    <a:lnTo>
                      <a:pt x="5" y="126"/>
                    </a:lnTo>
                    <a:lnTo>
                      <a:pt x="1" y="126"/>
                    </a:lnTo>
                    <a:lnTo>
                      <a:pt x="1" y="119"/>
                    </a:lnTo>
                    <a:lnTo>
                      <a:pt x="1" y="111"/>
                    </a:lnTo>
                  </a:path>
                </a:pathLst>
              </a:custGeom>
              <a:solidFill>
                <a:srgbClr val="EAEC5E"/>
              </a:solidFill>
              <a:ln w="12700" cap="rnd">
                <a:solidFill>
                  <a:schemeClr val="tx1"/>
                </a:solidFill>
                <a:round/>
                <a:headEnd/>
                <a:tailEnd/>
              </a:ln>
            </p:spPr>
            <p:txBody>
              <a:bodyPr/>
              <a:lstStyle/>
              <a:p>
                <a:endParaRPr lang="en-US"/>
              </a:p>
            </p:txBody>
          </p:sp>
          <p:sp>
            <p:nvSpPr>
              <p:cNvPr id="3864" name="Freeform 218"/>
              <p:cNvSpPr>
                <a:spLocks/>
              </p:cNvSpPr>
              <p:nvPr/>
            </p:nvSpPr>
            <p:spPr bwMode="auto">
              <a:xfrm>
                <a:off x="1848" y="1673"/>
                <a:ext cx="53" cy="114"/>
              </a:xfrm>
              <a:custGeom>
                <a:avLst/>
                <a:gdLst>
                  <a:gd name="T0" fmla="*/ 49 w 53"/>
                  <a:gd name="T1" fmla="*/ 113 h 114"/>
                  <a:gd name="T2" fmla="*/ 51 w 53"/>
                  <a:gd name="T3" fmla="*/ 106 h 114"/>
                  <a:gd name="T4" fmla="*/ 52 w 53"/>
                  <a:gd name="T5" fmla="*/ 100 h 114"/>
                  <a:gd name="T6" fmla="*/ 52 w 53"/>
                  <a:gd name="T7" fmla="*/ 93 h 114"/>
                  <a:gd name="T8" fmla="*/ 52 w 53"/>
                  <a:gd name="T9" fmla="*/ 86 h 114"/>
                  <a:gd name="T10" fmla="*/ 52 w 53"/>
                  <a:gd name="T11" fmla="*/ 80 h 114"/>
                  <a:gd name="T12" fmla="*/ 52 w 53"/>
                  <a:gd name="T13" fmla="*/ 73 h 114"/>
                  <a:gd name="T14" fmla="*/ 50 w 53"/>
                  <a:gd name="T15" fmla="*/ 66 h 114"/>
                  <a:gd name="T16" fmla="*/ 48 w 53"/>
                  <a:gd name="T17" fmla="*/ 60 h 114"/>
                  <a:gd name="T18" fmla="*/ 45 w 53"/>
                  <a:gd name="T19" fmla="*/ 55 h 114"/>
                  <a:gd name="T20" fmla="*/ 43 w 53"/>
                  <a:gd name="T21" fmla="*/ 49 h 114"/>
                  <a:gd name="T22" fmla="*/ 40 w 53"/>
                  <a:gd name="T23" fmla="*/ 44 h 114"/>
                  <a:gd name="T24" fmla="*/ 38 w 53"/>
                  <a:gd name="T25" fmla="*/ 38 h 114"/>
                  <a:gd name="T26" fmla="*/ 35 w 53"/>
                  <a:gd name="T27" fmla="*/ 33 h 114"/>
                  <a:gd name="T28" fmla="*/ 33 w 53"/>
                  <a:gd name="T29" fmla="*/ 27 h 114"/>
                  <a:gd name="T30" fmla="*/ 30 w 53"/>
                  <a:gd name="T31" fmla="*/ 24 h 114"/>
                  <a:gd name="T32" fmla="*/ 27 w 53"/>
                  <a:gd name="T33" fmla="*/ 20 h 114"/>
                  <a:gd name="T34" fmla="*/ 24 w 53"/>
                  <a:gd name="T35" fmla="*/ 16 h 114"/>
                  <a:gd name="T36" fmla="*/ 21 w 53"/>
                  <a:gd name="T37" fmla="*/ 13 h 114"/>
                  <a:gd name="T38" fmla="*/ 18 w 53"/>
                  <a:gd name="T39" fmla="*/ 9 h 114"/>
                  <a:gd name="T40" fmla="*/ 15 w 53"/>
                  <a:gd name="T41" fmla="*/ 7 h 114"/>
                  <a:gd name="T42" fmla="*/ 12 w 53"/>
                  <a:gd name="T43" fmla="*/ 2 h 114"/>
                  <a:gd name="T44" fmla="*/ 9 w 53"/>
                  <a:gd name="T45" fmla="*/ 2 h 114"/>
                  <a:gd name="T46" fmla="*/ 6 w 53"/>
                  <a:gd name="T47" fmla="*/ 0 h 114"/>
                  <a:gd name="T48" fmla="*/ 3 w 53"/>
                  <a:gd name="T49" fmla="*/ 0 h 114"/>
                  <a:gd name="T50" fmla="*/ 0 w 53"/>
                  <a:gd name="T51" fmla="*/ 0 h 114"/>
                  <a:gd name="T52" fmla="*/ 3 w 53"/>
                  <a:gd name="T53" fmla="*/ 2 h 114"/>
                  <a:gd name="T54" fmla="*/ 0 w 53"/>
                  <a:gd name="T55" fmla="*/ 7 h 114"/>
                  <a:gd name="T56" fmla="*/ 0 w 53"/>
                  <a:gd name="T57" fmla="*/ 13 h 114"/>
                  <a:gd name="T58" fmla="*/ 1 w 53"/>
                  <a:gd name="T59" fmla="*/ 20 h 114"/>
                  <a:gd name="T60" fmla="*/ 3 w 53"/>
                  <a:gd name="T61" fmla="*/ 27 h 114"/>
                  <a:gd name="T62" fmla="*/ 4 w 53"/>
                  <a:gd name="T63" fmla="*/ 33 h 114"/>
                  <a:gd name="T64" fmla="*/ 5 w 53"/>
                  <a:gd name="T65" fmla="*/ 40 h 114"/>
                  <a:gd name="T66" fmla="*/ 7 w 53"/>
                  <a:gd name="T67" fmla="*/ 47 h 114"/>
                  <a:gd name="T68" fmla="*/ 10 w 53"/>
                  <a:gd name="T69" fmla="*/ 51 h 114"/>
                  <a:gd name="T70" fmla="*/ 12 w 53"/>
                  <a:gd name="T71" fmla="*/ 58 h 114"/>
                  <a:gd name="T72" fmla="*/ 15 w 53"/>
                  <a:gd name="T73" fmla="*/ 62 h 114"/>
                  <a:gd name="T74" fmla="*/ 18 w 53"/>
                  <a:gd name="T75" fmla="*/ 69 h 114"/>
                  <a:gd name="T76" fmla="*/ 21 w 53"/>
                  <a:gd name="T77" fmla="*/ 73 h 114"/>
                  <a:gd name="T78" fmla="*/ 24 w 53"/>
                  <a:gd name="T79" fmla="*/ 78 h 114"/>
                  <a:gd name="T80" fmla="*/ 26 w 53"/>
                  <a:gd name="T81" fmla="*/ 84 h 114"/>
                  <a:gd name="T82" fmla="*/ 29 w 53"/>
                  <a:gd name="T83" fmla="*/ 86 h 114"/>
                  <a:gd name="T84" fmla="*/ 31 w 53"/>
                  <a:gd name="T85" fmla="*/ 93 h 114"/>
                  <a:gd name="T86" fmla="*/ 34 w 53"/>
                  <a:gd name="T87" fmla="*/ 95 h 114"/>
                  <a:gd name="T88" fmla="*/ 37 w 53"/>
                  <a:gd name="T89" fmla="*/ 102 h 114"/>
                  <a:gd name="T90" fmla="*/ 39 w 53"/>
                  <a:gd name="T91" fmla="*/ 109 h 114"/>
                  <a:gd name="T92" fmla="*/ 42 w 53"/>
                  <a:gd name="T93" fmla="*/ 109 h 114"/>
                  <a:gd name="T94" fmla="*/ 45 w 53"/>
                  <a:gd name="T95" fmla="*/ 113 h 114"/>
                  <a:gd name="T96" fmla="*/ 48 w 53"/>
                  <a:gd name="T97" fmla="*/ 113 h 114"/>
                  <a:gd name="T98" fmla="*/ 51 w 53"/>
                  <a:gd name="T99" fmla="*/ 113 h 114"/>
                  <a:gd name="T100" fmla="*/ 51 w 53"/>
                  <a:gd name="T101" fmla="*/ 106 h 114"/>
                  <a:gd name="T102" fmla="*/ 51 w 53"/>
                  <a:gd name="T103" fmla="*/ 100 h 11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53"/>
                  <a:gd name="T157" fmla="*/ 0 h 114"/>
                  <a:gd name="T158" fmla="*/ 53 w 53"/>
                  <a:gd name="T159" fmla="*/ 114 h 114"/>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53" h="114">
                    <a:moveTo>
                      <a:pt x="49" y="113"/>
                    </a:moveTo>
                    <a:lnTo>
                      <a:pt x="51" y="106"/>
                    </a:lnTo>
                    <a:lnTo>
                      <a:pt x="52" y="100"/>
                    </a:lnTo>
                    <a:lnTo>
                      <a:pt x="52" y="93"/>
                    </a:lnTo>
                    <a:lnTo>
                      <a:pt x="52" y="86"/>
                    </a:lnTo>
                    <a:lnTo>
                      <a:pt x="52" y="80"/>
                    </a:lnTo>
                    <a:lnTo>
                      <a:pt x="52" y="73"/>
                    </a:lnTo>
                    <a:lnTo>
                      <a:pt x="50" y="66"/>
                    </a:lnTo>
                    <a:lnTo>
                      <a:pt x="48" y="60"/>
                    </a:lnTo>
                    <a:lnTo>
                      <a:pt x="45" y="55"/>
                    </a:lnTo>
                    <a:lnTo>
                      <a:pt x="43" y="49"/>
                    </a:lnTo>
                    <a:lnTo>
                      <a:pt x="40" y="44"/>
                    </a:lnTo>
                    <a:lnTo>
                      <a:pt x="38" y="38"/>
                    </a:lnTo>
                    <a:lnTo>
                      <a:pt x="35" y="33"/>
                    </a:lnTo>
                    <a:lnTo>
                      <a:pt x="33" y="27"/>
                    </a:lnTo>
                    <a:lnTo>
                      <a:pt x="30" y="24"/>
                    </a:lnTo>
                    <a:lnTo>
                      <a:pt x="27" y="20"/>
                    </a:lnTo>
                    <a:lnTo>
                      <a:pt x="24" y="16"/>
                    </a:lnTo>
                    <a:lnTo>
                      <a:pt x="21" y="13"/>
                    </a:lnTo>
                    <a:lnTo>
                      <a:pt x="18" y="9"/>
                    </a:lnTo>
                    <a:lnTo>
                      <a:pt x="15" y="7"/>
                    </a:lnTo>
                    <a:lnTo>
                      <a:pt x="12" y="2"/>
                    </a:lnTo>
                    <a:lnTo>
                      <a:pt x="9" y="2"/>
                    </a:lnTo>
                    <a:lnTo>
                      <a:pt x="6" y="0"/>
                    </a:lnTo>
                    <a:lnTo>
                      <a:pt x="3" y="0"/>
                    </a:lnTo>
                    <a:lnTo>
                      <a:pt x="0" y="0"/>
                    </a:lnTo>
                    <a:lnTo>
                      <a:pt x="3" y="2"/>
                    </a:lnTo>
                    <a:lnTo>
                      <a:pt x="0" y="7"/>
                    </a:lnTo>
                    <a:lnTo>
                      <a:pt x="0" y="13"/>
                    </a:lnTo>
                    <a:lnTo>
                      <a:pt x="1" y="20"/>
                    </a:lnTo>
                    <a:lnTo>
                      <a:pt x="3" y="27"/>
                    </a:lnTo>
                    <a:lnTo>
                      <a:pt x="4" y="33"/>
                    </a:lnTo>
                    <a:lnTo>
                      <a:pt x="5" y="40"/>
                    </a:lnTo>
                    <a:lnTo>
                      <a:pt x="7" y="47"/>
                    </a:lnTo>
                    <a:lnTo>
                      <a:pt x="10" y="51"/>
                    </a:lnTo>
                    <a:lnTo>
                      <a:pt x="12" y="58"/>
                    </a:lnTo>
                    <a:lnTo>
                      <a:pt x="15" y="62"/>
                    </a:lnTo>
                    <a:lnTo>
                      <a:pt x="18" y="69"/>
                    </a:lnTo>
                    <a:lnTo>
                      <a:pt x="21" y="73"/>
                    </a:lnTo>
                    <a:lnTo>
                      <a:pt x="24" y="78"/>
                    </a:lnTo>
                    <a:lnTo>
                      <a:pt x="26" y="84"/>
                    </a:lnTo>
                    <a:lnTo>
                      <a:pt x="29" y="86"/>
                    </a:lnTo>
                    <a:lnTo>
                      <a:pt x="31" y="93"/>
                    </a:lnTo>
                    <a:lnTo>
                      <a:pt x="34" y="95"/>
                    </a:lnTo>
                    <a:lnTo>
                      <a:pt x="37" y="102"/>
                    </a:lnTo>
                    <a:lnTo>
                      <a:pt x="39" y="109"/>
                    </a:lnTo>
                    <a:lnTo>
                      <a:pt x="42" y="109"/>
                    </a:lnTo>
                    <a:lnTo>
                      <a:pt x="45" y="113"/>
                    </a:lnTo>
                    <a:lnTo>
                      <a:pt x="48" y="113"/>
                    </a:lnTo>
                    <a:lnTo>
                      <a:pt x="51" y="113"/>
                    </a:lnTo>
                    <a:lnTo>
                      <a:pt x="51" y="106"/>
                    </a:lnTo>
                    <a:lnTo>
                      <a:pt x="51" y="100"/>
                    </a:lnTo>
                  </a:path>
                </a:pathLst>
              </a:custGeom>
              <a:solidFill>
                <a:srgbClr val="EAEC5E"/>
              </a:solidFill>
              <a:ln w="12700" cap="rnd">
                <a:solidFill>
                  <a:schemeClr val="tx1"/>
                </a:solidFill>
                <a:round/>
                <a:headEnd/>
                <a:tailEnd/>
              </a:ln>
            </p:spPr>
            <p:txBody>
              <a:bodyPr/>
              <a:lstStyle/>
              <a:p>
                <a:endParaRPr lang="en-US"/>
              </a:p>
            </p:txBody>
          </p:sp>
          <p:grpSp>
            <p:nvGrpSpPr>
              <p:cNvPr id="3865" name="Group 219"/>
              <p:cNvGrpSpPr>
                <a:grpSpLocks/>
              </p:cNvGrpSpPr>
              <p:nvPr/>
            </p:nvGrpSpPr>
            <p:grpSpPr bwMode="auto">
              <a:xfrm>
                <a:off x="1854" y="1187"/>
                <a:ext cx="97" cy="111"/>
                <a:chOff x="3654" y="1129"/>
                <a:chExt cx="97" cy="111"/>
              </a:xfrm>
            </p:grpSpPr>
            <p:sp>
              <p:nvSpPr>
                <p:cNvPr id="3993" name="Freeform 220"/>
                <p:cNvSpPr>
                  <a:spLocks/>
                </p:cNvSpPr>
                <p:nvPr/>
              </p:nvSpPr>
              <p:spPr bwMode="auto">
                <a:xfrm>
                  <a:off x="3705" y="1214"/>
                  <a:ext cx="46" cy="16"/>
                </a:xfrm>
                <a:custGeom>
                  <a:avLst/>
                  <a:gdLst>
                    <a:gd name="T0" fmla="*/ 0 w 46"/>
                    <a:gd name="T1" fmla="*/ 15 h 16"/>
                    <a:gd name="T2" fmla="*/ 2 w 46"/>
                    <a:gd name="T3" fmla="*/ 11 h 16"/>
                    <a:gd name="T4" fmla="*/ 6 w 46"/>
                    <a:gd name="T5" fmla="*/ 10 h 16"/>
                    <a:gd name="T6" fmla="*/ 11 w 46"/>
                    <a:gd name="T7" fmla="*/ 8 h 16"/>
                    <a:gd name="T8" fmla="*/ 16 w 46"/>
                    <a:gd name="T9" fmla="*/ 5 h 16"/>
                    <a:gd name="T10" fmla="*/ 21 w 46"/>
                    <a:gd name="T11" fmla="*/ 3 h 16"/>
                    <a:gd name="T12" fmla="*/ 26 w 46"/>
                    <a:gd name="T13" fmla="*/ 3 h 16"/>
                    <a:gd name="T14" fmla="*/ 30 w 46"/>
                    <a:gd name="T15" fmla="*/ 3 h 16"/>
                    <a:gd name="T16" fmla="*/ 35 w 46"/>
                    <a:gd name="T17" fmla="*/ 0 h 16"/>
                    <a:gd name="T18" fmla="*/ 39 w 46"/>
                    <a:gd name="T19" fmla="*/ 0 h 16"/>
                    <a:gd name="T20" fmla="*/ 44 w 46"/>
                    <a:gd name="T21" fmla="*/ 0 h 16"/>
                    <a:gd name="T22" fmla="*/ 45 w 46"/>
                    <a:gd name="T23" fmla="*/ 0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6"/>
                    <a:gd name="T37" fmla="*/ 0 h 16"/>
                    <a:gd name="T38" fmla="*/ 46 w 46"/>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6" h="16">
                      <a:moveTo>
                        <a:pt x="0" y="15"/>
                      </a:moveTo>
                      <a:lnTo>
                        <a:pt x="2" y="11"/>
                      </a:lnTo>
                      <a:lnTo>
                        <a:pt x="6" y="10"/>
                      </a:lnTo>
                      <a:lnTo>
                        <a:pt x="11" y="8"/>
                      </a:lnTo>
                      <a:lnTo>
                        <a:pt x="16" y="5"/>
                      </a:lnTo>
                      <a:lnTo>
                        <a:pt x="21" y="3"/>
                      </a:lnTo>
                      <a:lnTo>
                        <a:pt x="26" y="3"/>
                      </a:lnTo>
                      <a:lnTo>
                        <a:pt x="30" y="3"/>
                      </a:lnTo>
                      <a:lnTo>
                        <a:pt x="35" y="0"/>
                      </a:lnTo>
                      <a:lnTo>
                        <a:pt x="39" y="0"/>
                      </a:lnTo>
                      <a:lnTo>
                        <a:pt x="44" y="0"/>
                      </a:lnTo>
                      <a:lnTo>
                        <a:pt x="45"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994" name="Freeform 221"/>
                <p:cNvSpPr>
                  <a:spLocks/>
                </p:cNvSpPr>
                <p:nvPr/>
              </p:nvSpPr>
              <p:spPr bwMode="auto">
                <a:xfrm>
                  <a:off x="3704" y="1172"/>
                  <a:ext cx="42" cy="41"/>
                </a:xfrm>
                <a:custGeom>
                  <a:avLst/>
                  <a:gdLst>
                    <a:gd name="T0" fmla="*/ 0 w 42"/>
                    <a:gd name="T1" fmla="*/ 40 h 41"/>
                    <a:gd name="T2" fmla="*/ 2 w 42"/>
                    <a:gd name="T3" fmla="*/ 29 h 41"/>
                    <a:gd name="T4" fmla="*/ 6 w 42"/>
                    <a:gd name="T5" fmla="*/ 27 h 41"/>
                    <a:gd name="T6" fmla="*/ 10 w 42"/>
                    <a:gd name="T7" fmla="*/ 20 h 41"/>
                    <a:gd name="T8" fmla="*/ 14 w 42"/>
                    <a:gd name="T9" fmla="*/ 13 h 41"/>
                    <a:gd name="T10" fmla="*/ 19 w 42"/>
                    <a:gd name="T11" fmla="*/ 7 h 41"/>
                    <a:gd name="T12" fmla="*/ 24 w 42"/>
                    <a:gd name="T13" fmla="*/ 7 h 41"/>
                    <a:gd name="T14" fmla="*/ 27 w 42"/>
                    <a:gd name="T15" fmla="*/ 7 h 41"/>
                    <a:gd name="T16" fmla="*/ 32 w 42"/>
                    <a:gd name="T17" fmla="*/ 0 h 41"/>
                    <a:gd name="T18" fmla="*/ 36 w 42"/>
                    <a:gd name="T19" fmla="*/ 0 h 41"/>
                    <a:gd name="T20" fmla="*/ 40 w 42"/>
                    <a:gd name="T21" fmla="*/ 0 h 41"/>
                    <a:gd name="T22" fmla="*/ 41 w 42"/>
                    <a:gd name="T23" fmla="*/ 0 h 4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2"/>
                    <a:gd name="T37" fmla="*/ 0 h 41"/>
                    <a:gd name="T38" fmla="*/ 42 w 42"/>
                    <a:gd name="T39" fmla="*/ 41 h 4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2" h="41">
                      <a:moveTo>
                        <a:pt x="0" y="40"/>
                      </a:moveTo>
                      <a:lnTo>
                        <a:pt x="2" y="29"/>
                      </a:lnTo>
                      <a:lnTo>
                        <a:pt x="6" y="27"/>
                      </a:lnTo>
                      <a:lnTo>
                        <a:pt x="10" y="20"/>
                      </a:lnTo>
                      <a:lnTo>
                        <a:pt x="14" y="13"/>
                      </a:lnTo>
                      <a:lnTo>
                        <a:pt x="19" y="7"/>
                      </a:lnTo>
                      <a:lnTo>
                        <a:pt x="24" y="7"/>
                      </a:lnTo>
                      <a:lnTo>
                        <a:pt x="27" y="7"/>
                      </a:lnTo>
                      <a:lnTo>
                        <a:pt x="32" y="0"/>
                      </a:lnTo>
                      <a:lnTo>
                        <a:pt x="36" y="0"/>
                      </a:lnTo>
                      <a:lnTo>
                        <a:pt x="40" y="0"/>
                      </a:lnTo>
                      <a:lnTo>
                        <a:pt x="41"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995" name="Freeform 222"/>
                <p:cNvSpPr>
                  <a:spLocks/>
                </p:cNvSpPr>
                <p:nvPr/>
              </p:nvSpPr>
              <p:spPr bwMode="auto">
                <a:xfrm>
                  <a:off x="3706" y="1144"/>
                  <a:ext cx="30" cy="59"/>
                </a:xfrm>
                <a:custGeom>
                  <a:avLst/>
                  <a:gdLst>
                    <a:gd name="T0" fmla="*/ 0 w 30"/>
                    <a:gd name="T1" fmla="*/ 58 h 59"/>
                    <a:gd name="T2" fmla="*/ 2 w 30"/>
                    <a:gd name="T3" fmla="*/ 42 h 59"/>
                    <a:gd name="T4" fmla="*/ 4 w 30"/>
                    <a:gd name="T5" fmla="*/ 39 h 59"/>
                    <a:gd name="T6" fmla="*/ 7 w 30"/>
                    <a:gd name="T7" fmla="*/ 29 h 59"/>
                    <a:gd name="T8" fmla="*/ 10 w 30"/>
                    <a:gd name="T9" fmla="*/ 19 h 59"/>
                    <a:gd name="T10" fmla="*/ 13 w 30"/>
                    <a:gd name="T11" fmla="*/ 10 h 59"/>
                    <a:gd name="T12" fmla="*/ 17 w 30"/>
                    <a:gd name="T13" fmla="*/ 10 h 59"/>
                    <a:gd name="T14" fmla="*/ 19 w 30"/>
                    <a:gd name="T15" fmla="*/ 10 h 59"/>
                    <a:gd name="T16" fmla="*/ 22 w 30"/>
                    <a:gd name="T17" fmla="*/ 0 h 59"/>
                    <a:gd name="T18" fmla="*/ 25 w 30"/>
                    <a:gd name="T19" fmla="*/ 0 h 59"/>
                    <a:gd name="T20" fmla="*/ 28 w 30"/>
                    <a:gd name="T21" fmla="*/ 0 h 59"/>
                    <a:gd name="T22" fmla="*/ 29 w 30"/>
                    <a:gd name="T23" fmla="*/ 0 h 5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0"/>
                    <a:gd name="T37" fmla="*/ 0 h 59"/>
                    <a:gd name="T38" fmla="*/ 30 w 30"/>
                    <a:gd name="T39" fmla="*/ 59 h 5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0" h="59">
                      <a:moveTo>
                        <a:pt x="0" y="58"/>
                      </a:moveTo>
                      <a:lnTo>
                        <a:pt x="2" y="42"/>
                      </a:lnTo>
                      <a:lnTo>
                        <a:pt x="4" y="39"/>
                      </a:lnTo>
                      <a:lnTo>
                        <a:pt x="7" y="29"/>
                      </a:lnTo>
                      <a:lnTo>
                        <a:pt x="10" y="19"/>
                      </a:lnTo>
                      <a:lnTo>
                        <a:pt x="13" y="10"/>
                      </a:lnTo>
                      <a:lnTo>
                        <a:pt x="17" y="10"/>
                      </a:lnTo>
                      <a:lnTo>
                        <a:pt x="19" y="10"/>
                      </a:lnTo>
                      <a:lnTo>
                        <a:pt x="22" y="0"/>
                      </a:lnTo>
                      <a:lnTo>
                        <a:pt x="25" y="0"/>
                      </a:lnTo>
                      <a:lnTo>
                        <a:pt x="28" y="0"/>
                      </a:lnTo>
                      <a:lnTo>
                        <a:pt x="29"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996" name="Freeform 223"/>
                <p:cNvSpPr>
                  <a:spLocks/>
                </p:cNvSpPr>
                <p:nvPr/>
              </p:nvSpPr>
              <p:spPr bwMode="auto">
                <a:xfrm>
                  <a:off x="3654" y="1214"/>
                  <a:ext cx="46" cy="16"/>
                </a:xfrm>
                <a:custGeom>
                  <a:avLst/>
                  <a:gdLst>
                    <a:gd name="T0" fmla="*/ 45 w 46"/>
                    <a:gd name="T1" fmla="*/ 15 h 16"/>
                    <a:gd name="T2" fmla="*/ 43 w 46"/>
                    <a:gd name="T3" fmla="*/ 11 h 16"/>
                    <a:gd name="T4" fmla="*/ 39 w 46"/>
                    <a:gd name="T5" fmla="*/ 10 h 16"/>
                    <a:gd name="T6" fmla="*/ 34 w 46"/>
                    <a:gd name="T7" fmla="*/ 8 h 16"/>
                    <a:gd name="T8" fmla="*/ 29 w 46"/>
                    <a:gd name="T9" fmla="*/ 5 h 16"/>
                    <a:gd name="T10" fmla="*/ 24 w 46"/>
                    <a:gd name="T11" fmla="*/ 3 h 16"/>
                    <a:gd name="T12" fmla="*/ 19 w 46"/>
                    <a:gd name="T13" fmla="*/ 3 h 16"/>
                    <a:gd name="T14" fmla="*/ 15 w 46"/>
                    <a:gd name="T15" fmla="*/ 3 h 16"/>
                    <a:gd name="T16" fmla="*/ 10 w 46"/>
                    <a:gd name="T17" fmla="*/ 0 h 16"/>
                    <a:gd name="T18" fmla="*/ 6 w 46"/>
                    <a:gd name="T19" fmla="*/ 0 h 16"/>
                    <a:gd name="T20" fmla="*/ 1 w 46"/>
                    <a:gd name="T21" fmla="*/ 0 h 16"/>
                    <a:gd name="T22" fmla="*/ 0 w 46"/>
                    <a:gd name="T23" fmla="*/ 0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6"/>
                    <a:gd name="T37" fmla="*/ 0 h 16"/>
                    <a:gd name="T38" fmla="*/ 46 w 46"/>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6" h="16">
                      <a:moveTo>
                        <a:pt x="45" y="15"/>
                      </a:moveTo>
                      <a:lnTo>
                        <a:pt x="43" y="11"/>
                      </a:lnTo>
                      <a:lnTo>
                        <a:pt x="39" y="10"/>
                      </a:lnTo>
                      <a:lnTo>
                        <a:pt x="34" y="8"/>
                      </a:lnTo>
                      <a:lnTo>
                        <a:pt x="29" y="5"/>
                      </a:lnTo>
                      <a:lnTo>
                        <a:pt x="24" y="3"/>
                      </a:lnTo>
                      <a:lnTo>
                        <a:pt x="19" y="3"/>
                      </a:lnTo>
                      <a:lnTo>
                        <a:pt x="15" y="3"/>
                      </a:lnTo>
                      <a:lnTo>
                        <a:pt x="10" y="0"/>
                      </a:lnTo>
                      <a:lnTo>
                        <a:pt x="6" y="0"/>
                      </a:lnTo>
                      <a:lnTo>
                        <a:pt x="1" y="0"/>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997" name="Freeform 224"/>
                <p:cNvSpPr>
                  <a:spLocks/>
                </p:cNvSpPr>
                <p:nvPr/>
              </p:nvSpPr>
              <p:spPr bwMode="auto">
                <a:xfrm>
                  <a:off x="3657" y="1168"/>
                  <a:ext cx="41" cy="44"/>
                </a:xfrm>
                <a:custGeom>
                  <a:avLst/>
                  <a:gdLst>
                    <a:gd name="T0" fmla="*/ 40 w 41"/>
                    <a:gd name="T1" fmla="*/ 43 h 44"/>
                    <a:gd name="T2" fmla="*/ 38 w 41"/>
                    <a:gd name="T3" fmla="*/ 31 h 44"/>
                    <a:gd name="T4" fmla="*/ 34 w 41"/>
                    <a:gd name="T5" fmla="*/ 29 h 44"/>
                    <a:gd name="T6" fmla="*/ 30 w 41"/>
                    <a:gd name="T7" fmla="*/ 22 h 44"/>
                    <a:gd name="T8" fmla="*/ 26 w 41"/>
                    <a:gd name="T9" fmla="*/ 14 h 44"/>
                    <a:gd name="T10" fmla="*/ 22 w 41"/>
                    <a:gd name="T11" fmla="*/ 7 h 44"/>
                    <a:gd name="T12" fmla="*/ 17 w 41"/>
                    <a:gd name="T13" fmla="*/ 7 h 44"/>
                    <a:gd name="T14" fmla="*/ 13 w 41"/>
                    <a:gd name="T15" fmla="*/ 7 h 44"/>
                    <a:gd name="T16" fmla="*/ 9 w 41"/>
                    <a:gd name="T17" fmla="*/ 0 h 44"/>
                    <a:gd name="T18" fmla="*/ 5 w 41"/>
                    <a:gd name="T19" fmla="*/ 0 h 44"/>
                    <a:gd name="T20" fmla="*/ 1 w 41"/>
                    <a:gd name="T21" fmla="*/ 0 h 44"/>
                    <a:gd name="T22" fmla="*/ 0 w 41"/>
                    <a:gd name="T23" fmla="*/ 0 h 4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1"/>
                    <a:gd name="T37" fmla="*/ 0 h 44"/>
                    <a:gd name="T38" fmla="*/ 41 w 41"/>
                    <a:gd name="T39" fmla="*/ 44 h 4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1" h="44">
                      <a:moveTo>
                        <a:pt x="40" y="43"/>
                      </a:moveTo>
                      <a:lnTo>
                        <a:pt x="38" y="31"/>
                      </a:lnTo>
                      <a:lnTo>
                        <a:pt x="34" y="29"/>
                      </a:lnTo>
                      <a:lnTo>
                        <a:pt x="30" y="22"/>
                      </a:lnTo>
                      <a:lnTo>
                        <a:pt x="26" y="14"/>
                      </a:lnTo>
                      <a:lnTo>
                        <a:pt x="22" y="7"/>
                      </a:lnTo>
                      <a:lnTo>
                        <a:pt x="17" y="7"/>
                      </a:lnTo>
                      <a:lnTo>
                        <a:pt x="13" y="7"/>
                      </a:lnTo>
                      <a:lnTo>
                        <a:pt x="9" y="0"/>
                      </a:lnTo>
                      <a:lnTo>
                        <a:pt x="5" y="0"/>
                      </a:lnTo>
                      <a:lnTo>
                        <a:pt x="1" y="0"/>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998" name="Freeform 225"/>
                <p:cNvSpPr>
                  <a:spLocks/>
                </p:cNvSpPr>
                <p:nvPr/>
              </p:nvSpPr>
              <p:spPr bwMode="auto">
                <a:xfrm>
                  <a:off x="3663" y="1147"/>
                  <a:ext cx="38" cy="56"/>
                </a:xfrm>
                <a:custGeom>
                  <a:avLst/>
                  <a:gdLst>
                    <a:gd name="T0" fmla="*/ 37 w 38"/>
                    <a:gd name="T1" fmla="*/ 55 h 56"/>
                    <a:gd name="T2" fmla="*/ 35 w 38"/>
                    <a:gd name="T3" fmla="*/ 40 h 56"/>
                    <a:gd name="T4" fmla="*/ 32 w 38"/>
                    <a:gd name="T5" fmla="*/ 37 h 56"/>
                    <a:gd name="T6" fmla="*/ 28 w 38"/>
                    <a:gd name="T7" fmla="*/ 28 h 56"/>
                    <a:gd name="T8" fmla="*/ 24 w 38"/>
                    <a:gd name="T9" fmla="*/ 18 h 56"/>
                    <a:gd name="T10" fmla="*/ 20 w 38"/>
                    <a:gd name="T11" fmla="*/ 9 h 56"/>
                    <a:gd name="T12" fmla="*/ 16 w 38"/>
                    <a:gd name="T13" fmla="*/ 9 h 56"/>
                    <a:gd name="T14" fmla="*/ 12 w 38"/>
                    <a:gd name="T15" fmla="*/ 9 h 56"/>
                    <a:gd name="T16" fmla="*/ 8 w 38"/>
                    <a:gd name="T17" fmla="*/ 0 h 56"/>
                    <a:gd name="T18" fmla="*/ 5 w 38"/>
                    <a:gd name="T19" fmla="*/ 0 h 56"/>
                    <a:gd name="T20" fmla="*/ 1 w 38"/>
                    <a:gd name="T21" fmla="*/ 0 h 56"/>
                    <a:gd name="T22" fmla="*/ 0 w 38"/>
                    <a:gd name="T23" fmla="*/ 0 h 5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8"/>
                    <a:gd name="T37" fmla="*/ 0 h 56"/>
                    <a:gd name="T38" fmla="*/ 38 w 38"/>
                    <a:gd name="T39" fmla="*/ 56 h 5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8" h="56">
                      <a:moveTo>
                        <a:pt x="37" y="55"/>
                      </a:moveTo>
                      <a:lnTo>
                        <a:pt x="35" y="40"/>
                      </a:lnTo>
                      <a:lnTo>
                        <a:pt x="32" y="37"/>
                      </a:lnTo>
                      <a:lnTo>
                        <a:pt x="28" y="28"/>
                      </a:lnTo>
                      <a:lnTo>
                        <a:pt x="24" y="18"/>
                      </a:lnTo>
                      <a:lnTo>
                        <a:pt x="20" y="9"/>
                      </a:lnTo>
                      <a:lnTo>
                        <a:pt x="16" y="9"/>
                      </a:lnTo>
                      <a:lnTo>
                        <a:pt x="12" y="9"/>
                      </a:lnTo>
                      <a:lnTo>
                        <a:pt x="8" y="0"/>
                      </a:lnTo>
                      <a:lnTo>
                        <a:pt x="5" y="0"/>
                      </a:lnTo>
                      <a:lnTo>
                        <a:pt x="1" y="0"/>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999" name="Line 226"/>
                <p:cNvSpPr>
                  <a:spLocks noChangeShapeType="1"/>
                </p:cNvSpPr>
                <p:nvPr/>
              </p:nvSpPr>
              <p:spPr bwMode="auto">
                <a:xfrm flipH="1" flipV="1">
                  <a:off x="3701" y="1129"/>
                  <a:ext cx="1" cy="11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000" name="Freeform 227"/>
                <p:cNvSpPr>
                  <a:spLocks/>
                </p:cNvSpPr>
                <p:nvPr/>
              </p:nvSpPr>
              <p:spPr bwMode="auto">
                <a:xfrm>
                  <a:off x="3705" y="1190"/>
                  <a:ext cx="39" cy="31"/>
                </a:xfrm>
                <a:custGeom>
                  <a:avLst/>
                  <a:gdLst>
                    <a:gd name="T0" fmla="*/ 0 w 39"/>
                    <a:gd name="T1" fmla="*/ 30 h 31"/>
                    <a:gd name="T2" fmla="*/ 5 w 39"/>
                    <a:gd name="T3" fmla="*/ 25 h 31"/>
                    <a:gd name="T4" fmla="*/ 7 w 39"/>
                    <a:gd name="T5" fmla="*/ 20 h 31"/>
                    <a:gd name="T6" fmla="*/ 11 w 39"/>
                    <a:gd name="T7" fmla="*/ 17 h 31"/>
                    <a:gd name="T8" fmla="*/ 12 w 39"/>
                    <a:gd name="T9" fmla="*/ 13 h 31"/>
                    <a:gd name="T10" fmla="*/ 16 w 39"/>
                    <a:gd name="T11" fmla="*/ 11 h 31"/>
                    <a:gd name="T12" fmla="*/ 21 w 39"/>
                    <a:gd name="T13" fmla="*/ 6 h 31"/>
                    <a:gd name="T14" fmla="*/ 26 w 39"/>
                    <a:gd name="T15" fmla="*/ 3 h 31"/>
                    <a:gd name="T16" fmla="*/ 30 w 39"/>
                    <a:gd name="T17" fmla="*/ 2 h 31"/>
                    <a:gd name="T18" fmla="*/ 36 w 39"/>
                    <a:gd name="T19" fmla="*/ 1 h 31"/>
                    <a:gd name="T20" fmla="*/ 38 w 39"/>
                    <a:gd name="T21" fmla="*/ 0 h 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9"/>
                    <a:gd name="T34" fmla="*/ 0 h 31"/>
                    <a:gd name="T35" fmla="*/ 39 w 39"/>
                    <a:gd name="T36" fmla="*/ 31 h 3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9" h="31">
                      <a:moveTo>
                        <a:pt x="0" y="30"/>
                      </a:moveTo>
                      <a:lnTo>
                        <a:pt x="5" y="25"/>
                      </a:lnTo>
                      <a:lnTo>
                        <a:pt x="7" y="20"/>
                      </a:lnTo>
                      <a:lnTo>
                        <a:pt x="11" y="17"/>
                      </a:lnTo>
                      <a:lnTo>
                        <a:pt x="12" y="13"/>
                      </a:lnTo>
                      <a:lnTo>
                        <a:pt x="16" y="11"/>
                      </a:lnTo>
                      <a:lnTo>
                        <a:pt x="21" y="6"/>
                      </a:lnTo>
                      <a:lnTo>
                        <a:pt x="26" y="3"/>
                      </a:lnTo>
                      <a:lnTo>
                        <a:pt x="30" y="2"/>
                      </a:lnTo>
                      <a:lnTo>
                        <a:pt x="36" y="1"/>
                      </a:lnTo>
                      <a:lnTo>
                        <a:pt x="38"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001" name="Freeform 228"/>
                <p:cNvSpPr>
                  <a:spLocks/>
                </p:cNvSpPr>
                <p:nvPr/>
              </p:nvSpPr>
              <p:spPr bwMode="auto">
                <a:xfrm>
                  <a:off x="3662" y="1192"/>
                  <a:ext cx="39" cy="31"/>
                </a:xfrm>
                <a:custGeom>
                  <a:avLst/>
                  <a:gdLst>
                    <a:gd name="T0" fmla="*/ 38 w 39"/>
                    <a:gd name="T1" fmla="*/ 30 h 31"/>
                    <a:gd name="T2" fmla="*/ 33 w 39"/>
                    <a:gd name="T3" fmla="*/ 25 h 31"/>
                    <a:gd name="T4" fmla="*/ 31 w 39"/>
                    <a:gd name="T5" fmla="*/ 20 h 31"/>
                    <a:gd name="T6" fmla="*/ 27 w 39"/>
                    <a:gd name="T7" fmla="*/ 17 h 31"/>
                    <a:gd name="T8" fmla="*/ 26 w 39"/>
                    <a:gd name="T9" fmla="*/ 13 h 31"/>
                    <a:gd name="T10" fmla="*/ 22 w 39"/>
                    <a:gd name="T11" fmla="*/ 11 h 31"/>
                    <a:gd name="T12" fmla="*/ 17 w 39"/>
                    <a:gd name="T13" fmla="*/ 6 h 31"/>
                    <a:gd name="T14" fmla="*/ 12 w 39"/>
                    <a:gd name="T15" fmla="*/ 3 h 31"/>
                    <a:gd name="T16" fmla="*/ 8 w 39"/>
                    <a:gd name="T17" fmla="*/ 2 h 31"/>
                    <a:gd name="T18" fmla="*/ 2 w 39"/>
                    <a:gd name="T19" fmla="*/ 1 h 31"/>
                    <a:gd name="T20" fmla="*/ 0 w 39"/>
                    <a:gd name="T21" fmla="*/ 0 h 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9"/>
                    <a:gd name="T34" fmla="*/ 0 h 31"/>
                    <a:gd name="T35" fmla="*/ 39 w 39"/>
                    <a:gd name="T36" fmla="*/ 31 h 3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9" h="31">
                      <a:moveTo>
                        <a:pt x="38" y="30"/>
                      </a:moveTo>
                      <a:lnTo>
                        <a:pt x="33" y="25"/>
                      </a:lnTo>
                      <a:lnTo>
                        <a:pt x="31" y="20"/>
                      </a:lnTo>
                      <a:lnTo>
                        <a:pt x="27" y="17"/>
                      </a:lnTo>
                      <a:lnTo>
                        <a:pt x="26" y="13"/>
                      </a:lnTo>
                      <a:lnTo>
                        <a:pt x="22" y="11"/>
                      </a:lnTo>
                      <a:lnTo>
                        <a:pt x="17" y="6"/>
                      </a:lnTo>
                      <a:lnTo>
                        <a:pt x="12" y="3"/>
                      </a:lnTo>
                      <a:lnTo>
                        <a:pt x="8" y="2"/>
                      </a:lnTo>
                      <a:lnTo>
                        <a:pt x="2" y="1"/>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3866" name="Freeform 229"/>
              <p:cNvSpPr>
                <a:spLocks/>
              </p:cNvSpPr>
              <p:nvPr/>
            </p:nvSpPr>
            <p:spPr bwMode="auto">
              <a:xfrm>
                <a:off x="1828" y="1491"/>
                <a:ext cx="68" cy="126"/>
              </a:xfrm>
              <a:custGeom>
                <a:avLst/>
                <a:gdLst>
                  <a:gd name="T0" fmla="*/ 63 w 68"/>
                  <a:gd name="T1" fmla="*/ 125 h 126"/>
                  <a:gd name="T2" fmla="*/ 66 w 68"/>
                  <a:gd name="T3" fmla="*/ 118 h 126"/>
                  <a:gd name="T4" fmla="*/ 67 w 68"/>
                  <a:gd name="T5" fmla="*/ 110 h 126"/>
                  <a:gd name="T6" fmla="*/ 67 w 68"/>
                  <a:gd name="T7" fmla="*/ 103 h 126"/>
                  <a:gd name="T8" fmla="*/ 67 w 68"/>
                  <a:gd name="T9" fmla="*/ 96 h 126"/>
                  <a:gd name="T10" fmla="*/ 67 w 68"/>
                  <a:gd name="T11" fmla="*/ 88 h 126"/>
                  <a:gd name="T12" fmla="*/ 67 w 68"/>
                  <a:gd name="T13" fmla="*/ 81 h 126"/>
                  <a:gd name="T14" fmla="*/ 64 w 68"/>
                  <a:gd name="T15" fmla="*/ 74 h 126"/>
                  <a:gd name="T16" fmla="*/ 62 w 68"/>
                  <a:gd name="T17" fmla="*/ 66 h 126"/>
                  <a:gd name="T18" fmla="*/ 58 w 68"/>
                  <a:gd name="T19" fmla="*/ 61 h 126"/>
                  <a:gd name="T20" fmla="*/ 55 w 68"/>
                  <a:gd name="T21" fmla="*/ 54 h 126"/>
                  <a:gd name="T22" fmla="*/ 52 w 68"/>
                  <a:gd name="T23" fmla="*/ 49 h 126"/>
                  <a:gd name="T24" fmla="*/ 49 w 68"/>
                  <a:gd name="T25" fmla="*/ 42 h 126"/>
                  <a:gd name="T26" fmla="*/ 45 w 68"/>
                  <a:gd name="T27" fmla="*/ 37 h 126"/>
                  <a:gd name="T28" fmla="*/ 43 w 68"/>
                  <a:gd name="T29" fmla="*/ 29 h 126"/>
                  <a:gd name="T30" fmla="*/ 39 w 68"/>
                  <a:gd name="T31" fmla="*/ 27 h 126"/>
                  <a:gd name="T32" fmla="*/ 35 w 68"/>
                  <a:gd name="T33" fmla="*/ 22 h 126"/>
                  <a:gd name="T34" fmla="*/ 31 w 68"/>
                  <a:gd name="T35" fmla="*/ 17 h 126"/>
                  <a:gd name="T36" fmla="*/ 27 w 68"/>
                  <a:gd name="T37" fmla="*/ 15 h 126"/>
                  <a:gd name="T38" fmla="*/ 23 w 68"/>
                  <a:gd name="T39" fmla="*/ 10 h 126"/>
                  <a:gd name="T40" fmla="*/ 19 w 68"/>
                  <a:gd name="T41" fmla="*/ 7 h 126"/>
                  <a:gd name="T42" fmla="*/ 15 w 68"/>
                  <a:gd name="T43" fmla="*/ 2 h 126"/>
                  <a:gd name="T44" fmla="*/ 12 w 68"/>
                  <a:gd name="T45" fmla="*/ 2 h 126"/>
                  <a:gd name="T46" fmla="*/ 8 w 68"/>
                  <a:gd name="T47" fmla="*/ 0 h 126"/>
                  <a:gd name="T48" fmla="*/ 4 w 68"/>
                  <a:gd name="T49" fmla="*/ 0 h 126"/>
                  <a:gd name="T50" fmla="*/ 0 w 68"/>
                  <a:gd name="T51" fmla="*/ 0 h 126"/>
                  <a:gd name="T52" fmla="*/ 4 w 68"/>
                  <a:gd name="T53" fmla="*/ 2 h 126"/>
                  <a:gd name="T54" fmla="*/ 0 w 68"/>
                  <a:gd name="T55" fmla="*/ 7 h 126"/>
                  <a:gd name="T56" fmla="*/ 0 w 68"/>
                  <a:gd name="T57" fmla="*/ 15 h 126"/>
                  <a:gd name="T58" fmla="*/ 1 w 68"/>
                  <a:gd name="T59" fmla="*/ 22 h 126"/>
                  <a:gd name="T60" fmla="*/ 4 w 68"/>
                  <a:gd name="T61" fmla="*/ 29 h 126"/>
                  <a:gd name="T62" fmla="*/ 5 w 68"/>
                  <a:gd name="T63" fmla="*/ 37 h 126"/>
                  <a:gd name="T64" fmla="*/ 6 w 68"/>
                  <a:gd name="T65" fmla="*/ 44 h 126"/>
                  <a:gd name="T66" fmla="*/ 9 w 68"/>
                  <a:gd name="T67" fmla="*/ 51 h 126"/>
                  <a:gd name="T68" fmla="*/ 13 w 68"/>
                  <a:gd name="T69" fmla="*/ 56 h 126"/>
                  <a:gd name="T70" fmla="*/ 15 w 68"/>
                  <a:gd name="T71" fmla="*/ 64 h 126"/>
                  <a:gd name="T72" fmla="*/ 19 w 68"/>
                  <a:gd name="T73" fmla="*/ 69 h 126"/>
                  <a:gd name="T74" fmla="*/ 23 w 68"/>
                  <a:gd name="T75" fmla="*/ 76 h 126"/>
                  <a:gd name="T76" fmla="*/ 27 w 68"/>
                  <a:gd name="T77" fmla="*/ 81 h 126"/>
                  <a:gd name="T78" fmla="*/ 31 w 68"/>
                  <a:gd name="T79" fmla="*/ 86 h 126"/>
                  <a:gd name="T80" fmla="*/ 34 w 68"/>
                  <a:gd name="T81" fmla="*/ 93 h 126"/>
                  <a:gd name="T82" fmla="*/ 37 w 68"/>
                  <a:gd name="T83" fmla="*/ 96 h 126"/>
                  <a:gd name="T84" fmla="*/ 40 w 68"/>
                  <a:gd name="T85" fmla="*/ 103 h 126"/>
                  <a:gd name="T86" fmla="*/ 44 w 68"/>
                  <a:gd name="T87" fmla="*/ 105 h 126"/>
                  <a:gd name="T88" fmla="*/ 48 w 68"/>
                  <a:gd name="T89" fmla="*/ 113 h 126"/>
                  <a:gd name="T90" fmla="*/ 50 w 68"/>
                  <a:gd name="T91" fmla="*/ 120 h 126"/>
                  <a:gd name="T92" fmla="*/ 54 w 68"/>
                  <a:gd name="T93" fmla="*/ 120 h 126"/>
                  <a:gd name="T94" fmla="*/ 58 w 68"/>
                  <a:gd name="T95" fmla="*/ 125 h 126"/>
                  <a:gd name="T96" fmla="*/ 62 w 68"/>
                  <a:gd name="T97" fmla="*/ 125 h 126"/>
                  <a:gd name="T98" fmla="*/ 66 w 68"/>
                  <a:gd name="T99" fmla="*/ 125 h 126"/>
                  <a:gd name="T100" fmla="*/ 66 w 68"/>
                  <a:gd name="T101" fmla="*/ 118 h 126"/>
                  <a:gd name="T102" fmla="*/ 66 w 68"/>
                  <a:gd name="T103" fmla="*/ 110 h 12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68"/>
                  <a:gd name="T157" fmla="*/ 0 h 126"/>
                  <a:gd name="T158" fmla="*/ 68 w 68"/>
                  <a:gd name="T159" fmla="*/ 126 h 12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68" h="126">
                    <a:moveTo>
                      <a:pt x="63" y="125"/>
                    </a:moveTo>
                    <a:lnTo>
                      <a:pt x="66" y="118"/>
                    </a:lnTo>
                    <a:lnTo>
                      <a:pt x="67" y="110"/>
                    </a:lnTo>
                    <a:lnTo>
                      <a:pt x="67" y="103"/>
                    </a:lnTo>
                    <a:lnTo>
                      <a:pt x="67" y="96"/>
                    </a:lnTo>
                    <a:lnTo>
                      <a:pt x="67" y="88"/>
                    </a:lnTo>
                    <a:lnTo>
                      <a:pt x="67" y="81"/>
                    </a:lnTo>
                    <a:lnTo>
                      <a:pt x="64" y="74"/>
                    </a:lnTo>
                    <a:lnTo>
                      <a:pt x="62" y="66"/>
                    </a:lnTo>
                    <a:lnTo>
                      <a:pt x="58" y="61"/>
                    </a:lnTo>
                    <a:lnTo>
                      <a:pt x="55" y="54"/>
                    </a:lnTo>
                    <a:lnTo>
                      <a:pt x="52" y="49"/>
                    </a:lnTo>
                    <a:lnTo>
                      <a:pt x="49" y="42"/>
                    </a:lnTo>
                    <a:lnTo>
                      <a:pt x="45" y="37"/>
                    </a:lnTo>
                    <a:lnTo>
                      <a:pt x="43" y="29"/>
                    </a:lnTo>
                    <a:lnTo>
                      <a:pt x="39" y="27"/>
                    </a:lnTo>
                    <a:lnTo>
                      <a:pt x="35" y="22"/>
                    </a:lnTo>
                    <a:lnTo>
                      <a:pt x="31" y="17"/>
                    </a:lnTo>
                    <a:lnTo>
                      <a:pt x="27" y="15"/>
                    </a:lnTo>
                    <a:lnTo>
                      <a:pt x="23" y="10"/>
                    </a:lnTo>
                    <a:lnTo>
                      <a:pt x="19" y="7"/>
                    </a:lnTo>
                    <a:lnTo>
                      <a:pt x="15" y="2"/>
                    </a:lnTo>
                    <a:lnTo>
                      <a:pt x="12" y="2"/>
                    </a:lnTo>
                    <a:lnTo>
                      <a:pt x="8" y="0"/>
                    </a:lnTo>
                    <a:lnTo>
                      <a:pt x="4" y="0"/>
                    </a:lnTo>
                    <a:lnTo>
                      <a:pt x="0" y="0"/>
                    </a:lnTo>
                    <a:lnTo>
                      <a:pt x="4" y="2"/>
                    </a:lnTo>
                    <a:lnTo>
                      <a:pt x="0" y="7"/>
                    </a:lnTo>
                    <a:lnTo>
                      <a:pt x="0" y="15"/>
                    </a:lnTo>
                    <a:lnTo>
                      <a:pt x="1" y="22"/>
                    </a:lnTo>
                    <a:lnTo>
                      <a:pt x="4" y="29"/>
                    </a:lnTo>
                    <a:lnTo>
                      <a:pt x="5" y="37"/>
                    </a:lnTo>
                    <a:lnTo>
                      <a:pt x="6" y="44"/>
                    </a:lnTo>
                    <a:lnTo>
                      <a:pt x="9" y="51"/>
                    </a:lnTo>
                    <a:lnTo>
                      <a:pt x="13" y="56"/>
                    </a:lnTo>
                    <a:lnTo>
                      <a:pt x="15" y="64"/>
                    </a:lnTo>
                    <a:lnTo>
                      <a:pt x="19" y="69"/>
                    </a:lnTo>
                    <a:lnTo>
                      <a:pt x="23" y="76"/>
                    </a:lnTo>
                    <a:lnTo>
                      <a:pt x="27" y="81"/>
                    </a:lnTo>
                    <a:lnTo>
                      <a:pt x="31" y="86"/>
                    </a:lnTo>
                    <a:lnTo>
                      <a:pt x="34" y="93"/>
                    </a:lnTo>
                    <a:lnTo>
                      <a:pt x="37" y="96"/>
                    </a:lnTo>
                    <a:lnTo>
                      <a:pt x="40" y="103"/>
                    </a:lnTo>
                    <a:lnTo>
                      <a:pt x="44" y="105"/>
                    </a:lnTo>
                    <a:lnTo>
                      <a:pt x="48" y="113"/>
                    </a:lnTo>
                    <a:lnTo>
                      <a:pt x="50" y="120"/>
                    </a:lnTo>
                    <a:lnTo>
                      <a:pt x="54" y="120"/>
                    </a:lnTo>
                    <a:lnTo>
                      <a:pt x="58" y="125"/>
                    </a:lnTo>
                    <a:lnTo>
                      <a:pt x="62" y="125"/>
                    </a:lnTo>
                    <a:lnTo>
                      <a:pt x="66" y="125"/>
                    </a:lnTo>
                    <a:lnTo>
                      <a:pt x="66" y="118"/>
                    </a:lnTo>
                    <a:lnTo>
                      <a:pt x="66" y="110"/>
                    </a:lnTo>
                  </a:path>
                </a:pathLst>
              </a:custGeom>
              <a:solidFill>
                <a:srgbClr val="EAEC5E"/>
              </a:solidFill>
              <a:ln w="12700" cap="rnd">
                <a:solidFill>
                  <a:schemeClr val="tx1"/>
                </a:solidFill>
                <a:round/>
                <a:headEnd/>
                <a:tailEnd/>
              </a:ln>
            </p:spPr>
            <p:txBody>
              <a:bodyPr/>
              <a:lstStyle/>
              <a:p>
                <a:endParaRPr lang="en-US"/>
              </a:p>
            </p:txBody>
          </p:sp>
          <p:sp>
            <p:nvSpPr>
              <p:cNvPr id="3867" name="Freeform 230"/>
              <p:cNvSpPr>
                <a:spLocks/>
              </p:cNvSpPr>
              <p:nvPr/>
            </p:nvSpPr>
            <p:spPr bwMode="auto">
              <a:xfrm>
                <a:off x="1755" y="1708"/>
                <a:ext cx="23" cy="36"/>
              </a:xfrm>
              <a:custGeom>
                <a:avLst/>
                <a:gdLst>
                  <a:gd name="T0" fmla="*/ 0 w 23"/>
                  <a:gd name="T1" fmla="*/ 35 h 36"/>
                  <a:gd name="T2" fmla="*/ 0 w 23"/>
                  <a:gd name="T3" fmla="*/ 29 h 36"/>
                  <a:gd name="T4" fmla="*/ 0 w 23"/>
                  <a:gd name="T5" fmla="*/ 23 h 36"/>
                  <a:gd name="T6" fmla="*/ 4 w 23"/>
                  <a:gd name="T7" fmla="*/ 16 h 36"/>
                  <a:gd name="T8" fmla="*/ 7 w 23"/>
                  <a:gd name="T9" fmla="*/ 10 h 36"/>
                  <a:gd name="T10" fmla="*/ 13 w 23"/>
                  <a:gd name="T11" fmla="*/ 6 h 36"/>
                  <a:gd name="T12" fmla="*/ 17 w 23"/>
                  <a:gd name="T13" fmla="*/ 0 h 36"/>
                  <a:gd name="T14" fmla="*/ 22 w 23"/>
                  <a:gd name="T15" fmla="*/ 0 h 36"/>
                  <a:gd name="T16" fmla="*/ 22 w 23"/>
                  <a:gd name="T17" fmla="*/ 0 h 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
                  <a:gd name="T28" fmla="*/ 0 h 36"/>
                  <a:gd name="T29" fmla="*/ 23 w 23"/>
                  <a:gd name="T30" fmla="*/ 36 h 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 h="36">
                    <a:moveTo>
                      <a:pt x="0" y="35"/>
                    </a:moveTo>
                    <a:lnTo>
                      <a:pt x="0" y="29"/>
                    </a:lnTo>
                    <a:lnTo>
                      <a:pt x="0" y="23"/>
                    </a:lnTo>
                    <a:lnTo>
                      <a:pt x="4" y="16"/>
                    </a:lnTo>
                    <a:lnTo>
                      <a:pt x="7" y="10"/>
                    </a:lnTo>
                    <a:lnTo>
                      <a:pt x="13" y="6"/>
                    </a:lnTo>
                    <a:lnTo>
                      <a:pt x="17" y="0"/>
                    </a:lnTo>
                    <a:lnTo>
                      <a:pt x="22"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868" name="Freeform 231"/>
              <p:cNvSpPr>
                <a:spLocks/>
              </p:cNvSpPr>
              <p:nvPr/>
            </p:nvSpPr>
            <p:spPr bwMode="auto">
              <a:xfrm>
                <a:off x="1741" y="1536"/>
                <a:ext cx="168" cy="106"/>
              </a:xfrm>
              <a:custGeom>
                <a:avLst/>
                <a:gdLst>
                  <a:gd name="T0" fmla="*/ 15 w 168"/>
                  <a:gd name="T1" fmla="*/ 59 h 106"/>
                  <a:gd name="T2" fmla="*/ 21 w 168"/>
                  <a:gd name="T3" fmla="*/ 50 h 106"/>
                  <a:gd name="T4" fmla="*/ 25 w 168"/>
                  <a:gd name="T5" fmla="*/ 42 h 106"/>
                  <a:gd name="T6" fmla="*/ 29 w 168"/>
                  <a:gd name="T7" fmla="*/ 32 h 106"/>
                  <a:gd name="T8" fmla="*/ 36 w 168"/>
                  <a:gd name="T9" fmla="*/ 22 h 106"/>
                  <a:gd name="T10" fmla="*/ 42 w 168"/>
                  <a:gd name="T11" fmla="*/ 14 h 106"/>
                  <a:gd name="T12" fmla="*/ 48 w 168"/>
                  <a:gd name="T13" fmla="*/ 6 h 106"/>
                  <a:gd name="T14" fmla="*/ 56 w 168"/>
                  <a:gd name="T15" fmla="*/ 0 h 106"/>
                  <a:gd name="T16" fmla="*/ 65 w 168"/>
                  <a:gd name="T17" fmla="*/ 0 h 106"/>
                  <a:gd name="T18" fmla="*/ 73 w 168"/>
                  <a:gd name="T19" fmla="*/ 0 h 106"/>
                  <a:gd name="T20" fmla="*/ 83 w 168"/>
                  <a:gd name="T21" fmla="*/ 3 h 106"/>
                  <a:gd name="T22" fmla="*/ 91 w 168"/>
                  <a:gd name="T23" fmla="*/ 7 h 106"/>
                  <a:gd name="T24" fmla="*/ 104 w 168"/>
                  <a:gd name="T25" fmla="*/ 18 h 106"/>
                  <a:gd name="T26" fmla="*/ 114 w 168"/>
                  <a:gd name="T27" fmla="*/ 25 h 106"/>
                  <a:gd name="T28" fmla="*/ 121 w 168"/>
                  <a:gd name="T29" fmla="*/ 32 h 106"/>
                  <a:gd name="T30" fmla="*/ 128 w 168"/>
                  <a:gd name="T31" fmla="*/ 41 h 106"/>
                  <a:gd name="T32" fmla="*/ 136 w 168"/>
                  <a:gd name="T33" fmla="*/ 49 h 106"/>
                  <a:gd name="T34" fmla="*/ 142 w 168"/>
                  <a:gd name="T35" fmla="*/ 57 h 106"/>
                  <a:gd name="T36" fmla="*/ 149 w 168"/>
                  <a:gd name="T37" fmla="*/ 66 h 106"/>
                  <a:gd name="T38" fmla="*/ 154 w 168"/>
                  <a:gd name="T39" fmla="*/ 74 h 106"/>
                  <a:gd name="T40" fmla="*/ 159 w 168"/>
                  <a:gd name="T41" fmla="*/ 84 h 106"/>
                  <a:gd name="T42" fmla="*/ 161 w 168"/>
                  <a:gd name="T43" fmla="*/ 92 h 106"/>
                  <a:gd name="T44" fmla="*/ 166 w 168"/>
                  <a:gd name="T45" fmla="*/ 101 h 106"/>
                  <a:gd name="T46" fmla="*/ 163 w 168"/>
                  <a:gd name="T47" fmla="*/ 104 h 106"/>
                  <a:gd name="T48" fmla="*/ 156 w 168"/>
                  <a:gd name="T49" fmla="*/ 97 h 106"/>
                  <a:gd name="T50" fmla="*/ 147 w 168"/>
                  <a:gd name="T51" fmla="*/ 91 h 106"/>
                  <a:gd name="T52" fmla="*/ 139 w 168"/>
                  <a:gd name="T53" fmla="*/ 87 h 106"/>
                  <a:gd name="T54" fmla="*/ 133 w 168"/>
                  <a:gd name="T55" fmla="*/ 78 h 106"/>
                  <a:gd name="T56" fmla="*/ 125 w 168"/>
                  <a:gd name="T57" fmla="*/ 70 h 106"/>
                  <a:gd name="T58" fmla="*/ 116 w 168"/>
                  <a:gd name="T59" fmla="*/ 62 h 106"/>
                  <a:gd name="T60" fmla="*/ 109 w 168"/>
                  <a:gd name="T61" fmla="*/ 55 h 106"/>
                  <a:gd name="T62" fmla="*/ 101 w 168"/>
                  <a:gd name="T63" fmla="*/ 49 h 106"/>
                  <a:gd name="T64" fmla="*/ 90 w 168"/>
                  <a:gd name="T65" fmla="*/ 39 h 106"/>
                  <a:gd name="T66" fmla="*/ 80 w 168"/>
                  <a:gd name="T67" fmla="*/ 34 h 106"/>
                  <a:gd name="T68" fmla="*/ 70 w 168"/>
                  <a:gd name="T69" fmla="*/ 27 h 106"/>
                  <a:gd name="T70" fmla="*/ 62 w 168"/>
                  <a:gd name="T71" fmla="*/ 22 h 106"/>
                  <a:gd name="T72" fmla="*/ 53 w 168"/>
                  <a:gd name="T73" fmla="*/ 24 h 106"/>
                  <a:gd name="T74" fmla="*/ 46 w 168"/>
                  <a:gd name="T75" fmla="*/ 32 h 106"/>
                  <a:gd name="T76" fmla="*/ 42 w 168"/>
                  <a:gd name="T77" fmla="*/ 41 h 106"/>
                  <a:gd name="T78" fmla="*/ 36 w 168"/>
                  <a:gd name="T79" fmla="*/ 49 h 106"/>
                  <a:gd name="T80" fmla="*/ 29 w 168"/>
                  <a:gd name="T81" fmla="*/ 57 h 106"/>
                  <a:gd name="T82" fmla="*/ 24 w 168"/>
                  <a:gd name="T83" fmla="*/ 66 h 106"/>
                  <a:gd name="T84" fmla="*/ 18 w 168"/>
                  <a:gd name="T85" fmla="*/ 74 h 106"/>
                  <a:gd name="T86" fmla="*/ 13 w 168"/>
                  <a:gd name="T87" fmla="*/ 83 h 106"/>
                  <a:gd name="T88" fmla="*/ 7 w 168"/>
                  <a:gd name="T89" fmla="*/ 91 h 106"/>
                  <a:gd name="T90" fmla="*/ 3 w 168"/>
                  <a:gd name="T91" fmla="*/ 99 h 106"/>
                  <a:gd name="T92" fmla="*/ 4 w 168"/>
                  <a:gd name="T93" fmla="*/ 64 h 10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68"/>
                  <a:gd name="T142" fmla="*/ 0 h 106"/>
                  <a:gd name="T143" fmla="*/ 168 w 168"/>
                  <a:gd name="T144" fmla="*/ 106 h 10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68" h="106">
                    <a:moveTo>
                      <a:pt x="13" y="63"/>
                    </a:moveTo>
                    <a:lnTo>
                      <a:pt x="15" y="59"/>
                    </a:lnTo>
                    <a:lnTo>
                      <a:pt x="18" y="55"/>
                    </a:lnTo>
                    <a:lnTo>
                      <a:pt x="21" y="50"/>
                    </a:lnTo>
                    <a:lnTo>
                      <a:pt x="22" y="46"/>
                    </a:lnTo>
                    <a:lnTo>
                      <a:pt x="25" y="42"/>
                    </a:lnTo>
                    <a:lnTo>
                      <a:pt x="27" y="38"/>
                    </a:lnTo>
                    <a:lnTo>
                      <a:pt x="29" y="32"/>
                    </a:lnTo>
                    <a:lnTo>
                      <a:pt x="32" y="28"/>
                    </a:lnTo>
                    <a:lnTo>
                      <a:pt x="36" y="22"/>
                    </a:lnTo>
                    <a:lnTo>
                      <a:pt x="39" y="18"/>
                    </a:lnTo>
                    <a:lnTo>
                      <a:pt x="42" y="14"/>
                    </a:lnTo>
                    <a:lnTo>
                      <a:pt x="46" y="10"/>
                    </a:lnTo>
                    <a:lnTo>
                      <a:pt x="48" y="6"/>
                    </a:lnTo>
                    <a:lnTo>
                      <a:pt x="52" y="3"/>
                    </a:lnTo>
                    <a:lnTo>
                      <a:pt x="56" y="0"/>
                    </a:lnTo>
                    <a:lnTo>
                      <a:pt x="60" y="0"/>
                    </a:lnTo>
                    <a:lnTo>
                      <a:pt x="65" y="0"/>
                    </a:lnTo>
                    <a:lnTo>
                      <a:pt x="69" y="0"/>
                    </a:lnTo>
                    <a:lnTo>
                      <a:pt x="73" y="0"/>
                    </a:lnTo>
                    <a:lnTo>
                      <a:pt x="77" y="0"/>
                    </a:lnTo>
                    <a:lnTo>
                      <a:pt x="83" y="3"/>
                    </a:lnTo>
                    <a:lnTo>
                      <a:pt x="87" y="6"/>
                    </a:lnTo>
                    <a:lnTo>
                      <a:pt x="91" y="7"/>
                    </a:lnTo>
                    <a:lnTo>
                      <a:pt x="95" y="11"/>
                    </a:lnTo>
                    <a:lnTo>
                      <a:pt x="104" y="18"/>
                    </a:lnTo>
                    <a:lnTo>
                      <a:pt x="108" y="21"/>
                    </a:lnTo>
                    <a:lnTo>
                      <a:pt x="114" y="25"/>
                    </a:lnTo>
                    <a:lnTo>
                      <a:pt x="116" y="29"/>
                    </a:lnTo>
                    <a:lnTo>
                      <a:pt x="121" y="32"/>
                    </a:lnTo>
                    <a:lnTo>
                      <a:pt x="125" y="36"/>
                    </a:lnTo>
                    <a:lnTo>
                      <a:pt x="128" y="41"/>
                    </a:lnTo>
                    <a:lnTo>
                      <a:pt x="132" y="45"/>
                    </a:lnTo>
                    <a:lnTo>
                      <a:pt x="136" y="49"/>
                    </a:lnTo>
                    <a:lnTo>
                      <a:pt x="140" y="53"/>
                    </a:lnTo>
                    <a:lnTo>
                      <a:pt x="142" y="57"/>
                    </a:lnTo>
                    <a:lnTo>
                      <a:pt x="146" y="62"/>
                    </a:lnTo>
                    <a:lnTo>
                      <a:pt x="149" y="66"/>
                    </a:lnTo>
                    <a:lnTo>
                      <a:pt x="150" y="70"/>
                    </a:lnTo>
                    <a:lnTo>
                      <a:pt x="154" y="74"/>
                    </a:lnTo>
                    <a:lnTo>
                      <a:pt x="156" y="80"/>
                    </a:lnTo>
                    <a:lnTo>
                      <a:pt x="159" y="84"/>
                    </a:lnTo>
                    <a:lnTo>
                      <a:pt x="160" y="88"/>
                    </a:lnTo>
                    <a:lnTo>
                      <a:pt x="161" y="92"/>
                    </a:lnTo>
                    <a:lnTo>
                      <a:pt x="164" y="97"/>
                    </a:lnTo>
                    <a:lnTo>
                      <a:pt x="166" y="101"/>
                    </a:lnTo>
                    <a:lnTo>
                      <a:pt x="167" y="105"/>
                    </a:lnTo>
                    <a:lnTo>
                      <a:pt x="163" y="104"/>
                    </a:lnTo>
                    <a:lnTo>
                      <a:pt x="160" y="99"/>
                    </a:lnTo>
                    <a:lnTo>
                      <a:pt x="156" y="97"/>
                    </a:lnTo>
                    <a:lnTo>
                      <a:pt x="152" y="94"/>
                    </a:lnTo>
                    <a:lnTo>
                      <a:pt x="147" y="91"/>
                    </a:lnTo>
                    <a:lnTo>
                      <a:pt x="143" y="90"/>
                    </a:lnTo>
                    <a:lnTo>
                      <a:pt x="139" y="87"/>
                    </a:lnTo>
                    <a:lnTo>
                      <a:pt x="136" y="83"/>
                    </a:lnTo>
                    <a:lnTo>
                      <a:pt x="133" y="78"/>
                    </a:lnTo>
                    <a:lnTo>
                      <a:pt x="129" y="76"/>
                    </a:lnTo>
                    <a:lnTo>
                      <a:pt x="125" y="70"/>
                    </a:lnTo>
                    <a:lnTo>
                      <a:pt x="121" y="66"/>
                    </a:lnTo>
                    <a:lnTo>
                      <a:pt x="116" y="62"/>
                    </a:lnTo>
                    <a:lnTo>
                      <a:pt x="112" y="59"/>
                    </a:lnTo>
                    <a:lnTo>
                      <a:pt x="109" y="55"/>
                    </a:lnTo>
                    <a:lnTo>
                      <a:pt x="105" y="52"/>
                    </a:lnTo>
                    <a:lnTo>
                      <a:pt x="101" y="49"/>
                    </a:lnTo>
                    <a:lnTo>
                      <a:pt x="95" y="45"/>
                    </a:lnTo>
                    <a:lnTo>
                      <a:pt x="90" y="39"/>
                    </a:lnTo>
                    <a:lnTo>
                      <a:pt x="86" y="36"/>
                    </a:lnTo>
                    <a:lnTo>
                      <a:pt x="80" y="34"/>
                    </a:lnTo>
                    <a:lnTo>
                      <a:pt x="76" y="31"/>
                    </a:lnTo>
                    <a:lnTo>
                      <a:pt x="70" y="27"/>
                    </a:lnTo>
                    <a:lnTo>
                      <a:pt x="66" y="24"/>
                    </a:lnTo>
                    <a:lnTo>
                      <a:pt x="62" y="22"/>
                    </a:lnTo>
                    <a:lnTo>
                      <a:pt x="58" y="21"/>
                    </a:lnTo>
                    <a:lnTo>
                      <a:pt x="53" y="24"/>
                    </a:lnTo>
                    <a:lnTo>
                      <a:pt x="51" y="29"/>
                    </a:lnTo>
                    <a:lnTo>
                      <a:pt x="46" y="32"/>
                    </a:lnTo>
                    <a:lnTo>
                      <a:pt x="45" y="36"/>
                    </a:lnTo>
                    <a:lnTo>
                      <a:pt x="42" y="41"/>
                    </a:lnTo>
                    <a:lnTo>
                      <a:pt x="39" y="45"/>
                    </a:lnTo>
                    <a:lnTo>
                      <a:pt x="36" y="49"/>
                    </a:lnTo>
                    <a:lnTo>
                      <a:pt x="34" y="53"/>
                    </a:lnTo>
                    <a:lnTo>
                      <a:pt x="29" y="57"/>
                    </a:lnTo>
                    <a:lnTo>
                      <a:pt x="27" y="62"/>
                    </a:lnTo>
                    <a:lnTo>
                      <a:pt x="24" y="66"/>
                    </a:lnTo>
                    <a:lnTo>
                      <a:pt x="21" y="70"/>
                    </a:lnTo>
                    <a:lnTo>
                      <a:pt x="18" y="74"/>
                    </a:lnTo>
                    <a:lnTo>
                      <a:pt x="15" y="78"/>
                    </a:lnTo>
                    <a:lnTo>
                      <a:pt x="13" y="83"/>
                    </a:lnTo>
                    <a:lnTo>
                      <a:pt x="10" y="87"/>
                    </a:lnTo>
                    <a:lnTo>
                      <a:pt x="7" y="91"/>
                    </a:lnTo>
                    <a:lnTo>
                      <a:pt x="6" y="95"/>
                    </a:lnTo>
                    <a:lnTo>
                      <a:pt x="3" y="99"/>
                    </a:lnTo>
                    <a:lnTo>
                      <a:pt x="0" y="104"/>
                    </a:lnTo>
                    <a:lnTo>
                      <a:pt x="4" y="64"/>
                    </a:lnTo>
                  </a:path>
                </a:pathLst>
              </a:custGeom>
              <a:solidFill>
                <a:srgbClr val="00CC00"/>
              </a:solidFill>
              <a:ln w="12700" cap="rnd">
                <a:solidFill>
                  <a:srgbClr val="00CC00"/>
                </a:solidFill>
                <a:round/>
                <a:headEnd/>
                <a:tailEnd/>
              </a:ln>
            </p:spPr>
            <p:txBody>
              <a:bodyPr/>
              <a:lstStyle/>
              <a:p>
                <a:endParaRPr lang="en-US"/>
              </a:p>
            </p:txBody>
          </p:sp>
          <p:sp>
            <p:nvSpPr>
              <p:cNvPr id="3869" name="Freeform 232"/>
              <p:cNvSpPr>
                <a:spLocks/>
              </p:cNvSpPr>
              <p:nvPr/>
            </p:nvSpPr>
            <p:spPr bwMode="auto">
              <a:xfrm>
                <a:off x="1733" y="1708"/>
                <a:ext cx="206" cy="131"/>
              </a:xfrm>
              <a:custGeom>
                <a:avLst/>
                <a:gdLst>
                  <a:gd name="T0" fmla="*/ 19 w 206"/>
                  <a:gd name="T1" fmla="*/ 73 h 131"/>
                  <a:gd name="T2" fmla="*/ 26 w 206"/>
                  <a:gd name="T3" fmla="*/ 62 h 131"/>
                  <a:gd name="T4" fmla="*/ 31 w 206"/>
                  <a:gd name="T5" fmla="*/ 52 h 131"/>
                  <a:gd name="T6" fmla="*/ 36 w 206"/>
                  <a:gd name="T7" fmla="*/ 40 h 131"/>
                  <a:gd name="T8" fmla="*/ 45 w 206"/>
                  <a:gd name="T9" fmla="*/ 28 h 131"/>
                  <a:gd name="T10" fmla="*/ 52 w 206"/>
                  <a:gd name="T11" fmla="*/ 17 h 131"/>
                  <a:gd name="T12" fmla="*/ 59 w 206"/>
                  <a:gd name="T13" fmla="*/ 7 h 131"/>
                  <a:gd name="T14" fmla="*/ 69 w 206"/>
                  <a:gd name="T15" fmla="*/ 0 h 131"/>
                  <a:gd name="T16" fmla="*/ 79 w 206"/>
                  <a:gd name="T17" fmla="*/ 0 h 131"/>
                  <a:gd name="T18" fmla="*/ 90 w 206"/>
                  <a:gd name="T19" fmla="*/ 0 h 131"/>
                  <a:gd name="T20" fmla="*/ 102 w 206"/>
                  <a:gd name="T21" fmla="*/ 3 h 131"/>
                  <a:gd name="T22" fmla="*/ 112 w 206"/>
                  <a:gd name="T23" fmla="*/ 9 h 131"/>
                  <a:gd name="T24" fmla="*/ 127 w 206"/>
                  <a:gd name="T25" fmla="*/ 23 h 131"/>
                  <a:gd name="T26" fmla="*/ 140 w 206"/>
                  <a:gd name="T27" fmla="*/ 31 h 131"/>
                  <a:gd name="T28" fmla="*/ 148 w 206"/>
                  <a:gd name="T29" fmla="*/ 40 h 131"/>
                  <a:gd name="T30" fmla="*/ 157 w 206"/>
                  <a:gd name="T31" fmla="*/ 50 h 131"/>
                  <a:gd name="T32" fmla="*/ 167 w 206"/>
                  <a:gd name="T33" fmla="*/ 61 h 131"/>
                  <a:gd name="T34" fmla="*/ 174 w 206"/>
                  <a:gd name="T35" fmla="*/ 71 h 131"/>
                  <a:gd name="T36" fmla="*/ 183 w 206"/>
                  <a:gd name="T37" fmla="*/ 81 h 131"/>
                  <a:gd name="T38" fmla="*/ 189 w 206"/>
                  <a:gd name="T39" fmla="*/ 92 h 131"/>
                  <a:gd name="T40" fmla="*/ 195 w 206"/>
                  <a:gd name="T41" fmla="*/ 104 h 131"/>
                  <a:gd name="T42" fmla="*/ 198 w 206"/>
                  <a:gd name="T43" fmla="*/ 114 h 131"/>
                  <a:gd name="T44" fmla="*/ 203 w 206"/>
                  <a:gd name="T45" fmla="*/ 125 h 131"/>
                  <a:gd name="T46" fmla="*/ 200 w 206"/>
                  <a:gd name="T47" fmla="*/ 128 h 131"/>
                  <a:gd name="T48" fmla="*/ 191 w 206"/>
                  <a:gd name="T49" fmla="*/ 120 h 131"/>
                  <a:gd name="T50" fmla="*/ 181 w 206"/>
                  <a:gd name="T51" fmla="*/ 113 h 131"/>
                  <a:gd name="T52" fmla="*/ 171 w 206"/>
                  <a:gd name="T53" fmla="*/ 107 h 131"/>
                  <a:gd name="T54" fmla="*/ 164 w 206"/>
                  <a:gd name="T55" fmla="*/ 97 h 131"/>
                  <a:gd name="T56" fmla="*/ 153 w 206"/>
                  <a:gd name="T57" fmla="*/ 87 h 131"/>
                  <a:gd name="T58" fmla="*/ 143 w 206"/>
                  <a:gd name="T59" fmla="*/ 76 h 131"/>
                  <a:gd name="T60" fmla="*/ 134 w 206"/>
                  <a:gd name="T61" fmla="*/ 68 h 131"/>
                  <a:gd name="T62" fmla="*/ 124 w 206"/>
                  <a:gd name="T63" fmla="*/ 61 h 131"/>
                  <a:gd name="T64" fmla="*/ 110 w 206"/>
                  <a:gd name="T65" fmla="*/ 49 h 131"/>
                  <a:gd name="T66" fmla="*/ 98 w 206"/>
                  <a:gd name="T67" fmla="*/ 42 h 131"/>
                  <a:gd name="T68" fmla="*/ 86 w 206"/>
                  <a:gd name="T69" fmla="*/ 33 h 131"/>
                  <a:gd name="T70" fmla="*/ 76 w 206"/>
                  <a:gd name="T71" fmla="*/ 28 h 131"/>
                  <a:gd name="T72" fmla="*/ 65 w 206"/>
                  <a:gd name="T73" fmla="*/ 29 h 131"/>
                  <a:gd name="T74" fmla="*/ 57 w 206"/>
                  <a:gd name="T75" fmla="*/ 40 h 131"/>
                  <a:gd name="T76" fmla="*/ 52 w 206"/>
                  <a:gd name="T77" fmla="*/ 50 h 131"/>
                  <a:gd name="T78" fmla="*/ 45 w 206"/>
                  <a:gd name="T79" fmla="*/ 61 h 131"/>
                  <a:gd name="T80" fmla="*/ 36 w 206"/>
                  <a:gd name="T81" fmla="*/ 71 h 131"/>
                  <a:gd name="T82" fmla="*/ 29 w 206"/>
                  <a:gd name="T83" fmla="*/ 81 h 131"/>
                  <a:gd name="T84" fmla="*/ 22 w 206"/>
                  <a:gd name="T85" fmla="*/ 92 h 131"/>
                  <a:gd name="T86" fmla="*/ 16 w 206"/>
                  <a:gd name="T87" fmla="*/ 102 h 131"/>
                  <a:gd name="T88" fmla="*/ 9 w 206"/>
                  <a:gd name="T89" fmla="*/ 113 h 131"/>
                  <a:gd name="T90" fmla="*/ 3 w 206"/>
                  <a:gd name="T91" fmla="*/ 123 h 131"/>
                  <a:gd name="T92" fmla="*/ 5 w 206"/>
                  <a:gd name="T93" fmla="*/ 80 h 13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206"/>
                  <a:gd name="T142" fmla="*/ 0 h 131"/>
                  <a:gd name="T143" fmla="*/ 206 w 206"/>
                  <a:gd name="T144" fmla="*/ 131 h 13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206" h="131">
                    <a:moveTo>
                      <a:pt x="16" y="78"/>
                    </a:moveTo>
                    <a:lnTo>
                      <a:pt x="19" y="73"/>
                    </a:lnTo>
                    <a:lnTo>
                      <a:pt x="22" y="68"/>
                    </a:lnTo>
                    <a:lnTo>
                      <a:pt x="26" y="62"/>
                    </a:lnTo>
                    <a:lnTo>
                      <a:pt x="28" y="57"/>
                    </a:lnTo>
                    <a:lnTo>
                      <a:pt x="31" y="52"/>
                    </a:lnTo>
                    <a:lnTo>
                      <a:pt x="33" y="47"/>
                    </a:lnTo>
                    <a:lnTo>
                      <a:pt x="36" y="40"/>
                    </a:lnTo>
                    <a:lnTo>
                      <a:pt x="40" y="35"/>
                    </a:lnTo>
                    <a:lnTo>
                      <a:pt x="45" y="28"/>
                    </a:lnTo>
                    <a:lnTo>
                      <a:pt x="48" y="23"/>
                    </a:lnTo>
                    <a:lnTo>
                      <a:pt x="52" y="17"/>
                    </a:lnTo>
                    <a:lnTo>
                      <a:pt x="57" y="12"/>
                    </a:lnTo>
                    <a:lnTo>
                      <a:pt x="59" y="7"/>
                    </a:lnTo>
                    <a:lnTo>
                      <a:pt x="64" y="3"/>
                    </a:lnTo>
                    <a:lnTo>
                      <a:pt x="69" y="0"/>
                    </a:lnTo>
                    <a:lnTo>
                      <a:pt x="74" y="0"/>
                    </a:lnTo>
                    <a:lnTo>
                      <a:pt x="79" y="0"/>
                    </a:lnTo>
                    <a:lnTo>
                      <a:pt x="84" y="0"/>
                    </a:lnTo>
                    <a:lnTo>
                      <a:pt x="90" y="0"/>
                    </a:lnTo>
                    <a:lnTo>
                      <a:pt x="95" y="0"/>
                    </a:lnTo>
                    <a:lnTo>
                      <a:pt x="102" y="3"/>
                    </a:lnTo>
                    <a:lnTo>
                      <a:pt x="107" y="7"/>
                    </a:lnTo>
                    <a:lnTo>
                      <a:pt x="112" y="9"/>
                    </a:lnTo>
                    <a:lnTo>
                      <a:pt x="117" y="14"/>
                    </a:lnTo>
                    <a:lnTo>
                      <a:pt x="127" y="23"/>
                    </a:lnTo>
                    <a:lnTo>
                      <a:pt x="133" y="26"/>
                    </a:lnTo>
                    <a:lnTo>
                      <a:pt x="140" y="31"/>
                    </a:lnTo>
                    <a:lnTo>
                      <a:pt x="143" y="36"/>
                    </a:lnTo>
                    <a:lnTo>
                      <a:pt x="148" y="40"/>
                    </a:lnTo>
                    <a:lnTo>
                      <a:pt x="153" y="45"/>
                    </a:lnTo>
                    <a:lnTo>
                      <a:pt x="157" y="50"/>
                    </a:lnTo>
                    <a:lnTo>
                      <a:pt x="162" y="55"/>
                    </a:lnTo>
                    <a:lnTo>
                      <a:pt x="167" y="61"/>
                    </a:lnTo>
                    <a:lnTo>
                      <a:pt x="172" y="66"/>
                    </a:lnTo>
                    <a:lnTo>
                      <a:pt x="174" y="71"/>
                    </a:lnTo>
                    <a:lnTo>
                      <a:pt x="179" y="76"/>
                    </a:lnTo>
                    <a:lnTo>
                      <a:pt x="183" y="81"/>
                    </a:lnTo>
                    <a:lnTo>
                      <a:pt x="184" y="87"/>
                    </a:lnTo>
                    <a:lnTo>
                      <a:pt x="189" y="92"/>
                    </a:lnTo>
                    <a:lnTo>
                      <a:pt x="191" y="99"/>
                    </a:lnTo>
                    <a:lnTo>
                      <a:pt x="195" y="104"/>
                    </a:lnTo>
                    <a:lnTo>
                      <a:pt x="196" y="109"/>
                    </a:lnTo>
                    <a:lnTo>
                      <a:pt x="198" y="114"/>
                    </a:lnTo>
                    <a:lnTo>
                      <a:pt x="202" y="120"/>
                    </a:lnTo>
                    <a:lnTo>
                      <a:pt x="203" y="125"/>
                    </a:lnTo>
                    <a:lnTo>
                      <a:pt x="205" y="130"/>
                    </a:lnTo>
                    <a:lnTo>
                      <a:pt x="200" y="128"/>
                    </a:lnTo>
                    <a:lnTo>
                      <a:pt x="196" y="123"/>
                    </a:lnTo>
                    <a:lnTo>
                      <a:pt x="191" y="120"/>
                    </a:lnTo>
                    <a:lnTo>
                      <a:pt x="186" y="116"/>
                    </a:lnTo>
                    <a:lnTo>
                      <a:pt x="181" y="113"/>
                    </a:lnTo>
                    <a:lnTo>
                      <a:pt x="176" y="111"/>
                    </a:lnTo>
                    <a:lnTo>
                      <a:pt x="171" y="107"/>
                    </a:lnTo>
                    <a:lnTo>
                      <a:pt x="167" y="102"/>
                    </a:lnTo>
                    <a:lnTo>
                      <a:pt x="164" y="97"/>
                    </a:lnTo>
                    <a:lnTo>
                      <a:pt x="158" y="94"/>
                    </a:lnTo>
                    <a:lnTo>
                      <a:pt x="153" y="87"/>
                    </a:lnTo>
                    <a:lnTo>
                      <a:pt x="148" y="81"/>
                    </a:lnTo>
                    <a:lnTo>
                      <a:pt x="143" y="76"/>
                    </a:lnTo>
                    <a:lnTo>
                      <a:pt x="138" y="73"/>
                    </a:lnTo>
                    <a:lnTo>
                      <a:pt x="134" y="68"/>
                    </a:lnTo>
                    <a:lnTo>
                      <a:pt x="129" y="64"/>
                    </a:lnTo>
                    <a:lnTo>
                      <a:pt x="124" y="61"/>
                    </a:lnTo>
                    <a:lnTo>
                      <a:pt x="117" y="55"/>
                    </a:lnTo>
                    <a:lnTo>
                      <a:pt x="110" y="49"/>
                    </a:lnTo>
                    <a:lnTo>
                      <a:pt x="105" y="45"/>
                    </a:lnTo>
                    <a:lnTo>
                      <a:pt x="98" y="42"/>
                    </a:lnTo>
                    <a:lnTo>
                      <a:pt x="93" y="38"/>
                    </a:lnTo>
                    <a:lnTo>
                      <a:pt x="86" y="33"/>
                    </a:lnTo>
                    <a:lnTo>
                      <a:pt x="81" y="29"/>
                    </a:lnTo>
                    <a:lnTo>
                      <a:pt x="76" y="28"/>
                    </a:lnTo>
                    <a:lnTo>
                      <a:pt x="71" y="26"/>
                    </a:lnTo>
                    <a:lnTo>
                      <a:pt x="65" y="29"/>
                    </a:lnTo>
                    <a:lnTo>
                      <a:pt x="62" y="36"/>
                    </a:lnTo>
                    <a:lnTo>
                      <a:pt x="57" y="40"/>
                    </a:lnTo>
                    <a:lnTo>
                      <a:pt x="55" y="45"/>
                    </a:lnTo>
                    <a:lnTo>
                      <a:pt x="52" y="50"/>
                    </a:lnTo>
                    <a:lnTo>
                      <a:pt x="48" y="55"/>
                    </a:lnTo>
                    <a:lnTo>
                      <a:pt x="45" y="61"/>
                    </a:lnTo>
                    <a:lnTo>
                      <a:pt x="41" y="66"/>
                    </a:lnTo>
                    <a:lnTo>
                      <a:pt x="36" y="71"/>
                    </a:lnTo>
                    <a:lnTo>
                      <a:pt x="33" y="76"/>
                    </a:lnTo>
                    <a:lnTo>
                      <a:pt x="29" y="81"/>
                    </a:lnTo>
                    <a:lnTo>
                      <a:pt x="26" y="87"/>
                    </a:lnTo>
                    <a:lnTo>
                      <a:pt x="22" y="92"/>
                    </a:lnTo>
                    <a:lnTo>
                      <a:pt x="19" y="97"/>
                    </a:lnTo>
                    <a:lnTo>
                      <a:pt x="16" y="102"/>
                    </a:lnTo>
                    <a:lnTo>
                      <a:pt x="12" y="107"/>
                    </a:lnTo>
                    <a:lnTo>
                      <a:pt x="9" y="113"/>
                    </a:lnTo>
                    <a:lnTo>
                      <a:pt x="7" y="118"/>
                    </a:lnTo>
                    <a:lnTo>
                      <a:pt x="3" y="123"/>
                    </a:lnTo>
                    <a:lnTo>
                      <a:pt x="0" y="128"/>
                    </a:lnTo>
                    <a:lnTo>
                      <a:pt x="5" y="80"/>
                    </a:lnTo>
                  </a:path>
                </a:pathLst>
              </a:custGeom>
              <a:solidFill>
                <a:srgbClr val="00CC00"/>
              </a:solidFill>
              <a:ln w="12700" cap="rnd">
                <a:solidFill>
                  <a:srgbClr val="00CC00"/>
                </a:solidFill>
                <a:round/>
                <a:headEnd/>
                <a:tailEnd/>
              </a:ln>
            </p:spPr>
            <p:txBody>
              <a:bodyPr/>
              <a:lstStyle/>
              <a:p>
                <a:endParaRPr lang="en-US"/>
              </a:p>
            </p:txBody>
          </p:sp>
          <p:sp>
            <p:nvSpPr>
              <p:cNvPr id="3870" name="Freeform 233"/>
              <p:cNvSpPr>
                <a:spLocks/>
              </p:cNvSpPr>
              <p:nvPr/>
            </p:nvSpPr>
            <p:spPr bwMode="auto">
              <a:xfrm>
                <a:off x="1507" y="1819"/>
                <a:ext cx="229" cy="144"/>
              </a:xfrm>
              <a:custGeom>
                <a:avLst/>
                <a:gdLst>
                  <a:gd name="T0" fmla="*/ 207 w 229"/>
                  <a:gd name="T1" fmla="*/ 80 h 144"/>
                  <a:gd name="T2" fmla="*/ 199 w 229"/>
                  <a:gd name="T3" fmla="*/ 69 h 144"/>
                  <a:gd name="T4" fmla="*/ 194 w 229"/>
                  <a:gd name="T5" fmla="*/ 57 h 144"/>
                  <a:gd name="T6" fmla="*/ 188 w 229"/>
                  <a:gd name="T7" fmla="*/ 44 h 144"/>
                  <a:gd name="T8" fmla="*/ 178 w 229"/>
                  <a:gd name="T9" fmla="*/ 31 h 144"/>
                  <a:gd name="T10" fmla="*/ 171 w 229"/>
                  <a:gd name="T11" fmla="*/ 19 h 144"/>
                  <a:gd name="T12" fmla="*/ 163 w 229"/>
                  <a:gd name="T13" fmla="*/ 8 h 144"/>
                  <a:gd name="T14" fmla="*/ 151 w 229"/>
                  <a:gd name="T15" fmla="*/ 0 h 144"/>
                  <a:gd name="T16" fmla="*/ 140 w 229"/>
                  <a:gd name="T17" fmla="*/ 0 h 144"/>
                  <a:gd name="T18" fmla="*/ 128 w 229"/>
                  <a:gd name="T19" fmla="*/ 0 h 144"/>
                  <a:gd name="T20" fmla="*/ 115 w 229"/>
                  <a:gd name="T21" fmla="*/ 4 h 144"/>
                  <a:gd name="T22" fmla="*/ 103 w 229"/>
                  <a:gd name="T23" fmla="*/ 10 h 144"/>
                  <a:gd name="T24" fmla="*/ 86 w 229"/>
                  <a:gd name="T25" fmla="*/ 25 h 144"/>
                  <a:gd name="T26" fmla="*/ 73 w 229"/>
                  <a:gd name="T27" fmla="*/ 34 h 144"/>
                  <a:gd name="T28" fmla="*/ 63 w 229"/>
                  <a:gd name="T29" fmla="*/ 44 h 144"/>
                  <a:gd name="T30" fmla="*/ 54 w 229"/>
                  <a:gd name="T31" fmla="*/ 55 h 144"/>
                  <a:gd name="T32" fmla="*/ 42 w 229"/>
                  <a:gd name="T33" fmla="*/ 67 h 144"/>
                  <a:gd name="T34" fmla="*/ 34 w 229"/>
                  <a:gd name="T35" fmla="*/ 78 h 144"/>
                  <a:gd name="T36" fmla="*/ 25 w 229"/>
                  <a:gd name="T37" fmla="*/ 90 h 144"/>
                  <a:gd name="T38" fmla="*/ 17 w 229"/>
                  <a:gd name="T39" fmla="*/ 101 h 144"/>
                  <a:gd name="T40" fmla="*/ 11 w 229"/>
                  <a:gd name="T41" fmla="*/ 114 h 144"/>
                  <a:gd name="T42" fmla="*/ 8 w 229"/>
                  <a:gd name="T43" fmla="*/ 126 h 144"/>
                  <a:gd name="T44" fmla="*/ 2 w 229"/>
                  <a:gd name="T45" fmla="*/ 137 h 144"/>
                  <a:gd name="T46" fmla="*/ 6 w 229"/>
                  <a:gd name="T47" fmla="*/ 141 h 144"/>
                  <a:gd name="T48" fmla="*/ 15 w 229"/>
                  <a:gd name="T49" fmla="*/ 132 h 144"/>
                  <a:gd name="T50" fmla="*/ 27 w 229"/>
                  <a:gd name="T51" fmla="*/ 124 h 144"/>
                  <a:gd name="T52" fmla="*/ 38 w 229"/>
                  <a:gd name="T53" fmla="*/ 118 h 144"/>
                  <a:gd name="T54" fmla="*/ 46 w 229"/>
                  <a:gd name="T55" fmla="*/ 107 h 144"/>
                  <a:gd name="T56" fmla="*/ 57 w 229"/>
                  <a:gd name="T57" fmla="*/ 95 h 144"/>
                  <a:gd name="T58" fmla="*/ 69 w 229"/>
                  <a:gd name="T59" fmla="*/ 84 h 144"/>
                  <a:gd name="T60" fmla="*/ 79 w 229"/>
                  <a:gd name="T61" fmla="*/ 74 h 144"/>
                  <a:gd name="T62" fmla="*/ 90 w 229"/>
                  <a:gd name="T63" fmla="*/ 67 h 144"/>
                  <a:gd name="T64" fmla="*/ 105 w 229"/>
                  <a:gd name="T65" fmla="*/ 53 h 144"/>
                  <a:gd name="T66" fmla="*/ 119 w 229"/>
                  <a:gd name="T67" fmla="*/ 46 h 144"/>
                  <a:gd name="T68" fmla="*/ 132 w 229"/>
                  <a:gd name="T69" fmla="*/ 36 h 144"/>
                  <a:gd name="T70" fmla="*/ 144 w 229"/>
                  <a:gd name="T71" fmla="*/ 31 h 144"/>
                  <a:gd name="T72" fmla="*/ 155 w 229"/>
                  <a:gd name="T73" fmla="*/ 32 h 144"/>
                  <a:gd name="T74" fmla="*/ 165 w 229"/>
                  <a:gd name="T75" fmla="*/ 44 h 144"/>
                  <a:gd name="T76" fmla="*/ 171 w 229"/>
                  <a:gd name="T77" fmla="*/ 55 h 144"/>
                  <a:gd name="T78" fmla="*/ 178 w 229"/>
                  <a:gd name="T79" fmla="*/ 67 h 144"/>
                  <a:gd name="T80" fmla="*/ 188 w 229"/>
                  <a:gd name="T81" fmla="*/ 78 h 144"/>
                  <a:gd name="T82" fmla="*/ 195 w 229"/>
                  <a:gd name="T83" fmla="*/ 90 h 144"/>
                  <a:gd name="T84" fmla="*/ 203 w 229"/>
                  <a:gd name="T85" fmla="*/ 101 h 144"/>
                  <a:gd name="T86" fmla="*/ 211 w 229"/>
                  <a:gd name="T87" fmla="*/ 112 h 144"/>
                  <a:gd name="T88" fmla="*/ 218 w 229"/>
                  <a:gd name="T89" fmla="*/ 124 h 144"/>
                  <a:gd name="T90" fmla="*/ 224 w 229"/>
                  <a:gd name="T91" fmla="*/ 135 h 144"/>
                  <a:gd name="T92" fmla="*/ 222 w 229"/>
                  <a:gd name="T93" fmla="*/ 88 h 14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229"/>
                  <a:gd name="T142" fmla="*/ 0 h 144"/>
                  <a:gd name="T143" fmla="*/ 229 w 229"/>
                  <a:gd name="T144" fmla="*/ 144 h 144"/>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229" h="144">
                    <a:moveTo>
                      <a:pt x="211" y="86"/>
                    </a:moveTo>
                    <a:lnTo>
                      <a:pt x="207" y="80"/>
                    </a:lnTo>
                    <a:lnTo>
                      <a:pt x="203" y="74"/>
                    </a:lnTo>
                    <a:lnTo>
                      <a:pt x="199" y="69"/>
                    </a:lnTo>
                    <a:lnTo>
                      <a:pt x="197" y="63"/>
                    </a:lnTo>
                    <a:lnTo>
                      <a:pt x="194" y="57"/>
                    </a:lnTo>
                    <a:lnTo>
                      <a:pt x="192" y="51"/>
                    </a:lnTo>
                    <a:lnTo>
                      <a:pt x="188" y="44"/>
                    </a:lnTo>
                    <a:lnTo>
                      <a:pt x="184" y="38"/>
                    </a:lnTo>
                    <a:lnTo>
                      <a:pt x="178" y="31"/>
                    </a:lnTo>
                    <a:lnTo>
                      <a:pt x="174" y="25"/>
                    </a:lnTo>
                    <a:lnTo>
                      <a:pt x="171" y="19"/>
                    </a:lnTo>
                    <a:lnTo>
                      <a:pt x="165" y="13"/>
                    </a:lnTo>
                    <a:lnTo>
                      <a:pt x="163" y="8"/>
                    </a:lnTo>
                    <a:lnTo>
                      <a:pt x="157" y="4"/>
                    </a:lnTo>
                    <a:lnTo>
                      <a:pt x="151" y="0"/>
                    </a:lnTo>
                    <a:lnTo>
                      <a:pt x="146" y="0"/>
                    </a:lnTo>
                    <a:lnTo>
                      <a:pt x="140" y="0"/>
                    </a:lnTo>
                    <a:lnTo>
                      <a:pt x="134" y="0"/>
                    </a:lnTo>
                    <a:lnTo>
                      <a:pt x="128" y="0"/>
                    </a:lnTo>
                    <a:lnTo>
                      <a:pt x="123" y="0"/>
                    </a:lnTo>
                    <a:lnTo>
                      <a:pt x="115" y="4"/>
                    </a:lnTo>
                    <a:lnTo>
                      <a:pt x="109" y="8"/>
                    </a:lnTo>
                    <a:lnTo>
                      <a:pt x="103" y="10"/>
                    </a:lnTo>
                    <a:lnTo>
                      <a:pt x="98" y="15"/>
                    </a:lnTo>
                    <a:lnTo>
                      <a:pt x="86" y="25"/>
                    </a:lnTo>
                    <a:lnTo>
                      <a:pt x="80" y="29"/>
                    </a:lnTo>
                    <a:lnTo>
                      <a:pt x="73" y="34"/>
                    </a:lnTo>
                    <a:lnTo>
                      <a:pt x="69" y="40"/>
                    </a:lnTo>
                    <a:lnTo>
                      <a:pt x="63" y="44"/>
                    </a:lnTo>
                    <a:lnTo>
                      <a:pt x="57" y="50"/>
                    </a:lnTo>
                    <a:lnTo>
                      <a:pt x="54" y="55"/>
                    </a:lnTo>
                    <a:lnTo>
                      <a:pt x="48" y="61"/>
                    </a:lnTo>
                    <a:lnTo>
                      <a:pt x="42" y="67"/>
                    </a:lnTo>
                    <a:lnTo>
                      <a:pt x="36" y="72"/>
                    </a:lnTo>
                    <a:lnTo>
                      <a:pt x="34" y="78"/>
                    </a:lnTo>
                    <a:lnTo>
                      <a:pt x="29" y="84"/>
                    </a:lnTo>
                    <a:lnTo>
                      <a:pt x="25" y="90"/>
                    </a:lnTo>
                    <a:lnTo>
                      <a:pt x="23" y="95"/>
                    </a:lnTo>
                    <a:lnTo>
                      <a:pt x="17" y="101"/>
                    </a:lnTo>
                    <a:lnTo>
                      <a:pt x="15" y="109"/>
                    </a:lnTo>
                    <a:lnTo>
                      <a:pt x="11" y="114"/>
                    </a:lnTo>
                    <a:lnTo>
                      <a:pt x="10" y="120"/>
                    </a:lnTo>
                    <a:lnTo>
                      <a:pt x="8" y="126"/>
                    </a:lnTo>
                    <a:lnTo>
                      <a:pt x="4" y="132"/>
                    </a:lnTo>
                    <a:lnTo>
                      <a:pt x="2" y="137"/>
                    </a:lnTo>
                    <a:lnTo>
                      <a:pt x="0" y="143"/>
                    </a:lnTo>
                    <a:lnTo>
                      <a:pt x="6" y="141"/>
                    </a:lnTo>
                    <a:lnTo>
                      <a:pt x="10" y="135"/>
                    </a:lnTo>
                    <a:lnTo>
                      <a:pt x="15" y="132"/>
                    </a:lnTo>
                    <a:lnTo>
                      <a:pt x="21" y="128"/>
                    </a:lnTo>
                    <a:lnTo>
                      <a:pt x="27" y="124"/>
                    </a:lnTo>
                    <a:lnTo>
                      <a:pt x="33" y="122"/>
                    </a:lnTo>
                    <a:lnTo>
                      <a:pt x="38" y="118"/>
                    </a:lnTo>
                    <a:lnTo>
                      <a:pt x="42" y="112"/>
                    </a:lnTo>
                    <a:lnTo>
                      <a:pt x="46" y="107"/>
                    </a:lnTo>
                    <a:lnTo>
                      <a:pt x="52" y="103"/>
                    </a:lnTo>
                    <a:lnTo>
                      <a:pt x="57" y="95"/>
                    </a:lnTo>
                    <a:lnTo>
                      <a:pt x="63" y="90"/>
                    </a:lnTo>
                    <a:lnTo>
                      <a:pt x="69" y="84"/>
                    </a:lnTo>
                    <a:lnTo>
                      <a:pt x="75" y="80"/>
                    </a:lnTo>
                    <a:lnTo>
                      <a:pt x="79" y="74"/>
                    </a:lnTo>
                    <a:lnTo>
                      <a:pt x="84" y="71"/>
                    </a:lnTo>
                    <a:lnTo>
                      <a:pt x="90" y="67"/>
                    </a:lnTo>
                    <a:lnTo>
                      <a:pt x="98" y="61"/>
                    </a:lnTo>
                    <a:lnTo>
                      <a:pt x="105" y="53"/>
                    </a:lnTo>
                    <a:lnTo>
                      <a:pt x="111" y="50"/>
                    </a:lnTo>
                    <a:lnTo>
                      <a:pt x="119" y="46"/>
                    </a:lnTo>
                    <a:lnTo>
                      <a:pt x="125" y="42"/>
                    </a:lnTo>
                    <a:lnTo>
                      <a:pt x="132" y="36"/>
                    </a:lnTo>
                    <a:lnTo>
                      <a:pt x="138" y="32"/>
                    </a:lnTo>
                    <a:lnTo>
                      <a:pt x="144" y="31"/>
                    </a:lnTo>
                    <a:lnTo>
                      <a:pt x="149" y="29"/>
                    </a:lnTo>
                    <a:lnTo>
                      <a:pt x="155" y="32"/>
                    </a:lnTo>
                    <a:lnTo>
                      <a:pt x="159" y="40"/>
                    </a:lnTo>
                    <a:lnTo>
                      <a:pt x="165" y="44"/>
                    </a:lnTo>
                    <a:lnTo>
                      <a:pt x="167" y="50"/>
                    </a:lnTo>
                    <a:lnTo>
                      <a:pt x="171" y="55"/>
                    </a:lnTo>
                    <a:lnTo>
                      <a:pt x="174" y="61"/>
                    </a:lnTo>
                    <a:lnTo>
                      <a:pt x="178" y="67"/>
                    </a:lnTo>
                    <a:lnTo>
                      <a:pt x="182" y="72"/>
                    </a:lnTo>
                    <a:lnTo>
                      <a:pt x="188" y="78"/>
                    </a:lnTo>
                    <a:lnTo>
                      <a:pt x="192" y="84"/>
                    </a:lnTo>
                    <a:lnTo>
                      <a:pt x="195" y="90"/>
                    </a:lnTo>
                    <a:lnTo>
                      <a:pt x="199" y="95"/>
                    </a:lnTo>
                    <a:lnTo>
                      <a:pt x="203" y="101"/>
                    </a:lnTo>
                    <a:lnTo>
                      <a:pt x="207" y="107"/>
                    </a:lnTo>
                    <a:lnTo>
                      <a:pt x="211" y="112"/>
                    </a:lnTo>
                    <a:lnTo>
                      <a:pt x="215" y="118"/>
                    </a:lnTo>
                    <a:lnTo>
                      <a:pt x="218" y="124"/>
                    </a:lnTo>
                    <a:lnTo>
                      <a:pt x="220" y="130"/>
                    </a:lnTo>
                    <a:lnTo>
                      <a:pt x="224" y="135"/>
                    </a:lnTo>
                    <a:lnTo>
                      <a:pt x="228" y="141"/>
                    </a:lnTo>
                    <a:lnTo>
                      <a:pt x="222" y="88"/>
                    </a:lnTo>
                  </a:path>
                </a:pathLst>
              </a:custGeom>
              <a:solidFill>
                <a:srgbClr val="00CC00"/>
              </a:solidFill>
              <a:ln w="12700" cap="rnd">
                <a:solidFill>
                  <a:srgbClr val="00CC00"/>
                </a:solidFill>
                <a:round/>
                <a:headEnd/>
                <a:tailEnd/>
              </a:ln>
            </p:spPr>
            <p:txBody>
              <a:bodyPr/>
              <a:lstStyle/>
              <a:p>
                <a:endParaRPr lang="en-US"/>
              </a:p>
            </p:txBody>
          </p:sp>
          <p:sp>
            <p:nvSpPr>
              <p:cNvPr id="3871" name="Freeform 234"/>
              <p:cNvSpPr>
                <a:spLocks/>
              </p:cNvSpPr>
              <p:nvPr/>
            </p:nvSpPr>
            <p:spPr bwMode="auto">
              <a:xfrm>
                <a:off x="1532" y="1641"/>
                <a:ext cx="186" cy="118"/>
              </a:xfrm>
              <a:custGeom>
                <a:avLst/>
                <a:gdLst>
                  <a:gd name="T0" fmla="*/ 168 w 186"/>
                  <a:gd name="T1" fmla="*/ 66 h 118"/>
                  <a:gd name="T2" fmla="*/ 162 w 186"/>
                  <a:gd name="T3" fmla="*/ 56 h 118"/>
                  <a:gd name="T4" fmla="*/ 157 w 186"/>
                  <a:gd name="T5" fmla="*/ 47 h 118"/>
                  <a:gd name="T6" fmla="*/ 152 w 186"/>
                  <a:gd name="T7" fmla="*/ 36 h 118"/>
                  <a:gd name="T8" fmla="*/ 145 w 186"/>
                  <a:gd name="T9" fmla="*/ 25 h 118"/>
                  <a:gd name="T10" fmla="*/ 138 w 186"/>
                  <a:gd name="T11" fmla="*/ 16 h 118"/>
                  <a:gd name="T12" fmla="*/ 132 w 186"/>
                  <a:gd name="T13" fmla="*/ 6 h 118"/>
                  <a:gd name="T14" fmla="*/ 123 w 186"/>
                  <a:gd name="T15" fmla="*/ 0 h 118"/>
                  <a:gd name="T16" fmla="*/ 113 w 186"/>
                  <a:gd name="T17" fmla="*/ 0 h 118"/>
                  <a:gd name="T18" fmla="*/ 104 w 186"/>
                  <a:gd name="T19" fmla="*/ 0 h 118"/>
                  <a:gd name="T20" fmla="*/ 93 w 186"/>
                  <a:gd name="T21" fmla="*/ 3 h 118"/>
                  <a:gd name="T22" fmla="*/ 84 w 186"/>
                  <a:gd name="T23" fmla="*/ 8 h 118"/>
                  <a:gd name="T24" fmla="*/ 70 w 186"/>
                  <a:gd name="T25" fmla="*/ 20 h 118"/>
                  <a:gd name="T26" fmla="*/ 59 w 186"/>
                  <a:gd name="T27" fmla="*/ 28 h 118"/>
                  <a:gd name="T28" fmla="*/ 51 w 186"/>
                  <a:gd name="T29" fmla="*/ 36 h 118"/>
                  <a:gd name="T30" fmla="*/ 44 w 186"/>
                  <a:gd name="T31" fmla="*/ 45 h 118"/>
                  <a:gd name="T32" fmla="*/ 34 w 186"/>
                  <a:gd name="T33" fmla="*/ 55 h 118"/>
                  <a:gd name="T34" fmla="*/ 28 w 186"/>
                  <a:gd name="T35" fmla="*/ 64 h 118"/>
                  <a:gd name="T36" fmla="*/ 20 w 186"/>
                  <a:gd name="T37" fmla="*/ 73 h 118"/>
                  <a:gd name="T38" fmla="*/ 14 w 186"/>
                  <a:gd name="T39" fmla="*/ 83 h 118"/>
                  <a:gd name="T40" fmla="*/ 9 w 186"/>
                  <a:gd name="T41" fmla="*/ 94 h 118"/>
                  <a:gd name="T42" fmla="*/ 6 w 186"/>
                  <a:gd name="T43" fmla="*/ 103 h 118"/>
                  <a:gd name="T44" fmla="*/ 2 w 186"/>
                  <a:gd name="T45" fmla="*/ 112 h 118"/>
                  <a:gd name="T46" fmla="*/ 5 w 186"/>
                  <a:gd name="T47" fmla="*/ 115 h 118"/>
                  <a:gd name="T48" fmla="*/ 12 w 186"/>
                  <a:gd name="T49" fmla="*/ 108 h 118"/>
                  <a:gd name="T50" fmla="*/ 22 w 186"/>
                  <a:gd name="T51" fmla="*/ 101 h 118"/>
                  <a:gd name="T52" fmla="*/ 31 w 186"/>
                  <a:gd name="T53" fmla="*/ 97 h 118"/>
                  <a:gd name="T54" fmla="*/ 37 w 186"/>
                  <a:gd name="T55" fmla="*/ 87 h 118"/>
                  <a:gd name="T56" fmla="*/ 47 w 186"/>
                  <a:gd name="T57" fmla="*/ 78 h 118"/>
                  <a:gd name="T58" fmla="*/ 56 w 186"/>
                  <a:gd name="T59" fmla="*/ 69 h 118"/>
                  <a:gd name="T60" fmla="*/ 64 w 186"/>
                  <a:gd name="T61" fmla="*/ 61 h 118"/>
                  <a:gd name="T62" fmla="*/ 73 w 186"/>
                  <a:gd name="T63" fmla="*/ 55 h 118"/>
                  <a:gd name="T64" fmla="*/ 86 w 186"/>
                  <a:gd name="T65" fmla="*/ 44 h 118"/>
                  <a:gd name="T66" fmla="*/ 96 w 186"/>
                  <a:gd name="T67" fmla="*/ 37 h 118"/>
                  <a:gd name="T68" fmla="*/ 107 w 186"/>
                  <a:gd name="T69" fmla="*/ 30 h 118"/>
                  <a:gd name="T70" fmla="*/ 117 w 186"/>
                  <a:gd name="T71" fmla="*/ 25 h 118"/>
                  <a:gd name="T72" fmla="*/ 126 w 186"/>
                  <a:gd name="T73" fmla="*/ 27 h 118"/>
                  <a:gd name="T74" fmla="*/ 134 w 186"/>
                  <a:gd name="T75" fmla="*/ 36 h 118"/>
                  <a:gd name="T76" fmla="*/ 138 w 186"/>
                  <a:gd name="T77" fmla="*/ 45 h 118"/>
                  <a:gd name="T78" fmla="*/ 145 w 186"/>
                  <a:gd name="T79" fmla="*/ 55 h 118"/>
                  <a:gd name="T80" fmla="*/ 152 w 186"/>
                  <a:gd name="T81" fmla="*/ 64 h 118"/>
                  <a:gd name="T82" fmla="*/ 159 w 186"/>
                  <a:gd name="T83" fmla="*/ 73 h 118"/>
                  <a:gd name="T84" fmla="*/ 165 w 186"/>
                  <a:gd name="T85" fmla="*/ 83 h 118"/>
                  <a:gd name="T86" fmla="*/ 171 w 186"/>
                  <a:gd name="T87" fmla="*/ 92 h 118"/>
                  <a:gd name="T88" fmla="*/ 177 w 186"/>
                  <a:gd name="T89" fmla="*/ 101 h 118"/>
                  <a:gd name="T90" fmla="*/ 182 w 186"/>
                  <a:gd name="T91" fmla="*/ 111 h 118"/>
                  <a:gd name="T92" fmla="*/ 180 w 186"/>
                  <a:gd name="T93" fmla="*/ 72 h 11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6"/>
                  <a:gd name="T142" fmla="*/ 0 h 118"/>
                  <a:gd name="T143" fmla="*/ 186 w 186"/>
                  <a:gd name="T144" fmla="*/ 118 h 11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6" h="118">
                    <a:moveTo>
                      <a:pt x="171" y="70"/>
                    </a:moveTo>
                    <a:lnTo>
                      <a:pt x="168" y="66"/>
                    </a:lnTo>
                    <a:lnTo>
                      <a:pt x="165" y="61"/>
                    </a:lnTo>
                    <a:lnTo>
                      <a:pt x="162" y="56"/>
                    </a:lnTo>
                    <a:lnTo>
                      <a:pt x="160" y="51"/>
                    </a:lnTo>
                    <a:lnTo>
                      <a:pt x="157" y="47"/>
                    </a:lnTo>
                    <a:lnTo>
                      <a:pt x="155" y="42"/>
                    </a:lnTo>
                    <a:lnTo>
                      <a:pt x="152" y="36"/>
                    </a:lnTo>
                    <a:lnTo>
                      <a:pt x="149" y="31"/>
                    </a:lnTo>
                    <a:lnTo>
                      <a:pt x="145" y="25"/>
                    </a:lnTo>
                    <a:lnTo>
                      <a:pt x="141" y="20"/>
                    </a:lnTo>
                    <a:lnTo>
                      <a:pt x="138" y="16"/>
                    </a:lnTo>
                    <a:lnTo>
                      <a:pt x="134" y="11"/>
                    </a:lnTo>
                    <a:lnTo>
                      <a:pt x="132" y="6"/>
                    </a:lnTo>
                    <a:lnTo>
                      <a:pt x="127" y="3"/>
                    </a:lnTo>
                    <a:lnTo>
                      <a:pt x="123" y="0"/>
                    </a:lnTo>
                    <a:lnTo>
                      <a:pt x="118" y="0"/>
                    </a:lnTo>
                    <a:lnTo>
                      <a:pt x="113" y="0"/>
                    </a:lnTo>
                    <a:lnTo>
                      <a:pt x="109" y="0"/>
                    </a:lnTo>
                    <a:lnTo>
                      <a:pt x="104" y="0"/>
                    </a:lnTo>
                    <a:lnTo>
                      <a:pt x="99" y="0"/>
                    </a:lnTo>
                    <a:lnTo>
                      <a:pt x="93" y="3"/>
                    </a:lnTo>
                    <a:lnTo>
                      <a:pt x="89" y="6"/>
                    </a:lnTo>
                    <a:lnTo>
                      <a:pt x="84" y="8"/>
                    </a:lnTo>
                    <a:lnTo>
                      <a:pt x="79" y="12"/>
                    </a:lnTo>
                    <a:lnTo>
                      <a:pt x="70" y="20"/>
                    </a:lnTo>
                    <a:lnTo>
                      <a:pt x="65" y="23"/>
                    </a:lnTo>
                    <a:lnTo>
                      <a:pt x="59" y="28"/>
                    </a:lnTo>
                    <a:lnTo>
                      <a:pt x="56" y="33"/>
                    </a:lnTo>
                    <a:lnTo>
                      <a:pt x="51" y="36"/>
                    </a:lnTo>
                    <a:lnTo>
                      <a:pt x="47" y="41"/>
                    </a:lnTo>
                    <a:lnTo>
                      <a:pt x="44" y="45"/>
                    </a:lnTo>
                    <a:lnTo>
                      <a:pt x="39" y="50"/>
                    </a:lnTo>
                    <a:lnTo>
                      <a:pt x="34" y="55"/>
                    </a:lnTo>
                    <a:lnTo>
                      <a:pt x="30" y="59"/>
                    </a:lnTo>
                    <a:lnTo>
                      <a:pt x="28" y="64"/>
                    </a:lnTo>
                    <a:lnTo>
                      <a:pt x="23" y="69"/>
                    </a:lnTo>
                    <a:lnTo>
                      <a:pt x="20" y="73"/>
                    </a:lnTo>
                    <a:lnTo>
                      <a:pt x="19" y="78"/>
                    </a:lnTo>
                    <a:lnTo>
                      <a:pt x="14" y="83"/>
                    </a:lnTo>
                    <a:lnTo>
                      <a:pt x="12" y="89"/>
                    </a:lnTo>
                    <a:lnTo>
                      <a:pt x="9" y="94"/>
                    </a:lnTo>
                    <a:lnTo>
                      <a:pt x="8" y="98"/>
                    </a:lnTo>
                    <a:lnTo>
                      <a:pt x="6" y="103"/>
                    </a:lnTo>
                    <a:lnTo>
                      <a:pt x="3" y="108"/>
                    </a:lnTo>
                    <a:lnTo>
                      <a:pt x="2" y="112"/>
                    </a:lnTo>
                    <a:lnTo>
                      <a:pt x="0" y="117"/>
                    </a:lnTo>
                    <a:lnTo>
                      <a:pt x="5" y="115"/>
                    </a:lnTo>
                    <a:lnTo>
                      <a:pt x="8" y="111"/>
                    </a:lnTo>
                    <a:lnTo>
                      <a:pt x="12" y="108"/>
                    </a:lnTo>
                    <a:lnTo>
                      <a:pt x="17" y="105"/>
                    </a:lnTo>
                    <a:lnTo>
                      <a:pt x="22" y="101"/>
                    </a:lnTo>
                    <a:lnTo>
                      <a:pt x="26" y="100"/>
                    </a:lnTo>
                    <a:lnTo>
                      <a:pt x="31" y="97"/>
                    </a:lnTo>
                    <a:lnTo>
                      <a:pt x="34" y="92"/>
                    </a:lnTo>
                    <a:lnTo>
                      <a:pt x="37" y="87"/>
                    </a:lnTo>
                    <a:lnTo>
                      <a:pt x="42" y="84"/>
                    </a:lnTo>
                    <a:lnTo>
                      <a:pt x="47" y="78"/>
                    </a:lnTo>
                    <a:lnTo>
                      <a:pt x="51" y="73"/>
                    </a:lnTo>
                    <a:lnTo>
                      <a:pt x="56" y="69"/>
                    </a:lnTo>
                    <a:lnTo>
                      <a:pt x="61" y="66"/>
                    </a:lnTo>
                    <a:lnTo>
                      <a:pt x="64" y="61"/>
                    </a:lnTo>
                    <a:lnTo>
                      <a:pt x="68" y="58"/>
                    </a:lnTo>
                    <a:lnTo>
                      <a:pt x="73" y="55"/>
                    </a:lnTo>
                    <a:lnTo>
                      <a:pt x="79" y="50"/>
                    </a:lnTo>
                    <a:lnTo>
                      <a:pt x="86" y="44"/>
                    </a:lnTo>
                    <a:lnTo>
                      <a:pt x="90" y="41"/>
                    </a:lnTo>
                    <a:lnTo>
                      <a:pt x="96" y="37"/>
                    </a:lnTo>
                    <a:lnTo>
                      <a:pt x="101" y="34"/>
                    </a:lnTo>
                    <a:lnTo>
                      <a:pt x="107" y="30"/>
                    </a:lnTo>
                    <a:lnTo>
                      <a:pt x="112" y="27"/>
                    </a:lnTo>
                    <a:lnTo>
                      <a:pt x="117" y="25"/>
                    </a:lnTo>
                    <a:lnTo>
                      <a:pt x="121" y="23"/>
                    </a:lnTo>
                    <a:lnTo>
                      <a:pt x="126" y="27"/>
                    </a:lnTo>
                    <a:lnTo>
                      <a:pt x="129" y="33"/>
                    </a:lnTo>
                    <a:lnTo>
                      <a:pt x="134" y="36"/>
                    </a:lnTo>
                    <a:lnTo>
                      <a:pt x="135" y="41"/>
                    </a:lnTo>
                    <a:lnTo>
                      <a:pt x="138" y="45"/>
                    </a:lnTo>
                    <a:lnTo>
                      <a:pt x="141" y="50"/>
                    </a:lnTo>
                    <a:lnTo>
                      <a:pt x="145" y="55"/>
                    </a:lnTo>
                    <a:lnTo>
                      <a:pt x="148" y="59"/>
                    </a:lnTo>
                    <a:lnTo>
                      <a:pt x="152" y="64"/>
                    </a:lnTo>
                    <a:lnTo>
                      <a:pt x="155" y="69"/>
                    </a:lnTo>
                    <a:lnTo>
                      <a:pt x="159" y="73"/>
                    </a:lnTo>
                    <a:lnTo>
                      <a:pt x="162" y="78"/>
                    </a:lnTo>
                    <a:lnTo>
                      <a:pt x="165" y="83"/>
                    </a:lnTo>
                    <a:lnTo>
                      <a:pt x="168" y="87"/>
                    </a:lnTo>
                    <a:lnTo>
                      <a:pt x="171" y="92"/>
                    </a:lnTo>
                    <a:lnTo>
                      <a:pt x="174" y="97"/>
                    </a:lnTo>
                    <a:lnTo>
                      <a:pt x="177" y="101"/>
                    </a:lnTo>
                    <a:lnTo>
                      <a:pt x="179" y="106"/>
                    </a:lnTo>
                    <a:lnTo>
                      <a:pt x="182" y="111"/>
                    </a:lnTo>
                    <a:lnTo>
                      <a:pt x="185" y="115"/>
                    </a:lnTo>
                    <a:lnTo>
                      <a:pt x="180" y="72"/>
                    </a:lnTo>
                  </a:path>
                </a:pathLst>
              </a:custGeom>
              <a:solidFill>
                <a:srgbClr val="00CC00"/>
              </a:solidFill>
              <a:ln w="12700" cap="rnd">
                <a:solidFill>
                  <a:srgbClr val="00CC00"/>
                </a:solidFill>
                <a:round/>
                <a:headEnd/>
                <a:tailEnd/>
              </a:ln>
            </p:spPr>
            <p:txBody>
              <a:bodyPr/>
              <a:lstStyle/>
              <a:p>
                <a:endParaRPr lang="en-US"/>
              </a:p>
            </p:txBody>
          </p:sp>
          <p:sp>
            <p:nvSpPr>
              <p:cNvPr id="3872" name="Freeform 235"/>
              <p:cNvSpPr>
                <a:spLocks/>
              </p:cNvSpPr>
              <p:nvPr/>
            </p:nvSpPr>
            <p:spPr bwMode="auto">
              <a:xfrm>
                <a:off x="1739" y="1445"/>
                <a:ext cx="110" cy="70"/>
              </a:xfrm>
              <a:custGeom>
                <a:avLst/>
                <a:gdLst>
                  <a:gd name="T0" fmla="*/ 10 w 110"/>
                  <a:gd name="T1" fmla="*/ 39 h 70"/>
                  <a:gd name="T2" fmla="*/ 14 w 110"/>
                  <a:gd name="T3" fmla="*/ 33 h 70"/>
                  <a:gd name="T4" fmla="*/ 16 w 110"/>
                  <a:gd name="T5" fmla="*/ 28 h 70"/>
                  <a:gd name="T6" fmla="*/ 19 w 110"/>
                  <a:gd name="T7" fmla="*/ 21 h 70"/>
                  <a:gd name="T8" fmla="*/ 24 w 110"/>
                  <a:gd name="T9" fmla="*/ 15 h 70"/>
                  <a:gd name="T10" fmla="*/ 27 w 110"/>
                  <a:gd name="T11" fmla="*/ 9 h 70"/>
                  <a:gd name="T12" fmla="*/ 31 w 110"/>
                  <a:gd name="T13" fmla="*/ 4 h 70"/>
                  <a:gd name="T14" fmla="*/ 37 w 110"/>
                  <a:gd name="T15" fmla="*/ 0 h 70"/>
                  <a:gd name="T16" fmla="*/ 42 w 110"/>
                  <a:gd name="T17" fmla="*/ 0 h 70"/>
                  <a:gd name="T18" fmla="*/ 48 w 110"/>
                  <a:gd name="T19" fmla="*/ 0 h 70"/>
                  <a:gd name="T20" fmla="*/ 54 w 110"/>
                  <a:gd name="T21" fmla="*/ 2 h 70"/>
                  <a:gd name="T22" fmla="*/ 60 w 110"/>
                  <a:gd name="T23" fmla="*/ 5 h 70"/>
                  <a:gd name="T24" fmla="*/ 68 w 110"/>
                  <a:gd name="T25" fmla="*/ 12 h 70"/>
                  <a:gd name="T26" fmla="*/ 74 w 110"/>
                  <a:gd name="T27" fmla="*/ 17 h 70"/>
                  <a:gd name="T28" fmla="*/ 79 w 110"/>
                  <a:gd name="T29" fmla="*/ 21 h 70"/>
                  <a:gd name="T30" fmla="*/ 83 w 110"/>
                  <a:gd name="T31" fmla="*/ 27 h 70"/>
                  <a:gd name="T32" fmla="*/ 89 w 110"/>
                  <a:gd name="T33" fmla="*/ 32 h 70"/>
                  <a:gd name="T34" fmla="*/ 93 w 110"/>
                  <a:gd name="T35" fmla="*/ 38 h 70"/>
                  <a:gd name="T36" fmla="*/ 97 w 110"/>
                  <a:gd name="T37" fmla="*/ 43 h 70"/>
                  <a:gd name="T38" fmla="*/ 101 w 110"/>
                  <a:gd name="T39" fmla="*/ 49 h 70"/>
                  <a:gd name="T40" fmla="*/ 104 w 110"/>
                  <a:gd name="T41" fmla="*/ 55 h 70"/>
                  <a:gd name="T42" fmla="*/ 105 w 110"/>
                  <a:gd name="T43" fmla="*/ 61 h 70"/>
                  <a:gd name="T44" fmla="*/ 108 w 110"/>
                  <a:gd name="T45" fmla="*/ 66 h 70"/>
                  <a:gd name="T46" fmla="*/ 106 w 110"/>
                  <a:gd name="T47" fmla="*/ 68 h 70"/>
                  <a:gd name="T48" fmla="*/ 102 w 110"/>
                  <a:gd name="T49" fmla="*/ 63 h 70"/>
                  <a:gd name="T50" fmla="*/ 96 w 110"/>
                  <a:gd name="T51" fmla="*/ 60 h 70"/>
                  <a:gd name="T52" fmla="*/ 91 w 110"/>
                  <a:gd name="T53" fmla="*/ 57 h 70"/>
                  <a:gd name="T54" fmla="*/ 87 w 110"/>
                  <a:gd name="T55" fmla="*/ 52 h 70"/>
                  <a:gd name="T56" fmla="*/ 82 w 110"/>
                  <a:gd name="T57" fmla="*/ 46 h 70"/>
                  <a:gd name="T58" fmla="*/ 76 w 110"/>
                  <a:gd name="T59" fmla="*/ 40 h 70"/>
                  <a:gd name="T60" fmla="*/ 71 w 110"/>
                  <a:gd name="T61" fmla="*/ 36 h 70"/>
                  <a:gd name="T62" fmla="*/ 66 w 110"/>
                  <a:gd name="T63" fmla="*/ 32 h 70"/>
                  <a:gd name="T64" fmla="*/ 59 w 110"/>
                  <a:gd name="T65" fmla="*/ 26 h 70"/>
                  <a:gd name="T66" fmla="*/ 52 w 110"/>
                  <a:gd name="T67" fmla="*/ 22 h 70"/>
                  <a:gd name="T68" fmla="*/ 46 w 110"/>
                  <a:gd name="T69" fmla="*/ 17 h 70"/>
                  <a:gd name="T70" fmla="*/ 40 w 110"/>
                  <a:gd name="T71" fmla="*/ 15 h 70"/>
                  <a:gd name="T72" fmla="*/ 35 w 110"/>
                  <a:gd name="T73" fmla="*/ 16 h 70"/>
                  <a:gd name="T74" fmla="*/ 30 w 110"/>
                  <a:gd name="T75" fmla="*/ 21 h 70"/>
                  <a:gd name="T76" fmla="*/ 27 w 110"/>
                  <a:gd name="T77" fmla="*/ 27 h 70"/>
                  <a:gd name="T78" fmla="*/ 24 w 110"/>
                  <a:gd name="T79" fmla="*/ 32 h 70"/>
                  <a:gd name="T80" fmla="*/ 19 w 110"/>
                  <a:gd name="T81" fmla="*/ 38 h 70"/>
                  <a:gd name="T82" fmla="*/ 16 w 110"/>
                  <a:gd name="T83" fmla="*/ 43 h 70"/>
                  <a:gd name="T84" fmla="*/ 12 w 110"/>
                  <a:gd name="T85" fmla="*/ 49 h 70"/>
                  <a:gd name="T86" fmla="*/ 8 w 110"/>
                  <a:gd name="T87" fmla="*/ 54 h 70"/>
                  <a:gd name="T88" fmla="*/ 5 w 110"/>
                  <a:gd name="T89" fmla="*/ 60 h 70"/>
                  <a:gd name="T90" fmla="*/ 2 w 110"/>
                  <a:gd name="T91" fmla="*/ 65 h 70"/>
                  <a:gd name="T92" fmla="*/ 3 w 110"/>
                  <a:gd name="T93" fmla="*/ 42 h 7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10"/>
                  <a:gd name="T142" fmla="*/ 0 h 70"/>
                  <a:gd name="T143" fmla="*/ 110 w 110"/>
                  <a:gd name="T144" fmla="*/ 70 h 7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10" h="70">
                    <a:moveTo>
                      <a:pt x="8" y="41"/>
                    </a:moveTo>
                    <a:lnTo>
                      <a:pt x="10" y="39"/>
                    </a:lnTo>
                    <a:lnTo>
                      <a:pt x="12" y="36"/>
                    </a:lnTo>
                    <a:lnTo>
                      <a:pt x="14" y="33"/>
                    </a:lnTo>
                    <a:lnTo>
                      <a:pt x="15" y="30"/>
                    </a:lnTo>
                    <a:lnTo>
                      <a:pt x="16" y="28"/>
                    </a:lnTo>
                    <a:lnTo>
                      <a:pt x="17" y="25"/>
                    </a:lnTo>
                    <a:lnTo>
                      <a:pt x="19" y="21"/>
                    </a:lnTo>
                    <a:lnTo>
                      <a:pt x="21" y="18"/>
                    </a:lnTo>
                    <a:lnTo>
                      <a:pt x="24" y="15"/>
                    </a:lnTo>
                    <a:lnTo>
                      <a:pt x="26" y="12"/>
                    </a:lnTo>
                    <a:lnTo>
                      <a:pt x="27" y="9"/>
                    </a:lnTo>
                    <a:lnTo>
                      <a:pt x="30" y="6"/>
                    </a:lnTo>
                    <a:lnTo>
                      <a:pt x="31" y="4"/>
                    </a:lnTo>
                    <a:lnTo>
                      <a:pt x="34" y="2"/>
                    </a:lnTo>
                    <a:lnTo>
                      <a:pt x="37" y="0"/>
                    </a:lnTo>
                    <a:lnTo>
                      <a:pt x="39" y="0"/>
                    </a:lnTo>
                    <a:lnTo>
                      <a:pt x="42" y="0"/>
                    </a:lnTo>
                    <a:lnTo>
                      <a:pt x="45" y="0"/>
                    </a:lnTo>
                    <a:lnTo>
                      <a:pt x="48" y="0"/>
                    </a:lnTo>
                    <a:lnTo>
                      <a:pt x="50" y="0"/>
                    </a:lnTo>
                    <a:lnTo>
                      <a:pt x="54" y="2"/>
                    </a:lnTo>
                    <a:lnTo>
                      <a:pt x="57" y="4"/>
                    </a:lnTo>
                    <a:lnTo>
                      <a:pt x="60" y="5"/>
                    </a:lnTo>
                    <a:lnTo>
                      <a:pt x="62" y="7"/>
                    </a:lnTo>
                    <a:lnTo>
                      <a:pt x="68" y="12"/>
                    </a:lnTo>
                    <a:lnTo>
                      <a:pt x="71" y="14"/>
                    </a:lnTo>
                    <a:lnTo>
                      <a:pt x="74" y="17"/>
                    </a:lnTo>
                    <a:lnTo>
                      <a:pt x="76" y="19"/>
                    </a:lnTo>
                    <a:lnTo>
                      <a:pt x="79" y="21"/>
                    </a:lnTo>
                    <a:lnTo>
                      <a:pt x="82" y="24"/>
                    </a:lnTo>
                    <a:lnTo>
                      <a:pt x="83" y="27"/>
                    </a:lnTo>
                    <a:lnTo>
                      <a:pt x="86" y="29"/>
                    </a:lnTo>
                    <a:lnTo>
                      <a:pt x="89" y="32"/>
                    </a:lnTo>
                    <a:lnTo>
                      <a:pt x="92" y="35"/>
                    </a:lnTo>
                    <a:lnTo>
                      <a:pt x="93" y="38"/>
                    </a:lnTo>
                    <a:lnTo>
                      <a:pt x="95" y="40"/>
                    </a:lnTo>
                    <a:lnTo>
                      <a:pt x="97" y="43"/>
                    </a:lnTo>
                    <a:lnTo>
                      <a:pt x="98" y="46"/>
                    </a:lnTo>
                    <a:lnTo>
                      <a:pt x="101" y="49"/>
                    </a:lnTo>
                    <a:lnTo>
                      <a:pt x="102" y="52"/>
                    </a:lnTo>
                    <a:lnTo>
                      <a:pt x="104" y="55"/>
                    </a:lnTo>
                    <a:lnTo>
                      <a:pt x="104" y="58"/>
                    </a:lnTo>
                    <a:lnTo>
                      <a:pt x="105" y="61"/>
                    </a:lnTo>
                    <a:lnTo>
                      <a:pt x="107" y="63"/>
                    </a:lnTo>
                    <a:lnTo>
                      <a:pt x="108" y="66"/>
                    </a:lnTo>
                    <a:lnTo>
                      <a:pt x="109" y="69"/>
                    </a:lnTo>
                    <a:lnTo>
                      <a:pt x="106" y="68"/>
                    </a:lnTo>
                    <a:lnTo>
                      <a:pt x="104" y="65"/>
                    </a:lnTo>
                    <a:lnTo>
                      <a:pt x="102" y="63"/>
                    </a:lnTo>
                    <a:lnTo>
                      <a:pt x="99" y="62"/>
                    </a:lnTo>
                    <a:lnTo>
                      <a:pt x="96" y="60"/>
                    </a:lnTo>
                    <a:lnTo>
                      <a:pt x="93" y="59"/>
                    </a:lnTo>
                    <a:lnTo>
                      <a:pt x="91" y="57"/>
                    </a:lnTo>
                    <a:lnTo>
                      <a:pt x="89" y="54"/>
                    </a:lnTo>
                    <a:lnTo>
                      <a:pt x="87" y="52"/>
                    </a:lnTo>
                    <a:lnTo>
                      <a:pt x="84" y="50"/>
                    </a:lnTo>
                    <a:lnTo>
                      <a:pt x="82" y="46"/>
                    </a:lnTo>
                    <a:lnTo>
                      <a:pt x="79" y="43"/>
                    </a:lnTo>
                    <a:lnTo>
                      <a:pt x="76" y="40"/>
                    </a:lnTo>
                    <a:lnTo>
                      <a:pt x="73" y="39"/>
                    </a:lnTo>
                    <a:lnTo>
                      <a:pt x="71" y="36"/>
                    </a:lnTo>
                    <a:lnTo>
                      <a:pt x="69" y="34"/>
                    </a:lnTo>
                    <a:lnTo>
                      <a:pt x="66" y="32"/>
                    </a:lnTo>
                    <a:lnTo>
                      <a:pt x="62" y="29"/>
                    </a:lnTo>
                    <a:lnTo>
                      <a:pt x="59" y="26"/>
                    </a:lnTo>
                    <a:lnTo>
                      <a:pt x="56" y="24"/>
                    </a:lnTo>
                    <a:lnTo>
                      <a:pt x="52" y="22"/>
                    </a:lnTo>
                    <a:lnTo>
                      <a:pt x="49" y="20"/>
                    </a:lnTo>
                    <a:lnTo>
                      <a:pt x="46" y="17"/>
                    </a:lnTo>
                    <a:lnTo>
                      <a:pt x="43" y="16"/>
                    </a:lnTo>
                    <a:lnTo>
                      <a:pt x="40" y="15"/>
                    </a:lnTo>
                    <a:lnTo>
                      <a:pt x="38" y="14"/>
                    </a:lnTo>
                    <a:lnTo>
                      <a:pt x="35" y="16"/>
                    </a:lnTo>
                    <a:lnTo>
                      <a:pt x="33" y="19"/>
                    </a:lnTo>
                    <a:lnTo>
                      <a:pt x="30" y="21"/>
                    </a:lnTo>
                    <a:lnTo>
                      <a:pt x="29" y="24"/>
                    </a:lnTo>
                    <a:lnTo>
                      <a:pt x="27" y="27"/>
                    </a:lnTo>
                    <a:lnTo>
                      <a:pt x="26" y="29"/>
                    </a:lnTo>
                    <a:lnTo>
                      <a:pt x="24" y="32"/>
                    </a:lnTo>
                    <a:lnTo>
                      <a:pt x="22" y="35"/>
                    </a:lnTo>
                    <a:lnTo>
                      <a:pt x="19" y="38"/>
                    </a:lnTo>
                    <a:lnTo>
                      <a:pt x="17" y="40"/>
                    </a:lnTo>
                    <a:lnTo>
                      <a:pt x="16" y="43"/>
                    </a:lnTo>
                    <a:lnTo>
                      <a:pt x="14" y="46"/>
                    </a:lnTo>
                    <a:lnTo>
                      <a:pt x="12" y="49"/>
                    </a:lnTo>
                    <a:lnTo>
                      <a:pt x="10" y="52"/>
                    </a:lnTo>
                    <a:lnTo>
                      <a:pt x="8" y="54"/>
                    </a:lnTo>
                    <a:lnTo>
                      <a:pt x="6" y="57"/>
                    </a:lnTo>
                    <a:lnTo>
                      <a:pt x="5" y="60"/>
                    </a:lnTo>
                    <a:lnTo>
                      <a:pt x="4" y="63"/>
                    </a:lnTo>
                    <a:lnTo>
                      <a:pt x="2" y="65"/>
                    </a:lnTo>
                    <a:lnTo>
                      <a:pt x="0" y="68"/>
                    </a:lnTo>
                    <a:lnTo>
                      <a:pt x="3" y="42"/>
                    </a:lnTo>
                  </a:path>
                </a:pathLst>
              </a:custGeom>
              <a:solidFill>
                <a:srgbClr val="00CC00"/>
              </a:solidFill>
              <a:ln w="12700" cap="rnd">
                <a:solidFill>
                  <a:srgbClr val="00CC00"/>
                </a:solidFill>
                <a:round/>
                <a:headEnd/>
                <a:tailEnd/>
              </a:ln>
            </p:spPr>
            <p:txBody>
              <a:bodyPr/>
              <a:lstStyle/>
              <a:p>
                <a:endParaRPr lang="en-US"/>
              </a:p>
            </p:txBody>
          </p:sp>
          <p:sp>
            <p:nvSpPr>
              <p:cNvPr id="3873" name="Freeform 236"/>
              <p:cNvSpPr>
                <a:spLocks/>
              </p:cNvSpPr>
              <p:nvPr/>
            </p:nvSpPr>
            <p:spPr bwMode="auto">
              <a:xfrm>
                <a:off x="1576" y="1492"/>
                <a:ext cx="152" cy="95"/>
              </a:xfrm>
              <a:custGeom>
                <a:avLst/>
                <a:gdLst>
                  <a:gd name="T0" fmla="*/ 137 w 152"/>
                  <a:gd name="T1" fmla="*/ 53 h 95"/>
                  <a:gd name="T2" fmla="*/ 132 w 152"/>
                  <a:gd name="T3" fmla="*/ 45 h 95"/>
                  <a:gd name="T4" fmla="*/ 128 w 152"/>
                  <a:gd name="T5" fmla="*/ 38 h 95"/>
                  <a:gd name="T6" fmla="*/ 124 w 152"/>
                  <a:gd name="T7" fmla="*/ 29 h 95"/>
                  <a:gd name="T8" fmla="*/ 118 w 152"/>
                  <a:gd name="T9" fmla="*/ 20 h 95"/>
                  <a:gd name="T10" fmla="*/ 113 w 152"/>
                  <a:gd name="T11" fmla="*/ 13 h 95"/>
                  <a:gd name="T12" fmla="*/ 108 w 152"/>
                  <a:gd name="T13" fmla="*/ 5 h 95"/>
                  <a:gd name="T14" fmla="*/ 100 w 152"/>
                  <a:gd name="T15" fmla="*/ 0 h 95"/>
                  <a:gd name="T16" fmla="*/ 93 w 152"/>
                  <a:gd name="T17" fmla="*/ 0 h 95"/>
                  <a:gd name="T18" fmla="*/ 85 w 152"/>
                  <a:gd name="T19" fmla="*/ 0 h 95"/>
                  <a:gd name="T20" fmla="*/ 76 w 152"/>
                  <a:gd name="T21" fmla="*/ 3 h 95"/>
                  <a:gd name="T22" fmla="*/ 69 w 152"/>
                  <a:gd name="T23" fmla="*/ 6 h 95"/>
                  <a:gd name="T24" fmla="*/ 57 w 152"/>
                  <a:gd name="T25" fmla="*/ 16 h 95"/>
                  <a:gd name="T26" fmla="*/ 48 w 152"/>
                  <a:gd name="T27" fmla="*/ 23 h 95"/>
                  <a:gd name="T28" fmla="*/ 42 w 152"/>
                  <a:gd name="T29" fmla="*/ 29 h 95"/>
                  <a:gd name="T30" fmla="*/ 36 w 152"/>
                  <a:gd name="T31" fmla="*/ 36 h 95"/>
                  <a:gd name="T32" fmla="*/ 28 w 152"/>
                  <a:gd name="T33" fmla="*/ 44 h 95"/>
                  <a:gd name="T34" fmla="*/ 23 w 152"/>
                  <a:gd name="T35" fmla="*/ 51 h 95"/>
                  <a:gd name="T36" fmla="*/ 16 w 152"/>
                  <a:gd name="T37" fmla="*/ 59 h 95"/>
                  <a:gd name="T38" fmla="*/ 11 w 152"/>
                  <a:gd name="T39" fmla="*/ 66 h 95"/>
                  <a:gd name="T40" fmla="*/ 8 w 152"/>
                  <a:gd name="T41" fmla="*/ 75 h 95"/>
                  <a:gd name="T42" fmla="*/ 5 w 152"/>
                  <a:gd name="T43" fmla="*/ 83 h 95"/>
                  <a:gd name="T44" fmla="*/ 1 w 152"/>
                  <a:gd name="T45" fmla="*/ 90 h 95"/>
                  <a:gd name="T46" fmla="*/ 4 w 152"/>
                  <a:gd name="T47" fmla="*/ 93 h 95"/>
                  <a:gd name="T48" fmla="*/ 10 w 152"/>
                  <a:gd name="T49" fmla="*/ 86 h 95"/>
                  <a:gd name="T50" fmla="*/ 18 w 152"/>
                  <a:gd name="T51" fmla="*/ 81 h 95"/>
                  <a:gd name="T52" fmla="*/ 25 w 152"/>
                  <a:gd name="T53" fmla="*/ 78 h 95"/>
                  <a:gd name="T54" fmla="*/ 30 w 152"/>
                  <a:gd name="T55" fmla="*/ 70 h 95"/>
                  <a:gd name="T56" fmla="*/ 38 w 152"/>
                  <a:gd name="T57" fmla="*/ 63 h 95"/>
                  <a:gd name="T58" fmla="*/ 46 w 152"/>
                  <a:gd name="T59" fmla="*/ 55 h 95"/>
                  <a:gd name="T60" fmla="*/ 52 w 152"/>
                  <a:gd name="T61" fmla="*/ 49 h 95"/>
                  <a:gd name="T62" fmla="*/ 60 w 152"/>
                  <a:gd name="T63" fmla="*/ 44 h 95"/>
                  <a:gd name="T64" fmla="*/ 70 w 152"/>
                  <a:gd name="T65" fmla="*/ 35 h 95"/>
                  <a:gd name="T66" fmla="*/ 79 w 152"/>
                  <a:gd name="T67" fmla="*/ 30 h 95"/>
                  <a:gd name="T68" fmla="*/ 88 w 152"/>
                  <a:gd name="T69" fmla="*/ 24 h 95"/>
                  <a:gd name="T70" fmla="*/ 95 w 152"/>
                  <a:gd name="T71" fmla="*/ 20 h 95"/>
                  <a:gd name="T72" fmla="*/ 103 w 152"/>
                  <a:gd name="T73" fmla="*/ 21 h 95"/>
                  <a:gd name="T74" fmla="*/ 109 w 152"/>
                  <a:gd name="T75" fmla="*/ 29 h 95"/>
                  <a:gd name="T76" fmla="*/ 113 w 152"/>
                  <a:gd name="T77" fmla="*/ 36 h 95"/>
                  <a:gd name="T78" fmla="*/ 118 w 152"/>
                  <a:gd name="T79" fmla="*/ 44 h 95"/>
                  <a:gd name="T80" fmla="*/ 124 w 152"/>
                  <a:gd name="T81" fmla="*/ 51 h 95"/>
                  <a:gd name="T82" fmla="*/ 129 w 152"/>
                  <a:gd name="T83" fmla="*/ 59 h 95"/>
                  <a:gd name="T84" fmla="*/ 135 w 152"/>
                  <a:gd name="T85" fmla="*/ 66 h 95"/>
                  <a:gd name="T86" fmla="*/ 140 w 152"/>
                  <a:gd name="T87" fmla="*/ 74 h 95"/>
                  <a:gd name="T88" fmla="*/ 145 w 152"/>
                  <a:gd name="T89" fmla="*/ 81 h 95"/>
                  <a:gd name="T90" fmla="*/ 148 w 152"/>
                  <a:gd name="T91" fmla="*/ 89 h 95"/>
                  <a:gd name="T92" fmla="*/ 147 w 152"/>
                  <a:gd name="T93" fmla="*/ 58 h 9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52"/>
                  <a:gd name="T142" fmla="*/ 0 h 95"/>
                  <a:gd name="T143" fmla="*/ 152 w 152"/>
                  <a:gd name="T144" fmla="*/ 95 h 95"/>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52" h="95">
                    <a:moveTo>
                      <a:pt x="140" y="56"/>
                    </a:moveTo>
                    <a:lnTo>
                      <a:pt x="137" y="53"/>
                    </a:lnTo>
                    <a:lnTo>
                      <a:pt x="135" y="49"/>
                    </a:lnTo>
                    <a:lnTo>
                      <a:pt x="132" y="45"/>
                    </a:lnTo>
                    <a:lnTo>
                      <a:pt x="131" y="41"/>
                    </a:lnTo>
                    <a:lnTo>
                      <a:pt x="128" y="38"/>
                    </a:lnTo>
                    <a:lnTo>
                      <a:pt x="127" y="34"/>
                    </a:lnTo>
                    <a:lnTo>
                      <a:pt x="124" y="29"/>
                    </a:lnTo>
                    <a:lnTo>
                      <a:pt x="122" y="25"/>
                    </a:lnTo>
                    <a:lnTo>
                      <a:pt x="118" y="20"/>
                    </a:lnTo>
                    <a:lnTo>
                      <a:pt x="115" y="16"/>
                    </a:lnTo>
                    <a:lnTo>
                      <a:pt x="113" y="13"/>
                    </a:lnTo>
                    <a:lnTo>
                      <a:pt x="109" y="9"/>
                    </a:lnTo>
                    <a:lnTo>
                      <a:pt x="108" y="5"/>
                    </a:lnTo>
                    <a:lnTo>
                      <a:pt x="104" y="3"/>
                    </a:lnTo>
                    <a:lnTo>
                      <a:pt x="100" y="0"/>
                    </a:lnTo>
                    <a:lnTo>
                      <a:pt x="96" y="0"/>
                    </a:lnTo>
                    <a:lnTo>
                      <a:pt x="93" y="0"/>
                    </a:lnTo>
                    <a:lnTo>
                      <a:pt x="89" y="0"/>
                    </a:lnTo>
                    <a:lnTo>
                      <a:pt x="85" y="0"/>
                    </a:lnTo>
                    <a:lnTo>
                      <a:pt x="81" y="0"/>
                    </a:lnTo>
                    <a:lnTo>
                      <a:pt x="76" y="3"/>
                    </a:lnTo>
                    <a:lnTo>
                      <a:pt x="72" y="5"/>
                    </a:lnTo>
                    <a:lnTo>
                      <a:pt x="69" y="6"/>
                    </a:lnTo>
                    <a:lnTo>
                      <a:pt x="65" y="10"/>
                    </a:lnTo>
                    <a:lnTo>
                      <a:pt x="57" y="16"/>
                    </a:lnTo>
                    <a:lnTo>
                      <a:pt x="53" y="19"/>
                    </a:lnTo>
                    <a:lnTo>
                      <a:pt x="48" y="23"/>
                    </a:lnTo>
                    <a:lnTo>
                      <a:pt x="46" y="26"/>
                    </a:lnTo>
                    <a:lnTo>
                      <a:pt x="42" y="29"/>
                    </a:lnTo>
                    <a:lnTo>
                      <a:pt x="38" y="33"/>
                    </a:lnTo>
                    <a:lnTo>
                      <a:pt x="36" y="36"/>
                    </a:lnTo>
                    <a:lnTo>
                      <a:pt x="32" y="40"/>
                    </a:lnTo>
                    <a:lnTo>
                      <a:pt x="28" y="44"/>
                    </a:lnTo>
                    <a:lnTo>
                      <a:pt x="24" y="48"/>
                    </a:lnTo>
                    <a:lnTo>
                      <a:pt x="23" y="51"/>
                    </a:lnTo>
                    <a:lnTo>
                      <a:pt x="19" y="55"/>
                    </a:lnTo>
                    <a:lnTo>
                      <a:pt x="16" y="59"/>
                    </a:lnTo>
                    <a:lnTo>
                      <a:pt x="15" y="63"/>
                    </a:lnTo>
                    <a:lnTo>
                      <a:pt x="11" y="66"/>
                    </a:lnTo>
                    <a:lnTo>
                      <a:pt x="10" y="71"/>
                    </a:lnTo>
                    <a:lnTo>
                      <a:pt x="8" y="75"/>
                    </a:lnTo>
                    <a:lnTo>
                      <a:pt x="6" y="79"/>
                    </a:lnTo>
                    <a:lnTo>
                      <a:pt x="5" y="83"/>
                    </a:lnTo>
                    <a:lnTo>
                      <a:pt x="3" y="86"/>
                    </a:lnTo>
                    <a:lnTo>
                      <a:pt x="1" y="90"/>
                    </a:lnTo>
                    <a:lnTo>
                      <a:pt x="0" y="94"/>
                    </a:lnTo>
                    <a:lnTo>
                      <a:pt x="4" y="93"/>
                    </a:lnTo>
                    <a:lnTo>
                      <a:pt x="6" y="89"/>
                    </a:lnTo>
                    <a:lnTo>
                      <a:pt x="10" y="86"/>
                    </a:lnTo>
                    <a:lnTo>
                      <a:pt x="14" y="84"/>
                    </a:lnTo>
                    <a:lnTo>
                      <a:pt x="18" y="81"/>
                    </a:lnTo>
                    <a:lnTo>
                      <a:pt x="22" y="80"/>
                    </a:lnTo>
                    <a:lnTo>
                      <a:pt x="25" y="78"/>
                    </a:lnTo>
                    <a:lnTo>
                      <a:pt x="28" y="74"/>
                    </a:lnTo>
                    <a:lnTo>
                      <a:pt x="30" y="70"/>
                    </a:lnTo>
                    <a:lnTo>
                      <a:pt x="34" y="68"/>
                    </a:lnTo>
                    <a:lnTo>
                      <a:pt x="38" y="63"/>
                    </a:lnTo>
                    <a:lnTo>
                      <a:pt x="42" y="59"/>
                    </a:lnTo>
                    <a:lnTo>
                      <a:pt x="46" y="55"/>
                    </a:lnTo>
                    <a:lnTo>
                      <a:pt x="49" y="53"/>
                    </a:lnTo>
                    <a:lnTo>
                      <a:pt x="52" y="49"/>
                    </a:lnTo>
                    <a:lnTo>
                      <a:pt x="56" y="46"/>
                    </a:lnTo>
                    <a:lnTo>
                      <a:pt x="60" y="44"/>
                    </a:lnTo>
                    <a:lnTo>
                      <a:pt x="65" y="40"/>
                    </a:lnTo>
                    <a:lnTo>
                      <a:pt x="70" y="35"/>
                    </a:lnTo>
                    <a:lnTo>
                      <a:pt x="74" y="33"/>
                    </a:lnTo>
                    <a:lnTo>
                      <a:pt x="79" y="30"/>
                    </a:lnTo>
                    <a:lnTo>
                      <a:pt x="82" y="28"/>
                    </a:lnTo>
                    <a:lnTo>
                      <a:pt x="88" y="24"/>
                    </a:lnTo>
                    <a:lnTo>
                      <a:pt x="91" y="21"/>
                    </a:lnTo>
                    <a:lnTo>
                      <a:pt x="95" y="20"/>
                    </a:lnTo>
                    <a:lnTo>
                      <a:pt x="99" y="19"/>
                    </a:lnTo>
                    <a:lnTo>
                      <a:pt x="103" y="21"/>
                    </a:lnTo>
                    <a:lnTo>
                      <a:pt x="105" y="26"/>
                    </a:lnTo>
                    <a:lnTo>
                      <a:pt x="109" y="29"/>
                    </a:lnTo>
                    <a:lnTo>
                      <a:pt x="110" y="33"/>
                    </a:lnTo>
                    <a:lnTo>
                      <a:pt x="113" y="36"/>
                    </a:lnTo>
                    <a:lnTo>
                      <a:pt x="115" y="40"/>
                    </a:lnTo>
                    <a:lnTo>
                      <a:pt x="118" y="44"/>
                    </a:lnTo>
                    <a:lnTo>
                      <a:pt x="121" y="48"/>
                    </a:lnTo>
                    <a:lnTo>
                      <a:pt x="124" y="51"/>
                    </a:lnTo>
                    <a:lnTo>
                      <a:pt x="127" y="55"/>
                    </a:lnTo>
                    <a:lnTo>
                      <a:pt x="129" y="59"/>
                    </a:lnTo>
                    <a:lnTo>
                      <a:pt x="132" y="63"/>
                    </a:lnTo>
                    <a:lnTo>
                      <a:pt x="135" y="66"/>
                    </a:lnTo>
                    <a:lnTo>
                      <a:pt x="137" y="70"/>
                    </a:lnTo>
                    <a:lnTo>
                      <a:pt x="140" y="74"/>
                    </a:lnTo>
                    <a:lnTo>
                      <a:pt x="142" y="78"/>
                    </a:lnTo>
                    <a:lnTo>
                      <a:pt x="145" y="81"/>
                    </a:lnTo>
                    <a:lnTo>
                      <a:pt x="146" y="85"/>
                    </a:lnTo>
                    <a:lnTo>
                      <a:pt x="148" y="89"/>
                    </a:lnTo>
                    <a:lnTo>
                      <a:pt x="151" y="93"/>
                    </a:lnTo>
                    <a:lnTo>
                      <a:pt x="147" y="58"/>
                    </a:lnTo>
                  </a:path>
                </a:pathLst>
              </a:custGeom>
              <a:solidFill>
                <a:srgbClr val="00CC00"/>
              </a:solidFill>
              <a:ln w="12700" cap="rnd">
                <a:solidFill>
                  <a:srgbClr val="00CC00"/>
                </a:solidFill>
                <a:round/>
                <a:headEnd/>
                <a:tailEnd/>
              </a:ln>
            </p:spPr>
            <p:txBody>
              <a:bodyPr/>
              <a:lstStyle/>
              <a:p>
                <a:endParaRPr lang="en-US"/>
              </a:p>
            </p:txBody>
          </p:sp>
          <p:sp>
            <p:nvSpPr>
              <p:cNvPr id="3874" name="Freeform 237"/>
              <p:cNvSpPr>
                <a:spLocks/>
              </p:cNvSpPr>
              <p:nvPr/>
            </p:nvSpPr>
            <p:spPr bwMode="auto">
              <a:xfrm>
                <a:off x="1716" y="1408"/>
                <a:ext cx="55" cy="776"/>
              </a:xfrm>
              <a:custGeom>
                <a:avLst/>
                <a:gdLst>
                  <a:gd name="T0" fmla="*/ 19 w 55"/>
                  <a:gd name="T1" fmla="*/ 734 h 776"/>
                  <a:gd name="T2" fmla="*/ 19 w 55"/>
                  <a:gd name="T3" fmla="*/ 709 h 776"/>
                  <a:gd name="T4" fmla="*/ 17 w 55"/>
                  <a:gd name="T5" fmla="*/ 675 h 776"/>
                  <a:gd name="T6" fmla="*/ 15 w 55"/>
                  <a:gd name="T7" fmla="*/ 650 h 776"/>
                  <a:gd name="T8" fmla="*/ 15 w 55"/>
                  <a:gd name="T9" fmla="*/ 620 h 776"/>
                  <a:gd name="T10" fmla="*/ 15 w 55"/>
                  <a:gd name="T11" fmla="*/ 583 h 776"/>
                  <a:gd name="T12" fmla="*/ 15 w 55"/>
                  <a:gd name="T13" fmla="*/ 554 h 776"/>
                  <a:gd name="T14" fmla="*/ 15 w 55"/>
                  <a:gd name="T15" fmla="*/ 530 h 776"/>
                  <a:gd name="T16" fmla="*/ 14 w 55"/>
                  <a:gd name="T17" fmla="*/ 496 h 776"/>
                  <a:gd name="T18" fmla="*/ 12 w 55"/>
                  <a:gd name="T19" fmla="*/ 471 h 776"/>
                  <a:gd name="T20" fmla="*/ 8 w 55"/>
                  <a:gd name="T21" fmla="*/ 441 h 776"/>
                  <a:gd name="T22" fmla="*/ 2 w 55"/>
                  <a:gd name="T23" fmla="*/ 410 h 776"/>
                  <a:gd name="T24" fmla="*/ 0 w 55"/>
                  <a:gd name="T25" fmla="*/ 380 h 776"/>
                  <a:gd name="T26" fmla="*/ 0 w 55"/>
                  <a:gd name="T27" fmla="*/ 354 h 776"/>
                  <a:gd name="T28" fmla="*/ 0 w 55"/>
                  <a:gd name="T29" fmla="*/ 328 h 776"/>
                  <a:gd name="T30" fmla="*/ 0 w 55"/>
                  <a:gd name="T31" fmla="*/ 299 h 776"/>
                  <a:gd name="T32" fmla="*/ 4 w 55"/>
                  <a:gd name="T33" fmla="*/ 269 h 776"/>
                  <a:gd name="T34" fmla="*/ 10 w 55"/>
                  <a:gd name="T35" fmla="*/ 238 h 776"/>
                  <a:gd name="T36" fmla="*/ 12 w 55"/>
                  <a:gd name="T37" fmla="*/ 210 h 776"/>
                  <a:gd name="T38" fmla="*/ 12 w 55"/>
                  <a:gd name="T39" fmla="*/ 188 h 776"/>
                  <a:gd name="T40" fmla="*/ 12 w 55"/>
                  <a:gd name="T41" fmla="*/ 164 h 776"/>
                  <a:gd name="T42" fmla="*/ 12 w 55"/>
                  <a:gd name="T43" fmla="*/ 137 h 776"/>
                  <a:gd name="T44" fmla="*/ 12 w 55"/>
                  <a:gd name="T45" fmla="*/ 107 h 776"/>
                  <a:gd name="T46" fmla="*/ 12 w 55"/>
                  <a:gd name="T47" fmla="*/ 81 h 776"/>
                  <a:gd name="T48" fmla="*/ 12 w 55"/>
                  <a:gd name="T49" fmla="*/ 59 h 776"/>
                  <a:gd name="T50" fmla="*/ 10 w 55"/>
                  <a:gd name="T51" fmla="*/ 33 h 776"/>
                  <a:gd name="T52" fmla="*/ 10 w 55"/>
                  <a:gd name="T53" fmla="*/ 11 h 776"/>
                  <a:gd name="T54" fmla="*/ 25 w 55"/>
                  <a:gd name="T55" fmla="*/ 6 h 776"/>
                  <a:gd name="T56" fmla="*/ 27 w 55"/>
                  <a:gd name="T57" fmla="*/ 28 h 776"/>
                  <a:gd name="T58" fmla="*/ 27 w 55"/>
                  <a:gd name="T59" fmla="*/ 50 h 776"/>
                  <a:gd name="T60" fmla="*/ 27 w 55"/>
                  <a:gd name="T61" fmla="*/ 79 h 776"/>
                  <a:gd name="T62" fmla="*/ 27 w 55"/>
                  <a:gd name="T63" fmla="*/ 105 h 776"/>
                  <a:gd name="T64" fmla="*/ 27 w 55"/>
                  <a:gd name="T65" fmla="*/ 135 h 776"/>
                  <a:gd name="T66" fmla="*/ 27 w 55"/>
                  <a:gd name="T67" fmla="*/ 161 h 776"/>
                  <a:gd name="T68" fmla="*/ 27 w 55"/>
                  <a:gd name="T69" fmla="*/ 185 h 776"/>
                  <a:gd name="T70" fmla="*/ 27 w 55"/>
                  <a:gd name="T71" fmla="*/ 209 h 776"/>
                  <a:gd name="T72" fmla="*/ 27 w 55"/>
                  <a:gd name="T73" fmla="*/ 236 h 776"/>
                  <a:gd name="T74" fmla="*/ 27 w 55"/>
                  <a:gd name="T75" fmla="*/ 262 h 776"/>
                  <a:gd name="T76" fmla="*/ 27 w 55"/>
                  <a:gd name="T77" fmla="*/ 284 h 776"/>
                  <a:gd name="T78" fmla="*/ 27 w 55"/>
                  <a:gd name="T79" fmla="*/ 310 h 776"/>
                  <a:gd name="T80" fmla="*/ 27 w 55"/>
                  <a:gd name="T81" fmla="*/ 338 h 776"/>
                  <a:gd name="T82" fmla="*/ 27 w 55"/>
                  <a:gd name="T83" fmla="*/ 364 h 776"/>
                  <a:gd name="T84" fmla="*/ 27 w 55"/>
                  <a:gd name="T85" fmla="*/ 391 h 776"/>
                  <a:gd name="T86" fmla="*/ 27 w 55"/>
                  <a:gd name="T87" fmla="*/ 419 h 776"/>
                  <a:gd name="T88" fmla="*/ 27 w 55"/>
                  <a:gd name="T89" fmla="*/ 448 h 776"/>
                  <a:gd name="T90" fmla="*/ 29 w 55"/>
                  <a:gd name="T91" fmla="*/ 474 h 776"/>
                  <a:gd name="T92" fmla="*/ 31 w 55"/>
                  <a:gd name="T93" fmla="*/ 496 h 776"/>
                  <a:gd name="T94" fmla="*/ 37 w 55"/>
                  <a:gd name="T95" fmla="*/ 520 h 776"/>
                  <a:gd name="T96" fmla="*/ 39 w 55"/>
                  <a:gd name="T97" fmla="*/ 543 h 776"/>
                  <a:gd name="T98" fmla="*/ 41 w 55"/>
                  <a:gd name="T99" fmla="*/ 566 h 776"/>
                  <a:gd name="T100" fmla="*/ 42 w 55"/>
                  <a:gd name="T101" fmla="*/ 594 h 776"/>
                  <a:gd name="T102" fmla="*/ 44 w 55"/>
                  <a:gd name="T103" fmla="*/ 618 h 776"/>
                  <a:gd name="T104" fmla="*/ 50 w 55"/>
                  <a:gd name="T105" fmla="*/ 650 h 776"/>
                  <a:gd name="T106" fmla="*/ 52 w 55"/>
                  <a:gd name="T107" fmla="*/ 672 h 776"/>
                  <a:gd name="T108" fmla="*/ 54 w 55"/>
                  <a:gd name="T109" fmla="*/ 699 h 776"/>
                  <a:gd name="T110" fmla="*/ 54 w 55"/>
                  <a:gd name="T111" fmla="*/ 727 h 776"/>
                  <a:gd name="T112" fmla="*/ 54 w 55"/>
                  <a:gd name="T113" fmla="*/ 751 h 776"/>
                  <a:gd name="T114" fmla="*/ 48 w 55"/>
                  <a:gd name="T115" fmla="*/ 771 h 776"/>
                  <a:gd name="T116" fmla="*/ 25 w 55"/>
                  <a:gd name="T117" fmla="*/ 775 h 776"/>
                  <a:gd name="T118" fmla="*/ 15 w 55"/>
                  <a:gd name="T119" fmla="*/ 758 h 77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55"/>
                  <a:gd name="T181" fmla="*/ 0 h 776"/>
                  <a:gd name="T182" fmla="*/ 55 w 55"/>
                  <a:gd name="T183" fmla="*/ 776 h 77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55" h="776">
                    <a:moveTo>
                      <a:pt x="21" y="751"/>
                    </a:moveTo>
                    <a:lnTo>
                      <a:pt x="19" y="745"/>
                    </a:lnTo>
                    <a:lnTo>
                      <a:pt x="19" y="740"/>
                    </a:lnTo>
                    <a:lnTo>
                      <a:pt x="19" y="734"/>
                    </a:lnTo>
                    <a:lnTo>
                      <a:pt x="19" y="727"/>
                    </a:lnTo>
                    <a:lnTo>
                      <a:pt x="19" y="721"/>
                    </a:lnTo>
                    <a:lnTo>
                      <a:pt x="19" y="716"/>
                    </a:lnTo>
                    <a:lnTo>
                      <a:pt x="19" y="709"/>
                    </a:lnTo>
                    <a:lnTo>
                      <a:pt x="19" y="698"/>
                    </a:lnTo>
                    <a:lnTo>
                      <a:pt x="19" y="686"/>
                    </a:lnTo>
                    <a:lnTo>
                      <a:pt x="19" y="681"/>
                    </a:lnTo>
                    <a:lnTo>
                      <a:pt x="17" y="675"/>
                    </a:lnTo>
                    <a:lnTo>
                      <a:pt x="17" y="668"/>
                    </a:lnTo>
                    <a:lnTo>
                      <a:pt x="17" y="661"/>
                    </a:lnTo>
                    <a:lnTo>
                      <a:pt x="15" y="655"/>
                    </a:lnTo>
                    <a:lnTo>
                      <a:pt x="15" y="650"/>
                    </a:lnTo>
                    <a:lnTo>
                      <a:pt x="15" y="644"/>
                    </a:lnTo>
                    <a:lnTo>
                      <a:pt x="15" y="638"/>
                    </a:lnTo>
                    <a:lnTo>
                      <a:pt x="15" y="631"/>
                    </a:lnTo>
                    <a:lnTo>
                      <a:pt x="15" y="620"/>
                    </a:lnTo>
                    <a:lnTo>
                      <a:pt x="15" y="609"/>
                    </a:lnTo>
                    <a:lnTo>
                      <a:pt x="15" y="600"/>
                    </a:lnTo>
                    <a:lnTo>
                      <a:pt x="15" y="590"/>
                    </a:lnTo>
                    <a:lnTo>
                      <a:pt x="15" y="583"/>
                    </a:lnTo>
                    <a:lnTo>
                      <a:pt x="15" y="578"/>
                    </a:lnTo>
                    <a:lnTo>
                      <a:pt x="15" y="570"/>
                    </a:lnTo>
                    <a:lnTo>
                      <a:pt x="15" y="563"/>
                    </a:lnTo>
                    <a:lnTo>
                      <a:pt x="15" y="554"/>
                    </a:lnTo>
                    <a:lnTo>
                      <a:pt x="15" y="546"/>
                    </a:lnTo>
                    <a:lnTo>
                      <a:pt x="15" y="541"/>
                    </a:lnTo>
                    <a:lnTo>
                      <a:pt x="15" y="535"/>
                    </a:lnTo>
                    <a:lnTo>
                      <a:pt x="15" y="530"/>
                    </a:lnTo>
                    <a:lnTo>
                      <a:pt x="15" y="520"/>
                    </a:lnTo>
                    <a:lnTo>
                      <a:pt x="14" y="511"/>
                    </a:lnTo>
                    <a:lnTo>
                      <a:pt x="14" y="504"/>
                    </a:lnTo>
                    <a:lnTo>
                      <a:pt x="14" y="496"/>
                    </a:lnTo>
                    <a:lnTo>
                      <a:pt x="14" y="491"/>
                    </a:lnTo>
                    <a:lnTo>
                      <a:pt x="14" y="485"/>
                    </a:lnTo>
                    <a:lnTo>
                      <a:pt x="12" y="476"/>
                    </a:lnTo>
                    <a:lnTo>
                      <a:pt x="12" y="471"/>
                    </a:lnTo>
                    <a:lnTo>
                      <a:pt x="10" y="463"/>
                    </a:lnTo>
                    <a:lnTo>
                      <a:pt x="8" y="454"/>
                    </a:lnTo>
                    <a:lnTo>
                      <a:pt x="8" y="447"/>
                    </a:lnTo>
                    <a:lnTo>
                      <a:pt x="8" y="441"/>
                    </a:lnTo>
                    <a:lnTo>
                      <a:pt x="8" y="435"/>
                    </a:lnTo>
                    <a:lnTo>
                      <a:pt x="6" y="424"/>
                    </a:lnTo>
                    <a:lnTo>
                      <a:pt x="4" y="417"/>
                    </a:lnTo>
                    <a:lnTo>
                      <a:pt x="2" y="410"/>
                    </a:lnTo>
                    <a:lnTo>
                      <a:pt x="0" y="402"/>
                    </a:lnTo>
                    <a:lnTo>
                      <a:pt x="0" y="395"/>
                    </a:lnTo>
                    <a:lnTo>
                      <a:pt x="0" y="388"/>
                    </a:lnTo>
                    <a:lnTo>
                      <a:pt x="0" y="380"/>
                    </a:lnTo>
                    <a:lnTo>
                      <a:pt x="0" y="373"/>
                    </a:lnTo>
                    <a:lnTo>
                      <a:pt x="0" y="365"/>
                    </a:lnTo>
                    <a:lnTo>
                      <a:pt x="0" y="360"/>
                    </a:lnTo>
                    <a:lnTo>
                      <a:pt x="0" y="354"/>
                    </a:lnTo>
                    <a:lnTo>
                      <a:pt x="0" y="349"/>
                    </a:lnTo>
                    <a:lnTo>
                      <a:pt x="0" y="343"/>
                    </a:lnTo>
                    <a:lnTo>
                      <a:pt x="0" y="338"/>
                    </a:lnTo>
                    <a:lnTo>
                      <a:pt x="0" y="328"/>
                    </a:lnTo>
                    <a:lnTo>
                      <a:pt x="0" y="317"/>
                    </a:lnTo>
                    <a:lnTo>
                      <a:pt x="0" y="310"/>
                    </a:lnTo>
                    <a:lnTo>
                      <a:pt x="0" y="304"/>
                    </a:lnTo>
                    <a:lnTo>
                      <a:pt x="0" y="299"/>
                    </a:lnTo>
                    <a:lnTo>
                      <a:pt x="0" y="292"/>
                    </a:lnTo>
                    <a:lnTo>
                      <a:pt x="2" y="282"/>
                    </a:lnTo>
                    <a:lnTo>
                      <a:pt x="4" y="275"/>
                    </a:lnTo>
                    <a:lnTo>
                      <a:pt x="4" y="269"/>
                    </a:lnTo>
                    <a:lnTo>
                      <a:pt x="6" y="262"/>
                    </a:lnTo>
                    <a:lnTo>
                      <a:pt x="8" y="253"/>
                    </a:lnTo>
                    <a:lnTo>
                      <a:pt x="10" y="247"/>
                    </a:lnTo>
                    <a:lnTo>
                      <a:pt x="10" y="238"/>
                    </a:lnTo>
                    <a:lnTo>
                      <a:pt x="12" y="231"/>
                    </a:lnTo>
                    <a:lnTo>
                      <a:pt x="12" y="223"/>
                    </a:lnTo>
                    <a:lnTo>
                      <a:pt x="12" y="218"/>
                    </a:lnTo>
                    <a:lnTo>
                      <a:pt x="12" y="210"/>
                    </a:lnTo>
                    <a:lnTo>
                      <a:pt x="12" y="205"/>
                    </a:lnTo>
                    <a:lnTo>
                      <a:pt x="12" y="199"/>
                    </a:lnTo>
                    <a:lnTo>
                      <a:pt x="12" y="194"/>
                    </a:lnTo>
                    <a:lnTo>
                      <a:pt x="12" y="188"/>
                    </a:lnTo>
                    <a:lnTo>
                      <a:pt x="12" y="183"/>
                    </a:lnTo>
                    <a:lnTo>
                      <a:pt x="12" y="177"/>
                    </a:lnTo>
                    <a:lnTo>
                      <a:pt x="12" y="170"/>
                    </a:lnTo>
                    <a:lnTo>
                      <a:pt x="12" y="164"/>
                    </a:lnTo>
                    <a:lnTo>
                      <a:pt x="12" y="159"/>
                    </a:lnTo>
                    <a:lnTo>
                      <a:pt x="12" y="151"/>
                    </a:lnTo>
                    <a:lnTo>
                      <a:pt x="12" y="144"/>
                    </a:lnTo>
                    <a:lnTo>
                      <a:pt x="12" y="137"/>
                    </a:lnTo>
                    <a:lnTo>
                      <a:pt x="12" y="129"/>
                    </a:lnTo>
                    <a:lnTo>
                      <a:pt x="12" y="124"/>
                    </a:lnTo>
                    <a:lnTo>
                      <a:pt x="12" y="114"/>
                    </a:lnTo>
                    <a:lnTo>
                      <a:pt x="12" y="107"/>
                    </a:lnTo>
                    <a:lnTo>
                      <a:pt x="12" y="101"/>
                    </a:lnTo>
                    <a:lnTo>
                      <a:pt x="12" y="96"/>
                    </a:lnTo>
                    <a:lnTo>
                      <a:pt x="12" y="89"/>
                    </a:lnTo>
                    <a:lnTo>
                      <a:pt x="12" y="81"/>
                    </a:lnTo>
                    <a:lnTo>
                      <a:pt x="12" y="76"/>
                    </a:lnTo>
                    <a:lnTo>
                      <a:pt x="12" y="70"/>
                    </a:lnTo>
                    <a:lnTo>
                      <a:pt x="12" y="65"/>
                    </a:lnTo>
                    <a:lnTo>
                      <a:pt x="12" y="59"/>
                    </a:lnTo>
                    <a:lnTo>
                      <a:pt x="12" y="52"/>
                    </a:lnTo>
                    <a:lnTo>
                      <a:pt x="10" y="46"/>
                    </a:lnTo>
                    <a:lnTo>
                      <a:pt x="10" y="41"/>
                    </a:lnTo>
                    <a:lnTo>
                      <a:pt x="10" y="33"/>
                    </a:lnTo>
                    <a:lnTo>
                      <a:pt x="10" y="28"/>
                    </a:lnTo>
                    <a:lnTo>
                      <a:pt x="10" y="22"/>
                    </a:lnTo>
                    <a:lnTo>
                      <a:pt x="10" y="17"/>
                    </a:lnTo>
                    <a:lnTo>
                      <a:pt x="10" y="11"/>
                    </a:lnTo>
                    <a:lnTo>
                      <a:pt x="12" y="6"/>
                    </a:lnTo>
                    <a:lnTo>
                      <a:pt x="17" y="2"/>
                    </a:lnTo>
                    <a:lnTo>
                      <a:pt x="23" y="0"/>
                    </a:lnTo>
                    <a:lnTo>
                      <a:pt x="25" y="6"/>
                    </a:lnTo>
                    <a:lnTo>
                      <a:pt x="25" y="11"/>
                    </a:lnTo>
                    <a:lnTo>
                      <a:pt x="25" y="17"/>
                    </a:lnTo>
                    <a:lnTo>
                      <a:pt x="27" y="22"/>
                    </a:lnTo>
                    <a:lnTo>
                      <a:pt x="27" y="28"/>
                    </a:lnTo>
                    <a:lnTo>
                      <a:pt x="27" y="33"/>
                    </a:lnTo>
                    <a:lnTo>
                      <a:pt x="27" y="39"/>
                    </a:lnTo>
                    <a:lnTo>
                      <a:pt x="27" y="44"/>
                    </a:lnTo>
                    <a:lnTo>
                      <a:pt x="27" y="50"/>
                    </a:lnTo>
                    <a:lnTo>
                      <a:pt x="27" y="57"/>
                    </a:lnTo>
                    <a:lnTo>
                      <a:pt x="27" y="65"/>
                    </a:lnTo>
                    <a:lnTo>
                      <a:pt x="27" y="72"/>
                    </a:lnTo>
                    <a:lnTo>
                      <a:pt x="27" y="79"/>
                    </a:lnTo>
                    <a:lnTo>
                      <a:pt x="27" y="87"/>
                    </a:lnTo>
                    <a:lnTo>
                      <a:pt x="27" y="92"/>
                    </a:lnTo>
                    <a:lnTo>
                      <a:pt x="27" y="98"/>
                    </a:lnTo>
                    <a:lnTo>
                      <a:pt x="27" y="105"/>
                    </a:lnTo>
                    <a:lnTo>
                      <a:pt x="27" y="113"/>
                    </a:lnTo>
                    <a:lnTo>
                      <a:pt x="27" y="120"/>
                    </a:lnTo>
                    <a:lnTo>
                      <a:pt x="27" y="127"/>
                    </a:lnTo>
                    <a:lnTo>
                      <a:pt x="27" y="135"/>
                    </a:lnTo>
                    <a:lnTo>
                      <a:pt x="27" y="140"/>
                    </a:lnTo>
                    <a:lnTo>
                      <a:pt x="27" y="148"/>
                    </a:lnTo>
                    <a:lnTo>
                      <a:pt x="27" y="155"/>
                    </a:lnTo>
                    <a:lnTo>
                      <a:pt x="27" y="161"/>
                    </a:lnTo>
                    <a:lnTo>
                      <a:pt x="27" y="168"/>
                    </a:lnTo>
                    <a:lnTo>
                      <a:pt x="27" y="173"/>
                    </a:lnTo>
                    <a:lnTo>
                      <a:pt x="27" y="179"/>
                    </a:lnTo>
                    <a:lnTo>
                      <a:pt x="27" y="185"/>
                    </a:lnTo>
                    <a:lnTo>
                      <a:pt x="27" y="190"/>
                    </a:lnTo>
                    <a:lnTo>
                      <a:pt x="27" y="197"/>
                    </a:lnTo>
                    <a:lnTo>
                      <a:pt x="27" y="203"/>
                    </a:lnTo>
                    <a:lnTo>
                      <a:pt x="27" y="209"/>
                    </a:lnTo>
                    <a:lnTo>
                      <a:pt x="27" y="218"/>
                    </a:lnTo>
                    <a:lnTo>
                      <a:pt x="27" y="223"/>
                    </a:lnTo>
                    <a:lnTo>
                      <a:pt x="27" y="231"/>
                    </a:lnTo>
                    <a:lnTo>
                      <a:pt x="27" y="236"/>
                    </a:lnTo>
                    <a:lnTo>
                      <a:pt x="27" y="242"/>
                    </a:lnTo>
                    <a:lnTo>
                      <a:pt x="27" y="249"/>
                    </a:lnTo>
                    <a:lnTo>
                      <a:pt x="27" y="255"/>
                    </a:lnTo>
                    <a:lnTo>
                      <a:pt x="27" y="262"/>
                    </a:lnTo>
                    <a:lnTo>
                      <a:pt x="27" y="268"/>
                    </a:lnTo>
                    <a:lnTo>
                      <a:pt x="27" y="273"/>
                    </a:lnTo>
                    <a:lnTo>
                      <a:pt x="27" y="279"/>
                    </a:lnTo>
                    <a:lnTo>
                      <a:pt x="27" y="284"/>
                    </a:lnTo>
                    <a:lnTo>
                      <a:pt x="27" y="290"/>
                    </a:lnTo>
                    <a:lnTo>
                      <a:pt x="27" y="295"/>
                    </a:lnTo>
                    <a:lnTo>
                      <a:pt x="27" y="303"/>
                    </a:lnTo>
                    <a:lnTo>
                      <a:pt x="27" y="310"/>
                    </a:lnTo>
                    <a:lnTo>
                      <a:pt x="27" y="316"/>
                    </a:lnTo>
                    <a:lnTo>
                      <a:pt x="27" y="323"/>
                    </a:lnTo>
                    <a:lnTo>
                      <a:pt x="27" y="330"/>
                    </a:lnTo>
                    <a:lnTo>
                      <a:pt x="27" y="338"/>
                    </a:lnTo>
                    <a:lnTo>
                      <a:pt x="27" y="345"/>
                    </a:lnTo>
                    <a:lnTo>
                      <a:pt x="27" y="352"/>
                    </a:lnTo>
                    <a:lnTo>
                      <a:pt x="27" y="358"/>
                    </a:lnTo>
                    <a:lnTo>
                      <a:pt x="27" y="364"/>
                    </a:lnTo>
                    <a:lnTo>
                      <a:pt x="27" y="371"/>
                    </a:lnTo>
                    <a:lnTo>
                      <a:pt x="27" y="376"/>
                    </a:lnTo>
                    <a:lnTo>
                      <a:pt x="27" y="384"/>
                    </a:lnTo>
                    <a:lnTo>
                      <a:pt x="27" y="391"/>
                    </a:lnTo>
                    <a:lnTo>
                      <a:pt x="27" y="397"/>
                    </a:lnTo>
                    <a:lnTo>
                      <a:pt x="27" y="404"/>
                    </a:lnTo>
                    <a:lnTo>
                      <a:pt x="27" y="411"/>
                    </a:lnTo>
                    <a:lnTo>
                      <a:pt x="27" y="419"/>
                    </a:lnTo>
                    <a:lnTo>
                      <a:pt x="27" y="428"/>
                    </a:lnTo>
                    <a:lnTo>
                      <a:pt x="27" y="434"/>
                    </a:lnTo>
                    <a:lnTo>
                      <a:pt x="27" y="441"/>
                    </a:lnTo>
                    <a:lnTo>
                      <a:pt x="27" y="448"/>
                    </a:lnTo>
                    <a:lnTo>
                      <a:pt x="27" y="454"/>
                    </a:lnTo>
                    <a:lnTo>
                      <a:pt x="27" y="461"/>
                    </a:lnTo>
                    <a:lnTo>
                      <a:pt x="27" y="467"/>
                    </a:lnTo>
                    <a:lnTo>
                      <a:pt x="29" y="474"/>
                    </a:lnTo>
                    <a:lnTo>
                      <a:pt x="29" y="480"/>
                    </a:lnTo>
                    <a:lnTo>
                      <a:pt x="29" y="485"/>
                    </a:lnTo>
                    <a:lnTo>
                      <a:pt x="31" y="491"/>
                    </a:lnTo>
                    <a:lnTo>
                      <a:pt x="31" y="496"/>
                    </a:lnTo>
                    <a:lnTo>
                      <a:pt x="33" y="502"/>
                    </a:lnTo>
                    <a:lnTo>
                      <a:pt x="33" y="507"/>
                    </a:lnTo>
                    <a:lnTo>
                      <a:pt x="35" y="515"/>
                    </a:lnTo>
                    <a:lnTo>
                      <a:pt x="37" y="520"/>
                    </a:lnTo>
                    <a:lnTo>
                      <a:pt x="37" y="526"/>
                    </a:lnTo>
                    <a:lnTo>
                      <a:pt x="37" y="531"/>
                    </a:lnTo>
                    <a:lnTo>
                      <a:pt x="39" y="537"/>
                    </a:lnTo>
                    <a:lnTo>
                      <a:pt x="39" y="543"/>
                    </a:lnTo>
                    <a:lnTo>
                      <a:pt x="39" y="548"/>
                    </a:lnTo>
                    <a:lnTo>
                      <a:pt x="39" y="554"/>
                    </a:lnTo>
                    <a:lnTo>
                      <a:pt x="41" y="559"/>
                    </a:lnTo>
                    <a:lnTo>
                      <a:pt x="41" y="566"/>
                    </a:lnTo>
                    <a:lnTo>
                      <a:pt x="41" y="574"/>
                    </a:lnTo>
                    <a:lnTo>
                      <a:pt x="41" y="581"/>
                    </a:lnTo>
                    <a:lnTo>
                      <a:pt x="41" y="589"/>
                    </a:lnTo>
                    <a:lnTo>
                      <a:pt x="42" y="594"/>
                    </a:lnTo>
                    <a:lnTo>
                      <a:pt x="42" y="600"/>
                    </a:lnTo>
                    <a:lnTo>
                      <a:pt x="42" y="605"/>
                    </a:lnTo>
                    <a:lnTo>
                      <a:pt x="42" y="611"/>
                    </a:lnTo>
                    <a:lnTo>
                      <a:pt x="44" y="618"/>
                    </a:lnTo>
                    <a:lnTo>
                      <a:pt x="44" y="626"/>
                    </a:lnTo>
                    <a:lnTo>
                      <a:pt x="48" y="637"/>
                    </a:lnTo>
                    <a:lnTo>
                      <a:pt x="48" y="644"/>
                    </a:lnTo>
                    <a:lnTo>
                      <a:pt x="50" y="650"/>
                    </a:lnTo>
                    <a:lnTo>
                      <a:pt x="50" y="655"/>
                    </a:lnTo>
                    <a:lnTo>
                      <a:pt x="52" y="661"/>
                    </a:lnTo>
                    <a:lnTo>
                      <a:pt x="52" y="666"/>
                    </a:lnTo>
                    <a:lnTo>
                      <a:pt x="52" y="672"/>
                    </a:lnTo>
                    <a:lnTo>
                      <a:pt x="52" y="677"/>
                    </a:lnTo>
                    <a:lnTo>
                      <a:pt x="54" y="685"/>
                    </a:lnTo>
                    <a:lnTo>
                      <a:pt x="54" y="692"/>
                    </a:lnTo>
                    <a:lnTo>
                      <a:pt x="54" y="699"/>
                    </a:lnTo>
                    <a:lnTo>
                      <a:pt x="54" y="709"/>
                    </a:lnTo>
                    <a:lnTo>
                      <a:pt x="54" y="714"/>
                    </a:lnTo>
                    <a:lnTo>
                      <a:pt x="54" y="721"/>
                    </a:lnTo>
                    <a:lnTo>
                      <a:pt x="54" y="727"/>
                    </a:lnTo>
                    <a:lnTo>
                      <a:pt x="54" y="733"/>
                    </a:lnTo>
                    <a:lnTo>
                      <a:pt x="54" y="738"/>
                    </a:lnTo>
                    <a:lnTo>
                      <a:pt x="54" y="744"/>
                    </a:lnTo>
                    <a:lnTo>
                      <a:pt x="54" y="751"/>
                    </a:lnTo>
                    <a:lnTo>
                      <a:pt x="54" y="757"/>
                    </a:lnTo>
                    <a:lnTo>
                      <a:pt x="54" y="762"/>
                    </a:lnTo>
                    <a:lnTo>
                      <a:pt x="54" y="768"/>
                    </a:lnTo>
                    <a:lnTo>
                      <a:pt x="48" y="771"/>
                    </a:lnTo>
                    <a:lnTo>
                      <a:pt x="42" y="773"/>
                    </a:lnTo>
                    <a:lnTo>
                      <a:pt x="37" y="775"/>
                    </a:lnTo>
                    <a:lnTo>
                      <a:pt x="31" y="775"/>
                    </a:lnTo>
                    <a:lnTo>
                      <a:pt x="25" y="775"/>
                    </a:lnTo>
                    <a:lnTo>
                      <a:pt x="19" y="775"/>
                    </a:lnTo>
                    <a:lnTo>
                      <a:pt x="15" y="769"/>
                    </a:lnTo>
                    <a:lnTo>
                      <a:pt x="15" y="764"/>
                    </a:lnTo>
                    <a:lnTo>
                      <a:pt x="15" y="758"/>
                    </a:lnTo>
                    <a:lnTo>
                      <a:pt x="15" y="753"/>
                    </a:lnTo>
                    <a:lnTo>
                      <a:pt x="17" y="747"/>
                    </a:lnTo>
                    <a:lnTo>
                      <a:pt x="19" y="742"/>
                    </a:lnTo>
                  </a:path>
                </a:pathLst>
              </a:custGeom>
              <a:solidFill>
                <a:srgbClr val="EAEC5E"/>
              </a:solidFill>
              <a:ln w="12700" cap="rnd">
                <a:solidFill>
                  <a:srgbClr val="00CC00"/>
                </a:solidFill>
                <a:round/>
                <a:headEnd/>
                <a:tailEnd/>
              </a:ln>
            </p:spPr>
            <p:txBody>
              <a:bodyPr/>
              <a:lstStyle/>
              <a:p>
                <a:endParaRPr lang="en-US"/>
              </a:p>
            </p:txBody>
          </p:sp>
          <p:sp>
            <p:nvSpPr>
              <p:cNvPr id="3875" name="Freeform 238"/>
              <p:cNvSpPr>
                <a:spLocks/>
              </p:cNvSpPr>
              <p:nvPr/>
            </p:nvSpPr>
            <p:spPr bwMode="auto">
              <a:xfrm>
                <a:off x="1741" y="1674"/>
                <a:ext cx="68" cy="127"/>
              </a:xfrm>
              <a:custGeom>
                <a:avLst/>
                <a:gdLst>
                  <a:gd name="T0" fmla="*/ 4 w 68"/>
                  <a:gd name="T1" fmla="*/ 126 h 127"/>
                  <a:gd name="T2" fmla="*/ 1 w 68"/>
                  <a:gd name="T3" fmla="*/ 119 h 127"/>
                  <a:gd name="T4" fmla="*/ 0 w 68"/>
                  <a:gd name="T5" fmla="*/ 111 h 127"/>
                  <a:gd name="T6" fmla="*/ 0 w 68"/>
                  <a:gd name="T7" fmla="*/ 104 h 127"/>
                  <a:gd name="T8" fmla="*/ 0 w 68"/>
                  <a:gd name="T9" fmla="*/ 96 h 127"/>
                  <a:gd name="T10" fmla="*/ 0 w 68"/>
                  <a:gd name="T11" fmla="*/ 89 h 127"/>
                  <a:gd name="T12" fmla="*/ 0 w 68"/>
                  <a:gd name="T13" fmla="*/ 82 h 127"/>
                  <a:gd name="T14" fmla="*/ 3 w 68"/>
                  <a:gd name="T15" fmla="*/ 74 h 127"/>
                  <a:gd name="T16" fmla="*/ 5 w 68"/>
                  <a:gd name="T17" fmla="*/ 67 h 127"/>
                  <a:gd name="T18" fmla="*/ 9 w 68"/>
                  <a:gd name="T19" fmla="*/ 62 h 127"/>
                  <a:gd name="T20" fmla="*/ 12 w 68"/>
                  <a:gd name="T21" fmla="*/ 54 h 127"/>
                  <a:gd name="T22" fmla="*/ 15 w 68"/>
                  <a:gd name="T23" fmla="*/ 49 h 127"/>
                  <a:gd name="T24" fmla="*/ 18 w 68"/>
                  <a:gd name="T25" fmla="*/ 42 h 127"/>
                  <a:gd name="T26" fmla="*/ 22 w 68"/>
                  <a:gd name="T27" fmla="*/ 37 h 127"/>
                  <a:gd name="T28" fmla="*/ 24 w 68"/>
                  <a:gd name="T29" fmla="*/ 30 h 127"/>
                  <a:gd name="T30" fmla="*/ 28 w 68"/>
                  <a:gd name="T31" fmla="*/ 27 h 127"/>
                  <a:gd name="T32" fmla="*/ 32 w 68"/>
                  <a:gd name="T33" fmla="*/ 22 h 127"/>
                  <a:gd name="T34" fmla="*/ 36 w 68"/>
                  <a:gd name="T35" fmla="*/ 17 h 127"/>
                  <a:gd name="T36" fmla="*/ 40 w 68"/>
                  <a:gd name="T37" fmla="*/ 15 h 127"/>
                  <a:gd name="T38" fmla="*/ 44 w 68"/>
                  <a:gd name="T39" fmla="*/ 10 h 127"/>
                  <a:gd name="T40" fmla="*/ 48 w 68"/>
                  <a:gd name="T41" fmla="*/ 7 h 127"/>
                  <a:gd name="T42" fmla="*/ 52 w 68"/>
                  <a:gd name="T43" fmla="*/ 2 h 127"/>
                  <a:gd name="T44" fmla="*/ 55 w 68"/>
                  <a:gd name="T45" fmla="*/ 2 h 127"/>
                  <a:gd name="T46" fmla="*/ 59 w 68"/>
                  <a:gd name="T47" fmla="*/ 0 h 127"/>
                  <a:gd name="T48" fmla="*/ 63 w 68"/>
                  <a:gd name="T49" fmla="*/ 0 h 127"/>
                  <a:gd name="T50" fmla="*/ 67 w 68"/>
                  <a:gd name="T51" fmla="*/ 0 h 127"/>
                  <a:gd name="T52" fmla="*/ 63 w 68"/>
                  <a:gd name="T53" fmla="*/ 2 h 127"/>
                  <a:gd name="T54" fmla="*/ 67 w 68"/>
                  <a:gd name="T55" fmla="*/ 7 h 127"/>
                  <a:gd name="T56" fmla="*/ 67 w 68"/>
                  <a:gd name="T57" fmla="*/ 15 h 127"/>
                  <a:gd name="T58" fmla="*/ 66 w 68"/>
                  <a:gd name="T59" fmla="*/ 22 h 127"/>
                  <a:gd name="T60" fmla="*/ 63 w 68"/>
                  <a:gd name="T61" fmla="*/ 30 h 127"/>
                  <a:gd name="T62" fmla="*/ 62 w 68"/>
                  <a:gd name="T63" fmla="*/ 37 h 127"/>
                  <a:gd name="T64" fmla="*/ 61 w 68"/>
                  <a:gd name="T65" fmla="*/ 44 h 127"/>
                  <a:gd name="T66" fmla="*/ 58 w 68"/>
                  <a:gd name="T67" fmla="*/ 52 h 127"/>
                  <a:gd name="T68" fmla="*/ 54 w 68"/>
                  <a:gd name="T69" fmla="*/ 57 h 127"/>
                  <a:gd name="T70" fmla="*/ 52 w 68"/>
                  <a:gd name="T71" fmla="*/ 64 h 127"/>
                  <a:gd name="T72" fmla="*/ 48 w 68"/>
                  <a:gd name="T73" fmla="*/ 69 h 127"/>
                  <a:gd name="T74" fmla="*/ 44 w 68"/>
                  <a:gd name="T75" fmla="*/ 77 h 127"/>
                  <a:gd name="T76" fmla="*/ 40 w 68"/>
                  <a:gd name="T77" fmla="*/ 82 h 127"/>
                  <a:gd name="T78" fmla="*/ 36 w 68"/>
                  <a:gd name="T79" fmla="*/ 86 h 127"/>
                  <a:gd name="T80" fmla="*/ 34 w 68"/>
                  <a:gd name="T81" fmla="*/ 94 h 127"/>
                  <a:gd name="T82" fmla="*/ 30 w 68"/>
                  <a:gd name="T83" fmla="*/ 96 h 127"/>
                  <a:gd name="T84" fmla="*/ 27 w 68"/>
                  <a:gd name="T85" fmla="*/ 104 h 127"/>
                  <a:gd name="T86" fmla="*/ 23 w 68"/>
                  <a:gd name="T87" fmla="*/ 106 h 127"/>
                  <a:gd name="T88" fmla="*/ 19 w 68"/>
                  <a:gd name="T89" fmla="*/ 114 h 127"/>
                  <a:gd name="T90" fmla="*/ 17 w 68"/>
                  <a:gd name="T91" fmla="*/ 121 h 127"/>
                  <a:gd name="T92" fmla="*/ 13 w 68"/>
                  <a:gd name="T93" fmla="*/ 121 h 127"/>
                  <a:gd name="T94" fmla="*/ 9 w 68"/>
                  <a:gd name="T95" fmla="*/ 126 h 127"/>
                  <a:gd name="T96" fmla="*/ 5 w 68"/>
                  <a:gd name="T97" fmla="*/ 126 h 127"/>
                  <a:gd name="T98" fmla="*/ 1 w 68"/>
                  <a:gd name="T99" fmla="*/ 126 h 127"/>
                  <a:gd name="T100" fmla="*/ 1 w 68"/>
                  <a:gd name="T101" fmla="*/ 119 h 127"/>
                  <a:gd name="T102" fmla="*/ 1 w 68"/>
                  <a:gd name="T103" fmla="*/ 111 h 127"/>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68"/>
                  <a:gd name="T157" fmla="*/ 0 h 127"/>
                  <a:gd name="T158" fmla="*/ 68 w 68"/>
                  <a:gd name="T159" fmla="*/ 127 h 127"/>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68" h="127">
                    <a:moveTo>
                      <a:pt x="4" y="126"/>
                    </a:moveTo>
                    <a:lnTo>
                      <a:pt x="1" y="119"/>
                    </a:lnTo>
                    <a:lnTo>
                      <a:pt x="0" y="111"/>
                    </a:lnTo>
                    <a:lnTo>
                      <a:pt x="0" y="104"/>
                    </a:lnTo>
                    <a:lnTo>
                      <a:pt x="0" y="96"/>
                    </a:lnTo>
                    <a:lnTo>
                      <a:pt x="0" y="89"/>
                    </a:lnTo>
                    <a:lnTo>
                      <a:pt x="0" y="82"/>
                    </a:lnTo>
                    <a:lnTo>
                      <a:pt x="3" y="74"/>
                    </a:lnTo>
                    <a:lnTo>
                      <a:pt x="5" y="67"/>
                    </a:lnTo>
                    <a:lnTo>
                      <a:pt x="9" y="62"/>
                    </a:lnTo>
                    <a:lnTo>
                      <a:pt x="12" y="54"/>
                    </a:lnTo>
                    <a:lnTo>
                      <a:pt x="15" y="49"/>
                    </a:lnTo>
                    <a:lnTo>
                      <a:pt x="18" y="42"/>
                    </a:lnTo>
                    <a:lnTo>
                      <a:pt x="22" y="37"/>
                    </a:lnTo>
                    <a:lnTo>
                      <a:pt x="24" y="30"/>
                    </a:lnTo>
                    <a:lnTo>
                      <a:pt x="28" y="27"/>
                    </a:lnTo>
                    <a:lnTo>
                      <a:pt x="32" y="22"/>
                    </a:lnTo>
                    <a:lnTo>
                      <a:pt x="36" y="17"/>
                    </a:lnTo>
                    <a:lnTo>
                      <a:pt x="40" y="15"/>
                    </a:lnTo>
                    <a:lnTo>
                      <a:pt x="44" y="10"/>
                    </a:lnTo>
                    <a:lnTo>
                      <a:pt x="48" y="7"/>
                    </a:lnTo>
                    <a:lnTo>
                      <a:pt x="52" y="2"/>
                    </a:lnTo>
                    <a:lnTo>
                      <a:pt x="55" y="2"/>
                    </a:lnTo>
                    <a:lnTo>
                      <a:pt x="59" y="0"/>
                    </a:lnTo>
                    <a:lnTo>
                      <a:pt x="63" y="0"/>
                    </a:lnTo>
                    <a:lnTo>
                      <a:pt x="67" y="0"/>
                    </a:lnTo>
                    <a:lnTo>
                      <a:pt x="63" y="2"/>
                    </a:lnTo>
                    <a:lnTo>
                      <a:pt x="67" y="7"/>
                    </a:lnTo>
                    <a:lnTo>
                      <a:pt x="67" y="15"/>
                    </a:lnTo>
                    <a:lnTo>
                      <a:pt x="66" y="22"/>
                    </a:lnTo>
                    <a:lnTo>
                      <a:pt x="63" y="30"/>
                    </a:lnTo>
                    <a:lnTo>
                      <a:pt x="62" y="37"/>
                    </a:lnTo>
                    <a:lnTo>
                      <a:pt x="61" y="44"/>
                    </a:lnTo>
                    <a:lnTo>
                      <a:pt x="58" y="52"/>
                    </a:lnTo>
                    <a:lnTo>
                      <a:pt x="54" y="57"/>
                    </a:lnTo>
                    <a:lnTo>
                      <a:pt x="52" y="64"/>
                    </a:lnTo>
                    <a:lnTo>
                      <a:pt x="48" y="69"/>
                    </a:lnTo>
                    <a:lnTo>
                      <a:pt x="44" y="77"/>
                    </a:lnTo>
                    <a:lnTo>
                      <a:pt x="40" y="82"/>
                    </a:lnTo>
                    <a:lnTo>
                      <a:pt x="36" y="86"/>
                    </a:lnTo>
                    <a:lnTo>
                      <a:pt x="34" y="94"/>
                    </a:lnTo>
                    <a:lnTo>
                      <a:pt x="30" y="96"/>
                    </a:lnTo>
                    <a:lnTo>
                      <a:pt x="27" y="104"/>
                    </a:lnTo>
                    <a:lnTo>
                      <a:pt x="23" y="106"/>
                    </a:lnTo>
                    <a:lnTo>
                      <a:pt x="19" y="114"/>
                    </a:lnTo>
                    <a:lnTo>
                      <a:pt x="17" y="121"/>
                    </a:lnTo>
                    <a:lnTo>
                      <a:pt x="13" y="121"/>
                    </a:lnTo>
                    <a:lnTo>
                      <a:pt x="9" y="126"/>
                    </a:lnTo>
                    <a:lnTo>
                      <a:pt x="5" y="126"/>
                    </a:lnTo>
                    <a:lnTo>
                      <a:pt x="1" y="126"/>
                    </a:lnTo>
                    <a:lnTo>
                      <a:pt x="1" y="119"/>
                    </a:lnTo>
                    <a:lnTo>
                      <a:pt x="1" y="111"/>
                    </a:lnTo>
                  </a:path>
                </a:pathLst>
              </a:custGeom>
              <a:solidFill>
                <a:srgbClr val="EAEC5E"/>
              </a:solidFill>
              <a:ln w="12700" cap="rnd">
                <a:solidFill>
                  <a:schemeClr val="tx1"/>
                </a:solidFill>
                <a:round/>
                <a:headEnd/>
                <a:tailEnd/>
              </a:ln>
            </p:spPr>
            <p:txBody>
              <a:bodyPr/>
              <a:lstStyle/>
              <a:p>
                <a:endParaRPr lang="en-US"/>
              </a:p>
            </p:txBody>
          </p:sp>
          <p:sp>
            <p:nvSpPr>
              <p:cNvPr id="3876" name="Freeform 239"/>
              <p:cNvSpPr>
                <a:spLocks/>
              </p:cNvSpPr>
              <p:nvPr/>
            </p:nvSpPr>
            <p:spPr bwMode="auto">
              <a:xfrm>
                <a:off x="1681" y="1785"/>
                <a:ext cx="53" cy="114"/>
              </a:xfrm>
              <a:custGeom>
                <a:avLst/>
                <a:gdLst>
                  <a:gd name="T0" fmla="*/ 49 w 53"/>
                  <a:gd name="T1" fmla="*/ 113 h 114"/>
                  <a:gd name="T2" fmla="*/ 51 w 53"/>
                  <a:gd name="T3" fmla="*/ 106 h 114"/>
                  <a:gd name="T4" fmla="*/ 52 w 53"/>
                  <a:gd name="T5" fmla="*/ 100 h 114"/>
                  <a:gd name="T6" fmla="*/ 52 w 53"/>
                  <a:gd name="T7" fmla="*/ 93 h 114"/>
                  <a:gd name="T8" fmla="*/ 52 w 53"/>
                  <a:gd name="T9" fmla="*/ 86 h 114"/>
                  <a:gd name="T10" fmla="*/ 52 w 53"/>
                  <a:gd name="T11" fmla="*/ 80 h 114"/>
                  <a:gd name="T12" fmla="*/ 52 w 53"/>
                  <a:gd name="T13" fmla="*/ 73 h 114"/>
                  <a:gd name="T14" fmla="*/ 50 w 53"/>
                  <a:gd name="T15" fmla="*/ 66 h 114"/>
                  <a:gd name="T16" fmla="*/ 48 w 53"/>
                  <a:gd name="T17" fmla="*/ 60 h 114"/>
                  <a:gd name="T18" fmla="*/ 45 w 53"/>
                  <a:gd name="T19" fmla="*/ 55 h 114"/>
                  <a:gd name="T20" fmla="*/ 43 w 53"/>
                  <a:gd name="T21" fmla="*/ 49 h 114"/>
                  <a:gd name="T22" fmla="*/ 40 w 53"/>
                  <a:gd name="T23" fmla="*/ 44 h 114"/>
                  <a:gd name="T24" fmla="*/ 38 w 53"/>
                  <a:gd name="T25" fmla="*/ 38 h 114"/>
                  <a:gd name="T26" fmla="*/ 35 w 53"/>
                  <a:gd name="T27" fmla="*/ 33 h 114"/>
                  <a:gd name="T28" fmla="*/ 33 w 53"/>
                  <a:gd name="T29" fmla="*/ 27 h 114"/>
                  <a:gd name="T30" fmla="*/ 30 w 53"/>
                  <a:gd name="T31" fmla="*/ 24 h 114"/>
                  <a:gd name="T32" fmla="*/ 27 w 53"/>
                  <a:gd name="T33" fmla="*/ 20 h 114"/>
                  <a:gd name="T34" fmla="*/ 24 w 53"/>
                  <a:gd name="T35" fmla="*/ 16 h 114"/>
                  <a:gd name="T36" fmla="*/ 21 w 53"/>
                  <a:gd name="T37" fmla="*/ 13 h 114"/>
                  <a:gd name="T38" fmla="*/ 18 w 53"/>
                  <a:gd name="T39" fmla="*/ 9 h 114"/>
                  <a:gd name="T40" fmla="*/ 15 w 53"/>
                  <a:gd name="T41" fmla="*/ 7 h 114"/>
                  <a:gd name="T42" fmla="*/ 12 w 53"/>
                  <a:gd name="T43" fmla="*/ 2 h 114"/>
                  <a:gd name="T44" fmla="*/ 9 w 53"/>
                  <a:gd name="T45" fmla="*/ 2 h 114"/>
                  <a:gd name="T46" fmla="*/ 6 w 53"/>
                  <a:gd name="T47" fmla="*/ 0 h 114"/>
                  <a:gd name="T48" fmla="*/ 3 w 53"/>
                  <a:gd name="T49" fmla="*/ 0 h 114"/>
                  <a:gd name="T50" fmla="*/ 0 w 53"/>
                  <a:gd name="T51" fmla="*/ 0 h 114"/>
                  <a:gd name="T52" fmla="*/ 3 w 53"/>
                  <a:gd name="T53" fmla="*/ 2 h 114"/>
                  <a:gd name="T54" fmla="*/ 0 w 53"/>
                  <a:gd name="T55" fmla="*/ 7 h 114"/>
                  <a:gd name="T56" fmla="*/ 0 w 53"/>
                  <a:gd name="T57" fmla="*/ 13 h 114"/>
                  <a:gd name="T58" fmla="*/ 1 w 53"/>
                  <a:gd name="T59" fmla="*/ 20 h 114"/>
                  <a:gd name="T60" fmla="*/ 3 w 53"/>
                  <a:gd name="T61" fmla="*/ 27 h 114"/>
                  <a:gd name="T62" fmla="*/ 4 w 53"/>
                  <a:gd name="T63" fmla="*/ 33 h 114"/>
                  <a:gd name="T64" fmla="*/ 5 w 53"/>
                  <a:gd name="T65" fmla="*/ 40 h 114"/>
                  <a:gd name="T66" fmla="*/ 7 w 53"/>
                  <a:gd name="T67" fmla="*/ 47 h 114"/>
                  <a:gd name="T68" fmla="*/ 10 w 53"/>
                  <a:gd name="T69" fmla="*/ 51 h 114"/>
                  <a:gd name="T70" fmla="*/ 12 w 53"/>
                  <a:gd name="T71" fmla="*/ 58 h 114"/>
                  <a:gd name="T72" fmla="*/ 15 w 53"/>
                  <a:gd name="T73" fmla="*/ 62 h 114"/>
                  <a:gd name="T74" fmla="*/ 18 w 53"/>
                  <a:gd name="T75" fmla="*/ 69 h 114"/>
                  <a:gd name="T76" fmla="*/ 21 w 53"/>
                  <a:gd name="T77" fmla="*/ 73 h 114"/>
                  <a:gd name="T78" fmla="*/ 24 w 53"/>
                  <a:gd name="T79" fmla="*/ 78 h 114"/>
                  <a:gd name="T80" fmla="*/ 26 w 53"/>
                  <a:gd name="T81" fmla="*/ 84 h 114"/>
                  <a:gd name="T82" fmla="*/ 29 w 53"/>
                  <a:gd name="T83" fmla="*/ 86 h 114"/>
                  <a:gd name="T84" fmla="*/ 31 w 53"/>
                  <a:gd name="T85" fmla="*/ 93 h 114"/>
                  <a:gd name="T86" fmla="*/ 34 w 53"/>
                  <a:gd name="T87" fmla="*/ 95 h 114"/>
                  <a:gd name="T88" fmla="*/ 37 w 53"/>
                  <a:gd name="T89" fmla="*/ 102 h 114"/>
                  <a:gd name="T90" fmla="*/ 39 w 53"/>
                  <a:gd name="T91" fmla="*/ 109 h 114"/>
                  <a:gd name="T92" fmla="*/ 42 w 53"/>
                  <a:gd name="T93" fmla="*/ 109 h 114"/>
                  <a:gd name="T94" fmla="*/ 45 w 53"/>
                  <a:gd name="T95" fmla="*/ 113 h 114"/>
                  <a:gd name="T96" fmla="*/ 48 w 53"/>
                  <a:gd name="T97" fmla="*/ 113 h 114"/>
                  <a:gd name="T98" fmla="*/ 51 w 53"/>
                  <a:gd name="T99" fmla="*/ 113 h 114"/>
                  <a:gd name="T100" fmla="*/ 51 w 53"/>
                  <a:gd name="T101" fmla="*/ 106 h 114"/>
                  <a:gd name="T102" fmla="*/ 51 w 53"/>
                  <a:gd name="T103" fmla="*/ 100 h 11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53"/>
                  <a:gd name="T157" fmla="*/ 0 h 114"/>
                  <a:gd name="T158" fmla="*/ 53 w 53"/>
                  <a:gd name="T159" fmla="*/ 114 h 114"/>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53" h="114">
                    <a:moveTo>
                      <a:pt x="49" y="113"/>
                    </a:moveTo>
                    <a:lnTo>
                      <a:pt x="51" y="106"/>
                    </a:lnTo>
                    <a:lnTo>
                      <a:pt x="52" y="100"/>
                    </a:lnTo>
                    <a:lnTo>
                      <a:pt x="52" y="93"/>
                    </a:lnTo>
                    <a:lnTo>
                      <a:pt x="52" y="86"/>
                    </a:lnTo>
                    <a:lnTo>
                      <a:pt x="52" y="80"/>
                    </a:lnTo>
                    <a:lnTo>
                      <a:pt x="52" y="73"/>
                    </a:lnTo>
                    <a:lnTo>
                      <a:pt x="50" y="66"/>
                    </a:lnTo>
                    <a:lnTo>
                      <a:pt x="48" y="60"/>
                    </a:lnTo>
                    <a:lnTo>
                      <a:pt x="45" y="55"/>
                    </a:lnTo>
                    <a:lnTo>
                      <a:pt x="43" y="49"/>
                    </a:lnTo>
                    <a:lnTo>
                      <a:pt x="40" y="44"/>
                    </a:lnTo>
                    <a:lnTo>
                      <a:pt x="38" y="38"/>
                    </a:lnTo>
                    <a:lnTo>
                      <a:pt x="35" y="33"/>
                    </a:lnTo>
                    <a:lnTo>
                      <a:pt x="33" y="27"/>
                    </a:lnTo>
                    <a:lnTo>
                      <a:pt x="30" y="24"/>
                    </a:lnTo>
                    <a:lnTo>
                      <a:pt x="27" y="20"/>
                    </a:lnTo>
                    <a:lnTo>
                      <a:pt x="24" y="16"/>
                    </a:lnTo>
                    <a:lnTo>
                      <a:pt x="21" y="13"/>
                    </a:lnTo>
                    <a:lnTo>
                      <a:pt x="18" y="9"/>
                    </a:lnTo>
                    <a:lnTo>
                      <a:pt x="15" y="7"/>
                    </a:lnTo>
                    <a:lnTo>
                      <a:pt x="12" y="2"/>
                    </a:lnTo>
                    <a:lnTo>
                      <a:pt x="9" y="2"/>
                    </a:lnTo>
                    <a:lnTo>
                      <a:pt x="6" y="0"/>
                    </a:lnTo>
                    <a:lnTo>
                      <a:pt x="3" y="0"/>
                    </a:lnTo>
                    <a:lnTo>
                      <a:pt x="0" y="0"/>
                    </a:lnTo>
                    <a:lnTo>
                      <a:pt x="3" y="2"/>
                    </a:lnTo>
                    <a:lnTo>
                      <a:pt x="0" y="7"/>
                    </a:lnTo>
                    <a:lnTo>
                      <a:pt x="0" y="13"/>
                    </a:lnTo>
                    <a:lnTo>
                      <a:pt x="1" y="20"/>
                    </a:lnTo>
                    <a:lnTo>
                      <a:pt x="3" y="27"/>
                    </a:lnTo>
                    <a:lnTo>
                      <a:pt x="4" y="33"/>
                    </a:lnTo>
                    <a:lnTo>
                      <a:pt x="5" y="40"/>
                    </a:lnTo>
                    <a:lnTo>
                      <a:pt x="7" y="47"/>
                    </a:lnTo>
                    <a:lnTo>
                      <a:pt x="10" y="51"/>
                    </a:lnTo>
                    <a:lnTo>
                      <a:pt x="12" y="58"/>
                    </a:lnTo>
                    <a:lnTo>
                      <a:pt x="15" y="62"/>
                    </a:lnTo>
                    <a:lnTo>
                      <a:pt x="18" y="69"/>
                    </a:lnTo>
                    <a:lnTo>
                      <a:pt x="21" y="73"/>
                    </a:lnTo>
                    <a:lnTo>
                      <a:pt x="24" y="78"/>
                    </a:lnTo>
                    <a:lnTo>
                      <a:pt x="26" y="84"/>
                    </a:lnTo>
                    <a:lnTo>
                      <a:pt x="29" y="86"/>
                    </a:lnTo>
                    <a:lnTo>
                      <a:pt x="31" y="93"/>
                    </a:lnTo>
                    <a:lnTo>
                      <a:pt x="34" y="95"/>
                    </a:lnTo>
                    <a:lnTo>
                      <a:pt x="37" y="102"/>
                    </a:lnTo>
                    <a:lnTo>
                      <a:pt x="39" y="109"/>
                    </a:lnTo>
                    <a:lnTo>
                      <a:pt x="42" y="109"/>
                    </a:lnTo>
                    <a:lnTo>
                      <a:pt x="45" y="113"/>
                    </a:lnTo>
                    <a:lnTo>
                      <a:pt x="48" y="113"/>
                    </a:lnTo>
                    <a:lnTo>
                      <a:pt x="51" y="113"/>
                    </a:lnTo>
                    <a:lnTo>
                      <a:pt x="51" y="106"/>
                    </a:lnTo>
                    <a:lnTo>
                      <a:pt x="51" y="100"/>
                    </a:lnTo>
                  </a:path>
                </a:pathLst>
              </a:custGeom>
              <a:solidFill>
                <a:srgbClr val="EAEC5E"/>
              </a:solidFill>
              <a:ln w="12700" cap="rnd">
                <a:solidFill>
                  <a:schemeClr val="tx1"/>
                </a:solidFill>
                <a:round/>
                <a:headEnd/>
                <a:tailEnd/>
              </a:ln>
            </p:spPr>
            <p:txBody>
              <a:bodyPr/>
              <a:lstStyle/>
              <a:p>
                <a:endParaRPr lang="en-US"/>
              </a:p>
            </p:txBody>
          </p:sp>
          <p:grpSp>
            <p:nvGrpSpPr>
              <p:cNvPr id="3877" name="Group 240"/>
              <p:cNvGrpSpPr>
                <a:grpSpLocks/>
              </p:cNvGrpSpPr>
              <p:nvPr/>
            </p:nvGrpSpPr>
            <p:grpSpPr bwMode="auto">
              <a:xfrm>
                <a:off x="1687" y="1299"/>
                <a:ext cx="97" cy="111"/>
                <a:chOff x="3654" y="1129"/>
                <a:chExt cx="97" cy="111"/>
              </a:xfrm>
            </p:grpSpPr>
            <p:sp>
              <p:nvSpPr>
                <p:cNvPr id="3984" name="Freeform 241"/>
                <p:cNvSpPr>
                  <a:spLocks/>
                </p:cNvSpPr>
                <p:nvPr/>
              </p:nvSpPr>
              <p:spPr bwMode="auto">
                <a:xfrm>
                  <a:off x="3705" y="1214"/>
                  <a:ext cx="46" cy="16"/>
                </a:xfrm>
                <a:custGeom>
                  <a:avLst/>
                  <a:gdLst>
                    <a:gd name="T0" fmla="*/ 0 w 46"/>
                    <a:gd name="T1" fmla="*/ 15 h 16"/>
                    <a:gd name="T2" fmla="*/ 2 w 46"/>
                    <a:gd name="T3" fmla="*/ 11 h 16"/>
                    <a:gd name="T4" fmla="*/ 6 w 46"/>
                    <a:gd name="T5" fmla="*/ 10 h 16"/>
                    <a:gd name="T6" fmla="*/ 11 w 46"/>
                    <a:gd name="T7" fmla="*/ 8 h 16"/>
                    <a:gd name="T8" fmla="*/ 16 w 46"/>
                    <a:gd name="T9" fmla="*/ 5 h 16"/>
                    <a:gd name="T10" fmla="*/ 21 w 46"/>
                    <a:gd name="T11" fmla="*/ 3 h 16"/>
                    <a:gd name="T12" fmla="*/ 26 w 46"/>
                    <a:gd name="T13" fmla="*/ 3 h 16"/>
                    <a:gd name="T14" fmla="*/ 30 w 46"/>
                    <a:gd name="T15" fmla="*/ 3 h 16"/>
                    <a:gd name="T16" fmla="*/ 35 w 46"/>
                    <a:gd name="T17" fmla="*/ 0 h 16"/>
                    <a:gd name="T18" fmla="*/ 39 w 46"/>
                    <a:gd name="T19" fmla="*/ 0 h 16"/>
                    <a:gd name="T20" fmla="*/ 44 w 46"/>
                    <a:gd name="T21" fmla="*/ 0 h 16"/>
                    <a:gd name="T22" fmla="*/ 45 w 46"/>
                    <a:gd name="T23" fmla="*/ 0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6"/>
                    <a:gd name="T37" fmla="*/ 0 h 16"/>
                    <a:gd name="T38" fmla="*/ 46 w 46"/>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6" h="16">
                      <a:moveTo>
                        <a:pt x="0" y="15"/>
                      </a:moveTo>
                      <a:lnTo>
                        <a:pt x="2" y="11"/>
                      </a:lnTo>
                      <a:lnTo>
                        <a:pt x="6" y="10"/>
                      </a:lnTo>
                      <a:lnTo>
                        <a:pt x="11" y="8"/>
                      </a:lnTo>
                      <a:lnTo>
                        <a:pt x="16" y="5"/>
                      </a:lnTo>
                      <a:lnTo>
                        <a:pt x="21" y="3"/>
                      </a:lnTo>
                      <a:lnTo>
                        <a:pt x="26" y="3"/>
                      </a:lnTo>
                      <a:lnTo>
                        <a:pt x="30" y="3"/>
                      </a:lnTo>
                      <a:lnTo>
                        <a:pt x="35" y="0"/>
                      </a:lnTo>
                      <a:lnTo>
                        <a:pt x="39" y="0"/>
                      </a:lnTo>
                      <a:lnTo>
                        <a:pt x="44" y="0"/>
                      </a:lnTo>
                      <a:lnTo>
                        <a:pt x="45"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985" name="Freeform 242"/>
                <p:cNvSpPr>
                  <a:spLocks/>
                </p:cNvSpPr>
                <p:nvPr/>
              </p:nvSpPr>
              <p:spPr bwMode="auto">
                <a:xfrm>
                  <a:off x="3704" y="1172"/>
                  <a:ext cx="42" cy="41"/>
                </a:xfrm>
                <a:custGeom>
                  <a:avLst/>
                  <a:gdLst>
                    <a:gd name="T0" fmla="*/ 0 w 42"/>
                    <a:gd name="T1" fmla="*/ 40 h 41"/>
                    <a:gd name="T2" fmla="*/ 2 w 42"/>
                    <a:gd name="T3" fmla="*/ 29 h 41"/>
                    <a:gd name="T4" fmla="*/ 6 w 42"/>
                    <a:gd name="T5" fmla="*/ 27 h 41"/>
                    <a:gd name="T6" fmla="*/ 10 w 42"/>
                    <a:gd name="T7" fmla="*/ 20 h 41"/>
                    <a:gd name="T8" fmla="*/ 14 w 42"/>
                    <a:gd name="T9" fmla="*/ 13 h 41"/>
                    <a:gd name="T10" fmla="*/ 19 w 42"/>
                    <a:gd name="T11" fmla="*/ 7 h 41"/>
                    <a:gd name="T12" fmla="*/ 24 w 42"/>
                    <a:gd name="T13" fmla="*/ 7 h 41"/>
                    <a:gd name="T14" fmla="*/ 27 w 42"/>
                    <a:gd name="T15" fmla="*/ 7 h 41"/>
                    <a:gd name="T16" fmla="*/ 32 w 42"/>
                    <a:gd name="T17" fmla="*/ 0 h 41"/>
                    <a:gd name="T18" fmla="*/ 36 w 42"/>
                    <a:gd name="T19" fmla="*/ 0 h 41"/>
                    <a:gd name="T20" fmla="*/ 40 w 42"/>
                    <a:gd name="T21" fmla="*/ 0 h 41"/>
                    <a:gd name="T22" fmla="*/ 41 w 42"/>
                    <a:gd name="T23" fmla="*/ 0 h 4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2"/>
                    <a:gd name="T37" fmla="*/ 0 h 41"/>
                    <a:gd name="T38" fmla="*/ 42 w 42"/>
                    <a:gd name="T39" fmla="*/ 41 h 4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2" h="41">
                      <a:moveTo>
                        <a:pt x="0" y="40"/>
                      </a:moveTo>
                      <a:lnTo>
                        <a:pt x="2" y="29"/>
                      </a:lnTo>
                      <a:lnTo>
                        <a:pt x="6" y="27"/>
                      </a:lnTo>
                      <a:lnTo>
                        <a:pt x="10" y="20"/>
                      </a:lnTo>
                      <a:lnTo>
                        <a:pt x="14" y="13"/>
                      </a:lnTo>
                      <a:lnTo>
                        <a:pt x="19" y="7"/>
                      </a:lnTo>
                      <a:lnTo>
                        <a:pt x="24" y="7"/>
                      </a:lnTo>
                      <a:lnTo>
                        <a:pt x="27" y="7"/>
                      </a:lnTo>
                      <a:lnTo>
                        <a:pt x="32" y="0"/>
                      </a:lnTo>
                      <a:lnTo>
                        <a:pt x="36" y="0"/>
                      </a:lnTo>
                      <a:lnTo>
                        <a:pt x="40" y="0"/>
                      </a:lnTo>
                      <a:lnTo>
                        <a:pt x="41"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986" name="Freeform 243"/>
                <p:cNvSpPr>
                  <a:spLocks/>
                </p:cNvSpPr>
                <p:nvPr/>
              </p:nvSpPr>
              <p:spPr bwMode="auto">
                <a:xfrm>
                  <a:off x="3706" y="1144"/>
                  <a:ext cx="30" cy="59"/>
                </a:xfrm>
                <a:custGeom>
                  <a:avLst/>
                  <a:gdLst>
                    <a:gd name="T0" fmla="*/ 0 w 30"/>
                    <a:gd name="T1" fmla="*/ 58 h 59"/>
                    <a:gd name="T2" fmla="*/ 2 w 30"/>
                    <a:gd name="T3" fmla="*/ 42 h 59"/>
                    <a:gd name="T4" fmla="*/ 4 w 30"/>
                    <a:gd name="T5" fmla="*/ 39 h 59"/>
                    <a:gd name="T6" fmla="*/ 7 w 30"/>
                    <a:gd name="T7" fmla="*/ 29 h 59"/>
                    <a:gd name="T8" fmla="*/ 10 w 30"/>
                    <a:gd name="T9" fmla="*/ 19 h 59"/>
                    <a:gd name="T10" fmla="*/ 13 w 30"/>
                    <a:gd name="T11" fmla="*/ 10 h 59"/>
                    <a:gd name="T12" fmla="*/ 17 w 30"/>
                    <a:gd name="T13" fmla="*/ 10 h 59"/>
                    <a:gd name="T14" fmla="*/ 19 w 30"/>
                    <a:gd name="T15" fmla="*/ 10 h 59"/>
                    <a:gd name="T16" fmla="*/ 22 w 30"/>
                    <a:gd name="T17" fmla="*/ 0 h 59"/>
                    <a:gd name="T18" fmla="*/ 25 w 30"/>
                    <a:gd name="T19" fmla="*/ 0 h 59"/>
                    <a:gd name="T20" fmla="*/ 28 w 30"/>
                    <a:gd name="T21" fmla="*/ 0 h 59"/>
                    <a:gd name="T22" fmla="*/ 29 w 30"/>
                    <a:gd name="T23" fmla="*/ 0 h 5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0"/>
                    <a:gd name="T37" fmla="*/ 0 h 59"/>
                    <a:gd name="T38" fmla="*/ 30 w 30"/>
                    <a:gd name="T39" fmla="*/ 59 h 5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0" h="59">
                      <a:moveTo>
                        <a:pt x="0" y="58"/>
                      </a:moveTo>
                      <a:lnTo>
                        <a:pt x="2" y="42"/>
                      </a:lnTo>
                      <a:lnTo>
                        <a:pt x="4" y="39"/>
                      </a:lnTo>
                      <a:lnTo>
                        <a:pt x="7" y="29"/>
                      </a:lnTo>
                      <a:lnTo>
                        <a:pt x="10" y="19"/>
                      </a:lnTo>
                      <a:lnTo>
                        <a:pt x="13" y="10"/>
                      </a:lnTo>
                      <a:lnTo>
                        <a:pt x="17" y="10"/>
                      </a:lnTo>
                      <a:lnTo>
                        <a:pt x="19" y="10"/>
                      </a:lnTo>
                      <a:lnTo>
                        <a:pt x="22" y="0"/>
                      </a:lnTo>
                      <a:lnTo>
                        <a:pt x="25" y="0"/>
                      </a:lnTo>
                      <a:lnTo>
                        <a:pt x="28" y="0"/>
                      </a:lnTo>
                      <a:lnTo>
                        <a:pt x="29"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987" name="Freeform 244"/>
                <p:cNvSpPr>
                  <a:spLocks/>
                </p:cNvSpPr>
                <p:nvPr/>
              </p:nvSpPr>
              <p:spPr bwMode="auto">
                <a:xfrm>
                  <a:off x="3654" y="1214"/>
                  <a:ext cx="46" cy="16"/>
                </a:xfrm>
                <a:custGeom>
                  <a:avLst/>
                  <a:gdLst>
                    <a:gd name="T0" fmla="*/ 45 w 46"/>
                    <a:gd name="T1" fmla="*/ 15 h 16"/>
                    <a:gd name="T2" fmla="*/ 43 w 46"/>
                    <a:gd name="T3" fmla="*/ 11 h 16"/>
                    <a:gd name="T4" fmla="*/ 39 w 46"/>
                    <a:gd name="T5" fmla="*/ 10 h 16"/>
                    <a:gd name="T6" fmla="*/ 34 w 46"/>
                    <a:gd name="T7" fmla="*/ 8 h 16"/>
                    <a:gd name="T8" fmla="*/ 29 w 46"/>
                    <a:gd name="T9" fmla="*/ 5 h 16"/>
                    <a:gd name="T10" fmla="*/ 24 w 46"/>
                    <a:gd name="T11" fmla="*/ 3 h 16"/>
                    <a:gd name="T12" fmla="*/ 19 w 46"/>
                    <a:gd name="T13" fmla="*/ 3 h 16"/>
                    <a:gd name="T14" fmla="*/ 15 w 46"/>
                    <a:gd name="T15" fmla="*/ 3 h 16"/>
                    <a:gd name="T16" fmla="*/ 10 w 46"/>
                    <a:gd name="T17" fmla="*/ 0 h 16"/>
                    <a:gd name="T18" fmla="*/ 6 w 46"/>
                    <a:gd name="T19" fmla="*/ 0 h 16"/>
                    <a:gd name="T20" fmla="*/ 1 w 46"/>
                    <a:gd name="T21" fmla="*/ 0 h 16"/>
                    <a:gd name="T22" fmla="*/ 0 w 46"/>
                    <a:gd name="T23" fmla="*/ 0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6"/>
                    <a:gd name="T37" fmla="*/ 0 h 16"/>
                    <a:gd name="T38" fmla="*/ 46 w 46"/>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6" h="16">
                      <a:moveTo>
                        <a:pt x="45" y="15"/>
                      </a:moveTo>
                      <a:lnTo>
                        <a:pt x="43" y="11"/>
                      </a:lnTo>
                      <a:lnTo>
                        <a:pt x="39" y="10"/>
                      </a:lnTo>
                      <a:lnTo>
                        <a:pt x="34" y="8"/>
                      </a:lnTo>
                      <a:lnTo>
                        <a:pt x="29" y="5"/>
                      </a:lnTo>
                      <a:lnTo>
                        <a:pt x="24" y="3"/>
                      </a:lnTo>
                      <a:lnTo>
                        <a:pt x="19" y="3"/>
                      </a:lnTo>
                      <a:lnTo>
                        <a:pt x="15" y="3"/>
                      </a:lnTo>
                      <a:lnTo>
                        <a:pt x="10" y="0"/>
                      </a:lnTo>
                      <a:lnTo>
                        <a:pt x="6" y="0"/>
                      </a:lnTo>
                      <a:lnTo>
                        <a:pt x="1" y="0"/>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988" name="Freeform 245"/>
                <p:cNvSpPr>
                  <a:spLocks/>
                </p:cNvSpPr>
                <p:nvPr/>
              </p:nvSpPr>
              <p:spPr bwMode="auto">
                <a:xfrm>
                  <a:off x="3657" y="1168"/>
                  <a:ext cx="41" cy="44"/>
                </a:xfrm>
                <a:custGeom>
                  <a:avLst/>
                  <a:gdLst>
                    <a:gd name="T0" fmla="*/ 40 w 41"/>
                    <a:gd name="T1" fmla="*/ 43 h 44"/>
                    <a:gd name="T2" fmla="*/ 38 w 41"/>
                    <a:gd name="T3" fmla="*/ 31 h 44"/>
                    <a:gd name="T4" fmla="*/ 34 w 41"/>
                    <a:gd name="T5" fmla="*/ 29 h 44"/>
                    <a:gd name="T6" fmla="*/ 30 w 41"/>
                    <a:gd name="T7" fmla="*/ 22 h 44"/>
                    <a:gd name="T8" fmla="*/ 26 w 41"/>
                    <a:gd name="T9" fmla="*/ 14 h 44"/>
                    <a:gd name="T10" fmla="*/ 22 w 41"/>
                    <a:gd name="T11" fmla="*/ 7 h 44"/>
                    <a:gd name="T12" fmla="*/ 17 w 41"/>
                    <a:gd name="T13" fmla="*/ 7 h 44"/>
                    <a:gd name="T14" fmla="*/ 13 w 41"/>
                    <a:gd name="T15" fmla="*/ 7 h 44"/>
                    <a:gd name="T16" fmla="*/ 9 w 41"/>
                    <a:gd name="T17" fmla="*/ 0 h 44"/>
                    <a:gd name="T18" fmla="*/ 5 w 41"/>
                    <a:gd name="T19" fmla="*/ 0 h 44"/>
                    <a:gd name="T20" fmla="*/ 1 w 41"/>
                    <a:gd name="T21" fmla="*/ 0 h 44"/>
                    <a:gd name="T22" fmla="*/ 0 w 41"/>
                    <a:gd name="T23" fmla="*/ 0 h 4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1"/>
                    <a:gd name="T37" fmla="*/ 0 h 44"/>
                    <a:gd name="T38" fmla="*/ 41 w 41"/>
                    <a:gd name="T39" fmla="*/ 44 h 4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1" h="44">
                      <a:moveTo>
                        <a:pt x="40" y="43"/>
                      </a:moveTo>
                      <a:lnTo>
                        <a:pt x="38" y="31"/>
                      </a:lnTo>
                      <a:lnTo>
                        <a:pt x="34" y="29"/>
                      </a:lnTo>
                      <a:lnTo>
                        <a:pt x="30" y="22"/>
                      </a:lnTo>
                      <a:lnTo>
                        <a:pt x="26" y="14"/>
                      </a:lnTo>
                      <a:lnTo>
                        <a:pt x="22" y="7"/>
                      </a:lnTo>
                      <a:lnTo>
                        <a:pt x="17" y="7"/>
                      </a:lnTo>
                      <a:lnTo>
                        <a:pt x="13" y="7"/>
                      </a:lnTo>
                      <a:lnTo>
                        <a:pt x="9" y="0"/>
                      </a:lnTo>
                      <a:lnTo>
                        <a:pt x="5" y="0"/>
                      </a:lnTo>
                      <a:lnTo>
                        <a:pt x="1" y="0"/>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989" name="Freeform 246"/>
                <p:cNvSpPr>
                  <a:spLocks/>
                </p:cNvSpPr>
                <p:nvPr/>
              </p:nvSpPr>
              <p:spPr bwMode="auto">
                <a:xfrm>
                  <a:off x="3663" y="1147"/>
                  <a:ext cx="38" cy="56"/>
                </a:xfrm>
                <a:custGeom>
                  <a:avLst/>
                  <a:gdLst>
                    <a:gd name="T0" fmla="*/ 37 w 38"/>
                    <a:gd name="T1" fmla="*/ 55 h 56"/>
                    <a:gd name="T2" fmla="*/ 35 w 38"/>
                    <a:gd name="T3" fmla="*/ 40 h 56"/>
                    <a:gd name="T4" fmla="*/ 32 w 38"/>
                    <a:gd name="T5" fmla="*/ 37 h 56"/>
                    <a:gd name="T6" fmla="*/ 28 w 38"/>
                    <a:gd name="T7" fmla="*/ 28 h 56"/>
                    <a:gd name="T8" fmla="*/ 24 w 38"/>
                    <a:gd name="T9" fmla="*/ 18 h 56"/>
                    <a:gd name="T10" fmla="*/ 20 w 38"/>
                    <a:gd name="T11" fmla="*/ 9 h 56"/>
                    <a:gd name="T12" fmla="*/ 16 w 38"/>
                    <a:gd name="T13" fmla="*/ 9 h 56"/>
                    <a:gd name="T14" fmla="*/ 12 w 38"/>
                    <a:gd name="T15" fmla="*/ 9 h 56"/>
                    <a:gd name="T16" fmla="*/ 8 w 38"/>
                    <a:gd name="T17" fmla="*/ 0 h 56"/>
                    <a:gd name="T18" fmla="*/ 5 w 38"/>
                    <a:gd name="T19" fmla="*/ 0 h 56"/>
                    <a:gd name="T20" fmla="*/ 1 w 38"/>
                    <a:gd name="T21" fmla="*/ 0 h 56"/>
                    <a:gd name="T22" fmla="*/ 0 w 38"/>
                    <a:gd name="T23" fmla="*/ 0 h 5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8"/>
                    <a:gd name="T37" fmla="*/ 0 h 56"/>
                    <a:gd name="T38" fmla="*/ 38 w 38"/>
                    <a:gd name="T39" fmla="*/ 56 h 5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8" h="56">
                      <a:moveTo>
                        <a:pt x="37" y="55"/>
                      </a:moveTo>
                      <a:lnTo>
                        <a:pt x="35" y="40"/>
                      </a:lnTo>
                      <a:lnTo>
                        <a:pt x="32" y="37"/>
                      </a:lnTo>
                      <a:lnTo>
                        <a:pt x="28" y="28"/>
                      </a:lnTo>
                      <a:lnTo>
                        <a:pt x="24" y="18"/>
                      </a:lnTo>
                      <a:lnTo>
                        <a:pt x="20" y="9"/>
                      </a:lnTo>
                      <a:lnTo>
                        <a:pt x="16" y="9"/>
                      </a:lnTo>
                      <a:lnTo>
                        <a:pt x="12" y="9"/>
                      </a:lnTo>
                      <a:lnTo>
                        <a:pt x="8" y="0"/>
                      </a:lnTo>
                      <a:lnTo>
                        <a:pt x="5" y="0"/>
                      </a:lnTo>
                      <a:lnTo>
                        <a:pt x="1" y="0"/>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990" name="Line 247"/>
                <p:cNvSpPr>
                  <a:spLocks noChangeShapeType="1"/>
                </p:cNvSpPr>
                <p:nvPr/>
              </p:nvSpPr>
              <p:spPr bwMode="auto">
                <a:xfrm flipH="1" flipV="1">
                  <a:off x="3701" y="1129"/>
                  <a:ext cx="1" cy="11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991" name="Freeform 248"/>
                <p:cNvSpPr>
                  <a:spLocks/>
                </p:cNvSpPr>
                <p:nvPr/>
              </p:nvSpPr>
              <p:spPr bwMode="auto">
                <a:xfrm>
                  <a:off x="3705" y="1190"/>
                  <a:ext cx="39" cy="31"/>
                </a:xfrm>
                <a:custGeom>
                  <a:avLst/>
                  <a:gdLst>
                    <a:gd name="T0" fmla="*/ 0 w 39"/>
                    <a:gd name="T1" fmla="*/ 30 h 31"/>
                    <a:gd name="T2" fmla="*/ 5 w 39"/>
                    <a:gd name="T3" fmla="*/ 25 h 31"/>
                    <a:gd name="T4" fmla="*/ 7 w 39"/>
                    <a:gd name="T5" fmla="*/ 20 h 31"/>
                    <a:gd name="T6" fmla="*/ 11 w 39"/>
                    <a:gd name="T7" fmla="*/ 17 h 31"/>
                    <a:gd name="T8" fmla="*/ 12 w 39"/>
                    <a:gd name="T9" fmla="*/ 13 h 31"/>
                    <a:gd name="T10" fmla="*/ 16 w 39"/>
                    <a:gd name="T11" fmla="*/ 11 h 31"/>
                    <a:gd name="T12" fmla="*/ 21 w 39"/>
                    <a:gd name="T13" fmla="*/ 6 h 31"/>
                    <a:gd name="T14" fmla="*/ 26 w 39"/>
                    <a:gd name="T15" fmla="*/ 3 h 31"/>
                    <a:gd name="T16" fmla="*/ 30 w 39"/>
                    <a:gd name="T17" fmla="*/ 2 h 31"/>
                    <a:gd name="T18" fmla="*/ 36 w 39"/>
                    <a:gd name="T19" fmla="*/ 1 h 31"/>
                    <a:gd name="T20" fmla="*/ 38 w 39"/>
                    <a:gd name="T21" fmla="*/ 0 h 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9"/>
                    <a:gd name="T34" fmla="*/ 0 h 31"/>
                    <a:gd name="T35" fmla="*/ 39 w 39"/>
                    <a:gd name="T36" fmla="*/ 31 h 3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9" h="31">
                      <a:moveTo>
                        <a:pt x="0" y="30"/>
                      </a:moveTo>
                      <a:lnTo>
                        <a:pt x="5" y="25"/>
                      </a:lnTo>
                      <a:lnTo>
                        <a:pt x="7" y="20"/>
                      </a:lnTo>
                      <a:lnTo>
                        <a:pt x="11" y="17"/>
                      </a:lnTo>
                      <a:lnTo>
                        <a:pt x="12" y="13"/>
                      </a:lnTo>
                      <a:lnTo>
                        <a:pt x="16" y="11"/>
                      </a:lnTo>
                      <a:lnTo>
                        <a:pt x="21" y="6"/>
                      </a:lnTo>
                      <a:lnTo>
                        <a:pt x="26" y="3"/>
                      </a:lnTo>
                      <a:lnTo>
                        <a:pt x="30" y="2"/>
                      </a:lnTo>
                      <a:lnTo>
                        <a:pt x="36" y="1"/>
                      </a:lnTo>
                      <a:lnTo>
                        <a:pt x="38"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992" name="Freeform 249"/>
                <p:cNvSpPr>
                  <a:spLocks/>
                </p:cNvSpPr>
                <p:nvPr/>
              </p:nvSpPr>
              <p:spPr bwMode="auto">
                <a:xfrm>
                  <a:off x="3662" y="1192"/>
                  <a:ext cx="39" cy="31"/>
                </a:xfrm>
                <a:custGeom>
                  <a:avLst/>
                  <a:gdLst>
                    <a:gd name="T0" fmla="*/ 38 w 39"/>
                    <a:gd name="T1" fmla="*/ 30 h 31"/>
                    <a:gd name="T2" fmla="*/ 33 w 39"/>
                    <a:gd name="T3" fmla="*/ 25 h 31"/>
                    <a:gd name="T4" fmla="*/ 31 w 39"/>
                    <a:gd name="T5" fmla="*/ 20 h 31"/>
                    <a:gd name="T6" fmla="*/ 27 w 39"/>
                    <a:gd name="T7" fmla="*/ 17 h 31"/>
                    <a:gd name="T8" fmla="*/ 26 w 39"/>
                    <a:gd name="T9" fmla="*/ 13 h 31"/>
                    <a:gd name="T10" fmla="*/ 22 w 39"/>
                    <a:gd name="T11" fmla="*/ 11 h 31"/>
                    <a:gd name="T12" fmla="*/ 17 w 39"/>
                    <a:gd name="T13" fmla="*/ 6 h 31"/>
                    <a:gd name="T14" fmla="*/ 12 w 39"/>
                    <a:gd name="T15" fmla="*/ 3 h 31"/>
                    <a:gd name="T16" fmla="*/ 8 w 39"/>
                    <a:gd name="T17" fmla="*/ 2 h 31"/>
                    <a:gd name="T18" fmla="*/ 2 w 39"/>
                    <a:gd name="T19" fmla="*/ 1 h 31"/>
                    <a:gd name="T20" fmla="*/ 0 w 39"/>
                    <a:gd name="T21" fmla="*/ 0 h 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9"/>
                    <a:gd name="T34" fmla="*/ 0 h 31"/>
                    <a:gd name="T35" fmla="*/ 39 w 39"/>
                    <a:gd name="T36" fmla="*/ 31 h 3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9" h="31">
                      <a:moveTo>
                        <a:pt x="38" y="30"/>
                      </a:moveTo>
                      <a:lnTo>
                        <a:pt x="33" y="25"/>
                      </a:lnTo>
                      <a:lnTo>
                        <a:pt x="31" y="20"/>
                      </a:lnTo>
                      <a:lnTo>
                        <a:pt x="27" y="17"/>
                      </a:lnTo>
                      <a:lnTo>
                        <a:pt x="26" y="13"/>
                      </a:lnTo>
                      <a:lnTo>
                        <a:pt x="22" y="11"/>
                      </a:lnTo>
                      <a:lnTo>
                        <a:pt x="17" y="6"/>
                      </a:lnTo>
                      <a:lnTo>
                        <a:pt x="12" y="3"/>
                      </a:lnTo>
                      <a:lnTo>
                        <a:pt x="8" y="2"/>
                      </a:lnTo>
                      <a:lnTo>
                        <a:pt x="2" y="1"/>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3878" name="Freeform 250"/>
              <p:cNvSpPr>
                <a:spLocks/>
              </p:cNvSpPr>
              <p:nvPr/>
            </p:nvSpPr>
            <p:spPr bwMode="auto">
              <a:xfrm>
                <a:off x="1661" y="1603"/>
                <a:ext cx="68" cy="126"/>
              </a:xfrm>
              <a:custGeom>
                <a:avLst/>
                <a:gdLst>
                  <a:gd name="T0" fmla="*/ 63 w 68"/>
                  <a:gd name="T1" fmla="*/ 125 h 126"/>
                  <a:gd name="T2" fmla="*/ 66 w 68"/>
                  <a:gd name="T3" fmla="*/ 118 h 126"/>
                  <a:gd name="T4" fmla="*/ 67 w 68"/>
                  <a:gd name="T5" fmla="*/ 110 h 126"/>
                  <a:gd name="T6" fmla="*/ 67 w 68"/>
                  <a:gd name="T7" fmla="*/ 103 h 126"/>
                  <a:gd name="T8" fmla="*/ 67 w 68"/>
                  <a:gd name="T9" fmla="*/ 96 h 126"/>
                  <a:gd name="T10" fmla="*/ 67 w 68"/>
                  <a:gd name="T11" fmla="*/ 88 h 126"/>
                  <a:gd name="T12" fmla="*/ 67 w 68"/>
                  <a:gd name="T13" fmla="*/ 81 h 126"/>
                  <a:gd name="T14" fmla="*/ 64 w 68"/>
                  <a:gd name="T15" fmla="*/ 74 h 126"/>
                  <a:gd name="T16" fmla="*/ 62 w 68"/>
                  <a:gd name="T17" fmla="*/ 66 h 126"/>
                  <a:gd name="T18" fmla="*/ 58 w 68"/>
                  <a:gd name="T19" fmla="*/ 61 h 126"/>
                  <a:gd name="T20" fmla="*/ 55 w 68"/>
                  <a:gd name="T21" fmla="*/ 54 h 126"/>
                  <a:gd name="T22" fmla="*/ 52 w 68"/>
                  <a:gd name="T23" fmla="*/ 49 h 126"/>
                  <a:gd name="T24" fmla="*/ 49 w 68"/>
                  <a:gd name="T25" fmla="*/ 42 h 126"/>
                  <a:gd name="T26" fmla="*/ 45 w 68"/>
                  <a:gd name="T27" fmla="*/ 37 h 126"/>
                  <a:gd name="T28" fmla="*/ 43 w 68"/>
                  <a:gd name="T29" fmla="*/ 29 h 126"/>
                  <a:gd name="T30" fmla="*/ 39 w 68"/>
                  <a:gd name="T31" fmla="*/ 27 h 126"/>
                  <a:gd name="T32" fmla="*/ 35 w 68"/>
                  <a:gd name="T33" fmla="*/ 22 h 126"/>
                  <a:gd name="T34" fmla="*/ 31 w 68"/>
                  <a:gd name="T35" fmla="*/ 17 h 126"/>
                  <a:gd name="T36" fmla="*/ 27 w 68"/>
                  <a:gd name="T37" fmla="*/ 15 h 126"/>
                  <a:gd name="T38" fmla="*/ 23 w 68"/>
                  <a:gd name="T39" fmla="*/ 10 h 126"/>
                  <a:gd name="T40" fmla="*/ 19 w 68"/>
                  <a:gd name="T41" fmla="*/ 7 h 126"/>
                  <a:gd name="T42" fmla="*/ 15 w 68"/>
                  <a:gd name="T43" fmla="*/ 2 h 126"/>
                  <a:gd name="T44" fmla="*/ 12 w 68"/>
                  <a:gd name="T45" fmla="*/ 2 h 126"/>
                  <a:gd name="T46" fmla="*/ 8 w 68"/>
                  <a:gd name="T47" fmla="*/ 0 h 126"/>
                  <a:gd name="T48" fmla="*/ 4 w 68"/>
                  <a:gd name="T49" fmla="*/ 0 h 126"/>
                  <a:gd name="T50" fmla="*/ 0 w 68"/>
                  <a:gd name="T51" fmla="*/ 0 h 126"/>
                  <a:gd name="T52" fmla="*/ 4 w 68"/>
                  <a:gd name="T53" fmla="*/ 2 h 126"/>
                  <a:gd name="T54" fmla="*/ 0 w 68"/>
                  <a:gd name="T55" fmla="*/ 7 h 126"/>
                  <a:gd name="T56" fmla="*/ 0 w 68"/>
                  <a:gd name="T57" fmla="*/ 15 h 126"/>
                  <a:gd name="T58" fmla="*/ 1 w 68"/>
                  <a:gd name="T59" fmla="*/ 22 h 126"/>
                  <a:gd name="T60" fmla="*/ 4 w 68"/>
                  <a:gd name="T61" fmla="*/ 29 h 126"/>
                  <a:gd name="T62" fmla="*/ 5 w 68"/>
                  <a:gd name="T63" fmla="*/ 37 h 126"/>
                  <a:gd name="T64" fmla="*/ 6 w 68"/>
                  <a:gd name="T65" fmla="*/ 44 h 126"/>
                  <a:gd name="T66" fmla="*/ 9 w 68"/>
                  <a:gd name="T67" fmla="*/ 51 h 126"/>
                  <a:gd name="T68" fmla="*/ 13 w 68"/>
                  <a:gd name="T69" fmla="*/ 56 h 126"/>
                  <a:gd name="T70" fmla="*/ 15 w 68"/>
                  <a:gd name="T71" fmla="*/ 64 h 126"/>
                  <a:gd name="T72" fmla="*/ 19 w 68"/>
                  <a:gd name="T73" fmla="*/ 69 h 126"/>
                  <a:gd name="T74" fmla="*/ 23 w 68"/>
                  <a:gd name="T75" fmla="*/ 76 h 126"/>
                  <a:gd name="T76" fmla="*/ 27 w 68"/>
                  <a:gd name="T77" fmla="*/ 81 h 126"/>
                  <a:gd name="T78" fmla="*/ 31 w 68"/>
                  <a:gd name="T79" fmla="*/ 86 h 126"/>
                  <a:gd name="T80" fmla="*/ 34 w 68"/>
                  <a:gd name="T81" fmla="*/ 93 h 126"/>
                  <a:gd name="T82" fmla="*/ 37 w 68"/>
                  <a:gd name="T83" fmla="*/ 96 h 126"/>
                  <a:gd name="T84" fmla="*/ 40 w 68"/>
                  <a:gd name="T85" fmla="*/ 103 h 126"/>
                  <a:gd name="T86" fmla="*/ 44 w 68"/>
                  <a:gd name="T87" fmla="*/ 105 h 126"/>
                  <a:gd name="T88" fmla="*/ 48 w 68"/>
                  <a:gd name="T89" fmla="*/ 113 h 126"/>
                  <a:gd name="T90" fmla="*/ 50 w 68"/>
                  <a:gd name="T91" fmla="*/ 120 h 126"/>
                  <a:gd name="T92" fmla="*/ 54 w 68"/>
                  <a:gd name="T93" fmla="*/ 120 h 126"/>
                  <a:gd name="T94" fmla="*/ 58 w 68"/>
                  <a:gd name="T95" fmla="*/ 125 h 126"/>
                  <a:gd name="T96" fmla="*/ 62 w 68"/>
                  <a:gd name="T97" fmla="*/ 125 h 126"/>
                  <a:gd name="T98" fmla="*/ 66 w 68"/>
                  <a:gd name="T99" fmla="*/ 125 h 126"/>
                  <a:gd name="T100" fmla="*/ 66 w 68"/>
                  <a:gd name="T101" fmla="*/ 118 h 126"/>
                  <a:gd name="T102" fmla="*/ 66 w 68"/>
                  <a:gd name="T103" fmla="*/ 110 h 12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68"/>
                  <a:gd name="T157" fmla="*/ 0 h 126"/>
                  <a:gd name="T158" fmla="*/ 68 w 68"/>
                  <a:gd name="T159" fmla="*/ 126 h 12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68" h="126">
                    <a:moveTo>
                      <a:pt x="63" y="125"/>
                    </a:moveTo>
                    <a:lnTo>
                      <a:pt x="66" y="118"/>
                    </a:lnTo>
                    <a:lnTo>
                      <a:pt x="67" y="110"/>
                    </a:lnTo>
                    <a:lnTo>
                      <a:pt x="67" y="103"/>
                    </a:lnTo>
                    <a:lnTo>
                      <a:pt x="67" y="96"/>
                    </a:lnTo>
                    <a:lnTo>
                      <a:pt x="67" y="88"/>
                    </a:lnTo>
                    <a:lnTo>
                      <a:pt x="67" y="81"/>
                    </a:lnTo>
                    <a:lnTo>
                      <a:pt x="64" y="74"/>
                    </a:lnTo>
                    <a:lnTo>
                      <a:pt x="62" y="66"/>
                    </a:lnTo>
                    <a:lnTo>
                      <a:pt x="58" y="61"/>
                    </a:lnTo>
                    <a:lnTo>
                      <a:pt x="55" y="54"/>
                    </a:lnTo>
                    <a:lnTo>
                      <a:pt x="52" y="49"/>
                    </a:lnTo>
                    <a:lnTo>
                      <a:pt x="49" y="42"/>
                    </a:lnTo>
                    <a:lnTo>
                      <a:pt x="45" y="37"/>
                    </a:lnTo>
                    <a:lnTo>
                      <a:pt x="43" y="29"/>
                    </a:lnTo>
                    <a:lnTo>
                      <a:pt x="39" y="27"/>
                    </a:lnTo>
                    <a:lnTo>
                      <a:pt x="35" y="22"/>
                    </a:lnTo>
                    <a:lnTo>
                      <a:pt x="31" y="17"/>
                    </a:lnTo>
                    <a:lnTo>
                      <a:pt x="27" y="15"/>
                    </a:lnTo>
                    <a:lnTo>
                      <a:pt x="23" y="10"/>
                    </a:lnTo>
                    <a:lnTo>
                      <a:pt x="19" y="7"/>
                    </a:lnTo>
                    <a:lnTo>
                      <a:pt x="15" y="2"/>
                    </a:lnTo>
                    <a:lnTo>
                      <a:pt x="12" y="2"/>
                    </a:lnTo>
                    <a:lnTo>
                      <a:pt x="8" y="0"/>
                    </a:lnTo>
                    <a:lnTo>
                      <a:pt x="4" y="0"/>
                    </a:lnTo>
                    <a:lnTo>
                      <a:pt x="0" y="0"/>
                    </a:lnTo>
                    <a:lnTo>
                      <a:pt x="4" y="2"/>
                    </a:lnTo>
                    <a:lnTo>
                      <a:pt x="0" y="7"/>
                    </a:lnTo>
                    <a:lnTo>
                      <a:pt x="0" y="15"/>
                    </a:lnTo>
                    <a:lnTo>
                      <a:pt x="1" y="22"/>
                    </a:lnTo>
                    <a:lnTo>
                      <a:pt x="4" y="29"/>
                    </a:lnTo>
                    <a:lnTo>
                      <a:pt x="5" y="37"/>
                    </a:lnTo>
                    <a:lnTo>
                      <a:pt x="6" y="44"/>
                    </a:lnTo>
                    <a:lnTo>
                      <a:pt x="9" y="51"/>
                    </a:lnTo>
                    <a:lnTo>
                      <a:pt x="13" y="56"/>
                    </a:lnTo>
                    <a:lnTo>
                      <a:pt x="15" y="64"/>
                    </a:lnTo>
                    <a:lnTo>
                      <a:pt x="19" y="69"/>
                    </a:lnTo>
                    <a:lnTo>
                      <a:pt x="23" y="76"/>
                    </a:lnTo>
                    <a:lnTo>
                      <a:pt x="27" y="81"/>
                    </a:lnTo>
                    <a:lnTo>
                      <a:pt x="31" y="86"/>
                    </a:lnTo>
                    <a:lnTo>
                      <a:pt x="34" y="93"/>
                    </a:lnTo>
                    <a:lnTo>
                      <a:pt x="37" y="96"/>
                    </a:lnTo>
                    <a:lnTo>
                      <a:pt x="40" y="103"/>
                    </a:lnTo>
                    <a:lnTo>
                      <a:pt x="44" y="105"/>
                    </a:lnTo>
                    <a:lnTo>
                      <a:pt x="48" y="113"/>
                    </a:lnTo>
                    <a:lnTo>
                      <a:pt x="50" y="120"/>
                    </a:lnTo>
                    <a:lnTo>
                      <a:pt x="54" y="120"/>
                    </a:lnTo>
                    <a:lnTo>
                      <a:pt x="58" y="125"/>
                    </a:lnTo>
                    <a:lnTo>
                      <a:pt x="62" y="125"/>
                    </a:lnTo>
                    <a:lnTo>
                      <a:pt x="66" y="125"/>
                    </a:lnTo>
                    <a:lnTo>
                      <a:pt x="66" y="118"/>
                    </a:lnTo>
                    <a:lnTo>
                      <a:pt x="66" y="110"/>
                    </a:lnTo>
                  </a:path>
                </a:pathLst>
              </a:custGeom>
              <a:solidFill>
                <a:srgbClr val="EAEC5E"/>
              </a:solidFill>
              <a:ln w="12700" cap="rnd">
                <a:solidFill>
                  <a:schemeClr val="tx1"/>
                </a:solidFill>
                <a:round/>
                <a:headEnd/>
                <a:tailEnd/>
              </a:ln>
            </p:spPr>
            <p:txBody>
              <a:bodyPr/>
              <a:lstStyle/>
              <a:p>
                <a:endParaRPr lang="en-US"/>
              </a:p>
            </p:txBody>
          </p:sp>
          <p:sp>
            <p:nvSpPr>
              <p:cNvPr id="3879" name="Freeform 251"/>
              <p:cNvSpPr>
                <a:spLocks/>
              </p:cNvSpPr>
              <p:nvPr/>
            </p:nvSpPr>
            <p:spPr bwMode="auto">
              <a:xfrm>
                <a:off x="2198" y="1253"/>
                <a:ext cx="23" cy="36"/>
              </a:xfrm>
              <a:custGeom>
                <a:avLst/>
                <a:gdLst>
                  <a:gd name="T0" fmla="*/ 0 w 23"/>
                  <a:gd name="T1" fmla="*/ 35 h 36"/>
                  <a:gd name="T2" fmla="*/ 0 w 23"/>
                  <a:gd name="T3" fmla="*/ 29 h 36"/>
                  <a:gd name="T4" fmla="*/ 0 w 23"/>
                  <a:gd name="T5" fmla="*/ 23 h 36"/>
                  <a:gd name="T6" fmla="*/ 4 w 23"/>
                  <a:gd name="T7" fmla="*/ 16 h 36"/>
                  <a:gd name="T8" fmla="*/ 7 w 23"/>
                  <a:gd name="T9" fmla="*/ 10 h 36"/>
                  <a:gd name="T10" fmla="*/ 13 w 23"/>
                  <a:gd name="T11" fmla="*/ 6 h 36"/>
                  <a:gd name="T12" fmla="*/ 17 w 23"/>
                  <a:gd name="T13" fmla="*/ 0 h 36"/>
                  <a:gd name="T14" fmla="*/ 22 w 23"/>
                  <a:gd name="T15" fmla="*/ 0 h 36"/>
                  <a:gd name="T16" fmla="*/ 22 w 23"/>
                  <a:gd name="T17" fmla="*/ 0 h 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
                  <a:gd name="T28" fmla="*/ 0 h 36"/>
                  <a:gd name="T29" fmla="*/ 23 w 23"/>
                  <a:gd name="T30" fmla="*/ 36 h 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 h="36">
                    <a:moveTo>
                      <a:pt x="0" y="35"/>
                    </a:moveTo>
                    <a:lnTo>
                      <a:pt x="0" y="29"/>
                    </a:lnTo>
                    <a:lnTo>
                      <a:pt x="0" y="23"/>
                    </a:lnTo>
                    <a:lnTo>
                      <a:pt x="4" y="16"/>
                    </a:lnTo>
                    <a:lnTo>
                      <a:pt x="7" y="10"/>
                    </a:lnTo>
                    <a:lnTo>
                      <a:pt x="13" y="6"/>
                    </a:lnTo>
                    <a:lnTo>
                      <a:pt x="17" y="0"/>
                    </a:lnTo>
                    <a:lnTo>
                      <a:pt x="22"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880" name="Freeform 252"/>
              <p:cNvSpPr>
                <a:spLocks/>
              </p:cNvSpPr>
              <p:nvPr/>
            </p:nvSpPr>
            <p:spPr bwMode="auto">
              <a:xfrm>
                <a:off x="2184" y="1081"/>
                <a:ext cx="168" cy="106"/>
              </a:xfrm>
              <a:custGeom>
                <a:avLst/>
                <a:gdLst>
                  <a:gd name="T0" fmla="*/ 15 w 168"/>
                  <a:gd name="T1" fmla="*/ 59 h 106"/>
                  <a:gd name="T2" fmla="*/ 21 w 168"/>
                  <a:gd name="T3" fmla="*/ 50 h 106"/>
                  <a:gd name="T4" fmla="*/ 25 w 168"/>
                  <a:gd name="T5" fmla="*/ 42 h 106"/>
                  <a:gd name="T6" fmla="*/ 29 w 168"/>
                  <a:gd name="T7" fmla="*/ 32 h 106"/>
                  <a:gd name="T8" fmla="*/ 36 w 168"/>
                  <a:gd name="T9" fmla="*/ 22 h 106"/>
                  <a:gd name="T10" fmla="*/ 42 w 168"/>
                  <a:gd name="T11" fmla="*/ 14 h 106"/>
                  <a:gd name="T12" fmla="*/ 48 w 168"/>
                  <a:gd name="T13" fmla="*/ 6 h 106"/>
                  <a:gd name="T14" fmla="*/ 56 w 168"/>
                  <a:gd name="T15" fmla="*/ 0 h 106"/>
                  <a:gd name="T16" fmla="*/ 65 w 168"/>
                  <a:gd name="T17" fmla="*/ 0 h 106"/>
                  <a:gd name="T18" fmla="*/ 73 w 168"/>
                  <a:gd name="T19" fmla="*/ 0 h 106"/>
                  <a:gd name="T20" fmla="*/ 83 w 168"/>
                  <a:gd name="T21" fmla="*/ 3 h 106"/>
                  <a:gd name="T22" fmla="*/ 91 w 168"/>
                  <a:gd name="T23" fmla="*/ 7 h 106"/>
                  <a:gd name="T24" fmla="*/ 104 w 168"/>
                  <a:gd name="T25" fmla="*/ 18 h 106"/>
                  <a:gd name="T26" fmla="*/ 114 w 168"/>
                  <a:gd name="T27" fmla="*/ 25 h 106"/>
                  <a:gd name="T28" fmla="*/ 121 w 168"/>
                  <a:gd name="T29" fmla="*/ 32 h 106"/>
                  <a:gd name="T30" fmla="*/ 128 w 168"/>
                  <a:gd name="T31" fmla="*/ 41 h 106"/>
                  <a:gd name="T32" fmla="*/ 136 w 168"/>
                  <a:gd name="T33" fmla="*/ 49 h 106"/>
                  <a:gd name="T34" fmla="*/ 142 w 168"/>
                  <a:gd name="T35" fmla="*/ 57 h 106"/>
                  <a:gd name="T36" fmla="*/ 149 w 168"/>
                  <a:gd name="T37" fmla="*/ 66 h 106"/>
                  <a:gd name="T38" fmla="*/ 154 w 168"/>
                  <a:gd name="T39" fmla="*/ 74 h 106"/>
                  <a:gd name="T40" fmla="*/ 159 w 168"/>
                  <a:gd name="T41" fmla="*/ 84 h 106"/>
                  <a:gd name="T42" fmla="*/ 161 w 168"/>
                  <a:gd name="T43" fmla="*/ 92 h 106"/>
                  <a:gd name="T44" fmla="*/ 166 w 168"/>
                  <a:gd name="T45" fmla="*/ 101 h 106"/>
                  <a:gd name="T46" fmla="*/ 163 w 168"/>
                  <a:gd name="T47" fmla="*/ 104 h 106"/>
                  <a:gd name="T48" fmla="*/ 156 w 168"/>
                  <a:gd name="T49" fmla="*/ 97 h 106"/>
                  <a:gd name="T50" fmla="*/ 147 w 168"/>
                  <a:gd name="T51" fmla="*/ 91 h 106"/>
                  <a:gd name="T52" fmla="*/ 139 w 168"/>
                  <a:gd name="T53" fmla="*/ 87 h 106"/>
                  <a:gd name="T54" fmla="*/ 133 w 168"/>
                  <a:gd name="T55" fmla="*/ 78 h 106"/>
                  <a:gd name="T56" fmla="*/ 125 w 168"/>
                  <a:gd name="T57" fmla="*/ 70 h 106"/>
                  <a:gd name="T58" fmla="*/ 116 w 168"/>
                  <a:gd name="T59" fmla="*/ 62 h 106"/>
                  <a:gd name="T60" fmla="*/ 109 w 168"/>
                  <a:gd name="T61" fmla="*/ 55 h 106"/>
                  <a:gd name="T62" fmla="*/ 101 w 168"/>
                  <a:gd name="T63" fmla="*/ 49 h 106"/>
                  <a:gd name="T64" fmla="*/ 90 w 168"/>
                  <a:gd name="T65" fmla="*/ 39 h 106"/>
                  <a:gd name="T66" fmla="*/ 80 w 168"/>
                  <a:gd name="T67" fmla="*/ 34 h 106"/>
                  <a:gd name="T68" fmla="*/ 70 w 168"/>
                  <a:gd name="T69" fmla="*/ 27 h 106"/>
                  <a:gd name="T70" fmla="*/ 62 w 168"/>
                  <a:gd name="T71" fmla="*/ 22 h 106"/>
                  <a:gd name="T72" fmla="*/ 53 w 168"/>
                  <a:gd name="T73" fmla="*/ 24 h 106"/>
                  <a:gd name="T74" fmla="*/ 46 w 168"/>
                  <a:gd name="T75" fmla="*/ 32 h 106"/>
                  <a:gd name="T76" fmla="*/ 42 w 168"/>
                  <a:gd name="T77" fmla="*/ 41 h 106"/>
                  <a:gd name="T78" fmla="*/ 36 w 168"/>
                  <a:gd name="T79" fmla="*/ 49 h 106"/>
                  <a:gd name="T80" fmla="*/ 29 w 168"/>
                  <a:gd name="T81" fmla="*/ 57 h 106"/>
                  <a:gd name="T82" fmla="*/ 24 w 168"/>
                  <a:gd name="T83" fmla="*/ 66 h 106"/>
                  <a:gd name="T84" fmla="*/ 18 w 168"/>
                  <a:gd name="T85" fmla="*/ 74 h 106"/>
                  <a:gd name="T86" fmla="*/ 13 w 168"/>
                  <a:gd name="T87" fmla="*/ 83 h 106"/>
                  <a:gd name="T88" fmla="*/ 7 w 168"/>
                  <a:gd name="T89" fmla="*/ 91 h 106"/>
                  <a:gd name="T90" fmla="*/ 3 w 168"/>
                  <a:gd name="T91" fmla="*/ 99 h 106"/>
                  <a:gd name="T92" fmla="*/ 4 w 168"/>
                  <a:gd name="T93" fmla="*/ 64 h 10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68"/>
                  <a:gd name="T142" fmla="*/ 0 h 106"/>
                  <a:gd name="T143" fmla="*/ 168 w 168"/>
                  <a:gd name="T144" fmla="*/ 106 h 10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68" h="106">
                    <a:moveTo>
                      <a:pt x="13" y="63"/>
                    </a:moveTo>
                    <a:lnTo>
                      <a:pt x="15" y="59"/>
                    </a:lnTo>
                    <a:lnTo>
                      <a:pt x="18" y="55"/>
                    </a:lnTo>
                    <a:lnTo>
                      <a:pt x="21" y="50"/>
                    </a:lnTo>
                    <a:lnTo>
                      <a:pt x="22" y="46"/>
                    </a:lnTo>
                    <a:lnTo>
                      <a:pt x="25" y="42"/>
                    </a:lnTo>
                    <a:lnTo>
                      <a:pt x="27" y="38"/>
                    </a:lnTo>
                    <a:lnTo>
                      <a:pt x="29" y="32"/>
                    </a:lnTo>
                    <a:lnTo>
                      <a:pt x="32" y="28"/>
                    </a:lnTo>
                    <a:lnTo>
                      <a:pt x="36" y="22"/>
                    </a:lnTo>
                    <a:lnTo>
                      <a:pt x="39" y="18"/>
                    </a:lnTo>
                    <a:lnTo>
                      <a:pt x="42" y="14"/>
                    </a:lnTo>
                    <a:lnTo>
                      <a:pt x="46" y="10"/>
                    </a:lnTo>
                    <a:lnTo>
                      <a:pt x="48" y="6"/>
                    </a:lnTo>
                    <a:lnTo>
                      <a:pt x="52" y="3"/>
                    </a:lnTo>
                    <a:lnTo>
                      <a:pt x="56" y="0"/>
                    </a:lnTo>
                    <a:lnTo>
                      <a:pt x="60" y="0"/>
                    </a:lnTo>
                    <a:lnTo>
                      <a:pt x="65" y="0"/>
                    </a:lnTo>
                    <a:lnTo>
                      <a:pt x="69" y="0"/>
                    </a:lnTo>
                    <a:lnTo>
                      <a:pt x="73" y="0"/>
                    </a:lnTo>
                    <a:lnTo>
                      <a:pt x="77" y="0"/>
                    </a:lnTo>
                    <a:lnTo>
                      <a:pt x="83" y="3"/>
                    </a:lnTo>
                    <a:lnTo>
                      <a:pt x="87" y="6"/>
                    </a:lnTo>
                    <a:lnTo>
                      <a:pt x="91" y="7"/>
                    </a:lnTo>
                    <a:lnTo>
                      <a:pt x="95" y="11"/>
                    </a:lnTo>
                    <a:lnTo>
                      <a:pt x="104" y="18"/>
                    </a:lnTo>
                    <a:lnTo>
                      <a:pt x="108" y="21"/>
                    </a:lnTo>
                    <a:lnTo>
                      <a:pt x="114" y="25"/>
                    </a:lnTo>
                    <a:lnTo>
                      <a:pt x="116" y="29"/>
                    </a:lnTo>
                    <a:lnTo>
                      <a:pt x="121" y="32"/>
                    </a:lnTo>
                    <a:lnTo>
                      <a:pt x="125" y="36"/>
                    </a:lnTo>
                    <a:lnTo>
                      <a:pt x="128" y="41"/>
                    </a:lnTo>
                    <a:lnTo>
                      <a:pt x="132" y="45"/>
                    </a:lnTo>
                    <a:lnTo>
                      <a:pt x="136" y="49"/>
                    </a:lnTo>
                    <a:lnTo>
                      <a:pt x="140" y="53"/>
                    </a:lnTo>
                    <a:lnTo>
                      <a:pt x="142" y="57"/>
                    </a:lnTo>
                    <a:lnTo>
                      <a:pt x="146" y="62"/>
                    </a:lnTo>
                    <a:lnTo>
                      <a:pt x="149" y="66"/>
                    </a:lnTo>
                    <a:lnTo>
                      <a:pt x="150" y="70"/>
                    </a:lnTo>
                    <a:lnTo>
                      <a:pt x="154" y="74"/>
                    </a:lnTo>
                    <a:lnTo>
                      <a:pt x="156" y="80"/>
                    </a:lnTo>
                    <a:lnTo>
                      <a:pt x="159" y="84"/>
                    </a:lnTo>
                    <a:lnTo>
                      <a:pt x="160" y="88"/>
                    </a:lnTo>
                    <a:lnTo>
                      <a:pt x="161" y="92"/>
                    </a:lnTo>
                    <a:lnTo>
                      <a:pt x="164" y="97"/>
                    </a:lnTo>
                    <a:lnTo>
                      <a:pt x="166" y="101"/>
                    </a:lnTo>
                    <a:lnTo>
                      <a:pt x="167" y="105"/>
                    </a:lnTo>
                    <a:lnTo>
                      <a:pt x="163" y="104"/>
                    </a:lnTo>
                    <a:lnTo>
                      <a:pt x="160" y="99"/>
                    </a:lnTo>
                    <a:lnTo>
                      <a:pt x="156" y="97"/>
                    </a:lnTo>
                    <a:lnTo>
                      <a:pt x="152" y="94"/>
                    </a:lnTo>
                    <a:lnTo>
                      <a:pt x="147" y="91"/>
                    </a:lnTo>
                    <a:lnTo>
                      <a:pt x="143" y="90"/>
                    </a:lnTo>
                    <a:lnTo>
                      <a:pt x="139" y="87"/>
                    </a:lnTo>
                    <a:lnTo>
                      <a:pt x="136" y="83"/>
                    </a:lnTo>
                    <a:lnTo>
                      <a:pt x="133" y="78"/>
                    </a:lnTo>
                    <a:lnTo>
                      <a:pt x="129" y="76"/>
                    </a:lnTo>
                    <a:lnTo>
                      <a:pt x="125" y="70"/>
                    </a:lnTo>
                    <a:lnTo>
                      <a:pt x="121" y="66"/>
                    </a:lnTo>
                    <a:lnTo>
                      <a:pt x="116" y="62"/>
                    </a:lnTo>
                    <a:lnTo>
                      <a:pt x="112" y="59"/>
                    </a:lnTo>
                    <a:lnTo>
                      <a:pt x="109" y="55"/>
                    </a:lnTo>
                    <a:lnTo>
                      <a:pt x="105" y="52"/>
                    </a:lnTo>
                    <a:lnTo>
                      <a:pt x="101" y="49"/>
                    </a:lnTo>
                    <a:lnTo>
                      <a:pt x="95" y="45"/>
                    </a:lnTo>
                    <a:lnTo>
                      <a:pt x="90" y="39"/>
                    </a:lnTo>
                    <a:lnTo>
                      <a:pt x="86" y="36"/>
                    </a:lnTo>
                    <a:lnTo>
                      <a:pt x="80" y="34"/>
                    </a:lnTo>
                    <a:lnTo>
                      <a:pt x="76" y="31"/>
                    </a:lnTo>
                    <a:lnTo>
                      <a:pt x="70" y="27"/>
                    </a:lnTo>
                    <a:lnTo>
                      <a:pt x="66" y="24"/>
                    </a:lnTo>
                    <a:lnTo>
                      <a:pt x="62" y="22"/>
                    </a:lnTo>
                    <a:lnTo>
                      <a:pt x="58" y="21"/>
                    </a:lnTo>
                    <a:lnTo>
                      <a:pt x="53" y="24"/>
                    </a:lnTo>
                    <a:lnTo>
                      <a:pt x="51" y="29"/>
                    </a:lnTo>
                    <a:lnTo>
                      <a:pt x="46" y="32"/>
                    </a:lnTo>
                    <a:lnTo>
                      <a:pt x="45" y="36"/>
                    </a:lnTo>
                    <a:lnTo>
                      <a:pt x="42" y="41"/>
                    </a:lnTo>
                    <a:lnTo>
                      <a:pt x="39" y="45"/>
                    </a:lnTo>
                    <a:lnTo>
                      <a:pt x="36" y="49"/>
                    </a:lnTo>
                    <a:lnTo>
                      <a:pt x="34" y="53"/>
                    </a:lnTo>
                    <a:lnTo>
                      <a:pt x="29" y="57"/>
                    </a:lnTo>
                    <a:lnTo>
                      <a:pt x="27" y="62"/>
                    </a:lnTo>
                    <a:lnTo>
                      <a:pt x="24" y="66"/>
                    </a:lnTo>
                    <a:lnTo>
                      <a:pt x="21" y="70"/>
                    </a:lnTo>
                    <a:lnTo>
                      <a:pt x="18" y="74"/>
                    </a:lnTo>
                    <a:lnTo>
                      <a:pt x="15" y="78"/>
                    </a:lnTo>
                    <a:lnTo>
                      <a:pt x="13" y="83"/>
                    </a:lnTo>
                    <a:lnTo>
                      <a:pt x="10" y="87"/>
                    </a:lnTo>
                    <a:lnTo>
                      <a:pt x="7" y="91"/>
                    </a:lnTo>
                    <a:lnTo>
                      <a:pt x="6" y="95"/>
                    </a:lnTo>
                    <a:lnTo>
                      <a:pt x="3" y="99"/>
                    </a:lnTo>
                    <a:lnTo>
                      <a:pt x="0" y="104"/>
                    </a:lnTo>
                    <a:lnTo>
                      <a:pt x="4" y="64"/>
                    </a:lnTo>
                  </a:path>
                </a:pathLst>
              </a:custGeom>
              <a:solidFill>
                <a:srgbClr val="00CC00"/>
              </a:solidFill>
              <a:ln w="12700" cap="rnd">
                <a:solidFill>
                  <a:srgbClr val="00CC00"/>
                </a:solidFill>
                <a:round/>
                <a:headEnd/>
                <a:tailEnd/>
              </a:ln>
            </p:spPr>
            <p:txBody>
              <a:bodyPr/>
              <a:lstStyle/>
              <a:p>
                <a:endParaRPr lang="en-US"/>
              </a:p>
            </p:txBody>
          </p:sp>
          <p:sp>
            <p:nvSpPr>
              <p:cNvPr id="3881" name="Freeform 253"/>
              <p:cNvSpPr>
                <a:spLocks/>
              </p:cNvSpPr>
              <p:nvPr/>
            </p:nvSpPr>
            <p:spPr bwMode="auto">
              <a:xfrm>
                <a:off x="2176" y="1253"/>
                <a:ext cx="206" cy="131"/>
              </a:xfrm>
              <a:custGeom>
                <a:avLst/>
                <a:gdLst>
                  <a:gd name="T0" fmla="*/ 19 w 206"/>
                  <a:gd name="T1" fmla="*/ 73 h 131"/>
                  <a:gd name="T2" fmla="*/ 26 w 206"/>
                  <a:gd name="T3" fmla="*/ 62 h 131"/>
                  <a:gd name="T4" fmla="*/ 31 w 206"/>
                  <a:gd name="T5" fmla="*/ 52 h 131"/>
                  <a:gd name="T6" fmla="*/ 36 w 206"/>
                  <a:gd name="T7" fmla="*/ 40 h 131"/>
                  <a:gd name="T8" fmla="*/ 45 w 206"/>
                  <a:gd name="T9" fmla="*/ 28 h 131"/>
                  <a:gd name="T10" fmla="*/ 52 w 206"/>
                  <a:gd name="T11" fmla="*/ 17 h 131"/>
                  <a:gd name="T12" fmla="*/ 59 w 206"/>
                  <a:gd name="T13" fmla="*/ 7 h 131"/>
                  <a:gd name="T14" fmla="*/ 69 w 206"/>
                  <a:gd name="T15" fmla="*/ 0 h 131"/>
                  <a:gd name="T16" fmla="*/ 79 w 206"/>
                  <a:gd name="T17" fmla="*/ 0 h 131"/>
                  <a:gd name="T18" fmla="*/ 90 w 206"/>
                  <a:gd name="T19" fmla="*/ 0 h 131"/>
                  <a:gd name="T20" fmla="*/ 102 w 206"/>
                  <a:gd name="T21" fmla="*/ 3 h 131"/>
                  <a:gd name="T22" fmla="*/ 112 w 206"/>
                  <a:gd name="T23" fmla="*/ 9 h 131"/>
                  <a:gd name="T24" fmla="*/ 127 w 206"/>
                  <a:gd name="T25" fmla="*/ 23 h 131"/>
                  <a:gd name="T26" fmla="*/ 140 w 206"/>
                  <a:gd name="T27" fmla="*/ 31 h 131"/>
                  <a:gd name="T28" fmla="*/ 148 w 206"/>
                  <a:gd name="T29" fmla="*/ 40 h 131"/>
                  <a:gd name="T30" fmla="*/ 157 w 206"/>
                  <a:gd name="T31" fmla="*/ 50 h 131"/>
                  <a:gd name="T32" fmla="*/ 167 w 206"/>
                  <a:gd name="T33" fmla="*/ 61 h 131"/>
                  <a:gd name="T34" fmla="*/ 174 w 206"/>
                  <a:gd name="T35" fmla="*/ 71 h 131"/>
                  <a:gd name="T36" fmla="*/ 183 w 206"/>
                  <a:gd name="T37" fmla="*/ 81 h 131"/>
                  <a:gd name="T38" fmla="*/ 189 w 206"/>
                  <a:gd name="T39" fmla="*/ 92 h 131"/>
                  <a:gd name="T40" fmla="*/ 195 w 206"/>
                  <a:gd name="T41" fmla="*/ 104 h 131"/>
                  <a:gd name="T42" fmla="*/ 198 w 206"/>
                  <a:gd name="T43" fmla="*/ 114 h 131"/>
                  <a:gd name="T44" fmla="*/ 203 w 206"/>
                  <a:gd name="T45" fmla="*/ 125 h 131"/>
                  <a:gd name="T46" fmla="*/ 200 w 206"/>
                  <a:gd name="T47" fmla="*/ 128 h 131"/>
                  <a:gd name="T48" fmla="*/ 191 w 206"/>
                  <a:gd name="T49" fmla="*/ 120 h 131"/>
                  <a:gd name="T50" fmla="*/ 181 w 206"/>
                  <a:gd name="T51" fmla="*/ 113 h 131"/>
                  <a:gd name="T52" fmla="*/ 171 w 206"/>
                  <a:gd name="T53" fmla="*/ 107 h 131"/>
                  <a:gd name="T54" fmla="*/ 164 w 206"/>
                  <a:gd name="T55" fmla="*/ 97 h 131"/>
                  <a:gd name="T56" fmla="*/ 153 w 206"/>
                  <a:gd name="T57" fmla="*/ 87 h 131"/>
                  <a:gd name="T58" fmla="*/ 143 w 206"/>
                  <a:gd name="T59" fmla="*/ 76 h 131"/>
                  <a:gd name="T60" fmla="*/ 134 w 206"/>
                  <a:gd name="T61" fmla="*/ 68 h 131"/>
                  <a:gd name="T62" fmla="*/ 124 w 206"/>
                  <a:gd name="T63" fmla="*/ 61 h 131"/>
                  <a:gd name="T64" fmla="*/ 110 w 206"/>
                  <a:gd name="T65" fmla="*/ 49 h 131"/>
                  <a:gd name="T66" fmla="*/ 98 w 206"/>
                  <a:gd name="T67" fmla="*/ 42 h 131"/>
                  <a:gd name="T68" fmla="*/ 86 w 206"/>
                  <a:gd name="T69" fmla="*/ 33 h 131"/>
                  <a:gd name="T70" fmla="*/ 76 w 206"/>
                  <a:gd name="T71" fmla="*/ 28 h 131"/>
                  <a:gd name="T72" fmla="*/ 65 w 206"/>
                  <a:gd name="T73" fmla="*/ 29 h 131"/>
                  <a:gd name="T74" fmla="*/ 57 w 206"/>
                  <a:gd name="T75" fmla="*/ 40 h 131"/>
                  <a:gd name="T76" fmla="*/ 52 w 206"/>
                  <a:gd name="T77" fmla="*/ 50 h 131"/>
                  <a:gd name="T78" fmla="*/ 45 w 206"/>
                  <a:gd name="T79" fmla="*/ 61 h 131"/>
                  <a:gd name="T80" fmla="*/ 36 w 206"/>
                  <a:gd name="T81" fmla="*/ 71 h 131"/>
                  <a:gd name="T82" fmla="*/ 29 w 206"/>
                  <a:gd name="T83" fmla="*/ 81 h 131"/>
                  <a:gd name="T84" fmla="*/ 22 w 206"/>
                  <a:gd name="T85" fmla="*/ 92 h 131"/>
                  <a:gd name="T86" fmla="*/ 16 w 206"/>
                  <a:gd name="T87" fmla="*/ 102 h 131"/>
                  <a:gd name="T88" fmla="*/ 9 w 206"/>
                  <a:gd name="T89" fmla="*/ 113 h 131"/>
                  <a:gd name="T90" fmla="*/ 3 w 206"/>
                  <a:gd name="T91" fmla="*/ 123 h 131"/>
                  <a:gd name="T92" fmla="*/ 5 w 206"/>
                  <a:gd name="T93" fmla="*/ 80 h 13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206"/>
                  <a:gd name="T142" fmla="*/ 0 h 131"/>
                  <a:gd name="T143" fmla="*/ 206 w 206"/>
                  <a:gd name="T144" fmla="*/ 131 h 13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206" h="131">
                    <a:moveTo>
                      <a:pt x="16" y="78"/>
                    </a:moveTo>
                    <a:lnTo>
                      <a:pt x="19" y="73"/>
                    </a:lnTo>
                    <a:lnTo>
                      <a:pt x="22" y="68"/>
                    </a:lnTo>
                    <a:lnTo>
                      <a:pt x="26" y="62"/>
                    </a:lnTo>
                    <a:lnTo>
                      <a:pt x="28" y="57"/>
                    </a:lnTo>
                    <a:lnTo>
                      <a:pt x="31" y="52"/>
                    </a:lnTo>
                    <a:lnTo>
                      <a:pt x="33" y="47"/>
                    </a:lnTo>
                    <a:lnTo>
                      <a:pt x="36" y="40"/>
                    </a:lnTo>
                    <a:lnTo>
                      <a:pt x="40" y="35"/>
                    </a:lnTo>
                    <a:lnTo>
                      <a:pt x="45" y="28"/>
                    </a:lnTo>
                    <a:lnTo>
                      <a:pt x="48" y="23"/>
                    </a:lnTo>
                    <a:lnTo>
                      <a:pt x="52" y="17"/>
                    </a:lnTo>
                    <a:lnTo>
                      <a:pt x="57" y="12"/>
                    </a:lnTo>
                    <a:lnTo>
                      <a:pt x="59" y="7"/>
                    </a:lnTo>
                    <a:lnTo>
                      <a:pt x="64" y="3"/>
                    </a:lnTo>
                    <a:lnTo>
                      <a:pt x="69" y="0"/>
                    </a:lnTo>
                    <a:lnTo>
                      <a:pt x="74" y="0"/>
                    </a:lnTo>
                    <a:lnTo>
                      <a:pt x="79" y="0"/>
                    </a:lnTo>
                    <a:lnTo>
                      <a:pt x="84" y="0"/>
                    </a:lnTo>
                    <a:lnTo>
                      <a:pt x="90" y="0"/>
                    </a:lnTo>
                    <a:lnTo>
                      <a:pt x="95" y="0"/>
                    </a:lnTo>
                    <a:lnTo>
                      <a:pt x="102" y="3"/>
                    </a:lnTo>
                    <a:lnTo>
                      <a:pt x="107" y="7"/>
                    </a:lnTo>
                    <a:lnTo>
                      <a:pt x="112" y="9"/>
                    </a:lnTo>
                    <a:lnTo>
                      <a:pt x="117" y="14"/>
                    </a:lnTo>
                    <a:lnTo>
                      <a:pt x="127" y="23"/>
                    </a:lnTo>
                    <a:lnTo>
                      <a:pt x="133" y="26"/>
                    </a:lnTo>
                    <a:lnTo>
                      <a:pt x="140" y="31"/>
                    </a:lnTo>
                    <a:lnTo>
                      <a:pt x="143" y="36"/>
                    </a:lnTo>
                    <a:lnTo>
                      <a:pt x="148" y="40"/>
                    </a:lnTo>
                    <a:lnTo>
                      <a:pt x="153" y="45"/>
                    </a:lnTo>
                    <a:lnTo>
                      <a:pt x="157" y="50"/>
                    </a:lnTo>
                    <a:lnTo>
                      <a:pt x="162" y="55"/>
                    </a:lnTo>
                    <a:lnTo>
                      <a:pt x="167" y="61"/>
                    </a:lnTo>
                    <a:lnTo>
                      <a:pt x="172" y="66"/>
                    </a:lnTo>
                    <a:lnTo>
                      <a:pt x="174" y="71"/>
                    </a:lnTo>
                    <a:lnTo>
                      <a:pt x="179" y="76"/>
                    </a:lnTo>
                    <a:lnTo>
                      <a:pt x="183" y="81"/>
                    </a:lnTo>
                    <a:lnTo>
                      <a:pt x="184" y="87"/>
                    </a:lnTo>
                    <a:lnTo>
                      <a:pt x="189" y="92"/>
                    </a:lnTo>
                    <a:lnTo>
                      <a:pt x="191" y="99"/>
                    </a:lnTo>
                    <a:lnTo>
                      <a:pt x="195" y="104"/>
                    </a:lnTo>
                    <a:lnTo>
                      <a:pt x="196" y="109"/>
                    </a:lnTo>
                    <a:lnTo>
                      <a:pt x="198" y="114"/>
                    </a:lnTo>
                    <a:lnTo>
                      <a:pt x="202" y="120"/>
                    </a:lnTo>
                    <a:lnTo>
                      <a:pt x="203" y="125"/>
                    </a:lnTo>
                    <a:lnTo>
                      <a:pt x="205" y="130"/>
                    </a:lnTo>
                    <a:lnTo>
                      <a:pt x="200" y="128"/>
                    </a:lnTo>
                    <a:lnTo>
                      <a:pt x="196" y="123"/>
                    </a:lnTo>
                    <a:lnTo>
                      <a:pt x="191" y="120"/>
                    </a:lnTo>
                    <a:lnTo>
                      <a:pt x="186" y="116"/>
                    </a:lnTo>
                    <a:lnTo>
                      <a:pt x="181" y="113"/>
                    </a:lnTo>
                    <a:lnTo>
                      <a:pt x="176" y="111"/>
                    </a:lnTo>
                    <a:lnTo>
                      <a:pt x="171" y="107"/>
                    </a:lnTo>
                    <a:lnTo>
                      <a:pt x="167" y="102"/>
                    </a:lnTo>
                    <a:lnTo>
                      <a:pt x="164" y="97"/>
                    </a:lnTo>
                    <a:lnTo>
                      <a:pt x="158" y="94"/>
                    </a:lnTo>
                    <a:lnTo>
                      <a:pt x="153" y="87"/>
                    </a:lnTo>
                    <a:lnTo>
                      <a:pt x="148" y="81"/>
                    </a:lnTo>
                    <a:lnTo>
                      <a:pt x="143" y="76"/>
                    </a:lnTo>
                    <a:lnTo>
                      <a:pt x="138" y="73"/>
                    </a:lnTo>
                    <a:lnTo>
                      <a:pt x="134" y="68"/>
                    </a:lnTo>
                    <a:lnTo>
                      <a:pt x="129" y="64"/>
                    </a:lnTo>
                    <a:lnTo>
                      <a:pt x="124" y="61"/>
                    </a:lnTo>
                    <a:lnTo>
                      <a:pt x="117" y="55"/>
                    </a:lnTo>
                    <a:lnTo>
                      <a:pt x="110" y="49"/>
                    </a:lnTo>
                    <a:lnTo>
                      <a:pt x="105" y="45"/>
                    </a:lnTo>
                    <a:lnTo>
                      <a:pt x="98" y="42"/>
                    </a:lnTo>
                    <a:lnTo>
                      <a:pt x="93" y="38"/>
                    </a:lnTo>
                    <a:lnTo>
                      <a:pt x="86" y="33"/>
                    </a:lnTo>
                    <a:lnTo>
                      <a:pt x="81" y="29"/>
                    </a:lnTo>
                    <a:lnTo>
                      <a:pt x="76" y="28"/>
                    </a:lnTo>
                    <a:lnTo>
                      <a:pt x="71" y="26"/>
                    </a:lnTo>
                    <a:lnTo>
                      <a:pt x="65" y="29"/>
                    </a:lnTo>
                    <a:lnTo>
                      <a:pt x="62" y="36"/>
                    </a:lnTo>
                    <a:lnTo>
                      <a:pt x="57" y="40"/>
                    </a:lnTo>
                    <a:lnTo>
                      <a:pt x="55" y="45"/>
                    </a:lnTo>
                    <a:lnTo>
                      <a:pt x="52" y="50"/>
                    </a:lnTo>
                    <a:lnTo>
                      <a:pt x="48" y="55"/>
                    </a:lnTo>
                    <a:lnTo>
                      <a:pt x="45" y="61"/>
                    </a:lnTo>
                    <a:lnTo>
                      <a:pt x="41" y="66"/>
                    </a:lnTo>
                    <a:lnTo>
                      <a:pt x="36" y="71"/>
                    </a:lnTo>
                    <a:lnTo>
                      <a:pt x="33" y="76"/>
                    </a:lnTo>
                    <a:lnTo>
                      <a:pt x="29" y="81"/>
                    </a:lnTo>
                    <a:lnTo>
                      <a:pt x="26" y="87"/>
                    </a:lnTo>
                    <a:lnTo>
                      <a:pt x="22" y="92"/>
                    </a:lnTo>
                    <a:lnTo>
                      <a:pt x="19" y="97"/>
                    </a:lnTo>
                    <a:lnTo>
                      <a:pt x="16" y="102"/>
                    </a:lnTo>
                    <a:lnTo>
                      <a:pt x="12" y="107"/>
                    </a:lnTo>
                    <a:lnTo>
                      <a:pt x="9" y="113"/>
                    </a:lnTo>
                    <a:lnTo>
                      <a:pt x="7" y="118"/>
                    </a:lnTo>
                    <a:lnTo>
                      <a:pt x="3" y="123"/>
                    </a:lnTo>
                    <a:lnTo>
                      <a:pt x="0" y="128"/>
                    </a:lnTo>
                    <a:lnTo>
                      <a:pt x="5" y="80"/>
                    </a:lnTo>
                  </a:path>
                </a:pathLst>
              </a:custGeom>
              <a:solidFill>
                <a:srgbClr val="00CC00"/>
              </a:solidFill>
              <a:ln w="12700" cap="rnd">
                <a:solidFill>
                  <a:srgbClr val="00CC00"/>
                </a:solidFill>
                <a:round/>
                <a:headEnd/>
                <a:tailEnd/>
              </a:ln>
            </p:spPr>
            <p:txBody>
              <a:bodyPr/>
              <a:lstStyle/>
              <a:p>
                <a:endParaRPr lang="en-US"/>
              </a:p>
            </p:txBody>
          </p:sp>
          <p:sp>
            <p:nvSpPr>
              <p:cNvPr id="3882" name="Freeform 254"/>
              <p:cNvSpPr>
                <a:spLocks/>
              </p:cNvSpPr>
              <p:nvPr/>
            </p:nvSpPr>
            <p:spPr bwMode="auto">
              <a:xfrm>
                <a:off x="1950" y="1364"/>
                <a:ext cx="229" cy="144"/>
              </a:xfrm>
              <a:custGeom>
                <a:avLst/>
                <a:gdLst>
                  <a:gd name="T0" fmla="*/ 207 w 229"/>
                  <a:gd name="T1" fmla="*/ 80 h 144"/>
                  <a:gd name="T2" fmla="*/ 199 w 229"/>
                  <a:gd name="T3" fmla="*/ 69 h 144"/>
                  <a:gd name="T4" fmla="*/ 194 w 229"/>
                  <a:gd name="T5" fmla="*/ 57 h 144"/>
                  <a:gd name="T6" fmla="*/ 188 w 229"/>
                  <a:gd name="T7" fmla="*/ 44 h 144"/>
                  <a:gd name="T8" fmla="*/ 178 w 229"/>
                  <a:gd name="T9" fmla="*/ 31 h 144"/>
                  <a:gd name="T10" fmla="*/ 171 w 229"/>
                  <a:gd name="T11" fmla="*/ 19 h 144"/>
                  <a:gd name="T12" fmla="*/ 163 w 229"/>
                  <a:gd name="T13" fmla="*/ 8 h 144"/>
                  <a:gd name="T14" fmla="*/ 151 w 229"/>
                  <a:gd name="T15" fmla="*/ 0 h 144"/>
                  <a:gd name="T16" fmla="*/ 140 w 229"/>
                  <a:gd name="T17" fmla="*/ 0 h 144"/>
                  <a:gd name="T18" fmla="*/ 128 w 229"/>
                  <a:gd name="T19" fmla="*/ 0 h 144"/>
                  <a:gd name="T20" fmla="*/ 115 w 229"/>
                  <a:gd name="T21" fmla="*/ 4 h 144"/>
                  <a:gd name="T22" fmla="*/ 103 w 229"/>
                  <a:gd name="T23" fmla="*/ 10 h 144"/>
                  <a:gd name="T24" fmla="*/ 86 w 229"/>
                  <a:gd name="T25" fmla="*/ 25 h 144"/>
                  <a:gd name="T26" fmla="*/ 73 w 229"/>
                  <a:gd name="T27" fmla="*/ 34 h 144"/>
                  <a:gd name="T28" fmla="*/ 63 w 229"/>
                  <a:gd name="T29" fmla="*/ 44 h 144"/>
                  <a:gd name="T30" fmla="*/ 54 w 229"/>
                  <a:gd name="T31" fmla="*/ 55 h 144"/>
                  <a:gd name="T32" fmla="*/ 42 w 229"/>
                  <a:gd name="T33" fmla="*/ 67 h 144"/>
                  <a:gd name="T34" fmla="*/ 34 w 229"/>
                  <a:gd name="T35" fmla="*/ 78 h 144"/>
                  <a:gd name="T36" fmla="*/ 25 w 229"/>
                  <a:gd name="T37" fmla="*/ 90 h 144"/>
                  <a:gd name="T38" fmla="*/ 17 w 229"/>
                  <a:gd name="T39" fmla="*/ 101 h 144"/>
                  <a:gd name="T40" fmla="*/ 11 w 229"/>
                  <a:gd name="T41" fmla="*/ 114 h 144"/>
                  <a:gd name="T42" fmla="*/ 8 w 229"/>
                  <a:gd name="T43" fmla="*/ 126 h 144"/>
                  <a:gd name="T44" fmla="*/ 2 w 229"/>
                  <a:gd name="T45" fmla="*/ 137 h 144"/>
                  <a:gd name="T46" fmla="*/ 6 w 229"/>
                  <a:gd name="T47" fmla="*/ 141 h 144"/>
                  <a:gd name="T48" fmla="*/ 15 w 229"/>
                  <a:gd name="T49" fmla="*/ 132 h 144"/>
                  <a:gd name="T50" fmla="*/ 27 w 229"/>
                  <a:gd name="T51" fmla="*/ 124 h 144"/>
                  <a:gd name="T52" fmla="*/ 38 w 229"/>
                  <a:gd name="T53" fmla="*/ 118 h 144"/>
                  <a:gd name="T54" fmla="*/ 46 w 229"/>
                  <a:gd name="T55" fmla="*/ 107 h 144"/>
                  <a:gd name="T56" fmla="*/ 57 w 229"/>
                  <a:gd name="T57" fmla="*/ 95 h 144"/>
                  <a:gd name="T58" fmla="*/ 69 w 229"/>
                  <a:gd name="T59" fmla="*/ 84 h 144"/>
                  <a:gd name="T60" fmla="*/ 79 w 229"/>
                  <a:gd name="T61" fmla="*/ 74 h 144"/>
                  <a:gd name="T62" fmla="*/ 90 w 229"/>
                  <a:gd name="T63" fmla="*/ 67 h 144"/>
                  <a:gd name="T64" fmla="*/ 105 w 229"/>
                  <a:gd name="T65" fmla="*/ 53 h 144"/>
                  <a:gd name="T66" fmla="*/ 119 w 229"/>
                  <a:gd name="T67" fmla="*/ 46 h 144"/>
                  <a:gd name="T68" fmla="*/ 132 w 229"/>
                  <a:gd name="T69" fmla="*/ 36 h 144"/>
                  <a:gd name="T70" fmla="*/ 144 w 229"/>
                  <a:gd name="T71" fmla="*/ 31 h 144"/>
                  <a:gd name="T72" fmla="*/ 155 w 229"/>
                  <a:gd name="T73" fmla="*/ 32 h 144"/>
                  <a:gd name="T74" fmla="*/ 165 w 229"/>
                  <a:gd name="T75" fmla="*/ 44 h 144"/>
                  <a:gd name="T76" fmla="*/ 171 w 229"/>
                  <a:gd name="T77" fmla="*/ 55 h 144"/>
                  <a:gd name="T78" fmla="*/ 178 w 229"/>
                  <a:gd name="T79" fmla="*/ 67 h 144"/>
                  <a:gd name="T80" fmla="*/ 188 w 229"/>
                  <a:gd name="T81" fmla="*/ 78 h 144"/>
                  <a:gd name="T82" fmla="*/ 195 w 229"/>
                  <a:gd name="T83" fmla="*/ 90 h 144"/>
                  <a:gd name="T84" fmla="*/ 203 w 229"/>
                  <a:gd name="T85" fmla="*/ 101 h 144"/>
                  <a:gd name="T86" fmla="*/ 211 w 229"/>
                  <a:gd name="T87" fmla="*/ 112 h 144"/>
                  <a:gd name="T88" fmla="*/ 218 w 229"/>
                  <a:gd name="T89" fmla="*/ 124 h 144"/>
                  <a:gd name="T90" fmla="*/ 224 w 229"/>
                  <a:gd name="T91" fmla="*/ 135 h 144"/>
                  <a:gd name="T92" fmla="*/ 222 w 229"/>
                  <a:gd name="T93" fmla="*/ 88 h 14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229"/>
                  <a:gd name="T142" fmla="*/ 0 h 144"/>
                  <a:gd name="T143" fmla="*/ 229 w 229"/>
                  <a:gd name="T144" fmla="*/ 144 h 144"/>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229" h="144">
                    <a:moveTo>
                      <a:pt x="211" y="86"/>
                    </a:moveTo>
                    <a:lnTo>
                      <a:pt x="207" y="80"/>
                    </a:lnTo>
                    <a:lnTo>
                      <a:pt x="203" y="74"/>
                    </a:lnTo>
                    <a:lnTo>
                      <a:pt x="199" y="69"/>
                    </a:lnTo>
                    <a:lnTo>
                      <a:pt x="197" y="63"/>
                    </a:lnTo>
                    <a:lnTo>
                      <a:pt x="194" y="57"/>
                    </a:lnTo>
                    <a:lnTo>
                      <a:pt x="192" y="51"/>
                    </a:lnTo>
                    <a:lnTo>
                      <a:pt x="188" y="44"/>
                    </a:lnTo>
                    <a:lnTo>
                      <a:pt x="184" y="38"/>
                    </a:lnTo>
                    <a:lnTo>
                      <a:pt x="178" y="31"/>
                    </a:lnTo>
                    <a:lnTo>
                      <a:pt x="174" y="25"/>
                    </a:lnTo>
                    <a:lnTo>
                      <a:pt x="171" y="19"/>
                    </a:lnTo>
                    <a:lnTo>
                      <a:pt x="165" y="13"/>
                    </a:lnTo>
                    <a:lnTo>
                      <a:pt x="163" y="8"/>
                    </a:lnTo>
                    <a:lnTo>
                      <a:pt x="157" y="4"/>
                    </a:lnTo>
                    <a:lnTo>
                      <a:pt x="151" y="0"/>
                    </a:lnTo>
                    <a:lnTo>
                      <a:pt x="146" y="0"/>
                    </a:lnTo>
                    <a:lnTo>
                      <a:pt x="140" y="0"/>
                    </a:lnTo>
                    <a:lnTo>
                      <a:pt x="134" y="0"/>
                    </a:lnTo>
                    <a:lnTo>
                      <a:pt x="128" y="0"/>
                    </a:lnTo>
                    <a:lnTo>
                      <a:pt x="123" y="0"/>
                    </a:lnTo>
                    <a:lnTo>
                      <a:pt x="115" y="4"/>
                    </a:lnTo>
                    <a:lnTo>
                      <a:pt x="109" y="8"/>
                    </a:lnTo>
                    <a:lnTo>
                      <a:pt x="103" y="10"/>
                    </a:lnTo>
                    <a:lnTo>
                      <a:pt x="98" y="15"/>
                    </a:lnTo>
                    <a:lnTo>
                      <a:pt x="86" y="25"/>
                    </a:lnTo>
                    <a:lnTo>
                      <a:pt x="80" y="29"/>
                    </a:lnTo>
                    <a:lnTo>
                      <a:pt x="73" y="34"/>
                    </a:lnTo>
                    <a:lnTo>
                      <a:pt x="69" y="40"/>
                    </a:lnTo>
                    <a:lnTo>
                      <a:pt x="63" y="44"/>
                    </a:lnTo>
                    <a:lnTo>
                      <a:pt x="57" y="50"/>
                    </a:lnTo>
                    <a:lnTo>
                      <a:pt x="54" y="55"/>
                    </a:lnTo>
                    <a:lnTo>
                      <a:pt x="48" y="61"/>
                    </a:lnTo>
                    <a:lnTo>
                      <a:pt x="42" y="67"/>
                    </a:lnTo>
                    <a:lnTo>
                      <a:pt x="36" y="72"/>
                    </a:lnTo>
                    <a:lnTo>
                      <a:pt x="34" y="78"/>
                    </a:lnTo>
                    <a:lnTo>
                      <a:pt x="29" y="84"/>
                    </a:lnTo>
                    <a:lnTo>
                      <a:pt x="25" y="90"/>
                    </a:lnTo>
                    <a:lnTo>
                      <a:pt x="23" y="95"/>
                    </a:lnTo>
                    <a:lnTo>
                      <a:pt x="17" y="101"/>
                    </a:lnTo>
                    <a:lnTo>
                      <a:pt x="15" y="109"/>
                    </a:lnTo>
                    <a:lnTo>
                      <a:pt x="11" y="114"/>
                    </a:lnTo>
                    <a:lnTo>
                      <a:pt x="10" y="120"/>
                    </a:lnTo>
                    <a:lnTo>
                      <a:pt x="8" y="126"/>
                    </a:lnTo>
                    <a:lnTo>
                      <a:pt x="4" y="132"/>
                    </a:lnTo>
                    <a:lnTo>
                      <a:pt x="2" y="137"/>
                    </a:lnTo>
                    <a:lnTo>
                      <a:pt x="0" y="143"/>
                    </a:lnTo>
                    <a:lnTo>
                      <a:pt x="6" y="141"/>
                    </a:lnTo>
                    <a:lnTo>
                      <a:pt x="10" y="135"/>
                    </a:lnTo>
                    <a:lnTo>
                      <a:pt x="15" y="132"/>
                    </a:lnTo>
                    <a:lnTo>
                      <a:pt x="21" y="128"/>
                    </a:lnTo>
                    <a:lnTo>
                      <a:pt x="27" y="124"/>
                    </a:lnTo>
                    <a:lnTo>
                      <a:pt x="33" y="122"/>
                    </a:lnTo>
                    <a:lnTo>
                      <a:pt x="38" y="118"/>
                    </a:lnTo>
                    <a:lnTo>
                      <a:pt x="42" y="112"/>
                    </a:lnTo>
                    <a:lnTo>
                      <a:pt x="46" y="107"/>
                    </a:lnTo>
                    <a:lnTo>
                      <a:pt x="52" y="103"/>
                    </a:lnTo>
                    <a:lnTo>
                      <a:pt x="57" y="95"/>
                    </a:lnTo>
                    <a:lnTo>
                      <a:pt x="63" y="90"/>
                    </a:lnTo>
                    <a:lnTo>
                      <a:pt x="69" y="84"/>
                    </a:lnTo>
                    <a:lnTo>
                      <a:pt x="75" y="80"/>
                    </a:lnTo>
                    <a:lnTo>
                      <a:pt x="79" y="74"/>
                    </a:lnTo>
                    <a:lnTo>
                      <a:pt x="84" y="71"/>
                    </a:lnTo>
                    <a:lnTo>
                      <a:pt x="90" y="67"/>
                    </a:lnTo>
                    <a:lnTo>
                      <a:pt x="98" y="61"/>
                    </a:lnTo>
                    <a:lnTo>
                      <a:pt x="105" y="53"/>
                    </a:lnTo>
                    <a:lnTo>
                      <a:pt x="111" y="50"/>
                    </a:lnTo>
                    <a:lnTo>
                      <a:pt x="119" y="46"/>
                    </a:lnTo>
                    <a:lnTo>
                      <a:pt x="125" y="42"/>
                    </a:lnTo>
                    <a:lnTo>
                      <a:pt x="132" y="36"/>
                    </a:lnTo>
                    <a:lnTo>
                      <a:pt x="138" y="32"/>
                    </a:lnTo>
                    <a:lnTo>
                      <a:pt x="144" y="31"/>
                    </a:lnTo>
                    <a:lnTo>
                      <a:pt x="149" y="29"/>
                    </a:lnTo>
                    <a:lnTo>
                      <a:pt x="155" y="32"/>
                    </a:lnTo>
                    <a:lnTo>
                      <a:pt x="159" y="40"/>
                    </a:lnTo>
                    <a:lnTo>
                      <a:pt x="165" y="44"/>
                    </a:lnTo>
                    <a:lnTo>
                      <a:pt x="167" y="50"/>
                    </a:lnTo>
                    <a:lnTo>
                      <a:pt x="171" y="55"/>
                    </a:lnTo>
                    <a:lnTo>
                      <a:pt x="174" y="61"/>
                    </a:lnTo>
                    <a:lnTo>
                      <a:pt x="178" y="67"/>
                    </a:lnTo>
                    <a:lnTo>
                      <a:pt x="182" y="72"/>
                    </a:lnTo>
                    <a:lnTo>
                      <a:pt x="188" y="78"/>
                    </a:lnTo>
                    <a:lnTo>
                      <a:pt x="192" y="84"/>
                    </a:lnTo>
                    <a:lnTo>
                      <a:pt x="195" y="90"/>
                    </a:lnTo>
                    <a:lnTo>
                      <a:pt x="199" y="95"/>
                    </a:lnTo>
                    <a:lnTo>
                      <a:pt x="203" y="101"/>
                    </a:lnTo>
                    <a:lnTo>
                      <a:pt x="207" y="107"/>
                    </a:lnTo>
                    <a:lnTo>
                      <a:pt x="211" y="112"/>
                    </a:lnTo>
                    <a:lnTo>
                      <a:pt x="215" y="118"/>
                    </a:lnTo>
                    <a:lnTo>
                      <a:pt x="218" y="124"/>
                    </a:lnTo>
                    <a:lnTo>
                      <a:pt x="220" y="130"/>
                    </a:lnTo>
                    <a:lnTo>
                      <a:pt x="224" y="135"/>
                    </a:lnTo>
                    <a:lnTo>
                      <a:pt x="228" y="141"/>
                    </a:lnTo>
                    <a:lnTo>
                      <a:pt x="222" y="88"/>
                    </a:lnTo>
                  </a:path>
                </a:pathLst>
              </a:custGeom>
              <a:solidFill>
                <a:srgbClr val="00CC00"/>
              </a:solidFill>
              <a:ln w="12700" cap="rnd">
                <a:solidFill>
                  <a:srgbClr val="00CC00"/>
                </a:solidFill>
                <a:round/>
                <a:headEnd/>
                <a:tailEnd/>
              </a:ln>
            </p:spPr>
            <p:txBody>
              <a:bodyPr/>
              <a:lstStyle/>
              <a:p>
                <a:endParaRPr lang="en-US"/>
              </a:p>
            </p:txBody>
          </p:sp>
          <p:sp>
            <p:nvSpPr>
              <p:cNvPr id="3883" name="Freeform 255"/>
              <p:cNvSpPr>
                <a:spLocks/>
              </p:cNvSpPr>
              <p:nvPr/>
            </p:nvSpPr>
            <p:spPr bwMode="auto">
              <a:xfrm>
                <a:off x="1975" y="1186"/>
                <a:ext cx="186" cy="118"/>
              </a:xfrm>
              <a:custGeom>
                <a:avLst/>
                <a:gdLst>
                  <a:gd name="T0" fmla="*/ 168 w 186"/>
                  <a:gd name="T1" fmla="*/ 66 h 118"/>
                  <a:gd name="T2" fmla="*/ 162 w 186"/>
                  <a:gd name="T3" fmla="*/ 56 h 118"/>
                  <a:gd name="T4" fmla="*/ 157 w 186"/>
                  <a:gd name="T5" fmla="*/ 47 h 118"/>
                  <a:gd name="T6" fmla="*/ 152 w 186"/>
                  <a:gd name="T7" fmla="*/ 36 h 118"/>
                  <a:gd name="T8" fmla="*/ 145 w 186"/>
                  <a:gd name="T9" fmla="*/ 25 h 118"/>
                  <a:gd name="T10" fmla="*/ 138 w 186"/>
                  <a:gd name="T11" fmla="*/ 16 h 118"/>
                  <a:gd name="T12" fmla="*/ 132 w 186"/>
                  <a:gd name="T13" fmla="*/ 6 h 118"/>
                  <a:gd name="T14" fmla="*/ 123 w 186"/>
                  <a:gd name="T15" fmla="*/ 0 h 118"/>
                  <a:gd name="T16" fmla="*/ 113 w 186"/>
                  <a:gd name="T17" fmla="*/ 0 h 118"/>
                  <a:gd name="T18" fmla="*/ 104 w 186"/>
                  <a:gd name="T19" fmla="*/ 0 h 118"/>
                  <a:gd name="T20" fmla="*/ 93 w 186"/>
                  <a:gd name="T21" fmla="*/ 3 h 118"/>
                  <a:gd name="T22" fmla="*/ 84 w 186"/>
                  <a:gd name="T23" fmla="*/ 8 h 118"/>
                  <a:gd name="T24" fmla="*/ 70 w 186"/>
                  <a:gd name="T25" fmla="*/ 20 h 118"/>
                  <a:gd name="T26" fmla="*/ 59 w 186"/>
                  <a:gd name="T27" fmla="*/ 28 h 118"/>
                  <a:gd name="T28" fmla="*/ 51 w 186"/>
                  <a:gd name="T29" fmla="*/ 36 h 118"/>
                  <a:gd name="T30" fmla="*/ 44 w 186"/>
                  <a:gd name="T31" fmla="*/ 45 h 118"/>
                  <a:gd name="T32" fmla="*/ 34 w 186"/>
                  <a:gd name="T33" fmla="*/ 55 h 118"/>
                  <a:gd name="T34" fmla="*/ 28 w 186"/>
                  <a:gd name="T35" fmla="*/ 64 h 118"/>
                  <a:gd name="T36" fmla="*/ 20 w 186"/>
                  <a:gd name="T37" fmla="*/ 73 h 118"/>
                  <a:gd name="T38" fmla="*/ 14 w 186"/>
                  <a:gd name="T39" fmla="*/ 83 h 118"/>
                  <a:gd name="T40" fmla="*/ 9 w 186"/>
                  <a:gd name="T41" fmla="*/ 94 h 118"/>
                  <a:gd name="T42" fmla="*/ 6 w 186"/>
                  <a:gd name="T43" fmla="*/ 103 h 118"/>
                  <a:gd name="T44" fmla="*/ 2 w 186"/>
                  <a:gd name="T45" fmla="*/ 112 h 118"/>
                  <a:gd name="T46" fmla="*/ 5 w 186"/>
                  <a:gd name="T47" fmla="*/ 115 h 118"/>
                  <a:gd name="T48" fmla="*/ 12 w 186"/>
                  <a:gd name="T49" fmla="*/ 108 h 118"/>
                  <a:gd name="T50" fmla="*/ 22 w 186"/>
                  <a:gd name="T51" fmla="*/ 101 h 118"/>
                  <a:gd name="T52" fmla="*/ 31 w 186"/>
                  <a:gd name="T53" fmla="*/ 97 h 118"/>
                  <a:gd name="T54" fmla="*/ 37 w 186"/>
                  <a:gd name="T55" fmla="*/ 87 h 118"/>
                  <a:gd name="T56" fmla="*/ 47 w 186"/>
                  <a:gd name="T57" fmla="*/ 78 h 118"/>
                  <a:gd name="T58" fmla="*/ 56 w 186"/>
                  <a:gd name="T59" fmla="*/ 69 h 118"/>
                  <a:gd name="T60" fmla="*/ 64 w 186"/>
                  <a:gd name="T61" fmla="*/ 61 h 118"/>
                  <a:gd name="T62" fmla="*/ 73 w 186"/>
                  <a:gd name="T63" fmla="*/ 55 h 118"/>
                  <a:gd name="T64" fmla="*/ 86 w 186"/>
                  <a:gd name="T65" fmla="*/ 44 h 118"/>
                  <a:gd name="T66" fmla="*/ 96 w 186"/>
                  <a:gd name="T67" fmla="*/ 37 h 118"/>
                  <a:gd name="T68" fmla="*/ 107 w 186"/>
                  <a:gd name="T69" fmla="*/ 30 h 118"/>
                  <a:gd name="T70" fmla="*/ 117 w 186"/>
                  <a:gd name="T71" fmla="*/ 25 h 118"/>
                  <a:gd name="T72" fmla="*/ 126 w 186"/>
                  <a:gd name="T73" fmla="*/ 27 h 118"/>
                  <a:gd name="T74" fmla="*/ 134 w 186"/>
                  <a:gd name="T75" fmla="*/ 36 h 118"/>
                  <a:gd name="T76" fmla="*/ 138 w 186"/>
                  <a:gd name="T77" fmla="*/ 45 h 118"/>
                  <a:gd name="T78" fmla="*/ 145 w 186"/>
                  <a:gd name="T79" fmla="*/ 55 h 118"/>
                  <a:gd name="T80" fmla="*/ 152 w 186"/>
                  <a:gd name="T81" fmla="*/ 64 h 118"/>
                  <a:gd name="T82" fmla="*/ 159 w 186"/>
                  <a:gd name="T83" fmla="*/ 73 h 118"/>
                  <a:gd name="T84" fmla="*/ 165 w 186"/>
                  <a:gd name="T85" fmla="*/ 83 h 118"/>
                  <a:gd name="T86" fmla="*/ 171 w 186"/>
                  <a:gd name="T87" fmla="*/ 92 h 118"/>
                  <a:gd name="T88" fmla="*/ 177 w 186"/>
                  <a:gd name="T89" fmla="*/ 101 h 118"/>
                  <a:gd name="T90" fmla="*/ 182 w 186"/>
                  <a:gd name="T91" fmla="*/ 111 h 118"/>
                  <a:gd name="T92" fmla="*/ 180 w 186"/>
                  <a:gd name="T93" fmla="*/ 72 h 11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6"/>
                  <a:gd name="T142" fmla="*/ 0 h 118"/>
                  <a:gd name="T143" fmla="*/ 186 w 186"/>
                  <a:gd name="T144" fmla="*/ 118 h 11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6" h="118">
                    <a:moveTo>
                      <a:pt x="171" y="70"/>
                    </a:moveTo>
                    <a:lnTo>
                      <a:pt x="168" y="66"/>
                    </a:lnTo>
                    <a:lnTo>
                      <a:pt x="165" y="61"/>
                    </a:lnTo>
                    <a:lnTo>
                      <a:pt x="162" y="56"/>
                    </a:lnTo>
                    <a:lnTo>
                      <a:pt x="160" y="51"/>
                    </a:lnTo>
                    <a:lnTo>
                      <a:pt x="157" y="47"/>
                    </a:lnTo>
                    <a:lnTo>
                      <a:pt x="155" y="42"/>
                    </a:lnTo>
                    <a:lnTo>
                      <a:pt x="152" y="36"/>
                    </a:lnTo>
                    <a:lnTo>
                      <a:pt x="149" y="31"/>
                    </a:lnTo>
                    <a:lnTo>
                      <a:pt x="145" y="25"/>
                    </a:lnTo>
                    <a:lnTo>
                      <a:pt x="141" y="20"/>
                    </a:lnTo>
                    <a:lnTo>
                      <a:pt x="138" y="16"/>
                    </a:lnTo>
                    <a:lnTo>
                      <a:pt x="134" y="11"/>
                    </a:lnTo>
                    <a:lnTo>
                      <a:pt x="132" y="6"/>
                    </a:lnTo>
                    <a:lnTo>
                      <a:pt x="127" y="3"/>
                    </a:lnTo>
                    <a:lnTo>
                      <a:pt x="123" y="0"/>
                    </a:lnTo>
                    <a:lnTo>
                      <a:pt x="118" y="0"/>
                    </a:lnTo>
                    <a:lnTo>
                      <a:pt x="113" y="0"/>
                    </a:lnTo>
                    <a:lnTo>
                      <a:pt x="109" y="0"/>
                    </a:lnTo>
                    <a:lnTo>
                      <a:pt x="104" y="0"/>
                    </a:lnTo>
                    <a:lnTo>
                      <a:pt x="99" y="0"/>
                    </a:lnTo>
                    <a:lnTo>
                      <a:pt x="93" y="3"/>
                    </a:lnTo>
                    <a:lnTo>
                      <a:pt x="89" y="6"/>
                    </a:lnTo>
                    <a:lnTo>
                      <a:pt x="84" y="8"/>
                    </a:lnTo>
                    <a:lnTo>
                      <a:pt x="79" y="12"/>
                    </a:lnTo>
                    <a:lnTo>
                      <a:pt x="70" y="20"/>
                    </a:lnTo>
                    <a:lnTo>
                      <a:pt x="65" y="23"/>
                    </a:lnTo>
                    <a:lnTo>
                      <a:pt x="59" y="28"/>
                    </a:lnTo>
                    <a:lnTo>
                      <a:pt x="56" y="33"/>
                    </a:lnTo>
                    <a:lnTo>
                      <a:pt x="51" y="36"/>
                    </a:lnTo>
                    <a:lnTo>
                      <a:pt x="47" y="41"/>
                    </a:lnTo>
                    <a:lnTo>
                      <a:pt x="44" y="45"/>
                    </a:lnTo>
                    <a:lnTo>
                      <a:pt x="39" y="50"/>
                    </a:lnTo>
                    <a:lnTo>
                      <a:pt x="34" y="55"/>
                    </a:lnTo>
                    <a:lnTo>
                      <a:pt x="30" y="59"/>
                    </a:lnTo>
                    <a:lnTo>
                      <a:pt x="28" y="64"/>
                    </a:lnTo>
                    <a:lnTo>
                      <a:pt x="23" y="69"/>
                    </a:lnTo>
                    <a:lnTo>
                      <a:pt x="20" y="73"/>
                    </a:lnTo>
                    <a:lnTo>
                      <a:pt x="19" y="78"/>
                    </a:lnTo>
                    <a:lnTo>
                      <a:pt x="14" y="83"/>
                    </a:lnTo>
                    <a:lnTo>
                      <a:pt x="12" y="89"/>
                    </a:lnTo>
                    <a:lnTo>
                      <a:pt x="9" y="94"/>
                    </a:lnTo>
                    <a:lnTo>
                      <a:pt x="8" y="98"/>
                    </a:lnTo>
                    <a:lnTo>
                      <a:pt x="6" y="103"/>
                    </a:lnTo>
                    <a:lnTo>
                      <a:pt x="3" y="108"/>
                    </a:lnTo>
                    <a:lnTo>
                      <a:pt x="2" y="112"/>
                    </a:lnTo>
                    <a:lnTo>
                      <a:pt x="0" y="117"/>
                    </a:lnTo>
                    <a:lnTo>
                      <a:pt x="5" y="115"/>
                    </a:lnTo>
                    <a:lnTo>
                      <a:pt x="8" y="111"/>
                    </a:lnTo>
                    <a:lnTo>
                      <a:pt x="12" y="108"/>
                    </a:lnTo>
                    <a:lnTo>
                      <a:pt x="17" y="105"/>
                    </a:lnTo>
                    <a:lnTo>
                      <a:pt x="22" y="101"/>
                    </a:lnTo>
                    <a:lnTo>
                      <a:pt x="26" y="100"/>
                    </a:lnTo>
                    <a:lnTo>
                      <a:pt x="31" y="97"/>
                    </a:lnTo>
                    <a:lnTo>
                      <a:pt x="34" y="92"/>
                    </a:lnTo>
                    <a:lnTo>
                      <a:pt x="37" y="87"/>
                    </a:lnTo>
                    <a:lnTo>
                      <a:pt x="42" y="84"/>
                    </a:lnTo>
                    <a:lnTo>
                      <a:pt x="47" y="78"/>
                    </a:lnTo>
                    <a:lnTo>
                      <a:pt x="51" y="73"/>
                    </a:lnTo>
                    <a:lnTo>
                      <a:pt x="56" y="69"/>
                    </a:lnTo>
                    <a:lnTo>
                      <a:pt x="61" y="66"/>
                    </a:lnTo>
                    <a:lnTo>
                      <a:pt x="64" y="61"/>
                    </a:lnTo>
                    <a:lnTo>
                      <a:pt x="68" y="58"/>
                    </a:lnTo>
                    <a:lnTo>
                      <a:pt x="73" y="55"/>
                    </a:lnTo>
                    <a:lnTo>
                      <a:pt x="79" y="50"/>
                    </a:lnTo>
                    <a:lnTo>
                      <a:pt x="86" y="44"/>
                    </a:lnTo>
                    <a:lnTo>
                      <a:pt x="90" y="41"/>
                    </a:lnTo>
                    <a:lnTo>
                      <a:pt x="96" y="37"/>
                    </a:lnTo>
                    <a:lnTo>
                      <a:pt x="101" y="34"/>
                    </a:lnTo>
                    <a:lnTo>
                      <a:pt x="107" y="30"/>
                    </a:lnTo>
                    <a:lnTo>
                      <a:pt x="112" y="27"/>
                    </a:lnTo>
                    <a:lnTo>
                      <a:pt x="117" y="25"/>
                    </a:lnTo>
                    <a:lnTo>
                      <a:pt x="121" y="23"/>
                    </a:lnTo>
                    <a:lnTo>
                      <a:pt x="126" y="27"/>
                    </a:lnTo>
                    <a:lnTo>
                      <a:pt x="129" y="33"/>
                    </a:lnTo>
                    <a:lnTo>
                      <a:pt x="134" y="36"/>
                    </a:lnTo>
                    <a:lnTo>
                      <a:pt x="135" y="41"/>
                    </a:lnTo>
                    <a:lnTo>
                      <a:pt x="138" y="45"/>
                    </a:lnTo>
                    <a:lnTo>
                      <a:pt x="141" y="50"/>
                    </a:lnTo>
                    <a:lnTo>
                      <a:pt x="145" y="55"/>
                    </a:lnTo>
                    <a:lnTo>
                      <a:pt x="148" y="59"/>
                    </a:lnTo>
                    <a:lnTo>
                      <a:pt x="152" y="64"/>
                    </a:lnTo>
                    <a:lnTo>
                      <a:pt x="155" y="69"/>
                    </a:lnTo>
                    <a:lnTo>
                      <a:pt x="159" y="73"/>
                    </a:lnTo>
                    <a:lnTo>
                      <a:pt x="162" y="78"/>
                    </a:lnTo>
                    <a:lnTo>
                      <a:pt x="165" y="83"/>
                    </a:lnTo>
                    <a:lnTo>
                      <a:pt x="168" y="87"/>
                    </a:lnTo>
                    <a:lnTo>
                      <a:pt x="171" y="92"/>
                    </a:lnTo>
                    <a:lnTo>
                      <a:pt x="174" y="97"/>
                    </a:lnTo>
                    <a:lnTo>
                      <a:pt x="177" y="101"/>
                    </a:lnTo>
                    <a:lnTo>
                      <a:pt x="179" y="106"/>
                    </a:lnTo>
                    <a:lnTo>
                      <a:pt x="182" y="111"/>
                    </a:lnTo>
                    <a:lnTo>
                      <a:pt x="185" y="115"/>
                    </a:lnTo>
                    <a:lnTo>
                      <a:pt x="180" y="72"/>
                    </a:lnTo>
                  </a:path>
                </a:pathLst>
              </a:custGeom>
              <a:solidFill>
                <a:srgbClr val="00CC00"/>
              </a:solidFill>
              <a:ln w="12700" cap="rnd">
                <a:solidFill>
                  <a:srgbClr val="00CC00"/>
                </a:solidFill>
                <a:round/>
                <a:headEnd/>
                <a:tailEnd/>
              </a:ln>
            </p:spPr>
            <p:txBody>
              <a:bodyPr/>
              <a:lstStyle/>
              <a:p>
                <a:endParaRPr lang="en-US"/>
              </a:p>
            </p:txBody>
          </p:sp>
          <p:sp>
            <p:nvSpPr>
              <p:cNvPr id="3884" name="Freeform 256"/>
              <p:cNvSpPr>
                <a:spLocks/>
              </p:cNvSpPr>
              <p:nvPr/>
            </p:nvSpPr>
            <p:spPr bwMode="auto">
              <a:xfrm>
                <a:off x="2182" y="990"/>
                <a:ext cx="110" cy="70"/>
              </a:xfrm>
              <a:custGeom>
                <a:avLst/>
                <a:gdLst>
                  <a:gd name="T0" fmla="*/ 10 w 110"/>
                  <a:gd name="T1" fmla="*/ 39 h 70"/>
                  <a:gd name="T2" fmla="*/ 14 w 110"/>
                  <a:gd name="T3" fmla="*/ 33 h 70"/>
                  <a:gd name="T4" fmla="*/ 16 w 110"/>
                  <a:gd name="T5" fmla="*/ 28 h 70"/>
                  <a:gd name="T6" fmla="*/ 19 w 110"/>
                  <a:gd name="T7" fmla="*/ 21 h 70"/>
                  <a:gd name="T8" fmla="*/ 24 w 110"/>
                  <a:gd name="T9" fmla="*/ 15 h 70"/>
                  <a:gd name="T10" fmla="*/ 27 w 110"/>
                  <a:gd name="T11" fmla="*/ 9 h 70"/>
                  <a:gd name="T12" fmla="*/ 31 w 110"/>
                  <a:gd name="T13" fmla="*/ 4 h 70"/>
                  <a:gd name="T14" fmla="*/ 37 w 110"/>
                  <a:gd name="T15" fmla="*/ 0 h 70"/>
                  <a:gd name="T16" fmla="*/ 42 w 110"/>
                  <a:gd name="T17" fmla="*/ 0 h 70"/>
                  <a:gd name="T18" fmla="*/ 48 w 110"/>
                  <a:gd name="T19" fmla="*/ 0 h 70"/>
                  <a:gd name="T20" fmla="*/ 54 w 110"/>
                  <a:gd name="T21" fmla="*/ 2 h 70"/>
                  <a:gd name="T22" fmla="*/ 60 w 110"/>
                  <a:gd name="T23" fmla="*/ 5 h 70"/>
                  <a:gd name="T24" fmla="*/ 68 w 110"/>
                  <a:gd name="T25" fmla="*/ 12 h 70"/>
                  <a:gd name="T26" fmla="*/ 74 w 110"/>
                  <a:gd name="T27" fmla="*/ 17 h 70"/>
                  <a:gd name="T28" fmla="*/ 79 w 110"/>
                  <a:gd name="T29" fmla="*/ 21 h 70"/>
                  <a:gd name="T30" fmla="*/ 83 w 110"/>
                  <a:gd name="T31" fmla="*/ 27 h 70"/>
                  <a:gd name="T32" fmla="*/ 89 w 110"/>
                  <a:gd name="T33" fmla="*/ 32 h 70"/>
                  <a:gd name="T34" fmla="*/ 93 w 110"/>
                  <a:gd name="T35" fmla="*/ 38 h 70"/>
                  <a:gd name="T36" fmla="*/ 97 w 110"/>
                  <a:gd name="T37" fmla="*/ 43 h 70"/>
                  <a:gd name="T38" fmla="*/ 101 w 110"/>
                  <a:gd name="T39" fmla="*/ 49 h 70"/>
                  <a:gd name="T40" fmla="*/ 104 w 110"/>
                  <a:gd name="T41" fmla="*/ 55 h 70"/>
                  <a:gd name="T42" fmla="*/ 105 w 110"/>
                  <a:gd name="T43" fmla="*/ 61 h 70"/>
                  <a:gd name="T44" fmla="*/ 108 w 110"/>
                  <a:gd name="T45" fmla="*/ 66 h 70"/>
                  <a:gd name="T46" fmla="*/ 106 w 110"/>
                  <a:gd name="T47" fmla="*/ 68 h 70"/>
                  <a:gd name="T48" fmla="*/ 102 w 110"/>
                  <a:gd name="T49" fmla="*/ 63 h 70"/>
                  <a:gd name="T50" fmla="*/ 96 w 110"/>
                  <a:gd name="T51" fmla="*/ 60 h 70"/>
                  <a:gd name="T52" fmla="*/ 91 w 110"/>
                  <a:gd name="T53" fmla="*/ 57 h 70"/>
                  <a:gd name="T54" fmla="*/ 87 w 110"/>
                  <a:gd name="T55" fmla="*/ 52 h 70"/>
                  <a:gd name="T56" fmla="*/ 82 w 110"/>
                  <a:gd name="T57" fmla="*/ 46 h 70"/>
                  <a:gd name="T58" fmla="*/ 76 w 110"/>
                  <a:gd name="T59" fmla="*/ 40 h 70"/>
                  <a:gd name="T60" fmla="*/ 71 w 110"/>
                  <a:gd name="T61" fmla="*/ 36 h 70"/>
                  <a:gd name="T62" fmla="*/ 66 w 110"/>
                  <a:gd name="T63" fmla="*/ 32 h 70"/>
                  <a:gd name="T64" fmla="*/ 59 w 110"/>
                  <a:gd name="T65" fmla="*/ 26 h 70"/>
                  <a:gd name="T66" fmla="*/ 52 w 110"/>
                  <a:gd name="T67" fmla="*/ 22 h 70"/>
                  <a:gd name="T68" fmla="*/ 46 w 110"/>
                  <a:gd name="T69" fmla="*/ 17 h 70"/>
                  <a:gd name="T70" fmla="*/ 40 w 110"/>
                  <a:gd name="T71" fmla="*/ 15 h 70"/>
                  <a:gd name="T72" fmla="*/ 35 w 110"/>
                  <a:gd name="T73" fmla="*/ 16 h 70"/>
                  <a:gd name="T74" fmla="*/ 30 w 110"/>
                  <a:gd name="T75" fmla="*/ 21 h 70"/>
                  <a:gd name="T76" fmla="*/ 27 w 110"/>
                  <a:gd name="T77" fmla="*/ 27 h 70"/>
                  <a:gd name="T78" fmla="*/ 24 w 110"/>
                  <a:gd name="T79" fmla="*/ 32 h 70"/>
                  <a:gd name="T80" fmla="*/ 19 w 110"/>
                  <a:gd name="T81" fmla="*/ 38 h 70"/>
                  <a:gd name="T82" fmla="*/ 16 w 110"/>
                  <a:gd name="T83" fmla="*/ 43 h 70"/>
                  <a:gd name="T84" fmla="*/ 12 w 110"/>
                  <a:gd name="T85" fmla="*/ 49 h 70"/>
                  <a:gd name="T86" fmla="*/ 8 w 110"/>
                  <a:gd name="T87" fmla="*/ 54 h 70"/>
                  <a:gd name="T88" fmla="*/ 5 w 110"/>
                  <a:gd name="T89" fmla="*/ 60 h 70"/>
                  <a:gd name="T90" fmla="*/ 2 w 110"/>
                  <a:gd name="T91" fmla="*/ 65 h 70"/>
                  <a:gd name="T92" fmla="*/ 3 w 110"/>
                  <a:gd name="T93" fmla="*/ 42 h 7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10"/>
                  <a:gd name="T142" fmla="*/ 0 h 70"/>
                  <a:gd name="T143" fmla="*/ 110 w 110"/>
                  <a:gd name="T144" fmla="*/ 70 h 7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10" h="70">
                    <a:moveTo>
                      <a:pt x="8" y="41"/>
                    </a:moveTo>
                    <a:lnTo>
                      <a:pt x="10" y="39"/>
                    </a:lnTo>
                    <a:lnTo>
                      <a:pt x="12" y="36"/>
                    </a:lnTo>
                    <a:lnTo>
                      <a:pt x="14" y="33"/>
                    </a:lnTo>
                    <a:lnTo>
                      <a:pt x="15" y="30"/>
                    </a:lnTo>
                    <a:lnTo>
                      <a:pt x="16" y="28"/>
                    </a:lnTo>
                    <a:lnTo>
                      <a:pt x="17" y="25"/>
                    </a:lnTo>
                    <a:lnTo>
                      <a:pt x="19" y="21"/>
                    </a:lnTo>
                    <a:lnTo>
                      <a:pt x="21" y="18"/>
                    </a:lnTo>
                    <a:lnTo>
                      <a:pt x="24" y="15"/>
                    </a:lnTo>
                    <a:lnTo>
                      <a:pt x="26" y="12"/>
                    </a:lnTo>
                    <a:lnTo>
                      <a:pt x="27" y="9"/>
                    </a:lnTo>
                    <a:lnTo>
                      <a:pt x="30" y="6"/>
                    </a:lnTo>
                    <a:lnTo>
                      <a:pt x="31" y="4"/>
                    </a:lnTo>
                    <a:lnTo>
                      <a:pt x="34" y="2"/>
                    </a:lnTo>
                    <a:lnTo>
                      <a:pt x="37" y="0"/>
                    </a:lnTo>
                    <a:lnTo>
                      <a:pt x="39" y="0"/>
                    </a:lnTo>
                    <a:lnTo>
                      <a:pt x="42" y="0"/>
                    </a:lnTo>
                    <a:lnTo>
                      <a:pt x="45" y="0"/>
                    </a:lnTo>
                    <a:lnTo>
                      <a:pt x="48" y="0"/>
                    </a:lnTo>
                    <a:lnTo>
                      <a:pt x="50" y="0"/>
                    </a:lnTo>
                    <a:lnTo>
                      <a:pt x="54" y="2"/>
                    </a:lnTo>
                    <a:lnTo>
                      <a:pt x="57" y="4"/>
                    </a:lnTo>
                    <a:lnTo>
                      <a:pt x="60" y="5"/>
                    </a:lnTo>
                    <a:lnTo>
                      <a:pt x="62" y="7"/>
                    </a:lnTo>
                    <a:lnTo>
                      <a:pt x="68" y="12"/>
                    </a:lnTo>
                    <a:lnTo>
                      <a:pt x="71" y="14"/>
                    </a:lnTo>
                    <a:lnTo>
                      <a:pt x="74" y="17"/>
                    </a:lnTo>
                    <a:lnTo>
                      <a:pt x="76" y="19"/>
                    </a:lnTo>
                    <a:lnTo>
                      <a:pt x="79" y="21"/>
                    </a:lnTo>
                    <a:lnTo>
                      <a:pt x="82" y="24"/>
                    </a:lnTo>
                    <a:lnTo>
                      <a:pt x="83" y="27"/>
                    </a:lnTo>
                    <a:lnTo>
                      <a:pt x="86" y="29"/>
                    </a:lnTo>
                    <a:lnTo>
                      <a:pt x="89" y="32"/>
                    </a:lnTo>
                    <a:lnTo>
                      <a:pt x="92" y="35"/>
                    </a:lnTo>
                    <a:lnTo>
                      <a:pt x="93" y="38"/>
                    </a:lnTo>
                    <a:lnTo>
                      <a:pt x="95" y="40"/>
                    </a:lnTo>
                    <a:lnTo>
                      <a:pt x="97" y="43"/>
                    </a:lnTo>
                    <a:lnTo>
                      <a:pt x="98" y="46"/>
                    </a:lnTo>
                    <a:lnTo>
                      <a:pt x="101" y="49"/>
                    </a:lnTo>
                    <a:lnTo>
                      <a:pt x="102" y="52"/>
                    </a:lnTo>
                    <a:lnTo>
                      <a:pt x="104" y="55"/>
                    </a:lnTo>
                    <a:lnTo>
                      <a:pt x="104" y="58"/>
                    </a:lnTo>
                    <a:lnTo>
                      <a:pt x="105" y="61"/>
                    </a:lnTo>
                    <a:lnTo>
                      <a:pt x="107" y="63"/>
                    </a:lnTo>
                    <a:lnTo>
                      <a:pt x="108" y="66"/>
                    </a:lnTo>
                    <a:lnTo>
                      <a:pt x="109" y="69"/>
                    </a:lnTo>
                    <a:lnTo>
                      <a:pt x="106" y="68"/>
                    </a:lnTo>
                    <a:lnTo>
                      <a:pt x="104" y="65"/>
                    </a:lnTo>
                    <a:lnTo>
                      <a:pt x="102" y="63"/>
                    </a:lnTo>
                    <a:lnTo>
                      <a:pt x="99" y="62"/>
                    </a:lnTo>
                    <a:lnTo>
                      <a:pt x="96" y="60"/>
                    </a:lnTo>
                    <a:lnTo>
                      <a:pt x="93" y="59"/>
                    </a:lnTo>
                    <a:lnTo>
                      <a:pt x="91" y="57"/>
                    </a:lnTo>
                    <a:lnTo>
                      <a:pt x="89" y="54"/>
                    </a:lnTo>
                    <a:lnTo>
                      <a:pt x="87" y="52"/>
                    </a:lnTo>
                    <a:lnTo>
                      <a:pt x="84" y="50"/>
                    </a:lnTo>
                    <a:lnTo>
                      <a:pt x="82" y="46"/>
                    </a:lnTo>
                    <a:lnTo>
                      <a:pt x="79" y="43"/>
                    </a:lnTo>
                    <a:lnTo>
                      <a:pt x="76" y="40"/>
                    </a:lnTo>
                    <a:lnTo>
                      <a:pt x="73" y="39"/>
                    </a:lnTo>
                    <a:lnTo>
                      <a:pt x="71" y="36"/>
                    </a:lnTo>
                    <a:lnTo>
                      <a:pt x="69" y="34"/>
                    </a:lnTo>
                    <a:lnTo>
                      <a:pt x="66" y="32"/>
                    </a:lnTo>
                    <a:lnTo>
                      <a:pt x="62" y="29"/>
                    </a:lnTo>
                    <a:lnTo>
                      <a:pt x="59" y="26"/>
                    </a:lnTo>
                    <a:lnTo>
                      <a:pt x="56" y="24"/>
                    </a:lnTo>
                    <a:lnTo>
                      <a:pt x="52" y="22"/>
                    </a:lnTo>
                    <a:lnTo>
                      <a:pt x="49" y="20"/>
                    </a:lnTo>
                    <a:lnTo>
                      <a:pt x="46" y="17"/>
                    </a:lnTo>
                    <a:lnTo>
                      <a:pt x="43" y="16"/>
                    </a:lnTo>
                    <a:lnTo>
                      <a:pt x="40" y="15"/>
                    </a:lnTo>
                    <a:lnTo>
                      <a:pt x="38" y="14"/>
                    </a:lnTo>
                    <a:lnTo>
                      <a:pt x="35" y="16"/>
                    </a:lnTo>
                    <a:lnTo>
                      <a:pt x="33" y="19"/>
                    </a:lnTo>
                    <a:lnTo>
                      <a:pt x="30" y="21"/>
                    </a:lnTo>
                    <a:lnTo>
                      <a:pt x="29" y="24"/>
                    </a:lnTo>
                    <a:lnTo>
                      <a:pt x="27" y="27"/>
                    </a:lnTo>
                    <a:lnTo>
                      <a:pt x="26" y="29"/>
                    </a:lnTo>
                    <a:lnTo>
                      <a:pt x="24" y="32"/>
                    </a:lnTo>
                    <a:lnTo>
                      <a:pt x="22" y="35"/>
                    </a:lnTo>
                    <a:lnTo>
                      <a:pt x="19" y="38"/>
                    </a:lnTo>
                    <a:lnTo>
                      <a:pt x="17" y="40"/>
                    </a:lnTo>
                    <a:lnTo>
                      <a:pt x="16" y="43"/>
                    </a:lnTo>
                    <a:lnTo>
                      <a:pt x="14" y="46"/>
                    </a:lnTo>
                    <a:lnTo>
                      <a:pt x="12" y="49"/>
                    </a:lnTo>
                    <a:lnTo>
                      <a:pt x="10" y="52"/>
                    </a:lnTo>
                    <a:lnTo>
                      <a:pt x="8" y="54"/>
                    </a:lnTo>
                    <a:lnTo>
                      <a:pt x="6" y="57"/>
                    </a:lnTo>
                    <a:lnTo>
                      <a:pt x="5" y="60"/>
                    </a:lnTo>
                    <a:lnTo>
                      <a:pt x="4" y="63"/>
                    </a:lnTo>
                    <a:lnTo>
                      <a:pt x="2" y="65"/>
                    </a:lnTo>
                    <a:lnTo>
                      <a:pt x="0" y="68"/>
                    </a:lnTo>
                    <a:lnTo>
                      <a:pt x="3" y="42"/>
                    </a:lnTo>
                  </a:path>
                </a:pathLst>
              </a:custGeom>
              <a:solidFill>
                <a:srgbClr val="00CC00"/>
              </a:solidFill>
              <a:ln w="12700" cap="rnd">
                <a:solidFill>
                  <a:srgbClr val="00CC00"/>
                </a:solidFill>
                <a:round/>
                <a:headEnd/>
                <a:tailEnd/>
              </a:ln>
            </p:spPr>
            <p:txBody>
              <a:bodyPr/>
              <a:lstStyle/>
              <a:p>
                <a:endParaRPr lang="en-US"/>
              </a:p>
            </p:txBody>
          </p:sp>
          <p:sp>
            <p:nvSpPr>
              <p:cNvPr id="3885" name="Freeform 257"/>
              <p:cNvSpPr>
                <a:spLocks/>
              </p:cNvSpPr>
              <p:nvPr/>
            </p:nvSpPr>
            <p:spPr bwMode="auto">
              <a:xfrm>
                <a:off x="2019" y="1037"/>
                <a:ext cx="152" cy="95"/>
              </a:xfrm>
              <a:custGeom>
                <a:avLst/>
                <a:gdLst>
                  <a:gd name="T0" fmla="*/ 137 w 152"/>
                  <a:gd name="T1" fmla="*/ 53 h 95"/>
                  <a:gd name="T2" fmla="*/ 132 w 152"/>
                  <a:gd name="T3" fmla="*/ 45 h 95"/>
                  <a:gd name="T4" fmla="*/ 128 w 152"/>
                  <a:gd name="T5" fmla="*/ 38 h 95"/>
                  <a:gd name="T6" fmla="*/ 124 w 152"/>
                  <a:gd name="T7" fmla="*/ 29 h 95"/>
                  <a:gd name="T8" fmla="*/ 118 w 152"/>
                  <a:gd name="T9" fmla="*/ 20 h 95"/>
                  <a:gd name="T10" fmla="*/ 113 w 152"/>
                  <a:gd name="T11" fmla="*/ 13 h 95"/>
                  <a:gd name="T12" fmla="*/ 108 w 152"/>
                  <a:gd name="T13" fmla="*/ 5 h 95"/>
                  <a:gd name="T14" fmla="*/ 100 w 152"/>
                  <a:gd name="T15" fmla="*/ 0 h 95"/>
                  <a:gd name="T16" fmla="*/ 93 w 152"/>
                  <a:gd name="T17" fmla="*/ 0 h 95"/>
                  <a:gd name="T18" fmla="*/ 85 w 152"/>
                  <a:gd name="T19" fmla="*/ 0 h 95"/>
                  <a:gd name="T20" fmla="*/ 76 w 152"/>
                  <a:gd name="T21" fmla="*/ 3 h 95"/>
                  <a:gd name="T22" fmla="*/ 69 w 152"/>
                  <a:gd name="T23" fmla="*/ 6 h 95"/>
                  <a:gd name="T24" fmla="*/ 57 w 152"/>
                  <a:gd name="T25" fmla="*/ 16 h 95"/>
                  <a:gd name="T26" fmla="*/ 48 w 152"/>
                  <a:gd name="T27" fmla="*/ 23 h 95"/>
                  <a:gd name="T28" fmla="*/ 42 w 152"/>
                  <a:gd name="T29" fmla="*/ 29 h 95"/>
                  <a:gd name="T30" fmla="*/ 36 w 152"/>
                  <a:gd name="T31" fmla="*/ 36 h 95"/>
                  <a:gd name="T32" fmla="*/ 28 w 152"/>
                  <a:gd name="T33" fmla="*/ 44 h 95"/>
                  <a:gd name="T34" fmla="*/ 23 w 152"/>
                  <a:gd name="T35" fmla="*/ 51 h 95"/>
                  <a:gd name="T36" fmla="*/ 16 w 152"/>
                  <a:gd name="T37" fmla="*/ 59 h 95"/>
                  <a:gd name="T38" fmla="*/ 11 w 152"/>
                  <a:gd name="T39" fmla="*/ 66 h 95"/>
                  <a:gd name="T40" fmla="*/ 8 w 152"/>
                  <a:gd name="T41" fmla="*/ 75 h 95"/>
                  <a:gd name="T42" fmla="*/ 5 w 152"/>
                  <a:gd name="T43" fmla="*/ 83 h 95"/>
                  <a:gd name="T44" fmla="*/ 1 w 152"/>
                  <a:gd name="T45" fmla="*/ 90 h 95"/>
                  <a:gd name="T46" fmla="*/ 4 w 152"/>
                  <a:gd name="T47" fmla="*/ 93 h 95"/>
                  <a:gd name="T48" fmla="*/ 10 w 152"/>
                  <a:gd name="T49" fmla="*/ 86 h 95"/>
                  <a:gd name="T50" fmla="*/ 18 w 152"/>
                  <a:gd name="T51" fmla="*/ 81 h 95"/>
                  <a:gd name="T52" fmla="*/ 25 w 152"/>
                  <a:gd name="T53" fmla="*/ 78 h 95"/>
                  <a:gd name="T54" fmla="*/ 30 w 152"/>
                  <a:gd name="T55" fmla="*/ 70 h 95"/>
                  <a:gd name="T56" fmla="*/ 38 w 152"/>
                  <a:gd name="T57" fmla="*/ 63 h 95"/>
                  <a:gd name="T58" fmla="*/ 46 w 152"/>
                  <a:gd name="T59" fmla="*/ 55 h 95"/>
                  <a:gd name="T60" fmla="*/ 52 w 152"/>
                  <a:gd name="T61" fmla="*/ 49 h 95"/>
                  <a:gd name="T62" fmla="*/ 60 w 152"/>
                  <a:gd name="T63" fmla="*/ 44 h 95"/>
                  <a:gd name="T64" fmla="*/ 70 w 152"/>
                  <a:gd name="T65" fmla="*/ 35 h 95"/>
                  <a:gd name="T66" fmla="*/ 79 w 152"/>
                  <a:gd name="T67" fmla="*/ 30 h 95"/>
                  <a:gd name="T68" fmla="*/ 88 w 152"/>
                  <a:gd name="T69" fmla="*/ 24 h 95"/>
                  <a:gd name="T70" fmla="*/ 95 w 152"/>
                  <a:gd name="T71" fmla="*/ 20 h 95"/>
                  <a:gd name="T72" fmla="*/ 103 w 152"/>
                  <a:gd name="T73" fmla="*/ 21 h 95"/>
                  <a:gd name="T74" fmla="*/ 109 w 152"/>
                  <a:gd name="T75" fmla="*/ 29 h 95"/>
                  <a:gd name="T76" fmla="*/ 113 w 152"/>
                  <a:gd name="T77" fmla="*/ 36 h 95"/>
                  <a:gd name="T78" fmla="*/ 118 w 152"/>
                  <a:gd name="T79" fmla="*/ 44 h 95"/>
                  <a:gd name="T80" fmla="*/ 124 w 152"/>
                  <a:gd name="T81" fmla="*/ 51 h 95"/>
                  <a:gd name="T82" fmla="*/ 129 w 152"/>
                  <a:gd name="T83" fmla="*/ 59 h 95"/>
                  <a:gd name="T84" fmla="*/ 135 w 152"/>
                  <a:gd name="T85" fmla="*/ 66 h 95"/>
                  <a:gd name="T86" fmla="*/ 140 w 152"/>
                  <a:gd name="T87" fmla="*/ 74 h 95"/>
                  <a:gd name="T88" fmla="*/ 145 w 152"/>
                  <a:gd name="T89" fmla="*/ 81 h 95"/>
                  <a:gd name="T90" fmla="*/ 148 w 152"/>
                  <a:gd name="T91" fmla="*/ 89 h 95"/>
                  <a:gd name="T92" fmla="*/ 147 w 152"/>
                  <a:gd name="T93" fmla="*/ 58 h 9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52"/>
                  <a:gd name="T142" fmla="*/ 0 h 95"/>
                  <a:gd name="T143" fmla="*/ 152 w 152"/>
                  <a:gd name="T144" fmla="*/ 95 h 95"/>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52" h="95">
                    <a:moveTo>
                      <a:pt x="140" y="56"/>
                    </a:moveTo>
                    <a:lnTo>
                      <a:pt x="137" y="53"/>
                    </a:lnTo>
                    <a:lnTo>
                      <a:pt x="135" y="49"/>
                    </a:lnTo>
                    <a:lnTo>
                      <a:pt x="132" y="45"/>
                    </a:lnTo>
                    <a:lnTo>
                      <a:pt x="131" y="41"/>
                    </a:lnTo>
                    <a:lnTo>
                      <a:pt x="128" y="38"/>
                    </a:lnTo>
                    <a:lnTo>
                      <a:pt x="127" y="34"/>
                    </a:lnTo>
                    <a:lnTo>
                      <a:pt x="124" y="29"/>
                    </a:lnTo>
                    <a:lnTo>
                      <a:pt x="122" y="25"/>
                    </a:lnTo>
                    <a:lnTo>
                      <a:pt x="118" y="20"/>
                    </a:lnTo>
                    <a:lnTo>
                      <a:pt x="115" y="16"/>
                    </a:lnTo>
                    <a:lnTo>
                      <a:pt x="113" y="13"/>
                    </a:lnTo>
                    <a:lnTo>
                      <a:pt x="109" y="9"/>
                    </a:lnTo>
                    <a:lnTo>
                      <a:pt x="108" y="5"/>
                    </a:lnTo>
                    <a:lnTo>
                      <a:pt x="104" y="3"/>
                    </a:lnTo>
                    <a:lnTo>
                      <a:pt x="100" y="0"/>
                    </a:lnTo>
                    <a:lnTo>
                      <a:pt x="96" y="0"/>
                    </a:lnTo>
                    <a:lnTo>
                      <a:pt x="93" y="0"/>
                    </a:lnTo>
                    <a:lnTo>
                      <a:pt x="89" y="0"/>
                    </a:lnTo>
                    <a:lnTo>
                      <a:pt x="85" y="0"/>
                    </a:lnTo>
                    <a:lnTo>
                      <a:pt x="81" y="0"/>
                    </a:lnTo>
                    <a:lnTo>
                      <a:pt x="76" y="3"/>
                    </a:lnTo>
                    <a:lnTo>
                      <a:pt x="72" y="5"/>
                    </a:lnTo>
                    <a:lnTo>
                      <a:pt x="69" y="6"/>
                    </a:lnTo>
                    <a:lnTo>
                      <a:pt x="65" y="10"/>
                    </a:lnTo>
                    <a:lnTo>
                      <a:pt x="57" y="16"/>
                    </a:lnTo>
                    <a:lnTo>
                      <a:pt x="53" y="19"/>
                    </a:lnTo>
                    <a:lnTo>
                      <a:pt x="48" y="23"/>
                    </a:lnTo>
                    <a:lnTo>
                      <a:pt x="46" y="26"/>
                    </a:lnTo>
                    <a:lnTo>
                      <a:pt x="42" y="29"/>
                    </a:lnTo>
                    <a:lnTo>
                      <a:pt x="38" y="33"/>
                    </a:lnTo>
                    <a:lnTo>
                      <a:pt x="36" y="36"/>
                    </a:lnTo>
                    <a:lnTo>
                      <a:pt x="32" y="40"/>
                    </a:lnTo>
                    <a:lnTo>
                      <a:pt x="28" y="44"/>
                    </a:lnTo>
                    <a:lnTo>
                      <a:pt x="24" y="48"/>
                    </a:lnTo>
                    <a:lnTo>
                      <a:pt x="23" y="51"/>
                    </a:lnTo>
                    <a:lnTo>
                      <a:pt x="19" y="55"/>
                    </a:lnTo>
                    <a:lnTo>
                      <a:pt x="16" y="59"/>
                    </a:lnTo>
                    <a:lnTo>
                      <a:pt x="15" y="63"/>
                    </a:lnTo>
                    <a:lnTo>
                      <a:pt x="11" y="66"/>
                    </a:lnTo>
                    <a:lnTo>
                      <a:pt x="10" y="71"/>
                    </a:lnTo>
                    <a:lnTo>
                      <a:pt x="8" y="75"/>
                    </a:lnTo>
                    <a:lnTo>
                      <a:pt x="6" y="79"/>
                    </a:lnTo>
                    <a:lnTo>
                      <a:pt x="5" y="83"/>
                    </a:lnTo>
                    <a:lnTo>
                      <a:pt x="3" y="86"/>
                    </a:lnTo>
                    <a:lnTo>
                      <a:pt x="1" y="90"/>
                    </a:lnTo>
                    <a:lnTo>
                      <a:pt x="0" y="94"/>
                    </a:lnTo>
                    <a:lnTo>
                      <a:pt x="4" y="93"/>
                    </a:lnTo>
                    <a:lnTo>
                      <a:pt x="6" y="89"/>
                    </a:lnTo>
                    <a:lnTo>
                      <a:pt x="10" y="86"/>
                    </a:lnTo>
                    <a:lnTo>
                      <a:pt x="14" y="84"/>
                    </a:lnTo>
                    <a:lnTo>
                      <a:pt x="18" y="81"/>
                    </a:lnTo>
                    <a:lnTo>
                      <a:pt x="22" y="80"/>
                    </a:lnTo>
                    <a:lnTo>
                      <a:pt x="25" y="78"/>
                    </a:lnTo>
                    <a:lnTo>
                      <a:pt x="28" y="74"/>
                    </a:lnTo>
                    <a:lnTo>
                      <a:pt x="30" y="70"/>
                    </a:lnTo>
                    <a:lnTo>
                      <a:pt x="34" y="68"/>
                    </a:lnTo>
                    <a:lnTo>
                      <a:pt x="38" y="63"/>
                    </a:lnTo>
                    <a:lnTo>
                      <a:pt x="42" y="59"/>
                    </a:lnTo>
                    <a:lnTo>
                      <a:pt x="46" y="55"/>
                    </a:lnTo>
                    <a:lnTo>
                      <a:pt x="49" y="53"/>
                    </a:lnTo>
                    <a:lnTo>
                      <a:pt x="52" y="49"/>
                    </a:lnTo>
                    <a:lnTo>
                      <a:pt x="56" y="46"/>
                    </a:lnTo>
                    <a:lnTo>
                      <a:pt x="60" y="44"/>
                    </a:lnTo>
                    <a:lnTo>
                      <a:pt x="65" y="40"/>
                    </a:lnTo>
                    <a:lnTo>
                      <a:pt x="70" y="35"/>
                    </a:lnTo>
                    <a:lnTo>
                      <a:pt x="74" y="33"/>
                    </a:lnTo>
                    <a:lnTo>
                      <a:pt x="79" y="30"/>
                    </a:lnTo>
                    <a:lnTo>
                      <a:pt x="82" y="28"/>
                    </a:lnTo>
                    <a:lnTo>
                      <a:pt x="88" y="24"/>
                    </a:lnTo>
                    <a:lnTo>
                      <a:pt x="91" y="21"/>
                    </a:lnTo>
                    <a:lnTo>
                      <a:pt x="95" y="20"/>
                    </a:lnTo>
                    <a:lnTo>
                      <a:pt x="99" y="19"/>
                    </a:lnTo>
                    <a:lnTo>
                      <a:pt x="103" y="21"/>
                    </a:lnTo>
                    <a:lnTo>
                      <a:pt x="105" y="26"/>
                    </a:lnTo>
                    <a:lnTo>
                      <a:pt x="109" y="29"/>
                    </a:lnTo>
                    <a:lnTo>
                      <a:pt x="110" y="33"/>
                    </a:lnTo>
                    <a:lnTo>
                      <a:pt x="113" y="36"/>
                    </a:lnTo>
                    <a:lnTo>
                      <a:pt x="115" y="40"/>
                    </a:lnTo>
                    <a:lnTo>
                      <a:pt x="118" y="44"/>
                    </a:lnTo>
                    <a:lnTo>
                      <a:pt x="121" y="48"/>
                    </a:lnTo>
                    <a:lnTo>
                      <a:pt x="124" y="51"/>
                    </a:lnTo>
                    <a:lnTo>
                      <a:pt x="127" y="55"/>
                    </a:lnTo>
                    <a:lnTo>
                      <a:pt x="129" y="59"/>
                    </a:lnTo>
                    <a:lnTo>
                      <a:pt x="132" y="63"/>
                    </a:lnTo>
                    <a:lnTo>
                      <a:pt x="135" y="66"/>
                    </a:lnTo>
                    <a:lnTo>
                      <a:pt x="137" y="70"/>
                    </a:lnTo>
                    <a:lnTo>
                      <a:pt x="140" y="74"/>
                    </a:lnTo>
                    <a:lnTo>
                      <a:pt x="142" y="78"/>
                    </a:lnTo>
                    <a:lnTo>
                      <a:pt x="145" y="81"/>
                    </a:lnTo>
                    <a:lnTo>
                      <a:pt x="146" y="85"/>
                    </a:lnTo>
                    <a:lnTo>
                      <a:pt x="148" y="89"/>
                    </a:lnTo>
                    <a:lnTo>
                      <a:pt x="151" y="93"/>
                    </a:lnTo>
                    <a:lnTo>
                      <a:pt x="147" y="58"/>
                    </a:lnTo>
                  </a:path>
                </a:pathLst>
              </a:custGeom>
              <a:solidFill>
                <a:srgbClr val="00CC00"/>
              </a:solidFill>
              <a:ln w="12700" cap="rnd">
                <a:solidFill>
                  <a:srgbClr val="00CC00"/>
                </a:solidFill>
                <a:round/>
                <a:headEnd/>
                <a:tailEnd/>
              </a:ln>
            </p:spPr>
            <p:txBody>
              <a:bodyPr/>
              <a:lstStyle/>
              <a:p>
                <a:endParaRPr lang="en-US"/>
              </a:p>
            </p:txBody>
          </p:sp>
          <p:sp>
            <p:nvSpPr>
              <p:cNvPr id="3886" name="Freeform 258"/>
              <p:cNvSpPr>
                <a:spLocks/>
              </p:cNvSpPr>
              <p:nvPr/>
            </p:nvSpPr>
            <p:spPr bwMode="auto">
              <a:xfrm>
                <a:off x="2159" y="953"/>
                <a:ext cx="55" cy="776"/>
              </a:xfrm>
              <a:custGeom>
                <a:avLst/>
                <a:gdLst>
                  <a:gd name="T0" fmla="*/ 19 w 55"/>
                  <a:gd name="T1" fmla="*/ 734 h 776"/>
                  <a:gd name="T2" fmla="*/ 19 w 55"/>
                  <a:gd name="T3" fmla="*/ 709 h 776"/>
                  <a:gd name="T4" fmla="*/ 17 w 55"/>
                  <a:gd name="T5" fmla="*/ 675 h 776"/>
                  <a:gd name="T6" fmla="*/ 15 w 55"/>
                  <a:gd name="T7" fmla="*/ 650 h 776"/>
                  <a:gd name="T8" fmla="*/ 15 w 55"/>
                  <a:gd name="T9" fmla="*/ 620 h 776"/>
                  <a:gd name="T10" fmla="*/ 15 w 55"/>
                  <a:gd name="T11" fmla="*/ 583 h 776"/>
                  <a:gd name="T12" fmla="*/ 15 w 55"/>
                  <a:gd name="T13" fmla="*/ 554 h 776"/>
                  <a:gd name="T14" fmla="*/ 15 w 55"/>
                  <a:gd name="T15" fmla="*/ 530 h 776"/>
                  <a:gd name="T16" fmla="*/ 14 w 55"/>
                  <a:gd name="T17" fmla="*/ 496 h 776"/>
                  <a:gd name="T18" fmla="*/ 12 w 55"/>
                  <a:gd name="T19" fmla="*/ 471 h 776"/>
                  <a:gd name="T20" fmla="*/ 8 w 55"/>
                  <a:gd name="T21" fmla="*/ 441 h 776"/>
                  <a:gd name="T22" fmla="*/ 2 w 55"/>
                  <a:gd name="T23" fmla="*/ 410 h 776"/>
                  <a:gd name="T24" fmla="*/ 0 w 55"/>
                  <a:gd name="T25" fmla="*/ 380 h 776"/>
                  <a:gd name="T26" fmla="*/ 0 w 55"/>
                  <a:gd name="T27" fmla="*/ 354 h 776"/>
                  <a:gd name="T28" fmla="*/ 0 w 55"/>
                  <a:gd name="T29" fmla="*/ 328 h 776"/>
                  <a:gd name="T30" fmla="*/ 0 w 55"/>
                  <a:gd name="T31" fmla="*/ 299 h 776"/>
                  <a:gd name="T32" fmla="*/ 4 w 55"/>
                  <a:gd name="T33" fmla="*/ 269 h 776"/>
                  <a:gd name="T34" fmla="*/ 10 w 55"/>
                  <a:gd name="T35" fmla="*/ 238 h 776"/>
                  <a:gd name="T36" fmla="*/ 12 w 55"/>
                  <a:gd name="T37" fmla="*/ 210 h 776"/>
                  <a:gd name="T38" fmla="*/ 12 w 55"/>
                  <a:gd name="T39" fmla="*/ 188 h 776"/>
                  <a:gd name="T40" fmla="*/ 12 w 55"/>
                  <a:gd name="T41" fmla="*/ 164 h 776"/>
                  <a:gd name="T42" fmla="*/ 12 w 55"/>
                  <a:gd name="T43" fmla="*/ 137 h 776"/>
                  <a:gd name="T44" fmla="*/ 12 w 55"/>
                  <a:gd name="T45" fmla="*/ 107 h 776"/>
                  <a:gd name="T46" fmla="*/ 12 w 55"/>
                  <a:gd name="T47" fmla="*/ 81 h 776"/>
                  <a:gd name="T48" fmla="*/ 12 w 55"/>
                  <a:gd name="T49" fmla="*/ 59 h 776"/>
                  <a:gd name="T50" fmla="*/ 10 w 55"/>
                  <a:gd name="T51" fmla="*/ 33 h 776"/>
                  <a:gd name="T52" fmla="*/ 10 w 55"/>
                  <a:gd name="T53" fmla="*/ 11 h 776"/>
                  <a:gd name="T54" fmla="*/ 25 w 55"/>
                  <a:gd name="T55" fmla="*/ 6 h 776"/>
                  <a:gd name="T56" fmla="*/ 27 w 55"/>
                  <a:gd name="T57" fmla="*/ 28 h 776"/>
                  <a:gd name="T58" fmla="*/ 27 w 55"/>
                  <a:gd name="T59" fmla="*/ 50 h 776"/>
                  <a:gd name="T60" fmla="*/ 27 w 55"/>
                  <a:gd name="T61" fmla="*/ 79 h 776"/>
                  <a:gd name="T62" fmla="*/ 27 w 55"/>
                  <a:gd name="T63" fmla="*/ 105 h 776"/>
                  <a:gd name="T64" fmla="*/ 27 w 55"/>
                  <a:gd name="T65" fmla="*/ 135 h 776"/>
                  <a:gd name="T66" fmla="*/ 27 w 55"/>
                  <a:gd name="T67" fmla="*/ 161 h 776"/>
                  <a:gd name="T68" fmla="*/ 27 w 55"/>
                  <a:gd name="T69" fmla="*/ 185 h 776"/>
                  <a:gd name="T70" fmla="*/ 27 w 55"/>
                  <a:gd name="T71" fmla="*/ 209 h 776"/>
                  <a:gd name="T72" fmla="*/ 27 w 55"/>
                  <a:gd name="T73" fmla="*/ 236 h 776"/>
                  <a:gd name="T74" fmla="*/ 27 w 55"/>
                  <a:gd name="T75" fmla="*/ 262 h 776"/>
                  <a:gd name="T76" fmla="*/ 27 w 55"/>
                  <a:gd name="T77" fmla="*/ 284 h 776"/>
                  <a:gd name="T78" fmla="*/ 27 w 55"/>
                  <a:gd name="T79" fmla="*/ 310 h 776"/>
                  <a:gd name="T80" fmla="*/ 27 w 55"/>
                  <a:gd name="T81" fmla="*/ 338 h 776"/>
                  <a:gd name="T82" fmla="*/ 27 w 55"/>
                  <a:gd name="T83" fmla="*/ 364 h 776"/>
                  <a:gd name="T84" fmla="*/ 27 w 55"/>
                  <a:gd name="T85" fmla="*/ 391 h 776"/>
                  <a:gd name="T86" fmla="*/ 27 w 55"/>
                  <a:gd name="T87" fmla="*/ 419 h 776"/>
                  <a:gd name="T88" fmla="*/ 27 w 55"/>
                  <a:gd name="T89" fmla="*/ 448 h 776"/>
                  <a:gd name="T90" fmla="*/ 29 w 55"/>
                  <a:gd name="T91" fmla="*/ 474 h 776"/>
                  <a:gd name="T92" fmla="*/ 31 w 55"/>
                  <a:gd name="T93" fmla="*/ 496 h 776"/>
                  <a:gd name="T94" fmla="*/ 37 w 55"/>
                  <a:gd name="T95" fmla="*/ 520 h 776"/>
                  <a:gd name="T96" fmla="*/ 39 w 55"/>
                  <a:gd name="T97" fmla="*/ 543 h 776"/>
                  <a:gd name="T98" fmla="*/ 41 w 55"/>
                  <a:gd name="T99" fmla="*/ 566 h 776"/>
                  <a:gd name="T100" fmla="*/ 42 w 55"/>
                  <a:gd name="T101" fmla="*/ 594 h 776"/>
                  <a:gd name="T102" fmla="*/ 44 w 55"/>
                  <a:gd name="T103" fmla="*/ 618 h 776"/>
                  <a:gd name="T104" fmla="*/ 50 w 55"/>
                  <a:gd name="T105" fmla="*/ 650 h 776"/>
                  <a:gd name="T106" fmla="*/ 52 w 55"/>
                  <a:gd name="T107" fmla="*/ 672 h 776"/>
                  <a:gd name="T108" fmla="*/ 54 w 55"/>
                  <a:gd name="T109" fmla="*/ 699 h 776"/>
                  <a:gd name="T110" fmla="*/ 54 w 55"/>
                  <a:gd name="T111" fmla="*/ 727 h 776"/>
                  <a:gd name="T112" fmla="*/ 54 w 55"/>
                  <a:gd name="T113" fmla="*/ 751 h 776"/>
                  <a:gd name="T114" fmla="*/ 48 w 55"/>
                  <a:gd name="T115" fmla="*/ 771 h 776"/>
                  <a:gd name="T116" fmla="*/ 25 w 55"/>
                  <a:gd name="T117" fmla="*/ 775 h 776"/>
                  <a:gd name="T118" fmla="*/ 15 w 55"/>
                  <a:gd name="T119" fmla="*/ 758 h 77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55"/>
                  <a:gd name="T181" fmla="*/ 0 h 776"/>
                  <a:gd name="T182" fmla="*/ 55 w 55"/>
                  <a:gd name="T183" fmla="*/ 776 h 77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55" h="776">
                    <a:moveTo>
                      <a:pt x="21" y="751"/>
                    </a:moveTo>
                    <a:lnTo>
                      <a:pt x="19" y="745"/>
                    </a:lnTo>
                    <a:lnTo>
                      <a:pt x="19" y="740"/>
                    </a:lnTo>
                    <a:lnTo>
                      <a:pt x="19" y="734"/>
                    </a:lnTo>
                    <a:lnTo>
                      <a:pt x="19" y="727"/>
                    </a:lnTo>
                    <a:lnTo>
                      <a:pt x="19" y="721"/>
                    </a:lnTo>
                    <a:lnTo>
                      <a:pt x="19" y="716"/>
                    </a:lnTo>
                    <a:lnTo>
                      <a:pt x="19" y="709"/>
                    </a:lnTo>
                    <a:lnTo>
                      <a:pt x="19" y="698"/>
                    </a:lnTo>
                    <a:lnTo>
                      <a:pt x="19" y="686"/>
                    </a:lnTo>
                    <a:lnTo>
                      <a:pt x="19" y="681"/>
                    </a:lnTo>
                    <a:lnTo>
                      <a:pt x="17" y="675"/>
                    </a:lnTo>
                    <a:lnTo>
                      <a:pt x="17" y="668"/>
                    </a:lnTo>
                    <a:lnTo>
                      <a:pt x="17" y="661"/>
                    </a:lnTo>
                    <a:lnTo>
                      <a:pt x="15" y="655"/>
                    </a:lnTo>
                    <a:lnTo>
                      <a:pt x="15" y="650"/>
                    </a:lnTo>
                    <a:lnTo>
                      <a:pt x="15" y="644"/>
                    </a:lnTo>
                    <a:lnTo>
                      <a:pt x="15" y="638"/>
                    </a:lnTo>
                    <a:lnTo>
                      <a:pt x="15" y="631"/>
                    </a:lnTo>
                    <a:lnTo>
                      <a:pt x="15" y="620"/>
                    </a:lnTo>
                    <a:lnTo>
                      <a:pt x="15" y="609"/>
                    </a:lnTo>
                    <a:lnTo>
                      <a:pt x="15" y="600"/>
                    </a:lnTo>
                    <a:lnTo>
                      <a:pt x="15" y="590"/>
                    </a:lnTo>
                    <a:lnTo>
                      <a:pt x="15" y="583"/>
                    </a:lnTo>
                    <a:lnTo>
                      <a:pt x="15" y="578"/>
                    </a:lnTo>
                    <a:lnTo>
                      <a:pt x="15" y="570"/>
                    </a:lnTo>
                    <a:lnTo>
                      <a:pt x="15" y="563"/>
                    </a:lnTo>
                    <a:lnTo>
                      <a:pt x="15" y="554"/>
                    </a:lnTo>
                    <a:lnTo>
                      <a:pt x="15" y="546"/>
                    </a:lnTo>
                    <a:lnTo>
                      <a:pt x="15" y="541"/>
                    </a:lnTo>
                    <a:lnTo>
                      <a:pt x="15" y="535"/>
                    </a:lnTo>
                    <a:lnTo>
                      <a:pt x="15" y="530"/>
                    </a:lnTo>
                    <a:lnTo>
                      <a:pt x="15" y="520"/>
                    </a:lnTo>
                    <a:lnTo>
                      <a:pt x="14" y="511"/>
                    </a:lnTo>
                    <a:lnTo>
                      <a:pt x="14" y="504"/>
                    </a:lnTo>
                    <a:lnTo>
                      <a:pt x="14" y="496"/>
                    </a:lnTo>
                    <a:lnTo>
                      <a:pt x="14" y="491"/>
                    </a:lnTo>
                    <a:lnTo>
                      <a:pt x="14" y="485"/>
                    </a:lnTo>
                    <a:lnTo>
                      <a:pt x="12" y="476"/>
                    </a:lnTo>
                    <a:lnTo>
                      <a:pt x="12" y="471"/>
                    </a:lnTo>
                    <a:lnTo>
                      <a:pt x="10" y="463"/>
                    </a:lnTo>
                    <a:lnTo>
                      <a:pt x="8" y="454"/>
                    </a:lnTo>
                    <a:lnTo>
                      <a:pt x="8" y="447"/>
                    </a:lnTo>
                    <a:lnTo>
                      <a:pt x="8" y="441"/>
                    </a:lnTo>
                    <a:lnTo>
                      <a:pt x="8" y="435"/>
                    </a:lnTo>
                    <a:lnTo>
                      <a:pt x="6" y="424"/>
                    </a:lnTo>
                    <a:lnTo>
                      <a:pt x="4" y="417"/>
                    </a:lnTo>
                    <a:lnTo>
                      <a:pt x="2" y="410"/>
                    </a:lnTo>
                    <a:lnTo>
                      <a:pt x="0" y="402"/>
                    </a:lnTo>
                    <a:lnTo>
                      <a:pt x="0" y="395"/>
                    </a:lnTo>
                    <a:lnTo>
                      <a:pt x="0" y="388"/>
                    </a:lnTo>
                    <a:lnTo>
                      <a:pt x="0" y="380"/>
                    </a:lnTo>
                    <a:lnTo>
                      <a:pt x="0" y="373"/>
                    </a:lnTo>
                    <a:lnTo>
                      <a:pt x="0" y="365"/>
                    </a:lnTo>
                    <a:lnTo>
                      <a:pt x="0" y="360"/>
                    </a:lnTo>
                    <a:lnTo>
                      <a:pt x="0" y="354"/>
                    </a:lnTo>
                    <a:lnTo>
                      <a:pt x="0" y="349"/>
                    </a:lnTo>
                    <a:lnTo>
                      <a:pt x="0" y="343"/>
                    </a:lnTo>
                    <a:lnTo>
                      <a:pt x="0" y="338"/>
                    </a:lnTo>
                    <a:lnTo>
                      <a:pt x="0" y="328"/>
                    </a:lnTo>
                    <a:lnTo>
                      <a:pt x="0" y="317"/>
                    </a:lnTo>
                    <a:lnTo>
                      <a:pt x="0" y="310"/>
                    </a:lnTo>
                    <a:lnTo>
                      <a:pt x="0" y="304"/>
                    </a:lnTo>
                    <a:lnTo>
                      <a:pt x="0" y="299"/>
                    </a:lnTo>
                    <a:lnTo>
                      <a:pt x="0" y="292"/>
                    </a:lnTo>
                    <a:lnTo>
                      <a:pt x="2" y="282"/>
                    </a:lnTo>
                    <a:lnTo>
                      <a:pt x="4" y="275"/>
                    </a:lnTo>
                    <a:lnTo>
                      <a:pt x="4" y="269"/>
                    </a:lnTo>
                    <a:lnTo>
                      <a:pt x="6" y="262"/>
                    </a:lnTo>
                    <a:lnTo>
                      <a:pt x="8" y="253"/>
                    </a:lnTo>
                    <a:lnTo>
                      <a:pt x="10" y="247"/>
                    </a:lnTo>
                    <a:lnTo>
                      <a:pt x="10" y="238"/>
                    </a:lnTo>
                    <a:lnTo>
                      <a:pt x="12" y="231"/>
                    </a:lnTo>
                    <a:lnTo>
                      <a:pt x="12" y="223"/>
                    </a:lnTo>
                    <a:lnTo>
                      <a:pt x="12" y="218"/>
                    </a:lnTo>
                    <a:lnTo>
                      <a:pt x="12" y="210"/>
                    </a:lnTo>
                    <a:lnTo>
                      <a:pt x="12" y="205"/>
                    </a:lnTo>
                    <a:lnTo>
                      <a:pt x="12" y="199"/>
                    </a:lnTo>
                    <a:lnTo>
                      <a:pt x="12" y="194"/>
                    </a:lnTo>
                    <a:lnTo>
                      <a:pt x="12" y="188"/>
                    </a:lnTo>
                    <a:lnTo>
                      <a:pt x="12" y="183"/>
                    </a:lnTo>
                    <a:lnTo>
                      <a:pt x="12" y="177"/>
                    </a:lnTo>
                    <a:lnTo>
                      <a:pt x="12" y="170"/>
                    </a:lnTo>
                    <a:lnTo>
                      <a:pt x="12" y="164"/>
                    </a:lnTo>
                    <a:lnTo>
                      <a:pt x="12" y="159"/>
                    </a:lnTo>
                    <a:lnTo>
                      <a:pt x="12" y="151"/>
                    </a:lnTo>
                    <a:lnTo>
                      <a:pt x="12" y="144"/>
                    </a:lnTo>
                    <a:lnTo>
                      <a:pt x="12" y="137"/>
                    </a:lnTo>
                    <a:lnTo>
                      <a:pt x="12" y="129"/>
                    </a:lnTo>
                    <a:lnTo>
                      <a:pt x="12" y="124"/>
                    </a:lnTo>
                    <a:lnTo>
                      <a:pt x="12" y="114"/>
                    </a:lnTo>
                    <a:lnTo>
                      <a:pt x="12" y="107"/>
                    </a:lnTo>
                    <a:lnTo>
                      <a:pt x="12" y="101"/>
                    </a:lnTo>
                    <a:lnTo>
                      <a:pt x="12" y="96"/>
                    </a:lnTo>
                    <a:lnTo>
                      <a:pt x="12" y="89"/>
                    </a:lnTo>
                    <a:lnTo>
                      <a:pt x="12" y="81"/>
                    </a:lnTo>
                    <a:lnTo>
                      <a:pt x="12" y="76"/>
                    </a:lnTo>
                    <a:lnTo>
                      <a:pt x="12" y="70"/>
                    </a:lnTo>
                    <a:lnTo>
                      <a:pt x="12" y="65"/>
                    </a:lnTo>
                    <a:lnTo>
                      <a:pt x="12" y="59"/>
                    </a:lnTo>
                    <a:lnTo>
                      <a:pt x="12" y="52"/>
                    </a:lnTo>
                    <a:lnTo>
                      <a:pt x="10" y="46"/>
                    </a:lnTo>
                    <a:lnTo>
                      <a:pt x="10" y="41"/>
                    </a:lnTo>
                    <a:lnTo>
                      <a:pt x="10" y="33"/>
                    </a:lnTo>
                    <a:lnTo>
                      <a:pt x="10" y="28"/>
                    </a:lnTo>
                    <a:lnTo>
                      <a:pt x="10" y="22"/>
                    </a:lnTo>
                    <a:lnTo>
                      <a:pt x="10" y="17"/>
                    </a:lnTo>
                    <a:lnTo>
                      <a:pt x="10" y="11"/>
                    </a:lnTo>
                    <a:lnTo>
                      <a:pt x="12" y="6"/>
                    </a:lnTo>
                    <a:lnTo>
                      <a:pt x="17" y="2"/>
                    </a:lnTo>
                    <a:lnTo>
                      <a:pt x="23" y="0"/>
                    </a:lnTo>
                    <a:lnTo>
                      <a:pt x="25" y="6"/>
                    </a:lnTo>
                    <a:lnTo>
                      <a:pt x="25" y="11"/>
                    </a:lnTo>
                    <a:lnTo>
                      <a:pt x="25" y="17"/>
                    </a:lnTo>
                    <a:lnTo>
                      <a:pt x="27" y="22"/>
                    </a:lnTo>
                    <a:lnTo>
                      <a:pt x="27" y="28"/>
                    </a:lnTo>
                    <a:lnTo>
                      <a:pt x="27" y="33"/>
                    </a:lnTo>
                    <a:lnTo>
                      <a:pt x="27" y="39"/>
                    </a:lnTo>
                    <a:lnTo>
                      <a:pt x="27" y="44"/>
                    </a:lnTo>
                    <a:lnTo>
                      <a:pt x="27" y="50"/>
                    </a:lnTo>
                    <a:lnTo>
                      <a:pt x="27" y="57"/>
                    </a:lnTo>
                    <a:lnTo>
                      <a:pt x="27" y="65"/>
                    </a:lnTo>
                    <a:lnTo>
                      <a:pt x="27" y="72"/>
                    </a:lnTo>
                    <a:lnTo>
                      <a:pt x="27" y="79"/>
                    </a:lnTo>
                    <a:lnTo>
                      <a:pt x="27" y="87"/>
                    </a:lnTo>
                    <a:lnTo>
                      <a:pt x="27" y="92"/>
                    </a:lnTo>
                    <a:lnTo>
                      <a:pt x="27" y="98"/>
                    </a:lnTo>
                    <a:lnTo>
                      <a:pt x="27" y="105"/>
                    </a:lnTo>
                    <a:lnTo>
                      <a:pt x="27" y="113"/>
                    </a:lnTo>
                    <a:lnTo>
                      <a:pt x="27" y="120"/>
                    </a:lnTo>
                    <a:lnTo>
                      <a:pt x="27" y="127"/>
                    </a:lnTo>
                    <a:lnTo>
                      <a:pt x="27" y="135"/>
                    </a:lnTo>
                    <a:lnTo>
                      <a:pt x="27" y="140"/>
                    </a:lnTo>
                    <a:lnTo>
                      <a:pt x="27" y="148"/>
                    </a:lnTo>
                    <a:lnTo>
                      <a:pt x="27" y="155"/>
                    </a:lnTo>
                    <a:lnTo>
                      <a:pt x="27" y="161"/>
                    </a:lnTo>
                    <a:lnTo>
                      <a:pt x="27" y="168"/>
                    </a:lnTo>
                    <a:lnTo>
                      <a:pt x="27" y="173"/>
                    </a:lnTo>
                    <a:lnTo>
                      <a:pt x="27" y="179"/>
                    </a:lnTo>
                    <a:lnTo>
                      <a:pt x="27" y="185"/>
                    </a:lnTo>
                    <a:lnTo>
                      <a:pt x="27" y="190"/>
                    </a:lnTo>
                    <a:lnTo>
                      <a:pt x="27" y="197"/>
                    </a:lnTo>
                    <a:lnTo>
                      <a:pt x="27" y="203"/>
                    </a:lnTo>
                    <a:lnTo>
                      <a:pt x="27" y="209"/>
                    </a:lnTo>
                    <a:lnTo>
                      <a:pt x="27" y="218"/>
                    </a:lnTo>
                    <a:lnTo>
                      <a:pt x="27" y="223"/>
                    </a:lnTo>
                    <a:lnTo>
                      <a:pt x="27" y="231"/>
                    </a:lnTo>
                    <a:lnTo>
                      <a:pt x="27" y="236"/>
                    </a:lnTo>
                    <a:lnTo>
                      <a:pt x="27" y="242"/>
                    </a:lnTo>
                    <a:lnTo>
                      <a:pt x="27" y="249"/>
                    </a:lnTo>
                    <a:lnTo>
                      <a:pt x="27" y="255"/>
                    </a:lnTo>
                    <a:lnTo>
                      <a:pt x="27" y="262"/>
                    </a:lnTo>
                    <a:lnTo>
                      <a:pt x="27" y="268"/>
                    </a:lnTo>
                    <a:lnTo>
                      <a:pt x="27" y="273"/>
                    </a:lnTo>
                    <a:lnTo>
                      <a:pt x="27" y="279"/>
                    </a:lnTo>
                    <a:lnTo>
                      <a:pt x="27" y="284"/>
                    </a:lnTo>
                    <a:lnTo>
                      <a:pt x="27" y="290"/>
                    </a:lnTo>
                    <a:lnTo>
                      <a:pt x="27" y="295"/>
                    </a:lnTo>
                    <a:lnTo>
                      <a:pt x="27" y="303"/>
                    </a:lnTo>
                    <a:lnTo>
                      <a:pt x="27" y="310"/>
                    </a:lnTo>
                    <a:lnTo>
                      <a:pt x="27" y="316"/>
                    </a:lnTo>
                    <a:lnTo>
                      <a:pt x="27" y="323"/>
                    </a:lnTo>
                    <a:lnTo>
                      <a:pt x="27" y="330"/>
                    </a:lnTo>
                    <a:lnTo>
                      <a:pt x="27" y="338"/>
                    </a:lnTo>
                    <a:lnTo>
                      <a:pt x="27" y="345"/>
                    </a:lnTo>
                    <a:lnTo>
                      <a:pt x="27" y="352"/>
                    </a:lnTo>
                    <a:lnTo>
                      <a:pt x="27" y="358"/>
                    </a:lnTo>
                    <a:lnTo>
                      <a:pt x="27" y="364"/>
                    </a:lnTo>
                    <a:lnTo>
                      <a:pt x="27" y="371"/>
                    </a:lnTo>
                    <a:lnTo>
                      <a:pt x="27" y="376"/>
                    </a:lnTo>
                    <a:lnTo>
                      <a:pt x="27" y="384"/>
                    </a:lnTo>
                    <a:lnTo>
                      <a:pt x="27" y="391"/>
                    </a:lnTo>
                    <a:lnTo>
                      <a:pt x="27" y="397"/>
                    </a:lnTo>
                    <a:lnTo>
                      <a:pt x="27" y="404"/>
                    </a:lnTo>
                    <a:lnTo>
                      <a:pt x="27" y="411"/>
                    </a:lnTo>
                    <a:lnTo>
                      <a:pt x="27" y="419"/>
                    </a:lnTo>
                    <a:lnTo>
                      <a:pt x="27" y="428"/>
                    </a:lnTo>
                    <a:lnTo>
                      <a:pt x="27" y="434"/>
                    </a:lnTo>
                    <a:lnTo>
                      <a:pt x="27" y="441"/>
                    </a:lnTo>
                    <a:lnTo>
                      <a:pt x="27" y="448"/>
                    </a:lnTo>
                    <a:lnTo>
                      <a:pt x="27" y="454"/>
                    </a:lnTo>
                    <a:lnTo>
                      <a:pt x="27" y="461"/>
                    </a:lnTo>
                    <a:lnTo>
                      <a:pt x="27" y="467"/>
                    </a:lnTo>
                    <a:lnTo>
                      <a:pt x="29" y="474"/>
                    </a:lnTo>
                    <a:lnTo>
                      <a:pt x="29" y="480"/>
                    </a:lnTo>
                    <a:lnTo>
                      <a:pt x="29" y="485"/>
                    </a:lnTo>
                    <a:lnTo>
                      <a:pt x="31" y="491"/>
                    </a:lnTo>
                    <a:lnTo>
                      <a:pt x="31" y="496"/>
                    </a:lnTo>
                    <a:lnTo>
                      <a:pt x="33" y="502"/>
                    </a:lnTo>
                    <a:lnTo>
                      <a:pt x="33" y="507"/>
                    </a:lnTo>
                    <a:lnTo>
                      <a:pt x="35" y="515"/>
                    </a:lnTo>
                    <a:lnTo>
                      <a:pt x="37" y="520"/>
                    </a:lnTo>
                    <a:lnTo>
                      <a:pt x="37" y="526"/>
                    </a:lnTo>
                    <a:lnTo>
                      <a:pt x="37" y="531"/>
                    </a:lnTo>
                    <a:lnTo>
                      <a:pt x="39" y="537"/>
                    </a:lnTo>
                    <a:lnTo>
                      <a:pt x="39" y="543"/>
                    </a:lnTo>
                    <a:lnTo>
                      <a:pt x="39" y="548"/>
                    </a:lnTo>
                    <a:lnTo>
                      <a:pt x="39" y="554"/>
                    </a:lnTo>
                    <a:lnTo>
                      <a:pt x="41" y="559"/>
                    </a:lnTo>
                    <a:lnTo>
                      <a:pt x="41" y="566"/>
                    </a:lnTo>
                    <a:lnTo>
                      <a:pt x="41" y="574"/>
                    </a:lnTo>
                    <a:lnTo>
                      <a:pt x="41" y="581"/>
                    </a:lnTo>
                    <a:lnTo>
                      <a:pt x="41" y="589"/>
                    </a:lnTo>
                    <a:lnTo>
                      <a:pt x="42" y="594"/>
                    </a:lnTo>
                    <a:lnTo>
                      <a:pt x="42" y="600"/>
                    </a:lnTo>
                    <a:lnTo>
                      <a:pt x="42" y="605"/>
                    </a:lnTo>
                    <a:lnTo>
                      <a:pt x="42" y="611"/>
                    </a:lnTo>
                    <a:lnTo>
                      <a:pt x="44" y="618"/>
                    </a:lnTo>
                    <a:lnTo>
                      <a:pt x="44" y="626"/>
                    </a:lnTo>
                    <a:lnTo>
                      <a:pt x="48" y="637"/>
                    </a:lnTo>
                    <a:lnTo>
                      <a:pt x="48" y="644"/>
                    </a:lnTo>
                    <a:lnTo>
                      <a:pt x="50" y="650"/>
                    </a:lnTo>
                    <a:lnTo>
                      <a:pt x="50" y="655"/>
                    </a:lnTo>
                    <a:lnTo>
                      <a:pt x="52" y="661"/>
                    </a:lnTo>
                    <a:lnTo>
                      <a:pt x="52" y="666"/>
                    </a:lnTo>
                    <a:lnTo>
                      <a:pt x="52" y="672"/>
                    </a:lnTo>
                    <a:lnTo>
                      <a:pt x="52" y="677"/>
                    </a:lnTo>
                    <a:lnTo>
                      <a:pt x="54" y="685"/>
                    </a:lnTo>
                    <a:lnTo>
                      <a:pt x="54" y="692"/>
                    </a:lnTo>
                    <a:lnTo>
                      <a:pt x="54" y="699"/>
                    </a:lnTo>
                    <a:lnTo>
                      <a:pt x="54" y="709"/>
                    </a:lnTo>
                    <a:lnTo>
                      <a:pt x="54" y="714"/>
                    </a:lnTo>
                    <a:lnTo>
                      <a:pt x="54" y="721"/>
                    </a:lnTo>
                    <a:lnTo>
                      <a:pt x="54" y="727"/>
                    </a:lnTo>
                    <a:lnTo>
                      <a:pt x="54" y="733"/>
                    </a:lnTo>
                    <a:lnTo>
                      <a:pt x="54" y="738"/>
                    </a:lnTo>
                    <a:lnTo>
                      <a:pt x="54" y="744"/>
                    </a:lnTo>
                    <a:lnTo>
                      <a:pt x="54" y="751"/>
                    </a:lnTo>
                    <a:lnTo>
                      <a:pt x="54" y="757"/>
                    </a:lnTo>
                    <a:lnTo>
                      <a:pt x="54" y="762"/>
                    </a:lnTo>
                    <a:lnTo>
                      <a:pt x="54" y="768"/>
                    </a:lnTo>
                    <a:lnTo>
                      <a:pt x="48" y="771"/>
                    </a:lnTo>
                    <a:lnTo>
                      <a:pt x="42" y="773"/>
                    </a:lnTo>
                    <a:lnTo>
                      <a:pt x="37" y="775"/>
                    </a:lnTo>
                    <a:lnTo>
                      <a:pt x="31" y="775"/>
                    </a:lnTo>
                    <a:lnTo>
                      <a:pt x="25" y="775"/>
                    </a:lnTo>
                    <a:lnTo>
                      <a:pt x="19" y="775"/>
                    </a:lnTo>
                    <a:lnTo>
                      <a:pt x="15" y="769"/>
                    </a:lnTo>
                    <a:lnTo>
                      <a:pt x="15" y="764"/>
                    </a:lnTo>
                    <a:lnTo>
                      <a:pt x="15" y="758"/>
                    </a:lnTo>
                    <a:lnTo>
                      <a:pt x="15" y="753"/>
                    </a:lnTo>
                    <a:lnTo>
                      <a:pt x="17" y="747"/>
                    </a:lnTo>
                    <a:lnTo>
                      <a:pt x="19" y="742"/>
                    </a:lnTo>
                  </a:path>
                </a:pathLst>
              </a:custGeom>
              <a:solidFill>
                <a:srgbClr val="EAEC5E"/>
              </a:solidFill>
              <a:ln w="12700" cap="rnd">
                <a:solidFill>
                  <a:srgbClr val="00CC00"/>
                </a:solidFill>
                <a:round/>
                <a:headEnd/>
                <a:tailEnd/>
              </a:ln>
            </p:spPr>
            <p:txBody>
              <a:bodyPr/>
              <a:lstStyle/>
              <a:p>
                <a:endParaRPr lang="en-US"/>
              </a:p>
            </p:txBody>
          </p:sp>
          <p:sp>
            <p:nvSpPr>
              <p:cNvPr id="3887" name="Freeform 259"/>
              <p:cNvSpPr>
                <a:spLocks/>
              </p:cNvSpPr>
              <p:nvPr/>
            </p:nvSpPr>
            <p:spPr bwMode="auto">
              <a:xfrm>
                <a:off x="2184" y="1219"/>
                <a:ext cx="68" cy="127"/>
              </a:xfrm>
              <a:custGeom>
                <a:avLst/>
                <a:gdLst>
                  <a:gd name="T0" fmla="*/ 4 w 68"/>
                  <a:gd name="T1" fmla="*/ 126 h 127"/>
                  <a:gd name="T2" fmla="*/ 1 w 68"/>
                  <a:gd name="T3" fmla="*/ 119 h 127"/>
                  <a:gd name="T4" fmla="*/ 0 w 68"/>
                  <a:gd name="T5" fmla="*/ 111 h 127"/>
                  <a:gd name="T6" fmla="*/ 0 w 68"/>
                  <a:gd name="T7" fmla="*/ 104 h 127"/>
                  <a:gd name="T8" fmla="*/ 0 w 68"/>
                  <a:gd name="T9" fmla="*/ 96 h 127"/>
                  <a:gd name="T10" fmla="*/ 0 w 68"/>
                  <a:gd name="T11" fmla="*/ 89 h 127"/>
                  <a:gd name="T12" fmla="*/ 0 w 68"/>
                  <a:gd name="T13" fmla="*/ 82 h 127"/>
                  <a:gd name="T14" fmla="*/ 3 w 68"/>
                  <a:gd name="T15" fmla="*/ 74 h 127"/>
                  <a:gd name="T16" fmla="*/ 5 w 68"/>
                  <a:gd name="T17" fmla="*/ 67 h 127"/>
                  <a:gd name="T18" fmla="*/ 9 w 68"/>
                  <a:gd name="T19" fmla="*/ 62 h 127"/>
                  <a:gd name="T20" fmla="*/ 12 w 68"/>
                  <a:gd name="T21" fmla="*/ 54 h 127"/>
                  <a:gd name="T22" fmla="*/ 15 w 68"/>
                  <a:gd name="T23" fmla="*/ 49 h 127"/>
                  <a:gd name="T24" fmla="*/ 18 w 68"/>
                  <a:gd name="T25" fmla="*/ 42 h 127"/>
                  <a:gd name="T26" fmla="*/ 22 w 68"/>
                  <a:gd name="T27" fmla="*/ 37 h 127"/>
                  <a:gd name="T28" fmla="*/ 24 w 68"/>
                  <a:gd name="T29" fmla="*/ 30 h 127"/>
                  <a:gd name="T30" fmla="*/ 28 w 68"/>
                  <a:gd name="T31" fmla="*/ 27 h 127"/>
                  <a:gd name="T32" fmla="*/ 32 w 68"/>
                  <a:gd name="T33" fmla="*/ 22 h 127"/>
                  <a:gd name="T34" fmla="*/ 36 w 68"/>
                  <a:gd name="T35" fmla="*/ 17 h 127"/>
                  <a:gd name="T36" fmla="*/ 40 w 68"/>
                  <a:gd name="T37" fmla="*/ 15 h 127"/>
                  <a:gd name="T38" fmla="*/ 44 w 68"/>
                  <a:gd name="T39" fmla="*/ 10 h 127"/>
                  <a:gd name="T40" fmla="*/ 48 w 68"/>
                  <a:gd name="T41" fmla="*/ 7 h 127"/>
                  <a:gd name="T42" fmla="*/ 52 w 68"/>
                  <a:gd name="T43" fmla="*/ 2 h 127"/>
                  <a:gd name="T44" fmla="*/ 55 w 68"/>
                  <a:gd name="T45" fmla="*/ 2 h 127"/>
                  <a:gd name="T46" fmla="*/ 59 w 68"/>
                  <a:gd name="T47" fmla="*/ 0 h 127"/>
                  <a:gd name="T48" fmla="*/ 63 w 68"/>
                  <a:gd name="T49" fmla="*/ 0 h 127"/>
                  <a:gd name="T50" fmla="*/ 67 w 68"/>
                  <a:gd name="T51" fmla="*/ 0 h 127"/>
                  <a:gd name="T52" fmla="*/ 63 w 68"/>
                  <a:gd name="T53" fmla="*/ 2 h 127"/>
                  <a:gd name="T54" fmla="*/ 67 w 68"/>
                  <a:gd name="T55" fmla="*/ 7 h 127"/>
                  <a:gd name="T56" fmla="*/ 67 w 68"/>
                  <a:gd name="T57" fmla="*/ 15 h 127"/>
                  <a:gd name="T58" fmla="*/ 66 w 68"/>
                  <a:gd name="T59" fmla="*/ 22 h 127"/>
                  <a:gd name="T60" fmla="*/ 63 w 68"/>
                  <a:gd name="T61" fmla="*/ 30 h 127"/>
                  <a:gd name="T62" fmla="*/ 62 w 68"/>
                  <a:gd name="T63" fmla="*/ 37 h 127"/>
                  <a:gd name="T64" fmla="*/ 61 w 68"/>
                  <a:gd name="T65" fmla="*/ 44 h 127"/>
                  <a:gd name="T66" fmla="*/ 58 w 68"/>
                  <a:gd name="T67" fmla="*/ 52 h 127"/>
                  <a:gd name="T68" fmla="*/ 54 w 68"/>
                  <a:gd name="T69" fmla="*/ 57 h 127"/>
                  <a:gd name="T70" fmla="*/ 52 w 68"/>
                  <a:gd name="T71" fmla="*/ 64 h 127"/>
                  <a:gd name="T72" fmla="*/ 48 w 68"/>
                  <a:gd name="T73" fmla="*/ 69 h 127"/>
                  <a:gd name="T74" fmla="*/ 44 w 68"/>
                  <a:gd name="T75" fmla="*/ 77 h 127"/>
                  <a:gd name="T76" fmla="*/ 40 w 68"/>
                  <a:gd name="T77" fmla="*/ 82 h 127"/>
                  <a:gd name="T78" fmla="*/ 36 w 68"/>
                  <a:gd name="T79" fmla="*/ 86 h 127"/>
                  <a:gd name="T80" fmla="*/ 34 w 68"/>
                  <a:gd name="T81" fmla="*/ 94 h 127"/>
                  <a:gd name="T82" fmla="*/ 30 w 68"/>
                  <a:gd name="T83" fmla="*/ 96 h 127"/>
                  <a:gd name="T84" fmla="*/ 27 w 68"/>
                  <a:gd name="T85" fmla="*/ 104 h 127"/>
                  <a:gd name="T86" fmla="*/ 23 w 68"/>
                  <a:gd name="T87" fmla="*/ 106 h 127"/>
                  <a:gd name="T88" fmla="*/ 19 w 68"/>
                  <a:gd name="T89" fmla="*/ 114 h 127"/>
                  <a:gd name="T90" fmla="*/ 17 w 68"/>
                  <a:gd name="T91" fmla="*/ 121 h 127"/>
                  <a:gd name="T92" fmla="*/ 13 w 68"/>
                  <a:gd name="T93" fmla="*/ 121 h 127"/>
                  <a:gd name="T94" fmla="*/ 9 w 68"/>
                  <a:gd name="T95" fmla="*/ 126 h 127"/>
                  <a:gd name="T96" fmla="*/ 5 w 68"/>
                  <a:gd name="T97" fmla="*/ 126 h 127"/>
                  <a:gd name="T98" fmla="*/ 1 w 68"/>
                  <a:gd name="T99" fmla="*/ 126 h 127"/>
                  <a:gd name="T100" fmla="*/ 1 w 68"/>
                  <a:gd name="T101" fmla="*/ 119 h 127"/>
                  <a:gd name="T102" fmla="*/ 1 w 68"/>
                  <a:gd name="T103" fmla="*/ 111 h 127"/>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68"/>
                  <a:gd name="T157" fmla="*/ 0 h 127"/>
                  <a:gd name="T158" fmla="*/ 68 w 68"/>
                  <a:gd name="T159" fmla="*/ 127 h 127"/>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68" h="127">
                    <a:moveTo>
                      <a:pt x="4" y="126"/>
                    </a:moveTo>
                    <a:lnTo>
                      <a:pt x="1" y="119"/>
                    </a:lnTo>
                    <a:lnTo>
                      <a:pt x="0" y="111"/>
                    </a:lnTo>
                    <a:lnTo>
                      <a:pt x="0" y="104"/>
                    </a:lnTo>
                    <a:lnTo>
                      <a:pt x="0" y="96"/>
                    </a:lnTo>
                    <a:lnTo>
                      <a:pt x="0" y="89"/>
                    </a:lnTo>
                    <a:lnTo>
                      <a:pt x="0" y="82"/>
                    </a:lnTo>
                    <a:lnTo>
                      <a:pt x="3" y="74"/>
                    </a:lnTo>
                    <a:lnTo>
                      <a:pt x="5" y="67"/>
                    </a:lnTo>
                    <a:lnTo>
                      <a:pt x="9" y="62"/>
                    </a:lnTo>
                    <a:lnTo>
                      <a:pt x="12" y="54"/>
                    </a:lnTo>
                    <a:lnTo>
                      <a:pt x="15" y="49"/>
                    </a:lnTo>
                    <a:lnTo>
                      <a:pt x="18" y="42"/>
                    </a:lnTo>
                    <a:lnTo>
                      <a:pt x="22" y="37"/>
                    </a:lnTo>
                    <a:lnTo>
                      <a:pt x="24" y="30"/>
                    </a:lnTo>
                    <a:lnTo>
                      <a:pt x="28" y="27"/>
                    </a:lnTo>
                    <a:lnTo>
                      <a:pt x="32" y="22"/>
                    </a:lnTo>
                    <a:lnTo>
                      <a:pt x="36" y="17"/>
                    </a:lnTo>
                    <a:lnTo>
                      <a:pt x="40" y="15"/>
                    </a:lnTo>
                    <a:lnTo>
                      <a:pt x="44" y="10"/>
                    </a:lnTo>
                    <a:lnTo>
                      <a:pt x="48" y="7"/>
                    </a:lnTo>
                    <a:lnTo>
                      <a:pt x="52" y="2"/>
                    </a:lnTo>
                    <a:lnTo>
                      <a:pt x="55" y="2"/>
                    </a:lnTo>
                    <a:lnTo>
                      <a:pt x="59" y="0"/>
                    </a:lnTo>
                    <a:lnTo>
                      <a:pt x="63" y="0"/>
                    </a:lnTo>
                    <a:lnTo>
                      <a:pt x="67" y="0"/>
                    </a:lnTo>
                    <a:lnTo>
                      <a:pt x="63" y="2"/>
                    </a:lnTo>
                    <a:lnTo>
                      <a:pt x="67" y="7"/>
                    </a:lnTo>
                    <a:lnTo>
                      <a:pt x="67" y="15"/>
                    </a:lnTo>
                    <a:lnTo>
                      <a:pt x="66" y="22"/>
                    </a:lnTo>
                    <a:lnTo>
                      <a:pt x="63" y="30"/>
                    </a:lnTo>
                    <a:lnTo>
                      <a:pt x="62" y="37"/>
                    </a:lnTo>
                    <a:lnTo>
                      <a:pt x="61" y="44"/>
                    </a:lnTo>
                    <a:lnTo>
                      <a:pt x="58" y="52"/>
                    </a:lnTo>
                    <a:lnTo>
                      <a:pt x="54" y="57"/>
                    </a:lnTo>
                    <a:lnTo>
                      <a:pt x="52" y="64"/>
                    </a:lnTo>
                    <a:lnTo>
                      <a:pt x="48" y="69"/>
                    </a:lnTo>
                    <a:lnTo>
                      <a:pt x="44" y="77"/>
                    </a:lnTo>
                    <a:lnTo>
                      <a:pt x="40" y="82"/>
                    </a:lnTo>
                    <a:lnTo>
                      <a:pt x="36" y="86"/>
                    </a:lnTo>
                    <a:lnTo>
                      <a:pt x="34" y="94"/>
                    </a:lnTo>
                    <a:lnTo>
                      <a:pt x="30" y="96"/>
                    </a:lnTo>
                    <a:lnTo>
                      <a:pt x="27" y="104"/>
                    </a:lnTo>
                    <a:lnTo>
                      <a:pt x="23" y="106"/>
                    </a:lnTo>
                    <a:lnTo>
                      <a:pt x="19" y="114"/>
                    </a:lnTo>
                    <a:lnTo>
                      <a:pt x="17" y="121"/>
                    </a:lnTo>
                    <a:lnTo>
                      <a:pt x="13" y="121"/>
                    </a:lnTo>
                    <a:lnTo>
                      <a:pt x="9" y="126"/>
                    </a:lnTo>
                    <a:lnTo>
                      <a:pt x="5" y="126"/>
                    </a:lnTo>
                    <a:lnTo>
                      <a:pt x="1" y="126"/>
                    </a:lnTo>
                    <a:lnTo>
                      <a:pt x="1" y="119"/>
                    </a:lnTo>
                    <a:lnTo>
                      <a:pt x="1" y="111"/>
                    </a:lnTo>
                  </a:path>
                </a:pathLst>
              </a:custGeom>
              <a:solidFill>
                <a:srgbClr val="EAEC5E"/>
              </a:solidFill>
              <a:ln w="12700" cap="rnd">
                <a:solidFill>
                  <a:schemeClr val="tx1"/>
                </a:solidFill>
                <a:round/>
                <a:headEnd/>
                <a:tailEnd/>
              </a:ln>
            </p:spPr>
            <p:txBody>
              <a:bodyPr/>
              <a:lstStyle/>
              <a:p>
                <a:endParaRPr lang="en-US"/>
              </a:p>
            </p:txBody>
          </p:sp>
          <p:sp>
            <p:nvSpPr>
              <p:cNvPr id="3888" name="Freeform 260"/>
              <p:cNvSpPr>
                <a:spLocks/>
              </p:cNvSpPr>
              <p:nvPr/>
            </p:nvSpPr>
            <p:spPr bwMode="auto">
              <a:xfrm>
                <a:off x="2124" y="1330"/>
                <a:ext cx="53" cy="114"/>
              </a:xfrm>
              <a:custGeom>
                <a:avLst/>
                <a:gdLst>
                  <a:gd name="T0" fmla="*/ 49 w 53"/>
                  <a:gd name="T1" fmla="*/ 113 h 114"/>
                  <a:gd name="T2" fmla="*/ 51 w 53"/>
                  <a:gd name="T3" fmla="*/ 106 h 114"/>
                  <a:gd name="T4" fmla="*/ 52 w 53"/>
                  <a:gd name="T5" fmla="*/ 100 h 114"/>
                  <a:gd name="T6" fmla="*/ 52 w 53"/>
                  <a:gd name="T7" fmla="*/ 93 h 114"/>
                  <a:gd name="T8" fmla="*/ 52 w 53"/>
                  <a:gd name="T9" fmla="*/ 86 h 114"/>
                  <a:gd name="T10" fmla="*/ 52 w 53"/>
                  <a:gd name="T11" fmla="*/ 80 h 114"/>
                  <a:gd name="T12" fmla="*/ 52 w 53"/>
                  <a:gd name="T13" fmla="*/ 73 h 114"/>
                  <a:gd name="T14" fmla="*/ 50 w 53"/>
                  <a:gd name="T15" fmla="*/ 66 h 114"/>
                  <a:gd name="T16" fmla="*/ 48 w 53"/>
                  <a:gd name="T17" fmla="*/ 60 h 114"/>
                  <a:gd name="T18" fmla="*/ 45 w 53"/>
                  <a:gd name="T19" fmla="*/ 55 h 114"/>
                  <a:gd name="T20" fmla="*/ 43 w 53"/>
                  <a:gd name="T21" fmla="*/ 49 h 114"/>
                  <a:gd name="T22" fmla="*/ 40 w 53"/>
                  <a:gd name="T23" fmla="*/ 44 h 114"/>
                  <a:gd name="T24" fmla="*/ 38 w 53"/>
                  <a:gd name="T25" fmla="*/ 38 h 114"/>
                  <a:gd name="T26" fmla="*/ 35 w 53"/>
                  <a:gd name="T27" fmla="*/ 33 h 114"/>
                  <a:gd name="T28" fmla="*/ 33 w 53"/>
                  <a:gd name="T29" fmla="*/ 27 h 114"/>
                  <a:gd name="T30" fmla="*/ 30 w 53"/>
                  <a:gd name="T31" fmla="*/ 24 h 114"/>
                  <a:gd name="T32" fmla="*/ 27 w 53"/>
                  <a:gd name="T33" fmla="*/ 20 h 114"/>
                  <a:gd name="T34" fmla="*/ 24 w 53"/>
                  <a:gd name="T35" fmla="*/ 16 h 114"/>
                  <a:gd name="T36" fmla="*/ 21 w 53"/>
                  <a:gd name="T37" fmla="*/ 13 h 114"/>
                  <a:gd name="T38" fmla="*/ 18 w 53"/>
                  <a:gd name="T39" fmla="*/ 9 h 114"/>
                  <a:gd name="T40" fmla="*/ 15 w 53"/>
                  <a:gd name="T41" fmla="*/ 7 h 114"/>
                  <a:gd name="T42" fmla="*/ 12 w 53"/>
                  <a:gd name="T43" fmla="*/ 2 h 114"/>
                  <a:gd name="T44" fmla="*/ 9 w 53"/>
                  <a:gd name="T45" fmla="*/ 2 h 114"/>
                  <a:gd name="T46" fmla="*/ 6 w 53"/>
                  <a:gd name="T47" fmla="*/ 0 h 114"/>
                  <a:gd name="T48" fmla="*/ 3 w 53"/>
                  <a:gd name="T49" fmla="*/ 0 h 114"/>
                  <a:gd name="T50" fmla="*/ 0 w 53"/>
                  <a:gd name="T51" fmla="*/ 0 h 114"/>
                  <a:gd name="T52" fmla="*/ 3 w 53"/>
                  <a:gd name="T53" fmla="*/ 2 h 114"/>
                  <a:gd name="T54" fmla="*/ 0 w 53"/>
                  <a:gd name="T55" fmla="*/ 7 h 114"/>
                  <a:gd name="T56" fmla="*/ 0 w 53"/>
                  <a:gd name="T57" fmla="*/ 13 h 114"/>
                  <a:gd name="T58" fmla="*/ 1 w 53"/>
                  <a:gd name="T59" fmla="*/ 20 h 114"/>
                  <a:gd name="T60" fmla="*/ 3 w 53"/>
                  <a:gd name="T61" fmla="*/ 27 h 114"/>
                  <a:gd name="T62" fmla="*/ 4 w 53"/>
                  <a:gd name="T63" fmla="*/ 33 h 114"/>
                  <a:gd name="T64" fmla="*/ 5 w 53"/>
                  <a:gd name="T65" fmla="*/ 40 h 114"/>
                  <a:gd name="T66" fmla="*/ 7 w 53"/>
                  <a:gd name="T67" fmla="*/ 47 h 114"/>
                  <a:gd name="T68" fmla="*/ 10 w 53"/>
                  <a:gd name="T69" fmla="*/ 51 h 114"/>
                  <a:gd name="T70" fmla="*/ 12 w 53"/>
                  <a:gd name="T71" fmla="*/ 58 h 114"/>
                  <a:gd name="T72" fmla="*/ 15 w 53"/>
                  <a:gd name="T73" fmla="*/ 62 h 114"/>
                  <a:gd name="T74" fmla="*/ 18 w 53"/>
                  <a:gd name="T75" fmla="*/ 69 h 114"/>
                  <a:gd name="T76" fmla="*/ 21 w 53"/>
                  <a:gd name="T77" fmla="*/ 73 h 114"/>
                  <a:gd name="T78" fmla="*/ 24 w 53"/>
                  <a:gd name="T79" fmla="*/ 78 h 114"/>
                  <a:gd name="T80" fmla="*/ 26 w 53"/>
                  <a:gd name="T81" fmla="*/ 84 h 114"/>
                  <a:gd name="T82" fmla="*/ 29 w 53"/>
                  <a:gd name="T83" fmla="*/ 86 h 114"/>
                  <a:gd name="T84" fmla="*/ 31 w 53"/>
                  <a:gd name="T85" fmla="*/ 93 h 114"/>
                  <a:gd name="T86" fmla="*/ 34 w 53"/>
                  <a:gd name="T87" fmla="*/ 95 h 114"/>
                  <a:gd name="T88" fmla="*/ 37 w 53"/>
                  <a:gd name="T89" fmla="*/ 102 h 114"/>
                  <a:gd name="T90" fmla="*/ 39 w 53"/>
                  <a:gd name="T91" fmla="*/ 109 h 114"/>
                  <a:gd name="T92" fmla="*/ 42 w 53"/>
                  <a:gd name="T93" fmla="*/ 109 h 114"/>
                  <a:gd name="T94" fmla="*/ 45 w 53"/>
                  <a:gd name="T95" fmla="*/ 113 h 114"/>
                  <a:gd name="T96" fmla="*/ 48 w 53"/>
                  <a:gd name="T97" fmla="*/ 113 h 114"/>
                  <a:gd name="T98" fmla="*/ 51 w 53"/>
                  <a:gd name="T99" fmla="*/ 113 h 114"/>
                  <a:gd name="T100" fmla="*/ 51 w 53"/>
                  <a:gd name="T101" fmla="*/ 106 h 114"/>
                  <a:gd name="T102" fmla="*/ 51 w 53"/>
                  <a:gd name="T103" fmla="*/ 100 h 11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53"/>
                  <a:gd name="T157" fmla="*/ 0 h 114"/>
                  <a:gd name="T158" fmla="*/ 53 w 53"/>
                  <a:gd name="T159" fmla="*/ 114 h 114"/>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53" h="114">
                    <a:moveTo>
                      <a:pt x="49" y="113"/>
                    </a:moveTo>
                    <a:lnTo>
                      <a:pt x="51" y="106"/>
                    </a:lnTo>
                    <a:lnTo>
                      <a:pt x="52" y="100"/>
                    </a:lnTo>
                    <a:lnTo>
                      <a:pt x="52" y="93"/>
                    </a:lnTo>
                    <a:lnTo>
                      <a:pt x="52" y="86"/>
                    </a:lnTo>
                    <a:lnTo>
                      <a:pt x="52" y="80"/>
                    </a:lnTo>
                    <a:lnTo>
                      <a:pt x="52" y="73"/>
                    </a:lnTo>
                    <a:lnTo>
                      <a:pt x="50" y="66"/>
                    </a:lnTo>
                    <a:lnTo>
                      <a:pt x="48" y="60"/>
                    </a:lnTo>
                    <a:lnTo>
                      <a:pt x="45" y="55"/>
                    </a:lnTo>
                    <a:lnTo>
                      <a:pt x="43" y="49"/>
                    </a:lnTo>
                    <a:lnTo>
                      <a:pt x="40" y="44"/>
                    </a:lnTo>
                    <a:lnTo>
                      <a:pt x="38" y="38"/>
                    </a:lnTo>
                    <a:lnTo>
                      <a:pt x="35" y="33"/>
                    </a:lnTo>
                    <a:lnTo>
                      <a:pt x="33" y="27"/>
                    </a:lnTo>
                    <a:lnTo>
                      <a:pt x="30" y="24"/>
                    </a:lnTo>
                    <a:lnTo>
                      <a:pt x="27" y="20"/>
                    </a:lnTo>
                    <a:lnTo>
                      <a:pt x="24" y="16"/>
                    </a:lnTo>
                    <a:lnTo>
                      <a:pt x="21" y="13"/>
                    </a:lnTo>
                    <a:lnTo>
                      <a:pt x="18" y="9"/>
                    </a:lnTo>
                    <a:lnTo>
                      <a:pt x="15" y="7"/>
                    </a:lnTo>
                    <a:lnTo>
                      <a:pt x="12" y="2"/>
                    </a:lnTo>
                    <a:lnTo>
                      <a:pt x="9" y="2"/>
                    </a:lnTo>
                    <a:lnTo>
                      <a:pt x="6" y="0"/>
                    </a:lnTo>
                    <a:lnTo>
                      <a:pt x="3" y="0"/>
                    </a:lnTo>
                    <a:lnTo>
                      <a:pt x="0" y="0"/>
                    </a:lnTo>
                    <a:lnTo>
                      <a:pt x="3" y="2"/>
                    </a:lnTo>
                    <a:lnTo>
                      <a:pt x="0" y="7"/>
                    </a:lnTo>
                    <a:lnTo>
                      <a:pt x="0" y="13"/>
                    </a:lnTo>
                    <a:lnTo>
                      <a:pt x="1" y="20"/>
                    </a:lnTo>
                    <a:lnTo>
                      <a:pt x="3" y="27"/>
                    </a:lnTo>
                    <a:lnTo>
                      <a:pt x="4" y="33"/>
                    </a:lnTo>
                    <a:lnTo>
                      <a:pt x="5" y="40"/>
                    </a:lnTo>
                    <a:lnTo>
                      <a:pt x="7" y="47"/>
                    </a:lnTo>
                    <a:lnTo>
                      <a:pt x="10" y="51"/>
                    </a:lnTo>
                    <a:lnTo>
                      <a:pt x="12" y="58"/>
                    </a:lnTo>
                    <a:lnTo>
                      <a:pt x="15" y="62"/>
                    </a:lnTo>
                    <a:lnTo>
                      <a:pt x="18" y="69"/>
                    </a:lnTo>
                    <a:lnTo>
                      <a:pt x="21" y="73"/>
                    </a:lnTo>
                    <a:lnTo>
                      <a:pt x="24" y="78"/>
                    </a:lnTo>
                    <a:lnTo>
                      <a:pt x="26" y="84"/>
                    </a:lnTo>
                    <a:lnTo>
                      <a:pt x="29" y="86"/>
                    </a:lnTo>
                    <a:lnTo>
                      <a:pt x="31" y="93"/>
                    </a:lnTo>
                    <a:lnTo>
                      <a:pt x="34" y="95"/>
                    </a:lnTo>
                    <a:lnTo>
                      <a:pt x="37" y="102"/>
                    </a:lnTo>
                    <a:lnTo>
                      <a:pt x="39" y="109"/>
                    </a:lnTo>
                    <a:lnTo>
                      <a:pt x="42" y="109"/>
                    </a:lnTo>
                    <a:lnTo>
                      <a:pt x="45" y="113"/>
                    </a:lnTo>
                    <a:lnTo>
                      <a:pt x="48" y="113"/>
                    </a:lnTo>
                    <a:lnTo>
                      <a:pt x="51" y="113"/>
                    </a:lnTo>
                    <a:lnTo>
                      <a:pt x="51" y="106"/>
                    </a:lnTo>
                    <a:lnTo>
                      <a:pt x="51" y="100"/>
                    </a:lnTo>
                  </a:path>
                </a:pathLst>
              </a:custGeom>
              <a:solidFill>
                <a:srgbClr val="EAEC5E"/>
              </a:solidFill>
              <a:ln w="12700" cap="rnd">
                <a:solidFill>
                  <a:schemeClr val="tx1"/>
                </a:solidFill>
                <a:round/>
                <a:headEnd/>
                <a:tailEnd/>
              </a:ln>
            </p:spPr>
            <p:txBody>
              <a:bodyPr/>
              <a:lstStyle/>
              <a:p>
                <a:endParaRPr lang="en-US"/>
              </a:p>
            </p:txBody>
          </p:sp>
          <p:grpSp>
            <p:nvGrpSpPr>
              <p:cNvPr id="3889" name="Group 261"/>
              <p:cNvGrpSpPr>
                <a:grpSpLocks/>
              </p:cNvGrpSpPr>
              <p:nvPr/>
            </p:nvGrpSpPr>
            <p:grpSpPr bwMode="auto">
              <a:xfrm>
                <a:off x="2130" y="844"/>
                <a:ext cx="97" cy="111"/>
                <a:chOff x="3654" y="1129"/>
                <a:chExt cx="97" cy="111"/>
              </a:xfrm>
            </p:grpSpPr>
            <p:sp>
              <p:nvSpPr>
                <p:cNvPr id="3975" name="Freeform 262"/>
                <p:cNvSpPr>
                  <a:spLocks/>
                </p:cNvSpPr>
                <p:nvPr/>
              </p:nvSpPr>
              <p:spPr bwMode="auto">
                <a:xfrm>
                  <a:off x="3705" y="1214"/>
                  <a:ext cx="46" cy="16"/>
                </a:xfrm>
                <a:custGeom>
                  <a:avLst/>
                  <a:gdLst>
                    <a:gd name="T0" fmla="*/ 0 w 46"/>
                    <a:gd name="T1" fmla="*/ 15 h 16"/>
                    <a:gd name="T2" fmla="*/ 2 w 46"/>
                    <a:gd name="T3" fmla="*/ 11 h 16"/>
                    <a:gd name="T4" fmla="*/ 6 w 46"/>
                    <a:gd name="T5" fmla="*/ 10 h 16"/>
                    <a:gd name="T6" fmla="*/ 11 w 46"/>
                    <a:gd name="T7" fmla="*/ 8 h 16"/>
                    <a:gd name="T8" fmla="*/ 16 w 46"/>
                    <a:gd name="T9" fmla="*/ 5 h 16"/>
                    <a:gd name="T10" fmla="*/ 21 w 46"/>
                    <a:gd name="T11" fmla="*/ 3 h 16"/>
                    <a:gd name="T12" fmla="*/ 26 w 46"/>
                    <a:gd name="T13" fmla="*/ 3 h 16"/>
                    <a:gd name="T14" fmla="*/ 30 w 46"/>
                    <a:gd name="T15" fmla="*/ 3 h 16"/>
                    <a:gd name="T16" fmla="*/ 35 w 46"/>
                    <a:gd name="T17" fmla="*/ 0 h 16"/>
                    <a:gd name="T18" fmla="*/ 39 w 46"/>
                    <a:gd name="T19" fmla="*/ 0 h 16"/>
                    <a:gd name="T20" fmla="*/ 44 w 46"/>
                    <a:gd name="T21" fmla="*/ 0 h 16"/>
                    <a:gd name="T22" fmla="*/ 45 w 46"/>
                    <a:gd name="T23" fmla="*/ 0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6"/>
                    <a:gd name="T37" fmla="*/ 0 h 16"/>
                    <a:gd name="T38" fmla="*/ 46 w 46"/>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6" h="16">
                      <a:moveTo>
                        <a:pt x="0" y="15"/>
                      </a:moveTo>
                      <a:lnTo>
                        <a:pt x="2" y="11"/>
                      </a:lnTo>
                      <a:lnTo>
                        <a:pt x="6" y="10"/>
                      </a:lnTo>
                      <a:lnTo>
                        <a:pt x="11" y="8"/>
                      </a:lnTo>
                      <a:lnTo>
                        <a:pt x="16" y="5"/>
                      </a:lnTo>
                      <a:lnTo>
                        <a:pt x="21" y="3"/>
                      </a:lnTo>
                      <a:lnTo>
                        <a:pt x="26" y="3"/>
                      </a:lnTo>
                      <a:lnTo>
                        <a:pt x="30" y="3"/>
                      </a:lnTo>
                      <a:lnTo>
                        <a:pt x="35" y="0"/>
                      </a:lnTo>
                      <a:lnTo>
                        <a:pt x="39" y="0"/>
                      </a:lnTo>
                      <a:lnTo>
                        <a:pt x="44" y="0"/>
                      </a:lnTo>
                      <a:lnTo>
                        <a:pt x="45"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976" name="Freeform 263"/>
                <p:cNvSpPr>
                  <a:spLocks/>
                </p:cNvSpPr>
                <p:nvPr/>
              </p:nvSpPr>
              <p:spPr bwMode="auto">
                <a:xfrm>
                  <a:off x="3704" y="1172"/>
                  <a:ext cx="42" cy="41"/>
                </a:xfrm>
                <a:custGeom>
                  <a:avLst/>
                  <a:gdLst>
                    <a:gd name="T0" fmla="*/ 0 w 42"/>
                    <a:gd name="T1" fmla="*/ 40 h 41"/>
                    <a:gd name="T2" fmla="*/ 2 w 42"/>
                    <a:gd name="T3" fmla="*/ 29 h 41"/>
                    <a:gd name="T4" fmla="*/ 6 w 42"/>
                    <a:gd name="T5" fmla="*/ 27 h 41"/>
                    <a:gd name="T6" fmla="*/ 10 w 42"/>
                    <a:gd name="T7" fmla="*/ 20 h 41"/>
                    <a:gd name="T8" fmla="*/ 14 w 42"/>
                    <a:gd name="T9" fmla="*/ 13 h 41"/>
                    <a:gd name="T10" fmla="*/ 19 w 42"/>
                    <a:gd name="T11" fmla="*/ 7 h 41"/>
                    <a:gd name="T12" fmla="*/ 24 w 42"/>
                    <a:gd name="T13" fmla="*/ 7 h 41"/>
                    <a:gd name="T14" fmla="*/ 27 w 42"/>
                    <a:gd name="T15" fmla="*/ 7 h 41"/>
                    <a:gd name="T16" fmla="*/ 32 w 42"/>
                    <a:gd name="T17" fmla="*/ 0 h 41"/>
                    <a:gd name="T18" fmla="*/ 36 w 42"/>
                    <a:gd name="T19" fmla="*/ 0 h 41"/>
                    <a:gd name="T20" fmla="*/ 40 w 42"/>
                    <a:gd name="T21" fmla="*/ 0 h 41"/>
                    <a:gd name="T22" fmla="*/ 41 w 42"/>
                    <a:gd name="T23" fmla="*/ 0 h 4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2"/>
                    <a:gd name="T37" fmla="*/ 0 h 41"/>
                    <a:gd name="T38" fmla="*/ 42 w 42"/>
                    <a:gd name="T39" fmla="*/ 41 h 4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2" h="41">
                      <a:moveTo>
                        <a:pt x="0" y="40"/>
                      </a:moveTo>
                      <a:lnTo>
                        <a:pt x="2" y="29"/>
                      </a:lnTo>
                      <a:lnTo>
                        <a:pt x="6" y="27"/>
                      </a:lnTo>
                      <a:lnTo>
                        <a:pt x="10" y="20"/>
                      </a:lnTo>
                      <a:lnTo>
                        <a:pt x="14" y="13"/>
                      </a:lnTo>
                      <a:lnTo>
                        <a:pt x="19" y="7"/>
                      </a:lnTo>
                      <a:lnTo>
                        <a:pt x="24" y="7"/>
                      </a:lnTo>
                      <a:lnTo>
                        <a:pt x="27" y="7"/>
                      </a:lnTo>
                      <a:lnTo>
                        <a:pt x="32" y="0"/>
                      </a:lnTo>
                      <a:lnTo>
                        <a:pt x="36" y="0"/>
                      </a:lnTo>
                      <a:lnTo>
                        <a:pt x="40" y="0"/>
                      </a:lnTo>
                      <a:lnTo>
                        <a:pt x="41"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977" name="Freeform 264"/>
                <p:cNvSpPr>
                  <a:spLocks/>
                </p:cNvSpPr>
                <p:nvPr/>
              </p:nvSpPr>
              <p:spPr bwMode="auto">
                <a:xfrm>
                  <a:off x="3706" y="1144"/>
                  <a:ext cx="30" cy="59"/>
                </a:xfrm>
                <a:custGeom>
                  <a:avLst/>
                  <a:gdLst>
                    <a:gd name="T0" fmla="*/ 0 w 30"/>
                    <a:gd name="T1" fmla="*/ 58 h 59"/>
                    <a:gd name="T2" fmla="*/ 2 w 30"/>
                    <a:gd name="T3" fmla="*/ 42 h 59"/>
                    <a:gd name="T4" fmla="*/ 4 w 30"/>
                    <a:gd name="T5" fmla="*/ 39 h 59"/>
                    <a:gd name="T6" fmla="*/ 7 w 30"/>
                    <a:gd name="T7" fmla="*/ 29 h 59"/>
                    <a:gd name="T8" fmla="*/ 10 w 30"/>
                    <a:gd name="T9" fmla="*/ 19 h 59"/>
                    <a:gd name="T10" fmla="*/ 13 w 30"/>
                    <a:gd name="T11" fmla="*/ 10 h 59"/>
                    <a:gd name="T12" fmla="*/ 17 w 30"/>
                    <a:gd name="T13" fmla="*/ 10 h 59"/>
                    <a:gd name="T14" fmla="*/ 19 w 30"/>
                    <a:gd name="T15" fmla="*/ 10 h 59"/>
                    <a:gd name="T16" fmla="*/ 22 w 30"/>
                    <a:gd name="T17" fmla="*/ 0 h 59"/>
                    <a:gd name="T18" fmla="*/ 25 w 30"/>
                    <a:gd name="T19" fmla="*/ 0 h 59"/>
                    <a:gd name="T20" fmla="*/ 28 w 30"/>
                    <a:gd name="T21" fmla="*/ 0 h 59"/>
                    <a:gd name="T22" fmla="*/ 29 w 30"/>
                    <a:gd name="T23" fmla="*/ 0 h 5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0"/>
                    <a:gd name="T37" fmla="*/ 0 h 59"/>
                    <a:gd name="T38" fmla="*/ 30 w 30"/>
                    <a:gd name="T39" fmla="*/ 59 h 5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0" h="59">
                      <a:moveTo>
                        <a:pt x="0" y="58"/>
                      </a:moveTo>
                      <a:lnTo>
                        <a:pt x="2" y="42"/>
                      </a:lnTo>
                      <a:lnTo>
                        <a:pt x="4" y="39"/>
                      </a:lnTo>
                      <a:lnTo>
                        <a:pt x="7" y="29"/>
                      </a:lnTo>
                      <a:lnTo>
                        <a:pt x="10" y="19"/>
                      </a:lnTo>
                      <a:lnTo>
                        <a:pt x="13" y="10"/>
                      </a:lnTo>
                      <a:lnTo>
                        <a:pt x="17" y="10"/>
                      </a:lnTo>
                      <a:lnTo>
                        <a:pt x="19" y="10"/>
                      </a:lnTo>
                      <a:lnTo>
                        <a:pt x="22" y="0"/>
                      </a:lnTo>
                      <a:lnTo>
                        <a:pt x="25" y="0"/>
                      </a:lnTo>
                      <a:lnTo>
                        <a:pt x="28" y="0"/>
                      </a:lnTo>
                      <a:lnTo>
                        <a:pt x="29"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978" name="Freeform 265"/>
                <p:cNvSpPr>
                  <a:spLocks/>
                </p:cNvSpPr>
                <p:nvPr/>
              </p:nvSpPr>
              <p:spPr bwMode="auto">
                <a:xfrm>
                  <a:off x="3654" y="1214"/>
                  <a:ext cx="46" cy="16"/>
                </a:xfrm>
                <a:custGeom>
                  <a:avLst/>
                  <a:gdLst>
                    <a:gd name="T0" fmla="*/ 45 w 46"/>
                    <a:gd name="T1" fmla="*/ 15 h 16"/>
                    <a:gd name="T2" fmla="*/ 43 w 46"/>
                    <a:gd name="T3" fmla="*/ 11 h 16"/>
                    <a:gd name="T4" fmla="*/ 39 w 46"/>
                    <a:gd name="T5" fmla="*/ 10 h 16"/>
                    <a:gd name="T6" fmla="*/ 34 w 46"/>
                    <a:gd name="T7" fmla="*/ 8 h 16"/>
                    <a:gd name="T8" fmla="*/ 29 w 46"/>
                    <a:gd name="T9" fmla="*/ 5 h 16"/>
                    <a:gd name="T10" fmla="*/ 24 w 46"/>
                    <a:gd name="T11" fmla="*/ 3 h 16"/>
                    <a:gd name="T12" fmla="*/ 19 w 46"/>
                    <a:gd name="T13" fmla="*/ 3 h 16"/>
                    <a:gd name="T14" fmla="*/ 15 w 46"/>
                    <a:gd name="T15" fmla="*/ 3 h 16"/>
                    <a:gd name="T16" fmla="*/ 10 w 46"/>
                    <a:gd name="T17" fmla="*/ 0 h 16"/>
                    <a:gd name="T18" fmla="*/ 6 w 46"/>
                    <a:gd name="T19" fmla="*/ 0 h 16"/>
                    <a:gd name="T20" fmla="*/ 1 w 46"/>
                    <a:gd name="T21" fmla="*/ 0 h 16"/>
                    <a:gd name="T22" fmla="*/ 0 w 46"/>
                    <a:gd name="T23" fmla="*/ 0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6"/>
                    <a:gd name="T37" fmla="*/ 0 h 16"/>
                    <a:gd name="T38" fmla="*/ 46 w 46"/>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6" h="16">
                      <a:moveTo>
                        <a:pt x="45" y="15"/>
                      </a:moveTo>
                      <a:lnTo>
                        <a:pt x="43" y="11"/>
                      </a:lnTo>
                      <a:lnTo>
                        <a:pt x="39" y="10"/>
                      </a:lnTo>
                      <a:lnTo>
                        <a:pt x="34" y="8"/>
                      </a:lnTo>
                      <a:lnTo>
                        <a:pt x="29" y="5"/>
                      </a:lnTo>
                      <a:lnTo>
                        <a:pt x="24" y="3"/>
                      </a:lnTo>
                      <a:lnTo>
                        <a:pt x="19" y="3"/>
                      </a:lnTo>
                      <a:lnTo>
                        <a:pt x="15" y="3"/>
                      </a:lnTo>
                      <a:lnTo>
                        <a:pt x="10" y="0"/>
                      </a:lnTo>
                      <a:lnTo>
                        <a:pt x="6" y="0"/>
                      </a:lnTo>
                      <a:lnTo>
                        <a:pt x="1" y="0"/>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979" name="Freeform 266"/>
                <p:cNvSpPr>
                  <a:spLocks/>
                </p:cNvSpPr>
                <p:nvPr/>
              </p:nvSpPr>
              <p:spPr bwMode="auto">
                <a:xfrm>
                  <a:off x="3657" y="1168"/>
                  <a:ext cx="41" cy="44"/>
                </a:xfrm>
                <a:custGeom>
                  <a:avLst/>
                  <a:gdLst>
                    <a:gd name="T0" fmla="*/ 40 w 41"/>
                    <a:gd name="T1" fmla="*/ 43 h 44"/>
                    <a:gd name="T2" fmla="*/ 38 w 41"/>
                    <a:gd name="T3" fmla="*/ 31 h 44"/>
                    <a:gd name="T4" fmla="*/ 34 w 41"/>
                    <a:gd name="T5" fmla="*/ 29 h 44"/>
                    <a:gd name="T6" fmla="*/ 30 w 41"/>
                    <a:gd name="T7" fmla="*/ 22 h 44"/>
                    <a:gd name="T8" fmla="*/ 26 w 41"/>
                    <a:gd name="T9" fmla="*/ 14 h 44"/>
                    <a:gd name="T10" fmla="*/ 22 w 41"/>
                    <a:gd name="T11" fmla="*/ 7 h 44"/>
                    <a:gd name="T12" fmla="*/ 17 w 41"/>
                    <a:gd name="T13" fmla="*/ 7 h 44"/>
                    <a:gd name="T14" fmla="*/ 13 w 41"/>
                    <a:gd name="T15" fmla="*/ 7 h 44"/>
                    <a:gd name="T16" fmla="*/ 9 w 41"/>
                    <a:gd name="T17" fmla="*/ 0 h 44"/>
                    <a:gd name="T18" fmla="*/ 5 w 41"/>
                    <a:gd name="T19" fmla="*/ 0 h 44"/>
                    <a:gd name="T20" fmla="*/ 1 w 41"/>
                    <a:gd name="T21" fmla="*/ 0 h 44"/>
                    <a:gd name="T22" fmla="*/ 0 w 41"/>
                    <a:gd name="T23" fmla="*/ 0 h 4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1"/>
                    <a:gd name="T37" fmla="*/ 0 h 44"/>
                    <a:gd name="T38" fmla="*/ 41 w 41"/>
                    <a:gd name="T39" fmla="*/ 44 h 4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1" h="44">
                      <a:moveTo>
                        <a:pt x="40" y="43"/>
                      </a:moveTo>
                      <a:lnTo>
                        <a:pt x="38" y="31"/>
                      </a:lnTo>
                      <a:lnTo>
                        <a:pt x="34" y="29"/>
                      </a:lnTo>
                      <a:lnTo>
                        <a:pt x="30" y="22"/>
                      </a:lnTo>
                      <a:lnTo>
                        <a:pt x="26" y="14"/>
                      </a:lnTo>
                      <a:lnTo>
                        <a:pt x="22" y="7"/>
                      </a:lnTo>
                      <a:lnTo>
                        <a:pt x="17" y="7"/>
                      </a:lnTo>
                      <a:lnTo>
                        <a:pt x="13" y="7"/>
                      </a:lnTo>
                      <a:lnTo>
                        <a:pt x="9" y="0"/>
                      </a:lnTo>
                      <a:lnTo>
                        <a:pt x="5" y="0"/>
                      </a:lnTo>
                      <a:lnTo>
                        <a:pt x="1" y="0"/>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980" name="Freeform 267"/>
                <p:cNvSpPr>
                  <a:spLocks/>
                </p:cNvSpPr>
                <p:nvPr/>
              </p:nvSpPr>
              <p:spPr bwMode="auto">
                <a:xfrm>
                  <a:off x="3663" y="1147"/>
                  <a:ext cx="38" cy="56"/>
                </a:xfrm>
                <a:custGeom>
                  <a:avLst/>
                  <a:gdLst>
                    <a:gd name="T0" fmla="*/ 37 w 38"/>
                    <a:gd name="T1" fmla="*/ 55 h 56"/>
                    <a:gd name="T2" fmla="*/ 35 w 38"/>
                    <a:gd name="T3" fmla="*/ 40 h 56"/>
                    <a:gd name="T4" fmla="*/ 32 w 38"/>
                    <a:gd name="T5" fmla="*/ 37 h 56"/>
                    <a:gd name="T6" fmla="*/ 28 w 38"/>
                    <a:gd name="T7" fmla="*/ 28 h 56"/>
                    <a:gd name="T8" fmla="*/ 24 w 38"/>
                    <a:gd name="T9" fmla="*/ 18 h 56"/>
                    <a:gd name="T10" fmla="*/ 20 w 38"/>
                    <a:gd name="T11" fmla="*/ 9 h 56"/>
                    <a:gd name="T12" fmla="*/ 16 w 38"/>
                    <a:gd name="T13" fmla="*/ 9 h 56"/>
                    <a:gd name="T14" fmla="*/ 12 w 38"/>
                    <a:gd name="T15" fmla="*/ 9 h 56"/>
                    <a:gd name="T16" fmla="*/ 8 w 38"/>
                    <a:gd name="T17" fmla="*/ 0 h 56"/>
                    <a:gd name="T18" fmla="*/ 5 w 38"/>
                    <a:gd name="T19" fmla="*/ 0 h 56"/>
                    <a:gd name="T20" fmla="*/ 1 w 38"/>
                    <a:gd name="T21" fmla="*/ 0 h 56"/>
                    <a:gd name="T22" fmla="*/ 0 w 38"/>
                    <a:gd name="T23" fmla="*/ 0 h 5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8"/>
                    <a:gd name="T37" fmla="*/ 0 h 56"/>
                    <a:gd name="T38" fmla="*/ 38 w 38"/>
                    <a:gd name="T39" fmla="*/ 56 h 5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8" h="56">
                      <a:moveTo>
                        <a:pt x="37" y="55"/>
                      </a:moveTo>
                      <a:lnTo>
                        <a:pt x="35" y="40"/>
                      </a:lnTo>
                      <a:lnTo>
                        <a:pt x="32" y="37"/>
                      </a:lnTo>
                      <a:lnTo>
                        <a:pt x="28" y="28"/>
                      </a:lnTo>
                      <a:lnTo>
                        <a:pt x="24" y="18"/>
                      </a:lnTo>
                      <a:lnTo>
                        <a:pt x="20" y="9"/>
                      </a:lnTo>
                      <a:lnTo>
                        <a:pt x="16" y="9"/>
                      </a:lnTo>
                      <a:lnTo>
                        <a:pt x="12" y="9"/>
                      </a:lnTo>
                      <a:lnTo>
                        <a:pt x="8" y="0"/>
                      </a:lnTo>
                      <a:lnTo>
                        <a:pt x="5" y="0"/>
                      </a:lnTo>
                      <a:lnTo>
                        <a:pt x="1" y="0"/>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981" name="Line 268"/>
                <p:cNvSpPr>
                  <a:spLocks noChangeShapeType="1"/>
                </p:cNvSpPr>
                <p:nvPr/>
              </p:nvSpPr>
              <p:spPr bwMode="auto">
                <a:xfrm flipH="1" flipV="1">
                  <a:off x="3701" y="1129"/>
                  <a:ext cx="1" cy="11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982" name="Freeform 269"/>
                <p:cNvSpPr>
                  <a:spLocks/>
                </p:cNvSpPr>
                <p:nvPr/>
              </p:nvSpPr>
              <p:spPr bwMode="auto">
                <a:xfrm>
                  <a:off x="3705" y="1190"/>
                  <a:ext cx="39" cy="31"/>
                </a:xfrm>
                <a:custGeom>
                  <a:avLst/>
                  <a:gdLst>
                    <a:gd name="T0" fmla="*/ 0 w 39"/>
                    <a:gd name="T1" fmla="*/ 30 h 31"/>
                    <a:gd name="T2" fmla="*/ 5 w 39"/>
                    <a:gd name="T3" fmla="*/ 25 h 31"/>
                    <a:gd name="T4" fmla="*/ 7 w 39"/>
                    <a:gd name="T5" fmla="*/ 20 h 31"/>
                    <a:gd name="T6" fmla="*/ 11 w 39"/>
                    <a:gd name="T7" fmla="*/ 17 h 31"/>
                    <a:gd name="T8" fmla="*/ 12 w 39"/>
                    <a:gd name="T9" fmla="*/ 13 h 31"/>
                    <a:gd name="T10" fmla="*/ 16 w 39"/>
                    <a:gd name="T11" fmla="*/ 11 h 31"/>
                    <a:gd name="T12" fmla="*/ 21 w 39"/>
                    <a:gd name="T13" fmla="*/ 6 h 31"/>
                    <a:gd name="T14" fmla="*/ 26 w 39"/>
                    <a:gd name="T15" fmla="*/ 3 h 31"/>
                    <a:gd name="T16" fmla="*/ 30 w 39"/>
                    <a:gd name="T17" fmla="*/ 2 h 31"/>
                    <a:gd name="T18" fmla="*/ 36 w 39"/>
                    <a:gd name="T19" fmla="*/ 1 h 31"/>
                    <a:gd name="T20" fmla="*/ 38 w 39"/>
                    <a:gd name="T21" fmla="*/ 0 h 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9"/>
                    <a:gd name="T34" fmla="*/ 0 h 31"/>
                    <a:gd name="T35" fmla="*/ 39 w 39"/>
                    <a:gd name="T36" fmla="*/ 31 h 3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9" h="31">
                      <a:moveTo>
                        <a:pt x="0" y="30"/>
                      </a:moveTo>
                      <a:lnTo>
                        <a:pt x="5" y="25"/>
                      </a:lnTo>
                      <a:lnTo>
                        <a:pt x="7" y="20"/>
                      </a:lnTo>
                      <a:lnTo>
                        <a:pt x="11" y="17"/>
                      </a:lnTo>
                      <a:lnTo>
                        <a:pt x="12" y="13"/>
                      </a:lnTo>
                      <a:lnTo>
                        <a:pt x="16" y="11"/>
                      </a:lnTo>
                      <a:lnTo>
                        <a:pt x="21" y="6"/>
                      </a:lnTo>
                      <a:lnTo>
                        <a:pt x="26" y="3"/>
                      </a:lnTo>
                      <a:lnTo>
                        <a:pt x="30" y="2"/>
                      </a:lnTo>
                      <a:lnTo>
                        <a:pt x="36" y="1"/>
                      </a:lnTo>
                      <a:lnTo>
                        <a:pt x="38"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983" name="Freeform 270"/>
                <p:cNvSpPr>
                  <a:spLocks/>
                </p:cNvSpPr>
                <p:nvPr/>
              </p:nvSpPr>
              <p:spPr bwMode="auto">
                <a:xfrm>
                  <a:off x="3662" y="1192"/>
                  <a:ext cx="39" cy="31"/>
                </a:xfrm>
                <a:custGeom>
                  <a:avLst/>
                  <a:gdLst>
                    <a:gd name="T0" fmla="*/ 38 w 39"/>
                    <a:gd name="T1" fmla="*/ 30 h 31"/>
                    <a:gd name="T2" fmla="*/ 33 w 39"/>
                    <a:gd name="T3" fmla="*/ 25 h 31"/>
                    <a:gd name="T4" fmla="*/ 31 w 39"/>
                    <a:gd name="T5" fmla="*/ 20 h 31"/>
                    <a:gd name="T6" fmla="*/ 27 w 39"/>
                    <a:gd name="T7" fmla="*/ 17 h 31"/>
                    <a:gd name="T8" fmla="*/ 26 w 39"/>
                    <a:gd name="T9" fmla="*/ 13 h 31"/>
                    <a:gd name="T10" fmla="*/ 22 w 39"/>
                    <a:gd name="T11" fmla="*/ 11 h 31"/>
                    <a:gd name="T12" fmla="*/ 17 w 39"/>
                    <a:gd name="T13" fmla="*/ 6 h 31"/>
                    <a:gd name="T14" fmla="*/ 12 w 39"/>
                    <a:gd name="T15" fmla="*/ 3 h 31"/>
                    <a:gd name="T16" fmla="*/ 8 w 39"/>
                    <a:gd name="T17" fmla="*/ 2 h 31"/>
                    <a:gd name="T18" fmla="*/ 2 w 39"/>
                    <a:gd name="T19" fmla="*/ 1 h 31"/>
                    <a:gd name="T20" fmla="*/ 0 w 39"/>
                    <a:gd name="T21" fmla="*/ 0 h 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9"/>
                    <a:gd name="T34" fmla="*/ 0 h 31"/>
                    <a:gd name="T35" fmla="*/ 39 w 39"/>
                    <a:gd name="T36" fmla="*/ 31 h 3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9" h="31">
                      <a:moveTo>
                        <a:pt x="38" y="30"/>
                      </a:moveTo>
                      <a:lnTo>
                        <a:pt x="33" y="25"/>
                      </a:lnTo>
                      <a:lnTo>
                        <a:pt x="31" y="20"/>
                      </a:lnTo>
                      <a:lnTo>
                        <a:pt x="27" y="17"/>
                      </a:lnTo>
                      <a:lnTo>
                        <a:pt x="26" y="13"/>
                      </a:lnTo>
                      <a:lnTo>
                        <a:pt x="22" y="11"/>
                      </a:lnTo>
                      <a:lnTo>
                        <a:pt x="17" y="6"/>
                      </a:lnTo>
                      <a:lnTo>
                        <a:pt x="12" y="3"/>
                      </a:lnTo>
                      <a:lnTo>
                        <a:pt x="8" y="2"/>
                      </a:lnTo>
                      <a:lnTo>
                        <a:pt x="2" y="1"/>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3890" name="Freeform 271"/>
              <p:cNvSpPr>
                <a:spLocks/>
              </p:cNvSpPr>
              <p:nvPr/>
            </p:nvSpPr>
            <p:spPr bwMode="auto">
              <a:xfrm>
                <a:off x="2104" y="1148"/>
                <a:ext cx="68" cy="126"/>
              </a:xfrm>
              <a:custGeom>
                <a:avLst/>
                <a:gdLst>
                  <a:gd name="T0" fmla="*/ 63 w 68"/>
                  <a:gd name="T1" fmla="*/ 125 h 126"/>
                  <a:gd name="T2" fmla="*/ 66 w 68"/>
                  <a:gd name="T3" fmla="*/ 118 h 126"/>
                  <a:gd name="T4" fmla="*/ 67 w 68"/>
                  <a:gd name="T5" fmla="*/ 110 h 126"/>
                  <a:gd name="T6" fmla="*/ 67 w 68"/>
                  <a:gd name="T7" fmla="*/ 103 h 126"/>
                  <a:gd name="T8" fmla="*/ 67 w 68"/>
                  <a:gd name="T9" fmla="*/ 96 h 126"/>
                  <a:gd name="T10" fmla="*/ 67 w 68"/>
                  <a:gd name="T11" fmla="*/ 88 h 126"/>
                  <a:gd name="T12" fmla="*/ 67 w 68"/>
                  <a:gd name="T13" fmla="*/ 81 h 126"/>
                  <a:gd name="T14" fmla="*/ 64 w 68"/>
                  <a:gd name="T15" fmla="*/ 74 h 126"/>
                  <a:gd name="T16" fmla="*/ 62 w 68"/>
                  <a:gd name="T17" fmla="*/ 66 h 126"/>
                  <a:gd name="T18" fmla="*/ 58 w 68"/>
                  <a:gd name="T19" fmla="*/ 61 h 126"/>
                  <a:gd name="T20" fmla="*/ 55 w 68"/>
                  <a:gd name="T21" fmla="*/ 54 h 126"/>
                  <a:gd name="T22" fmla="*/ 52 w 68"/>
                  <a:gd name="T23" fmla="*/ 49 h 126"/>
                  <a:gd name="T24" fmla="*/ 49 w 68"/>
                  <a:gd name="T25" fmla="*/ 42 h 126"/>
                  <a:gd name="T26" fmla="*/ 45 w 68"/>
                  <a:gd name="T27" fmla="*/ 37 h 126"/>
                  <a:gd name="T28" fmla="*/ 43 w 68"/>
                  <a:gd name="T29" fmla="*/ 29 h 126"/>
                  <a:gd name="T30" fmla="*/ 39 w 68"/>
                  <a:gd name="T31" fmla="*/ 27 h 126"/>
                  <a:gd name="T32" fmla="*/ 35 w 68"/>
                  <a:gd name="T33" fmla="*/ 22 h 126"/>
                  <a:gd name="T34" fmla="*/ 31 w 68"/>
                  <a:gd name="T35" fmla="*/ 17 h 126"/>
                  <a:gd name="T36" fmla="*/ 27 w 68"/>
                  <a:gd name="T37" fmla="*/ 15 h 126"/>
                  <a:gd name="T38" fmla="*/ 23 w 68"/>
                  <a:gd name="T39" fmla="*/ 10 h 126"/>
                  <a:gd name="T40" fmla="*/ 19 w 68"/>
                  <a:gd name="T41" fmla="*/ 7 h 126"/>
                  <a:gd name="T42" fmla="*/ 15 w 68"/>
                  <a:gd name="T43" fmla="*/ 2 h 126"/>
                  <a:gd name="T44" fmla="*/ 12 w 68"/>
                  <a:gd name="T45" fmla="*/ 2 h 126"/>
                  <a:gd name="T46" fmla="*/ 8 w 68"/>
                  <a:gd name="T47" fmla="*/ 0 h 126"/>
                  <a:gd name="T48" fmla="*/ 4 w 68"/>
                  <a:gd name="T49" fmla="*/ 0 h 126"/>
                  <a:gd name="T50" fmla="*/ 0 w 68"/>
                  <a:gd name="T51" fmla="*/ 0 h 126"/>
                  <a:gd name="T52" fmla="*/ 4 w 68"/>
                  <a:gd name="T53" fmla="*/ 2 h 126"/>
                  <a:gd name="T54" fmla="*/ 0 w 68"/>
                  <a:gd name="T55" fmla="*/ 7 h 126"/>
                  <a:gd name="T56" fmla="*/ 0 w 68"/>
                  <a:gd name="T57" fmla="*/ 15 h 126"/>
                  <a:gd name="T58" fmla="*/ 1 w 68"/>
                  <a:gd name="T59" fmla="*/ 22 h 126"/>
                  <a:gd name="T60" fmla="*/ 4 w 68"/>
                  <a:gd name="T61" fmla="*/ 29 h 126"/>
                  <a:gd name="T62" fmla="*/ 5 w 68"/>
                  <a:gd name="T63" fmla="*/ 37 h 126"/>
                  <a:gd name="T64" fmla="*/ 6 w 68"/>
                  <a:gd name="T65" fmla="*/ 44 h 126"/>
                  <a:gd name="T66" fmla="*/ 9 w 68"/>
                  <a:gd name="T67" fmla="*/ 51 h 126"/>
                  <a:gd name="T68" fmla="*/ 13 w 68"/>
                  <a:gd name="T69" fmla="*/ 56 h 126"/>
                  <a:gd name="T70" fmla="*/ 15 w 68"/>
                  <a:gd name="T71" fmla="*/ 64 h 126"/>
                  <a:gd name="T72" fmla="*/ 19 w 68"/>
                  <a:gd name="T73" fmla="*/ 69 h 126"/>
                  <a:gd name="T74" fmla="*/ 23 w 68"/>
                  <a:gd name="T75" fmla="*/ 76 h 126"/>
                  <a:gd name="T76" fmla="*/ 27 w 68"/>
                  <a:gd name="T77" fmla="*/ 81 h 126"/>
                  <a:gd name="T78" fmla="*/ 31 w 68"/>
                  <a:gd name="T79" fmla="*/ 86 h 126"/>
                  <a:gd name="T80" fmla="*/ 34 w 68"/>
                  <a:gd name="T81" fmla="*/ 93 h 126"/>
                  <a:gd name="T82" fmla="*/ 37 w 68"/>
                  <a:gd name="T83" fmla="*/ 96 h 126"/>
                  <a:gd name="T84" fmla="*/ 40 w 68"/>
                  <a:gd name="T85" fmla="*/ 103 h 126"/>
                  <a:gd name="T86" fmla="*/ 44 w 68"/>
                  <a:gd name="T87" fmla="*/ 105 h 126"/>
                  <a:gd name="T88" fmla="*/ 48 w 68"/>
                  <a:gd name="T89" fmla="*/ 113 h 126"/>
                  <a:gd name="T90" fmla="*/ 50 w 68"/>
                  <a:gd name="T91" fmla="*/ 120 h 126"/>
                  <a:gd name="T92" fmla="*/ 54 w 68"/>
                  <a:gd name="T93" fmla="*/ 120 h 126"/>
                  <a:gd name="T94" fmla="*/ 58 w 68"/>
                  <a:gd name="T95" fmla="*/ 125 h 126"/>
                  <a:gd name="T96" fmla="*/ 62 w 68"/>
                  <a:gd name="T97" fmla="*/ 125 h 126"/>
                  <a:gd name="T98" fmla="*/ 66 w 68"/>
                  <a:gd name="T99" fmla="*/ 125 h 126"/>
                  <a:gd name="T100" fmla="*/ 66 w 68"/>
                  <a:gd name="T101" fmla="*/ 118 h 126"/>
                  <a:gd name="T102" fmla="*/ 66 w 68"/>
                  <a:gd name="T103" fmla="*/ 110 h 12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68"/>
                  <a:gd name="T157" fmla="*/ 0 h 126"/>
                  <a:gd name="T158" fmla="*/ 68 w 68"/>
                  <a:gd name="T159" fmla="*/ 126 h 12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68" h="126">
                    <a:moveTo>
                      <a:pt x="63" y="125"/>
                    </a:moveTo>
                    <a:lnTo>
                      <a:pt x="66" y="118"/>
                    </a:lnTo>
                    <a:lnTo>
                      <a:pt x="67" y="110"/>
                    </a:lnTo>
                    <a:lnTo>
                      <a:pt x="67" y="103"/>
                    </a:lnTo>
                    <a:lnTo>
                      <a:pt x="67" y="96"/>
                    </a:lnTo>
                    <a:lnTo>
                      <a:pt x="67" y="88"/>
                    </a:lnTo>
                    <a:lnTo>
                      <a:pt x="67" y="81"/>
                    </a:lnTo>
                    <a:lnTo>
                      <a:pt x="64" y="74"/>
                    </a:lnTo>
                    <a:lnTo>
                      <a:pt x="62" y="66"/>
                    </a:lnTo>
                    <a:lnTo>
                      <a:pt x="58" y="61"/>
                    </a:lnTo>
                    <a:lnTo>
                      <a:pt x="55" y="54"/>
                    </a:lnTo>
                    <a:lnTo>
                      <a:pt x="52" y="49"/>
                    </a:lnTo>
                    <a:lnTo>
                      <a:pt x="49" y="42"/>
                    </a:lnTo>
                    <a:lnTo>
                      <a:pt x="45" y="37"/>
                    </a:lnTo>
                    <a:lnTo>
                      <a:pt x="43" y="29"/>
                    </a:lnTo>
                    <a:lnTo>
                      <a:pt x="39" y="27"/>
                    </a:lnTo>
                    <a:lnTo>
                      <a:pt x="35" y="22"/>
                    </a:lnTo>
                    <a:lnTo>
                      <a:pt x="31" y="17"/>
                    </a:lnTo>
                    <a:lnTo>
                      <a:pt x="27" y="15"/>
                    </a:lnTo>
                    <a:lnTo>
                      <a:pt x="23" y="10"/>
                    </a:lnTo>
                    <a:lnTo>
                      <a:pt x="19" y="7"/>
                    </a:lnTo>
                    <a:lnTo>
                      <a:pt x="15" y="2"/>
                    </a:lnTo>
                    <a:lnTo>
                      <a:pt x="12" y="2"/>
                    </a:lnTo>
                    <a:lnTo>
                      <a:pt x="8" y="0"/>
                    </a:lnTo>
                    <a:lnTo>
                      <a:pt x="4" y="0"/>
                    </a:lnTo>
                    <a:lnTo>
                      <a:pt x="0" y="0"/>
                    </a:lnTo>
                    <a:lnTo>
                      <a:pt x="4" y="2"/>
                    </a:lnTo>
                    <a:lnTo>
                      <a:pt x="0" y="7"/>
                    </a:lnTo>
                    <a:lnTo>
                      <a:pt x="0" y="15"/>
                    </a:lnTo>
                    <a:lnTo>
                      <a:pt x="1" y="22"/>
                    </a:lnTo>
                    <a:lnTo>
                      <a:pt x="4" y="29"/>
                    </a:lnTo>
                    <a:lnTo>
                      <a:pt x="5" y="37"/>
                    </a:lnTo>
                    <a:lnTo>
                      <a:pt x="6" y="44"/>
                    </a:lnTo>
                    <a:lnTo>
                      <a:pt x="9" y="51"/>
                    </a:lnTo>
                    <a:lnTo>
                      <a:pt x="13" y="56"/>
                    </a:lnTo>
                    <a:lnTo>
                      <a:pt x="15" y="64"/>
                    </a:lnTo>
                    <a:lnTo>
                      <a:pt x="19" y="69"/>
                    </a:lnTo>
                    <a:lnTo>
                      <a:pt x="23" y="76"/>
                    </a:lnTo>
                    <a:lnTo>
                      <a:pt x="27" y="81"/>
                    </a:lnTo>
                    <a:lnTo>
                      <a:pt x="31" y="86"/>
                    </a:lnTo>
                    <a:lnTo>
                      <a:pt x="34" y="93"/>
                    </a:lnTo>
                    <a:lnTo>
                      <a:pt x="37" y="96"/>
                    </a:lnTo>
                    <a:lnTo>
                      <a:pt x="40" y="103"/>
                    </a:lnTo>
                    <a:lnTo>
                      <a:pt x="44" y="105"/>
                    </a:lnTo>
                    <a:lnTo>
                      <a:pt x="48" y="113"/>
                    </a:lnTo>
                    <a:lnTo>
                      <a:pt x="50" y="120"/>
                    </a:lnTo>
                    <a:lnTo>
                      <a:pt x="54" y="120"/>
                    </a:lnTo>
                    <a:lnTo>
                      <a:pt x="58" y="125"/>
                    </a:lnTo>
                    <a:lnTo>
                      <a:pt x="62" y="125"/>
                    </a:lnTo>
                    <a:lnTo>
                      <a:pt x="66" y="125"/>
                    </a:lnTo>
                    <a:lnTo>
                      <a:pt x="66" y="118"/>
                    </a:lnTo>
                    <a:lnTo>
                      <a:pt x="66" y="110"/>
                    </a:lnTo>
                  </a:path>
                </a:pathLst>
              </a:custGeom>
              <a:solidFill>
                <a:srgbClr val="EAEC5E"/>
              </a:solidFill>
              <a:ln w="12700" cap="rnd">
                <a:solidFill>
                  <a:schemeClr val="tx1"/>
                </a:solidFill>
                <a:round/>
                <a:headEnd/>
                <a:tailEnd/>
              </a:ln>
            </p:spPr>
            <p:txBody>
              <a:bodyPr/>
              <a:lstStyle/>
              <a:p>
                <a:endParaRPr lang="en-US"/>
              </a:p>
            </p:txBody>
          </p:sp>
          <p:sp>
            <p:nvSpPr>
              <p:cNvPr id="3891" name="Freeform 272"/>
              <p:cNvSpPr>
                <a:spLocks/>
              </p:cNvSpPr>
              <p:nvPr/>
            </p:nvSpPr>
            <p:spPr bwMode="auto">
              <a:xfrm>
                <a:off x="2019" y="1372"/>
                <a:ext cx="23" cy="36"/>
              </a:xfrm>
              <a:custGeom>
                <a:avLst/>
                <a:gdLst>
                  <a:gd name="T0" fmla="*/ 0 w 23"/>
                  <a:gd name="T1" fmla="*/ 35 h 36"/>
                  <a:gd name="T2" fmla="*/ 0 w 23"/>
                  <a:gd name="T3" fmla="*/ 29 h 36"/>
                  <a:gd name="T4" fmla="*/ 0 w 23"/>
                  <a:gd name="T5" fmla="*/ 23 h 36"/>
                  <a:gd name="T6" fmla="*/ 4 w 23"/>
                  <a:gd name="T7" fmla="*/ 16 h 36"/>
                  <a:gd name="T8" fmla="*/ 7 w 23"/>
                  <a:gd name="T9" fmla="*/ 10 h 36"/>
                  <a:gd name="T10" fmla="*/ 13 w 23"/>
                  <a:gd name="T11" fmla="*/ 6 h 36"/>
                  <a:gd name="T12" fmla="*/ 17 w 23"/>
                  <a:gd name="T13" fmla="*/ 0 h 36"/>
                  <a:gd name="T14" fmla="*/ 22 w 23"/>
                  <a:gd name="T15" fmla="*/ 0 h 36"/>
                  <a:gd name="T16" fmla="*/ 22 w 23"/>
                  <a:gd name="T17" fmla="*/ 0 h 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
                  <a:gd name="T28" fmla="*/ 0 h 36"/>
                  <a:gd name="T29" fmla="*/ 23 w 23"/>
                  <a:gd name="T30" fmla="*/ 36 h 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 h="36">
                    <a:moveTo>
                      <a:pt x="0" y="35"/>
                    </a:moveTo>
                    <a:lnTo>
                      <a:pt x="0" y="29"/>
                    </a:lnTo>
                    <a:lnTo>
                      <a:pt x="0" y="23"/>
                    </a:lnTo>
                    <a:lnTo>
                      <a:pt x="4" y="16"/>
                    </a:lnTo>
                    <a:lnTo>
                      <a:pt x="7" y="10"/>
                    </a:lnTo>
                    <a:lnTo>
                      <a:pt x="13" y="6"/>
                    </a:lnTo>
                    <a:lnTo>
                      <a:pt x="17" y="0"/>
                    </a:lnTo>
                    <a:lnTo>
                      <a:pt x="22"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892" name="Freeform 273"/>
              <p:cNvSpPr>
                <a:spLocks/>
              </p:cNvSpPr>
              <p:nvPr/>
            </p:nvSpPr>
            <p:spPr bwMode="auto">
              <a:xfrm>
                <a:off x="2005" y="1200"/>
                <a:ext cx="168" cy="106"/>
              </a:xfrm>
              <a:custGeom>
                <a:avLst/>
                <a:gdLst>
                  <a:gd name="T0" fmla="*/ 15 w 168"/>
                  <a:gd name="T1" fmla="*/ 59 h 106"/>
                  <a:gd name="T2" fmla="*/ 21 w 168"/>
                  <a:gd name="T3" fmla="*/ 50 h 106"/>
                  <a:gd name="T4" fmla="*/ 25 w 168"/>
                  <a:gd name="T5" fmla="*/ 42 h 106"/>
                  <a:gd name="T6" fmla="*/ 29 w 168"/>
                  <a:gd name="T7" fmla="*/ 32 h 106"/>
                  <a:gd name="T8" fmla="*/ 36 w 168"/>
                  <a:gd name="T9" fmla="*/ 22 h 106"/>
                  <a:gd name="T10" fmla="*/ 42 w 168"/>
                  <a:gd name="T11" fmla="*/ 14 h 106"/>
                  <a:gd name="T12" fmla="*/ 48 w 168"/>
                  <a:gd name="T13" fmla="*/ 6 h 106"/>
                  <a:gd name="T14" fmla="*/ 56 w 168"/>
                  <a:gd name="T15" fmla="*/ 0 h 106"/>
                  <a:gd name="T16" fmla="*/ 65 w 168"/>
                  <a:gd name="T17" fmla="*/ 0 h 106"/>
                  <a:gd name="T18" fmla="*/ 73 w 168"/>
                  <a:gd name="T19" fmla="*/ 0 h 106"/>
                  <a:gd name="T20" fmla="*/ 83 w 168"/>
                  <a:gd name="T21" fmla="*/ 3 h 106"/>
                  <a:gd name="T22" fmla="*/ 91 w 168"/>
                  <a:gd name="T23" fmla="*/ 7 h 106"/>
                  <a:gd name="T24" fmla="*/ 104 w 168"/>
                  <a:gd name="T25" fmla="*/ 18 h 106"/>
                  <a:gd name="T26" fmla="*/ 114 w 168"/>
                  <a:gd name="T27" fmla="*/ 25 h 106"/>
                  <a:gd name="T28" fmla="*/ 121 w 168"/>
                  <a:gd name="T29" fmla="*/ 32 h 106"/>
                  <a:gd name="T30" fmla="*/ 128 w 168"/>
                  <a:gd name="T31" fmla="*/ 41 h 106"/>
                  <a:gd name="T32" fmla="*/ 136 w 168"/>
                  <a:gd name="T33" fmla="*/ 49 h 106"/>
                  <a:gd name="T34" fmla="*/ 142 w 168"/>
                  <a:gd name="T35" fmla="*/ 57 h 106"/>
                  <a:gd name="T36" fmla="*/ 149 w 168"/>
                  <a:gd name="T37" fmla="*/ 66 h 106"/>
                  <a:gd name="T38" fmla="*/ 154 w 168"/>
                  <a:gd name="T39" fmla="*/ 74 h 106"/>
                  <a:gd name="T40" fmla="*/ 159 w 168"/>
                  <a:gd name="T41" fmla="*/ 84 h 106"/>
                  <a:gd name="T42" fmla="*/ 161 w 168"/>
                  <a:gd name="T43" fmla="*/ 92 h 106"/>
                  <a:gd name="T44" fmla="*/ 166 w 168"/>
                  <a:gd name="T45" fmla="*/ 101 h 106"/>
                  <a:gd name="T46" fmla="*/ 163 w 168"/>
                  <a:gd name="T47" fmla="*/ 104 h 106"/>
                  <a:gd name="T48" fmla="*/ 156 w 168"/>
                  <a:gd name="T49" fmla="*/ 97 h 106"/>
                  <a:gd name="T50" fmla="*/ 147 w 168"/>
                  <a:gd name="T51" fmla="*/ 91 h 106"/>
                  <a:gd name="T52" fmla="*/ 139 w 168"/>
                  <a:gd name="T53" fmla="*/ 87 h 106"/>
                  <a:gd name="T54" fmla="*/ 133 w 168"/>
                  <a:gd name="T55" fmla="*/ 78 h 106"/>
                  <a:gd name="T56" fmla="*/ 125 w 168"/>
                  <a:gd name="T57" fmla="*/ 70 h 106"/>
                  <a:gd name="T58" fmla="*/ 116 w 168"/>
                  <a:gd name="T59" fmla="*/ 62 h 106"/>
                  <a:gd name="T60" fmla="*/ 109 w 168"/>
                  <a:gd name="T61" fmla="*/ 55 h 106"/>
                  <a:gd name="T62" fmla="*/ 101 w 168"/>
                  <a:gd name="T63" fmla="*/ 49 h 106"/>
                  <a:gd name="T64" fmla="*/ 90 w 168"/>
                  <a:gd name="T65" fmla="*/ 39 h 106"/>
                  <a:gd name="T66" fmla="*/ 80 w 168"/>
                  <a:gd name="T67" fmla="*/ 34 h 106"/>
                  <a:gd name="T68" fmla="*/ 70 w 168"/>
                  <a:gd name="T69" fmla="*/ 27 h 106"/>
                  <a:gd name="T70" fmla="*/ 62 w 168"/>
                  <a:gd name="T71" fmla="*/ 22 h 106"/>
                  <a:gd name="T72" fmla="*/ 53 w 168"/>
                  <a:gd name="T73" fmla="*/ 24 h 106"/>
                  <a:gd name="T74" fmla="*/ 46 w 168"/>
                  <a:gd name="T75" fmla="*/ 32 h 106"/>
                  <a:gd name="T76" fmla="*/ 42 w 168"/>
                  <a:gd name="T77" fmla="*/ 41 h 106"/>
                  <a:gd name="T78" fmla="*/ 36 w 168"/>
                  <a:gd name="T79" fmla="*/ 49 h 106"/>
                  <a:gd name="T80" fmla="*/ 29 w 168"/>
                  <a:gd name="T81" fmla="*/ 57 h 106"/>
                  <a:gd name="T82" fmla="*/ 24 w 168"/>
                  <a:gd name="T83" fmla="*/ 66 h 106"/>
                  <a:gd name="T84" fmla="*/ 18 w 168"/>
                  <a:gd name="T85" fmla="*/ 74 h 106"/>
                  <a:gd name="T86" fmla="*/ 13 w 168"/>
                  <a:gd name="T87" fmla="*/ 83 h 106"/>
                  <a:gd name="T88" fmla="*/ 7 w 168"/>
                  <a:gd name="T89" fmla="*/ 91 h 106"/>
                  <a:gd name="T90" fmla="*/ 3 w 168"/>
                  <a:gd name="T91" fmla="*/ 99 h 106"/>
                  <a:gd name="T92" fmla="*/ 4 w 168"/>
                  <a:gd name="T93" fmla="*/ 64 h 10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68"/>
                  <a:gd name="T142" fmla="*/ 0 h 106"/>
                  <a:gd name="T143" fmla="*/ 168 w 168"/>
                  <a:gd name="T144" fmla="*/ 106 h 10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68" h="106">
                    <a:moveTo>
                      <a:pt x="13" y="63"/>
                    </a:moveTo>
                    <a:lnTo>
                      <a:pt x="15" y="59"/>
                    </a:lnTo>
                    <a:lnTo>
                      <a:pt x="18" y="55"/>
                    </a:lnTo>
                    <a:lnTo>
                      <a:pt x="21" y="50"/>
                    </a:lnTo>
                    <a:lnTo>
                      <a:pt x="22" y="46"/>
                    </a:lnTo>
                    <a:lnTo>
                      <a:pt x="25" y="42"/>
                    </a:lnTo>
                    <a:lnTo>
                      <a:pt x="27" y="38"/>
                    </a:lnTo>
                    <a:lnTo>
                      <a:pt x="29" y="32"/>
                    </a:lnTo>
                    <a:lnTo>
                      <a:pt x="32" y="28"/>
                    </a:lnTo>
                    <a:lnTo>
                      <a:pt x="36" y="22"/>
                    </a:lnTo>
                    <a:lnTo>
                      <a:pt x="39" y="18"/>
                    </a:lnTo>
                    <a:lnTo>
                      <a:pt x="42" y="14"/>
                    </a:lnTo>
                    <a:lnTo>
                      <a:pt x="46" y="10"/>
                    </a:lnTo>
                    <a:lnTo>
                      <a:pt x="48" y="6"/>
                    </a:lnTo>
                    <a:lnTo>
                      <a:pt x="52" y="3"/>
                    </a:lnTo>
                    <a:lnTo>
                      <a:pt x="56" y="0"/>
                    </a:lnTo>
                    <a:lnTo>
                      <a:pt x="60" y="0"/>
                    </a:lnTo>
                    <a:lnTo>
                      <a:pt x="65" y="0"/>
                    </a:lnTo>
                    <a:lnTo>
                      <a:pt x="69" y="0"/>
                    </a:lnTo>
                    <a:lnTo>
                      <a:pt x="73" y="0"/>
                    </a:lnTo>
                    <a:lnTo>
                      <a:pt x="77" y="0"/>
                    </a:lnTo>
                    <a:lnTo>
                      <a:pt x="83" y="3"/>
                    </a:lnTo>
                    <a:lnTo>
                      <a:pt x="87" y="6"/>
                    </a:lnTo>
                    <a:lnTo>
                      <a:pt x="91" y="7"/>
                    </a:lnTo>
                    <a:lnTo>
                      <a:pt x="95" y="11"/>
                    </a:lnTo>
                    <a:lnTo>
                      <a:pt x="104" y="18"/>
                    </a:lnTo>
                    <a:lnTo>
                      <a:pt x="108" y="21"/>
                    </a:lnTo>
                    <a:lnTo>
                      <a:pt x="114" y="25"/>
                    </a:lnTo>
                    <a:lnTo>
                      <a:pt x="116" y="29"/>
                    </a:lnTo>
                    <a:lnTo>
                      <a:pt x="121" y="32"/>
                    </a:lnTo>
                    <a:lnTo>
                      <a:pt x="125" y="36"/>
                    </a:lnTo>
                    <a:lnTo>
                      <a:pt x="128" y="41"/>
                    </a:lnTo>
                    <a:lnTo>
                      <a:pt x="132" y="45"/>
                    </a:lnTo>
                    <a:lnTo>
                      <a:pt x="136" y="49"/>
                    </a:lnTo>
                    <a:lnTo>
                      <a:pt x="140" y="53"/>
                    </a:lnTo>
                    <a:lnTo>
                      <a:pt x="142" y="57"/>
                    </a:lnTo>
                    <a:lnTo>
                      <a:pt x="146" y="62"/>
                    </a:lnTo>
                    <a:lnTo>
                      <a:pt x="149" y="66"/>
                    </a:lnTo>
                    <a:lnTo>
                      <a:pt x="150" y="70"/>
                    </a:lnTo>
                    <a:lnTo>
                      <a:pt x="154" y="74"/>
                    </a:lnTo>
                    <a:lnTo>
                      <a:pt x="156" y="80"/>
                    </a:lnTo>
                    <a:lnTo>
                      <a:pt x="159" y="84"/>
                    </a:lnTo>
                    <a:lnTo>
                      <a:pt x="160" y="88"/>
                    </a:lnTo>
                    <a:lnTo>
                      <a:pt x="161" y="92"/>
                    </a:lnTo>
                    <a:lnTo>
                      <a:pt x="164" y="97"/>
                    </a:lnTo>
                    <a:lnTo>
                      <a:pt x="166" y="101"/>
                    </a:lnTo>
                    <a:lnTo>
                      <a:pt x="167" y="105"/>
                    </a:lnTo>
                    <a:lnTo>
                      <a:pt x="163" y="104"/>
                    </a:lnTo>
                    <a:lnTo>
                      <a:pt x="160" y="99"/>
                    </a:lnTo>
                    <a:lnTo>
                      <a:pt x="156" y="97"/>
                    </a:lnTo>
                    <a:lnTo>
                      <a:pt x="152" y="94"/>
                    </a:lnTo>
                    <a:lnTo>
                      <a:pt x="147" y="91"/>
                    </a:lnTo>
                    <a:lnTo>
                      <a:pt x="143" y="90"/>
                    </a:lnTo>
                    <a:lnTo>
                      <a:pt x="139" y="87"/>
                    </a:lnTo>
                    <a:lnTo>
                      <a:pt x="136" y="83"/>
                    </a:lnTo>
                    <a:lnTo>
                      <a:pt x="133" y="78"/>
                    </a:lnTo>
                    <a:lnTo>
                      <a:pt x="129" y="76"/>
                    </a:lnTo>
                    <a:lnTo>
                      <a:pt x="125" y="70"/>
                    </a:lnTo>
                    <a:lnTo>
                      <a:pt x="121" y="66"/>
                    </a:lnTo>
                    <a:lnTo>
                      <a:pt x="116" y="62"/>
                    </a:lnTo>
                    <a:lnTo>
                      <a:pt x="112" y="59"/>
                    </a:lnTo>
                    <a:lnTo>
                      <a:pt x="109" y="55"/>
                    </a:lnTo>
                    <a:lnTo>
                      <a:pt x="105" y="52"/>
                    </a:lnTo>
                    <a:lnTo>
                      <a:pt x="101" y="49"/>
                    </a:lnTo>
                    <a:lnTo>
                      <a:pt x="95" y="45"/>
                    </a:lnTo>
                    <a:lnTo>
                      <a:pt x="90" y="39"/>
                    </a:lnTo>
                    <a:lnTo>
                      <a:pt x="86" y="36"/>
                    </a:lnTo>
                    <a:lnTo>
                      <a:pt x="80" y="34"/>
                    </a:lnTo>
                    <a:lnTo>
                      <a:pt x="76" y="31"/>
                    </a:lnTo>
                    <a:lnTo>
                      <a:pt x="70" y="27"/>
                    </a:lnTo>
                    <a:lnTo>
                      <a:pt x="66" y="24"/>
                    </a:lnTo>
                    <a:lnTo>
                      <a:pt x="62" y="22"/>
                    </a:lnTo>
                    <a:lnTo>
                      <a:pt x="58" y="21"/>
                    </a:lnTo>
                    <a:lnTo>
                      <a:pt x="53" y="24"/>
                    </a:lnTo>
                    <a:lnTo>
                      <a:pt x="51" y="29"/>
                    </a:lnTo>
                    <a:lnTo>
                      <a:pt x="46" y="32"/>
                    </a:lnTo>
                    <a:lnTo>
                      <a:pt x="45" y="36"/>
                    </a:lnTo>
                    <a:lnTo>
                      <a:pt x="42" y="41"/>
                    </a:lnTo>
                    <a:lnTo>
                      <a:pt x="39" y="45"/>
                    </a:lnTo>
                    <a:lnTo>
                      <a:pt x="36" y="49"/>
                    </a:lnTo>
                    <a:lnTo>
                      <a:pt x="34" y="53"/>
                    </a:lnTo>
                    <a:lnTo>
                      <a:pt x="29" y="57"/>
                    </a:lnTo>
                    <a:lnTo>
                      <a:pt x="27" y="62"/>
                    </a:lnTo>
                    <a:lnTo>
                      <a:pt x="24" y="66"/>
                    </a:lnTo>
                    <a:lnTo>
                      <a:pt x="21" y="70"/>
                    </a:lnTo>
                    <a:lnTo>
                      <a:pt x="18" y="74"/>
                    </a:lnTo>
                    <a:lnTo>
                      <a:pt x="15" y="78"/>
                    </a:lnTo>
                    <a:lnTo>
                      <a:pt x="13" y="83"/>
                    </a:lnTo>
                    <a:lnTo>
                      <a:pt x="10" y="87"/>
                    </a:lnTo>
                    <a:lnTo>
                      <a:pt x="7" y="91"/>
                    </a:lnTo>
                    <a:lnTo>
                      <a:pt x="6" y="95"/>
                    </a:lnTo>
                    <a:lnTo>
                      <a:pt x="3" y="99"/>
                    </a:lnTo>
                    <a:lnTo>
                      <a:pt x="0" y="104"/>
                    </a:lnTo>
                    <a:lnTo>
                      <a:pt x="4" y="64"/>
                    </a:lnTo>
                  </a:path>
                </a:pathLst>
              </a:custGeom>
              <a:solidFill>
                <a:srgbClr val="00CC00"/>
              </a:solidFill>
              <a:ln w="12700" cap="rnd">
                <a:solidFill>
                  <a:srgbClr val="00CC00"/>
                </a:solidFill>
                <a:round/>
                <a:headEnd/>
                <a:tailEnd/>
              </a:ln>
            </p:spPr>
            <p:txBody>
              <a:bodyPr/>
              <a:lstStyle/>
              <a:p>
                <a:endParaRPr lang="en-US"/>
              </a:p>
            </p:txBody>
          </p:sp>
          <p:sp>
            <p:nvSpPr>
              <p:cNvPr id="3893" name="Freeform 274"/>
              <p:cNvSpPr>
                <a:spLocks/>
              </p:cNvSpPr>
              <p:nvPr/>
            </p:nvSpPr>
            <p:spPr bwMode="auto">
              <a:xfrm>
                <a:off x="1997" y="1372"/>
                <a:ext cx="206" cy="131"/>
              </a:xfrm>
              <a:custGeom>
                <a:avLst/>
                <a:gdLst>
                  <a:gd name="T0" fmla="*/ 19 w 206"/>
                  <a:gd name="T1" fmla="*/ 73 h 131"/>
                  <a:gd name="T2" fmla="*/ 26 w 206"/>
                  <a:gd name="T3" fmla="*/ 62 h 131"/>
                  <a:gd name="T4" fmla="*/ 31 w 206"/>
                  <a:gd name="T5" fmla="*/ 52 h 131"/>
                  <a:gd name="T6" fmla="*/ 36 w 206"/>
                  <a:gd name="T7" fmla="*/ 40 h 131"/>
                  <a:gd name="T8" fmla="*/ 45 w 206"/>
                  <a:gd name="T9" fmla="*/ 28 h 131"/>
                  <a:gd name="T10" fmla="*/ 52 w 206"/>
                  <a:gd name="T11" fmla="*/ 17 h 131"/>
                  <a:gd name="T12" fmla="*/ 59 w 206"/>
                  <a:gd name="T13" fmla="*/ 7 h 131"/>
                  <a:gd name="T14" fmla="*/ 69 w 206"/>
                  <a:gd name="T15" fmla="*/ 0 h 131"/>
                  <a:gd name="T16" fmla="*/ 79 w 206"/>
                  <a:gd name="T17" fmla="*/ 0 h 131"/>
                  <a:gd name="T18" fmla="*/ 90 w 206"/>
                  <a:gd name="T19" fmla="*/ 0 h 131"/>
                  <a:gd name="T20" fmla="*/ 102 w 206"/>
                  <a:gd name="T21" fmla="*/ 3 h 131"/>
                  <a:gd name="T22" fmla="*/ 112 w 206"/>
                  <a:gd name="T23" fmla="*/ 9 h 131"/>
                  <a:gd name="T24" fmla="*/ 127 w 206"/>
                  <a:gd name="T25" fmla="*/ 23 h 131"/>
                  <a:gd name="T26" fmla="*/ 140 w 206"/>
                  <a:gd name="T27" fmla="*/ 31 h 131"/>
                  <a:gd name="T28" fmla="*/ 148 w 206"/>
                  <a:gd name="T29" fmla="*/ 40 h 131"/>
                  <a:gd name="T30" fmla="*/ 157 w 206"/>
                  <a:gd name="T31" fmla="*/ 50 h 131"/>
                  <a:gd name="T32" fmla="*/ 167 w 206"/>
                  <a:gd name="T33" fmla="*/ 61 h 131"/>
                  <a:gd name="T34" fmla="*/ 174 w 206"/>
                  <a:gd name="T35" fmla="*/ 71 h 131"/>
                  <a:gd name="T36" fmla="*/ 183 w 206"/>
                  <a:gd name="T37" fmla="*/ 81 h 131"/>
                  <a:gd name="T38" fmla="*/ 189 w 206"/>
                  <a:gd name="T39" fmla="*/ 92 h 131"/>
                  <a:gd name="T40" fmla="*/ 195 w 206"/>
                  <a:gd name="T41" fmla="*/ 104 h 131"/>
                  <a:gd name="T42" fmla="*/ 198 w 206"/>
                  <a:gd name="T43" fmla="*/ 114 h 131"/>
                  <a:gd name="T44" fmla="*/ 203 w 206"/>
                  <a:gd name="T45" fmla="*/ 125 h 131"/>
                  <a:gd name="T46" fmla="*/ 200 w 206"/>
                  <a:gd name="T47" fmla="*/ 128 h 131"/>
                  <a:gd name="T48" fmla="*/ 191 w 206"/>
                  <a:gd name="T49" fmla="*/ 120 h 131"/>
                  <a:gd name="T50" fmla="*/ 181 w 206"/>
                  <a:gd name="T51" fmla="*/ 113 h 131"/>
                  <a:gd name="T52" fmla="*/ 171 w 206"/>
                  <a:gd name="T53" fmla="*/ 107 h 131"/>
                  <a:gd name="T54" fmla="*/ 164 w 206"/>
                  <a:gd name="T55" fmla="*/ 97 h 131"/>
                  <a:gd name="T56" fmla="*/ 153 w 206"/>
                  <a:gd name="T57" fmla="*/ 87 h 131"/>
                  <a:gd name="T58" fmla="*/ 143 w 206"/>
                  <a:gd name="T59" fmla="*/ 76 h 131"/>
                  <a:gd name="T60" fmla="*/ 134 w 206"/>
                  <a:gd name="T61" fmla="*/ 68 h 131"/>
                  <a:gd name="T62" fmla="*/ 124 w 206"/>
                  <a:gd name="T63" fmla="*/ 61 h 131"/>
                  <a:gd name="T64" fmla="*/ 110 w 206"/>
                  <a:gd name="T65" fmla="*/ 49 h 131"/>
                  <a:gd name="T66" fmla="*/ 98 w 206"/>
                  <a:gd name="T67" fmla="*/ 42 h 131"/>
                  <a:gd name="T68" fmla="*/ 86 w 206"/>
                  <a:gd name="T69" fmla="*/ 33 h 131"/>
                  <a:gd name="T70" fmla="*/ 76 w 206"/>
                  <a:gd name="T71" fmla="*/ 28 h 131"/>
                  <a:gd name="T72" fmla="*/ 65 w 206"/>
                  <a:gd name="T73" fmla="*/ 29 h 131"/>
                  <a:gd name="T74" fmla="*/ 57 w 206"/>
                  <a:gd name="T75" fmla="*/ 40 h 131"/>
                  <a:gd name="T76" fmla="*/ 52 w 206"/>
                  <a:gd name="T77" fmla="*/ 50 h 131"/>
                  <a:gd name="T78" fmla="*/ 45 w 206"/>
                  <a:gd name="T79" fmla="*/ 61 h 131"/>
                  <a:gd name="T80" fmla="*/ 36 w 206"/>
                  <a:gd name="T81" fmla="*/ 71 h 131"/>
                  <a:gd name="T82" fmla="*/ 29 w 206"/>
                  <a:gd name="T83" fmla="*/ 81 h 131"/>
                  <a:gd name="T84" fmla="*/ 22 w 206"/>
                  <a:gd name="T85" fmla="*/ 92 h 131"/>
                  <a:gd name="T86" fmla="*/ 16 w 206"/>
                  <a:gd name="T87" fmla="*/ 102 h 131"/>
                  <a:gd name="T88" fmla="*/ 9 w 206"/>
                  <a:gd name="T89" fmla="*/ 113 h 131"/>
                  <a:gd name="T90" fmla="*/ 3 w 206"/>
                  <a:gd name="T91" fmla="*/ 123 h 131"/>
                  <a:gd name="T92" fmla="*/ 5 w 206"/>
                  <a:gd name="T93" fmla="*/ 80 h 13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206"/>
                  <a:gd name="T142" fmla="*/ 0 h 131"/>
                  <a:gd name="T143" fmla="*/ 206 w 206"/>
                  <a:gd name="T144" fmla="*/ 131 h 13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206" h="131">
                    <a:moveTo>
                      <a:pt x="16" y="78"/>
                    </a:moveTo>
                    <a:lnTo>
                      <a:pt x="19" y="73"/>
                    </a:lnTo>
                    <a:lnTo>
                      <a:pt x="22" y="68"/>
                    </a:lnTo>
                    <a:lnTo>
                      <a:pt x="26" y="62"/>
                    </a:lnTo>
                    <a:lnTo>
                      <a:pt x="28" y="57"/>
                    </a:lnTo>
                    <a:lnTo>
                      <a:pt x="31" y="52"/>
                    </a:lnTo>
                    <a:lnTo>
                      <a:pt x="33" y="47"/>
                    </a:lnTo>
                    <a:lnTo>
                      <a:pt x="36" y="40"/>
                    </a:lnTo>
                    <a:lnTo>
                      <a:pt x="40" y="35"/>
                    </a:lnTo>
                    <a:lnTo>
                      <a:pt x="45" y="28"/>
                    </a:lnTo>
                    <a:lnTo>
                      <a:pt x="48" y="23"/>
                    </a:lnTo>
                    <a:lnTo>
                      <a:pt x="52" y="17"/>
                    </a:lnTo>
                    <a:lnTo>
                      <a:pt x="57" y="12"/>
                    </a:lnTo>
                    <a:lnTo>
                      <a:pt x="59" y="7"/>
                    </a:lnTo>
                    <a:lnTo>
                      <a:pt x="64" y="3"/>
                    </a:lnTo>
                    <a:lnTo>
                      <a:pt x="69" y="0"/>
                    </a:lnTo>
                    <a:lnTo>
                      <a:pt x="74" y="0"/>
                    </a:lnTo>
                    <a:lnTo>
                      <a:pt x="79" y="0"/>
                    </a:lnTo>
                    <a:lnTo>
                      <a:pt x="84" y="0"/>
                    </a:lnTo>
                    <a:lnTo>
                      <a:pt x="90" y="0"/>
                    </a:lnTo>
                    <a:lnTo>
                      <a:pt x="95" y="0"/>
                    </a:lnTo>
                    <a:lnTo>
                      <a:pt x="102" y="3"/>
                    </a:lnTo>
                    <a:lnTo>
                      <a:pt x="107" y="7"/>
                    </a:lnTo>
                    <a:lnTo>
                      <a:pt x="112" y="9"/>
                    </a:lnTo>
                    <a:lnTo>
                      <a:pt x="117" y="14"/>
                    </a:lnTo>
                    <a:lnTo>
                      <a:pt x="127" y="23"/>
                    </a:lnTo>
                    <a:lnTo>
                      <a:pt x="133" y="26"/>
                    </a:lnTo>
                    <a:lnTo>
                      <a:pt x="140" y="31"/>
                    </a:lnTo>
                    <a:lnTo>
                      <a:pt x="143" y="36"/>
                    </a:lnTo>
                    <a:lnTo>
                      <a:pt x="148" y="40"/>
                    </a:lnTo>
                    <a:lnTo>
                      <a:pt x="153" y="45"/>
                    </a:lnTo>
                    <a:lnTo>
                      <a:pt x="157" y="50"/>
                    </a:lnTo>
                    <a:lnTo>
                      <a:pt x="162" y="55"/>
                    </a:lnTo>
                    <a:lnTo>
                      <a:pt x="167" y="61"/>
                    </a:lnTo>
                    <a:lnTo>
                      <a:pt x="172" y="66"/>
                    </a:lnTo>
                    <a:lnTo>
                      <a:pt x="174" y="71"/>
                    </a:lnTo>
                    <a:lnTo>
                      <a:pt x="179" y="76"/>
                    </a:lnTo>
                    <a:lnTo>
                      <a:pt x="183" y="81"/>
                    </a:lnTo>
                    <a:lnTo>
                      <a:pt x="184" y="87"/>
                    </a:lnTo>
                    <a:lnTo>
                      <a:pt x="189" y="92"/>
                    </a:lnTo>
                    <a:lnTo>
                      <a:pt x="191" y="99"/>
                    </a:lnTo>
                    <a:lnTo>
                      <a:pt x="195" y="104"/>
                    </a:lnTo>
                    <a:lnTo>
                      <a:pt x="196" y="109"/>
                    </a:lnTo>
                    <a:lnTo>
                      <a:pt x="198" y="114"/>
                    </a:lnTo>
                    <a:lnTo>
                      <a:pt x="202" y="120"/>
                    </a:lnTo>
                    <a:lnTo>
                      <a:pt x="203" y="125"/>
                    </a:lnTo>
                    <a:lnTo>
                      <a:pt x="205" y="130"/>
                    </a:lnTo>
                    <a:lnTo>
                      <a:pt x="200" y="128"/>
                    </a:lnTo>
                    <a:lnTo>
                      <a:pt x="196" y="123"/>
                    </a:lnTo>
                    <a:lnTo>
                      <a:pt x="191" y="120"/>
                    </a:lnTo>
                    <a:lnTo>
                      <a:pt x="186" y="116"/>
                    </a:lnTo>
                    <a:lnTo>
                      <a:pt x="181" y="113"/>
                    </a:lnTo>
                    <a:lnTo>
                      <a:pt x="176" y="111"/>
                    </a:lnTo>
                    <a:lnTo>
                      <a:pt x="171" y="107"/>
                    </a:lnTo>
                    <a:lnTo>
                      <a:pt x="167" y="102"/>
                    </a:lnTo>
                    <a:lnTo>
                      <a:pt x="164" y="97"/>
                    </a:lnTo>
                    <a:lnTo>
                      <a:pt x="158" y="94"/>
                    </a:lnTo>
                    <a:lnTo>
                      <a:pt x="153" y="87"/>
                    </a:lnTo>
                    <a:lnTo>
                      <a:pt x="148" y="81"/>
                    </a:lnTo>
                    <a:lnTo>
                      <a:pt x="143" y="76"/>
                    </a:lnTo>
                    <a:lnTo>
                      <a:pt x="138" y="73"/>
                    </a:lnTo>
                    <a:lnTo>
                      <a:pt x="134" y="68"/>
                    </a:lnTo>
                    <a:lnTo>
                      <a:pt x="129" y="64"/>
                    </a:lnTo>
                    <a:lnTo>
                      <a:pt x="124" y="61"/>
                    </a:lnTo>
                    <a:lnTo>
                      <a:pt x="117" y="55"/>
                    </a:lnTo>
                    <a:lnTo>
                      <a:pt x="110" y="49"/>
                    </a:lnTo>
                    <a:lnTo>
                      <a:pt x="105" y="45"/>
                    </a:lnTo>
                    <a:lnTo>
                      <a:pt x="98" y="42"/>
                    </a:lnTo>
                    <a:lnTo>
                      <a:pt x="93" y="38"/>
                    </a:lnTo>
                    <a:lnTo>
                      <a:pt x="86" y="33"/>
                    </a:lnTo>
                    <a:lnTo>
                      <a:pt x="81" y="29"/>
                    </a:lnTo>
                    <a:lnTo>
                      <a:pt x="76" y="28"/>
                    </a:lnTo>
                    <a:lnTo>
                      <a:pt x="71" y="26"/>
                    </a:lnTo>
                    <a:lnTo>
                      <a:pt x="65" y="29"/>
                    </a:lnTo>
                    <a:lnTo>
                      <a:pt x="62" y="36"/>
                    </a:lnTo>
                    <a:lnTo>
                      <a:pt x="57" y="40"/>
                    </a:lnTo>
                    <a:lnTo>
                      <a:pt x="55" y="45"/>
                    </a:lnTo>
                    <a:lnTo>
                      <a:pt x="52" y="50"/>
                    </a:lnTo>
                    <a:lnTo>
                      <a:pt x="48" y="55"/>
                    </a:lnTo>
                    <a:lnTo>
                      <a:pt x="45" y="61"/>
                    </a:lnTo>
                    <a:lnTo>
                      <a:pt x="41" y="66"/>
                    </a:lnTo>
                    <a:lnTo>
                      <a:pt x="36" y="71"/>
                    </a:lnTo>
                    <a:lnTo>
                      <a:pt x="33" y="76"/>
                    </a:lnTo>
                    <a:lnTo>
                      <a:pt x="29" y="81"/>
                    </a:lnTo>
                    <a:lnTo>
                      <a:pt x="26" y="87"/>
                    </a:lnTo>
                    <a:lnTo>
                      <a:pt x="22" y="92"/>
                    </a:lnTo>
                    <a:lnTo>
                      <a:pt x="19" y="97"/>
                    </a:lnTo>
                    <a:lnTo>
                      <a:pt x="16" y="102"/>
                    </a:lnTo>
                    <a:lnTo>
                      <a:pt x="12" y="107"/>
                    </a:lnTo>
                    <a:lnTo>
                      <a:pt x="9" y="113"/>
                    </a:lnTo>
                    <a:lnTo>
                      <a:pt x="7" y="118"/>
                    </a:lnTo>
                    <a:lnTo>
                      <a:pt x="3" y="123"/>
                    </a:lnTo>
                    <a:lnTo>
                      <a:pt x="0" y="128"/>
                    </a:lnTo>
                    <a:lnTo>
                      <a:pt x="5" y="80"/>
                    </a:lnTo>
                  </a:path>
                </a:pathLst>
              </a:custGeom>
              <a:solidFill>
                <a:srgbClr val="00CC00"/>
              </a:solidFill>
              <a:ln w="12700" cap="rnd">
                <a:solidFill>
                  <a:srgbClr val="00CC00"/>
                </a:solidFill>
                <a:round/>
                <a:headEnd/>
                <a:tailEnd/>
              </a:ln>
            </p:spPr>
            <p:txBody>
              <a:bodyPr/>
              <a:lstStyle/>
              <a:p>
                <a:endParaRPr lang="en-US"/>
              </a:p>
            </p:txBody>
          </p:sp>
          <p:sp>
            <p:nvSpPr>
              <p:cNvPr id="3894" name="Freeform 275"/>
              <p:cNvSpPr>
                <a:spLocks/>
              </p:cNvSpPr>
              <p:nvPr/>
            </p:nvSpPr>
            <p:spPr bwMode="auto">
              <a:xfrm>
                <a:off x="1771" y="1483"/>
                <a:ext cx="229" cy="144"/>
              </a:xfrm>
              <a:custGeom>
                <a:avLst/>
                <a:gdLst>
                  <a:gd name="T0" fmla="*/ 207 w 229"/>
                  <a:gd name="T1" fmla="*/ 80 h 144"/>
                  <a:gd name="T2" fmla="*/ 199 w 229"/>
                  <a:gd name="T3" fmla="*/ 69 h 144"/>
                  <a:gd name="T4" fmla="*/ 194 w 229"/>
                  <a:gd name="T5" fmla="*/ 57 h 144"/>
                  <a:gd name="T6" fmla="*/ 188 w 229"/>
                  <a:gd name="T7" fmla="*/ 44 h 144"/>
                  <a:gd name="T8" fmla="*/ 178 w 229"/>
                  <a:gd name="T9" fmla="*/ 31 h 144"/>
                  <a:gd name="T10" fmla="*/ 171 w 229"/>
                  <a:gd name="T11" fmla="*/ 19 h 144"/>
                  <a:gd name="T12" fmla="*/ 163 w 229"/>
                  <a:gd name="T13" fmla="*/ 8 h 144"/>
                  <a:gd name="T14" fmla="*/ 151 w 229"/>
                  <a:gd name="T15" fmla="*/ 0 h 144"/>
                  <a:gd name="T16" fmla="*/ 140 w 229"/>
                  <a:gd name="T17" fmla="*/ 0 h 144"/>
                  <a:gd name="T18" fmla="*/ 128 w 229"/>
                  <a:gd name="T19" fmla="*/ 0 h 144"/>
                  <a:gd name="T20" fmla="*/ 115 w 229"/>
                  <a:gd name="T21" fmla="*/ 4 h 144"/>
                  <a:gd name="T22" fmla="*/ 103 w 229"/>
                  <a:gd name="T23" fmla="*/ 10 h 144"/>
                  <a:gd name="T24" fmla="*/ 86 w 229"/>
                  <a:gd name="T25" fmla="*/ 25 h 144"/>
                  <a:gd name="T26" fmla="*/ 73 w 229"/>
                  <a:gd name="T27" fmla="*/ 34 h 144"/>
                  <a:gd name="T28" fmla="*/ 63 w 229"/>
                  <a:gd name="T29" fmla="*/ 44 h 144"/>
                  <a:gd name="T30" fmla="*/ 54 w 229"/>
                  <a:gd name="T31" fmla="*/ 55 h 144"/>
                  <a:gd name="T32" fmla="*/ 42 w 229"/>
                  <a:gd name="T33" fmla="*/ 67 h 144"/>
                  <a:gd name="T34" fmla="*/ 34 w 229"/>
                  <a:gd name="T35" fmla="*/ 78 h 144"/>
                  <a:gd name="T36" fmla="*/ 25 w 229"/>
                  <a:gd name="T37" fmla="*/ 90 h 144"/>
                  <a:gd name="T38" fmla="*/ 17 w 229"/>
                  <a:gd name="T39" fmla="*/ 101 h 144"/>
                  <a:gd name="T40" fmla="*/ 11 w 229"/>
                  <a:gd name="T41" fmla="*/ 114 h 144"/>
                  <a:gd name="T42" fmla="*/ 8 w 229"/>
                  <a:gd name="T43" fmla="*/ 126 h 144"/>
                  <a:gd name="T44" fmla="*/ 2 w 229"/>
                  <a:gd name="T45" fmla="*/ 137 h 144"/>
                  <a:gd name="T46" fmla="*/ 6 w 229"/>
                  <a:gd name="T47" fmla="*/ 141 h 144"/>
                  <a:gd name="T48" fmla="*/ 15 w 229"/>
                  <a:gd name="T49" fmla="*/ 132 h 144"/>
                  <a:gd name="T50" fmla="*/ 27 w 229"/>
                  <a:gd name="T51" fmla="*/ 124 h 144"/>
                  <a:gd name="T52" fmla="*/ 38 w 229"/>
                  <a:gd name="T53" fmla="*/ 118 h 144"/>
                  <a:gd name="T54" fmla="*/ 46 w 229"/>
                  <a:gd name="T55" fmla="*/ 107 h 144"/>
                  <a:gd name="T56" fmla="*/ 57 w 229"/>
                  <a:gd name="T57" fmla="*/ 95 h 144"/>
                  <a:gd name="T58" fmla="*/ 69 w 229"/>
                  <a:gd name="T59" fmla="*/ 84 h 144"/>
                  <a:gd name="T60" fmla="*/ 79 w 229"/>
                  <a:gd name="T61" fmla="*/ 74 h 144"/>
                  <a:gd name="T62" fmla="*/ 90 w 229"/>
                  <a:gd name="T63" fmla="*/ 67 h 144"/>
                  <a:gd name="T64" fmla="*/ 105 w 229"/>
                  <a:gd name="T65" fmla="*/ 53 h 144"/>
                  <a:gd name="T66" fmla="*/ 119 w 229"/>
                  <a:gd name="T67" fmla="*/ 46 h 144"/>
                  <a:gd name="T68" fmla="*/ 132 w 229"/>
                  <a:gd name="T69" fmla="*/ 36 h 144"/>
                  <a:gd name="T70" fmla="*/ 144 w 229"/>
                  <a:gd name="T71" fmla="*/ 31 h 144"/>
                  <a:gd name="T72" fmla="*/ 155 w 229"/>
                  <a:gd name="T73" fmla="*/ 32 h 144"/>
                  <a:gd name="T74" fmla="*/ 165 w 229"/>
                  <a:gd name="T75" fmla="*/ 44 h 144"/>
                  <a:gd name="T76" fmla="*/ 171 w 229"/>
                  <a:gd name="T77" fmla="*/ 55 h 144"/>
                  <a:gd name="T78" fmla="*/ 178 w 229"/>
                  <a:gd name="T79" fmla="*/ 67 h 144"/>
                  <a:gd name="T80" fmla="*/ 188 w 229"/>
                  <a:gd name="T81" fmla="*/ 78 h 144"/>
                  <a:gd name="T82" fmla="*/ 195 w 229"/>
                  <a:gd name="T83" fmla="*/ 90 h 144"/>
                  <a:gd name="T84" fmla="*/ 203 w 229"/>
                  <a:gd name="T85" fmla="*/ 101 h 144"/>
                  <a:gd name="T86" fmla="*/ 211 w 229"/>
                  <a:gd name="T87" fmla="*/ 112 h 144"/>
                  <a:gd name="T88" fmla="*/ 218 w 229"/>
                  <a:gd name="T89" fmla="*/ 124 h 144"/>
                  <a:gd name="T90" fmla="*/ 224 w 229"/>
                  <a:gd name="T91" fmla="*/ 135 h 144"/>
                  <a:gd name="T92" fmla="*/ 222 w 229"/>
                  <a:gd name="T93" fmla="*/ 88 h 14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229"/>
                  <a:gd name="T142" fmla="*/ 0 h 144"/>
                  <a:gd name="T143" fmla="*/ 229 w 229"/>
                  <a:gd name="T144" fmla="*/ 144 h 144"/>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229" h="144">
                    <a:moveTo>
                      <a:pt x="211" y="86"/>
                    </a:moveTo>
                    <a:lnTo>
                      <a:pt x="207" y="80"/>
                    </a:lnTo>
                    <a:lnTo>
                      <a:pt x="203" y="74"/>
                    </a:lnTo>
                    <a:lnTo>
                      <a:pt x="199" y="69"/>
                    </a:lnTo>
                    <a:lnTo>
                      <a:pt x="197" y="63"/>
                    </a:lnTo>
                    <a:lnTo>
                      <a:pt x="194" y="57"/>
                    </a:lnTo>
                    <a:lnTo>
                      <a:pt x="192" y="51"/>
                    </a:lnTo>
                    <a:lnTo>
                      <a:pt x="188" y="44"/>
                    </a:lnTo>
                    <a:lnTo>
                      <a:pt x="184" y="38"/>
                    </a:lnTo>
                    <a:lnTo>
                      <a:pt x="178" y="31"/>
                    </a:lnTo>
                    <a:lnTo>
                      <a:pt x="174" y="25"/>
                    </a:lnTo>
                    <a:lnTo>
                      <a:pt x="171" y="19"/>
                    </a:lnTo>
                    <a:lnTo>
                      <a:pt x="165" y="13"/>
                    </a:lnTo>
                    <a:lnTo>
                      <a:pt x="163" y="8"/>
                    </a:lnTo>
                    <a:lnTo>
                      <a:pt x="157" y="4"/>
                    </a:lnTo>
                    <a:lnTo>
                      <a:pt x="151" y="0"/>
                    </a:lnTo>
                    <a:lnTo>
                      <a:pt x="146" y="0"/>
                    </a:lnTo>
                    <a:lnTo>
                      <a:pt x="140" y="0"/>
                    </a:lnTo>
                    <a:lnTo>
                      <a:pt x="134" y="0"/>
                    </a:lnTo>
                    <a:lnTo>
                      <a:pt x="128" y="0"/>
                    </a:lnTo>
                    <a:lnTo>
                      <a:pt x="123" y="0"/>
                    </a:lnTo>
                    <a:lnTo>
                      <a:pt x="115" y="4"/>
                    </a:lnTo>
                    <a:lnTo>
                      <a:pt x="109" y="8"/>
                    </a:lnTo>
                    <a:lnTo>
                      <a:pt x="103" y="10"/>
                    </a:lnTo>
                    <a:lnTo>
                      <a:pt x="98" y="15"/>
                    </a:lnTo>
                    <a:lnTo>
                      <a:pt x="86" y="25"/>
                    </a:lnTo>
                    <a:lnTo>
                      <a:pt x="80" y="29"/>
                    </a:lnTo>
                    <a:lnTo>
                      <a:pt x="73" y="34"/>
                    </a:lnTo>
                    <a:lnTo>
                      <a:pt x="69" y="40"/>
                    </a:lnTo>
                    <a:lnTo>
                      <a:pt x="63" y="44"/>
                    </a:lnTo>
                    <a:lnTo>
                      <a:pt x="57" y="50"/>
                    </a:lnTo>
                    <a:lnTo>
                      <a:pt x="54" y="55"/>
                    </a:lnTo>
                    <a:lnTo>
                      <a:pt x="48" y="61"/>
                    </a:lnTo>
                    <a:lnTo>
                      <a:pt x="42" y="67"/>
                    </a:lnTo>
                    <a:lnTo>
                      <a:pt x="36" y="72"/>
                    </a:lnTo>
                    <a:lnTo>
                      <a:pt x="34" y="78"/>
                    </a:lnTo>
                    <a:lnTo>
                      <a:pt x="29" y="84"/>
                    </a:lnTo>
                    <a:lnTo>
                      <a:pt x="25" y="90"/>
                    </a:lnTo>
                    <a:lnTo>
                      <a:pt x="23" y="95"/>
                    </a:lnTo>
                    <a:lnTo>
                      <a:pt x="17" y="101"/>
                    </a:lnTo>
                    <a:lnTo>
                      <a:pt x="15" y="109"/>
                    </a:lnTo>
                    <a:lnTo>
                      <a:pt x="11" y="114"/>
                    </a:lnTo>
                    <a:lnTo>
                      <a:pt x="10" y="120"/>
                    </a:lnTo>
                    <a:lnTo>
                      <a:pt x="8" y="126"/>
                    </a:lnTo>
                    <a:lnTo>
                      <a:pt x="4" y="132"/>
                    </a:lnTo>
                    <a:lnTo>
                      <a:pt x="2" y="137"/>
                    </a:lnTo>
                    <a:lnTo>
                      <a:pt x="0" y="143"/>
                    </a:lnTo>
                    <a:lnTo>
                      <a:pt x="6" y="141"/>
                    </a:lnTo>
                    <a:lnTo>
                      <a:pt x="10" y="135"/>
                    </a:lnTo>
                    <a:lnTo>
                      <a:pt x="15" y="132"/>
                    </a:lnTo>
                    <a:lnTo>
                      <a:pt x="21" y="128"/>
                    </a:lnTo>
                    <a:lnTo>
                      <a:pt x="27" y="124"/>
                    </a:lnTo>
                    <a:lnTo>
                      <a:pt x="33" y="122"/>
                    </a:lnTo>
                    <a:lnTo>
                      <a:pt x="38" y="118"/>
                    </a:lnTo>
                    <a:lnTo>
                      <a:pt x="42" y="112"/>
                    </a:lnTo>
                    <a:lnTo>
                      <a:pt x="46" y="107"/>
                    </a:lnTo>
                    <a:lnTo>
                      <a:pt x="52" y="103"/>
                    </a:lnTo>
                    <a:lnTo>
                      <a:pt x="57" y="95"/>
                    </a:lnTo>
                    <a:lnTo>
                      <a:pt x="63" y="90"/>
                    </a:lnTo>
                    <a:lnTo>
                      <a:pt x="69" y="84"/>
                    </a:lnTo>
                    <a:lnTo>
                      <a:pt x="75" y="80"/>
                    </a:lnTo>
                    <a:lnTo>
                      <a:pt x="79" y="74"/>
                    </a:lnTo>
                    <a:lnTo>
                      <a:pt x="84" y="71"/>
                    </a:lnTo>
                    <a:lnTo>
                      <a:pt x="90" y="67"/>
                    </a:lnTo>
                    <a:lnTo>
                      <a:pt x="98" y="61"/>
                    </a:lnTo>
                    <a:lnTo>
                      <a:pt x="105" y="53"/>
                    </a:lnTo>
                    <a:lnTo>
                      <a:pt x="111" y="50"/>
                    </a:lnTo>
                    <a:lnTo>
                      <a:pt x="119" y="46"/>
                    </a:lnTo>
                    <a:lnTo>
                      <a:pt x="125" y="42"/>
                    </a:lnTo>
                    <a:lnTo>
                      <a:pt x="132" y="36"/>
                    </a:lnTo>
                    <a:lnTo>
                      <a:pt x="138" y="32"/>
                    </a:lnTo>
                    <a:lnTo>
                      <a:pt x="144" y="31"/>
                    </a:lnTo>
                    <a:lnTo>
                      <a:pt x="149" y="29"/>
                    </a:lnTo>
                    <a:lnTo>
                      <a:pt x="155" y="32"/>
                    </a:lnTo>
                    <a:lnTo>
                      <a:pt x="159" y="40"/>
                    </a:lnTo>
                    <a:lnTo>
                      <a:pt x="165" y="44"/>
                    </a:lnTo>
                    <a:lnTo>
                      <a:pt x="167" y="50"/>
                    </a:lnTo>
                    <a:lnTo>
                      <a:pt x="171" y="55"/>
                    </a:lnTo>
                    <a:lnTo>
                      <a:pt x="174" y="61"/>
                    </a:lnTo>
                    <a:lnTo>
                      <a:pt x="178" y="67"/>
                    </a:lnTo>
                    <a:lnTo>
                      <a:pt x="182" y="72"/>
                    </a:lnTo>
                    <a:lnTo>
                      <a:pt x="188" y="78"/>
                    </a:lnTo>
                    <a:lnTo>
                      <a:pt x="192" y="84"/>
                    </a:lnTo>
                    <a:lnTo>
                      <a:pt x="195" y="90"/>
                    </a:lnTo>
                    <a:lnTo>
                      <a:pt x="199" y="95"/>
                    </a:lnTo>
                    <a:lnTo>
                      <a:pt x="203" y="101"/>
                    </a:lnTo>
                    <a:lnTo>
                      <a:pt x="207" y="107"/>
                    </a:lnTo>
                    <a:lnTo>
                      <a:pt x="211" y="112"/>
                    </a:lnTo>
                    <a:lnTo>
                      <a:pt x="215" y="118"/>
                    </a:lnTo>
                    <a:lnTo>
                      <a:pt x="218" y="124"/>
                    </a:lnTo>
                    <a:lnTo>
                      <a:pt x="220" y="130"/>
                    </a:lnTo>
                    <a:lnTo>
                      <a:pt x="224" y="135"/>
                    </a:lnTo>
                    <a:lnTo>
                      <a:pt x="228" y="141"/>
                    </a:lnTo>
                    <a:lnTo>
                      <a:pt x="222" y="88"/>
                    </a:lnTo>
                  </a:path>
                </a:pathLst>
              </a:custGeom>
              <a:solidFill>
                <a:srgbClr val="00CC00"/>
              </a:solidFill>
              <a:ln w="12700" cap="rnd">
                <a:solidFill>
                  <a:srgbClr val="00CC00"/>
                </a:solidFill>
                <a:round/>
                <a:headEnd/>
                <a:tailEnd/>
              </a:ln>
            </p:spPr>
            <p:txBody>
              <a:bodyPr/>
              <a:lstStyle/>
              <a:p>
                <a:endParaRPr lang="en-US"/>
              </a:p>
            </p:txBody>
          </p:sp>
          <p:sp>
            <p:nvSpPr>
              <p:cNvPr id="3895" name="Freeform 276"/>
              <p:cNvSpPr>
                <a:spLocks/>
              </p:cNvSpPr>
              <p:nvPr/>
            </p:nvSpPr>
            <p:spPr bwMode="auto">
              <a:xfrm>
                <a:off x="1796" y="1305"/>
                <a:ext cx="186" cy="118"/>
              </a:xfrm>
              <a:custGeom>
                <a:avLst/>
                <a:gdLst>
                  <a:gd name="T0" fmla="*/ 168 w 186"/>
                  <a:gd name="T1" fmla="*/ 66 h 118"/>
                  <a:gd name="T2" fmla="*/ 162 w 186"/>
                  <a:gd name="T3" fmla="*/ 56 h 118"/>
                  <a:gd name="T4" fmla="*/ 157 w 186"/>
                  <a:gd name="T5" fmla="*/ 47 h 118"/>
                  <a:gd name="T6" fmla="*/ 152 w 186"/>
                  <a:gd name="T7" fmla="*/ 36 h 118"/>
                  <a:gd name="T8" fmla="*/ 145 w 186"/>
                  <a:gd name="T9" fmla="*/ 25 h 118"/>
                  <a:gd name="T10" fmla="*/ 138 w 186"/>
                  <a:gd name="T11" fmla="*/ 16 h 118"/>
                  <a:gd name="T12" fmla="*/ 132 w 186"/>
                  <a:gd name="T13" fmla="*/ 6 h 118"/>
                  <a:gd name="T14" fmla="*/ 123 w 186"/>
                  <a:gd name="T15" fmla="*/ 0 h 118"/>
                  <a:gd name="T16" fmla="*/ 113 w 186"/>
                  <a:gd name="T17" fmla="*/ 0 h 118"/>
                  <a:gd name="T18" fmla="*/ 104 w 186"/>
                  <a:gd name="T19" fmla="*/ 0 h 118"/>
                  <a:gd name="T20" fmla="*/ 93 w 186"/>
                  <a:gd name="T21" fmla="*/ 3 h 118"/>
                  <a:gd name="T22" fmla="*/ 84 w 186"/>
                  <a:gd name="T23" fmla="*/ 8 h 118"/>
                  <a:gd name="T24" fmla="*/ 70 w 186"/>
                  <a:gd name="T25" fmla="*/ 20 h 118"/>
                  <a:gd name="T26" fmla="*/ 59 w 186"/>
                  <a:gd name="T27" fmla="*/ 28 h 118"/>
                  <a:gd name="T28" fmla="*/ 51 w 186"/>
                  <a:gd name="T29" fmla="*/ 36 h 118"/>
                  <a:gd name="T30" fmla="*/ 44 w 186"/>
                  <a:gd name="T31" fmla="*/ 45 h 118"/>
                  <a:gd name="T32" fmla="*/ 34 w 186"/>
                  <a:gd name="T33" fmla="*/ 55 h 118"/>
                  <a:gd name="T34" fmla="*/ 28 w 186"/>
                  <a:gd name="T35" fmla="*/ 64 h 118"/>
                  <a:gd name="T36" fmla="*/ 20 w 186"/>
                  <a:gd name="T37" fmla="*/ 73 h 118"/>
                  <a:gd name="T38" fmla="*/ 14 w 186"/>
                  <a:gd name="T39" fmla="*/ 83 h 118"/>
                  <a:gd name="T40" fmla="*/ 9 w 186"/>
                  <a:gd name="T41" fmla="*/ 94 h 118"/>
                  <a:gd name="T42" fmla="*/ 6 w 186"/>
                  <a:gd name="T43" fmla="*/ 103 h 118"/>
                  <a:gd name="T44" fmla="*/ 2 w 186"/>
                  <a:gd name="T45" fmla="*/ 112 h 118"/>
                  <a:gd name="T46" fmla="*/ 5 w 186"/>
                  <a:gd name="T47" fmla="*/ 115 h 118"/>
                  <a:gd name="T48" fmla="*/ 12 w 186"/>
                  <a:gd name="T49" fmla="*/ 108 h 118"/>
                  <a:gd name="T50" fmla="*/ 22 w 186"/>
                  <a:gd name="T51" fmla="*/ 101 h 118"/>
                  <a:gd name="T52" fmla="*/ 31 w 186"/>
                  <a:gd name="T53" fmla="*/ 97 h 118"/>
                  <a:gd name="T54" fmla="*/ 37 w 186"/>
                  <a:gd name="T55" fmla="*/ 87 h 118"/>
                  <a:gd name="T56" fmla="*/ 47 w 186"/>
                  <a:gd name="T57" fmla="*/ 78 h 118"/>
                  <a:gd name="T58" fmla="*/ 56 w 186"/>
                  <a:gd name="T59" fmla="*/ 69 h 118"/>
                  <a:gd name="T60" fmla="*/ 64 w 186"/>
                  <a:gd name="T61" fmla="*/ 61 h 118"/>
                  <a:gd name="T62" fmla="*/ 73 w 186"/>
                  <a:gd name="T63" fmla="*/ 55 h 118"/>
                  <a:gd name="T64" fmla="*/ 86 w 186"/>
                  <a:gd name="T65" fmla="*/ 44 h 118"/>
                  <a:gd name="T66" fmla="*/ 96 w 186"/>
                  <a:gd name="T67" fmla="*/ 37 h 118"/>
                  <a:gd name="T68" fmla="*/ 107 w 186"/>
                  <a:gd name="T69" fmla="*/ 30 h 118"/>
                  <a:gd name="T70" fmla="*/ 117 w 186"/>
                  <a:gd name="T71" fmla="*/ 25 h 118"/>
                  <a:gd name="T72" fmla="*/ 126 w 186"/>
                  <a:gd name="T73" fmla="*/ 27 h 118"/>
                  <a:gd name="T74" fmla="*/ 134 w 186"/>
                  <a:gd name="T75" fmla="*/ 36 h 118"/>
                  <a:gd name="T76" fmla="*/ 138 w 186"/>
                  <a:gd name="T77" fmla="*/ 45 h 118"/>
                  <a:gd name="T78" fmla="*/ 145 w 186"/>
                  <a:gd name="T79" fmla="*/ 55 h 118"/>
                  <a:gd name="T80" fmla="*/ 152 w 186"/>
                  <a:gd name="T81" fmla="*/ 64 h 118"/>
                  <a:gd name="T82" fmla="*/ 159 w 186"/>
                  <a:gd name="T83" fmla="*/ 73 h 118"/>
                  <a:gd name="T84" fmla="*/ 165 w 186"/>
                  <a:gd name="T85" fmla="*/ 83 h 118"/>
                  <a:gd name="T86" fmla="*/ 171 w 186"/>
                  <a:gd name="T87" fmla="*/ 92 h 118"/>
                  <a:gd name="T88" fmla="*/ 177 w 186"/>
                  <a:gd name="T89" fmla="*/ 101 h 118"/>
                  <a:gd name="T90" fmla="*/ 182 w 186"/>
                  <a:gd name="T91" fmla="*/ 111 h 118"/>
                  <a:gd name="T92" fmla="*/ 180 w 186"/>
                  <a:gd name="T93" fmla="*/ 72 h 11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6"/>
                  <a:gd name="T142" fmla="*/ 0 h 118"/>
                  <a:gd name="T143" fmla="*/ 186 w 186"/>
                  <a:gd name="T144" fmla="*/ 118 h 11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6" h="118">
                    <a:moveTo>
                      <a:pt x="171" y="70"/>
                    </a:moveTo>
                    <a:lnTo>
                      <a:pt x="168" y="66"/>
                    </a:lnTo>
                    <a:lnTo>
                      <a:pt x="165" y="61"/>
                    </a:lnTo>
                    <a:lnTo>
                      <a:pt x="162" y="56"/>
                    </a:lnTo>
                    <a:lnTo>
                      <a:pt x="160" y="51"/>
                    </a:lnTo>
                    <a:lnTo>
                      <a:pt x="157" y="47"/>
                    </a:lnTo>
                    <a:lnTo>
                      <a:pt x="155" y="42"/>
                    </a:lnTo>
                    <a:lnTo>
                      <a:pt x="152" y="36"/>
                    </a:lnTo>
                    <a:lnTo>
                      <a:pt x="149" y="31"/>
                    </a:lnTo>
                    <a:lnTo>
                      <a:pt x="145" y="25"/>
                    </a:lnTo>
                    <a:lnTo>
                      <a:pt x="141" y="20"/>
                    </a:lnTo>
                    <a:lnTo>
                      <a:pt x="138" y="16"/>
                    </a:lnTo>
                    <a:lnTo>
                      <a:pt x="134" y="11"/>
                    </a:lnTo>
                    <a:lnTo>
                      <a:pt x="132" y="6"/>
                    </a:lnTo>
                    <a:lnTo>
                      <a:pt x="127" y="3"/>
                    </a:lnTo>
                    <a:lnTo>
                      <a:pt x="123" y="0"/>
                    </a:lnTo>
                    <a:lnTo>
                      <a:pt x="118" y="0"/>
                    </a:lnTo>
                    <a:lnTo>
                      <a:pt x="113" y="0"/>
                    </a:lnTo>
                    <a:lnTo>
                      <a:pt x="109" y="0"/>
                    </a:lnTo>
                    <a:lnTo>
                      <a:pt x="104" y="0"/>
                    </a:lnTo>
                    <a:lnTo>
                      <a:pt x="99" y="0"/>
                    </a:lnTo>
                    <a:lnTo>
                      <a:pt x="93" y="3"/>
                    </a:lnTo>
                    <a:lnTo>
                      <a:pt x="89" y="6"/>
                    </a:lnTo>
                    <a:lnTo>
                      <a:pt x="84" y="8"/>
                    </a:lnTo>
                    <a:lnTo>
                      <a:pt x="79" y="12"/>
                    </a:lnTo>
                    <a:lnTo>
                      <a:pt x="70" y="20"/>
                    </a:lnTo>
                    <a:lnTo>
                      <a:pt x="65" y="23"/>
                    </a:lnTo>
                    <a:lnTo>
                      <a:pt x="59" y="28"/>
                    </a:lnTo>
                    <a:lnTo>
                      <a:pt x="56" y="33"/>
                    </a:lnTo>
                    <a:lnTo>
                      <a:pt x="51" y="36"/>
                    </a:lnTo>
                    <a:lnTo>
                      <a:pt x="47" y="41"/>
                    </a:lnTo>
                    <a:lnTo>
                      <a:pt x="44" y="45"/>
                    </a:lnTo>
                    <a:lnTo>
                      <a:pt x="39" y="50"/>
                    </a:lnTo>
                    <a:lnTo>
                      <a:pt x="34" y="55"/>
                    </a:lnTo>
                    <a:lnTo>
                      <a:pt x="30" y="59"/>
                    </a:lnTo>
                    <a:lnTo>
                      <a:pt x="28" y="64"/>
                    </a:lnTo>
                    <a:lnTo>
                      <a:pt x="23" y="69"/>
                    </a:lnTo>
                    <a:lnTo>
                      <a:pt x="20" y="73"/>
                    </a:lnTo>
                    <a:lnTo>
                      <a:pt x="19" y="78"/>
                    </a:lnTo>
                    <a:lnTo>
                      <a:pt x="14" y="83"/>
                    </a:lnTo>
                    <a:lnTo>
                      <a:pt x="12" y="89"/>
                    </a:lnTo>
                    <a:lnTo>
                      <a:pt x="9" y="94"/>
                    </a:lnTo>
                    <a:lnTo>
                      <a:pt x="8" y="98"/>
                    </a:lnTo>
                    <a:lnTo>
                      <a:pt x="6" y="103"/>
                    </a:lnTo>
                    <a:lnTo>
                      <a:pt x="3" y="108"/>
                    </a:lnTo>
                    <a:lnTo>
                      <a:pt x="2" y="112"/>
                    </a:lnTo>
                    <a:lnTo>
                      <a:pt x="0" y="117"/>
                    </a:lnTo>
                    <a:lnTo>
                      <a:pt x="5" y="115"/>
                    </a:lnTo>
                    <a:lnTo>
                      <a:pt x="8" y="111"/>
                    </a:lnTo>
                    <a:lnTo>
                      <a:pt x="12" y="108"/>
                    </a:lnTo>
                    <a:lnTo>
                      <a:pt x="17" y="105"/>
                    </a:lnTo>
                    <a:lnTo>
                      <a:pt x="22" y="101"/>
                    </a:lnTo>
                    <a:lnTo>
                      <a:pt x="26" y="100"/>
                    </a:lnTo>
                    <a:lnTo>
                      <a:pt x="31" y="97"/>
                    </a:lnTo>
                    <a:lnTo>
                      <a:pt x="34" y="92"/>
                    </a:lnTo>
                    <a:lnTo>
                      <a:pt x="37" y="87"/>
                    </a:lnTo>
                    <a:lnTo>
                      <a:pt x="42" y="84"/>
                    </a:lnTo>
                    <a:lnTo>
                      <a:pt x="47" y="78"/>
                    </a:lnTo>
                    <a:lnTo>
                      <a:pt x="51" y="73"/>
                    </a:lnTo>
                    <a:lnTo>
                      <a:pt x="56" y="69"/>
                    </a:lnTo>
                    <a:lnTo>
                      <a:pt x="61" y="66"/>
                    </a:lnTo>
                    <a:lnTo>
                      <a:pt x="64" y="61"/>
                    </a:lnTo>
                    <a:lnTo>
                      <a:pt x="68" y="58"/>
                    </a:lnTo>
                    <a:lnTo>
                      <a:pt x="73" y="55"/>
                    </a:lnTo>
                    <a:lnTo>
                      <a:pt x="79" y="50"/>
                    </a:lnTo>
                    <a:lnTo>
                      <a:pt x="86" y="44"/>
                    </a:lnTo>
                    <a:lnTo>
                      <a:pt x="90" y="41"/>
                    </a:lnTo>
                    <a:lnTo>
                      <a:pt x="96" y="37"/>
                    </a:lnTo>
                    <a:lnTo>
                      <a:pt x="101" y="34"/>
                    </a:lnTo>
                    <a:lnTo>
                      <a:pt x="107" y="30"/>
                    </a:lnTo>
                    <a:lnTo>
                      <a:pt x="112" y="27"/>
                    </a:lnTo>
                    <a:lnTo>
                      <a:pt x="117" y="25"/>
                    </a:lnTo>
                    <a:lnTo>
                      <a:pt x="121" y="23"/>
                    </a:lnTo>
                    <a:lnTo>
                      <a:pt x="126" y="27"/>
                    </a:lnTo>
                    <a:lnTo>
                      <a:pt x="129" y="33"/>
                    </a:lnTo>
                    <a:lnTo>
                      <a:pt x="134" y="36"/>
                    </a:lnTo>
                    <a:lnTo>
                      <a:pt x="135" y="41"/>
                    </a:lnTo>
                    <a:lnTo>
                      <a:pt x="138" y="45"/>
                    </a:lnTo>
                    <a:lnTo>
                      <a:pt x="141" y="50"/>
                    </a:lnTo>
                    <a:lnTo>
                      <a:pt x="145" y="55"/>
                    </a:lnTo>
                    <a:lnTo>
                      <a:pt x="148" y="59"/>
                    </a:lnTo>
                    <a:lnTo>
                      <a:pt x="152" y="64"/>
                    </a:lnTo>
                    <a:lnTo>
                      <a:pt x="155" y="69"/>
                    </a:lnTo>
                    <a:lnTo>
                      <a:pt x="159" y="73"/>
                    </a:lnTo>
                    <a:lnTo>
                      <a:pt x="162" y="78"/>
                    </a:lnTo>
                    <a:lnTo>
                      <a:pt x="165" y="83"/>
                    </a:lnTo>
                    <a:lnTo>
                      <a:pt x="168" y="87"/>
                    </a:lnTo>
                    <a:lnTo>
                      <a:pt x="171" y="92"/>
                    </a:lnTo>
                    <a:lnTo>
                      <a:pt x="174" y="97"/>
                    </a:lnTo>
                    <a:lnTo>
                      <a:pt x="177" y="101"/>
                    </a:lnTo>
                    <a:lnTo>
                      <a:pt x="179" y="106"/>
                    </a:lnTo>
                    <a:lnTo>
                      <a:pt x="182" y="111"/>
                    </a:lnTo>
                    <a:lnTo>
                      <a:pt x="185" y="115"/>
                    </a:lnTo>
                    <a:lnTo>
                      <a:pt x="180" y="72"/>
                    </a:lnTo>
                  </a:path>
                </a:pathLst>
              </a:custGeom>
              <a:solidFill>
                <a:srgbClr val="00CC00"/>
              </a:solidFill>
              <a:ln w="12700" cap="rnd">
                <a:solidFill>
                  <a:srgbClr val="00CC00"/>
                </a:solidFill>
                <a:round/>
                <a:headEnd/>
                <a:tailEnd/>
              </a:ln>
            </p:spPr>
            <p:txBody>
              <a:bodyPr/>
              <a:lstStyle/>
              <a:p>
                <a:endParaRPr lang="en-US"/>
              </a:p>
            </p:txBody>
          </p:sp>
          <p:sp>
            <p:nvSpPr>
              <p:cNvPr id="3896" name="Freeform 277"/>
              <p:cNvSpPr>
                <a:spLocks/>
              </p:cNvSpPr>
              <p:nvPr/>
            </p:nvSpPr>
            <p:spPr bwMode="auto">
              <a:xfrm>
                <a:off x="2003" y="1109"/>
                <a:ext cx="110" cy="70"/>
              </a:xfrm>
              <a:custGeom>
                <a:avLst/>
                <a:gdLst>
                  <a:gd name="T0" fmla="*/ 10 w 110"/>
                  <a:gd name="T1" fmla="*/ 39 h 70"/>
                  <a:gd name="T2" fmla="*/ 14 w 110"/>
                  <a:gd name="T3" fmla="*/ 33 h 70"/>
                  <a:gd name="T4" fmla="*/ 16 w 110"/>
                  <a:gd name="T5" fmla="*/ 28 h 70"/>
                  <a:gd name="T6" fmla="*/ 19 w 110"/>
                  <a:gd name="T7" fmla="*/ 21 h 70"/>
                  <a:gd name="T8" fmla="*/ 24 w 110"/>
                  <a:gd name="T9" fmla="*/ 15 h 70"/>
                  <a:gd name="T10" fmla="*/ 27 w 110"/>
                  <a:gd name="T11" fmla="*/ 9 h 70"/>
                  <a:gd name="T12" fmla="*/ 31 w 110"/>
                  <a:gd name="T13" fmla="*/ 4 h 70"/>
                  <a:gd name="T14" fmla="*/ 37 w 110"/>
                  <a:gd name="T15" fmla="*/ 0 h 70"/>
                  <a:gd name="T16" fmla="*/ 42 w 110"/>
                  <a:gd name="T17" fmla="*/ 0 h 70"/>
                  <a:gd name="T18" fmla="*/ 48 w 110"/>
                  <a:gd name="T19" fmla="*/ 0 h 70"/>
                  <a:gd name="T20" fmla="*/ 54 w 110"/>
                  <a:gd name="T21" fmla="*/ 2 h 70"/>
                  <a:gd name="T22" fmla="*/ 60 w 110"/>
                  <a:gd name="T23" fmla="*/ 5 h 70"/>
                  <a:gd name="T24" fmla="*/ 68 w 110"/>
                  <a:gd name="T25" fmla="*/ 12 h 70"/>
                  <a:gd name="T26" fmla="*/ 74 w 110"/>
                  <a:gd name="T27" fmla="*/ 17 h 70"/>
                  <a:gd name="T28" fmla="*/ 79 w 110"/>
                  <a:gd name="T29" fmla="*/ 21 h 70"/>
                  <a:gd name="T30" fmla="*/ 83 w 110"/>
                  <a:gd name="T31" fmla="*/ 27 h 70"/>
                  <a:gd name="T32" fmla="*/ 89 w 110"/>
                  <a:gd name="T33" fmla="*/ 32 h 70"/>
                  <a:gd name="T34" fmla="*/ 93 w 110"/>
                  <a:gd name="T35" fmla="*/ 38 h 70"/>
                  <a:gd name="T36" fmla="*/ 97 w 110"/>
                  <a:gd name="T37" fmla="*/ 43 h 70"/>
                  <a:gd name="T38" fmla="*/ 101 w 110"/>
                  <a:gd name="T39" fmla="*/ 49 h 70"/>
                  <a:gd name="T40" fmla="*/ 104 w 110"/>
                  <a:gd name="T41" fmla="*/ 55 h 70"/>
                  <a:gd name="T42" fmla="*/ 105 w 110"/>
                  <a:gd name="T43" fmla="*/ 61 h 70"/>
                  <a:gd name="T44" fmla="*/ 108 w 110"/>
                  <a:gd name="T45" fmla="*/ 66 h 70"/>
                  <a:gd name="T46" fmla="*/ 106 w 110"/>
                  <a:gd name="T47" fmla="*/ 68 h 70"/>
                  <a:gd name="T48" fmla="*/ 102 w 110"/>
                  <a:gd name="T49" fmla="*/ 63 h 70"/>
                  <a:gd name="T50" fmla="*/ 96 w 110"/>
                  <a:gd name="T51" fmla="*/ 60 h 70"/>
                  <a:gd name="T52" fmla="*/ 91 w 110"/>
                  <a:gd name="T53" fmla="*/ 57 h 70"/>
                  <a:gd name="T54" fmla="*/ 87 w 110"/>
                  <a:gd name="T55" fmla="*/ 52 h 70"/>
                  <a:gd name="T56" fmla="*/ 82 w 110"/>
                  <a:gd name="T57" fmla="*/ 46 h 70"/>
                  <a:gd name="T58" fmla="*/ 76 w 110"/>
                  <a:gd name="T59" fmla="*/ 40 h 70"/>
                  <a:gd name="T60" fmla="*/ 71 w 110"/>
                  <a:gd name="T61" fmla="*/ 36 h 70"/>
                  <a:gd name="T62" fmla="*/ 66 w 110"/>
                  <a:gd name="T63" fmla="*/ 32 h 70"/>
                  <a:gd name="T64" fmla="*/ 59 w 110"/>
                  <a:gd name="T65" fmla="*/ 26 h 70"/>
                  <a:gd name="T66" fmla="*/ 52 w 110"/>
                  <a:gd name="T67" fmla="*/ 22 h 70"/>
                  <a:gd name="T68" fmla="*/ 46 w 110"/>
                  <a:gd name="T69" fmla="*/ 17 h 70"/>
                  <a:gd name="T70" fmla="*/ 40 w 110"/>
                  <a:gd name="T71" fmla="*/ 15 h 70"/>
                  <a:gd name="T72" fmla="*/ 35 w 110"/>
                  <a:gd name="T73" fmla="*/ 16 h 70"/>
                  <a:gd name="T74" fmla="*/ 30 w 110"/>
                  <a:gd name="T75" fmla="*/ 21 h 70"/>
                  <a:gd name="T76" fmla="*/ 27 w 110"/>
                  <a:gd name="T77" fmla="*/ 27 h 70"/>
                  <a:gd name="T78" fmla="*/ 24 w 110"/>
                  <a:gd name="T79" fmla="*/ 32 h 70"/>
                  <a:gd name="T80" fmla="*/ 19 w 110"/>
                  <a:gd name="T81" fmla="*/ 38 h 70"/>
                  <a:gd name="T82" fmla="*/ 16 w 110"/>
                  <a:gd name="T83" fmla="*/ 43 h 70"/>
                  <a:gd name="T84" fmla="*/ 12 w 110"/>
                  <a:gd name="T85" fmla="*/ 49 h 70"/>
                  <a:gd name="T86" fmla="*/ 8 w 110"/>
                  <a:gd name="T87" fmla="*/ 54 h 70"/>
                  <a:gd name="T88" fmla="*/ 5 w 110"/>
                  <a:gd name="T89" fmla="*/ 60 h 70"/>
                  <a:gd name="T90" fmla="*/ 2 w 110"/>
                  <a:gd name="T91" fmla="*/ 65 h 70"/>
                  <a:gd name="T92" fmla="*/ 3 w 110"/>
                  <a:gd name="T93" fmla="*/ 42 h 7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10"/>
                  <a:gd name="T142" fmla="*/ 0 h 70"/>
                  <a:gd name="T143" fmla="*/ 110 w 110"/>
                  <a:gd name="T144" fmla="*/ 70 h 7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10" h="70">
                    <a:moveTo>
                      <a:pt x="8" y="41"/>
                    </a:moveTo>
                    <a:lnTo>
                      <a:pt x="10" y="39"/>
                    </a:lnTo>
                    <a:lnTo>
                      <a:pt x="12" y="36"/>
                    </a:lnTo>
                    <a:lnTo>
                      <a:pt x="14" y="33"/>
                    </a:lnTo>
                    <a:lnTo>
                      <a:pt x="15" y="30"/>
                    </a:lnTo>
                    <a:lnTo>
                      <a:pt x="16" y="28"/>
                    </a:lnTo>
                    <a:lnTo>
                      <a:pt x="17" y="25"/>
                    </a:lnTo>
                    <a:lnTo>
                      <a:pt x="19" y="21"/>
                    </a:lnTo>
                    <a:lnTo>
                      <a:pt x="21" y="18"/>
                    </a:lnTo>
                    <a:lnTo>
                      <a:pt x="24" y="15"/>
                    </a:lnTo>
                    <a:lnTo>
                      <a:pt x="26" y="12"/>
                    </a:lnTo>
                    <a:lnTo>
                      <a:pt x="27" y="9"/>
                    </a:lnTo>
                    <a:lnTo>
                      <a:pt x="30" y="6"/>
                    </a:lnTo>
                    <a:lnTo>
                      <a:pt x="31" y="4"/>
                    </a:lnTo>
                    <a:lnTo>
                      <a:pt x="34" y="2"/>
                    </a:lnTo>
                    <a:lnTo>
                      <a:pt x="37" y="0"/>
                    </a:lnTo>
                    <a:lnTo>
                      <a:pt x="39" y="0"/>
                    </a:lnTo>
                    <a:lnTo>
                      <a:pt x="42" y="0"/>
                    </a:lnTo>
                    <a:lnTo>
                      <a:pt x="45" y="0"/>
                    </a:lnTo>
                    <a:lnTo>
                      <a:pt x="48" y="0"/>
                    </a:lnTo>
                    <a:lnTo>
                      <a:pt x="50" y="0"/>
                    </a:lnTo>
                    <a:lnTo>
                      <a:pt x="54" y="2"/>
                    </a:lnTo>
                    <a:lnTo>
                      <a:pt x="57" y="4"/>
                    </a:lnTo>
                    <a:lnTo>
                      <a:pt x="60" y="5"/>
                    </a:lnTo>
                    <a:lnTo>
                      <a:pt x="62" y="7"/>
                    </a:lnTo>
                    <a:lnTo>
                      <a:pt x="68" y="12"/>
                    </a:lnTo>
                    <a:lnTo>
                      <a:pt x="71" y="14"/>
                    </a:lnTo>
                    <a:lnTo>
                      <a:pt x="74" y="17"/>
                    </a:lnTo>
                    <a:lnTo>
                      <a:pt x="76" y="19"/>
                    </a:lnTo>
                    <a:lnTo>
                      <a:pt x="79" y="21"/>
                    </a:lnTo>
                    <a:lnTo>
                      <a:pt x="82" y="24"/>
                    </a:lnTo>
                    <a:lnTo>
                      <a:pt x="83" y="27"/>
                    </a:lnTo>
                    <a:lnTo>
                      <a:pt x="86" y="29"/>
                    </a:lnTo>
                    <a:lnTo>
                      <a:pt x="89" y="32"/>
                    </a:lnTo>
                    <a:lnTo>
                      <a:pt x="92" y="35"/>
                    </a:lnTo>
                    <a:lnTo>
                      <a:pt x="93" y="38"/>
                    </a:lnTo>
                    <a:lnTo>
                      <a:pt x="95" y="40"/>
                    </a:lnTo>
                    <a:lnTo>
                      <a:pt x="97" y="43"/>
                    </a:lnTo>
                    <a:lnTo>
                      <a:pt x="98" y="46"/>
                    </a:lnTo>
                    <a:lnTo>
                      <a:pt x="101" y="49"/>
                    </a:lnTo>
                    <a:lnTo>
                      <a:pt x="102" y="52"/>
                    </a:lnTo>
                    <a:lnTo>
                      <a:pt x="104" y="55"/>
                    </a:lnTo>
                    <a:lnTo>
                      <a:pt x="104" y="58"/>
                    </a:lnTo>
                    <a:lnTo>
                      <a:pt x="105" y="61"/>
                    </a:lnTo>
                    <a:lnTo>
                      <a:pt x="107" y="63"/>
                    </a:lnTo>
                    <a:lnTo>
                      <a:pt x="108" y="66"/>
                    </a:lnTo>
                    <a:lnTo>
                      <a:pt x="109" y="69"/>
                    </a:lnTo>
                    <a:lnTo>
                      <a:pt x="106" y="68"/>
                    </a:lnTo>
                    <a:lnTo>
                      <a:pt x="104" y="65"/>
                    </a:lnTo>
                    <a:lnTo>
                      <a:pt x="102" y="63"/>
                    </a:lnTo>
                    <a:lnTo>
                      <a:pt x="99" y="62"/>
                    </a:lnTo>
                    <a:lnTo>
                      <a:pt x="96" y="60"/>
                    </a:lnTo>
                    <a:lnTo>
                      <a:pt x="93" y="59"/>
                    </a:lnTo>
                    <a:lnTo>
                      <a:pt x="91" y="57"/>
                    </a:lnTo>
                    <a:lnTo>
                      <a:pt x="89" y="54"/>
                    </a:lnTo>
                    <a:lnTo>
                      <a:pt x="87" y="52"/>
                    </a:lnTo>
                    <a:lnTo>
                      <a:pt x="84" y="50"/>
                    </a:lnTo>
                    <a:lnTo>
                      <a:pt x="82" y="46"/>
                    </a:lnTo>
                    <a:lnTo>
                      <a:pt x="79" y="43"/>
                    </a:lnTo>
                    <a:lnTo>
                      <a:pt x="76" y="40"/>
                    </a:lnTo>
                    <a:lnTo>
                      <a:pt x="73" y="39"/>
                    </a:lnTo>
                    <a:lnTo>
                      <a:pt x="71" y="36"/>
                    </a:lnTo>
                    <a:lnTo>
                      <a:pt x="69" y="34"/>
                    </a:lnTo>
                    <a:lnTo>
                      <a:pt x="66" y="32"/>
                    </a:lnTo>
                    <a:lnTo>
                      <a:pt x="62" y="29"/>
                    </a:lnTo>
                    <a:lnTo>
                      <a:pt x="59" y="26"/>
                    </a:lnTo>
                    <a:lnTo>
                      <a:pt x="56" y="24"/>
                    </a:lnTo>
                    <a:lnTo>
                      <a:pt x="52" y="22"/>
                    </a:lnTo>
                    <a:lnTo>
                      <a:pt x="49" y="20"/>
                    </a:lnTo>
                    <a:lnTo>
                      <a:pt x="46" y="17"/>
                    </a:lnTo>
                    <a:lnTo>
                      <a:pt x="43" y="16"/>
                    </a:lnTo>
                    <a:lnTo>
                      <a:pt x="40" y="15"/>
                    </a:lnTo>
                    <a:lnTo>
                      <a:pt x="38" y="14"/>
                    </a:lnTo>
                    <a:lnTo>
                      <a:pt x="35" y="16"/>
                    </a:lnTo>
                    <a:lnTo>
                      <a:pt x="33" y="19"/>
                    </a:lnTo>
                    <a:lnTo>
                      <a:pt x="30" y="21"/>
                    </a:lnTo>
                    <a:lnTo>
                      <a:pt x="29" y="24"/>
                    </a:lnTo>
                    <a:lnTo>
                      <a:pt x="27" y="27"/>
                    </a:lnTo>
                    <a:lnTo>
                      <a:pt x="26" y="29"/>
                    </a:lnTo>
                    <a:lnTo>
                      <a:pt x="24" y="32"/>
                    </a:lnTo>
                    <a:lnTo>
                      <a:pt x="22" y="35"/>
                    </a:lnTo>
                    <a:lnTo>
                      <a:pt x="19" y="38"/>
                    </a:lnTo>
                    <a:lnTo>
                      <a:pt x="17" y="40"/>
                    </a:lnTo>
                    <a:lnTo>
                      <a:pt x="16" y="43"/>
                    </a:lnTo>
                    <a:lnTo>
                      <a:pt x="14" y="46"/>
                    </a:lnTo>
                    <a:lnTo>
                      <a:pt x="12" y="49"/>
                    </a:lnTo>
                    <a:lnTo>
                      <a:pt x="10" y="52"/>
                    </a:lnTo>
                    <a:lnTo>
                      <a:pt x="8" y="54"/>
                    </a:lnTo>
                    <a:lnTo>
                      <a:pt x="6" y="57"/>
                    </a:lnTo>
                    <a:lnTo>
                      <a:pt x="5" y="60"/>
                    </a:lnTo>
                    <a:lnTo>
                      <a:pt x="4" y="63"/>
                    </a:lnTo>
                    <a:lnTo>
                      <a:pt x="2" y="65"/>
                    </a:lnTo>
                    <a:lnTo>
                      <a:pt x="0" y="68"/>
                    </a:lnTo>
                    <a:lnTo>
                      <a:pt x="3" y="42"/>
                    </a:lnTo>
                  </a:path>
                </a:pathLst>
              </a:custGeom>
              <a:solidFill>
                <a:srgbClr val="00CC00"/>
              </a:solidFill>
              <a:ln w="12700" cap="rnd">
                <a:solidFill>
                  <a:srgbClr val="00CC00"/>
                </a:solidFill>
                <a:round/>
                <a:headEnd/>
                <a:tailEnd/>
              </a:ln>
            </p:spPr>
            <p:txBody>
              <a:bodyPr/>
              <a:lstStyle/>
              <a:p>
                <a:endParaRPr lang="en-US"/>
              </a:p>
            </p:txBody>
          </p:sp>
          <p:sp>
            <p:nvSpPr>
              <p:cNvPr id="3897" name="Freeform 278"/>
              <p:cNvSpPr>
                <a:spLocks/>
              </p:cNvSpPr>
              <p:nvPr/>
            </p:nvSpPr>
            <p:spPr bwMode="auto">
              <a:xfrm>
                <a:off x="1840" y="1156"/>
                <a:ext cx="152" cy="95"/>
              </a:xfrm>
              <a:custGeom>
                <a:avLst/>
                <a:gdLst>
                  <a:gd name="T0" fmla="*/ 137 w 152"/>
                  <a:gd name="T1" fmla="*/ 53 h 95"/>
                  <a:gd name="T2" fmla="*/ 132 w 152"/>
                  <a:gd name="T3" fmla="*/ 45 h 95"/>
                  <a:gd name="T4" fmla="*/ 128 w 152"/>
                  <a:gd name="T5" fmla="*/ 38 h 95"/>
                  <a:gd name="T6" fmla="*/ 124 w 152"/>
                  <a:gd name="T7" fmla="*/ 29 h 95"/>
                  <a:gd name="T8" fmla="*/ 118 w 152"/>
                  <a:gd name="T9" fmla="*/ 20 h 95"/>
                  <a:gd name="T10" fmla="*/ 113 w 152"/>
                  <a:gd name="T11" fmla="*/ 13 h 95"/>
                  <a:gd name="T12" fmla="*/ 108 w 152"/>
                  <a:gd name="T13" fmla="*/ 5 h 95"/>
                  <a:gd name="T14" fmla="*/ 100 w 152"/>
                  <a:gd name="T15" fmla="*/ 0 h 95"/>
                  <a:gd name="T16" fmla="*/ 93 w 152"/>
                  <a:gd name="T17" fmla="*/ 0 h 95"/>
                  <a:gd name="T18" fmla="*/ 85 w 152"/>
                  <a:gd name="T19" fmla="*/ 0 h 95"/>
                  <a:gd name="T20" fmla="*/ 76 w 152"/>
                  <a:gd name="T21" fmla="*/ 3 h 95"/>
                  <a:gd name="T22" fmla="*/ 69 w 152"/>
                  <a:gd name="T23" fmla="*/ 6 h 95"/>
                  <a:gd name="T24" fmla="*/ 57 w 152"/>
                  <a:gd name="T25" fmla="*/ 16 h 95"/>
                  <a:gd name="T26" fmla="*/ 48 w 152"/>
                  <a:gd name="T27" fmla="*/ 23 h 95"/>
                  <a:gd name="T28" fmla="*/ 42 w 152"/>
                  <a:gd name="T29" fmla="*/ 29 h 95"/>
                  <a:gd name="T30" fmla="*/ 36 w 152"/>
                  <a:gd name="T31" fmla="*/ 36 h 95"/>
                  <a:gd name="T32" fmla="*/ 28 w 152"/>
                  <a:gd name="T33" fmla="*/ 44 h 95"/>
                  <a:gd name="T34" fmla="*/ 23 w 152"/>
                  <a:gd name="T35" fmla="*/ 51 h 95"/>
                  <a:gd name="T36" fmla="*/ 16 w 152"/>
                  <a:gd name="T37" fmla="*/ 59 h 95"/>
                  <a:gd name="T38" fmla="*/ 11 w 152"/>
                  <a:gd name="T39" fmla="*/ 66 h 95"/>
                  <a:gd name="T40" fmla="*/ 8 w 152"/>
                  <a:gd name="T41" fmla="*/ 75 h 95"/>
                  <a:gd name="T42" fmla="*/ 5 w 152"/>
                  <a:gd name="T43" fmla="*/ 83 h 95"/>
                  <a:gd name="T44" fmla="*/ 1 w 152"/>
                  <a:gd name="T45" fmla="*/ 90 h 95"/>
                  <a:gd name="T46" fmla="*/ 4 w 152"/>
                  <a:gd name="T47" fmla="*/ 93 h 95"/>
                  <a:gd name="T48" fmla="*/ 10 w 152"/>
                  <a:gd name="T49" fmla="*/ 86 h 95"/>
                  <a:gd name="T50" fmla="*/ 18 w 152"/>
                  <a:gd name="T51" fmla="*/ 81 h 95"/>
                  <a:gd name="T52" fmla="*/ 25 w 152"/>
                  <a:gd name="T53" fmla="*/ 78 h 95"/>
                  <a:gd name="T54" fmla="*/ 30 w 152"/>
                  <a:gd name="T55" fmla="*/ 70 h 95"/>
                  <a:gd name="T56" fmla="*/ 38 w 152"/>
                  <a:gd name="T57" fmla="*/ 63 h 95"/>
                  <a:gd name="T58" fmla="*/ 46 w 152"/>
                  <a:gd name="T59" fmla="*/ 55 h 95"/>
                  <a:gd name="T60" fmla="*/ 52 w 152"/>
                  <a:gd name="T61" fmla="*/ 49 h 95"/>
                  <a:gd name="T62" fmla="*/ 60 w 152"/>
                  <a:gd name="T63" fmla="*/ 44 h 95"/>
                  <a:gd name="T64" fmla="*/ 70 w 152"/>
                  <a:gd name="T65" fmla="*/ 35 h 95"/>
                  <a:gd name="T66" fmla="*/ 79 w 152"/>
                  <a:gd name="T67" fmla="*/ 30 h 95"/>
                  <a:gd name="T68" fmla="*/ 88 w 152"/>
                  <a:gd name="T69" fmla="*/ 24 h 95"/>
                  <a:gd name="T70" fmla="*/ 95 w 152"/>
                  <a:gd name="T71" fmla="*/ 20 h 95"/>
                  <a:gd name="T72" fmla="*/ 103 w 152"/>
                  <a:gd name="T73" fmla="*/ 21 h 95"/>
                  <a:gd name="T74" fmla="*/ 109 w 152"/>
                  <a:gd name="T75" fmla="*/ 29 h 95"/>
                  <a:gd name="T76" fmla="*/ 113 w 152"/>
                  <a:gd name="T77" fmla="*/ 36 h 95"/>
                  <a:gd name="T78" fmla="*/ 118 w 152"/>
                  <a:gd name="T79" fmla="*/ 44 h 95"/>
                  <a:gd name="T80" fmla="*/ 124 w 152"/>
                  <a:gd name="T81" fmla="*/ 51 h 95"/>
                  <a:gd name="T82" fmla="*/ 129 w 152"/>
                  <a:gd name="T83" fmla="*/ 59 h 95"/>
                  <a:gd name="T84" fmla="*/ 135 w 152"/>
                  <a:gd name="T85" fmla="*/ 66 h 95"/>
                  <a:gd name="T86" fmla="*/ 140 w 152"/>
                  <a:gd name="T87" fmla="*/ 74 h 95"/>
                  <a:gd name="T88" fmla="*/ 145 w 152"/>
                  <a:gd name="T89" fmla="*/ 81 h 95"/>
                  <a:gd name="T90" fmla="*/ 148 w 152"/>
                  <a:gd name="T91" fmla="*/ 89 h 95"/>
                  <a:gd name="T92" fmla="*/ 147 w 152"/>
                  <a:gd name="T93" fmla="*/ 58 h 9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52"/>
                  <a:gd name="T142" fmla="*/ 0 h 95"/>
                  <a:gd name="T143" fmla="*/ 152 w 152"/>
                  <a:gd name="T144" fmla="*/ 95 h 95"/>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52" h="95">
                    <a:moveTo>
                      <a:pt x="140" y="56"/>
                    </a:moveTo>
                    <a:lnTo>
                      <a:pt x="137" y="53"/>
                    </a:lnTo>
                    <a:lnTo>
                      <a:pt x="135" y="49"/>
                    </a:lnTo>
                    <a:lnTo>
                      <a:pt x="132" y="45"/>
                    </a:lnTo>
                    <a:lnTo>
                      <a:pt x="131" y="41"/>
                    </a:lnTo>
                    <a:lnTo>
                      <a:pt x="128" y="38"/>
                    </a:lnTo>
                    <a:lnTo>
                      <a:pt x="127" y="34"/>
                    </a:lnTo>
                    <a:lnTo>
                      <a:pt x="124" y="29"/>
                    </a:lnTo>
                    <a:lnTo>
                      <a:pt x="122" y="25"/>
                    </a:lnTo>
                    <a:lnTo>
                      <a:pt x="118" y="20"/>
                    </a:lnTo>
                    <a:lnTo>
                      <a:pt x="115" y="16"/>
                    </a:lnTo>
                    <a:lnTo>
                      <a:pt x="113" y="13"/>
                    </a:lnTo>
                    <a:lnTo>
                      <a:pt x="109" y="9"/>
                    </a:lnTo>
                    <a:lnTo>
                      <a:pt x="108" y="5"/>
                    </a:lnTo>
                    <a:lnTo>
                      <a:pt x="104" y="3"/>
                    </a:lnTo>
                    <a:lnTo>
                      <a:pt x="100" y="0"/>
                    </a:lnTo>
                    <a:lnTo>
                      <a:pt x="96" y="0"/>
                    </a:lnTo>
                    <a:lnTo>
                      <a:pt x="93" y="0"/>
                    </a:lnTo>
                    <a:lnTo>
                      <a:pt x="89" y="0"/>
                    </a:lnTo>
                    <a:lnTo>
                      <a:pt x="85" y="0"/>
                    </a:lnTo>
                    <a:lnTo>
                      <a:pt x="81" y="0"/>
                    </a:lnTo>
                    <a:lnTo>
                      <a:pt x="76" y="3"/>
                    </a:lnTo>
                    <a:lnTo>
                      <a:pt x="72" y="5"/>
                    </a:lnTo>
                    <a:lnTo>
                      <a:pt x="69" y="6"/>
                    </a:lnTo>
                    <a:lnTo>
                      <a:pt x="65" y="10"/>
                    </a:lnTo>
                    <a:lnTo>
                      <a:pt x="57" y="16"/>
                    </a:lnTo>
                    <a:lnTo>
                      <a:pt x="53" y="19"/>
                    </a:lnTo>
                    <a:lnTo>
                      <a:pt x="48" y="23"/>
                    </a:lnTo>
                    <a:lnTo>
                      <a:pt x="46" y="26"/>
                    </a:lnTo>
                    <a:lnTo>
                      <a:pt x="42" y="29"/>
                    </a:lnTo>
                    <a:lnTo>
                      <a:pt x="38" y="33"/>
                    </a:lnTo>
                    <a:lnTo>
                      <a:pt x="36" y="36"/>
                    </a:lnTo>
                    <a:lnTo>
                      <a:pt x="32" y="40"/>
                    </a:lnTo>
                    <a:lnTo>
                      <a:pt x="28" y="44"/>
                    </a:lnTo>
                    <a:lnTo>
                      <a:pt x="24" y="48"/>
                    </a:lnTo>
                    <a:lnTo>
                      <a:pt x="23" y="51"/>
                    </a:lnTo>
                    <a:lnTo>
                      <a:pt x="19" y="55"/>
                    </a:lnTo>
                    <a:lnTo>
                      <a:pt x="16" y="59"/>
                    </a:lnTo>
                    <a:lnTo>
                      <a:pt x="15" y="63"/>
                    </a:lnTo>
                    <a:lnTo>
                      <a:pt x="11" y="66"/>
                    </a:lnTo>
                    <a:lnTo>
                      <a:pt x="10" y="71"/>
                    </a:lnTo>
                    <a:lnTo>
                      <a:pt x="8" y="75"/>
                    </a:lnTo>
                    <a:lnTo>
                      <a:pt x="6" y="79"/>
                    </a:lnTo>
                    <a:lnTo>
                      <a:pt x="5" y="83"/>
                    </a:lnTo>
                    <a:lnTo>
                      <a:pt x="3" y="86"/>
                    </a:lnTo>
                    <a:lnTo>
                      <a:pt x="1" y="90"/>
                    </a:lnTo>
                    <a:lnTo>
                      <a:pt x="0" y="94"/>
                    </a:lnTo>
                    <a:lnTo>
                      <a:pt x="4" y="93"/>
                    </a:lnTo>
                    <a:lnTo>
                      <a:pt x="6" y="89"/>
                    </a:lnTo>
                    <a:lnTo>
                      <a:pt x="10" y="86"/>
                    </a:lnTo>
                    <a:lnTo>
                      <a:pt x="14" y="84"/>
                    </a:lnTo>
                    <a:lnTo>
                      <a:pt x="18" y="81"/>
                    </a:lnTo>
                    <a:lnTo>
                      <a:pt x="22" y="80"/>
                    </a:lnTo>
                    <a:lnTo>
                      <a:pt x="25" y="78"/>
                    </a:lnTo>
                    <a:lnTo>
                      <a:pt x="28" y="74"/>
                    </a:lnTo>
                    <a:lnTo>
                      <a:pt x="30" y="70"/>
                    </a:lnTo>
                    <a:lnTo>
                      <a:pt x="34" y="68"/>
                    </a:lnTo>
                    <a:lnTo>
                      <a:pt x="38" y="63"/>
                    </a:lnTo>
                    <a:lnTo>
                      <a:pt x="42" y="59"/>
                    </a:lnTo>
                    <a:lnTo>
                      <a:pt x="46" y="55"/>
                    </a:lnTo>
                    <a:lnTo>
                      <a:pt x="49" y="53"/>
                    </a:lnTo>
                    <a:lnTo>
                      <a:pt x="52" y="49"/>
                    </a:lnTo>
                    <a:lnTo>
                      <a:pt x="56" y="46"/>
                    </a:lnTo>
                    <a:lnTo>
                      <a:pt x="60" y="44"/>
                    </a:lnTo>
                    <a:lnTo>
                      <a:pt x="65" y="40"/>
                    </a:lnTo>
                    <a:lnTo>
                      <a:pt x="70" y="35"/>
                    </a:lnTo>
                    <a:lnTo>
                      <a:pt x="74" y="33"/>
                    </a:lnTo>
                    <a:lnTo>
                      <a:pt x="79" y="30"/>
                    </a:lnTo>
                    <a:lnTo>
                      <a:pt x="82" y="28"/>
                    </a:lnTo>
                    <a:lnTo>
                      <a:pt x="88" y="24"/>
                    </a:lnTo>
                    <a:lnTo>
                      <a:pt x="91" y="21"/>
                    </a:lnTo>
                    <a:lnTo>
                      <a:pt x="95" y="20"/>
                    </a:lnTo>
                    <a:lnTo>
                      <a:pt x="99" y="19"/>
                    </a:lnTo>
                    <a:lnTo>
                      <a:pt x="103" y="21"/>
                    </a:lnTo>
                    <a:lnTo>
                      <a:pt x="105" y="26"/>
                    </a:lnTo>
                    <a:lnTo>
                      <a:pt x="109" y="29"/>
                    </a:lnTo>
                    <a:lnTo>
                      <a:pt x="110" y="33"/>
                    </a:lnTo>
                    <a:lnTo>
                      <a:pt x="113" y="36"/>
                    </a:lnTo>
                    <a:lnTo>
                      <a:pt x="115" y="40"/>
                    </a:lnTo>
                    <a:lnTo>
                      <a:pt x="118" y="44"/>
                    </a:lnTo>
                    <a:lnTo>
                      <a:pt x="121" y="48"/>
                    </a:lnTo>
                    <a:lnTo>
                      <a:pt x="124" y="51"/>
                    </a:lnTo>
                    <a:lnTo>
                      <a:pt x="127" y="55"/>
                    </a:lnTo>
                    <a:lnTo>
                      <a:pt x="129" y="59"/>
                    </a:lnTo>
                    <a:lnTo>
                      <a:pt x="132" y="63"/>
                    </a:lnTo>
                    <a:lnTo>
                      <a:pt x="135" y="66"/>
                    </a:lnTo>
                    <a:lnTo>
                      <a:pt x="137" y="70"/>
                    </a:lnTo>
                    <a:lnTo>
                      <a:pt x="140" y="74"/>
                    </a:lnTo>
                    <a:lnTo>
                      <a:pt x="142" y="78"/>
                    </a:lnTo>
                    <a:lnTo>
                      <a:pt x="145" y="81"/>
                    </a:lnTo>
                    <a:lnTo>
                      <a:pt x="146" y="85"/>
                    </a:lnTo>
                    <a:lnTo>
                      <a:pt x="148" y="89"/>
                    </a:lnTo>
                    <a:lnTo>
                      <a:pt x="151" y="93"/>
                    </a:lnTo>
                    <a:lnTo>
                      <a:pt x="147" y="58"/>
                    </a:lnTo>
                  </a:path>
                </a:pathLst>
              </a:custGeom>
              <a:solidFill>
                <a:srgbClr val="00CC00"/>
              </a:solidFill>
              <a:ln w="12700" cap="rnd">
                <a:solidFill>
                  <a:srgbClr val="00CC00"/>
                </a:solidFill>
                <a:round/>
                <a:headEnd/>
                <a:tailEnd/>
              </a:ln>
            </p:spPr>
            <p:txBody>
              <a:bodyPr/>
              <a:lstStyle/>
              <a:p>
                <a:endParaRPr lang="en-US"/>
              </a:p>
            </p:txBody>
          </p:sp>
          <p:sp>
            <p:nvSpPr>
              <p:cNvPr id="3898" name="Freeform 279"/>
              <p:cNvSpPr>
                <a:spLocks/>
              </p:cNvSpPr>
              <p:nvPr/>
            </p:nvSpPr>
            <p:spPr bwMode="auto">
              <a:xfrm>
                <a:off x="1980" y="1072"/>
                <a:ext cx="55" cy="776"/>
              </a:xfrm>
              <a:custGeom>
                <a:avLst/>
                <a:gdLst>
                  <a:gd name="T0" fmla="*/ 19 w 55"/>
                  <a:gd name="T1" fmla="*/ 734 h 776"/>
                  <a:gd name="T2" fmla="*/ 19 w 55"/>
                  <a:gd name="T3" fmla="*/ 709 h 776"/>
                  <a:gd name="T4" fmla="*/ 17 w 55"/>
                  <a:gd name="T5" fmla="*/ 675 h 776"/>
                  <a:gd name="T6" fmla="*/ 15 w 55"/>
                  <a:gd name="T7" fmla="*/ 650 h 776"/>
                  <a:gd name="T8" fmla="*/ 15 w 55"/>
                  <a:gd name="T9" fmla="*/ 620 h 776"/>
                  <a:gd name="T10" fmla="*/ 15 w 55"/>
                  <a:gd name="T11" fmla="*/ 583 h 776"/>
                  <a:gd name="T12" fmla="*/ 15 w 55"/>
                  <a:gd name="T13" fmla="*/ 554 h 776"/>
                  <a:gd name="T14" fmla="*/ 15 w 55"/>
                  <a:gd name="T15" fmla="*/ 530 h 776"/>
                  <a:gd name="T16" fmla="*/ 14 w 55"/>
                  <a:gd name="T17" fmla="*/ 496 h 776"/>
                  <a:gd name="T18" fmla="*/ 12 w 55"/>
                  <a:gd name="T19" fmla="*/ 471 h 776"/>
                  <a:gd name="T20" fmla="*/ 8 w 55"/>
                  <a:gd name="T21" fmla="*/ 441 h 776"/>
                  <a:gd name="T22" fmla="*/ 2 w 55"/>
                  <a:gd name="T23" fmla="*/ 410 h 776"/>
                  <a:gd name="T24" fmla="*/ 0 w 55"/>
                  <a:gd name="T25" fmla="*/ 380 h 776"/>
                  <a:gd name="T26" fmla="*/ 0 w 55"/>
                  <a:gd name="T27" fmla="*/ 354 h 776"/>
                  <a:gd name="T28" fmla="*/ 0 w 55"/>
                  <a:gd name="T29" fmla="*/ 328 h 776"/>
                  <a:gd name="T30" fmla="*/ 0 w 55"/>
                  <a:gd name="T31" fmla="*/ 299 h 776"/>
                  <a:gd name="T32" fmla="*/ 4 w 55"/>
                  <a:gd name="T33" fmla="*/ 269 h 776"/>
                  <a:gd name="T34" fmla="*/ 10 w 55"/>
                  <a:gd name="T35" fmla="*/ 238 h 776"/>
                  <a:gd name="T36" fmla="*/ 12 w 55"/>
                  <a:gd name="T37" fmla="*/ 210 h 776"/>
                  <a:gd name="T38" fmla="*/ 12 w 55"/>
                  <a:gd name="T39" fmla="*/ 188 h 776"/>
                  <a:gd name="T40" fmla="*/ 12 w 55"/>
                  <a:gd name="T41" fmla="*/ 164 h 776"/>
                  <a:gd name="T42" fmla="*/ 12 w 55"/>
                  <a:gd name="T43" fmla="*/ 137 h 776"/>
                  <a:gd name="T44" fmla="*/ 12 w 55"/>
                  <a:gd name="T45" fmla="*/ 107 h 776"/>
                  <a:gd name="T46" fmla="*/ 12 w 55"/>
                  <a:gd name="T47" fmla="*/ 81 h 776"/>
                  <a:gd name="T48" fmla="*/ 12 w 55"/>
                  <a:gd name="T49" fmla="*/ 59 h 776"/>
                  <a:gd name="T50" fmla="*/ 10 w 55"/>
                  <a:gd name="T51" fmla="*/ 33 h 776"/>
                  <a:gd name="T52" fmla="*/ 10 w 55"/>
                  <a:gd name="T53" fmla="*/ 11 h 776"/>
                  <a:gd name="T54" fmla="*/ 25 w 55"/>
                  <a:gd name="T55" fmla="*/ 6 h 776"/>
                  <a:gd name="T56" fmla="*/ 27 w 55"/>
                  <a:gd name="T57" fmla="*/ 28 h 776"/>
                  <a:gd name="T58" fmla="*/ 27 w 55"/>
                  <a:gd name="T59" fmla="*/ 50 h 776"/>
                  <a:gd name="T60" fmla="*/ 27 w 55"/>
                  <a:gd name="T61" fmla="*/ 79 h 776"/>
                  <a:gd name="T62" fmla="*/ 27 w 55"/>
                  <a:gd name="T63" fmla="*/ 105 h 776"/>
                  <a:gd name="T64" fmla="*/ 27 w 55"/>
                  <a:gd name="T65" fmla="*/ 135 h 776"/>
                  <a:gd name="T66" fmla="*/ 27 w 55"/>
                  <a:gd name="T67" fmla="*/ 161 h 776"/>
                  <a:gd name="T68" fmla="*/ 27 w 55"/>
                  <a:gd name="T69" fmla="*/ 185 h 776"/>
                  <a:gd name="T70" fmla="*/ 27 w 55"/>
                  <a:gd name="T71" fmla="*/ 209 h 776"/>
                  <a:gd name="T72" fmla="*/ 27 w 55"/>
                  <a:gd name="T73" fmla="*/ 236 h 776"/>
                  <a:gd name="T74" fmla="*/ 27 w 55"/>
                  <a:gd name="T75" fmla="*/ 262 h 776"/>
                  <a:gd name="T76" fmla="*/ 27 w 55"/>
                  <a:gd name="T77" fmla="*/ 284 h 776"/>
                  <a:gd name="T78" fmla="*/ 27 w 55"/>
                  <a:gd name="T79" fmla="*/ 310 h 776"/>
                  <a:gd name="T80" fmla="*/ 27 w 55"/>
                  <a:gd name="T81" fmla="*/ 338 h 776"/>
                  <a:gd name="T82" fmla="*/ 27 w 55"/>
                  <a:gd name="T83" fmla="*/ 364 h 776"/>
                  <a:gd name="T84" fmla="*/ 27 w 55"/>
                  <a:gd name="T85" fmla="*/ 391 h 776"/>
                  <a:gd name="T86" fmla="*/ 27 w 55"/>
                  <a:gd name="T87" fmla="*/ 419 h 776"/>
                  <a:gd name="T88" fmla="*/ 27 w 55"/>
                  <a:gd name="T89" fmla="*/ 448 h 776"/>
                  <a:gd name="T90" fmla="*/ 29 w 55"/>
                  <a:gd name="T91" fmla="*/ 474 h 776"/>
                  <a:gd name="T92" fmla="*/ 31 w 55"/>
                  <a:gd name="T93" fmla="*/ 496 h 776"/>
                  <a:gd name="T94" fmla="*/ 37 w 55"/>
                  <a:gd name="T95" fmla="*/ 520 h 776"/>
                  <a:gd name="T96" fmla="*/ 39 w 55"/>
                  <a:gd name="T97" fmla="*/ 543 h 776"/>
                  <a:gd name="T98" fmla="*/ 41 w 55"/>
                  <a:gd name="T99" fmla="*/ 566 h 776"/>
                  <a:gd name="T100" fmla="*/ 42 w 55"/>
                  <a:gd name="T101" fmla="*/ 594 h 776"/>
                  <a:gd name="T102" fmla="*/ 44 w 55"/>
                  <a:gd name="T103" fmla="*/ 618 h 776"/>
                  <a:gd name="T104" fmla="*/ 50 w 55"/>
                  <a:gd name="T105" fmla="*/ 650 h 776"/>
                  <a:gd name="T106" fmla="*/ 52 w 55"/>
                  <a:gd name="T107" fmla="*/ 672 h 776"/>
                  <a:gd name="T108" fmla="*/ 54 w 55"/>
                  <a:gd name="T109" fmla="*/ 699 h 776"/>
                  <a:gd name="T110" fmla="*/ 54 w 55"/>
                  <a:gd name="T111" fmla="*/ 727 h 776"/>
                  <a:gd name="T112" fmla="*/ 54 w 55"/>
                  <a:gd name="T113" fmla="*/ 751 h 776"/>
                  <a:gd name="T114" fmla="*/ 48 w 55"/>
                  <a:gd name="T115" fmla="*/ 771 h 776"/>
                  <a:gd name="T116" fmla="*/ 25 w 55"/>
                  <a:gd name="T117" fmla="*/ 775 h 776"/>
                  <a:gd name="T118" fmla="*/ 15 w 55"/>
                  <a:gd name="T119" fmla="*/ 758 h 77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55"/>
                  <a:gd name="T181" fmla="*/ 0 h 776"/>
                  <a:gd name="T182" fmla="*/ 55 w 55"/>
                  <a:gd name="T183" fmla="*/ 776 h 77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55" h="776">
                    <a:moveTo>
                      <a:pt x="21" y="751"/>
                    </a:moveTo>
                    <a:lnTo>
                      <a:pt x="19" y="745"/>
                    </a:lnTo>
                    <a:lnTo>
                      <a:pt x="19" y="740"/>
                    </a:lnTo>
                    <a:lnTo>
                      <a:pt x="19" y="734"/>
                    </a:lnTo>
                    <a:lnTo>
                      <a:pt x="19" y="727"/>
                    </a:lnTo>
                    <a:lnTo>
                      <a:pt x="19" y="721"/>
                    </a:lnTo>
                    <a:lnTo>
                      <a:pt x="19" y="716"/>
                    </a:lnTo>
                    <a:lnTo>
                      <a:pt x="19" y="709"/>
                    </a:lnTo>
                    <a:lnTo>
                      <a:pt x="19" y="698"/>
                    </a:lnTo>
                    <a:lnTo>
                      <a:pt x="19" y="686"/>
                    </a:lnTo>
                    <a:lnTo>
                      <a:pt x="19" y="681"/>
                    </a:lnTo>
                    <a:lnTo>
                      <a:pt x="17" y="675"/>
                    </a:lnTo>
                    <a:lnTo>
                      <a:pt x="17" y="668"/>
                    </a:lnTo>
                    <a:lnTo>
                      <a:pt x="17" y="661"/>
                    </a:lnTo>
                    <a:lnTo>
                      <a:pt x="15" y="655"/>
                    </a:lnTo>
                    <a:lnTo>
                      <a:pt x="15" y="650"/>
                    </a:lnTo>
                    <a:lnTo>
                      <a:pt x="15" y="644"/>
                    </a:lnTo>
                    <a:lnTo>
                      <a:pt x="15" y="638"/>
                    </a:lnTo>
                    <a:lnTo>
                      <a:pt x="15" y="631"/>
                    </a:lnTo>
                    <a:lnTo>
                      <a:pt x="15" y="620"/>
                    </a:lnTo>
                    <a:lnTo>
                      <a:pt x="15" y="609"/>
                    </a:lnTo>
                    <a:lnTo>
                      <a:pt x="15" y="600"/>
                    </a:lnTo>
                    <a:lnTo>
                      <a:pt x="15" y="590"/>
                    </a:lnTo>
                    <a:lnTo>
                      <a:pt x="15" y="583"/>
                    </a:lnTo>
                    <a:lnTo>
                      <a:pt x="15" y="578"/>
                    </a:lnTo>
                    <a:lnTo>
                      <a:pt x="15" y="570"/>
                    </a:lnTo>
                    <a:lnTo>
                      <a:pt x="15" y="563"/>
                    </a:lnTo>
                    <a:lnTo>
                      <a:pt x="15" y="554"/>
                    </a:lnTo>
                    <a:lnTo>
                      <a:pt x="15" y="546"/>
                    </a:lnTo>
                    <a:lnTo>
                      <a:pt x="15" y="541"/>
                    </a:lnTo>
                    <a:lnTo>
                      <a:pt x="15" y="535"/>
                    </a:lnTo>
                    <a:lnTo>
                      <a:pt x="15" y="530"/>
                    </a:lnTo>
                    <a:lnTo>
                      <a:pt x="15" y="520"/>
                    </a:lnTo>
                    <a:lnTo>
                      <a:pt x="14" y="511"/>
                    </a:lnTo>
                    <a:lnTo>
                      <a:pt x="14" y="504"/>
                    </a:lnTo>
                    <a:lnTo>
                      <a:pt x="14" y="496"/>
                    </a:lnTo>
                    <a:lnTo>
                      <a:pt x="14" y="491"/>
                    </a:lnTo>
                    <a:lnTo>
                      <a:pt x="14" y="485"/>
                    </a:lnTo>
                    <a:lnTo>
                      <a:pt x="12" y="476"/>
                    </a:lnTo>
                    <a:lnTo>
                      <a:pt x="12" y="471"/>
                    </a:lnTo>
                    <a:lnTo>
                      <a:pt x="10" y="463"/>
                    </a:lnTo>
                    <a:lnTo>
                      <a:pt x="8" y="454"/>
                    </a:lnTo>
                    <a:lnTo>
                      <a:pt x="8" y="447"/>
                    </a:lnTo>
                    <a:lnTo>
                      <a:pt x="8" y="441"/>
                    </a:lnTo>
                    <a:lnTo>
                      <a:pt x="8" y="435"/>
                    </a:lnTo>
                    <a:lnTo>
                      <a:pt x="6" y="424"/>
                    </a:lnTo>
                    <a:lnTo>
                      <a:pt x="4" y="417"/>
                    </a:lnTo>
                    <a:lnTo>
                      <a:pt x="2" y="410"/>
                    </a:lnTo>
                    <a:lnTo>
                      <a:pt x="0" y="402"/>
                    </a:lnTo>
                    <a:lnTo>
                      <a:pt x="0" y="395"/>
                    </a:lnTo>
                    <a:lnTo>
                      <a:pt x="0" y="388"/>
                    </a:lnTo>
                    <a:lnTo>
                      <a:pt x="0" y="380"/>
                    </a:lnTo>
                    <a:lnTo>
                      <a:pt x="0" y="373"/>
                    </a:lnTo>
                    <a:lnTo>
                      <a:pt x="0" y="365"/>
                    </a:lnTo>
                    <a:lnTo>
                      <a:pt x="0" y="360"/>
                    </a:lnTo>
                    <a:lnTo>
                      <a:pt x="0" y="354"/>
                    </a:lnTo>
                    <a:lnTo>
                      <a:pt x="0" y="349"/>
                    </a:lnTo>
                    <a:lnTo>
                      <a:pt x="0" y="343"/>
                    </a:lnTo>
                    <a:lnTo>
                      <a:pt x="0" y="338"/>
                    </a:lnTo>
                    <a:lnTo>
                      <a:pt x="0" y="328"/>
                    </a:lnTo>
                    <a:lnTo>
                      <a:pt x="0" y="317"/>
                    </a:lnTo>
                    <a:lnTo>
                      <a:pt x="0" y="310"/>
                    </a:lnTo>
                    <a:lnTo>
                      <a:pt x="0" y="304"/>
                    </a:lnTo>
                    <a:lnTo>
                      <a:pt x="0" y="299"/>
                    </a:lnTo>
                    <a:lnTo>
                      <a:pt x="0" y="292"/>
                    </a:lnTo>
                    <a:lnTo>
                      <a:pt x="2" y="282"/>
                    </a:lnTo>
                    <a:lnTo>
                      <a:pt x="4" y="275"/>
                    </a:lnTo>
                    <a:lnTo>
                      <a:pt x="4" y="269"/>
                    </a:lnTo>
                    <a:lnTo>
                      <a:pt x="6" y="262"/>
                    </a:lnTo>
                    <a:lnTo>
                      <a:pt x="8" y="253"/>
                    </a:lnTo>
                    <a:lnTo>
                      <a:pt x="10" y="247"/>
                    </a:lnTo>
                    <a:lnTo>
                      <a:pt x="10" y="238"/>
                    </a:lnTo>
                    <a:lnTo>
                      <a:pt x="12" y="231"/>
                    </a:lnTo>
                    <a:lnTo>
                      <a:pt x="12" y="223"/>
                    </a:lnTo>
                    <a:lnTo>
                      <a:pt x="12" y="218"/>
                    </a:lnTo>
                    <a:lnTo>
                      <a:pt x="12" y="210"/>
                    </a:lnTo>
                    <a:lnTo>
                      <a:pt x="12" y="205"/>
                    </a:lnTo>
                    <a:lnTo>
                      <a:pt x="12" y="199"/>
                    </a:lnTo>
                    <a:lnTo>
                      <a:pt x="12" y="194"/>
                    </a:lnTo>
                    <a:lnTo>
                      <a:pt x="12" y="188"/>
                    </a:lnTo>
                    <a:lnTo>
                      <a:pt x="12" y="183"/>
                    </a:lnTo>
                    <a:lnTo>
                      <a:pt x="12" y="177"/>
                    </a:lnTo>
                    <a:lnTo>
                      <a:pt x="12" y="170"/>
                    </a:lnTo>
                    <a:lnTo>
                      <a:pt x="12" y="164"/>
                    </a:lnTo>
                    <a:lnTo>
                      <a:pt x="12" y="159"/>
                    </a:lnTo>
                    <a:lnTo>
                      <a:pt x="12" y="151"/>
                    </a:lnTo>
                    <a:lnTo>
                      <a:pt x="12" y="144"/>
                    </a:lnTo>
                    <a:lnTo>
                      <a:pt x="12" y="137"/>
                    </a:lnTo>
                    <a:lnTo>
                      <a:pt x="12" y="129"/>
                    </a:lnTo>
                    <a:lnTo>
                      <a:pt x="12" y="124"/>
                    </a:lnTo>
                    <a:lnTo>
                      <a:pt x="12" y="114"/>
                    </a:lnTo>
                    <a:lnTo>
                      <a:pt x="12" y="107"/>
                    </a:lnTo>
                    <a:lnTo>
                      <a:pt x="12" y="101"/>
                    </a:lnTo>
                    <a:lnTo>
                      <a:pt x="12" y="96"/>
                    </a:lnTo>
                    <a:lnTo>
                      <a:pt x="12" y="89"/>
                    </a:lnTo>
                    <a:lnTo>
                      <a:pt x="12" y="81"/>
                    </a:lnTo>
                    <a:lnTo>
                      <a:pt x="12" y="76"/>
                    </a:lnTo>
                    <a:lnTo>
                      <a:pt x="12" y="70"/>
                    </a:lnTo>
                    <a:lnTo>
                      <a:pt x="12" y="65"/>
                    </a:lnTo>
                    <a:lnTo>
                      <a:pt x="12" y="59"/>
                    </a:lnTo>
                    <a:lnTo>
                      <a:pt x="12" y="52"/>
                    </a:lnTo>
                    <a:lnTo>
                      <a:pt x="10" y="46"/>
                    </a:lnTo>
                    <a:lnTo>
                      <a:pt x="10" y="41"/>
                    </a:lnTo>
                    <a:lnTo>
                      <a:pt x="10" y="33"/>
                    </a:lnTo>
                    <a:lnTo>
                      <a:pt x="10" y="28"/>
                    </a:lnTo>
                    <a:lnTo>
                      <a:pt x="10" y="22"/>
                    </a:lnTo>
                    <a:lnTo>
                      <a:pt x="10" y="17"/>
                    </a:lnTo>
                    <a:lnTo>
                      <a:pt x="10" y="11"/>
                    </a:lnTo>
                    <a:lnTo>
                      <a:pt x="12" y="6"/>
                    </a:lnTo>
                    <a:lnTo>
                      <a:pt x="17" y="2"/>
                    </a:lnTo>
                    <a:lnTo>
                      <a:pt x="23" y="0"/>
                    </a:lnTo>
                    <a:lnTo>
                      <a:pt x="25" y="6"/>
                    </a:lnTo>
                    <a:lnTo>
                      <a:pt x="25" y="11"/>
                    </a:lnTo>
                    <a:lnTo>
                      <a:pt x="25" y="17"/>
                    </a:lnTo>
                    <a:lnTo>
                      <a:pt x="27" y="22"/>
                    </a:lnTo>
                    <a:lnTo>
                      <a:pt x="27" y="28"/>
                    </a:lnTo>
                    <a:lnTo>
                      <a:pt x="27" y="33"/>
                    </a:lnTo>
                    <a:lnTo>
                      <a:pt x="27" y="39"/>
                    </a:lnTo>
                    <a:lnTo>
                      <a:pt x="27" y="44"/>
                    </a:lnTo>
                    <a:lnTo>
                      <a:pt x="27" y="50"/>
                    </a:lnTo>
                    <a:lnTo>
                      <a:pt x="27" y="57"/>
                    </a:lnTo>
                    <a:lnTo>
                      <a:pt x="27" y="65"/>
                    </a:lnTo>
                    <a:lnTo>
                      <a:pt x="27" y="72"/>
                    </a:lnTo>
                    <a:lnTo>
                      <a:pt x="27" y="79"/>
                    </a:lnTo>
                    <a:lnTo>
                      <a:pt x="27" y="87"/>
                    </a:lnTo>
                    <a:lnTo>
                      <a:pt x="27" y="92"/>
                    </a:lnTo>
                    <a:lnTo>
                      <a:pt x="27" y="98"/>
                    </a:lnTo>
                    <a:lnTo>
                      <a:pt x="27" y="105"/>
                    </a:lnTo>
                    <a:lnTo>
                      <a:pt x="27" y="113"/>
                    </a:lnTo>
                    <a:lnTo>
                      <a:pt x="27" y="120"/>
                    </a:lnTo>
                    <a:lnTo>
                      <a:pt x="27" y="127"/>
                    </a:lnTo>
                    <a:lnTo>
                      <a:pt x="27" y="135"/>
                    </a:lnTo>
                    <a:lnTo>
                      <a:pt x="27" y="140"/>
                    </a:lnTo>
                    <a:lnTo>
                      <a:pt x="27" y="148"/>
                    </a:lnTo>
                    <a:lnTo>
                      <a:pt x="27" y="155"/>
                    </a:lnTo>
                    <a:lnTo>
                      <a:pt x="27" y="161"/>
                    </a:lnTo>
                    <a:lnTo>
                      <a:pt x="27" y="168"/>
                    </a:lnTo>
                    <a:lnTo>
                      <a:pt x="27" y="173"/>
                    </a:lnTo>
                    <a:lnTo>
                      <a:pt x="27" y="179"/>
                    </a:lnTo>
                    <a:lnTo>
                      <a:pt x="27" y="185"/>
                    </a:lnTo>
                    <a:lnTo>
                      <a:pt x="27" y="190"/>
                    </a:lnTo>
                    <a:lnTo>
                      <a:pt x="27" y="197"/>
                    </a:lnTo>
                    <a:lnTo>
                      <a:pt x="27" y="203"/>
                    </a:lnTo>
                    <a:lnTo>
                      <a:pt x="27" y="209"/>
                    </a:lnTo>
                    <a:lnTo>
                      <a:pt x="27" y="218"/>
                    </a:lnTo>
                    <a:lnTo>
                      <a:pt x="27" y="223"/>
                    </a:lnTo>
                    <a:lnTo>
                      <a:pt x="27" y="231"/>
                    </a:lnTo>
                    <a:lnTo>
                      <a:pt x="27" y="236"/>
                    </a:lnTo>
                    <a:lnTo>
                      <a:pt x="27" y="242"/>
                    </a:lnTo>
                    <a:lnTo>
                      <a:pt x="27" y="249"/>
                    </a:lnTo>
                    <a:lnTo>
                      <a:pt x="27" y="255"/>
                    </a:lnTo>
                    <a:lnTo>
                      <a:pt x="27" y="262"/>
                    </a:lnTo>
                    <a:lnTo>
                      <a:pt x="27" y="268"/>
                    </a:lnTo>
                    <a:lnTo>
                      <a:pt x="27" y="273"/>
                    </a:lnTo>
                    <a:lnTo>
                      <a:pt x="27" y="279"/>
                    </a:lnTo>
                    <a:lnTo>
                      <a:pt x="27" y="284"/>
                    </a:lnTo>
                    <a:lnTo>
                      <a:pt x="27" y="290"/>
                    </a:lnTo>
                    <a:lnTo>
                      <a:pt x="27" y="295"/>
                    </a:lnTo>
                    <a:lnTo>
                      <a:pt x="27" y="303"/>
                    </a:lnTo>
                    <a:lnTo>
                      <a:pt x="27" y="310"/>
                    </a:lnTo>
                    <a:lnTo>
                      <a:pt x="27" y="316"/>
                    </a:lnTo>
                    <a:lnTo>
                      <a:pt x="27" y="323"/>
                    </a:lnTo>
                    <a:lnTo>
                      <a:pt x="27" y="330"/>
                    </a:lnTo>
                    <a:lnTo>
                      <a:pt x="27" y="338"/>
                    </a:lnTo>
                    <a:lnTo>
                      <a:pt x="27" y="345"/>
                    </a:lnTo>
                    <a:lnTo>
                      <a:pt x="27" y="352"/>
                    </a:lnTo>
                    <a:lnTo>
                      <a:pt x="27" y="358"/>
                    </a:lnTo>
                    <a:lnTo>
                      <a:pt x="27" y="364"/>
                    </a:lnTo>
                    <a:lnTo>
                      <a:pt x="27" y="371"/>
                    </a:lnTo>
                    <a:lnTo>
                      <a:pt x="27" y="376"/>
                    </a:lnTo>
                    <a:lnTo>
                      <a:pt x="27" y="384"/>
                    </a:lnTo>
                    <a:lnTo>
                      <a:pt x="27" y="391"/>
                    </a:lnTo>
                    <a:lnTo>
                      <a:pt x="27" y="397"/>
                    </a:lnTo>
                    <a:lnTo>
                      <a:pt x="27" y="404"/>
                    </a:lnTo>
                    <a:lnTo>
                      <a:pt x="27" y="411"/>
                    </a:lnTo>
                    <a:lnTo>
                      <a:pt x="27" y="419"/>
                    </a:lnTo>
                    <a:lnTo>
                      <a:pt x="27" y="428"/>
                    </a:lnTo>
                    <a:lnTo>
                      <a:pt x="27" y="434"/>
                    </a:lnTo>
                    <a:lnTo>
                      <a:pt x="27" y="441"/>
                    </a:lnTo>
                    <a:lnTo>
                      <a:pt x="27" y="448"/>
                    </a:lnTo>
                    <a:lnTo>
                      <a:pt x="27" y="454"/>
                    </a:lnTo>
                    <a:lnTo>
                      <a:pt x="27" y="461"/>
                    </a:lnTo>
                    <a:lnTo>
                      <a:pt x="27" y="467"/>
                    </a:lnTo>
                    <a:lnTo>
                      <a:pt x="29" y="474"/>
                    </a:lnTo>
                    <a:lnTo>
                      <a:pt x="29" y="480"/>
                    </a:lnTo>
                    <a:lnTo>
                      <a:pt x="29" y="485"/>
                    </a:lnTo>
                    <a:lnTo>
                      <a:pt x="31" y="491"/>
                    </a:lnTo>
                    <a:lnTo>
                      <a:pt x="31" y="496"/>
                    </a:lnTo>
                    <a:lnTo>
                      <a:pt x="33" y="502"/>
                    </a:lnTo>
                    <a:lnTo>
                      <a:pt x="33" y="507"/>
                    </a:lnTo>
                    <a:lnTo>
                      <a:pt x="35" y="515"/>
                    </a:lnTo>
                    <a:lnTo>
                      <a:pt x="37" y="520"/>
                    </a:lnTo>
                    <a:lnTo>
                      <a:pt x="37" y="526"/>
                    </a:lnTo>
                    <a:lnTo>
                      <a:pt x="37" y="531"/>
                    </a:lnTo>
                    <a:lnTo>
                      <a:pt x="39" y="537"/>
                    </a:lnTo>
                    <a:lnTo>
                      <a:pt x="39" y="543"/>
                    </a:lnTo>
                    <a:lnTo>
                      <a:pt x="39" y="548"/>
                    </a:lnTo>
                    <a:lnTo>
                      <a:pt x="39" y="554"/>
                    </a:lnTo>
                    <a:lnTo>
                      <a:pt x="41" y="559"/>
                    </a:lnTo>
                    <a:lnTo>
                      <a:pt x="41" y="566"/>
                    </a:lnTo>
                    <a:lnTo>
                      <a:pt x="41" y="574"/>
                    </a:lnTo>
                    <a:lnTo>
                      <a:pt x="41" y="581"/>
                    </a:lnTo>
                    <a:lnTo>
                      <a:pt x="41" y="589"/>
                    </a:lnTo>
                    <a:lnTo>
                      <a:pt x="42" y="594"/>
                    </a:lnTo>
                    <a:lnTo>
                      <a:pt x="42" y="600"/>
                    </a:lnTo>
                    <a:lnTo>
                      <a:pt x="42" y="605"/>
                    </a:lnTo>
                    <a:lnTo>
                      <a:pt x="42" y="611"/>
                    </a:lnTo>
                    <a:lnTo>
                      <a:pt x="44" y="618"/>
                    </a:lnTo>
                    <a:lnTo>
                      <a:pt x="44" y="626"/>
                    </a:lnTo>
                    <a:lnTo>
                      <a:pt x="48" y="637"/>
                    </a:lnTo>
                    <a:lnTo>
                      <a:pt x="48" y="644"/>
                    </a:lnTo>
                    <a:lnTo>
                      <a:pt x="50" y="650"/>
                    </a:lnTo>
                    <a:lnTo>
                      <a:pt x="50" y="655"/>
                    </a:lnTo>
                    <a:lnTo>
                      <a:pt x="52" y="661"/>
                    </a:lnTo>
                    <a:lnTo>
                      <a:pt x="52" y="666"/>
                    </a:lnTo>
                    <a:lnTo>
                      <a:pt x="52" y="672"/>
                    </a:lnTo>
                    <a:lnTo>
                      <a:pt x="52" y="677"/>
                    </a:lnTo>
                    <a:lnTo>
                      <a:pt x="54" y="685"/>
                    </a:lnTo>
                    <a:lnTo>
                      <a:pt x="54" y="692"/>
                    </a:lnTo>
                    <a:lnTo>
                      <a:pt x="54" y="699"/>
                    </a:lnTo>
                    <a:lnTo>
                      <a:pt x="54" y="709"/>
                    </a:lnTo>
                    <a:lnTo>
                      <a:pt x="54" y="714"/>
                    </a:lnTo>
                    <a:lnTo>
                      <a:pt x="54" y="721"/>
                    </a:lnTo>
                    <a:lnTo>
                      <a:pt x="54" y="727"/>
                    </a:lnTo>
                    <a:lnTo>
                      <a:pt x="54" y="733"/>
                    </a:lnTo>
                    <a:lnTo>
                      <a:pt x="54" y="738"/>
                    </a:lnTo>
                    <a:lnTo>
                      <a:pt x="54" y="744"/>
                    </a:lnTo>
                    <a:lnTo>
                      <a:pt x="54" y="751"/>
                    </a:lnTo>
                    <a:lnTo>
                      <a:pt x="54" y="757"/>
                    </a:lnTo>
                    <a:lnTo>
                      <a:pt x="54" y="762"/>
                    </a:lnTo>
                    <a:lnTo>
                      <a:pt x="54" y="768"/>
                    </a:lnTo>
                    <a:lnTo>
                      <a:pt x="48" y="771"/>
                    </a:lnTo>
                    <a:lnTo>
                      <a:pt x="42" y="773"/>
                    </a:lnTo>
                    <a:lnTo>
                      <a:pt x="37" y="775"/>
                    </a:lnTo>
                    <a:lnTo>
                      <a:pt x="31" y="775"/>
                    </a:lnTo>
                    <a:lnTo>
                      <a:pt x="25" y="775"/>
                    </a:lnTo>
                    <a:lnTo>
                      <a:pt x="19" y="775"/>
                    </a:lnTo>
                    <a:lnTo>
                      <a:pt x="15" y="769"/>
                    </a:lnTo>
                    <a:lnTo>
                      <a:pt x="15" y="764"/>
                    </a:lnTo>
                    <a:lnTo>
                      <a:pt x="15" y="758"/>
                    </a:lnTo>
                    <a:lnTo>
                      <a:pt x="15" y="753"/>
                    </a:lnTo>
                    <a:lnTo>
                      <a:pt x="17" y="747"/>
                    </a:lnTo>
                    <a:lnTo>
                      <a:pt x="19" y="742"/>
                    </a:lnTo>
                  </a:path>
                </a:pathLst>
              </a:custGeom>
              <a:solidFill>
                <a:srgbClr val="EAEC5E"/>
              </a:solidFill>
              <a:ln w="12700" cap="rnd">
                <a:solidFill>
                  <a:srgbClr val="00CC00"/>
                </a:solidFill>
                <a:round/>
                <a:headEnd/>
                <a:tailEnd/>
              </a:ln>
            </p:spPr>
            <p:txBody>
              <a:bodyPr/>
              <a:lstStyle/>
              <a:p>
                <a:endParaRPr lang="en-US"/>
              </a:p>
            </p:txBody>
          </p:sp>
          <p:sp>
            <p:nvSpPr>
              <p:cNvPr id="3899" name="Freeform 280"/>
              <p:cNvSpPr>
                <a:spLocks/>
              </p:cNvSpPr>
              <p:nvPr/>
            </p:nvSpPr>
            <p:spPr bwMode="auto">
              <a:xfrm>
                <a:off x="2005" y="1338"/>
                <a:ext cx="68" cy="127"/>
              </a:xfrm>
              <a:custGeom>
                <a:avLst/>
                <a:gdLst>
                  <a:gd name="T0" fmla="*/ 4 w 68"/>
                  <a:gd name="T1" fmla="*/ 126 h 127"/>
                  <a:gd name="T2" fmla="*/ 1 w 68"/>
                  <a:gd name="T3" fmla="*/ 119 h 127"/>
                  <a:gd name="T4" fmla="*/ 0 w 68"/>
                  <a:gd name="T5" fmla="*/ 111 h 127"/>
                  <a:gd name="T6" fmla="*/ 0 w 68"/>
                  <a:gd name="T7" fmla="*/ 104 h 127"/>
                  <a:gd name="T8" fmla="*/ 0 w 68"/>
                  <a:gd name="T9" fmla="*/ 96 h 127"/>
                  <a:gd name="T10" fmla="*/ 0 w 68"/>
                  <a:gd name="T11" fmla="*/ 89 h 127"/>
                  <a:gd name="T12" fmla="*/ 0 w 68"/>
                  <a:gd name="T13" fmla="*/ 82 h 127"/>
                  <a:gd name="T14" fmla="*/ 3 w 68"/>
                  <a:gd name="T15" fmla="*/ 74 h 127"/>
                  <a:gd name="T16" fmla="*/ 5 w 68"/>
                  <a:gd name="T17" fmla="*/ 67 h 127"/>
                  <a:gd name="T18" fmla="*/ 9 w 68"/>
                  <a:gd name="T19" fmla="*/ 62 h 127"/>
                  <a:gd name="T20" fmla="*/ 12 w 68"/>
                  <a:gd name="T21" fmla="*/ 54 h 127"/>
                  <a:gd name="T22" fmla="*/ 15 w 68"/>
                  <a:gd name="T23" fmla="*/ 49 h 127"/>
                  <a:gd name="T24" fmla="*/ 18 w 68"/>
                  <a:gd name="T25" fmla="*/ 42 h 127"/>
                  <a:gd name="T26" fmla="*/ 22 w 68"/>
                  <a:gd name="T27" fmla="*/ 37 h 127"/>
                  <a:gd name="T28" fmla="*/ 24 w 68"/>
                  <a:gd name="T29" fmla="*/ 30 h 127"/>
                  <a:gd name="T30" fmla="*/ 28 w 68"/>
                  <a:gd name="T31" fmla="*/ 27 h 127"/>
                  <a:gd name="T32" fmla="*/ 32 w 68"/>
                  <a:gd name="T33" fmla="*/ 22 h 127"/>
                  <a:gd name="T34" fmla="*/ 36 w 68"/>
                  <a:gd name="T35" fmla="*/ 17 h 127"/>
                  <a:gd name="T36" fmla="*/ 40 w 68"/>
                  <a:gd name="T37" fmla="*/ 15 h 127"/>
                  <a:gd name="T38" fmla="*/ 44 w 68"/>
                  <a:gd name="T39" fmla="*/ 10 h 127"/>
                  <a:gd name="T40" fmla="*/ 48 w 68"/>
                  <a:gd name="T41" fmla="*/ 7 h 127"/>
                  <a:gd name="T42" fmla="*/ 52 w 68"/>
                  <a:gd name="T43" fmla="*/ 2 h 127"/>
                  <a:gd name="T44" fmla="*/ 55 w 68"/>
                  <a:gd name="T45" fmla="*/ 2 h 127"/>
                  <a:gd name="T46" fmla="*/ 59 w 68"/>
                  <a:gd name="T47" fmla="*/ 0 h 127"/>
                  <a:gd name="T48" fmla="*/ 63 w 68"/>
                  <a:gd name="T49" fmla="*/ 0 h 127"/>
                  <a:gd name="T50" fmla="*/ 67 w 68"/>
                  <a:gd name="T51" fmla="*/ 0 h 127"/>
                  <a:gd name="T52" fmla="*/ 63 w 68"/>
                  <a:gd name="T53" fmla="*/ 2 h 127"/>
                  <a:gd name="T54" fmla="*/ 67 w 68"/>
                  <a:gd name="T55" fmla="*/ 7 h 127"/>
                  <a:gd name="T56" fmla="*/ 67 w 68"/>
                  <a:gd name="T57" fmla="*/ 15 h 127"/>
                  <a:gd name="T58" fmla="*/ 66 w 68"/>
                  <a:gd name="T59" fmla="*/ 22 h 127"/>
                  <a:gd name="T60" fmla="*/ 63 w 68"/>
                  <a:gd name="T61" fmla="*/ 30 h 127"/>
                  <a:gd name="T62" fmla="*/ 62 w 68"/>
                  <a:gd name="T63" fmla="*/ 37 h 127"/>
                  <a:gd name="T64" fmla="*/ 61 w 68"/>
                  <a:gd name="T65" fmla="*/ 44 h 127"/>
                  <a:gd name="T66" fmla="*/ 58 w 68"/>
                  <a:gd name="T67" fmla="*/ 52 h 127"/>
                  <a:gd name="T68" fmla="*/ 54 w 68"/>
                  <a:gd name="T69" fmla="*/ 57 h 127"/>
                  <a:gd name="T70" fmla="*/ 52 w 68"/>
                  <a:gd name="T71" fmla="*/ 64 h 127"/>
                  <a:gd name="T72" fmla="*/ 48 w 68"/>
                  <a:gd name="T73" fmla="*/ 69 h 127"/>
                  <a:gd name="T74" fmla="*/ 44 w 68"/>
                  <a:gd name="T75" fmla="*/ 77 h 127"/>
                  <a:gd name="T76" fmla="*/ 40 w 68"/>
                  <a:gd name="T77" fmla="*/ 82 h 127"/>
                  <a:gd name="T78" fmla="*/ 36 w 68"/>
                  <a:gd name="T79" fmla="*/ 86 h 127"/>
                  <a:gd name="T80" fmla="*/ 34 w 68"/>
                  <a:gd name="T81" fmla="*/ 94 h 127"/>
                  <a:gd name="T82" fmla="*/ 30 w 68"/>
                  <a:gd name="T83" fmla="*/ 96 h 127"/>
                  <a:gd name="T84" fmla="*/ 27 w 68"/>
                  <a:gd name="T85" fmla="*/ 104 h 127"/>
                  <a:gd name="T86" fmla="*/ 23 w 68"/>
                  <a:gd name="T87" fmla="*/ 106 h 127"/>
                  <a:gd name="T88" fmla="*/ 19 w 68"/>
                  <a:gd name="T89" fmla="*/ 114 h 127"/>
                  <a:gd name="T90" fmla="*/ 17 w 68"/>
                  <a:gd name="T91" fmla="*/ 121 h 127"/>
                  <a:gd name="T92" fmla="*/ 13 w 68"/>
                  <a:gd name="T93" fmla="*/ 121 h 127"/>
                  <a:gd name="T94" fmla="*/ 9 w 68"/>
                  <a:gd name="T95" fmla="*/ 126 h 127"/>
                  <a:gd name="T96" fmla="*/ 5 w 68"/>
                  <a:gd name="T97" fmla="*/ 126 h 127"/>
                  <a:gd name="T98" fmla="*/ 1 w 68"/>
                  <a:gd name="T99" fmla="*/ 126 h 127"/>
                  <a:gd name="T100" fmla="*/ 1 w 68"/>
                  <a:gd name="T101" fmla="*/ 119 h 127"/>
                  <a:gd name="T102" fmla="*/ 1 w 68"/>
                  <a:gd name="T103" fmla="*/ 111 h 127"/>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68"/>
                  <a:gd name="T157" fmla="*/ 0 h 127"/>
                  <a:gd name="T158" fmla="*/ 68 w 68"/>
                  <a:gd name="T159" fmla="*/ 127 h 127"/>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68" h="127">
                    <a:moveTo>
                      <a:pt x="4" y="126"/>
                    </a:moveTo>
                    <a:lnTo>
                      <a:pt x="1" y="119"/>
                    </a:lnTo>
                    <a:lnTo>
                      <a:pt x="0" y="111"/>
                    </a:lnTo>
                    <a:lnTo>
                      <a:pt x="0" y="104"/>
                    </a:lnTo>
                    <a:lnTo>
                      <a:pt x="0" y="96"/>
                    </a:lnTo>
                    <a:lnTo>
                      <a:pt x="0" y="89"/>
                    </a:lnTo>
                    <a:lnTo>
                      <a:pt x="0" y="82"/>
                    </a:lnTo>
                    <a:lnTo>
                      <a:pt x="3" y="74"/>
                    </a:lnTo>
                    <a:lnTo>
                      <a:pt x="5" y="67"/>
                    </a:lnTo>
                    <a:lnTo>
                      <a:pt x="9" y="62"/>
                    </a:lnTo>
                    <a:lnTo>
                      <a:pt x="12" y="54"/>
                    </a:lnTo>
                    <a:lnTo>
                      <a:pt x="15" y="49"/>
                    </a:lnTo>
                    <a:lnTo>
                      <a:pt x="18" y="42"/>
                    </a:lnTo>
                    <a:lnTo>
                      <a:pt x="22" y="37"/>
                    </a:lnTo>
                    <a:lnTo>
                      <a:pt x="24" y="30"/>
                    </a:lnTo>
                    <a:lnTo>
                      <a:pt x="28" y="27"/>
                    </a:lnTo>
                    <a:lnTo>
                      <a:pt x="32" y="22"/>
                    </a:lnTo>
                    <a:lnTo>
                      <a:pt x="36" y="17"/>
                    </a:lnTo>
                    <a:lnTo>
                      <a:pt x="40" y="15"/>
                    </a:lnTo>
                    <a:lnTo>
                      <a:pt x="44" y="10"/>
                    </a:lnTo>
                    <a:lnTo>
                      <a:pt x="48" y="7"/>
                    </a:lnTo>
                    <a:lnTo>
                      <a:pt x="52" y="2"/>
                    </a:lnTo>
                    <a:lnTo>
                      <a:pt x="55" y="2"/>
                    </a:lnTo>
                    <a:lnTo>
                      <a:pt x="59" y="0"/>
                    </a:lnTo>
                    <a:lnTo>
                      <a:pt x="63" y="0"/>
                    </a:lnTo>
                    <a:lnTo>
                      <a:pt x="67" y="0"/>
                    </a:lnTo>
                    <a:lnTo>
                      <a:pt x="63" y="2"/>
                    </a:lnTo>
                    <a:lnTo>
                      <a:pt x="67" y="7"/>
                    </a:lnTo>
                    <a:lnTo>
                      <a:pt x="67" y="15"/>
                    </a:lnTo>
                    <a:lnTo>
                      <a:pt x="66" y="22"/>
                    </a:lnTo>
                    <a:lnTo>
                      <a:pt x="63" y="30"/>
                    </a:lnTo>
                    <a:lnTo>
                      <a:pt x="62" y="37"/>
                    </a:lnTo>
                    <a:lnTo>
                      <a:pt x="61" y="44"/>
                    </a:lnTo>
                    <a:lnTo>
                      <a:pt x="58" y="52"/>
                    </a:lnTo>
                    <a:lnTo>
                      <a:pt x="54" y="57"/>
                    </a:lnTo>
                    <a:lnTo>
                      <a:pt x="52" y="64"/>
                    </a:lnTo>
                    <a:lnTo>
                      <a:pt x="48" y="69"/>
                    </a:lnTo>
                    <a:lnTo>
                      <a:pt x="44" y="77"/>
                    </a:lnTo>
                    <a:lnTo>
                      <a:pt x="40" y="82"/>
                    </a:lnTo>
                    <a:lnTo>
                      <a:pt x="36" y="86"/>
                    </a:lnTo>
                    <a:lnTo>
                      <a:pt x="34" y="94"/>
                    </a:lnTo>
                    <a:lnTo>
                      <a:pt x="30" y="96"/>
                    </a:lnTo>
                    <a:lnTo>
                      <a:pt x="27" y="104"/>
                    </a:lnTo>
                    <a:lnTo>
                      <a:pt x="23" y="106"/>
                    </a:lnTo>
                    <a:lnTo>
                      <a:pt x="19" y="114"/>
                    </a:lnTo>
                    <a:lnTo>
                      <a:pt x="17" y="121"/>
                    </a:lnTo>
                    <a:lnTo>
                      <a:pt x="13" y="121"/>
                    </a:lnTo>
                    <a:lnTo>
                      <a:pt x="9" y="126"/>
                    </a:lnTo>
                    <a:lnTo>
                      <a:pt x="5" y="126"/>
                    </a:lnTo>
                    <a:lnTo>
                      <a:pt x="1" y="126"/>
                    </a:lnTo>
                    <a:lnTo>
                      <a:pt x="1" y="119"/>
                    </a:lnTo>
                    <a:lnTo>
                      <a:pt x="1" y="111"/>
                    </a:lnTo>
                  </a:path>
                </a:pathLst>
              </a:custGeom>
              <a:solidFill>
                <a:srgbClr val="EAEC5E"/>
              </a:solidFill>
              <a:ln w="12700" cap="rnd">
                <a:solidFill>
                  <a:schemeClr val="tx1"/>
                </a:solidFill>
                <a:round/>
                <a:headEnd/>
                <a:tailEnd/>
              </a:ln>
            </p:spPr>
            <p:txBody>
              <a:bodyPr/>
              <a:lstStyle/>
              <a:p>
                <a:endParaRPr lang="en-US"/>
              </a:p>
            </p:txBody>
          </p:sp>
          <p:sp>
            <p:nvSpPr>
              <p:cNvPr id="3900" name="Freeform 281"/>
              <p:cNvSpPr>
                <a:spLocks/>
              </p:cNvSpPr>
              <p:nvPr/>
            </p:nvSpPr>
            <p:spPr bwMode="auto">
              <a:xfrm>
                <a:off x="1945" y="1449"/>
                <a:ext cx="53" cy="114"/>
              </a:xfrm>
              <a:custGeom>
                <a:avLst/>
                <a:gdLst>
                  <a:gd name="T0" fmla="*/ 49 w 53"/>
                  <a:gd name="T1" fmla="*/ 113 h 114"/>
                  <a:gd name="T2" fmla="*/ 51 w 53"/>
                  <a:gd name="T3" fmla="*/ 106 h 114"/>
                  <a:gd name="T4" fmla="*/ 52 w 53"/>
                  <a:gd name="T5" fmla="*/ 100 h 114"/>
                  <a:gd name="T6" fmla="*/ 52 w 53"/>
                  <a:gd name="T7" fmla="*/ 93 h 114"/>
                  <a:gd name="T8" fmla="*/ 52 w 53"/>
                  <a:gd name="T9" fmla="*/ 86 h 114"/>
                  <a:gd name="T10" fmla="*/ 52 w 53"/>
                  <a:gd name="T11" fmla="*/ 80 h 114"/>
                  <a:gd name="T12" fmla="*/ 52 w 53"/>
                  <a:gd name="T13" fmla="*/ 73 h 114"/>
                  <a:gd name="T14" fmla="*/ 50 w 53"/>
                  <a:gd name="T15" fmla="*/ 66 h 114"/>
                  <a:gd name="T16" fmla="*/ 48 w 53"/>
                  <a:gd name="T17" fmla="*/ 60 h 114"/>
                  <a:gd name="T18" fmla="*/ 45 w 53"/>
                  <a:gd name="T19" fmla="*/ 55 h 114"/>
                  <a:gd name="T20" fmla="*/ 43 w 53"/>
                  <a:gd name="T21" fmla="*/ 49 h 114"/>
                  <a:gd name="T22" fmla="*/ 40 w 53"/>
                  <a:gd name="T23" fmla="*/ 44 h 114"/>
                  <a:gd name="T24" fmla="*/ 38 w 53"/>
                  <a:gd name="T25" fmla="*/ 38 h 114"/>
                  <a:gd name="T26" fmla="*/ 35 w 53"/>
                  <a:gd name="T27" fmla="*/ 33 h 114"/>
                  <a:gd name="T28" fmla="*/ 33 w 53"/>
                  <a:gd name="T29" fmla="*/ 27 h 114"/>
                  <a:gd name="T30" fmla="*/ 30 w 53"/>
                  <a:gd name="T31" fmla="*/ 24 h 114"/>
                  <a:gd name="T32" fmla="*/ 27 w 53"/>
                  <a:gd name="T33" fmla="*/ 20 h 114"/>
                  <a:gd name="T34" fmla="*/ 24 w 53"/>
                  <a:gd name="T35" fmla="*/ 16 h 114"/>
                  <a:gd name="T36" fmla="*/ 21 w 53"/>
                  <a:gd name="T37" fmla="*/ 13 h 114"/>
                  <a:gd name="T38" fmla="*/ 18 w 53"/>
                  <a:gd name="T39" fmla="*/ 9 h 114"/>
                  <a:gd name="T40" fmla="*/ 15 w 53"/>
                  <a:gd name="T41" fmla="*/ 7 h 114"/>
                  <a:gd name="T42" fmla="*/ 12 w 53"/>
                  <a:gd name="T43" fmla="*/ 2 h 114"/>
                  <a:gd name="T44" fmla="*/ 9 w 53"/>
                  <a:gd name="T45" fmla="*/ 2 h 114"/>
                  <a:gd name="T46" fmla="*/ 6 w 53"/>
                  <a:gd name="T47" fmla="*/ 0 h 114"/>
                  <a:gd name="T48" fmla="*/ 3 w 53"/>
                  <a:gd name="T49" fmla="*/ 0 h 114"/>
                  <a:gd name="T50" fmla="*/ 0 w 53"/>
                  <a:gd name="T51" fmla="*/ 0 h 114"/>
                  <a:gd name="T52" fmla="*/ 3 w 53"/>
                  <a:gd name="T53" fmla="*/ 2 h 114"/>
                  <a:gd name="T54" fmla="*/ 0 w 53"/>
                  <a:gd name="T55" fmla="*/ 7 h 114"/>
                  <a:gd name="T56" fmla="*/ 0 w 53"/>
                  <a:gd name="T57" fmla="*/ 13 h 114"/>
                  <a:gd name="T58" fmla="*/ 1 w 53"/>
                  <a:gd name="T59" fmla="*/ 20 h 114"/>
                  <a:gd name="T60" fmla="*/ 3 w 53"/>
                  <a:gd name="T61" fmla="*/ 27 h 114"/>
                  <a:gd name="T62" fmla="*/ 4 w 53"/>
                  <a:gd name="T63" fmla="*/ 33 h 114"/>
                  <a:gd name="T64" fmla="*/ 5 w 53"/>
                  <a:gd name="T65" fmla="*/ 40 h 114"/>
                  <a:gd name="T66" fmla="*/ 7 w 53"/>
                  <a:gd name="T67" fmla="*/ 47 h 114"/>
                  <a:gd name="T68" fmla="*/ 10 w 53"/>
                  <a:gd name="T69" fmla="*/ 51 h 114"/>
                  <a:gd name="T70" fmla="*/ 12 w 53"/>
                  <a:gd name="T71" fmla="*/ 58 h 114"/>
                  <a:gd name="T72" fmla="*/ 15 w 53"/>
                  <a:gd name="T73" fmla="*/ 62 h 114"/>
                  <a:gd name="T74" fmla="*/ 18 w 53"/>
                  <a:gd name="T75" fmla="*/ 69 h 114"/>
                  <a:gd name="T76" fmla="*/ 21 w 53"/>
                  <a:gd name="T77" fmla="*/ 73 h 114"/>
                  <a:gd name="T78" fmla="*/ 24 w 53"/>
                  <a:gd name="T79" fmla="*/ 78 h 114"/>
                  <a:gd name="T80" fmla="*/ 26 w 53"/>
                  <a:gd name="T81" fmla="*/ 84 h 114"/>
                  <a:gd name="T82" fmla="*/ 29 w 53"/>
                  <a:gd name="T83" fmla="*/ 86 h 114"/>
                  <a:gd name="T84" fmla="*/ 31 w 53"/>
                  <a:gd name="T85" fmla="*/ 93 h 114"/>
                  <a:gd name="T86" fmla="*/ 34 w 53"/>
                  <a:gd name="T87" fmla="*/ 95 h 114"/>
                  <a:gd name="T88" fmla="*/ 37 w 53"/>
                  <a:gd name="T89" fmla="*/ 102 h 114"/>
                  <a:gd name="T90" fmla="*/ 39 w 53"/>
                  <a:gd name="T91" fmla="*/ 109 h 114"/>
                  <a:gd name="T92" fmla="*/ 42 w 53"/>
                  <a:gd name="T93" fmla="*/ 109 h 114"/>
                  <a:gd name="T94" fmla="*/ 45 w 53"/>
                  <a:gd name="T95" fmla="*/ 113 h 114"/>
                  <a:gd name="T96" fmla="*/ 48 w 53"/>
                  <a:gd name="T97" fmla="*/ 113 h 114"/>
                  <a:gd name="T98" fmla="*/ 51 w 53"/>
                  <a:gd name="T99" fmla="*/ 113 h 114"/>
                  <a:gd name="T100" fmla="*/ 51 w 53"/>
                  <a:gd name="T101" fmla="*/ 106 h 114"/>
                  <a:gd name="T102" fmla="*/ 51 w 53"/>
                  <a:gd name="T103" fmla="*/ 100 h 11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53"/>
                  <a:gd name="T157" fmla="*/ 0 h 114"/>
                  <a:gd name="T158" fmla="*/ 53 w 53"/>
                  <a:gd name="T159" fmla="*/ 114 h 114"/>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53" h="114">
                    <a:moveTo>
                      <a:pt x="49" y="113"/>
                    </a:moveTo>
                    <a:lnTo>
                      <a:pt x="51" y="106"/>
                    </a:lnTo>
                    <a:lnTo>
                      <a:pt x="52" y="100"/>
                    </a:lnTo>
                    <a:lnTo>
                      <a:pt x="52" y="93"/>
                    </a:lnTo>
                    <a:lnTo>
                      <a:pt x="52" y="86"/>
                    </a:lnTo>
                    <a:lnTo>
                      <a:pt x="52" y="80"/>
                    </a:lnTo>
                    <a:lnTo>
                      <a:pt x="52" y="73"/>
                    </a:lnTo>
                    <a:lnTo>
                      <a:pt x="50" y="66"/>
                    </a:lnTo>
                    <a:lnTo>
                      <a:pt x="48" y="60"/>
                    </a:lnTo>
                    <a:lnTo>
                      <a:pt x="45" y="55"/>
                    </a:lnTo>
                    <a:lnTo>
                      <a:pt x="43" y="49"/>
                    </a:lnTo>
                    <a:lnTo>
                      <a:pt x="40" y="44"/>
                    </a:lnTo>
                    <a:lnTo>
                      <a:pt x="38" y="38"/>
                    </a:lnTo>
                    <a:lnTo>
                      <a:pt x="35" y="33"/>
                    </a:lnTo>
                    <a:lnTo>
                      <a:pt x="33" y="27"/>
                    </a:lnTo>
                    <a:lnTo>
                      <a:pt x="30" y="24"/>
                    </a:lnTo>
                    <a:lnTo>
                      <a:pt x="27" y="20"/>
                    </a:lnTo>
                    <a:lnTo>
                      <a:pt x="24" y="16"/>
                    </a:lnTo>
                    <a:lnTo>
                      <a:pt x="21" y="13"/>
                    </a:lnTo>
                    <a:lnTo>
                      <a:pt x="18" y="9"/>
                    </a:lnTo>
                    <a:lnTo>
                      <a:pt x="15" y="7"/>
                    </a:lnTo>
                    <a:lnTo>
                      <a:pt x="12" y="2"/>
                    </a:lnTo>
                    <a:lnTo>
                      <a:pt x="9" y="2"/>
                    </a:lnTo>
                    <a:lnTo>
                      <a:pt x="6" y="0"/>
                    </a:lnTo>
                    <a:lnTo>
                      <a:pt x="3" y="0"/>
                    </a:lnTo>
                    <a:lnTo>
                      <a:pt x="0" y="0"/>
                    </a:lnTo>
                    <a:lnTo>
                      <a:pt x="3" y="2"/>
                    </a:lnTo>
                    <a:lnTo>
                      <a:pt x="0" y="7"/>
                    </a:lnTo>
                    <a:lnTo>
                      <a:pt x="0" y="13"/>
                    </a:lnTo>
                    <a:lnTo>
                      <a:pt x="1" y="20"/>
                    </a:lnTo>
                    <a:lnTo>
                      <a:pt x="3" y="27"/>
                    </a:lnTo>
                    <a:lnTo>
                      <a:pt x="4" y="33"/>
                    </a:lnTo>
                    <a:lnTo>
                      <a:pt x="5" y="40"/>
                    </a:lnTo>
                    <a:lnTo>
                      <a:pt x="7" y="47"/>
                    </a:lnTo>
                    <a:lnTo>
                      <a:pt x="10" y="51"/>
                    </a:lnTo>
                    <a:lnTo>
                      <a:pt x="12" y="58"/>
                    </a:lnTo>
                    <a:lnTo>
                      <a:pt x="15" y="62"/>
                    </a:lnTo>
                    <a:lnTo>
                      <a:pt x="18" y="69"/>
                    </a:lnTo>
                    <a:lnTo>
                      <a:pt x="21" y="73"/>
                    </a:lnTo>
                    <a:lnTo>
                      <a:pt x="24" y="78"/>
                    </a:lnTo>
                    <a:lnTo>
                      <a:pt x="26" y="84"/>
                    </a:lnTo>
                    <a:lnTo>
                      <a:pt x="29" y="86"/>
                    </a:lnTo>
                    <a:lnTo>
                      <a:pt x="31" y="93"/>
                    </a:lnTo>
                    <a:lnTo>
                      <a:pt x="34" y="95"/>
                    </a:lnTo>
                    <a:lnTo>
                      <a:pt x="37" y="102"/>
                    </a:lnTo>
                    <a:lnTo>
                      <a:pt x="39" y="109"/>
                    </a:lnTo>
                    <a:lnTo>
                      <a:pt x="42" y="109"/>
                    </a:lnTo>
                    <a:lnTo>
                      <a:pt x="45" y="113"/>
                    </a:lnTo>
                    <a:lnTo>
                      <a:pt x="48" y="113"/>
                    </a:lnTo>
                    <a:lnTo>
                      <a:pt x="51" y="113"/>
                    </a:lnTo>
                    <a:lnTo>
                      <a:pt x="51" y="106"/>
                    </a:lnTo>
                    <a:lnTo>
                      <a:pt x="51" y="100"/>
                    </a:lnTo>
                  </a:path>
                </a:pathLst>
              </a:custGeom>
              <a:solidFill>
                <a:srgbClr val="EAEC5E"/>
              </a:solidFill>
              <a:ln w="12700" cap="rnd">
                <a:solidFill>
                  <a:schemeClr val="tx1"/>
                </a:solidFill>
                <a:round/>
                <a:headEnd/>
                <a:tailEnd/>
              </a:ln>
            </p:spPr>
            <p:txBody>
              <a:bodyPr/>
              <a:lstStyle/>
              <a:p>
                <a:endParaRPr lang="en-US"/>
              </a:p>
            </p:txBody>
          </p:sp>
          <p:grpSp>
            <p:nvGrpSpPr>
              <p:cNvPr id="3901" name="Group 282"/>
              <p:cNvGrpSpPr>
                <a:grpSpLocks/>
              </p:cNvGrpSpPr>
              <p:nvPr/>
            </p:nvGrpSpPr>
            <p:grpSpPr bwMode="auto">
              <a:xfrm>
                <a:off x="1951" y="963"/>
                <a:ext cx="97" cy="111"/>
                <a:chOff x="3654" y="1129"/>
                <a:chExt cx="97" cy="111"/>
              </a:xfrm>
            </p:grpSpPr>
            <p:sp>
              <p:nvSpPr>
                <p:cNvPr id="3966" name="Freeform 283"/>
                <p:cNvSpPr>
                  <a:spLocks/>
                </p:cNvSpPr>
                <p:nvPr/>
              </p:nvSpPr>
              <p:spPr bwMode="auto">
                <a:xfrm>
                  <a:off x="3705" y="1214"/>
                  <a:ext cx="46" cy="16"/>
                </a:xfrm>
                <a:custGeom>
                  <a:avLst/>
                  <a:gdLst>
                    <a:gd name="T0" fmla="*/ 0 w 46"/>
                    <a:gd name="T1" fmla="*/ 15 h 16"/>
                    <a:gd name="T2" fmla="*/ 2 w 46"/>
                    <a:gd name="T3" fmla="*/ 11 h 16"/>
                    <a:gd name="T4" fmla="*/ 6 w 46"/>
                    <a:gd name="T5" fmla="*/ 10 h 16"/>
                    <a:gd name="T6" fmla="*/ 11 w 46"/>
                    <a:gd name="T7" fmla="*/ 8 h 16"/>
                    <a:gd name="T8" fmla="*/ 16 w 46"/>
                    <a:gd name="T9" fmla="*/ 5 h 16"/>
                    <a:gd name="T10" fmla="*/ 21 w 46"/>
                    <a:gd name="T11" fmla="*/ 3 h 16"/>
                    <a:gd name="T12" fmla="*/ 26 w 46"/>
                    <a:gd name="T13" fmla="*/ 3 h 16"/>
                    <a:gd name="T14" fmla="*/ 30 w 46"/>
                    <a:gd name="T15" fmla="*/ 3 h 16"/>
                    <a:gd name="T16" fmla="*/ 35 w 46"/>
                    <a:gd name="T17" fmla="*/ 0 h 16"/>
                    <a:gd name="T18" fmla="*/ 39 w 46"/>
                    <a:gd name="T19" fmla="*/ 0 h 16"/>
                    <a:gd name="T20" fmla="*/ 44 w 46"/>
                    <a:gd name="T21" fmla="*/ 0 h 16"/>
                    <a:gd name="T22" fmla="*/ 45 w 46"/>
                    <a:gd name="T23" fmla="*/ 0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6"/>
                    <a:gd name="T37" fmla="*/ 0 h 16"/>
                    <a:gd name="T38" fmla="*/ 46 w 46"/>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6" h="16">
                      <a:moveTo>
                        <a:pt x="0" y="15"/>
                      </a:moveTo>
                      <a:lnTo>
                        <a:pt x="2" y="11"/>
                      </a:lnTo>
                      <a:lnTo>
                        <a:pt x="6" y="10"/>
                      </a:lnTo>
                      <a:lnTo>
                        <a:pt x="11" y="8"/>
                      </a:lnTo>
                      <a:lnTo>
                        <a:pt x="16" y="5"/>
                      </a:lnTo>
                      <a:lnTo>
                        <a:pt x="21" y="3"/>
                      </a:lnTo>
                      <a:lnTo>
                        <a:pt x="26" y="3"/>
                      </a:lnTo>
                      <a:lnTo>
                        <a:pt x="30" y="3"/>
                      </a:lnTo>
                      <a:lnTo>
                        <a:pt x="35" y="0"/>
                      </a:lnTo>
                      <a:lnTo>
                        <a:pt x="39" y="0"/>
                      </a:lnTo>
                      <a:lnTo>
                        <a:pt x="44" y="0"/>
                      </a:lnTo>
                      <a:lnTo>
                        <a:pt x="45"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967" name="Freeform 284"/>
                <p:cNvSpPr>
                  <a:spLocks/>
                </p:cNvSpPr>
                <p:nvPr/>
              </p:nvSpPr>
              <p:spPr bwMode="auto">
                <a:xfrm>
                  <a:off x="3704" y="1172"/>
                  <a:ext cx="42" cy="41"/>
                </a:xfrm>
                <a:custGeom>
                  <a:avLst/>
                  <a:gdLst>
                    <a:gd name="T0" fmla="*/ 0 w 42"/>
                    <a:gd name="T1" fmla="*/ 40 h 41"/>
                    <a:gd name="T2" fmla="*/ 2 w 42"/>
                    <a:gd name="T3" fmla="*/ 29 h 41"/>
                    <a:gd name="T4" fmla="*/ 6 w 42"/>
                    <a:gd name="T5" fmla="*/ 27 h 41"/>
                    <a:gd name="T6" fmla="*/ 10 w 42"/>
                    <a:gd name="T7" fmla="*/ 20 h 41"/>
                    <a:gd name="T8" fmla="*/ 14 w 42"/>
                    <a:gd name="T9" fmla="*/ 13 h 41"/>
                    <a:gd name="T10" fmla="*/ 19 w 42"/>
                    <a:gd name="T11" fmla="*/ 7 h 41"/>
                    <a:gd name="T12" fmla="*/ 24 w 42"/>
                    <a:gd name="T13" fmla="*/ 7 h 41"/>
                    <a:gd name="T14" fmla="*/ 27 w 42"/>
                    <a:gd name="T15" fmla="*/ 7 h 41"/>
                    <a:gd name="T16" fmla="*/ 32 w 42"/>
                    <a:gd name="T17" fmla="*/ 0 h 41"/>
                    <a:gd name="T18" fmla="*/ 36 w 42"/>
                    <a:gd name="T19" fmla="*/ 0 h 41"/>
                    <a:gd name="T20" fmla="*/ 40 w 42"/>
                    <a:gd name="T21" fmla="*/ 0 h 41"/>
                    <a:gd name="T22" fmla="*/ 41 w 42"/>
                    <a:gd name="T23" fmla="*/ 0 h 4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2"/>
                    <a:gd name="T37" fmla="*/ 0 h 41"/>
                    <a:gd name="T38" fmla="*/ 42 w 42"/>
                    <a:gd name="T39" fmla="*/ 41 h 4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2" h="41">
                      <a:moveTo>
                        <a:pt x="0" y="40"/>
                      </a:moveTo>
                      <a:lnTo>
                        <a:pt x="2" y="29"/>
                      </a:lnTo>
                      <a:lnTo>
                        <a:pt x="6" y="27"/>
                      </a:lnTo>
                      <a:lnTo>
                        <a:pt x="10" y="20"/>
                      </a:lnTo>
                      <a:lnTo>
                        <a:pt x="14" y="13"/>
                      </a:lnTo>
                      <a:lnTo>
                        <a:pt x="19" y="7"/>
                      </a:lnTo>
                      <a:lnTo>
                        <a:pt x="24" y="7"/>
                      </a:lnTo>
                      <a:lnTo>
                        <a:pt x="27" y="7"/>
                      </a:lnTo>
                      <a:lnTo>
                        <a:pt x="32" y="0"/>
                      </a:lnTo>
                      <a:lnTo>
                        <a:pt x="36" y="0"/>
                      </a:lnTo>
                      <a:lnTo>
                        <a:pt x="40" y="0"/>
                      </a:lnTo>
                      <a:lnTo>
                        <a:pt x="41"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968" name="Freeform 285"/>
                <p:cNvSpPr>
                  <a:spLocks/>
                </p:cNvSpPr>
                <p:nvPr/>
              </p:nvSpPr>
              <p:spPr bwMode="auto">
                <a:xfrm>
                  <a:off x="3706" y="1144"/>
                  <a:ext cx="30" cy="59"/>
                </a:xfrm>
                <a:custGeom>
                  <a:avLst/>
                  <a:gdLst>
                    <a:gd name="T0" fmla="*/ 0 w 30"/>
                    <a:gd name="T1" fmla="*/ 58 h 59"/>
                    <a:gd name="T2" fmla="*/ 2 w 30"/>
                    <a:gd name="T3" fmla="*/ 42 h 59"/>
                    <a:gd name="T4" fmla="*/ 4 w 30"/>
                    <a:gd name="T5" fmla="*/ 39 h 59"/>
                    <a:gd name="T6" fmla="*/ 7 w 30"/>
                    <a:gd name="T7" fmla="*/ 29 h 59"/>
                    <a:gd name="T8" fmla="*/ 10 w 30"/>
                    <a:gd name="T9" fmla="*/ 19 h 59"/>
                    <a:gd name="T10" fmla="*/ 13 w 30"/>
                    <a:gd name="T11" fmla="*/ 10 h 59"/>
                    <a:gd name="T12" fmla="*/ 17 w 30"/>
                    <a:gd name="T13" fmla="*/ 10 h 59"/>
                    <a:gd name="T14" fmla="*/ 19 w 30"/>
                    <a:gd name="T15" fmla="*/ 10 h 59"/>
                    <a:gd name="T16" fmla="*/ 22 w 30"/>
                    <a:gd name="T17" fmla="*/ 0 h 59"/>
                    <a:gd name="T18" fmla="*/ 25 w 30"/>
                    <a:gd name="T19" fmla="*/ 0 h 59"/>
                    <a:gd name="T20" fmla="*/ 28 w 30"/>
                    <a:gd name="T21" fmla="*/ 0 h 59"/>
                    <a:gd name="T22" fmla="*/ 29 w 30"/>
                    <a:gd name="T23" fmla="*/ 0 h 5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0"/>
                    <a:gd name="T37" fmla="*/ 0 h 59"/>
                    <a:gd name="T38" fmla="*/ 30 w 30"/>
                    <a:gd name="T39" fmla="*/ 59 h 5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0" h="59">
                      <a:moveTo>
                        <a:pt x="0" y="58"/>
                      </a:moveTo>
                      <a:lnTo>
                        <a:pt x="2" y="42"/>
                      </a:lnTo>
                      <a:lnTo>
                        <a:pt x="4" y="39"/>
                      </a:lnTo>
                      <a:lnTo>
                        <a:pt x="7" y="29"/>
                      </a:lnTo>
                      <a:lnTo>
                        <a:pt x="10" y="19"/>
                      </a:lnTo>
                      <a:lnTo>
                        <a:pt x="13" y="10"/>
                      </a:lnTo>
                      <a:lnTo>
                        <a:pt x="17" y="10"/>
                      </a:lnTo>
                      <a:lnTo>
                        <a:pt x="19" y="10"/>
                      </a:lnTo>
                      <a:lnTo>
                        <a:pt x="22" y="0"/>
                      </a:lnTo>
                      <a:lnTo>
                        <a:pt x="25" y="0"/>
                      </a:lnTo>
                      <a:lnTo>
                        <a:pt x="28" y="0"/>
                      </a:lnTo>
                      <a:lnTo>
                        <a:pt x="29"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969" name="Freeform 286"/>
                <p:cNvSpPr>
                  <a:spLocks/>
                </p:cNvSpPr>
                <p:nvPr/>
              </p:nvSpPr>
              <p:spPr bwMode="auto">
                <a:xfrm>
                  <a:off x="3654" y="1214"/>
                  <a:ext cx="46" cy="16"/>
                </a:xfrm>
                <a:custGeom>
                  <a:avLst/>
                  <a:gdLst>
                    <a:gd name="T0" fmla="*/ 45 w 46"/>
                    <a:gd name="T1" fmla="*/ 15 h 16"/>
                    <a:gd name="T2" fmla="*/ 43 w 46"/>
                    <a:gd name="T3" fmla="*/ 11 h 16"/>
                    <a:gd name="T4" fmla="*/ 39 w 46"/>
                    <a:gd name="T5" fmla="*/ 10 h 16"/>
                    <a:gd name="T6" fmla="*/ 34 w 46"/>
                    <a:gd name="T7" fmla="*/ 8 h 16"/>
                    <a:gd name="T8" fmla="*/ 29 w 46"/>
                    <a:gd name="T9" fmla="*/ 5 h 16"/>
                    <a:gd name="T10" fmla="*/ 24 w 46"/>
                    <a:gd name="T11" fmla="*/ 3 h 16"/>
                    <a:gd name="T12" fmla="*/ 19 w 46"/>
                    <a:gd name="T13" fmla="*/ 3 h 16"/>
                    <a:gd name="T14" fmla="*/ 15 w 46"/>
                    <a:gd name="T15" fmla="*/ 3 h 16"/>
                    <a:gd name="T16" fmla="*/ 10 w 46"/>
                    <a:gd name="T17" fmla="*/ 0 h 16"/>
                    <a:gd name="T18" fmla="*/ 6 w 46"/>
                    <a:gd name="T19" fmla="*/ 0 h 16"/>
                    <a:gd name="T20" fmla="*/ 1 w 46"/>
                    <a:gd name="T21" fmla="*/ 0 h 16"/>
                    <a:gd name="T22" fmla="*/ 0 w 46"/>
                    <a:gd name="T23" fmla="*/ 0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6"/>
                    <a:gd name="T37" fmla="*/ 0 h 16"/>
                    <a:gd name="T38" fmla="*/ 46 w 46"/>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6" h="16">
                      <a:moveTo>
                        <a:pt x="45" y="15"/>
                      </a:moveTo>
                      <a:lnTo>
                        <a:pt x="43" y="11"/>
                      </a:lnTo>
                      <a:lnTo>
                        <a:pt x="39" y="10"/>
                      </a:lnTo>
                      <a:lnTo>
                        <a:pt x="34" y="8"/>
                      </a:lnTo>
                      <a:lnTo>
                        <a:pt x="29" y="5"/>
                      </a:lnTo>
                      <a:lnTo>
                        <a:pt x="24" y="3"/>
                      </a:lnTo>
                      <a:lnTo>
                        <a:pt x="19" y="3"/>
                      </a:lnTo>
                      <a:lnTo>
                        <a:pt x="15" y="3"/>
                      </a:lnTo>
                      <a:lnTo>
                        <a:pt x="10" y="0"/>
                      </a:lnTo>
                      <a:lnTo>
                        <a:pt x="6" y="0"/>
                      </a:lnTo>
                      <a:lnTo>
                        <a:pt x="1" y="0"/>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970" name="Freeform 287"/>
                <p:cNvSpPr>
                  <a:spLocks/>
                </p:cNvSpPr>
                <p:nvPr/>
              </p:nvSpPr>
              <p:spPr bwMode="auto">
                <a:xfrm>
                  <a:off x="3657" y="1168"/>
                  <a:ext cx="41" cy="44"/>
                </a:xfrm>
                <a:custGeom>
                  <a:avLst/>
                  <a:gdLst>
                    <a:gd name="T0" fmla="*/ 40 w 41"/>
                    <a:gd name="T1" fmla="*/ 43 h 44"/>
                    <a:gd name="T2" fmla="*/ 38 w 41"/>
                    <a:gd name="T3" fmla="*/ 31 h 44"/>
                    <a:gd name="T4" fmla="*/ 34 w 41"/>
                    <a:gd name="T5" fmla="*/ 29 h 44"/>
                    <a:gd name="T6" fmla="*/ 30 w 41"/>
                    <a:gd name="T7" fmla="*/ 22 h 44"/>
                    <a:gd name="T8" fmla="*/ 26 w 41"/>
                    <a:gd name="T9" fmla="*/ 14 h 44"/>
                    <a:gd name="T10" fmla="*/ 22 w 41"/>
                    <a:gd name="T11" fmla="*/ 7 h 44"/>
                    <a:gd name="T12" fmla="*/ 17 w 41"/>
                    <a:gd name="T13" fmla="*/ 7 h 44"/>
                    <a:gd name="T14" fmla="*/ 13 w 41"/>
                    <a:gd name="T15" fmla="*/ 7 h 44"/>
                    <a:gd name="T16" fmla="*/ 9 w 41"/>
                    <a:gd name="T17" fmla="*/ 0 h 44"/>
                    <a:gd name="T18" fmla="*/ 5 w 41"/>
                    <a:gd name="T19" fmla="*/ 0 h 44"/>
                    <a:gd name="T20" fmla="*/ 1 w 41"/>
                    <a:gd name="T21" fmla="*/ 0 h 44"/>
                    <a:gd name="T22" fmla="*/ 0 w 41"/>
                    <a:gd name="T23" fmla="*/ 0 h 4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1"/>
                    <a:gd name="T37" fmla="*/ 0 h 44"/>
                    <a:gd name="T38" fmla="*/ 41 w 41"/>
                    <a:gd name="T39" fmla="*/ 44 h 4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1" h="44">
                      <a:moveTo>
                        <a:pt x="40" y="43"/>
                      </a:moveTo>
                      <a:lnTo>
                        <a:pt x="38" y="31"/>
                      </a:lnTo>
                      <a:lnTo>
                        <a:pt x="34" y="29"/>
                      </a:lnTo>
                      <a:lnTo>
                        <a:pt x="30" y="22"/>
                      </a:lnTo>
                      <a:lnTo>
                        <a:pt x="26" y="14"/>
                      </a:lnTo>
                      <a:lnTo>
                        <a:pt x="22" y="7"/>
                      </a:lnTo>
                      <a:lnTo>
                        <a:pt x="17" y="7"/>
                      </a:lnTo>
                      <a:lnTo>
                        <a:pt x="13" y="7"/>
                      </a:lnTo>
                      <a:lnTo>
                        <a:pt x="9" y="0"/>
                      </a:lnTo>
                      <a:lnTo>
                        <a:pt x="5" y="0"/>
                      </a:lnTo>
                      <a:lnTo>
                        <a:pt x="1" y="0"/>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971" name="Freeform 288"/>
                <p:cNvSpPr>
                  <a:spLocks/>
                </p:cNvSpPr>
                <p:nvPr/>
              </p:nvSpPr>
              <p:spPr bwMode="auto">
                <a:xfrm>
                  <a:off x="3663" y="1147"/>
                  <a:ext cx="38" cy="56"/>
                </a:xfrm>
                <a:custGeom>
                  <a:avLst/>
                  <a:gdLst>
                    <a:gd name="T0" fmla="*/ 37 w 38"/>
                    <a:gd name="T1" fmla="*/ 55 h 56"/>
                    <a:gd name="T2" fmla="*/ 35 w 38"/>
                    <a:gd name="T3" fmla="*/ 40 h 56"/>
                    <a:gd name="T4" fmla="*/ 32 w 38"/>
                    <a:gd name="T5" fmla="*/ 37 h 56"/>
                    <a:gd name="T6" fmla="*/ 28 w 38"/>
                    <a:gd name="T7" fmla="*/ 28 h 56"/>
                    <a:gd name="T8" fmla="*/ 24 w 38"/>
                    <a:gd name="T9" fmla="*/ 18 h 56"/>
                    <a:gd name="T10" fmla="*/ 20 w 38"/>
                    <a:gd name="T11" fmla="*/ 9 h 56"/>
                    <a:gd name="T12" fmla="*/ 16 w 38"/>
                    <a:gd name="T13" fmla="*/ 9 h 56"/>
                    <a:gd name="T14" fmla="*/ 12 w 38"/>
                    <a:gd name="T15" fmla="*/ 9 h 56"/>
                    <a:gd name="T16" fmla="*/ 8 w 38"/>
                    <a:gd name="T17" fmla="*/ 0 h 56"/>
                    <a:gd name="T18" fmla="*/ 5 w 38"/>
                    <a:gd name="T19" fmla="*/ 0 h 56"/>
                    <a:gd name="T20" fmla="*/ 1 w 38"/>
                    <a:gd name="T21" fmla="*/ 0 h 56"/>
                    <a:gd name="T22" fmla="*/ 0 w 38"/>
                    <a:gd name="T23" fmla="*/ 0 h 5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8"/>
                    <a:gd name="T37" fmla="*/ 0 h 56"/>
                    <a:gd name="T38" fmla="*/ 38 w 38"/>
                    <a:gd name="T39" fmla="*/ 56 h 5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8" h="56">
                      <a:moveTo>
                        <a:pt x="37" y="55"/>
                      </a:moveTo>
                      <a:lnTo>
                        <a:pt x="35" y="40"/>
                      </a:lnTo>
                      <a:lnTo>
                        <a:pt x="32" y="37"/>
                      </a:lnTo>
                      <a:lnTo>
                        <a:pt x="28" y="28"/>
                      </a:lnTo>
                      <a:lnTo>
                        <a:pt x="24" y="18"/>
                      </a:lnTo>
                      <a:lnTo>
                        <a:pt x="20" y="9"/>
                      </a:lnTo>
                      <a:lnTo>
                        <a:pt x="16" y="9"/>
                      </a:lnTo>
                      <a:lnTo>
                        <a:pt x="12" y="9"/>
                      </a:lnTo>
                      <a:lnTo>
                        <a:pt x="8" y="0"/>
                      </a:lnTo>
                      <a:lnTo>
                        <a:pt x="5" y="0"/>
                      </a:lnTo>
                      <a:lnTo>
                        <a:pt x="1" y="0"/>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972" name="Line 289"/>
                <p:cNvSpPr>
                  <a:spLocks noChangeShapeType="1"/>
                </p:cNvSpPr>
                <p:nvPr/>
              </p:nvSpPr>
              <p:spPr bwMode="auto">
                <a:xfrm flipH="1" flipV="1">
                  <a:off x="3701" y="1129"/>
                  <a:ext cx="1" cy="11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973" name="Freeform 290"/>
                <p:cNvSpPr>
                  <a:spLocks/>
                </p:cNvSpPr>
                <p:nvPr/>
              </p:nvSpPr>
              <p:spPr bwMode="auto">
                <a:xfrm>
                  <a:off x="3705" y="1190"/>
                  <a:ext cx="39" cy="31"/>
                </a:xfrm>
                <a:custGeom>
                  <a:avLst/>
                  <a:gdLst>
                    <a:gd name="T0" fmla="*/ 0 w 39"/>
                    <a:gd name="T1" fmla="*/ 30 h 31"/>
                    <a:gd name="T2" fmla="*/ 5 w 39"/>
                    <a:gd name="T3" fmla="*/ 25 h 31"/>
                    <a:gd name="T4" fmla="*/ 7 w 39"/>
                    <a:gd name="T5" fmla="*/ 20 h 31"/>
                    <a:gd name="T6" fmla="*/ 11 w 39"/>
                    <a:gd name="T7" fmla="*/ 17 h 31"/>
                    <a:gd name="T8" fmla="*/ 12 w 39"/>
                    <a:gd name="T9" fmla="*/ 13 h 31"/>
                    <a:gd name="T10" fmla="*/ 16 w 39"/>
                    <a:gd name="T11" fmla="*/ 11 h 31"/>
                    <a:gd name="T12" fmla="*/ 21 w 39"/>
                    <a:gd name="T13" fmla="*/ 6 h 31"/>
                    <a:gd name="T14" fmla="*/ 26 w 39"/>
                    <a:gd name="T15" fmla="*/ 3 h 31"/>
                    <a:gd name="T16" fmla="*/ 30 w 39"/>
                    <a:gd name="T17" fmla="*/ 2 h 31"/>
                    <a:gd name="T18" fmla="*/ 36 w 39"/>
                    <a:gd name="T19" fmla="*/ 1 h 31"/>
                    <a:gd name="T20" fmla="*/ 38 w 39"/>
                    <a:gd name="T21" fmla="*/ 0 h 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9"/>
                    <a:gd name="T34" fmla="*/ 0 h 31"/>
                    <a:gd name="T35" fmla="*/ 39 w 39"/>
                    <a:gd name="T36" fmla="*/ 31 h 3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9" h="31">
                      <a:moveTo>
                        <a:pt x="0" y="30"/>
                      </a:moveTo>
                      <a:lnTo>
                        <a:pt x="5" y="25"/>
                      </a:lnTo>
                      <a:lnTo>
                        <a:pt x="7" y="20"/>
                      </a:lnTo>
                      <a:lnTo>
                        <a:pt x="11" y="17"/>
                      </a:lnTo>
                      <a:lnTo>
                        <a:pt x="12" y="13"/>
                      </a:lnTo>
                      <a:lnTo>
                        <a:pt x="16" y="11"/>
                      </a:lnTo>
                      <a:lnTo>
                        <a:pt x="21" y="6"/>
                      </a:lnTo>
                      <a:lnTo>
                        <a:pt x="26" y="3"/>
                      </a:lnTo>
                      <a:lnTo>
                        <a:pt x="30" y="2"/>
                      </a:lnTo>
                      <a:lnTo>
                        <a:pt x="36" y="1"/>
                      </a:lnTo>
                      <a:lnTo>
                        <a:pt x="38"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974" name="Freeform 291"/>
                <p:cNvSpPr>
                  <a:spLocks/>
                </p:cNvSpPr>
                <p:nvPr/>
              </p:nvSpPr>
              <p:spPr bwMode="auto">
                <a:xfrm>
                  <a:off x="3662" y="1192"/>
                  <a:ext cx="39" cy="31"/>
                </a:xfrm>
                <a:custGeom>
                  <a:avLst/>
                  <a:gdLst>
                    <a:gd name="T0" fmla="*/ 38 w 39"/>
                    <a:gd name="T1" fmla="*/ 30 h 31"/>
                    <a:gd name="T2" fmla="*/ 33 w 39"/>
                    <a:gd name="T3" fmla="*/ 25 h 31"/>
                    <a:gd name="T4" fmla="*/ 31 w 39"/>
                    <a:gd name="T5" fmla="*/ 20 h 31"/>
                    <a:gd name="T6" fmla="*/ 27 w 39"/>
                    <a:gd name="T7" fmla="*/ 17 h 31"/>
                    <a:gd name="T8" fmla="*/ 26 w 39"/>
                    <a:gd name="T9" fmla="*/ 13 h 31"/>
                    <a:gd name="T10" fmla="*/ 22 w 39"/>
                    <a:gd name="T11" fmla="*/ 11 h 31"/>
                    <a:gd name="T12" fmla="*/ 17 w 39"/>
                    <a:gd name="T13" fmla="*/ 6 h 31"/>
                    <a:gd name="T14" fmla="*/ 12 w 39"/>
                    <a:gd name="T15" fmla="*/ 3 h 31"/>
                    <a:gd name="T16" fmla="*/ 8 w 39"/>
                    <a:gd name="T17" fmla="*/ 2 h 31"/>
                    <a:gd name="T18" fmla="*/ 2 w 39"/>
                    <a:gd name="T19" fmla="*/ 1 h 31"/>
                    <a:gd name="T20" fmla="*/ 0 w 39"/>
                    <a:gd name="T21" fmla="*/ 0 h 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9"/>
                    <a:gd name="T34" fmla="*/ 0 h 31"/>
                    <a:gd name="T35" fmla="*/ 39 w 39"/>
                    <a:gd name="T36" fmla="*/ 31 h 3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9" h="31">
                      <a:moveTo>
                        <a:pt x="38" y="30"/>
                      </a:moveTo>
                      <a:lnTo>
                        <a:pt x="33" y="25"/>
                      </a:lnTo>
                      <a:lnTo>
                        <a:pt x="31" y="20"/>
                      </a:lnTo>
                      <a:lnTo>
                        <a:pt x="27" y="17"/>
                      </a:lnTo>
                      <a:lnTo>
                        <a:pt x="26" y="13"/>
                      </a:lnTo>
                      <a:lnTo>
                        <a:pt x="22" y="11"/>
                      </a:lnTo>
                      <a:lnTo>
                        <a:pt x="17" y="6"/>
                      </a:lnTo>
                      <a:lnTo>
                        <a:pt x="12" y="3"/>
                      </a:lnTo>
                      <a:lnTo>
                        <a:pt x="8" y="2"/>
                      </a:lnTo>
                      <a:lnTo>
                        <a:pt x="2" y="1"/>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3902" name="Freeform 292"/>
              <p:cNvSpPr>
                <a:spLocks/>
              </p:cNvSpPr>
              <p:nvPr/>
            </p:nvSpPr>
            <p:spPr bwMode="auto">
              <a:xfrm>
                <a:off x="1925" y="1267"/>
                <a:ext cx="68" cy="126"/>
              </a:xfrm>
              <a:custGeom>
                <a:avLst/>
                <a:gdLst>
                  <a:gd name="T0" fmla="*/ 63 w 68"/>
                  <a:gd name="T1" fmla="*/ 125 h 126"/>
                  <a:gd name="T2" fmla="*/ 66 w 68"/>
                  <a:gd name="T3" fmla="*/ 118 h 126"/>
                  <a:gd name="T4" fmla="*/ 67 w 68"/>
                  <a:gd name="T5" fmla="*/ 110 h 126"/>
                  <a:gd name="T6" fmla="*/ 67 w 68"/>
                  <a:gd name="T7" fmla="*/ 103 h 126"/>
                  <a:gd name="T8" fmla="*/ 67 w 68"/>
                  <a:gd name="T9" fmla="*/ 96 h 126"/>
                  <a:gd name="T10" fmla="*/ 67 w 68"/>
                  <a:gd name="T11" fmla="*/ 88 h 126"/>
                  <a:gd name="T12" fmla="*/ 67 w 68"/>
                  <a:gd name="T13" fmla="*/ 81 h 126"/>
                  <a:gd name="T14" fmla="*/ 64 w 68"/>
                  <a:gd name="T15" fmla="*/ 74 h 126"/>
                  <a:gd name="T16" fmla="*/ 62 w 68"/>
                  <a:gd name="T17" fmla="*/ 66 h 126"/>
                  <a:gd name="T18" fmla="*/ 58 w 68"/>
                  <a:gd name="T19" fmla="*/ 61 h 126"/>
                  <a:gd name="T20" fmla="*/ 55 w 68"/>
                  <a:gd name="T21" fmla="*/ 54 h 126"/>
                  <a:gd name="T22" fmla="*/ 52 w 68"/>
                  <a:gd name="T23" fmla="*/ 49 h 126"/>
                  <a:gd name="T24" fmla="*/ 49 w 68"/>
                  <a:gd name="T25" fmla="*/ 42 h 126"/>
                  <a:gd name="T26" fmla="*/ 45 w 68"/>
                  <a:gd name="T27" fmla="*/ 37 h 126"/>
                  <a:gd name="T28" fmla="*/ 43 w 68"/>
                  <a:gd name="T29" fmla="*/ 29 h 126"/>
                  <a:gd name="T30" fmla="*/ 39 w 68"/>
                  <a:gd name="T31" fmla="*/ 27 h 126"/>
                  <a:gd name="T32" fmla="*/ 35 w 68"/>
                  <a:gd name="T33" fmla="*/ 22 h 126"/>
                  <a:gd name="T34" fmla="*/ 31 w 68"/>
                  <a:gd name="T35" fmla="*/ 17 h 126"/>
                  <a:gd name="T36" fmla="*/ 27 w 68"/>
                  <a:gd name="T37" fmla="*/ 15 h 126"/>
                  <a:gd name="T38" fmla="*/ 23 w 68"/>
                  <a:gd name="T39" fmla="*/ 10 h 126"/>
                  <a:gd name="T40" fmla="*/ 19 w 68"/>
                  <a:gd name="T41" fmla="*/ 7 h 126"/>
                  <a:gd name="T42" fmla="*/ 15 w 68"/>
                  <a:gd name="T43" fmla="*/ 2 h 126"/>
                  <a:gd name="T44" fmla="*/ 12 w 68"/>
                  <a:gd name="T45" fmla="*/ 2 h 126"/>
                  <a:gd name="T46" fmla="*/ 8 w 68"/>
                  <a:gd name="T47" fmla="*/ 0 h 126"/>
                  <a:gd name="T48" fmla="*/ 4 w 68"/>
                  <a:gd name="T49" fmla="*/ 0 h 126"/>
                  <a:gd name="T50" fmla="*/ 0 w 68"/>
                  <a:gd name="T51" fmla="*/ 0 h 126"/>
                  <a:gd name="T52" fmla="*/ 4 w 68"/>
                  <a:gd name="T53" fmla="*/ 2 h 126"/>
                  <a:gd name="T54" fmla="*/ 0 w 68"/>
                  <a:gd name="T55" fmla="*/ 7 h 126"/>
                  <a:gd name="T56" fmla="*/ 0 w 68"/>
                  <a:gd name="T57" fmla="*/ 15 h 126"/>
                  <a:gd name="T58" fmla="*/ 1 w 68"/>
                  <a:gd name="T59" fmla="*/ 22 h 126"/>
                  <a:gd name="T60" fmla="*/ 4 w 68"/>
                  <a:gd name="T61" fmla="*/ 29 h 126"/>
                  <a:gd name="T62" fmla="*/ 5 w 68"/>
                  <a:gd name="T63" fmla="*/ 37 h 126"/>
                  <a:gd name="T64" fmla="*/ 6 w 68"/>
                  <a:gd name="T65" fmla="*/ 44 h 126"/>
                  <a:gd name="T66" fmla="*/ 9 w 68"/>
                  <a:gd name="T67" fmla="*/ 51 h 126"/>
                  <a:gd name="T68" fmla="*/ 13 w 68"/>
                  <a:gd name="T69" fmla="*/ 56 h 126"/>
                  <a:gd name="T70" fmla="*/ 15 w 68"/>
                  <a:gd name="T71" fmla="*/ 64 h 126"/>
                  <a:gd name="T72" fmla="*/ 19 w 68"/>
                  <a:gd name="T73" fmla="*/ 69 h 126"/>
                  <a:gd name="T74" fmla="*/ 23 w 68"/>
                  <a:gd name="T75" fmla="*/ 76 h 126"/>
                  <a:gd name="T76" fmla="*/ 27 w 68"/>
                  <a:gd name="T77" fmla="*/ 81 h 126"/>
                  <a:gd name="T78" fmla="*/ 31 w 68"/>
                  <a:gd name="T79" fmla="*/ 86 h 126"/>
                  <a:gd name="T80" fmla="*/ 34 w 68"/>
                  <a:gd name="T81" fmla="*/ 93 h 126"/>
                  <a:gd name="T82" fmla="*/ 37 w 68"/>
                  <a:gd name="T83" fmla="*/ 96 h 126"/>
                  <a:gd name="T84" fmla="*/ 40 w 68"/>
                  <a:gd name="T85" fmla="*/ 103 h 126"/>
                  <a:gd name="T86" fmla="*/ 44 w 68"/>
                  <a:gd name="T87" fmla="*/ 105 h 126"/>
                  <a:gd name="T88" fmla="*/ 48 w 68"/>
                  <a:gd name="T89" fmla="*/ 113 h 126"/>
                  <a:gd name="T90" fmla="*/ 50 w 68"/>
                  <a:gd name="T91" fmla="*/ 120 h 126"/>
                  <a:gd name="T92" fmla="*/ 54 w 68"/>
                  <a:gd name="T93" fmla="*/ 120 h 126"/>
                  <a:gd name="T94" fmla="*/ 58 w 68"/>
                  <a:gd name="T95" fmla="*/ 125 h 126"/>
                  <a:gd name="T96" fmla="*/ 62 w 68"/>
                  <a:gd name="T97" fmla="*/ 125 h 126"/>
                  <a:gd name="T98" fmla="*/ 66 w 68"/>
                  <a:gd name="T99" fmla="*/ 125 h 126"/>
                  <a:gd name="T100" fmla="*/ 66 w 68"/>
                  <a:gd name="T101" fmla="*/ 118 h 126"/>
                  <a:gd name="T102" fmla="*/ 66 w 68"/>
                  <a:gd name="T103" fmla="*/ 110 h 12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68"/>
                  <a:gd name="T157" fmla="*/ 0 h 126"/>
                  <a:gd name="T158" fmla="*/ 68 w 68"/>
                  <a:gd name="T159" fmla="*/ 126 h 12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68" h="126">
                    <a:moveTo>
                      <a:pt x="63" y="125"/>
                    </a:moveTo>
                    <a:lnTo>
                      <a:pt x="66" y="118"/>
                    </a:lnTo>
                    <a:lnTo>
                      <a:pt x="67" y="110"/>
                    </a:lnTo>
                    <a:lnTo>
                      <a:pt x="67" y="103"/>
                    </a:lnTo>
                    <a:lnTo>
                      <a:pt x="67" y="96"/>
                    </a:lnTo>
                    <a:lnTo>
                      <a:pt x="67" y="88"/>
                    </a:lnTo>
                    <a:lnTo>
                      <a:pt x="67" y="81"/>
                    </a:lnTo>
                    <a:lnTo>
                      <a:pt x="64" y="74"/>
                    </a:lnTo>
                    <a:lnTo>
                      <a:pt x="62" y="66"/>
                    </a:lnTo>
                    <a:lnTo>
                      <a:pt x="58" y="61"/>
                    </a:lnTo>
                    <a:lnTo>
                      <a:pt x="55" y="54"/>
                    </a:lnTo>
                    <a:lnTo>
                      <a:pt x="52" y="49"/>
                    </a:lnTo>
                    <a:lnTo>
                      <a:pt x="49" y="42"/>
                    </a:lnTo>
                    <a:lnTo>
                      <a:pt x="45" y="37"/>
                    </a:lnTo>
                    <a:lnTo>
                      <a:pt x="43" y="29"/>
                    </a:lnTo>
                    <a:lnTo>
                      <a:pt x="39" y="27"/>
                    </a:lnTo>
                    <a:lnTo>
                      <a:pt x="35" y="22"/>
                    </a:lnTo>
                    <a:lnTo>
                      <a:pt x="31" y="17"/>
                    </a:lnTo>
                    <a:lnTo>
                      <a:pt x="27" y="15"/>
                    </a:lnTo>
                    <a:lnTo>
                      <a:pt x="23" y="10"/>
                    </a:lnTo>
                    <a:lnTo>
                      <a:pt x="19" y="7"/>
                    </a:lnTo>
                    <a:lnTo>
                      <a:pt x="15" y="2"/>
                    </a:lnTo>
                    <a:lnTo>
                      <a:pt x="12" y="2"/>
                    </a:lnTo>
                    <a:lnTo>
                      <a:pt x="8" y="0"/>
                    </a:lnTo>
                    <a:lnTo>
                      <a:pt x="4" y="0"/>
                    </a:lnTo>
                    <a:lnTo>
                      <a:pt x="0" y="0"/>
                    </a:lnTo>
                    <a:lnTo>
                      <a:pt x="4" y="2"/>
                    </a:lnTo>
                    <a:lnTo>
                      <a:pt x="0" y="7"/>
                    </a:lnTo>
                    <a:lnTo>
                      <a:pt x="0" y="15"/>
                    </a:lnTo>
                    <a:lnTo>
                      <a:pt x="1" y="22"/>
                    </a:lnTo>
                    <a:lnTo>
                      <a:pt x="4" y="29"/>
                    </a:lnTo>
                    <a:lnTo>
                      <a:pt x="5" y="37"/>
                    </a:lnTo>
                    <a:lnTo>
                      <a:pt x="6" y="44"/>
                    </a:lnTo>
                    <a:lnTo>
                      <a:pt x="9" y="51"/>
                    </a:lnTo>
                    <a:lnTo>
                      <a:pt x="13" y="56"/>
                    </a:lnTo>
                    <a:lnTo>
                      <a:pt x="15" y="64"/>
                    </a:lnTo>
                    <a:lnTo>
                      <a:pt x="19" y="69"/>
                    </a:lnTo>
                    <a:lnTo>
                      <a:pt x="23" y="76"/>
                    </a:lnTo>
                    <a:lnTo>
                      <a:pt x="27" y="81"/>
                    </a:lnTo>
                    <a:lnTo>
                      <a:pt x="31" y="86"/>
                    </a:lnTo>
                    <a:lnTo>
                      <a:pt x="34" y="93"/>
                    </a:lnTo>
                    <a:lnTo>
                      <a:pt x="37" y="96"/>
                    </a:lnTo>
                    <a:lnTo>
                      <a:pt x="40" y="103"/>
                    </a:lnTo>
                    <a:lnTo>
                      <a:pt x="44" y="105"/>
                    </a:lnTo>
                    <a:lnTo>
                      <a:pt x="48" y="113"/>
                    </a:lnTo>
                    <a:lnTo>
                      <a:pt x="50" y="120"/>
                    </a:lnTo>
                    <a:lnTo>
                      <a:pt x="54" y="120"/>
                    </a:lnTo>
                    <a:lnTo>
                      <a:pt x="58" y="125"/>
                    </a:lnTo>
                    <a:lnTo>
                      <a:pt x="62" y="125"/>
                    </a:lnTo>
                    <a:lnTo>
                      <a:pt x="66" y="125"/>
                    </a:lnTo>
                    <a:lnTo>
                      <a:pt x="66" y="118"/>
                    </a:lnTo>
                    <a:lnTo>
                      <a:pt x="66" y="110"/>
                    </a:lnTo>
                  </a:path>
                </a:pathLst>
              </a:custGeom>
              <a:solidFill>
                <a:srgbClr val="EAEC5E"/>
              </a:solidFill>
              <a:ln w="12700" cap="rnd">
                <a:solidFill>
                  <a:schemeClr val="tx1"/>
                </a:solidFill>
                <a:round/>
                <a:headEnd/>
                <a:tailEnd/>
              </a:ln>
            </p:spPr>
            <p:txBody>
              <a:bodyPr/>
              <a:lstStyle/>
              <a:p>
                <a:endParaRPr lang="en-US"/>
              </a:p>
            </p:txBody>
          </p:sp>
          <p:sp>
            <p:nvSpPr>
              <p:cNvPr id="3903" name="Freeform 293"/>
              <p:cNvSpPr>
                <a:spLocks/>
              </p:cNvSpPr>
              <p:nvPr/>
            </p:nvSpPr>
            <p:spPr bwMode="auto">
              <a:xfrm>
                <a:off x="1840" y="1491"/>
                <a:ext cx="23" cy="36"/>
              </a:xfrm>
              <a:custGeom>
                <a:avLst/>
                <a:gdLst>
                  <a:gd name="T0" fmla="*/ 0 w 23"/>
                  <a:gd name="T1" fmla="*/ 35 h 36"/>
                  <a:gd name="T2" fmla="*/ 0 w 23"/>
                  <a:gd name="T3" fmla="*/ 29 h 36"/>
                  <a:gd name="T4" fmla="*/ 0 w 23"/>
                  <a:gd name="T5" fmla="*/ 23 h 36"/>
                  <a:gd name="T6" fmla="*/ 4 w 23"/>
                  <a:gd name="T7" fmla="*/ 16 h 36"/>
                  <a:gd name="T8" fmla="*/ 7 w 23"/>
                  <a:gd name="T9" fmla="*/ 10 h 36"/>
                  <a:gd name="T10" fmla="*/ 13 w 23"/>
                  <a:gd name="T11" fmla="*/ 6 h 36"/>
                  <a:gd name="T12" fmla="*/ 17 w 23"/>
                  <a:gd name="T13" fmla="*/ 0 h 36"/>
                  <a:gd name="T14" fmla="*/ 22 w 23"/>
                  <a:gd name="T15" fmla="*/ 0 h 36"/>
                  <a:gd name="T16" fmla="*/ 22 w 23"/>
                  <a:gd name="T17" fmla="*/ 0 h 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
                  <a:gd name="T28" fmla="*/ 0 h 36"/>
                  <a:gd name="T29" fmla="*/ 23 w 23"/>
                  <a:gd name="T30" fmla="*/ 36 h 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 h="36">
                    <a:moveTo>
                      <a:pt x="0" y="35"/>
                    </a:moveTo>
                    <a:lnTo>
                      <a:pt x="0" y="29"/>
                    </a:lnTo>
                    <a:lnTo>
                      <a:pt x="0" y="23"/>
                    </a:lnTo>
                    <a:lnTo>
                      <a:pt x="4" y="16"/>
                    </a:lnTo>
                    <a:lnTo>
                      <a:pt x="7" y="10"/>
                    </a:lnTo>
                    <a:lnTo>
                      <a:pt x="13" y="6"/>
                    </a:lnTo>
                    <a:lnTo>
                      <a:pt x="17" y="0"/>
                    </a:lnTo>
                    <a:lnTo>
                      <a:pt x="22"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904" name="Freeform 294"/>
              <p:cNvSpPr>
                <a:spLocks/>
              </p:cNvSpPr>
              <p:nvPr/>
            </p:nvSpPr>
            <p:spPr bwMode="auto">
              <a:xfrm>
                <a:off x="1826" y="1319"/>
                <a:ext cx="168" cy="106"/>
              </a:xfrm>
              <a:custGeom>
                <a:avLst/>
                <a:gdLst>
                  <a:gd name="T0" fmla="*/ 15 w 168"/>
                  <a:gd name="T1" fmla="*/ 59 h 106"/>
                  <a:gd name="T2" fmla="*/ 21 w 168"/>
                  <a:gd name="T3" fmla="*/ 50 h 106"/>
                  <a:gd name="T4" fmla="*/ 25 w 168"/>
                  <a:gd name="T5" fmla="*/ 42 h 106"/>
                  <a:gd name="T6" fmla="*/ 29 w 168"/>
                  <a:gd name="T7" fmla="*/ 32 h 106"/>
                  <a:gd name="T8" fmla="*/ 36 w 168"/>
                  <a:gd name="T9" fmla="*/ 22 h 106"/>
                  <a:gd name="T10" fmla="*/ 42 w 168"/>
                  <a:gd name="T11" fmla="*/ 14 h 106"/>
                  <a:gd name="T12" fmla="*/ 48 w 168"/>
                  <a:gd name="T13" fmla="*/ 6 h 106"/>
                  <a:gd name="T14" fmla="*/ 56 w 168"/>
                  <a:gd name="T15" fmla="*/ 0 h 106"/>
                  <a:gd name="T16" fmla="*/ 65 w 168"/>
                  <a:gd name="T17" fmla="*/ 0 h 106"/>
                  <a:gd name="T18" fmla="*/ 73 w 168"/>
                  <a:gd name="T19" fmla="*/ 0 h 106"/>
                  <a:gd name="T20" fmla="*/ 83 w 168"/>
                  <a:gd name="T21" fmla="*/ 3 h 106"/>
                  <a:gd name="T22" fmla="*/ 91 w 168"/>
                  <a:gd name="T23" fmla="*/ 7 h 106"/>
                  <a:gd name="T24" fmla="*/ 104 w 168"/>
                  <a:gd name="T25" fmla="*/ 18 h 106"/>
                  <a:gd name="T26" fmla="*/ 114 w 168"/>
                  <a:gd name="T27" fmla="*/ 25 h 106"/>
                  <a:gd name="T28" fmla="*/ 121 w 168"/>
                  <a:gd name="T29" fmla="*/ 32 h 106"/>
                  <a:gd name="T30" fmla="*/ 128 w 168"/>
                  <a:gd name="T31" fmla="*/ 41 h 106"/>
                  <a:gd name="T32" fmla="*/ 136 w 168"/>
                  <a:gd name="T33" fmla="*/ 49 h 106"/>
                  <a:gd name="T34" fmla="*/ 142 w 168"/>
                  <a:gd name="T35" fmla="*/ 57 h 106"/>
                  <a:gd name="T36" fmla="*/ 149 w 168"/>
                  <a:gd name="T37" fmla="*/ 66 h 106"/>
                  <a:gd name="T38" fmla="*/ 154 w 168"/>
                  <a:gd name="T39" fmla="*/ 74 h 106"/>
                  <a:gd name="T40" fmla="*/ 159 w 168"/>
                  <a:gd name="T41" fmla="*/ 84 h 106"/>
                  <a:gd name="T42" fmla="*/ 161 w 168"/>
                  <a:gd name="T43" fmla="*/ 92 h 106"/>
                  <a:gd name="T44" fmla="*/ 166 w 168"/>
                  <a:gd name="T45" fmla="*/ 101 h 106"/>
                  <a:gd name="T46" fmla="*/ 163 w 168"/>
                  <a:gd name="T47" fmla="*/ 104 h 106"/>
                  <a:gd name="T48" fmla="*/ 156 w 168"/>
                  <a:gd name="T49" fmla="*/ 97 h 106"/>
                  <a:gd name="T50" fmla="*/ 147 w 168"/>
                  <a:gd name="T51" fmla="*/ 91 h 106"/>
                  <a:gd name="T52" fmla="*/ 139 w 168"/>
                  <a:gd name="T53" fmla="*/ 87 h 106"/>
                  <a:gd name="T54" fmla="*/ 133 w 168"/>
                  <a:gd name="T55" fmla="*/ 78 h 106"/>
                  <a:gd name="T56" fmla="*/ 125 w 168"/>
                  <a:gd name="T57" fmla="*/ 70 h 106"/>
                  <a:gd name="T58" fmla="*/ 116 w 168"/>
                  <a:gd name="T59" fmla="*/ 62 h 106"/>
                  <a:gd name="T60" fmla="*/ 109 w 168"/>
                  <a:gd name="T61" fmla="*/ 55 h 106"/>
                  <a:gd name="T62" fmla="*/ 101 w 168"/>
                  <a:gd name="T63" fmla="*/ 49 h 106"/>
                  <a:gd name="T64" fmla="*/ 90 w 168"/>
                  <a:gd name="T65" fmla="*/ 39 h 106"/>
                  <a:gd name="T66" fmla="*/ 80 w 168"/>
                  <a:gd name="T67" fmla="*/ 34 h 106"/>
                  <a:gd name="T68" fmla="*/ 70 w 168"/>
                  <a:gd name="T69" fmla="*/ 27 h 106"/>
                  <a:gd name="T70" fmla="*/ 62 w 168"/>
                  <a:gd name="T71" fmla="*/ 22 h 106"/>
                  <a:gd name="T72" fmla="*/ 53 w 168"/>
                  <a:gd name="T73" fmla="*/ 24 h 106"/>
                  <a:gd name="T74" fmla="*/ 46 w 168"/>
                  <a:gd name="T75" fmla="*/ 32 h 106"/>
                  <a:gd name="T76" fmla="*/ 42 w 168"/>
                  <a:gd name="T77" fmla="*/ 41 h 106"/>
                  <a:gd name="T78" fmla="*/ 36 w 168"/>
                  <a:gd name="T79" fmla="*/ 49 h 106"/>
                  <a:gd name="T80" fmla="*/ 29 w 168"/>
                  <a:gd name="T81" fmla="*/ 57 h 106"/>
                  <a:gd name="T82" fmla="*/ 24 w 168"/>
                  <a:gd name="T83" fmla="*/ 66 h 106"/>
                  <a:gd name="T84" fmla="*/ 18 w 168"/>
                  <a:gd name="T85" fmla="*/ 74 h 106"/>
                  <a:gd name="T86" fmla="*/ 13 w 168"/>
                  <a:gd name="T87" fmla="*/ 83 h 106"/>
                  <a:gd name="T88" fmla="*/ 7 w 168"/>
                  <a:gd name="T89" fmla="*/ 91 h 106"/>
                  <a:gd name="T90" fmla="*/ 3 w 168"/>
                  <a:gd name="T91" fmla="*/ 99 h 106"/>
                  <a:gd name="T92" fmla="*/ 4 w 168"/>
                  <a:gd name="T93" fmla="*/ 64 h 10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68"/>
                  <a:gd name="T142" fmla="*/ 0 h 106"/>
                  <a:gd name="T143" fmla="*/ 168 w 168"/>
                  <a:gd name="T144" fmla="*/ 106 h 10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68" h="106">
                    <a:moveTo>
                      <a:pt x="13" y="63"/>
                    </a:moveTo>
                    <a:lnTo>
                      <a:pt x="15" y="59"/>
                    </a:lnTo>
                    <a:lnTo>
                      <a:pt x="18" y="55"/>
                    </a:lnTo>
                    <a:lnTo>
                      <a:pt x="21" y="50"/>
                    </a:lnTo>
                    <a:lnTo>
                      <a:pt x="22" y="46"/>
                    </a:lnTo>
                    <a:lnTo>
                      <a:pt x="25" y="42"/>
                    </a:lnTo>
                    <a:lnTo>
                      <a:pt x="27" y="38"/>
                    </a:lnTo>
                    <a:lnTo>
                      <a:pt x="29" y="32"/>
                    </a:lnTo>
                    <a:lnTo>
                      <a:pt x="32" y="28"/>
                    </a:lnTo>
                    <a:lnTo>
                      <a:pt x="36" y="22"/>
                    </a:lnTo>
                    <a:lnTo>
                      <a:pt x="39" y="18"/>
                    </a:lnTo>
                    <a:lnTo>
                      <a:pt x="42" y="14"/>
                    </a:lnTo>
                    <a:lnTo>
                      <a:pt x="46" y="10"/>
                    </a:lnTo>
                    <a:lnTo>
                      <a:pt x="48" y="6"/>
                    </a:lnTo>
                    <a:lnTo>
                      <a:pt x="52" y="3"/>
                    </a:lnTo>
                    <a:lnTo>
                      <a:pt x="56" y="0"/>
                    </a:lnTo>
                    <a:lnTo>
                      <a:pt x="60" y="0"/>
                    </a:lnTo>
                    <a:lnTo>
                      <a:pt x="65" y="0"/>
                    </a:lnTo>
                    <a:lnTo>
                      <a:pt x="69" y="0"/>
                    </a:lnTo>
                    <a:lnTo>
                      <a:pt x="73" y="0"/>
                    </a:lnTo>
                    <a:lnTo>
                      <a:pt x="77" y="0"/>
                    </a:lnTo>
                    <a:lnTo>
                      <a:pt x="83" y="3"/>
                    </a:lnTo>
                    <a:lnTo>
                      <a:pt x="87" y="6"/>
                    </a:lnTo>
                    <a:lnTo>
                      <a:pt x="91" y="7"/>
                    </a:lnTo>
                    <a:lnTo>
                      <a:pt x="95" y="11"/>
                    </a:lnTo>
                    <a:lnTo>
                      <a:pt x="104" y="18"/>
                    </a:lnTo>
                    <a:lnTo>
                      <a:pt x="108" y="21"/>
                    </a:lnTo>
                    <a:lnTo>
                      <a:pt x="114" y="25"/>
                    </a:lnTo>
                    <a:lnTo>
                      <a:pt x="116" y="29"/>
                    </a:lnTo>
                    <a:lnTo>
                      <a:pt x="121" y="32"/>
                    </a:lnTo>
                    <a:lnTo>
                      <a:pt x="125" y="36"/>
                    </a:lnTo>
                    <a:lnTo>
                      <a:pt x="128" y="41"/>
                    </a:lnTo>
                    <a:lnTo>
                      <a:pt x="132" y="45"/>
                    </a:lnTo>
                    <a:lnTo>
                      <a:pt x="136" y="49"/>
                    </a:lnTo>
                    <a:lnTo>
                      <a:pt x="140" y="53"/>
                    </a:lnTo>
                    <a:lnTo>
                      <a:pt x="142" y="57"/>
                    </a:lnTo>
                    <a:lnTo>
                      <a:pt x="146" y="62"/>
                    </a:lnTo>
                    <a:lnTo>
                      <a:pt x="149" y="66"/>
                    </a:lnTo>
                    <a:lnTo>
                      <a:pt x="150" y="70"/>
                    </a:lnTo>
                    <a:lnTo>
                      <a:pt x="154" y="74"/>
                    </a:lnTo>
                    <a:lnTo>
                      <a:pt x="156" y="80"/>
                    </a:lnTo>
                    <a:lnTo>
                      <a:pt x="159" y="84"/>
                    </a:lnTo>
                    <a:lnTo>
                      <a:pt x="160" y="88"/>
                    </a:lnTo>
                    <a:lnTo>
                      <a:pt x="161" y="92"/>
                    </a:lnTo>
                    <a:lnTo>
                      <a:pt x="164" y="97"/>
                    </a:lnTo>
                    <a:lnTo>
                      <a:pt x="166" y="101"/>
                    </a:lnTo>
                    <a:lnTo>
                      <a:pt x="167" y="105"/>
                    </a:lnTo>
                    <a:lnTo>
                      <a:pt x="163" y="104"/>
                    </a:lnTo>
                    <a:lnTo>
                      <a:pt x="160" y="99"/>
                    </a:lnTo>
                    <a:lnTo>
                      <a:pt x="156" y="97"/>
                    </a:lnTo>
                    <a:lnTo>
                      <a:pt x="152" y="94"/>
                    </a:lnTo>
                    <a:lnTo>
                      <a:pt x="147" y="91"/>
                    </a:lnTo>
                    <a:lnTo>
                      <a:pt x="143" y="90"/>
                    </a:lnTo>
                    <a:lnTo>
                      <a:pt x="139" y="87"/>
                    </a:lnTo>
                    <a:lnTo>
                      <a:pt x="136" y="83"/>
                    </a:lnTo>
                    <a:lnTo>
                      <a:pt x="133" y="78"/>
                    </a:lnTo>
                    <a:lnTo>
                      <a:pt x="129" y="76"/>
                    </a:lnTo>
                    <a:lnTo>
                      <a:pt x="125" y="70"/>
                    </a:lnTo>
                    <a:lnTo>
                      <a:pt x="121" y="66"/>
                    </a:lnTo>
                    <a:lnTo>
                      <a:pt x="116" y="62"/>
                    </a:lnTo>
                    <a:lnTo>
                      <a:pt x="112" y="59"/>
                    </a:lnTo>
                    <a:lnTo>
                      <a:pt x="109" y="55"/>
                    </a:lnTo>
                    <a:lnTo>
                      <a:pt x="105" y="52"/>
                    </a:lnTo>
                    <a:lnTo>
                      <a:pt x="101" y="49"/>
                    </a:lnTo>
                    <a:lnTo>
                      <a:pt x="95" y="45"/>
                    </a:lnTo>
                    <a:lnTo>
                      <a:pt x="90" y="39"/>
                    </a:lnTo>
                    <a:lnTo>
                      <a:pt x="86" y="36"/>
                    </a:lnTo>
                    <a:lnTo>
                      <a:pt x="80" y="34"/>
                    </a:lnTo>
                    <a:lnTo>
                      <a:pt x="76" y="31"/>
                    </a:lnTo>
                    <a:lnTo>
                      <a:pt x="70" y="27"/>
                    </a:lnTo>
                    <a:lnTo>
                      <a:pt x="66" y="24"/>
                    </a:lnTo>
                    <a:lnTo>
                      <a:pt x="62" y="22"/>
                    </a:lnTo>
                    <a:lnTo>
                      <a:pt x="58" y="21"/>
                    </a:lnTo>
                    <a:lnTo>
                      <a:pt x="53" y="24"/>
                    </a:lnTo>
                    <a:lnTo>
                      <a:pt x="51" y="29"/>
                    </a:lnTo>
                    <a:lnTo>
                      <a:pt x="46" y="32"/>
                    </a:lnTo>
                    <a:lnTo>
                      <a:pt x="45" y="36"/>
                    </a:lnTo>
                    <a:lnTo>
                      <a:pt x="42" y="41"/>
                    </a:lnTo>
                    <a:lnTo>
                      <a:pt x="39" y="45"/>
                    </a:lnTo>
                    <a:lnTo>
                      <a:pt x="36" y="49"/>
                    </a:lnTo>
                    <a:lnTo>
                      <a:pt x="34" y="53"/>
                    </a:lnTo>
                    <a:lnTo>
                      <a:pt x="29" y="57"/>
                    </a:lnTo>
                    <a:lnTo>
                      <a:pt x="27" y="62"/>
                    </a:lnTo>
                    <a:lnTo>
                      <a:pt x="24" y="66"/>
                    </a:lnTo>
                    <a:lnTo>
                      <a:pt x="21" y="70"/>
                    </a:lnTo>
                    <a:lnTo>
                      <a:pt x="18" y="74"/>
                    </a:lnTo>
                    <a:lnTo>
                      <a:pt x="15" y="78"/>
                    </a:lnTo>
                    <a:lnTo>
                      <a:pt x="13" y="83"/>
                    </a:lnTo>
                    <a:lnTo>
                      <a:pt x="10" y="87"/>
                    </a:lnTo>
                    <a:lnTo>
                      <a:pt x="7" y="91"/>
                    </a:lnTo>
                    <a:lnTo>
                      <a:pt x="6" y="95"/>
                    </a:lnTo>
                    <a:lnTo>
                      <a:pt x="3" y="99"/>
                    </a:lnTo>
                    <a:lnTo>
                      <a:pt x="0" y="104"/>
                    </a:lnTo>
                    <a:lnTo>
                      <a:pt x="4" y="64"/>
                    </a:lnTo>
                  </a:path>
                </a:pathLst>
              </a:custGeom>
              <a:solidFill>
                <a:srgbClr val="00CC00"/>
              </a:solidFill>
              <a:ln w="12700" cap="rnd">
                <a:solidFill>
                  <a:srgbClr val="00CC00"/>
                </a:solidFill>
                <a:round/>
                <a:headEnd/>
                <a:tailEnd/>
              </a:ln>
            </p:spPr>
            <p:txBody>
              <a:bodyPr/>
              <a:lstStyle/>
              <a:p>
                <a:endParaRPr lang="en-US"/>
              </a:p>
            </p:txBody>
          </p:sp>
          <p:sp>
            <p:nvSpPr>
              <p:cNvPr id="3905" name="Freeform 295"/>
              <p:cNvSpPr>
                <a:spLocks/>
              </p:cNvSpPr>
              <p:nvPr/>
            </p:nvSpPr>
            <p:spPr bwMode="auto">
              <a:xfrm>
                <a:off x="1818" y="1491"/>
                <a:ext cx="206" cy="131"/>
              </a:xfrm>
              <a:custGeom>
                <a:avLst/>
                <a:gdLst>
                  <a:gd name="T0" fmla="*/ 19 w 206"/>
                  <a:gd name="T1" fmla="*/ 73 h 131"/>
                  <a:gd name="T2" fmla="*/ 26 w 206"/>
                  <a:gd name="T3" fmla="*/ 62 h 131"/>
                  <a:gd name="T4" fmla="*/ 31 w 206"/>
                  <a:gd name="T5" fmla="*/ 52 h 131"/>
                  <a:gd name="T6" fmla="*/ 36 w 206"/>
                  <a:gd name="T7" fmla="*/ 40 h 131"/>
                  <a:gd name="T8" fmla="*/ 45 w 206"/>
                  <a:gd name="T9" fmla="*/ 28 h 131"/>
                  <a:gd name="T10" fmla="*/ 52 w 206"/>
                  <a:gd name="T11" fmla="*/ 17 h 131"/>
                  <a:gd name="T12" fmla="*/ 59 w 206"/>
                  <a:gd name="T13" fmla="*/ 7 h 131"/>
                  <a:gd name="T14" fmla="*/ 69 w 206"/>
                  <a:gd name="T15" fmla="*/ 0 h 131"/>
                  <a:gd name="T16" fmla="*/ 79 w 206"/>
                  <a:gd name="T17" fmla="*/ 0 h 131"/>
                  <a:gd name="T18" fmla="*/ 90 w 206"/>
                  <a:gd name="T19" fmla="*/ 0 h 131"/>
                  <a:gd name="T20" fmla="*/ 102 w 206"/>
                  <a:gd name="T21" fmla="*/ 3 h 131"/>
                  <a:gd name="T22" fmla="*/ 112 w 206"/>
                  <a:gd name="T23" fmla="*/ 9 h 131"/>
                  <a:gd name="T24" fmla="*/ 127 w 206"/>
                  <a:gd name="T25" fmla="*/ 23 h 131"/>
                  <a:gd name="T26" fmla="*/ 140 w 206"/>
                  <a:gd name="T27" fmla="*/ 31 h 131"/>
                  <a:gd name="T28" fmla="*/ 148 w 206"/>
                  <a:gd name="T29" fmla="*/ 40 h 131"/>
                  <a:gd name="T30" fmla="*/ 157 w 206"/>
                  <a:gd name="T31" fmla="*/ 50 h 131"/>
                  <a:gd name="T32" fmla="*/ 167 w 206"/>
                  <a:gd name="T33" fmla="*/ 61 h 131"/>
                  <a:gd name="T34" fmla="*/ 174 w 206"/>
                  <a:gd name="T35" fmla="*/ 71 h 131"/>
                  <a:gd name="T36" fmla="*/ 183 w 206"/>
                  <a:gd name="T37" fmla="*/ 81 h 131"/>
                  <a:gd name="T38" fmla="*/ 189 w 206"/>
                  <a:gd name="T39" fmla="*/ 92 h 131"/>
                  <a:gd name="T40" fmla="*/ 195 w 206"/>
                  <a:gd name="T41" fmla="*/ 104 h 131"/>
                  <a:gd name="T42" fmla="*/ 198 w 206"/>
                  <a:gd name="T43" fmla="*/ 114 h 131"/>
                  <a:gd name="T44" fmla="*/ 203 w 206"/>
                  <a:gd name="T45" fmla="*/ 125 h 131"/>
                  <a:gd name="T46" fmla="*/ 200 w 206"/>
                  <a:gd name="T47" fmla="*/ 128 h 131"/>
                  <a:gd name="T48" fmla="*/ 191 w 206"/>
                  <a:gd name="T49" fmla="*/ 120 h 131"/>
                  <a:gd name="T50" fmla="*/ 181 w 206"/>
                  <a:gd name="T51" fmla="*/ 113 h 131"/>
                  <a:gd name="T52" fmla="*/ 171 w 206"/>
                  <a:gd name="T53" fmla="*/ 107 h 131"/>
                  <a:gd name="T54" fmla="*/ 164 w 206"/>
                  <a:gd name="T55" fmla="*/ 97 h 131"/>
                  <a:gd name="T56" fmla="*/ 153 w 206"/>
                  <a:gd name="T57" fmla="*/ 87 h 131"/>
                  <a:gd name="T58" fmla="*/ 143 w 206"/>
                  <a:gd name="T59" fmla="*/ 76 h 131"/>
                  <a:gd name="T60" fmla="*/ 134 w 206"/>
                  <a:gd name="T61" fmla="*/ 68 h 131"/>
                  <a:gd name="T62" fmla="*/ 124 w 206"/>
                  <a:gd name="T63" fmla="*/ 61 h 131"/>
                  <a:gd name="T64" fmla="*/ 110 w 206"/>
                  <a:gd name="T65" fmla="*/ 49 h 131"/>
                  <a:gd name="T66" fmla="*/ 98 w 206"/>
                  <a:gd name="T67" fmla="*/ 42 h 131"/>
                  <a:gd name="T68" fmla="*/ 86 w 206"/>
                  <a:gd name="T69" fmla="*/ 33 h 131"/>
                  <a:gd name="T70" fmla="*/ 76 w 206"/>
                  <a:gd name="T71" fmla="*/ 28 h 131"/>
                  <a:gd name="T72" fmla="*/ 65 w 206"/>
                  <a:gd name="T73" fmla="*/ 29 h 131"/>
                  <a:gd name="T74" fmla="*/ 57 w 206"/>
                  <a:gd name="T75" fmla="*/ 40 h 131"/>
                  <a:gd name="T76" fmla="*/ 52 w 206"/>
                  <a:gd name="T77" fmla="*/ 50 h 131"/>
                  <a:gd name="T78" fmla="*/ 45 w 206"/>
                  <a:gd name="T79" fmla="*/ 61 h 131"/>
                  <a:gd name="T80" fmla="*/ 36 w 206"/>
                  <a:gd name="T81" fmla="*/ 71 h 131"/>
                  <a:gd name="T82" fmla="*/ 29 w 206"/>
                  <a:gd name="T83" fmla="*/ 81 h 131"/>
                  <a:gd name="T84" fmla="*/ 22 w 206"/>
                  <a:gd name="T85" fmla="*/ 92 h 131"/>
                  <a:gd name="T86" fmla="*/ 16 w 206"/>
                  <a:gd name="T87" fmla="*/ 102 h 131"/>
                  <a:gd name="T88" fmla="*/ 9 w 206"/>
                  <a:gd name="T89" fmla="*/ 113 h 131"/>
                  <a:gd name="T90" fmla="*/ 3 w 206"/>
                  <a:gd name="T91" fmla="*/ 123 h 131"/>
                  <a:gd name="T92" fmla="*/ 5 w 206"/>
                  <a:gd name="T93" fmla="*/ 80 h 13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206"/>
                  <a:gd name="T142" fmla="*/ 0 h 131"/>
                  <a:gd name="T143" fmla="*/ 206 w 206"/>
                  <a:gd name="T144" fmla="*/ 131 h 13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206" h="131">
                    <a:moveTo>
                      <a:pt x="16" y="78"/>
                    </a:moveTo>
                    <a:lnTo>
                      <a:pt x="19" y="73"/>
                    </a:lnTo>
                    <a:lnTo>
                      <a:pt x="22" y="68"/>
                    </a:lnTo>
                    <a:lnTo>
                      <a:pt x="26" y="62"/>
                    </a:lnTo>
                    <a:lnTo>
                      <a:pt x="28" y="57"/>
                    </a:lnTo>
                    <a:lnTo>
                      <a:pt x="31" y="52"/>
                    </a:lnTo>
                    <a:lnTo>
                      <a:pt x="33" y="47"/>
                    </a:lnTo>
                    <a:lnTo>
                      <a:pt x="36" y="40"/>
                    </a:lnTo>
                    <a:lnTo>
                      <a:pt x="40" y="35"/>
                    </a:lnTo>
                    <a:lnTo>
                      <a:pt x="45" y="28"/>
                    </a:lnTo>
                    <a:lnTo>
                      <a:pt x="48" y="23"/>
                    </a:lnTo>
                    <a:lnTo>
                      <a:pt x="52" y="17"/>
                    </a:lnTo>
                    <a:lnTo>
                      <a:pt x="57" y="12"/>
                    </a:lnTo>
                    <a:lnTo>
                      <a:pt x="59" y="7"/>
                    </a:lnTo>
                    <a:lnTo>
                      <a:pt x="64" y="3"/>
                    </a:lnTo>
                    <a:lnTo>
                      <a:pt x="69" y="0"/>
                    </a:lnTo>
                    <a:lnTo>
                      <a:pt x="74" y="0"/>
                    </a:lnTo>
                    <a:lnTo>
                      <a:pt x="79" y="0"/>
                    </a:lnTo>
                    <a:lnTo>
                      <a:pt x="84" y="0"/>
                    </a:lnTo>
                    <a:lnTo>
                      <a:pt x="90" y="0"/>
                    </a:lnTo>
                    <a:lnTo>
                      <a:pt x="95" y="0"/>
                    </a:lnTo>
                    <a:lnTo>
                      <a:pt x="102" y="3"/>
                    </a:lnTo>
                    <a:lnTo>
                      <a:pt x="107" y="7"/>
                    </a:lnTo>
                    <a:lnTo>
                      <a:pt x="112" y="9"/>
                    </a:lnTo>
                    <a:lnTo>
                      <a:pt x="117" y="14"/>
                    </a:lnTo>
                    <a:lnTo>
                      <a:pt x="127" y="23"/>
                    </a:lnTo>
                    <a:lnTo>
                      <a:pt x="133" y="26"/>
                    </a:lnTo>
                    <a:lnTo>
                      <a:pt x="140" y="31"/>
                    </a:lnTo>
                    <a:lnTo>
                      <a:pt x="143" y="36"/>
                    </a:lnTo>
                    <a:lnTo>
                      <a:pt x="148" y="40"/>
                    </a:lnTo>
                    <a:lnTo>
                      <a:pt x="153" y="45"/>
                    </a:lnTo>
                    <a:lnTo>
                      <a:pt x="157" y="50"/>
                    </a:lnTo>
                    <a:lnTo>
                      <a:pt x="162" y="55"/>
                    </a:lnTo>
                    <a:lnTo>
                      <a:pt x="167" y="61"/>
                    </a:lnTo>
                    <a:lnTo>
                      <a:pt x="172" y="66"/>
                    </a:lnTo>
                    <a:lnTo>
                      <a:pt x="174" y="71"/>
                    </a:lnTo>
                    <a:lnTo>
                      <a:pt x="179" y="76"/>
                    </a:lnTo>
                    <a:lnTo>
                      <a:pt x="183" y="81"/>
                    </a:lnTo>
                    <a:lnTo>
                      <a:pt x="184" y="87"/>
                    </a:lnTo>
                    <a:lnTo>
                      <a:pt x="189" y="92"/>
                    </a:lnTo>
                    <a:lnTo>
                      <a:pt x="191" y="99"/>
                    </a:lnTo>
                    <a:lnTo>
                      <a:pt x="195" y="104"/>
                    </a:lnTo>
                    <a:lnTo>
                      <a:pt x="196" y="109"/>
                    </a:lnTo>
                    <a:lnTo>
                      <a:pt x="198" y="114"/>
                    </a:lnTo>
                    <a:lnTo>
                      <a:pt x="202" y="120"/>
                    </a:lnTo>
                    <a:lnTo>
                      <a:pt x="203" y="125"/>
                    </a:lnTo>
                    <a:lnTo>
                      <a:pt x="205" y="130"/>
                    </a:lnTo>
                    <a:lnTo>
                      <a:pt x="200" y="128"/>
                    </a:lnTo>
                    <a:lnTo>
                      <a:pt x="196" y="123"/>
                    </a:lnTo>
                    <a:lnTo>
                      <a:pt x="191" y="120"/>
                    </a:lnTo>
                    <a:lnTo>
                      <a:pt x="186" y="116"/>
                    </a:lnTo>
                    <a:lnTo>
                      <a:pt x="181" y="113"/>
                    </a:lnTo>
                    <a:lnTo>
                      <a:pt x="176" y="111"/>
                    </a:lnTo>
                    <a:lnTo>
                      <a:pt x="171" y="107"/>
                    </a:lnTo>
                    <a:lnTo>
                      <a:pt x="167" y="102"/>
                    </a:lnTo>
                    <a:lnTo>
                      <a:pt x="164" y="97"/>
                    </a:lnTo>
                    <a:lnTo>
                      <a:pt x="158" y="94"/>
                    </a:lnTo>
                    <a:lnTo>
                      <a:pt x="153" y="87"/>
                    </a:lnTo>
                    <a:lnTo>
                      <a:pt x="148" y="81"/>
                    </a:lnTo>
                    <a:lnTo>
                      <a:pt x="143" y="76"/>
                    </a:lnTo>
                    <a:lnTo>
                      <a:pt x="138" y="73"/>
                    </a:lnTo>
                    <a:lnTo>
                      <a:pt x="134" y="68"/>
                    </a:lnTo>
                    <a:lnTo>
                      <a:pt x="129" y="64"/>
                    </a:lnTo>
                    <a:lnTo>
                      <a:pt x="124" y="61"/>
                    </a:lnTo>
                    <a:lnTo>
                      <a:pt x="117" y="55"/>
                    </a:lnTo>
                    <a:lnTo>
                      <a:pt x="110" y="49"/>
                    </a:lnTo>
                    <a:lnTo>
                      <a:pt x="105" y="45"/>
                    </a:lnTo>
                    <a:lnTo>
                      <a:pt x="98" y="42"/>
                    </a:lnTo>
                    <a:lnTo>
                      <a:pt x="93" y="38"/>
                    </a:lnTo>
                    <a:lnTo>
                      <a:pt x="86" y="33"/>
                    </a:lnTo>
                    <a:lnTo>
                      <a:pt x="81" y="29"/>
                    </a:lnTo>
                    <a:lnTo>
                      <a:pt x="76" y="28"/>
                    </a:lnTo>
                    <a:lnTo>
                      <a:pt x="71" y="26"/>
                    </a:lnTo>
                    <a:lnTo>
                      <a:pt x="65" y="29"/>
                    </a:lnTo>
                    <a:lnTo>
                      <a:pt x="62" y="36"/>
                    </a:lnTo>
                    <a:lnTo>
                      <a:pt x="57" y="40"/>
                    </a:lnTo>
                    <a:lnTo>
                      <a:pt x="55" y="45"/>
                    </a:lnTo>
                    <a:lnTo>
                      <a:pt x="52" y="50"/>
                    </a:lnTo>
                    <a:lnTo>
                      <a:pt x="48" y="55"/>
                    </a:lnTo>
                    <a:lnTo>
                      <a:pt x="45" y="61"/>
                    </a:lnTo>
                    <a:lnTo>
                      <a:pt x="41" y="66"/>
                    </a:lnTo>
                    <a:lnTo>
                      <a:pt x="36" y="71"/>
                    </a:lnTo>
                    <a:lnTo>
                      <a:pt x="33" y="76"/>
                    </a:lnTo>
                    <a:lnTo>
                      <a:pt x="29" y="81"/>
                    </a:lnTo>
                    <a:lnTo>
                      <a:pt x="26" y="87"/>
                    </a:lnTo>
                    <a:lnTo>
                      <a:pt x="22" y="92"/>
                    </a:lnTo>
                    <a:lnTo>
                      <a:pt x="19" y="97"/>
                    </a:lnTo>
                    <a:lnTo>
                      <a:pt x="16" y="102"/>
                    </a:lnTo>
                    <a:lnTo>
                      <a:pt x="12" y="107"/>
                    </a:lnTo>
                    <a:lnTo>
                      <a:pt x="9" y="113"/>
                    </a:lnTo>
                    <a:lnTo>
                      <a:pt x="7" y="118"/>
                    </a:lnTo>
                    <a:lnTo>
                      <a:pt x="3" y="123"/>
                    </a:lnTo>
                    <a:lnTo>
                      <a:pt x="0" y="128"/>
                    </a:lnTo>
                    <a:lnTo>
                      <a:pt x="5" y="80"/>
                    </a:lnTo>
                  </a:path>
                </a:pathLst>
              </a:custGeom>
              <a:solidFill>
                <a:srgbClr val="00CC00"/>
              </a:solidFill>
              <a:ln w="12700" cap="rnd">
                <a:solidFill>
                  <a:srgbClr val="00CC00"/>
                </a:solidFill>
                <a:round/>
                <a:headEnd/>
                <a:tailEnd/>
              </a:ln>
            </p:spPr>
            <p:txBody>
              <a:bodyPr/>
              <a:lstStyle/>
              <a:p>
                <a:endParaRPr lang="en-US"/>
              </a:p>
            </p:txBody>
          </p:sp>
          <p:sp>
            <p:nvSpPr>
              <p:cNvPr id="3906" name="Freeform 296"/>
              <p:cNvSpPr>
                <a:spLocks/>
              </p:cNvSpPr>
              <p:nvPr/>
            </p:nvSpPr>
            <p:spPr bwMode="auto">
              <a:xfrm>
                <a:off x="1592" y="1602"/>
                <a:ext cx="229" cy="144"/>
              </a:xfrm>
              <a:custGeom>
                <a:avLst/>
                <a:gdLst>
                  <a:gd name="T0" fmla="*/ 207 w 229"/>
                  <a:gd name="T1" fmla="*/ 80 h 144"/>
                  <a:gd name="T2" fmla="*/ 199 w 229"/>
                  <a:gd name="T3" fmla="*/ 69 h 144"/>
                  <a:gd name="T4" fmla="*/ 194 w 229"/>
                  <a:gd name="T5" fmla="*/ 57 h 144"/>
                  <a:gd name="T6" fmla="*/ 188 w 229"/>
                  <a:gd name="T7" fmla="*/ 44 h 144"/>
                  <a:gd name="T8" fmla="*/ 178 w 229"/>
                  <a:gd name="T9" fmla="*/ 31 h 144"/>
                  <a:gd name="T10" fmla="*/ 171 w 229"/>
                  <a:gd name="T11" fmla="*/ 19 h 144"/>
                  <a:gd name="T12" fmla="*/ 163 w 229"/>
                  <a:gd name="T13" fmla="*/ 8 h 144"/>
                  <a:gd name="T14" fmla="*/ 151 w 229"/>
                  <a:gd name="T15" fmla="*/ 0 h 144"/>
                  <a:gd name="T16" fmla="*/ 140 w 229"/>
                  <a:gd name="T17" fmla="*/ 0 h 144"/>
                  <a:gd name="T18" fmla="*/ 128 w 229"/>
                  <a:gd name="T19" fmla="*/ 0 h 144"/>
                  <a:gd name="T20" fmla="*/ 115 w 229"/>
                  <a:gd name="T21" fmla="*/ 4 h 144"/>
                  <a:gd name="T22" fmla="*/ 103 w 229"/>
                  <a:gd name="T23" fmla="*/ 10 h 144"/>
                  <a:gd name="T24" fmla="*/ 86 w 229"/>
                  <a:gd name="T25" fmla="*/ 25 h 144"/>
                  <a:gd name="T26" fmla="*/ 73 w 229"/>
                  <a:gd name="T27" fmla="*/ 34 h 144"/>
                  <a:gd name="T28" fmla="*/ 63 w 229"/>
                  <a:gd name="T29" fmla="*/ 44 h 144"/>
                  <a:gd name="T30" fmla="*/ 54 w 229"/>
                  <a:gd name="T31" fmla="*/ 55 h 144"/>
                  <a:gd name="T32" fmla="*/ 42 w 229"/>
                  <a:gd name="T33" fmla="*/ 67 h 144"/>
                  <a:gd name="T34" fmla="*/ 34 w 229"/>
                  <a:gd name="T35" fmla="*/ 78 h 144"/>
                  <a:gd name="T36" fmla="*/ 25 w 229"/>
                  <a:gd name="T37" fmla="*/ 90 h 144"/>
                  <a:gd name="T38" fmla="*/ 17 w 229"/>
                  <a:gd name="T39" fmla="*/ 101 h 144"/>
                  <a:gd name="T40" fmla="*/ 11 w 229"/>
                  <a:gd name="T41" fmla="*/ 114 h 144"/>
                  <a:gd name="T42" fmla="*/ 8 w 229"/>
                  <a:gd name="T43" fmla="*/ 126 h 144"/>
                  <a:gd name="T44" fmla="*/ 2 w 229"/>
                  <a:gd name="T45" fmla="*/ 137 h 144"/>
                  <a:gd name="T46" fmla="*/ 6 w 229"/>
                  <a:gd name="T47" fmla="*/ 141 h 144"/>
                  <a:gd name="T48" fmla="*/ 15 w 229"/>
                  <a:gd name="T49" fmla="*/ 132 h 144"/>
                  <a:gd name="T50" fmla="*/ 27 w 229"/>
                  <a:gd name="T51" fmla="*/ 124 h 144"/>
                  <a:gd name="T52" fmla="*/ 38 w 229"/>
                  <a:gd name="T53" fmla="*/ 118 h 144"/>
                  <a:gd name="T54" fmla="*/ 46 w 229"/>
                  <a:gd name="T55" fmla="*/ 107 h 144"/>
                  <a:gd name="T56" fmla="*/ 57 w 229"/>
                  <a:gd name="T57" fmla="*/ 95 h 144"/>
                  <a:gd name="T58" fmla="*/ 69 w 229"/>
                  <a:gd name="T59" fmla="*/ 84 h 144"/>
                  <a:gd name="T60" fmla="*/ 79 w 229"/>
                  <a:gd name="T61" fmla="*/ 74 h 144"/>
                  <a:gd name="T62" fmla="*/ 90 w 229"/>
                  <a:gd name="T63" fmla="*/ 67 h 144"/>
                  <a:gd name="T64" fmla="*/ 105 w 229"/>
                  <a:gd name="T65" fmla="*/ 53 h 144"/>
                  <a:gd name="T66" fmla="*/ 119 w 229"/>
                  <a:gd name="T67" fmla="*/ 46 h 144"/>
                  <a:gd name="T68" fmla="*/ 132 w 229"/>
                  <a:gd name="T69" fmla="*/ 36 h 144"/>
                  <a:gd name="T70" fmla="*/ 144 w 229"/>
                  <a:gd name="T71" fmla="*/ 31 h 144"/>
                  <a:gd name="T72" fmla="*/ 155 w 229"/>
                  <a:gd name="T73" fmla="*/ 32 h 144"/>
                  <a:gd name="T74" fmla="*/ 165 w 229"/>
                  <a:gd name="T75" fmla="*/ 44 h 144"/>
                  <a:gd name="T76" fmla="*/ 171 w 229"/>
                  <a:gd name="T77" fmla="*/ 55 h 144"/>
                  <a:gd name="T78" fmla="*/ 178 w 229"/>
                  <a:gd name="T79" fmla="*/ 67 h 144"/>
                  <a:gd name="T80" fmla="*/ 188 w 229"/>
                  <a:gd name="T81" fmla="*/ 78 h 144"/>
                  <a:gd name="T82" fmla="*/ 195 w 229"/>
                  <a:gd name="T83" fmla="*/ 90 h 144"/>
                  <a:gd name="T84" fmla="*/ 203 w 229"/>
                  <a:gd name="T85" fmla="*/ 101 h 144"/>
                  <a:gd name="T86" fmla="*/ 211 w 229"/>
                  <a:gd name="T87" fmla="*/ 112 h 144"/>
                  <a:gd name="T88" fmla="*/ 218 w 229"/>
                  <a:gd name="T89" fmla="*/ 124 h 144"/>
                  <a:gd name="T90" fmla="*/ 224 w 229"/>
                  <a:gd name="T91" fmla="*/ 135 h 144"/>
                  <a:gd name="T92" fmla="*/ 222 w 229"/>
                  <a:gd name="T93" fmla="*/ 88 h 14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229"/>
                  <a:gd name="T142" fmla="*/ 0 h 144"/>
                  <a:gd name="T143" fmla="*/ 229 w 229"/>
                  <a:gd name="T144" fmla="*/ 144 h 144"/>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229" h="144">
                    <a:moveTo>
                      <a:pt x="211" y="86"/>
                    </a:moveTo>
                    <a:lnTo>
                      <a:pt x="207" y="80"/>
                    </a:lnTo>
                    <a:lnTo>
                      <a:pt x="203" y="74"/>
                    </a:lnTo>
                    <a:lnTo>
                      <a:pt x="199" y="69"/>
                    </a:lnTo>
                    <a:lnTo>
                      <a:pt x="197" y="63"/>
                    </a:lnTo>
                    <a:lnTo>
                      <a:pt x="194" y="57"/>
                    </a:lnTo>
                    <a:lnTo>
                      <a:pt x="192" y="51"/>
                    </a:lnTo>
                    <a:lnTo>
                      <a:pt x="188" y="44"/>
                    </a:lnTo>
                    <a:lnTo>
                      <a:pt x="184" y="38"/>
                    </a:lnTo>
                    <a:lnTo>
                      <a:pt x="178" y="31"/>
                    </a:lnTo>
                    <a:lnTo>
                      <a:pt x="174" y="25"/>
                    </a:lnTo>
                    <a:lnTo>
                      <a:pt x="171" y="19"/>
                    </a:lnTo>
                    <a:lnTo>
                      <a:pt x="165" y="13"/>
                    </a:lnTo>
                    <a:lnTo>
                      <a:pt x="163" y="8"/>
                    </a:lnTo>
                    <a:lnTo>
                      <a:pt x="157" y="4"/>
                    </a:lnTo>
                    <a:lnTo>
                      <a:pt x="151" y="0"/>
                    </a:lnTo>
                    <a:lnTo>
                      <a:pt x="146" y="0"/>
                    </a:lnTo>
                    <a:lnTo>
                      <a:pt x="140" y="0"/>
                    </a:lnTo>
                    <a:lnTo>
                      <a:pt x="134" y="0"/>
                    </a:lnTo>
                    <a:lnTo>
                      <a:pt x="128" y="0"/>
                    </a:lnTo>
                    <a:lnTo>
                      <a:pt x="123" y="0"/>
                    </a:lnTo>
                    <a:lnTo>
                      <a:pt x="115" y="4"/>
                    </a:lnTo>
                    <a:lnTo>
                      <a:pt x="109" y="8"/>
                    </a:lnTo>
                    <a:lnTo>
                      <a:pt x="103" y="10"/>
                    </a:lnTo>
                    <a:lnTo>
                      <a:pt x="98" y="15"/>
                    </a:lnTo>
                    <a:lnTo>
                      <a:pt x="86" y="25"/>
                    </a:lnTo>
                    <a:lnTo>
                      <a:pt x="80" y="29"/>
                    </a:lnTo>
                    <a:lnTo>
                      <a:pt x="73" y="34"/>
                    </a:lnTo>
                    <a:lnTo>
                      <a:pt x="69" y="40"/>
                    </a:lnTo>
                    <a:lnTo>
                      <a:pt x="63" y="44"/>
                    </a:lnTo>
                    <a:lnTo>
                      <a:pt x="57" y="50"/>
                    </a:lnTo>
                    <a:lnTo>
                      <a:pt x="54" y="55"/>
                    </a:lnTo>
                    <a:lnTo>
                      <a:pt x="48" y="61"/>
                    </a:lnTo>
                    <a:lnTo>
                      <a:pt x="42" y="67"/>
                    </a:lnTo>
                    <a:lnTo>
                      <a:pt x="36" y="72"/>
                    </a:lnTo>
                    <a:lnTo>
                      <a:pt x="34" y="78"/>
                    </a:lnTo>
                    <a:lnTo>
                      <a:pt x="29" y="84"/>
                    </a:lnTo>
                    <a:lnTo>
                      <a:pt x="25" y="90"/>
                    </a:lnTo>
                    <a:lnTo>
                      <a:pt x="23" y="95"/>
                    </a:lnTo>
                    <a:lnTo>
                      <a:pt x="17" y="101"/>
                    </a:lnTo>
                    <a:lnTo>
                      <a:pt x="15" y="109"/>
                    </a:lnTo>
                    <a:lnTo>
                      <a:pt x="11" y="114"/>
                    </a:lnTo>
                    <a:lnTo>
                      <a:pt x="10" y="120"/>
                    </a:lnTo>
                    <a:lnTo>
                      <a:pt x="8" y="126"/>
                    </a:lnTo>
                    <a:lnTo>
                      <a:pt x="4" y="132"/>
                    </a:lnTo>
                    <a:lnTo>
                      <a:pt x="2" y="137"/>
                    </a:lnTo>
                    <a:lnTo>
                      <a:pt x="0" y="143"/>
                    </a:lnTo>
                    <a:lnTo>
                      <a:pt x="6" y="141"/>
                    </a:lnTo>
                    <a:lnTo>
                      <a:pt x="10" y="135"/>
                    </a:lnTo>
                    <a:lnTo>
                      <a:pt x="15" y="132"/>
                    </a:lnTo>
                    <a:lnTo>
                      <a:pt x="21" y="128"/>
                    </a:lnTo>
                    <a:lnTo>
                      <a:pt x="27" y="124"/>
                    </a:lnTo>
                    <a:lnTo>
                      <a:pt x="33" y="122"/>
                    </a:lnTo>
                    <a:lnTo>
                      <a:pt x="38" y="118"/>
                    </a:lnTo>
                    <a:lnTo>
                      <a:pt x="42" y="112"/>
                    </a:lnTo>
                    <a:lnTo>
                      <a:pt x="46" y="107"/>
                    </a:lnTo>
                    <a:lnTo>
                      <a:pt x="52" y="103"/>
                    </a:lnTo>
                    <a:lnTo>
                      <a:pt x="57" y="95"/>
                    </a:lnTo>
                    <a:lnTo>
                      <a:pt x="63" y="90"/>
                    </a:lnTo>
                    <a:lnTo>
                      <a:pt x="69" y="84"/>
                    </a:lnTo>
                    <a:lnTo>
                      <a:pt x="75" y="80"/>
                    </a:lnTo>
                    <a:lnTo>
                      <a:pt x="79" y="74"/>
                    </a:lnTo>
                    <a:lnTo>
                      <a:pt x="84" y="71"/>
                    </a:lnTo>
                    <a:lnTo>
                      <a:pt x="90" y="67"/>
                    </a:lnTo>
                    <a:lnTo>
                      <a:pt x="98" y="61"/>
                    </a:lnTo>
                    <a:lnTo>
                      <a:pt x="105" y="53"/>
                    </a:lnTo>
                    <a:lnTo>
                      <a:pt x="111" y="50"/>
                    </a:lnTo>
                    <a:lnTo>
                      <a:pt x="119" y="46"/>
                    </a:lnTo>
                    <a:lnTo>
                      <a:pt x="125" y="42"/>
                    </a:lnTo>
                    <a:lnTo>
                      <a:pt x="132" y="36"/>
                    </a:lnTo>
                    <a:lnTo>
                      <a:pt x="138" y="32"/>
                    </a:lnTo>
                    <a:lnTo>
                      <a:pt x="144" y="31"/>
                    </a:lnTo>
                    <a:lnTo>
                      <a:pt x="149" y="29"/>
                    </a:lnTo>
                    <a:lnTo>
                      <a:pt x="155" y="32"/>
                    </a:lnTo>
                    <a:lnTo>
                      <a:pt x="159" y="40"/>
                    </a:lnTo>
                    <a:lnTo>
                      <a:pt x="165" y="44"/>
                    </a:lnTo>
                    <a:lnTo>
                      <a:pt x="167" y="50"/>
                    </a:lnTo>
                    <a:lnTo>
                      <a:pt x="171" y="55"/>
                    </a:lnTo>
                    <a:lnTo>
                      <a:pt x="174" y="61"/>
                    </a:lnTo>
                    <a:lnTo>
                      <a:pt x="178" y="67"/>
                    </a:lnTo>
                    <a:lnTo>
                      <a:pt x="182" y="72"/>
                    </a:lnTo>
                    <a:lnTo>
                      <a:pt x="188" y="78"/>
                    </a:lnTo>
                    <a:lnTo>
                      <a:pt x="192" y="84"/>
                    </a:lnTo>
                    <a:lnTo>
                      <a:pt x="195" y="90"/>
                    </a:lnTo>
                    <a:lnTo>
                      <a:pt x="199" y="95"/>
                    </a:lnTo>
                    <a:lnTo>
                      <a:pt x="203" y="101"/>
                    </a:lnTo>
                    <a:lnTo>
                      <a:pt x="207" y="107"/>
                    </a:lnTo>
                    <a:lnTo>
                      <a:pt x="211" y="112"/>
                    </a:lnTo>
                    <a:lnTo>
                      <a:pt x="215" y="118"/>
                    </a:lnTo>
                    <a:lnTo>
                      <a:pt x="218" y="124"/>
                    </a:lnTo>
                    <a:lnTo>
                      <a:pt x="220" y="130"/>
                    </a:lnTo>
                    <a:lnTo>
                      <a:pt x="224" y="135"/>
                    </a:lnTo>
                    <a:lnTo>
                      <a:pt x="228" y="141"/>
                    </a:lnTo>
                    <a:lnTo>
                      <a:pt x="222" y="88"/>
                    </a:lnTo>
                  </a:path>
                </a:pathLst>
              </a:custGeom>
              <a:solidFill>
                <a:srgbClr val="00CC00"/>
              </a:solidFill>
              <a:ln w="12700" cap="rnd">
                <a:solidFill>
                  <a:srgbClr val="00CC00"/>
                </a:solidFill>
                <a:round/>
                <a:headEnd/>
                <a:tailEnd/>
              </a:ln>
            </p:spPr>
            <p:txBody>
              <a:bodyPr/>
              <a:lstStyle/>
              <a:p>
                <a:endParaRPr lang="en-US"/>
              </a:p>
            </p:txBody>
          </p:sp>
          <p:sp>
            <p:nvSpPr>
              <p:cNvPr id="3907" name="Freeform 297"/>
              <p:cNvSpPr>
                <a:spLocks/>
              </p:cNvSpPr>
              <p:nvPr/>
            </p:nvSpPr>
            <p:spPr bwMode="auto">
              <a:xfrm>
                <a:off x="1617" y="1424"/>
                <a:ext cx="186" cy="118"/>
              </a:xfrm>
              <a:custGeom>
                <a:avLst/>
                <a:gdLst>
                  <a:gd name="T0" fmla="*/ 168 w 186"/>
                  <a:gd name="T1" fmla="*/ 66 h 118"/>
                  <a:gd name="T2" fmla="*/ 162 w 186"/>
                  <a:gd name="T3" fmla="*/ 56 h 118"/>
                  <a:gd name="T4" fmla="*/ 157 w 186"/>
                  <a:gd name="T5" fmla="*/ 47 h 118"/>
                  <a:gd name="T6" fmla="*/ 152 w 186"/>
                  <a:gd name="T7" fmla="*/ 36 h 118"/>
                  <a:gd name="T8" fmla="*/ 145 w 186"/>
                  <a:gd name="T9" fmla="*/ 25 h 118"/>
                  <a:gd name="T10" fmla="*/ 138 w 186"/>
                  <a:gd name="T11" fmla="*/ 16 h 118"/>
                  <a:gd name="T12" fmla="*/ 132 w 186"/>
                  <a:gd name="T13" fmla="*/ 6 h 118"/>
                  <a:gd name="T14" fmla="*/ 123 w 186"/>
                  <a:gd name="T15" fmla="*/ 0 h 118"/>
                  <a:gd name="T16" fmla="*/ 113 w 186"/>
                  <a:gd name="T17" fmla="*/ 0 h 118"/>
                  <a:gd name="T18" fmla="*/ 104 w 186"/>
                  <a:gd name="T19" fmla="*/ 0 h 118"/>
                  <a:gd name="T20" fmla="*/ 93 w 186"/>
                  <a:gd name="T21" fmla="*/ 3 h 118"/>
                  <a:gd name="T22" fmla="*/ 84 w 186"/>
                  <a:gd name="T23" fmla="*/ 8 h 118"/>
                  <a:gd name="T24" fmla="*/ 70 w 186"/>
                  <a:gd name="T25" fmla="*/ 20 h 118"/>
                  <a:gd name="T26" fmla="*/ 59 w 186"/>
                  <a:gd name="T27" fmla="*/ 28 h 118"/>
                  <a:gd name="T28" fmla="*/ 51 w 186"/>
                  <a:gd name="T29" fmla="*/ 36 h 118"/>
                  <a:gd name="T30" fmla="*/ 44 w 186"/>
                  <a:gd name="T31" fmla="*/ 45 h 118"/>
                  <a:gd name="T32" fmla="*/ 34 w 186"/>
                  <a:gd name="T33" fmla="*/ 55 h 118"/>
                  <a:gd name="T34" fmla="*/ 28 w 186"/>
                  <a:gd name="T35" fmla="*/ 64 h 118"/>
                  <a:gd name="T36" fmla="*/ 20 w 186"/>
                  <a:gd name="T37" fmla="*/ 73 h 118"/>
                  <a:gd name="T38" fmla="*/ 14 w 186"/>
                  <a:gd name="T39" fmla="*/ 83 h 118"/>
                  <a:gd name="T40" fmla="*/ 9 w 186"/>
                  <a:gd name="T41" fmla="*/ 94 h 118"/>
                  <a:gd name="T42" fmla="*/ 6 w 186"/>
                  <a:gd name="T43" fmla="*/ 103 h 118"/>
                  <a:gd name="T44" fmla="*/ 2 w 186"/>
                  <a:gd name="T45" fmla="*/ 112 h 118"/>
                  <a:gd name="T46" fmla="*/ 5 w 186"/>
                  <a:gd name="T47" fmla="*/ 115 h 118"/>
                  <a:gd name="T48" fmla="*/ 12 w 186"/>
                  <a:gd name="T49" fmla="*/ 108 h 118"/>
                  <a:gd name="T50" fmla="*/ 22 w 186"/>
                  <a:gd name="T51" fmla="*/ 101 h 118"/>
                  <a:gd name="T52" fmla="*/ 31 w 186"/>
                  <a:gd name="T53" fmla="*/ 97 h 118"/>
                  <a:gd name="T54" fmla="*/ 37 w 186"/>
                  <a:gd name="T55" fmla="*/ 87 h 118"/>
                  <a:gd name="T56" fmla="*/ 47 w 186"/>
                  <a:gd name="T57" fmla="*/ 78 h 118"/>
                  <a:gd name="T58" fmla="*/ 56 w 186"/>
                  <a:gd name="T59" fmla="*/ 69 h 118"/>
                  <a:gd name="T60" fmla="*/ 64 w 186"/>
                  <a:gd name="T61" fmla="*/ 61 h 118"/>
                  <a:gd name="T62" fmla="*/ 73 w 186"/>
                  <a:gd name="T63" fmla="*/ 55 h 118"/>
                  <a:gd name="T64" fmla="*/ 86 w 186"/>
                  <a:gd name="T65" fmla="*/ 44 h 118"/>
                  <a:gd name="T66" fmla="*/ 96 w 186"/>
                  <a:gd name="T67" fmla="*/ 37 h 118"/>
                  <a:gd name="T68" fmla="*/ 107 w 186"/>
                  <a:gd name="T69" fmla="*/ 30 h 118"/>
                  <a:gd name="T70" fmla="*/ 117 w 186"/>
                  <a:gd name="T71" fmla="*/ 25 h 118"/>
                  <a:gd name="T72" fmla="*/ 126 w 186"/>
                  <a:gd name="T73" fmla="*/ 27 h 118"/>
                  <a:gd name="T74" fmla="*/ 134 w 186"/>
                  <a:gd name="T75" fmla="*/ 36 h 118"/>
                  <a:gd name="T76" fmla="*/ 138 w 186"/>
                  <a:gd name="T77" fmla="*/ 45 h 118"/>
                  <a:gd name="T78" fmla="*/ 145 w 186"/>
                  <a:gd name="T79" fmla="*/ 55 h 118"/>
                  <a:gd name="T80" fmla="*/ 152 w 186"/>
                  <a:gd name="T81" fmla="*/ 64 h 118"/>
                  <a:gd name="T82" fmla="*/ 159 w 186"/>
                  <a:gd name="T83" fmla="*/ 73 h 118"/>
                  <a:gd name="T84" fmla="*/ 165 w 186"/>
                  <a:gd name="T85" fmla="*/ 83 h 118"/>
                  <a:gd name="T86" fmla="*/ 171 w 186"/>
                  <a:gd name="T87" fmla="*/ 92 h 118"/>
                  <a:gd name="T88" fmla="*/ 177 w 186"/>
                  <a:gd name="T89" fmla="*/ 101 h 118"/>
                  <a:gd name="T90" fmla="*/ 182 w 186"/>
                  <a:gd name="T91" fmla="*/ 111 h 118"/>
                  <a:gd name="T92" fmla="*/ 180 w 186"/>
                  <a:gd name="T93" fmla="*/ 72 h 11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6"/>
                  <a:gd name="T142" fmla="*/ 0 h 118"/>
                  <a:gd name="T143" fmla="*/ 186 w 186"/>
                  <a:gd name="T144" fmla="*/ 118 h 11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6" h="118">
                    <a:moveTo>
                      <a:pt x="171" y="70"/>
                    </a:moveTo>
                    <a:lnTo>
                      <a:pt x="168" y="66"/>
                    </a:lnTo>
                    <a:lnTo>
                      <a:pt x="165" y="61"/>
                    </a:lnTo>
                    <a:lnTo>
                      <a:pt x="162" y="56"/>
                    </a:lnTo>
                    <a:lnTo>
                      <a:pt x="160" y="51"/>
                    </a:lnTo>
                    <a:lnTo>
                      <a:pt x="157" y="47"/>
                    </a:lnTo>
                    <a:lnTo>
                      <a:pt x="155" y="42"/>
                    </a:lnTo>
                    <a:lnTo>
                      <a:pt x="152" y="36"/>
                    </a:lnTo>
                    <a:lnTo>
                      <a:pt x="149" y="31"/>
                    </a:lnTo>
                    <a:lnTo>
                      <a:pt x="145" y="25"/>
                    </a:lnTo>
                    <a:lnTo>
                      <a:pt x="141" y="20"/>
                    </a:lnTo>
                    <a:lnTo>
                      <a:pt x="138" y="16"/>
                    </a:lnTo>
                    <a:lnTo>
                      <a:pt x="134" y="11"/>
                    </a:lnTo>
                    <a:lnTo>
                      <a:pt x="132" y="6"/>
                    </a:lnTo>
                    <a:lnTo>
                      <a:pt x="127" y="3"/>
                    </a:lnTo>
                    <a:lnTo>
                      <a:pt x="123" y="0"/>
                    </a:lnTo>
                    <a:lnTo>
                      <a:pt x="118" y="0"/>
                    </a:lnTo>
                    <a:lnTo>
                      <a:pt x="113" y="0"/>
                    </a:lnTo>
                    <a:lnTo>
                      <a:pt x="109" y="0"/>
                    </a:lnTo>
                    <a:lnTo>
                      <a:pt x="104" y="0"/>
                    </a:lnTo>
                    <a:lnTo>
                      <a:pt x="99" y="0"/>
                    </a:lnTo>
                    <a:lnTo>
                      <a:pt x="93" y="3"/>
                    </a:lnTo>
                    <a:lnTo>
                      <a:pt x="89" y="6"/>
                    </a:lnTo>
                    <a:lnTo>
                      <a:pt x="84" y="8"/>
                    </a:lnTo>
                    <a:lnTo>
                      <a:pt x="79" y="12"/>
                    </a:lnTo>
                    <a:lnTo>
                      <a:pt x="70" y="20"/>
                    </a:lnTo>
                    <a:lnTo>
                      <a:pt x="65" y="23"/>
                    </a:lnTo>
                    <a:lnTo>
                      <a:pt x="59" y="28"/>
                    </a:lnTo>
                    <a:lnTo>
                      <a:pt x="56" y="33"/>
                    </a:lnTo>
                    <a:lnTo>
                      <a:pt x="51" y="36"/>
                    </a:lnTo>
                    <a:lnTo>
                      <a:pt x="47" y="41"/>
                    </a:lnTo>
                    <a:lnTo>
                      <a:pt x="44" y="45"/>
                    </a:lnTo>
                    <a:lnTo>
                      <a:pt x="39" y="50"/>
                    </a:lnTo>
                    <a:lnTo>
                      <a:pt x="34" y="55"/>
                    </a:lnTo>
                    <a:lnTo>
                      <a:pt x="30" y="59"/>
                    </a:lnTo>
                    <a:lnTo>
                      <a:pt x="28" y="64"/>
                    </a:lnTo>
                    <a:lnTo>
                      <a:pt x="23" y="69"/>
                    </a:lnTo>
                    <a:lnTo>
                      <a:pt x="20" y="73"/>
                    </a:lnTo>
                    <a:lnTo>
                      <a:pt x="19" y="78"/>
                    </a:lnTo>
                    <a:lnTo>
                      <a:pt x="14" y="83"/>
                    </a:lnTo>
                    <a:lnTo>
                      <a:pt x="12" y="89"/>
                    </a:lnTo>
                    <a:lnTo>
                      <a:pt x="9" y="94"/>
                    </a:lnTo>
                    <a:lnTo>
                      <a:pt x="8" y="98"/>
                    </a:lnTo>
                    <a:lnTo>
                      <a:pt x="6" y="103"/>
                    </a:lnTo>
                    <a:lnTo>
                      <a:pt x="3" y="108"/>
                    </a:lnTo>
                    <a:lnTo>
                      <a:pt x="2" y="112"/>
                    </a:lnTo>
                    <a:lnTo>
                      <a:pt x="0" y="117"/>
                    </a:lnTo>
                    <a:lnTo>
                      <a:pt x="5" y="115"/>
                    </a:lnTo>
                    <a:lnTo>
                      <a:pt x="8" y="111"/>
                    </a:lnTo>
                    <a:lnTo>
                      <a:pt x="12" y="108"/>
                    </a:lnTo>
                    <a:lnTo>
                      <a:pt x="17" y="105"/>
                    </a:lnTo>
                    <a:lnTo>
                      <a:pt x="22" y="101"/>
                    </a:lnTo>
                    <a:lnTo>
                      <a:pt x="26" y="100"/>
                    </a:lnTo>
                    <a:lnTo>
                      <a:pt x="31" y="97"/>
                    </a:lnTo>
                    <a:lnTo>
                      <a:pt x="34" y="92"/>
                    </a:lnTo>
                    <a:lnTo>
                      <a:pt x="37" y="87"/>
                    </a:lnTo>
                    <a:lnTo>
                      <a:pt x="42" y="84"/>
                    </a:lnTo>
                    <a:lnTo>
                      <a:pt x="47" y="78"/>
                    </a:lnTo>
                    <a:lnTo>
                      <a:pt x="51" y="73"/>
                    </a:lnTo>
                    <a:lnTo>
                      <a:pt x="56" y="69"/>
                    </a:lnTo>
                    <a:lnTo>
                      <a:pt x="61" y="66"/>
                    </a:lnTo>
                    <a:lnTo>
                      <a:pt x="64" y="61"/>
                    </a:lnTo>
                    <a:lnTo>
                      <a:pt x="68" y="58"/>
                    </a:lnTo>
                    <a:lnTo>
                      <a:pt x="73" y="55"/>
                    </a:lnTo>
                    <a:lnTo>
                      <a:pt x="79" y="50"/>
                    </a:lnTo>
                    <a:lnTo>
                      <a:pt x="86" y="44"/>
                    </a:lnTo>
                    <a:lnTo>
                      <a:pt x="90" y="41"/>
                    </a:lnTo>
                    <a:lnTo>
                      <a:pt x="96" y="37"/>
                    </a:lnTo>
                    <a:lnTo>
                      <a:pt x="101" y="34"/>
                    </a:lnTo>
                    <a:lnTo>
                      <a:pt x="107" y="30"/>
                    </a:lnTo>
                    <a:lnTo>
                      <a:pt x="112" y="27"/>
                    </a:lnTo>
                    <a:lnTo>
                      <a:pt x="117" y="25"/>
                    </a:lnTo>
                    <a:lnTo>
                      <a:pt x="121" y="23"/>
                    </a:lnTo>
                    <a:lnTo>
                      <a:pt x="126" y="27"/>
                    </a:lnTo>
                    <a:lnTo>
                      <a:pt x="129" y="33"/>
                    </a:lnTo>
                    <a:lnTo>
                      <a:pt x="134" y="36"/>
                    </a:lnTo>
                    <a:lnTo>
                      <a:pt x="135" y="41"/>
                    </a:lnTo>
                    <a:lnTo>
                      <a:pt x="138" y="45"/>
                    </a:lnTo>
                    <a:lnTo>
                      <a:pt x="141" y="50"/>
                    </a:lnTo>
                    <a:lnTo>
                      <a:pt x="145" y="55"/>
                    </a:lnTo>
                    <a:lnTo>
                      <a:pt x="148" y="59"/>
                    </a:lnTo>
                    <a:lnTo>
                      <a:pt x="152" y="64"/>
                    </a:lnTo>
                    <a:lnTo>
                      <a:pt x="155" y="69"/>
                    </a:lnTo>
                    <a:lnTo>
                      <a:pt x="159" y="73"/>
                    </a:lnTo>
                    <a:lnTo>
                      <a:pt x="162" y="78"/>
                    </a:lnTo>
                    <a:lnTo>
                      <a:pt x="165" y="83"/>
                    </a:lnTo>
                    <a:lnTo>
                      <a:pt x="168" y="87"/>
                    </a:lnTo>
                    <a:lnTo>
                      <a:pt x="171" y="92"/>
                    </a:lnTo>
                    <a:lnTo>
                      <a:pt x="174" y="97"/>
                    </a:lnTo>
                    <a:lnTo>
                      <a:pt x="177" y="101"/>
                    </a:lnTo>
                    <a:lnTo>
                      <a:pt x="179" y="106"/>
                    </a:lnTo>
                    <a:lnTo>
                      <a:pt x="182" y="111"/>
                    </a:lnTo>
                    <a:lnTo>
                      <a:pt x="185" y="115"/>
                    </a:lnTo>
                    <a:lnTo>
                      <a:pt x="180" y="72"/>
                    </a:lnTo>
                  </a:path>
                </a:pathLst>
              </a:custGeom>
              <a:solidFill>
                <a:srgbClr val="00CC00"/>
              </a:solidFill>
              <a:ln w="12700" cap="rnd">
                <a:solidFill>
                  <a:srgbClr val="00CC00"/>
                </a:solidFill>
                <a:round/>
                <a:headEnd/>
                <a:tailEnd/>
              </a:ln>
            </p:spPr>
            <p:txBody>
              <a:bodyPr/>
              <a:lstStyle/>
              <a:p>
                <a:endParaRPr lang="en-US"/>
              </a:p>
            </p:txBody>
          </p:sp>
          <p:sp>
            <p:nvSpPr>
              <p:cNvPr id="3908" name="Freeform 298"/>
              <p:cNvSpPr>
                <a:spLocks/>
              </p:cNvSpPr>
              <p:nvPr/>
            </p:nvSpPr>
            <p:spPr bwMode="auto">
              <a:xfrm>
                <a:off x="1824" y="1228"/>
                <a:ext cx="110" cy="70"/>
              </a:xfrm>
              <a:custGeom>
                <a:avLst/>
                <a:gdLst>
                  <a:gd name="T0" fmla="*/ 10 w 110"/>
                  <a:gd name="T1" fmla="*/ 39 h 70"/>
                  <a:gd name="T2" fmla="*/ 14 w 110"/>
                  <a:gd name="T3" fmla="*/ 33 h 70"/>
                  <a:gd name="T4" fmla="*/ 16 w 110"/>
                  <a:gd name="T5" fmla="*/ 28 h 70"/>
                  <a:gd name="T6" fmla="*/ 19 w 110"/>
                  <a:gd name="T7" fmla="*/ 21 h 70"/>
                  <a:gd name="T8" fmla="*/ 24 w 110"/>
                  <a:gd name="T9" fmla="*/ 15 h 70"/>
                  <a:gd name="T10" fmla="*/ 27 w 110"/>
                  <a:gd name="T11" fmla="*/ 9 h 70"/>
                  <a:gd name="T12" fmla="*/ 31 w 110"/>
                  <a:gd name="T13" fmla="*/ 4 h 70"/>
                  <a:gd name="T14" fmla="*/ 37 w 110"/>
                  <a:gd name="T15" fmla="*/ 0 h 70"/>
                  <a:gd name="T16" fmla="*/ 42 w 110"/>
                  <a:gd name="T17" fmla="*/ 0 h 70"/>
                  <a:gd name="T18" fmla="*/ 48 w 110"/>
                  <a:gd name="T19" fmla="*/ 0 h 70"/>
                  <a:gd name="T20" fmla="*/ 54 w 110"/>
                  <a:gd name="T21" fmla="*/ 2 h 70"/>
                  <a:gd name="T22" fmla="*/ 60 w 110"/>
                  <a:gd name="T23" fmla="*/ 5 h 70"/>
                  <a:gd name="T24" fmla="*/ 68 w 110"/>
                  <a:gd name="T25" fmla="*/ 12 h 70"/>
                  <a:gd name="T26" fmla="*/ 74 w 110"/>
                  <a:gd name="T27" fmla="*/ 17 h 70"/>
                  <a:gd name="T28" fmla="*/ 79 w 110"/>
                  <a:gd name="T29" fmla="*/ 21 h 70"/>
                  <a:gd name="T30" fmla="*/ 83 w 110"/>
                  <a:gd name="T31" fmla="*/ 27 h 70"/>
                  <a:gd name="T32" fmla="*/ 89 w 110"/>
                  <a:gd name="T33" fmla="*/ 32 h 70"/>
                  <a:gd name="T34" fmla="*/ 93 w 110"/>
                  <a:gd name="T35" fmla="*/ 38 h 70"/>
                  <a:gd name="T36" fmla="*/ 97 w 110"/>
                  <a:gd name="T37" fmla="*/ 43 h 70"/>
                  <a:gd name="T38" fmla="*/ 101 w 110"/>
                  <a:gd name="T39" fmla="*/ 49 h 70"/>
                  <a:gd name="T40" fmla="*/ 104 w 110"/>
                  <a:gd name="T41" fmla="*/ 55 h 70"/>
                  <a:gd name="T42" fmla="*/ 105 w 110"/>
                  <a:gd name="T43" fmla="*/ 61 h 70"/>
                  <a:gd name="T44" fmla="*/ 108 w 110"/>
                  <a:gd name="T45" fmla="*/ 66 h 70"/>
                  <a:gd name="T46" fmla="*/ 106 w 110"/>
                  <a:gd name="T47" fmla="*/ 68 h 70"/>
                  <a:gd name="T48" fmla="*/ 102 w 110"/>
                  <a:gd name="T49" fmla="*/ 63 h 70"/>
                  <a:gd name="T50" fmla="*/ 96 w 110"/>
                  <a:gd name="T51" fmla="*/ 60 h 70"/>
                  <a:gd name="T52" fmla="*/ 91 w 110"/>
                  <a:gd name="T53" fmla="*/ 57 h 70"/>
                  <a:gd name="T54" fmla="*/ 87 w 110"/>
                  <a:gd name="T55" fmla="*/ 52 h 70"/>
                  <a:gd name="T56" fmla="*/ 82 w 110"/>
                  <a:gd name="T57" fmla="*/ 46 h 70"/>
                  <a:gd name="T58" fmla="*/ 76 w 110"/>
                  <a:gd name="T59" fmla="*/ 40 h 70"/>
                  <a:gd name="T60" fmla="*/ 71 w 110"/>
                  <a:gd name="T61" fmla="*/ 36 h 70"/>
                  <a:gd name="T62" fmla="*/ 66 w 110"/>
                  <a:gd name="T63" fmla="*/ 32 h 70"/>
                  <a:gd name="T64" fmla="*/ 59 w 110"/>
                  <a:gd name="T65" fmla="*/ 26 h 70"/>
                  <a:gd name="T66" fmla="*/ 52 w 110"/>
                  <a:gd name="T67" fmla="*/ 22 h 70"/>
                  <a:gd name="T68" fmla="*/ 46 w 110"/>
                  <a:gd name="T69" fmla="*/ 17 h 70"/>
                  <a:gd name="T70" fmla="*/ 40 w 110"/>
                  <a:gd name="T71" fmla="*/ 15 h 70"/>
                  <a:gd name="T72" fmla="*/ 35 w 110"/>
                  <a:gd name="T73" fmla="*/ 16 h 70"/>
                  <a:gd name="T74" fmla="*/ 30 w 110"/>
                  <a:gd name="T75" fmla="*/ 21 h 70"/>
                  <a:gd name="T76" fmla="*/ 27 w 110"/>
                  <a:gd name="T77" fmla="*/ 27 h 70"/>
                  <a:gd name="T78" fmla="*/ 24 w 110"/>
                  <a:gd name="T79" fmla="*/ 32 h 70"/>
                  <a:gd name="T80" fmla="*/ 19 w 110"/>
                  <a:gd name="T81" fmla="*/ 38 h 70"/>
                  <a:gd name="T82" fmla="*/ 16 w 110"/>
                  <a:gd name="T83" fmla="*/ 43 h 70"/>
                  <a:gd name="T84" fmla="*/ 12 w 110"/>
                  <a:gd name="T85" fmla="*/ 49 h 70"/>
                  <a:gd name="T86" fmla="*/ 8 w 110"/>
                  <a:gd name="T87" fmla="*/ 54 h 70"/>
                  <a:gd name="T88" fmla="*/ 5 w 110"/>
                  <a:gd name="T89" fmla="*/ 60 h 70"/>
                  <a:gd name="T90" fmla="*/ 2 w 110"/>
                  <a:gd name="T91" fmla="*/ 65 h 70"/>
                  <a:gd name="T92" fmla="*/ 3 w 110"/>
                  <a:gd name="T93" fmla="*/ 42 h 7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10"/>
                  <a:gd name="T142" fmla="*/ 0 h 70"/>
                  <a:gd name="T143" fmla="*/ 110 w 110"/>
                  <a:gd name="T144" fmla="*/ 70 h 7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10" h="70">
                    <a:moveTo>
                      <a:pt x="8" y="41"/>
                    </a:moveTo>
                    <a:lnTo>
                      <a:pt x="10" y="39"/>
                    </a:lnTo>
                    <a:lnTo>
                      <a:pt x="12" y="36"/>
                    </a:lnTo>
                    <a:lnTo>
                      <a:pt x="14" y="33"/>
                    </a:lnTo>
                    <a:lnTo>
                      <a:pt x="15" y="30"/>
                    </a:lnTo>
                    <a:lnTo>
                      <a:pt x="16" y="28"/>
                    </a:lnTo>
                    <a:lnTo>
                      <a:pt x="17" y="25"/>
                    </a:lnTo>
                    <a:lnTo>
                      <a:pt x="19" y="21"/>
                    </a:lnTo>
                    <a:lnTo>
                      <a:pt x="21" y="18"/>
                    </a:lnTo>
                    <a:lnTo>
                      <a:pt x="24" y="15"/>
                    </a:lnTo>
                    <a:lnTo>
                      <a:pt x="26" y="12"/>
                    </a:lnTo>
                    <a:lnTo>
                      <a:pt x="27" y="9"/>
                    </a:lnTo>
                    <a:lnTo>
                      <a:pt x="30" y="6"/>
                    </a:lnTo>
                    <a:lnTo>
                      <a:pt x="31" y="4"/>
                    </a:lnTo>
                    <a:lnTo>
                      <a:pt x="34" y="2"/>
                    </a:lnTo>
                    <a:lnTo>
                      <a:pt x="37" y="0"/>
                    </a:lnTo>
                    <a:lnTo>
                      <a:pt x="39" y="0"/>
                    </a:lnTo>
                    <a:lnTo>
                      <a:pt x="42" y="0"/>
                    </a:lnTo>
                    <a:lnTo>
                      <a:pt x="45" y="0"/>
                    </a:lnTo>
                    <a:lnTo>
                      <a:pt x="48" y="0"/>
                    </a:lnTo>
                    <a:lnTo>
                      <a:pt x="50" y="0"/>
                    </a:lnTo>
                    <a:lnTo>
                      <a:pt x="54" y="2"/>
                    </a:lnTo>
                    <a:lnTo>
                      <a:pt x="57" y="4"/>
                    </a:lnTo>
                    <a:lnTo>
                      <a:pt x="60" y="5"/>
                    </a:lnTo>
                    <a:lnTo>
                      <a:pt x="62" y="7"/>
                    </a:lnTo>
                    <a:lnTo>
                      <a:pt x="68" y="12"/>
                    </a:lnTo>
                    <a:lnTo>
                      <a:pt x="71" y="14"/>
                    </a:lnTo>
                    <a:lnTo>
                      <a:pt x="74" y="17"/>
                    </a:lnTo>
                    <a:lnTo>
                      <a:pt x="76" y="19"/>
                    </a:lnTo>
                    <a:lnTo>
                      <a:pt x="79" y="21"/>
                    </a:lnTo>
                    <a:lnTo>
                      <a:pt x="82" y="24"/>
                    </a:lnTo>
                    <a:lnTo>
                      <a:pt x="83" y="27"/>
                    </a:lnTo>
                    <a:lnTo>
                      <a:pt x="86" y="29"/>
                    </a:lnTo>
                    <a:lnTo>
                      <a:pt x="89" y="32"/>
                    </a:lnTo>
                    <a:lnTo>
                      <a:pt x="92" y="35"/>
                    </a:lnTo>
                    <a:lnTo>
                      <a:pt x="93" y="38"/>
                    </a:lnTo>
                    <a:lnTo>
                      <a:pt x="95" y="40"/>
                    </a:lnTo>
                    <a:lnTo>
                      <a:pt x="97" y="43"/>
                    </a:lnTo>
                    <a:lnTo>
                      <a:pt x="98" y="46"/>
                    </a:lnTo>
                    <a:lnTo>
                      <a:pt x="101" y="49"/>
                    </a:lnTo>
                    <a:lnTo>
                      <a:pt x="102" y="52"/>
                    </a:lnTo>
                    <a:lnTo>
                      <a:pt x="104" y="55"/>
                    </a:lnTo>
                    <a:lnTo>
                      <a:pt x="104" y="58"/>
                    </a:lnTo>
                    <a:lnTo>
                      <a:pt x="105" y="61"/>
                    </a:lnTo>
                    <a:lnTo>
                      <a:pt x="107" y="63"/>
                    </a:lnTo>
                    <a:lnTo>
                      <a:pt x="108" y="66"/>
                    </a:lnTo>
                    <a:lnTo>
                      <a:pt x="109" y="69"/>
                    </a:lnTo>
                    <a:lnTo>
                      <a:pt x="106" y="68"/>
                    </a:lnTo>
                    <a:lnTo>
                      <a:pt x="104" y="65"/>
                    </a:lnTo>
                    <a:lnTo>
                      <a:pt x="102" y="63"/>
                    </a:lnTo>
                    <a:lnTo>
                      <a:pt x="99" y="62"/>
                    </a:lnTo>
                    <a:lnTo>
                      <a:pt x="96" y="60"/>
                    </a:lnTo>
                    <a:lnTo>
                      <a:pt x="93" y="59"/>
                    </a:lnTo>
                    <a:lnTo>
                      <a:pt x="91" y="57"/>
                    </a:lnTo>
                    <a:lnTo>
                      <a:pt x="89" y="54"/>
                    </a:lnTo>
                    <a:lnTo>
                      <a:pt x="87" y="52"/>
                    </a:lnTo>
                    <a:lnTo>
                      <a:pt x="84" y="50"/>
                    </a:lnTo>
                    <a:lnTo>
                      <a:pt x="82" y="46"/>
                    </a:lnTo>
                    <a:lnTo>
                      <a:pt x="79" y="43"/>
                    </a:lnTo>
                    <a:lnTo>
                      <a:pt x="76" y="40"/>
                    </a:lnTo>
                    <a:lnTo>
                      <a:pt x="73" y="39"/>
                    </a:lnTo>
                    <a:lnTo>
                      <a:pt x="71" y="36"/>
                    </a:lnTo>
                    <a:lnTo>
                      <a:pt x="69" y="34"/>
                    </a:lnTo>
                    <a:lnTo>
                      <a:pt x="66" y="32"/>
                    </a:lnTo>
                    <a:lnTo>
                      <a:pt x="62" y="29"/>
                    </a:lnTo>
                    <a:lnTo>
                      <a:pt x="59" y="26"/>
                    </a:lnTo>
                    <a:lnTo>
                      <a:pt x="56" y="24"/>
                    </a:lnTo>
                    <a:lnTo>
                      <a:pt x="52" y="22"/>
                    </a:lnTo>
                    <a:lnTo>
                      <a:pt x="49" y="20"/>
                    </a:lnTo>
                    <a:lnTo>
                      <a:pt x="46" y="17"/>
                    </a:lnTo>
                    <a:lnTo>
                      <a:pt x="43" y="16"/>
                    </a:lnTo>
                    <a:lnTo>
                      <a:pt x="40" y="15"/>
                    </a:lnTo>
                    <a:lnTo>
                      <a:pt x="38" y="14"/>
                    </a:lnTo>
                    <a:lnTo>
                      <a:pt x="35" y="16"/>
                    </a:lnTo>
                    <a:lnTo>
                      <a:pt x="33" y="19"/>
                    </a:lnTo>
                    <a:lnTo>
                      <a:pt x="30" y="21"/>
                    </a:lnTo>
                    <a:lnTo>
                      <a:pt x="29" y="24"/>
                    </a:lnTo>
                    <a:lnTo>
                      <a:pt x="27" y="27"/>
                    </a:lnTo>
                    <a:lnTo>
                      <a:pt x="26" y="29"/>
                    </a:lnTo>
                    <a:lnTo>
                      <a:pt x="24" y="32"/>
                    </a:lnTo>
                    <a:lnTo>
                      <a:pt x="22" y="35"/>
                    </a:lnTo>
                    <a:lnTo>
                      <a:pt x="19" y="38"/>
                    </a:lnTo>
                    <a:lnTo>
                      <a:pt x="17" y="40"/>
                    </a:lnTo>
                    <a:lnTo>
                      <a:pt x="16" y="43"/>
                    </a:lnTo>
                    <a:lnTo>
                      <a:pt x="14" y="46"/>
                    </a:lnTo>
                    <a:lnTo>
                      <a:pt x="12" y="49"/>
                    </a:lnTo>
                    <a:lnTo>
                      <a:pt x="10" y="52"/>
                    </a:lnTo>
                    <a:lnTo>
                      <a:pt x="8" y="54"/>
                    </a:lnTo>
                    <a:lnTo>
                      <a:pt x="6" y="57"/>
                    </a:lnTo>
                    <a:lnTo>
                      <a:pt x="5" y="60"/>
                    </a:lnTo>
                    <a:lnTo>
                      <a:pt x="4" y="63"/>
                    </a:lnTo>
                    <a:lnTo>
                      <a:pt x="2" y="65"/>
                    </a:lnTo>
                    <a:lnTo>
                      <a:pt x="0" y="68"/>
                    </a:lnTo>
                    <a:lnTo>
                      <a:pt x="3" y="42"/>
                    </a:lnTo>
                  </a:path>
                </a:pathLst>
              </a:custGeom>
              <a:solidFill>
                <a:srgbClr val="00CC00"/>
              </a:solidFill>
              <a:ln w="12700" cap="rnd">
                <a:solidFill>
                  <a:srgbClr val="00CC00"/>
                </a:solidFill>
                <a:round/>
                <a:headEnd/>
                <a:tailEnd/>
              </a:ln>
            </p:spPr>
            <p:txBody>
              <a:bodyPr/>
              <a:lstStyle/>
              <a:p>
                <a:endParaRPr lang="en-US"/>
              </a:p>
            </p:txBody>
          </p:sp>
          <p:sp>
            <p:nvSpPr>
              <p:cNvPr id="3909" name="Freeform 299"/>
              <p:cNvSpPr>
                <a:spLocks/>
              </p:cNvSpPr>
              <p:nvPr/>
            </p:nvSpPr>
            <p:spPr bwMode="auto">
              <a:xfrm>
                <a:off x="1661" y="1275"/>
                <a:ext cx="152" cy="95"/>
              </a:xfrm>
              <a:custGeom>
                <a:avLst/>
                <a:gdLst>
                  <a:gd name="T0" fmla="*/ 137 w 152"/>
                  <a:gd name="T1" fmla="*/ 53 h 95"/>
                  <a:gd name="T2" fmla="*/ 132 w 152"/>
                  <a:gd name="T3" fmla="*/ 45 h 95"/>
                  <a:gd name="T4" fmla="*/ 128 w 152"/>
                  <a:gd name="T5" fmla="*/ 38 h 95"/>
                  <a:gd name="T6" fmla="*/ 124 w 152"/>
                  <a:gd name="T7" fmla="*/ 29 h 95"/>
                  <a:gd name="T8" fmla="*/ 118 w 152"/>
                  <a:gd name="T9" fmla="*/ 20 h 95"/>
                  <a:gd name="T10" fmla="*/ 113 w 152"/>
                  <a:gd name="T11" fmla="*/ 13 h 95"/>
                  <a:gd name="T12" fmla="*/ 108 w 152"/>
                  <a:gd name="T13" fmla="*/ 5 h 95"/>
                  <a:gd name="T14" fmla="*/ 100 w 152"/>
                  <a:gd name="T15" fmla="*/ 0 h 95"/>
                  <a:gd name="T16" fmla="*/ 93 w 152"/>
                  <a:gd name="T17" fmla="*/ 0 h 95"/>
                  <a:gd name="T18" fmla="*/ 85 w 152"/>
                  <a:gd name="T19" fmla="*/ 0 h 95"/>
                  <a:gd name="T20" fmla="*/ 76 w 152"/>
                  <a:gd name="T21" fmla="*/ 3 h 95"/>
                  <a:gd name="T22" fmla="*/ 69 w 152"/>
                  <a:gd name="T23" fmla="*/ 6 h 95"/>
                  <a:gd name="T24" fmla="*/ 57 w 152"/>
                  <a:gd name="T25" fmla="*/ 16 h 95"/>
                  <a:gd name="T26" fmla="*/ 48 w 152"/>
                  <a:gd name="T27" fmla="*/ 23 h 95"/>
                  <a:gd name="T28" fmla="*/ 42 w 152"/>
                  <a:gd name="T29" fmla="*/ 29 h 95"/>
                  <a:gd name="T30" fmla="*/ 36 w 152"/>
                  <a:gd name="T31" fmla="*/ 36 h 95"/>
                  <a:gd name="T32" fmla="*/ 28 w 152"/>
                  <a:gd name="T33" fmla="*/ 44 h 95"/>
                  <a:gd name="T34" fmla="*/ 23 w 152"/>
                  <a:gd name="T35" fmla="*/ 51 h 95"/>
                  <a:gd name="T36" fmla="*/ 16 w 152"/>
                  <a:gd name="T37" fmla="*/ 59 h 95"/>
                  <a:gd name="T38" fmla="*/ 11 w 152"/>
                  <a:gd name="T39" fmla="*/ 66 h 95"/>
                  <a:gd name="T40" fmla="*/ 8 w 152"/>
                  <a:gd name="T41" fmla="*/ 75 h 95"/>
                  <a:gd name="T42" fmla="*/ 5 w 152"/>
                  <a:gd name="T43" fmla="*/ 83 h 95"/>
                  <a:gd name="T44" fmla="*/ 1 w 152"/>
                  <a:gd name="T45" fmla="*/ 90 h 95"/>
                  <a:gd name="T46" fmla="*/ 4 w 152"/>
                  <a:gd name="T47" fmla="*/ 93 h 95"/>
                  <a:gd name="T48" fmla="*/ 10 w 152"/>
                  <a:gd name="T49" fmla="*/ 86 h 95"/>
                  <a:gd name="T50" fmla="*/ 18 w 152"/>
                  <a:gd name="T51" fmla="*/ 81 h 95"/>
                  <a:gd name="T52" fmla="*/ 25 w 152"/>
                  <a:gd name="T53" fmla="*/ 78 h 95"/>
                  <a:gd name="T54" fmla="*/ 30 w 152"/>
                  <a:gd name="T55" fmla="*/ 70 h 95"/>
                  <a:gd name="T56" fmla="*/ 38 w 152"/>
                  <a:gd name="T57" fmla="*/ 63 h 95"/>
                  <a:gd name="T58" fmla="*/ 46 w 152"/>
                  <a:gd name="T59" fmla="*/ 55 h 95"/>
                  <a:gd name="T60" fmla="*/ 52 w 152"/>
                  <a:gd name="T61" fmla="*/ 49 h 95"/>
                  <a:gd name="T62" fmla="*/ 60 w 152"/>
                  <a:gd name="T63" fmla="*/ 44 h 95"/>
                  <a:gd name="T64" fmla="*/ 70 w 152"/>
                  <a:gd name="T65" fmla="*/ 35 h 95"/>
                  <a:gd name="T66" fmla="*/ 79 w 152"/>
                  <a:gd name="T67" fmla="*/ 30 h 95"/>
                  <a:gd name="T68" fmla="*/ 88 w 152"/>
                  <a:gd name="T69" fmla="*/ 24 h 95"/>
                  <a:gd name="T70" fmla="*/ 95 w 152"/>
                  <a:gd name="T71" fmla="*/ 20 h 95"/>
                  <a:gd name="T72" fmla="*/ 103 w 152"/>
                  <a:gd name="T73" fmla="*/ 21 h 95"/>
                  <a:gd name="T74" fmla="*/ 109 w 152"/>
                  <a:gd name="T75" fmla="*/ 29 h 95"/>
                  <a:gd name="T76" fmla="*/ 113 w 152"/>
                  <a:gd name="T77" fmla="*/ 36 h 95"/>
                  <a:gd name="T78" fmla="*/ 118 w 152"/>
                  <a:gd name="T79" fmla="*/ 44 h 95"/>
                  <a:gd name="T80" fmla="*/ 124 w 152"/>
                  <a:gd name="T81" fmla="*/ 51 h 95"/>
                  <a:gd name="T82" fmla="*/ 129 w 152"/>
                  <a:gd name="T83" fmla="*/ 59 h 95"/>
                  <a:gd name="T84" fmla="*/ 135 w 152"/>
                  <a:gd name="T85" fmla="*/ 66 h 95"/>
                  <a:gd name="T86" fmla="*/ 140 w 152"/>
                  <a:gd name="T87" fmla="*/ 74 h 95"/>
                  <a:gd name="T88" fmla="*/ 145 w 152"/>
                  <a:gd name="T89" fmla="*/ 81 h 95"/>
                  <a:gd name="T90" fmla="*/ 148 w 152"/>
                  <a:gd name="T91" fmla="*/ 89 h 95"/>
                  <a:gd name="T92" fmla="*/ 147 w 152"/>
                  <a:gd name="T93" fmla="*/ 58 h 9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52"/>
                  <a:gd name="T142" fmla="*/ 0 h 95"/>
                  <a:gd name="T143" fmla="*/ 152 w 152"/>
                  <a:gd name="T144" fmla="*/ 95 h 95"/>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52" h="95">
                    <a:moveTo>
                      <a:pt x="140" y="56"/>
                    </a:moveTo>
                    <a:lnTo>
                      <a:pt x="137" y="53"/>
                    </a:lnTo>
                    <a:lnTo>
                      <a:pt x="135" y="49"/>
                    </a:lnTo>
                    <a:lnTo>
                      <a:pt x="132" y="45"/>
                    </a:lnTo>
                    <a:lnTo>
                      <a:pt x="131" y="41"/>
                    </a:lnTo>
                    <a:lnTo>
                      <a:pt x="128" y="38"/>
                    </a:lnTo>
                    <a:lnTo>
                      <a:pt x="127" y="34"/>
                    </a:lnTo>
                    <a:lnTo>
                      <a:pt x="124" y="29"/>
                    </a:lnTo>
                    <a:lnTo>
                      <a:pt x="122" y="25"/>
                    </a:lnTo>
                    <a:lnTo>
                      <a:pt x="118" y="20"/>
                    </a:lnTo>
                    <a:lnTo>
                      <a:pt x="115" y="16"/>
                    </a:lnTo>
                    <a:lnTo>
                      <a:pt x="113" y="13"/>
                    </a:lnTo>
                    <a:lnTo>
                      <a:pt x="109" y="9"/>
                    </a:lnTo>
                    <a:lnTo>
                      <a:pt x="108" y="5"/>
                    </a:lnTo>
                    <a:lnTo>
                      <a:pt x="104" y="3"/>
                    </a:lnTo>
                    <a:lnTo>
                      <a:pt x="100" y="0"/>
                    </a:lnTo>
                    <a:lnTo>
                      <a:pt x="96" y="0"/>
                    </a:lnTo>
                    <a:lnTo>
                      <a:pt x="93" y="0"/>
                    </a:lnTo>
                    <a:lnTo>
                      <a:pt x="89" y="0"/>
                    </a:lnTo>
                    <a:lnTo>
                      <a:pt x="85" y="0"/>
                    </a:lnTo>
                    <a:lnTo>
                      <a:pt x="81" y="0"/>
                    </a:lnTo>
                    <a:lnTo>
                      <a:pt x="76" y="3"/>
                    </a:lnTo>
                    <a:lnTo>
                      <a:pt x="72" y="5"/>
                    </a:lnTo>
                    <a:lnTo>
                      <a:pt x="69" y="6"/>
                    </a:lnTo>
                    <a:lnTo>
                      <a:pt x="65" y="10"/>
                    </a:lnTo>
                    <a:lnTo>
                      <a:pt x="57" y="16"/>
                    </a:lnTo>
                    <a:lnTo>
                      <a:pt x="53" y="19"/>
                    </a:lnTo>
                    <a:lnTo>
                      <a:pt x="48" y="23"/>
                    </a:lnTo>
                    <a:lnTo>
                      <a:pt x="46" y="26"/>
                    </a:lnTo>
                    <a:lnTo>
                      <a:pt x="42" y="29"/>
                    </a:lnTo>
                    <a:lnTo>
                      <a:pt x="38" y="33"/>
                    </a:lnTo>
                    <a:lnTo>
                      <a:pt x="36" y="36"/>
                    </a:lnTo>
                    <a:lnTo>
                      <a:pt x="32" y="40"/>
                    </a:lnTo>
                    <a:lnTo>
                      <a:pt x="28" y="44"/>
                    </a:lnTo>
                    <a:lnTo>
                      <a:pt x="24" y="48"/>
                    </a:lnTo>
                    <a:lnTo>
                      <a:pt x="23" y="51"/>
                    </a:lnTo>
                    <a:lnTo>
                      <a:pt x="19" y="55"/>
                    </a:lnTo>
                    <a:lnTo>
                      <a:pt x="16" y="59"/>
                    </a:lnTo>
                    <a:lnTo>
                      <a:pt x="15" y="63"/>
                    </a:lnTo>
                    <a:lnTo>
                      <a:pt x="11" y="66"/>
                    </a:lnTo>
                    <a:lnTo>
                      <a:pt x="10" y="71"/>
                    </a:lnTo>
                    <a:lnTo>
                      <a:pt x="8" y="75"/>
                    </a:lnTo>
                    <a:lnTo>
                      <a:pt x="6" y="79"/>
                    </a:lnTo>
                    <a:lnTo>
                      <a:pt x="5" y="83"/>
                    </a:lnTo>
                    <a:lnTo>
                      <a:pt x="3" y="86"/>
                    </a:lnTo>
                    <a:lnTo>
                      <a:pt x="1" y="90"/>
                    </a:lnTo>
                    <a:lnTo>
                      <a:pt x="0" y="94"/>
                    </a:lnTo>
                    <a:lnTo>
                      <a:pt x="4" y="93"/>
                    </a:lnTo>
                    <a:lnTo>
                      <a:pt x="6" y="89"/>
                    </a:lnTo>
                    <a:lnTo>
                      <a:pt x="10" y="86"/>
                    </a:lnTo>
                    <a:lnTo>
                      <a:pt x="14" y="84"/>
                    </a:lnTo>
                    <a:lnTo>
                      <a:pt x="18" y="81"/>
                    </a:lnTo>
                    <a:lnTo>
                      <a:pt x="22" y="80"/>
                    </a:lnTo>
                    <a:lnTo>
                      <a:pt x="25" y="78"/>
                    </a:lnTo>
                    <a:lnTo>
                      <a:pt x="28" y="74"/>
                    </a:lnTo>
                    <a:lnTo>
                      <a:pt x="30" y="70"/>
                    </a:lnTo>
                    <a:lnTo>
                      <a:pt x="34" y="68"/>
                    </a:lnTo>
                    <a:lnTo>
                      <a:pt x="38" y="63"/>
                    </a:lnTo>
                    <a:lnTo>
                      <a:pt x="42" y="59"/>
                    </a:lnTo>
                    <a:lnTo>
                      <a:pt x="46" y="55"/>
                    </a:lnTo>
                    <a:lnTo>
                      <a:pt x="49" y="53"/>
                    </a:lnTo>
                    <a:lnTo>
                      <a:pt x="52" y="49"/>
                    </a:lnTo>
                    <a:lnTo>
                      <a:pt x="56" y="46"/>
                    </a:lnTo>
                    <a:lnTo>
                      <a:pt x="60" y="44"/>
                    </a:lnTo>
                    <a:lnTo>
                      <a:pt x="65" y="40"/>
                    </a:lnTo>
                    <a:lnTo>
                      <a:pt x="70" y="35"/>
                    </a:lnTo>
                    <a:lnTo>
                      <a:pt x="74" y="33"/>
                    </a:lnTo>
                    <a:lnTo>
                      <a:pt x="79" y="30"/>
                    </a:lnTo>
                    <a:lnTo>
                      <a:pt x="82" y="28"/>
                    </a:lnTo>
                    <a:lnTo>
                      <a:pt x="88" y="24"/>
                    </a:lnTo>
                    <a:lnTo>
                      <a:pt x="91" y="21"/>
                    </a:lnTo>
                    <a:lnTo>
                      <a:pt x="95" y="20"/>
                    </a:lnTo>
                    <a:lnTo>
                      <a:pt x="99" y="19"/>
                    </a:lnTo>
                    <a:lnTo>
                      <a:pt x="103" y="21"/>
                    </a:lnTo>
                    <a:lnTo>
                      <a:pt x="105" y="26"/>
                    </a:lnTo>
                    <a:lnTo>
                      <a:pt x="109" y="29"/>
                    </a:lnTo>
                    <a:lnTo>
                      <a:pt x="110" y="33"/>
                    </a:lnTo>
                    <a:lnTo>
                      <a:pt x="113" y="36"/>
                    </a:lnTo>
                    <a:lnTo>
                      <a:pt x="115" y="40"/>
                    </a:lnTo>
                    <a:lnTo>
                      <a:pt x="118" y="44"/>
                    </a:lnTo>
                    <a:lnTo>
                      <a:pt x="121" y="48"/>
                    </a:lnTo>
                    <a:lnTo>
                      <a:pt x="124" y="51"/>
                    </a:lnTo>
                    <a:lnTo>
                      <a:pt x="127" y="55"/>
                    </a:lnTo>
                    <a:lnTo>
                      <a:pt x="129" y="59"/>
                    </a:lnTo>
                    <a:lnTo>
                      <a:pt x="132" y="63"/>
                    </a:lnTo>
                    <a:lnTo>
                      <a:pt x="135" y="66"/>
                    </a:lnTo>
                    <a:lnTo>
                      <a:pt x="137" y="70"/>
                    </a:lnTo>
                    <a:lnTo>
                      <a:pt x="140" y="74"/>
                    </a:lnTo>
                    <a:lnTo>
                      <a:pt x="142" y="78"/>
                    </a:lnTo>
                    <a:lnTo>
                      <a:pt x="145" y="81"/>
                    </a:lnTo>
                    <a:lnTo>
                      <a:pt x="146" y="85"/>
                    </a:lnTo>
                    <a:lnTo>
                      <a:pt x="148" y="89"/>
                    </a:lnTo>
                    <a:lnTo>
                      <a:pt x="151" y="93"/>
                    </a:lnTo>
                    <a:lnTo>
                      <a:pt x="147" y="58"/>
                    </a:lnTo>
                  </a:path>
                </a:pathLst>
              </a:custGeom>
              <a:solidFill>
                <a:srgbClr val="00CC00"/>
              </a:solidFill>
              <a:ln w="12700" cap="rnd">
                <a:solidFill>
                  <a:srgbClr val="00CC00"/>
                </a:solidFill>
                <a:round/>
                <a:headEnd/>
                <a:tailEnd/>
              </a:ln>
            </p:spPr>
            <p:txBody>
              <a:bodyPr/>
              <a:lstStyle/>
              <a:p>
                <a:endParaRPr lang="en-US"/>
              </a:p>
            </p:txBody>
          </p:sp>
          <p:sp>
            <p:nvSpPr>
              <p:cNvPr id="3910" name="Freeform 300"/>
              <p:cNvSpPr>
                <a:spLocks/>
              </p:cNvSpPr>
              <p:nvPr/>
            </p:nvSpPr>
            <p:spPr bwMode="auto">
              <a:xfrm>
                <a:off x="1801" y="1191"/>
                <a:ext cx="55" cy="776"/>
              </a:xfrm>
              <a:custGeom>
                <a:avLst/>
                <a:gdLst>
                  <a:gd name="T0" fmla="*/ 19 w 55"/>
                  <a:gd name="T1" fmla="*/ 734 h 776"/>
                  <a:gd name="T2" fmla="*/ 19 w 55"/>
                  <a:gd name="T3" fmla="*/ 709 h 776"/>
                  <a:gd name="T4" fmla="*/ 17 w 55"/>
                  <a:gd name="T5" fmla="*/ 675 h 776"/>
                  <a:gd name="T6" fmla="*/ 15 w 55"/>
                  <a:gd name="T7" fmla="*/ 650 h 776"/>
                  <a:gd name="T8" fmla="*/ 15 w 55"/>
                  <a:gd name="T9" fmla="*/ 620 h 776"/>
                  <a:gd name="T10" fmla="*/ 15 w 55"/>
                  <a:gd name="T11" fmla="*/ 583 h 776"/>
                  <a:gd name="T12" fmla="*/ 15 w 55"/>
                  <a:gd name="T13" fmla="*/ 554 h 776"/>
                  <a:gd name="T14" fmla="*/ 15 w 55"/>
                  <a:gd name="T15" fmla="*/ 530 h 776"/>
                  <a:gd name="T16" fmla="*/ 14 w 55"/>
                  <a:gd name="T17" fmla="*/ 496 h 776"/>
                  <a:gd name="T18" fmla="*/ 12 w 55"/>
                  <a:gd name="T19" fmla="*/ 471 h 776"/>
                  <a:gd name="T20" fmla="*/ 8 w 55"/>
                  <a:gd name="T21" fmla="*/ 441 h 776"/>
                  <a:gd name="T22" fmla="*/ 2 w 55"/>
                  <a:gd name="T23" fmla="*/ 410 h 776"/>
                  <a:gd name="T24" fmla="*/ 0 w 55"/>
                  <a:gd name="T25" fmla="*/ 380 h 776"/>
                  <a:gd name="T26" fmla="*/ 0 w 55"/>
                  <a:gd name="T27" fmla="*/ 354 h 776"/>
                  <a:gd name="T28" fmla="*/ 0 w 55"/>
                  <a:gd name="T29" fmla="*/ 328 h 776"/>
                  <a:gd name="T30" fmla="*/ 0 w 55"/>
                  <a:gd name="T31" fmla="*/ 299 h 776"/>
                  <a:gd name="T32" fmla="*/ 4 w 55"/>
                  <a:gd name="T33" fmla="*/ 269 h 776"/>
                  <a:gd name="T34" fmla="*/ 10 w 55"/>
                  <a:gd name="T35" fmla="*/ 238 h 776"/>
                  <a:gd name="T36" fmla="*/ 12 w 55"/>
                  <a:gd name="T37" fmla="*/ 210 h 776"/>
                  <a:gd name="T38" fmla="*/ 12 w 55"/>
                  <a:gd name="T39" fmla="*/ 188 h 776"/>
                  <a:gd name="T40" fmla="*/ 12 w 55"/>
                  <a:gd name="T41" fmla="*/ 164 h 776"/>
                  <a:gd name="T42" fmla="*/ 12 w 55"/>
                  <a:gd name="T43" fmla="*/ 137 h 776"/>
                  <a:gd name="T44" fmla="*/ 12 w 55"/>
                  <a:gd name="T45" fmla="*/ 107 h 776"/>
                  <a:gd name="T46" fmla="*/ 12 w 55"/>
                  <a:gd name="T47" fmla="*/ 81 h 776"/>
                  <a:gd name="T48" fmla="*/ 12 w 55"/>
                  <a:gd name="T49" fmla="*/ 59 h 776"/>
                  <a:gd name="T50" fmla="*/ 10 w 55"/>
                  <a:gd name="T51" fmla="*/ 33 h 776"/>
                  <a:gd name="T52" fmla="*/ 10 w 55"/>
                  <a:gd name="T53" fmla="*/ 11 h 776"/>
                  <a:gd name="T54" fmla="*/ 25 w 55"/>
                  <a:gd name="T55" fmla="*/ 6 h 776"/>
                  <a:gd name="T56" fmla="*/ 27 w 55"/>
                  <a:gd name="T57" fmla="*/ 28 h 776"/>
                  <a:gd name="T58" fmla="*/ 27 w 55"/>
                  <a:gd name="T59" fmla="*/ 50 h 776"/>
                  <a:gd name="T60" fmla="*/ 27 w 55"/>
                  <a:gd name="T61" fmla="*/ 79 h 776"/>
                  <a:gd name="T62" fmla="*/ 27 w 55"/>
                  <a:gd name="T63" fmla="*/ 105 h 776"/>
                  <a:gd name="T64" fmla="*/ 27 w 55"/>
                  <a:gd name="T65" fmla="*/ 135 h 776"/>
                  <a:gd name="T66" fmla="*/ 27 w 55"/>
                  <a:gd name="T67" fmla="*/ 161 h 776"/>
                  <a:gd name="T68" fmla="*/ 27 w 55"/>
                  <a:gd name="T69" fmla="*/ 185 h 776"/>
                  <a:gd name="T70" fmla="*/ 27 w 55"/>
                  <a:gd name="T71" fmla="*/ 209 h 776"/>
                  <a:gd name="T72" fmla="*/ 27 w 55"/>
                  <a:gd name="T73" fmla="*/ 236 h 776"/>
                  <a:gd name="T74" fmla="*/ 27 w 55"/>
                  <a:gd name="T75" fmla="*/ 262 h 776"/>
                  <a:gd name="T76" fmla="*/ 27 w 55"/>
                  <a:gd name="T77" fmla="*/ 284 h 776"/>
                  <a:gd name="T78" fmla="*/ 27 w 55"/>
                  <a:gd name="T79" fmla="*/ 310 h 776"/>
                  <a:gd name="T80" fmla="*/ 27 w 55"/>
                  <a:gd name="T81" fmla="*/ 338 h 776"/>
                  <a:gd name="T82" fmla="*/ 27 w 55"/>
                  <a:gd name="T83" fmla="*/ 364 h 776"/>
                  <a:gd name="T84" fmla="*/ 27 w 55"/>
                  <a:gd name="T85" fmla="*/ 391 h 776"/>
                  <a:gd name="T86" fmla="*/ 27 w 55"/>
                  <a:gd name="T87" fmla="*/ 419 h 776"/>
                  <a:gd name="T88" fmla="*/ 27 w 55"/>
                  <a:gd name="T89" fmla="*/ 448 h 776"/>
                  <a:gd name="T90" fmla="*/ 29 w 55"/>
                  <a:gd name="T91" fmla="*/ 474 h 776"/>
                  <a:gd name="T92" fmla="*/ 31 w 55"/>
                  <a:gd name="T93" fmla="*/ 496 h 776"/>
                  <a:gd name="T94" fmla="*/ 37 w 55"/>
                  <a:gd name="T95" fmla="*/ 520 h 776"/>
                  <a:gd name="T96" fmla="*/ 39 w 55"/>
                  <a:gd name="T97" fmla="*/ 543 h 776"/>
                  <a:gd name="T98" fmla="*/ 41 w 55"/>
                  <a:gd name="T99" fmla="*/ 566 h 776"/>
                  <a:gd name="T100" fmla="*/ 42 w 55"/>
                  <a:gd name="T101" fmla="*/ 594 h 776"/>
                  <a:gd name="T102" fmla="*/ 44 w 55"/>
                  <a:gd name="T103" fmla="*/ 618 h 776"/>
                  <a:gd name="T104" fmla="*/ 50 w 55"/>
                  <a:gd name="T105" fmla="*/ 650 h 776"/>
                  <a:gd name="T106" fmla="*/ 52 w 55"/>
                  <a:gd name="T107" fmla="*/ 672 h 776"/>
                  <a:gd name="T108" fmla="*/ 54 w 55"/>
                  <a:gd name="T109" fmla="*/ 699 h 776"/>
                  <a:gd name="T110" fmla="*/ 54 w 55"/>
                  <a:gd name="T111" fmla="*/ 727 h 776"/>
                  <a:gd name="T112" fmla="*/ 54 w 55"/>
                  <a:gd name="T113" fmla="*/ 751 h 776"/>
                  <a:gd name="T114" fmla="*/ 48 w 55"/>
                  <a:gd name="T115" fmla="*/ 771 h 776"/>
                  <a:gd name="T116" fmla="*/ 25 w 55"/>
                  <a:gd name="T117" fmla="*/ 775 h 776"/>
                  <a:gd name="T118" fmla="*/ 15 w 55"/>
                  <a:gd name="T119" fmla="*/ 758 h 77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55"/>
                  <a:gd name="T181" fmla="*/ 0 h 776"/>
                  <a:gd name="T182" fmla="*/ 55 w 55"/>
                  <a:gd name="T183" fmla="*/ 776 h 77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55" h="776">
                    <a:moveTo>
                      <a:pt x="21" y="751"/>
                    </a:moveTo>
                    <a:lnTo>
                      <a:pt x="19" y="745"/>
                    </a:lnTo>
                    <a:lnTo>
                      <a:pt x="19" y="740"/>
                    </a:lnTo>
                    <a:lnTo>
                      <a:pt x="19" y="734"/>
                    </a:lnTo>
                    <a:lnTo>
                      <a:pt x="19" y="727"/>
                    </a:lnTo>
                    <a:lnTo>
                      <a:pt x="19" y="721"/>
                    </a:lnTo>
                    <a:lnTo>
                      <a:pt x="19" y="716"/>
                    </a:lnTo>
                    <a:lnTo>
                      <a:pt x="19" y="709"/>
                    </a:lnTo>
                    <a:lnTo>
                      <a:pt x="19" y="698"/>
                    </a:lnTo>
                    <a:lnTo>
                      <a:pt x="19" y="686"/>
                    </a:lnTo>
                    <a:lnTo>
                      <a:pt x="19" y="681"/>
                    </a:lnTo>
                    <a:lnTo>
                      <a:pt x="17" y="675"/>
                    </a:lnTo>
                    <a:lnTo>
                      <a:pt x="17" y="668"/>
                    </a:lnTo>
                    <a:lnTo>
                      <a:pt x="17" y="661"/>
                    </a:lnTo>
                    <a:lnTo>
                      <a:pt x="15" y="655"/>
                    </a:lnTo>
                    <a:lnTo>
                      <a:pt x="15" y="650"/>
                    </a:lnTo>
                    <a:lnTo>
                      <a:pt x="15" y="644"/>
                    </a:lnTo>
                    <a:lnTo>
                      <a:pt x="15" y="638"/>
                    </a:lnTo>
                    <a:lnTo>
                      <a:pt x="15" y="631"/>
                    </a:lnTo>
                    <a:lnTo>
                      <a:pt x="15" y="620"/>
                    </a:lnTo>
                    <a:lnTo>
                      <a:pt x="15" y="609"/>
                    </a:lnTo>
                    <a:lnTo>
                      <a:pt x="15" y="600"/>
                    </a:lnTo>
                    <a:lnTo>
                      <a:pt x="15" y="590"/>
                    </a:lnTo>
                    <a:lnTo>
                      <a:pt x="15" y="583"/>
                    </a:lnTo>
                    <a:lnTo>
                      <a:pt x="15" y="578"/>
                    </a:lnTo>
                    <a:lnTo>
                      <a:pt x="15" y="570"/>
                    </a:lnTo>
                    <a:lnTo>
                      <a:pt x="15" y="563"/>
                    </a:lnTo>
                    <a:lnTo>
                      <a:pt x="15" y="554"/>
                    </a:lnTo>
                    <a:lnTo>
                      <a:pt x="15" y="546"/>
                    </a:lnTo>
                    <a:lnTo>
                      <a:pt x="15" y="541"/>
                    </a:lnTo>
                    <a:lnTo>
                      <a:pt x="15" y="535"/>
                    </a:lnTo>
                    <a:lnTo>
                      <a:pt x="15" y="530"/>
                    </a:lnTo>
                    <a:lnTo>
                      <a:pt x="15" y="520"/>
                    </a:lnTo>
                    <a:lnTo>
                      <a:pt x="14" y="511"/>
                    </a:lnTo>
                    <a:lnTo>
                      <a:pt x="14" y="504"/>
                    </a:lnTo>
                    <a:lnTo>
                      <a:pt x="14" y="496"/>
                    </a:lnTo>
                    <a:lnTo>
                      <a:pt x="14" y="491"/>
                    </a:lnTo>
                    <a:lnTo>
                      <a:pt x="14" y="485"/>
                    </a:lnTo>
                    <a:lnTo>
                      <a:pt x="12" y="476"/>
                    </a:lnTo>
                    <a:lnTo>
                      <a:pt x="12" y="471"/>
                    </a:lnTo>
                    <a:lnTo>
                      <a:pt x="10" y="463"/>
                    </a:lnTo>
                    <a:lnTo>
                      <a:pt x="8" y="454"/>
                    </a:lnTo>
                    <a:lnTo>
                      <a:pt x="8" y="447"/>
                    </a:lnTo>
                    <a:lnTo>
                      <a:pt x="8" y="441"/>
                    </a:lnTo>
                    <a:lnTo>
                      <a:pt x="8" y="435"/>
                    </a:lnTo>
                    <a:lnTo>
                      <a:pt x="6" y="424"/>
                    </a:lnTo>
                    <a:lnTo>
                      <a:pt x="4" y="417"/>
                    </a:lnTo>
                    <a:lnTo>
                      <a:pt x="2" y="410"/>
                    </a:lnTo>
                    <a:lnTo>
                      <a:pt x="0" y="402"/>
                    </a:lnTo>
                    <a:lnTo>
                      <a:pt x="0" y="395"/>
                    </a:lnTo>
                    <a:lnTo>
                      <a:pt x="0" y="388"/>
                    </a:lnTo>
                    <a:lnTo>
                      <a:pt x="0" y="380"/>
                    </a:lnTo>
                    <a:lnTo>
                      <a:pt x="0" y="373"/>
                    </a:lnTo>
                    <a:lnTo>
                      <a:pt x="0" y="365"/>
                    </a:lnTo>
                    <a:lnTo>
                      <a:pt x="0" y="360"/>
                    </a:lnTo>
                    <a:lnTo>
                      <a:pt x="0" y="354"/>
                    </a:lnTo>
                    <a:lnTo>
                      <a:pt x="0" y="349"/>
                    </a:lnTo>
                    <a:lnTo>
                      <a:pt x="0" y="343"/>
                    </a:lnTo>
                    <a:lnTo>
                      <a:pt x="0" y="338"/>
                    </a:lnTo>
                    <a:lnTo>
                      <a:pt x="0" y="328"/>
                    </a:lnTo>
                    <a:lnTo>
                      <a:pt x="0" y="317"/>
                    </a:lnTo>
                    <a:lnTo>
                      <a:pt x="0" y="310"/>
                    </a:lnTo>
                    <a:lnTo>
                      <a:pt x="0" y="304"/>
                    </a:lnTo>
                    <a:lnTo>
                      <a:pt x="0" y="299"/>
                    </a:lnTo>
                    <a:lnTo>
                      <a:pt x="0" y="292"/>
                    </a:lnTo>
                    <a:lnTo>
                      <a:pt x="2" y="282"/>
                    </a:lnTo>
                    <a:lnTo>
                      <a:pt x="4" y="275"/>
                    </a:lnTo>
                    <a:lnTo>
                      <a:pt x="4" y="269"/>
                    </a:lnTo>
                    <a:lnTo>
                      <a:pt x="6" y="262"/>
                    </a:lnTo>
                    <a:lnTo>
                      <a:pt x="8" y="253"/>
                    </a:lnTo>
                    <a:lnTo>
                      <a:pt x="10" y="247"/>
                    </a:lnTo>
                    <a:lnTo>
                      <a:pt x="10" y="238"/>
                    </a:lnTo>
                    <a:lnTo>
                      <a:pt x="12" y="231"/>
                    </a:lnTo>
                    <a:lnTo>
                      <a:pt x="12" y="223"/>
                    </a:lnTo>
                    <a:lnTo>
                      <a:pt x="12" y="218"/>
                    </a:lnTo>
                    <a:lnTo>
                      <a:pt x="12" y="210"/>
                    </a:lnTo>
                    <a:lnTo>
                      <a:pt x="12" y="205"/>
                    </a:lnTo>
                    <a:lnTo>
                      <a:pt x="12" y="199"/>
                    </a:lnTo>
                    <a:lnTo>
                      <a:pt x="12" y="194"/>
                    </a:lnTo>
                    <a:lnTo>
                      <a:pt x="12" y="188"/>
                    </a:lnTo>
                    <a:lnTo>
                      <a:pt x="12" y="183"/>
                    </a:lnTo>
                    <a:lnTo>
                      <a:pt x="12" y="177"/>
                    </a:lnTo>
                    <a:lnTo>
                      <a:pt x="12" y="170"/>
                    </a:lnTo>
                    <a:lnTo>
                      <a:pt x="12" y="164"/>
                    </a:lnTo>
                    <a:lnTo>
                      <a:pt x="12" y="159"/>
                    </a:lnTo>
                    <a:lnTo>
                      <a:pt x="12" y="151"/>
                    </a:lnTo>
                    <a:lnTo>
                      <a:pt x="12" y="144"/>
                    </a:lnTo>
                    <a:lnTo>
                      <a:pt x="12" y="137"/>
                    </a:lnTo>
                    <a:lnTo>
                      <a:pt x="12" y="129"/>
                    </a:lnTo>
                    <a:lnTo>
                      <a:pt x="12" y="124"/>
                    </a:lnTo>
                    <a:lnTo>
                      <a:pt x="12" y="114"/>
                    </a:lnTo>
                    <a:lnTo>
                      <a:pt x="12" y="107"/>
                    </a:lnTo>
                    <a:lnTo>
                      <a:pt x="12" y="101"/>
                    </a:lnTo>
                    <a:lnTo>
                      <a:pt x="12" y="96"/>
                    </a:lnTo>
                    <a:lnTo>
                      <a:pt x="12" y="89"/>
                    </a:lnTo>
                    <a:lnTo>
                      <a:pt x="12" y="81"/>
                    </a:lnTo>
                    <a:lnTo>
                      <a:pt x="12" y="76"/>
                    </a:lnTo>
                    <a:lnTo>
                      <a:pt x="12" y="70"/>
                    </a:lnTo>
                    <a:lnTo>
                      <a:pt x="12" y="65"/>
                    </a:lnTo>
                    <a:lnTo>
                      <a:pt x="12" y="59"/>
                    </a:lnTo>
                    <a:lnTo>
                      <a:pt x="12" y="52"/>
                    </a:lnTo>
                    <a:lnTo>
                      <a:pt x="10" y="46"/>
                    </a:lnTo>
                    <a:lnTo>
                      <a:pt x="10" y="41"/>
                    </a:lnTo>
                    <a:lnTo>
                      <a:pt x="10" y="33"/>
                    </a:lnTo>
                    <a:lnTo>
                      <a:pt x="10" y="28"/>
                    </a:lnTo>
                    <a:lnTo>
                      <a:pt x="10" y="22"/>
                    </a:lnTo>
                    <a:lnTo>
                      <a:pt x="10" y="17"/>
                    </a:lnTo>
                    <a:lnTo>
                      <a:pt x="10" y="11"/>
                    </a:lnTo>
                    <a:lnTo>
                      <a:pt x="12" y="6"/>
                    </a:lnTo>
                    <a:lnTo>
                      <a:pt x="17" y="2"/>
                    </a:lnTo>
                    <a:lnTo>
                      <a:pt x="23" y="0"/>
                    </a:lnTo>
                    <a:lnTo>
                      <a:pt x="25" y="6"/>
                    </a:lnTo>
                    <a:lnTo>
                      <a:pt x="25" y="11"/>
                    </a:lnTo>
                    <a:lnTo>
                      <a:pt x="25" y="17"/>
                    </a:lnTo>
                    <a:lnTo>
                      <a:pt x="27" y="22"/>
                    </a:lnTo>
                    <a:lnTo>
                      <a:pt x="27" y="28"/>
                    </a:lnTo>
                    <a:lnTo>
                      <a:pt x="27" y="33"/>
                    </a:lnTo>
                    <a:lnTo>
                      <a:pt x="27" y="39"/>
                    </a:lnTo>
                    <a:lnTo>
                      <a:pt x="27" y="44"/>
                    </a:lnTo>
                    <a:lnTo>
                      <a:pt x="27" y="50"/>
                    </a:lnTo>
                    <a:lnTo>
                      <a:pt x="27" y="57"/>
                    </a:lnTo>
                    <a:lnTo>
                      <a:pt x="27" y="65"/>
                    </a:lnTo>
                    <a:lnTo>
                      <a:pt x="27" y="72"/>
                    </a:lnTo>
                    <a:lnTo>
                      <a:pt x="27" y="79"/>
                    </a:lnTo>
                    <a:lnTo>
                      <a:pt x="27" y="87"/>
                    </a:lnTo>
                    <a:lnTo>
                      <a:pt x="27" y="92"/>
                    </a:lnTo>
                    <a:lnTo>
                      <a:pt x="27" y="98"/>
                    </a:lnTo>
                    <a:lnTo>
                      <a:pt x="27" y="105"/>
                    </a:lnTo>
                    <a:lnTo>
                      <a:pt x="27" y="113"/>
                    </a:lnTo>
                    <a:lnTo>
                      <a:pt x="27" y="120"/>
                    </a:lnTo>
                    <a:lnTo>
                      <a:pt x="27" y="127"/>
                    </a:lnTo>
                    <a:lnTo>
                      <a:pt x="27" y="135"/>
                    </a:lnTo>
                    <a:lnTo>
                      <a:pt x="27" y="140"/>
                    </a:lnTo>
                    <a:lnTo>
                      <a:pt x="27" y="148"/>
                    </a:lnTo>
                    <a:lnTo>
                      <a:pt x="27" y="155"/>
                    </a:lnTo>
                    <a:lnTo>
                      <a:pt x="27" y="161"/>
                    </a:lnTo>
                    <a:lnTo>
                      <a:pt x="27" y="168"/>
                    </a:lnTo>
                    <a:lnTo>
                      <a:pt x="27" y="173"/>
                    </a:lnTo>
                    <a:lnTo>
                      <a:pt x="27" y="179"/>
                    </a:lnTo>
                    <a:lnTo>
                      <a:pt x="27" y="185"/>
                    </a:lnTo>
                    <a:lnTo>
                      <a:pt x="27" y="190"/>
                    </a:lnTo>
                    <a:lnTo>
                      <a:pt x="27" y="197"/>
                    </a:lnTo>
                    <a:lnTo>
                      <a:pt x="27" y="203"/>
                    </a:lnTo>
                    <a:lnTo>
                      <a:pt x="27" y="209"/>
                    </a:lnTo>
                    <a:lnTo>
                      <a:pt x="27" y="218"/>
                    </a:lnTo>
                    <a:lnTo>
                      <a:pt x="27" y="223"/>
                    </a:lnTo>
                    <a:lnTo>
                      <a:pt x="27" y="231"/>
                    </a:lnTo>
                    <a:lnTo>
                      <a:pt x="27" y="236"/>
                    </a:lnTo>
                    <a:lnTo>
                      <a:pt x="27" y="242"/>
                    </a:lnTo>
                    <a:lnTo>
                      <a:pt x="27" y="249"/>
                    </a:lnTo>
                    <a:lnTo>
                      <a:pt x="27" y="255"/>
                    </a:lnTo>
                    <a:lnTo>
                      <a:pt x="27" y="262"/>
                    </a:lnTo>
                    <a:lnTo>
                      <a:pt x="27" y="268"/>
                    </a:lnTo>
                    <a:lnTo>
                      <a:pt x="27" y="273"/>
                    </a:lnTo>
                    <a:lnTo>
                      <a:pt x="27" y="279"/>
                    </a:lnTo>
                    <a:lnTo>
                      <a:pt x="27" y="284"/>
                    </a:lnTo>
                    <a:lnTo>
                      <a:pt x="27" y="290"/>
                    </a:lnTo>
                    <a:lnTo>
                      <a:pt x="27" y="295"/>
                    </a:lnTo>
                    <a:lnTo>
                      <a:pt x="27" y="303"/>
                    </a:lnTo>
                    <a:lnTo>
                      <a:pt x="27" y="310"/>
                    </a:lnTo>
                    <a:lnTo>
                      <a:pt x="27" y="316"/>
                    </a:lnTo>
                    <a:lnTo>
                      <a:pt x="27" y="323"/>
                    </a:lnTo>
                    <a:lnTo>
                      <a:pt x="27" y="330"/>
                    </a:lnTo>
                    <a:lnTo>
                      <a:pt x="27" y="338"/>
                    </a:lnTo>
                    <a:lnTo>
                      <a:pt x="27" y="345"/>
                    </a:lnTo>
                    <a:lnTo>
                      <a:pt x="27" y="352"/>
                    </a:lnTo>
                    <a:lnTo>
                      <a:pt x="27" y="358"/>
                    </a:lnTo>
                    <a:lnTo>
                      <a:pt x="27" y="364"/>
                    </a:lnTo>
                    <a:lnTo>
                      <a:pt x="27" y="371"/>
                    </a:lnTo>
                    <a:lnTo>
                      <a:pt x="27" y="376"/>
                    </a:lnTo>
                    <a:lnTo>
                      <a:pt x="27" y="384"/>
                    </a:lnTo>
                    <a:lnTo>
                      <a:pt x="27" y="391"/>
                    </a:lnTo>
                    <a:lnTo>
                      <a:pt x="27" y="397"/>
                    </a:lnTo>
                    <a:lnTo>
                      <a:pt x="27" y="404"/>
                    </a:lnTo>
                    <a:lnTo>
                      <a:pt x="27" y="411"/>
                    </a:lnTo>
                    <a:lnTo>
                      <a:pt x="27" y="419"/>
                    </a:lnTo>
                    <a:lnTo>
                      <a:pt x="27" y="428"/>
                    </a:lnTo>
                    <a:lnTo>
                      <a:pt x="27" y="434"/>
                    </a:lnTo>
                    <a:lnTo>
                      <a:pt x="27" y="441"/>
                    </a:lnTo>
                    <a:lnTo>
                      <a:pt x="27" y="448"/>
                    </a:lnTo>
                    <a:lnTo>
                      <a:pt x="27" y="454"/>
                    </a:lnTo>
                    <a:lnTo>
                      <a:pt x="27" y="461"/>
                    </a:lnTo>
                    <a:lnTo>
                      <a:pt x="27" y="467"/>
                    </a:lnTo>
                    <a:lnTo>
                      <a:pt x="29" y="474"/>
                    </a:lnTo>
                    <a:lnTo>
                      <a:pt x="29" y="480"/>
                    </a:lnTo>
                    <a:lnTo>
                      <a:pt x="29" y="485"/>
                    </a:lnTo>
                    <a:lnTo>
                      <a:pt x="31" y="491"/>
                    </a:lnTo>
                    <a:lnTo>
                      <a:pt x="31" y="496"/>
                    </a:lnTo>
                    <a:lnTo>
                      <a:pt x="33" y="502"/>
                    </a:lnTo>
                    <a:lnTo>
                      <a:pt x="33" y="507"/>
                    </a:lnTo>
                    <a:lnTo>
                      <a:pt x="35" y="515"/>
                    </a:lnTo>
                    <a:lnTo>
                      <a:pt x="37" y="520"/>
                    </a:lnTo>
                    <a:lnTo>
                      <a:pt x="37" y="526"/>
                    </a:lnTo>
                    <a:lnTo>
                      <a:pt x="37" y="531"/>
                    </a:lnTo>
                    <a:lnTo>
                      <a:pt x="39" y="537"/>
                    </a:lnTo>
                    <a:lnTo>
                      <a:pt x="39" y="543"/>
                    </a:lnTo>
                    <a:lnTo>
                      <a:pt x="39" y="548"/>
                    </a:lnTo>
                    <a:lnTo>
                      <a:pt x="39" y="554"/>
                    </a:lnTo>
                    <a:lnTo>
                      <a:pt x="41" y="559"/>
                    </a:lnTo>
                    <a:lnTo>
                      <a:pt x="41" y="566"/>
                    </a:lnTo>
                    <a:lnTo>
                      <a:pt x="41" y="574"/>
                    </a:lnTo>
                    <a:lnTo>
                      <a:pt x="41" y="581"/>
                    </a:lnTo>
                    <a:lnTo>
                      <a:pt x="41" y="589"/>
                    </a:lnTo>
                    <a:lnTo>
                      <a:pt x="42" y="594"/>
                    </a:lnTo>
                    <a:lnTo>
                      <a:pt x="42" y="600"/>
                    </a:lnTo>
                    <a:lnTo>
                      <a:pt x="42" y="605"/>
                    </a:lnTo>
                    <a:lnTo>
                      <a:pt x="42" y="611"/>
                    </a:lnTo>
                    <a:lnTo>
                      <a:pt x="44" y="618"/>
                    </a:lnTo>
                    <a:lnTo>
                      <a:pt x="44" y="626"/>
                    </a:lnTo>
                    <a:lnTo>
                      <a:pt x="48" y="637"/>
                    </a:lnTo>
                    <a:lnTo>
                      <a:pt x="48" y="644"/>
                    </a:lnTo>
                    <a:lnTo>
                      <a:pt x="50" y="650"/>
                    </a:lnTo>
                    <a:lnTo>
                      <a:pt x="50" y="655"/>
                    </a:lnTo>
                    <a:lnTo>
                      <a:pt x="52" y="661"/>
                    </a:lnTo>
                    <a:lnTo>
                      <a:pt x="52" y="666"/>
                    </a:lnTo>
                    <a:lnTo>
                      <a:pt x="52" y="672"/>
                    </a:lnTo>
                    <a:lnTo>
                      <a:pt x="52" y="677"/>
                    </a:lnTo>
                    <a:lnTo>
                      <a:pt x="54" y="685"/>
                    </a:lnTo>
                    <a:lnTo>
                      <a:pt x="54" y="692"/>
                    </a:lnTo>
                    <a:lnTo>
                      <a:pt x="54" y="699"/>
                    </a:lnTo>
                    <a:lnTo>
                      <a:pt x="54" y="709"/>
                    </a:lnTo>
                    <a:lnTo>
                      <a:pt x="54" y="714"/>
                    </a:lnTo>
                    <a:lnTo>
                      <a:pt x="54" y="721"/>
                    </a:lnTo>
                    <a:lnTo>
                      <a:pt x="54" y="727"/>
                    </a:lnTo>
                    <a:lnTo>
                      <a:pt x="54" y="733"/>
                    </a:lnTo>
                    <a:lnTo>
                      <a:pt x="54" y="738"/>
                    </a:lnTo>
                    <a:lnTo>
                      <a:pt x="54" y="744"/>
                    </a:lnTo>
                    <a:lnTo>
                      <a:pt x="54" y="751"/>
                    </a:lnTo>
                    <a:lnTo>
                      <a:pt x="54" y="757"/>
                    </a:lnTo>
                    <a:lnTo>
                      <a:pt x="54" y="762"/>
                    </a:lnTo>
                    <a:lnTo>
                      <a:pt x="54" y="768"/>
                    </a:lnTo>
                    <a:lnTo>
                      <a:pt x="48" y="771"/>
                    </a:lnTo>
                    <a:lnTo>
                      <a:pt x="42" y="773"/>
                    </a:lnTo>
                    <a:lnTo>
                      <a:pt x="37" y="775"/>
                    </a:lnTo>
                    <a:lnTo>
                      <a:pt x="31" y="775"/>
                    </a:lnTo>
                    <a:lnTo>
                      <a:pt x="25" y="775"/>
                    </a:lnTo>
                    <a:lnTo>
                      <a:pt x="19" y="775"/>
                    </a:lnTo>
                    <a:lnTo>
                      <a:pt x="15" y="769"/>
                    </a:lnTo>
                    <a:lnTo>
                      <a:pt x="15" y="764"/>
                    </a:lnTo>
                    <a:lnTo>
                      <a:pt x="15" y="758"/>
                    </a:lnTo>
                    <a:lnTo>
                      <a:pt x="15" y="753"/>
                    </a:lnTo>
                    <a:lnTo>
                      <a:pt x="17" y="747"/>
                    </a:lnTo>
                    <a:lnTo>
                      <a:pt x="19" y="742"/>
                    </a:lnTo>
                  </a:path>
                </a:pathLst>
              </a:custGeom>
              <a:solidFill>
                <a:srgbClr val="EAEC5E"/>
              </a:solidFill>
              <a:ln w="12700" cap="rnd">
                <a:solidFill>
                  <a:srgbClr val="00CC00"/>
                </a:solidFill>
                <a:round/>
                <a:headEnd/>
                <a:tailEnd/>
              </a:ln>
            </p:spPr>
            <p:txBody>
              <a:bodyPr/>
              <a:lstStyle/>
              <a:p>
                <a:endParaRPr lang="en-US"/>
              </a:p>
            </p:txBody>
          </p:sp>
          <p:sp>
            <p:nvSpPr>
              <p:cNvPr id="3911" name="Freeform 301"/>
              <p:cNvSpPr>
                <a:spLocks/>
              </p:cNvSpPr>
              <p:nvPr/>
            </p:nvSpPr>
            <p:spPr bwMode="auto">
              <a:xfrm>
                <a:off x="1826" y="1457"/>
                <a:ext cx="68" cy="127"/>
              </a:xfrm>
              <a:custGeom>
                <a:avLst/>
                <a:gdLst>
                  <a:gd name="T0" fmla="*/ 4 w 68"/>
                  <a:gd name="T1" fmla="*/ 126 h 127"/>
                  <a:gd name="T2" fmla="*/ 1 w 68"/>
                  <a:gd name="T3" fmla="*/ 119 h 127"/>
                  <a:gd name="T4" fmla="*/ 0 w 68"/>
                  <a:gd name="T5" fmla="*/ 111 h 127"/>
                  <a:gd name="T6" fmla="*/ 0 w 68"/>
                  <a:gd name="T7" fmla="*/ 104 h 127"/>
                  <a:gd name="T8" fmla="*/ 0 w 68"/>
                  <a:gd name="T9" fmla="*/ 96 h 127"/>
                  <a:gd name="T10" fmla="*/ 0 w 68"/>
                  <a:gd name="T11" fmla="*/ 89 h 127"/>
                  <a:gd name="T12" fmla="*/ 0 w 68"/>
                  <a:gd name="T13" fmla="*/ 82 h 127"/>
                  <a:gd name="T14" fmla="*/ 3 w 68"/>
                  <a:gd name="T15" fmla="*/ 74 h 127"/>
                  <a:gd name="T16" fmla="*/ 5 w 68"/>
                  <a:gd name="T17" fmla="*/ 67 h 127"/>
                  <a:gd name="T18" fmla="*/ 9 w 68"/>
                  <a:gd name="T19" fmla="*/ 62 h 127"/>
                  <a:gd name="T20" fmla="*/ 12 w 68"/>
                  <a:gd name="T21" fmla="*/ 54 h 127"/>
                  <a:gd name="T22" fmla="*/ 15 w 68"/>
                  <a:gd name="T23" fmla="*/ 49 h 127"/>
                  <a:gd name="T24" fmla="*/ 18 w 68"/>
                  <a:gd name="T25" fmla="*/ 42 h 127"/>
                  <a:gd name="T26" fmla="*/ 22 w 68"/>
                  <a:gd name="T27" fmla="*/ 37 h 127"/>
                  <a:gd name="T28" fmla="*/ 24 w 68"/>
                  <a:gd name="T29" fmla="*/ 30 h 127"/>
                  <a:gd name="T30" fmla="*/ 28 w 68"/>
                  <a:gd name="T31" fmla="*/ 27 h 127"/>
                  <a:gd name="T32" fmla="*/ 32 w 68"/>
                  <a:gd name="T33" fmla="*/ 22 h 127"/>
                  <a:gd name="T34" fmla="*/ 36 w 68"/>
                  <a:gd name="T35" fmla="*/ 17 h 127"/>
                  <a:gd name="T36" fmla="*/ 40 w 68"/>
                  <a:gd name="T37" fmla="*/ 15 h 127"/>
                  <a:gd name="T38" fmla="*/ 44 w 68"/>
                  <a:gd name="T39" fmla="*/ 10 h 127"/>
                  <a:gd name="T40" fmla="*/ 48 w 68"/>
                  <a:gd name="T41" fmla="*/ 7 h 127"/>
                  <a:gd name="T42" fmla="*/ 52 w 68"/>
                  <a:gd name="T43" fmla="*/ 2 h 127"/>
                  <a:gd name="T44" fmla="*/ 55 w 68"/>
                  <a:gd name="T45" fmla="*/ 2 h 127"/>
                  <a:gd name="T46" fmla="*/ 59 w 68"/>
                  <a:gd name="T47" fmla="*/ 0 h 127"/>
                  <a:gd name="T48" fmla="*/ 63 w 68"/>
                  <a:gd name="T49" fmla="*/ 0 h 127"/>
                  <a:gd name="T50" fmla="*/ 67 w 68"/>
                  <a:gd name="T51" fmla="*/ 0 h 127"/>
                  <a:gd name="T52" fmla="*/ 63 w 68"/>
                  <a:gd name="T53" fmla="*/ 2 h 127"/>
                  <a:gd name="T54" fmla="*/ 67 w 68"/>
                  <a:gd name="T55" fmla="*/ 7 h 127"/>
                  <a:gd name="T56" fmla="*/ 67 w 68"/>
                  <a:gd name="T57" fmla="*/ 15 h 127"/>
                  <a:gd name="T58" fmla="*/ 66 w 68"/>
                  <a:gd name="T59" fmla="*/ 22 h 127"/>
                  <a:gd name="T60" fmla="*/ 63 w 68"/>
                  <a:gd name="T61" fmla="*/ 30 h 127"/>
                  <a:gd name="T62" fmla="*/ 62 w 68"/>
                  <a:gd name="T63" fmla="*/ 37 h 127"/>
                  <a:gd name="T64" fmla="*/ 61 w 68"/>
                  <a:gd name="T65" fmla="*/ 44 h 127"/>
                  <a:gd name="T66" fmla="*/ 58 w 68"/>
                  <a:gd name="T67" fmla="*/ 52 h 127"/>
                  <a:gd name="T68" fmla="*/ 54 w 68"/>
                  <a:gd name="T69" fmla="*/ 57 h 127"/>
                  <a:gd name="T70" fmla="*/ 52 w 68"/>
                  <a:gd name="T71" fmla="*/ 64 h 127"/>
                  <a:gd name="T72" fmla="*/ 48 w 68"/>
                  <a:gd name="T73" fmla="*/ 69 h 127"/>
                  <a:gd name="T74" fmla="*/ 44 w 68"/>
                  <a:gd name="T75" fmla="*/ 77 h 127"/>
                  <a:gd name="T76" fmla="*/ 40 w 68"/>
                  <a:gd name="T77" fmla="*/ 82 h 127"/>
                  <a:gd name="T78" fmla="*/ 36 w 68"/>
                  <a:gd name="T79" fmla="*/ 86 h 127"/>
                  <a:gd name="T80" fmla="*/ 34 w 68"/>
                  <a:gd name="T81" fmla="*/ 94 h 127"/>
                  <a:gd name="T82" fmla="*/ 30 w 68"/>
                  <a:gd name="T83" fmla="*/ 96 h 127"/>
                  <a:gd name="T84" fmla="*/ 27 w 68"/>
                  <a:gd name="T85" fmla="*/ 104 h 127"/>
                  <a:gd name="T86" fmla="*/ 23 w 68"/>
                  <a:gd name="T87" fmla="*/ 106 h 127"/>
                  <a:gd name="T88" fmla="*/ 19 w 68"/>
                  <a:gd name="T89" fmla="*/ 114 h 127"/>
                  <a:gd name="T90" fmla="*/ 17 w 68"/>
                  <a:gd name="T91" fmla="*/ 121 h 127"/>
                  <a:gd name="T92" fmla="*/ 13 w 68"/>
                  <a:gd name="T93" fmla="*/ 121 h 127"/>
                  <a:gd name="T94" fmla="*/ 9 w 68"/>
                  <a:gd name="T95" fmla="*/ 126 h 127"/>
                  <a:gd name="T96" fmla="*/ 5 w 68"/>
                  <a:gd name="T97" fmla="*/ 126 h 127"/>
                  <a:gd name="T98" fmla="*/ 1 w 68"/>
                  <a:gd name="T99" fmla="*/ 126 h 127"/>
                  <a:gd name="T100" fmla="*/ 1 w 68"/>
                  <a:gd name="T101" fmla="*/ 119 h 127"/>
                  <a:gd name="T102" fmla="*/ 1 w 68"/>
                  <a:gd name="T103" fmla="*/ 111 h 127"/>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68"/>
                  <a:gd name="T157" fmla="*/ 0 h 127"/>
                  <a:gd name="T158" fmla="*/ 68 w 68"/>
                  <a:gd name="T159" fmla="*/ 127 h 127"/>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68" h="127">
                    <a:moveTo>
                      <a:pt x="4" y="126"/>
                    </a:moveTo>
                    <a:lnTo>
                      <a:pt x="1" y="119"/>
                    </a:lnTo>
                    <a:lnTo>
                      <a:pt x="0" y="111"/>
                    </a:lnTo>
                    <a:lnTo>
                      <a:pt x="0" y="104"/>
                    </a:lnTo>
                    <a:lnTo>
                      <a:pt x="0" y="96"/>
                    </a:lnTo>
                    <a:lnTo>
                      <a:pt x="0" y="89"/>
                    </a:lnTo>
                    <a:lnTo>
                      <a:pt x="0" y="82"/>
                    </a:lnTo>
                    <a:lnTo>
                      <a:pt x="3" y="74"/>
                    </a:lnTo>
                    <a:lnTo>
                      <a:pt x="5" y="67"/>
                    </a:lnTo>
                    <a:lnTo>
                      <a:pt x="9" y="62"/>
                    </a:lnTo>
                    <a:lnTo>
                      <a:pt x="12" y="54"/>
                    </a:lnTo>
                    <a:lnTo>
                      <a:pt x="15" y="49"/>
                    </a:lnTo>
                    <a:lnTo>
                      <a:pt x="18" y="42"/>
                    </a:lnTo>
                    <a:lnTo>
                      <a:pt x="22" y="37"/>
                    </a:lnTo>
                    <a:lnTo>
                      <a:pt x="24" y="30"/>
                    </a:lnTo>
                    <a:lnTo>
                      <a:pt x="28" y="27"/>
                    </a:lnTo>
                    <a:lnTo>
                      <a:pt x="32" y="22"/>
                    </a:lnTo>
                    <a:lnTo>
                      <a:pt x="36" y="17"/>
                    </a:lnTo>
                    <a:lnTo>
                      <a:pt x="40" y="15"/>
                    </a:lnTo>
                    <a:lnTo>
                      <a:pt x="44" y="10"/>
                    </a:lnTo>
                    <a:lnTo>
                      <a:pt x="48" y="7"/>
                    </a:lnTo>
                    <a:lnTo>
                      <a:pt x="52" y="2"/>
                    </a:lnTo>
                    <a:lnTo>
                      <a:pt x="55" y="2"/>
                    </a:lnTo>
                    <a:lnTo>
                      <a:pt x="59" y="0"/>
                    </a:lnTo>
                    <a:lnTo>
                      <a:pt x="63" y="0"/>
                    </a:lnTo>
                    <a:lnTo>
                      <a:pt x="67" y="0"/>
                    </a:lnTo>
                    <a:lnTo>
                      <a:pt x="63" y="2"/>
                    </a:lnTo>
                    <a:lnTo>
                      <a:pt x="67" y="7"/>
                    </a:lnTo>
                    <a:lnTo>
                      <a:pt x="67" y="15"/>
                    </a:lnTo>
                    <a:lnTo>
                      <a:pt x="66" y="22"/>
                    </a:lnTo>
                    <a:lnTo>
                      <a:pt x="63" y="30"/>
                    </a:lnTo>
                    <a:lnTo>
                      <a:pt x="62" y="37"/>
                    </a:lnTo>
                    <a:lnTo>
                      <a:pt x="61" y="44"/>
                    </a:lnTo>
                    <a:lnTo>
                      <a:pt x="58" y="52"/>
                    </a:lnTo>
                    <a:lnTo>
                      <a:pt x="54" y="57"/>
                    </a:lnTo>
                    <a:lnTo>
                      <a:pt x="52" y="64"/>
                    </a:lnTo>
                    <a:lnTo>
                      <a:pt x="48" y="69"/>
                    </a:lnTo>
                    <a:lnTo>
                      <a:pt x="44" y="77"/>
                    </a:lnTo>
                    <a:lnTo>
                      <a:pt x="40" y="82"/>
                    </a:lnTo>
                    <a:lnTo>
                      <a:pt x="36" y="86"/>
                    </a:lnTo>
                    <a:lnTo>
                      <a:pt x="34" y="94"/>
                    </a:lnTo>
                    <a:lnTo>
                      <a:pt x="30" y="96"/>
                    </a:lnTo>
                    <a:lnTo>
                      <a:pt x="27" y="104"/>
                    </a:lnTo>
                    <a:lnTo>
                      <a:pt x="23" y="106"/>
                    </a:lnTo>
                    <a:lnTo>
                      <a:pt x="19" y="114"/>
                    </a:lnTo>
                    <a:lnTo>
                      <a:pt x="17" y="121"/>
                    </a:lnTo>
                    <a:lnTo>
                      <a:pt x="13" y="121"/>
                    </a:lnTo>
                    <a:lnTo>
                      <a:pt x="9" y="126"/>
                    </a:lnTo>
                    <a:lnTo>
                      <a:pt x="5" y="126"/>
                    </a:lnTo>
                    <a:lnTo>
                      <a:pt x="1" y="126"/>
                    </a:lnTo>
                    <a:lnTo>
                      <a:pt x="1" y="119"/>
                    </a:lnTo>
                    <a:lnTo>
                      <a:pt x="1" y="111"/>
                    </a:lnTo>
                  </a:path>
                </a:pathLst>
              </a:custGeom>
              <a:solidFill>
                <a:srgbClr val="EAEC5E"/>
              </a:solidFill>
              <a:ln w="12700" cap="rnd">
                <a:solidFill>
                  <a:schemeClr val="tx1"/>
                </a:solidFill>
                <a:round/>
                <a:headEnd/>
                <a:tailEnd/>
              </a:ln>
            </p:spPr>
            <p:txBody>
              <a:bodyPr/>
              <a:lstStyle/>
              <a:p>
                <a:endParaRPr lang="en-US"/>
              </a:p>
            </p:txBody>
          </p:sp>
          <p:sp>
            <p:nvSpPr>
              <p:cNvPr id="3912" name="Freeform 302"/>
              <p:cNvSpPr>
                <a:spLocks/>
              </p:cNvSpPr>
              <p:nvPr/>
            </p:nvSpPr>
            <p:spPr bwMode="auto">
              <a:xfrm>
                <a:off x="1766" y="1568"/>
                <a:ext cx="53" cy="114"/>
              </a:xfrm>
              <a:custGeom>
                <a:avLst/>
                <a:gdLst>
                  <a:gd name="T0" fmla="*/ 49 w 53"/>
                  <a:gd name="T1" fmla="*/ 113 h 114"/>
                  <a:gd name="T2" fmla="*/ 51 w 53"/>
                  <a:gd name="T3" fmla="*/ 106 h 114"/>
                  <a:gd name="T4" fmla="*/ 52 w 53"/>
                  <a:gd name="T5" fmla="*/ 100 h 114"/>
                  <a:gd name="T6" fmla="*/ 52 w 53"/>
                  <a:gd name="T7" fmla="*/ 93 h 114"/>
                  <a:gd name="T8" fmla="*/ 52 w 53"/>
                  <a:gd name="T9" fmla="*/ 86 h 114"/>
                  <a:gd name="T10" fmla="*/ 52 w 53"/>
                  <a:gd name="T11" fmla="*/ 80 h 114"/>
                  <a:gd name="T12" fmla="*/ 52 w 53"/>
                  <a:gd name="T13" fmla="*/ 73 h 114"/>
                  <a:gd name="T14" fmla="*/ 50 w 53"/>
                  <a:gd name="T15" fmla="*/ 66 h 114"/>
                  <a:gd name="T16" fmla="*/ 48 w 53"/>
                  <a:gd name="T17" fmla="*/ 60 h 114"/>
                  <a:gd name="T18" fmla="*/ 45 w 53"/>
                  <a:gd name="T19" fmla="*/ 55 h 114"/>
                  <a:gd name="T20" fmla="*/ 43 w 53"/>
                  <a:gd name="T21" fmla="*/ 49 h 114"/>
                  <a:gd name="T22" fmla="*/ 40 w 53"/>
                  <a:gd name="T23" fmla="*/ 44 h 114"/>
                  <a:gd name="T24" fmla="*/ 38 w 53"/>
                  <a:gd name="T25" fmla="*/ 38 h 114"/>
                  <a:gd name="T26" fmla="*/ 35 w 53"/>
                  <a:gd name="T27" fmla="*/ 33 h 114"/>
                  <a:gd name="T28" fmla="*/ 33 w 53"/>
                  <a:gd name="T29" fmla="*/ 27 h 114"/>
                  <a:gd name="T30" fmla="*/ 30 w 53"/>
                  <a:gd name="T31" fmla="*/ 24 h 114"/>
                  <a:gd name="T32" fmla="*/ 27 w 53"/>
                  <a:gd name="T33" fmla="*/ 20 h 114"/>
                  <a:gd name="T34" fmla="*/ 24 w 53"/>
                  <a:gd name="T35" fmla="*/ 16 h 114"/>
                  <a:gd name="T36" fmla="*/ 21 w 53"/>
                  <a:gd name="T37" fmla="*/ 13 h 114"/>
                  <a:gd name="T38" fmla="*/ 18 w 53"/>
                  <a:gd name="T39" fmla="*/ 9 h 114"/>
                  <a:gd name="T40" fmla="*/ 15 w 53"/>
                  <a:gd name="T41" fmla="*/ 7 h 114"/>
                  <a:gd name="T42" fmla="*/ 12 w 53"/>
                  <a:gd name="T43" fmla="*/ 2 h 114"/>
                  <a:gd name="T44" fmla="*/ 9 w 53"/>
                  <a:gd name="T45" fmla="*/ 2 h 114"/>
                  <a:gd name="T46" fmla="*/ 6 w 53"/>
                  <a:gd name="T47" fmla="*/ 0 h 114"/>
                  <a:gd name="T48" fmla="*/ 3 w 53"/>
                  <a:gd name="T49" fmla="*/ 0 h 114"/>
                  <a:gd name="T50" fmla="*/ 0 w 53"/>
                  <a:gd name="T51" fmla="*/ 0 h 114"/>
                  <a:gd name="T52" fmla="*/ 3 w 53"/>
                  <a:gd name="T53" fmla="*/ 2 h 114"/>
                  <a:gd name="T54" fmla="*/ 0 w 53"/>
                  <a:gd name="T55" fmla="*/ 7 h 114"/>
                  <a:gd name="T56" fmla="*/ 0 w 53"/>
                  <a:gd name="T57" fmla="*/ 13 h 114"/>
                  <a:gd name="T58" fmla="*/ 1 w 53"/>
                  <a:gd name="T59" fmla="*/ 20 h 114"/>
                  <a:gd name="T60" fmla="*/ 3 w 53"/>
                  <a:gd name="T61" fmla="*/ 27 h 114"/>
                  <a:gd name="T62" fmla="*/ 4 w 53"/>
                  <a:gd name="T63" fmla="*/ 33 h 114"/>
                  <a:gd name="T64" fmla="*/ 5 w 53"/>
                  <a:gd name="T65" fmla="*/ 40 h 114"/>
                  <a:gd name="T66" fmla="*/ 7 w 53"/>
                  <a:gd name="T67" fmla="*/ 47 h 114"/>
                  <a:gd name="T68" fmla="*/ 10 w 53"/>
                  <a:gd name="T69" fmla="*/ 51 h 114"/>
                  <a:gd name="T70" fmla="*/ 12 w 53"/>
                  <a:gd name="T71" fmla="*/ 58 h 114"/>
                  <a:gd name="T72" fmla="*/ 15 w 53"/>
                  <a:gd name="T73" fmla="*/ 62 h 114"/>
                  <a:gd name="T74" fmla="*/ 18 w 53"/>
                  <a:gd name="T75" fmla="*/ 69 h 114"/>
                  <a:gd name="T76" fmla="*/ 21 w 53"/>
                  <a:gd name="T77" fmla="*/ 73 h 114"/>
                  <a:gd name="T78" fmla="*/ 24 w 53"/>
                  <a:gd name="T79" fmla="*/ 78 h 114"/>
                  <a:gd name="T80" fmla="*/ 26 w 53"/>
                  <a:gd name="T81" fmla="*/ 84 h 114"/>
                  <a:gd name="T82" fmla="*/ 29 w 53"/>
                  <a:gd name="T83" fmla="*/ 86 h 114"/>
                  <a:gd name="T84" fmla="*/ 31 w 53"/>
                  <a:gd name="T85" fmla="*/ 93 h 114"/>
                  <a:gd name="T86" fmla="*/ 34 w 53"/>
                  <a:gd name="T87" fmla="*/ 95 h 114"/>
                  <a:gd name="T88" fmla="*/ 37 w 53"/>
                  <a:gd name="T89" fmla="*/ 102 h 114"/>
                  <a:gd name="T90" fmla="*/ 39 w 53"/>
                  <a:gd name="T91" fmla="*/ 109 h 114"/>
                  <a:gd name="T92" fmla="*/ 42 w 53"/>
                  <a:gd name="T93" fmla="*/ 109 h 114"/>
                  <a:gd name="T94" fmla="*/ 45 w 53"/>
                  <a:gd name="T95" fmla="*/ 113 h 114"/>
                  <a:gd name="T96" fmla="*/ 48 w 53"/>
                  <a:gd name="T97" fmla="*/ 113 h 114"/>
                  <a:gd name="T98" fmla="*/ 51 w 53"/>
                  <a:gd name="T99" fmla="*/ 113 h 114"/>
                  <a:gd name="T100" fmla="*/ 51 w 53"/>
                  <a:gd name="T101" fmla="*/ 106 h 114"/>
                  <a:gd name="T102" fmla="*/ 51 w 53"/>
                  <a:gd name="T103" fmla="*/ 100 h 11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53"/>
                  <a:gd name="T157" fmla="*/ 0 h 114"/>
                  <a:gd name="T158" fmla="*/ 53 w 53"/>
                  <a:gd name="T159" fmla="*/ 114 h 114"/>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53" h="114">
                    <a:moveTo>
                      <a:pt x="49" y="113"/>
                    </a:moveTo>
                    <a:lnTo>
                      <a:pt x="51" y="106"/>
                    </a:lnTo>
                    <a:lnTo>
                      <a:pt x="52" y="100"/>
                    </a:lnTo>
                    <a:lnTo>
                      <a:pt x="52" y="93"/>
                    </a:lnTo>
                    <a:lnTo>
                      <a:pt x="52" y="86"/>
                    </a:lnTo>
                    <a:lnTo>
                      <a:pt x="52" y="80"/>
                    </a:lnTo>
                    <a:lnTo>
                      <a:pt x="52" y="73"/>
                    </a:lnTo>
                    <a:lnTo>
                      <a:pt x="50" y="66"/>
                    </a:lnTo>
                    <a:lnTo>
                      <a:pt x="48" y="60"/>
                    </a:lnTo>
                    <a:lnTo>
                      <a:pt x="45" y="55"/>
                    </a:lnTo>
                    <a:lnTo>
                      <a:pt x="43" y="49"/>
                    </a:lnTo>
                    <a:lnTo>
                      <a:pt x="40" y="44"/>
                    </a:lnTo>
                    <a:lnTo>
                      <a:pt x="38" y="38"/>
                    </a:lnTo>
                    <a:lnTo>
                      <a:pt x="35" y="33"/>
                    </a:lnTo>
                    <a:lnTo>
                      <a:pt x="33" y="27"/>
                    </a:lnTo>
                    <a:lnTo>
                      <a:pt x="30" y="24"/>
                    </a:lnTo>
                    <a:lnTo>
                      <a:pt x="27" y="20"/>
                    </a:lnTo>
                    <a:lnTo>
                      <a:pt x="24" y="16"/>
                    </a:lnTo>
                    <a:lnTo>
                      <a:pt x="21" y="13"/>
                    </a:lnTo>
                    <a:lnTo>
                      <a:pt x="18" y="9"/>
                    </a:lnTo>
                    <a:lnTo>
                      <a:pt x="15" y="7"/>
                    </a:lnTo>
                    <a:lnTo>
                      <a:pt x="12" y="2"/>
                    </a:lnTo>
                    <a:lnTo>
                      <a:pt x="9" y="2"/>
                    </a:lnTo>
                    <a:lnTo>
                      <a:pt x="6" y="0"/>
                    </a:lnTo>
                    <a:lnTo>
                      <a:pt x="3" y="0"/>
                    </a:lnTo>
                    <a:lnTo>
                      <a:pt x="0" y="0"/>
                    </a:lnTo>
                    <a:lnTo>
                      <a:pt x="3" y="2"/>
                    </a:lnTo>
                    <a:lnTo>
                      <a:pt x="0" y="7"/>
                    </a:lnTo>
                    <a:lnTo>
                      <a:pt x="0" y="13"/>
                    </a:lnTo>
                    <a:lnTo>
                      <a:pt x="1" y="20"/>
                    </a:lnTo>
                    <a:lnTo>
                      <a:pt x="3" y="27"/>
                    </a:lnTo>
                    <a:lnTo>
                      <a:pt x="4" y="33"/>
                    </a:lnTo>
                    <a:lnTo>
                      <a:pt x="5" y="40"/>
                    </a:lnTo>
                    <a:lnTo>
                      <a:pt x="7" y="47"/>
                    </a:lnTo>
                    <a:lnTo>
                      <a:pt x="10" y="51"/>
                    </a:lnTo>
                    <a:lnTo>
                      <a:pt x="12" y="58"/>
                    </a:lnTo>
                    <a:lnTo>
                      <a:pt x="15" y="62"/>
                    </a:lnTo>
                    <a:lnTo>
                      <a:pt x="18" y="69"/>
                    </a:lnTo>
                    <a:lnTo>
                      <a:pt x="21" y="73"/>
                    </a:lnTo>
                    <a:lnTo>
                      <a:pt x="24" y="78"/>
                    </a:lnTo>
                    <a:lnTo>
                      <a:pt x="26" y="84"/>
                    </a:lnTo>
                    <a:lnTo>
                      <a:pt x="29" y="86"/>
                    </a:lnTo>
                    <a:lnTo>
                      <a:pt x="31" y="93"/>
                    </a:lnTo>
                    <a:lnTo>
                      <a:pt x="34" y="95"/>
                    </a:lnTo>
                    <a:lnTo>
                      <a:pt x="37" y="102"/>
                    </a:lnTo>
                    <a:lnTo>
                      <a:pt x="39" y="109"/>
                    </a:lnTo>
                    <a:lnTo>
                      <a:pt x="42" y="109"/>
                    </a:lnTo>
                    <a:lnTo>
                      <a:pt x="45" y="113"/>
                    </a:lnTo>
                    <a:lnTo>
                      <a:pt x="48" y="113"/>
                    </a:lnTo>
                    <a:lnTo>
                      <a:pt x="51" y="113"/>
                    </a:lnTo>
                    <a:lnTo>
                      <a:pt x="51" y="106"/>
                    </a:lnTo>
                    <a:lnTo>
                      <a:pt x="51" y="100"/>
                    </a:lnTo>
                  </a:path>
                </a:pathLst>
              </a:custGeom>
              <a:solidFill>
                <a:srgbClr val="EAEC5E"/>
              </a:solidFill>
              <a:ln w="12700" cap="rnd">
                <a:solidFill>
                  <a:schemeClr val="tx1"/>
                </a:solidFill>
                <a:round/>
                <a:headEnd/>
                <a:tailEnd/>
              </a:ln>
            </p:spPr>
            <p:txBody>
              <a:bodyPr/>
              <a:lstStyle/>
              <a:p>
                <a:endParaRPr lang="en-US"/>
              </a:p>
            </p:txBody>
          </p:sp>
          <p:grpSp>
            <p:nvGrpSpPr>
              <p:cNvPr id="3913" name="Group 303"/>
              <p:cNvGrpSpPr>
                <a:grpSpLocks/>
              </p:cNvGrpSpPr>
              <p:nvPr/>
            </p:nvGrpSpPr>
            <p:grpSpPr bwMode="auto">
              <a:xfrm>
                <a:off x="1772" y="1082"/>
                <a:ext cx="97" cy="111"/>
                <a:chOff x="3654" y="1129"/>
                <a:chExt cx="97" cy="111"/>
              </a:xfrm>
            </p:grpSpPr>
            <p:sp>
              <p:nvSpPr>
                <p:cNvPr id="3957" name="Freeform 304"/>
                <p:cNvSpPr>
                  <a:spLocks/>
                </p:cNvSpPr>
                <p:nvPr/>
              </p:nvSpPr>
              <p:spPr bwMode="auto">
                <a:xfrm>
                  <a:off x="3705" y="1214"/>
                  <a:ext cx="46" cy="16"/>
                </a:xfrm>
                <a:custGeom>
                  <a:avLst/>
                  <a:gdLst>
                    <a:gd name="T0" fmla="*/ 0 w 46"/>
                    <a:gd name="T1" fmla="*/ 15 h 16"/>
                    <a:gd name="T2" fmla="*/ 2 w 46"/>
                    <a:gd name="T3" fmla="*/ 11 h 16"/>
                    <a:gd name="T4" fmla="*/ 6 w 46"/>
                    <a:gd name="T5" fmla="*/ 10 h 16"/>
                    <a:gd name="T6" fmla="*/ 11 w 46"/>
                    <a:gd name="T7" fmla="*/ 8 h 16"/>
                    <a:gd name="T8" fmla="*/ 16 w 46"/>
                    <a:gd name="T9" fmla="*/ 5 h 16"/>
                    <a:gd name="T10" fmla="*/ 21 w 46"/>
                    <a:gd name="T11" fmla="*/ 3 h 16"/>
                    <a:gd name="T12" fmla="*/ 26 w 46"/>
                    <a:gd name="T13" fmla="*/ 3 h 16"/>
                    <a:gd name="T14" fmla="*/ 30 w 46"/>
                    <a:gd name="T15" fmla="*/ 3 h 16"/>
                    <a:gd name="T16" fmla="*/ 35 w 46"/>
                    <a:gd name="T17" fmla="*/ 0 h 16"/>
                    <a:gd name="T18" fmla="*/ 39 w 46"/>
                    <a:gd name="T19" fmla="*/ 0 h 16"/>
                    <a:gd name="T20" fmla="*/ 44 w 46"/>
                    <a:gd name="T21" fmla="*/ 0 h 16"/>
                    <a:gd name="T22" fmla="*/ 45 w 46"/>
                    <a:gd name="T23" fmla="*/ 0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6"/>
                    <a:gd name="T37" fmla="*/ 0 h 16"/>
                    <a:gd name="T38" fmla="*/ 46 w 46"/>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6" h="16">
                      <a:moveTo>
                        <a:pt x="0" y="15"/>
                      </a:moveTo>
                      <a:lnTo>
                        <a:pt x="2" y="11"/>
                      </a:lnTo>
                      <a:lnTo>
                        <a:pt x="6" y="10"/>
                      </a:lnTo>
                      <a:lnTo>
                        <a:pt x="11" y="8"/>
                      </a:lnTo>
                      <a:lnTo>
                        <a:pt x="16" y="5"/>
                      </a:lnTo>
                      <a:lnTo>
                        <a:pt x="21" y="3"/>
                      </a:lnTo>
                      <a:lnTo>
                        <a:pt x="26" y="3"/>
                      </a:lnTo>
                      <a:lnTo>
                        <a:pt x="30" y="3"/>
                      </a:lnTo>
                      <a:lnTo>
                        <a:pt x="35" y="0"/>
                      </a:lnTo>
                      <a:lnTo>
                        <a:pt x="39" y="0"/>
                      </a:lnTo>
                      <a:lnTo>
                        <a:pt x="44" y="0"/>
                      </a:lnTo>
                      <a:lnTo>
                        <a:pt x="45"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958" name="Freeform 305"/>
                <p:cNvSpPr>
                  <a:spLocks/>
                </p:cNvSpPr>
                <p:nvPr/>
              </p:nvSpPr>
              <p:spPr bwMode="auto">
                <a:xfrm>
                  <a:off x="3704" y="1172"/>
                  <a:ext cx="42" cy="41"/>
                </a:xfrm>
                <a:custGeom>
                  <a:avLst/>
                  <a:gdLst>
                    <a:gd name="T0" fmla="*/ 0 w 42"/>
                    <a:gd name="T1" fmla="*/ 40 h 41"/>
                    <a:gd name="T2" fmla="*/ 2 w 42"/>
                    <a:gd name="T3" fmla="*/ 29 h 41"/>
                    <a:gd name="T4" fmla="*/ 6 w 42"/>
                    <a:gd name="T5" fmla="*/ 27 h 41"/>
                    <a:gd name="T6" fmla="*/ 10 w 42"/>
                    <a:gd name="T7" fmla="*/ 20 h 41"/>
                    <a:gd name="T8" fmla="*/ 14 w 42"/>
                    <a:gd name="T9" fmla="*/ 13 h 41"/>
                    <a:gd name="T10" fmla="*/ 19 w 42"/>
                    <a:gd name="T11" fmla="*/ 7 h 41"/>
                    <a:gd name="T12" fmla="*/ 24 w 42"/>
                    <a:gd name="T13" fmla="*/ 7 h 41"/>
                    <a:gd name="T14" fmla="*/ 27 w 42"/>
                    <a:gd name="T15" fmla="*/ 7 h 41"/>
                    <a:gd name="T16" fmla="*/ 32 w 42"/>
                    <a:gd name="T17" fmla="*/ 0 h 41"/>
                    <a:gd name="T18" fmla="*/ 36 w 42"/>
                    <a:gd name="T19" fmla="*/ 0 h 41"/>
                    <a:gd name="T20" fmla="*/ 40 w 42"/>
                    <a:gd name="T21" fmla="*/ 0 h 41"/>
                    <a:gd name="T22" fmla="*/ 41 w 42"/>
                    <a:gd name="T23" fmla="*/ 0 h 4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2"/>
                    <a:gd name="T37" fmla="*/ 0 h 41"/>
                    <a:gd name="T38" fmla="*/ 42 w 42"/>
                    <a:gd name="T39" fmla="*/ 41 h 4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2" h="41">
                      <a:moveTo>
                        <a:pt x="0" y="40"/>
                      </a:moveTo>
                      <a:lnTo>
                        <a:pt x="2" y="29"/>
                      </a:lnTo>
                      <a:lnTo>
                        <a:pt x="6" y="27"/>
                      </a:lnTo>
                      <a:lnTo>
                        <a:pt x="10" y="20"/>
                      </a:lnTo>
                      <a:lnTo>
                        <a:pt x="14" y="13"/>
                      </a:lnTo>
                      <a:lnTo>
                        <a:pt x="19" y="7"/>
                      </a:lnTo>
                      <a:lnTo>
                        <a:pt x="24" y="7"/>
                      </a:lnTo>
                      <a:lnTo>
                        <a:pt x="27" y="7"/>
                      </a:lnTo>
                      <a:lnTo>
                        <a:pt x="32" y="0"/>
                      </a:lnTo>
                      <a:lnTo>
                        <a:pt x="36" y="0"/>
                      </a:lnTo>
                      <a:lnTo>
                        <a:pt x="40" y="0"/>
                      </a:lnTo>
                      <a:lnTo>
                        <a:pt x="41"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959" name="Freeform 306"/>
                <p:cNvSpPr>
                  <a:spLocks/>
                </p:cNvSpPr>
                <p:nvPr/>
              </p:nvSpPr>
              <p:spPr bwMode="auto">
                <a:xfrm>
                  <a:off x="3706" y="1144"/>
                  <a:ext cx="30" cy="59"/>
                </a:xfrm>
                <a:custGeom>
                  <a:avLst/>
                  <a:gdLst>
                    <a:gd name="T0" fmla="*/ 0 w 30"/>
                    <a:gd name="T1" fmla="*/ 58 h 59"/>
                    <a:gd name="T2" fmla="*/ 2 w 30"/>
                    <a:gd name="T3" fmla="*/ 42 h 59"/>
                    <a:gd name="T4" fmla="*/ 4 w 30"/>
                    <a:gd name="T5" fmla="*/ 39 h 59"/>
                    <a:gd name="T6" fmla="*/ 7 w 30"/>
                    <a:gd name="T7" fmla="*/ 29 h 59"/>
                    <a:gd name="T8" fmla="*/ 10 w 30"/>
                    <a:gd name="T9" fmla="*/ 19 h 59"/>
                    <a:gd name="T10" fmla="*/ 13 w 30"/>
                    <a:gd name="T11" fmla="*/ 10 h 59"/>
                    <a:gd name="T12" fmla="*/ 17 w 30"/>
                    <a:gd name="T13" fmla="*/ 10 h 59"/>
                    <a:gd name="T14" fmla="*/ 19 w 30"/>
                    <a:gd name="T15" fmla="*/ 10 h 59"/>
                    <a:gd name="T16" fmla="*/ 22 w 30"/>
                    <a:gd name="T17" fmla="*/ 0 h 59"/>
                    <a:gd name="T18" fmla="*/ 25 w 30"/>
                    <a:gd name="T19" fmla="*/ 0 h 59"/>
                    <a:gd name="T20" fmla="*/ 28 w 30"/>
                    <a:gd name="T21" fmla="*/ 0 h 59"/>
                    <a:gd name="T22" fmla="*/ 29 w 30"/>
                    <a:gd name="T23" fmla="*/ 0 h 5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0"/>
                    <a:gd name="T37" fmla="*/ 0 h 59"/>
                    <a:gd name="T38" fmla="*/ 30 w 30"/>
                    <a:gd name="T39" fmla="*/ 59 h 5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0" h="59">
                      <a:moveTo>
                        <a:pt x="0" y="58"/>
                      </a:moveTo>
                      <a:lnTo>
                        <a:pt x="2" y="42"/>
                      </a:lnTo>
                      <a:lnTo>
                        <a:pt x="4" y="39"/>
                      </a:lnTo>
                      <a:lnTo>
                        <a:pt x="7" y="29"/>
                      </a:lnTo>
                      <a:lnTo>
                        <a:pt x="10" y="19"/>
                      </a:lnTo>
                      <a:lnTo>
                        <a:pt x="13" y="10"/>
                      </a:lnTo>
                      <a:lnTo>
                        <a:pt x="17" y="10"/>
                      </a:lnTo>
                      <a:lnTo>
                        <a:pt x="19" y="10"/>
                      </a:lnTo>
                      <a:lnTo>
                        <a:pt x="22" y="0"/>
                      </a:lnTo>
                      <a:lnTo>
                        <a:pt x="25" y="0"/>
                      </a:lnTo>
                      <a:lnTo>
                        <a:pt x="28" y="0"/>
                      </a:lnTo>
                      <a:lnTo>
                        <a:pt x="29"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960" name="Freeform 307"/>
                <p:cNvSpPr>
                  <a:spLocks/>
                </p:cNvSpPr>
                <p:nvPr/>
              </p:nvSpPr>
              <p:spPr bwMode="auto">
                <a:xfrm>
                  <a:off x="3654" y="1214"/>
                  <a:ext cx="46" cy="16"/>
                </a:xfrm>
                <a:custGeom>
                  <a:avLst/>
                  <a:gdLst>
                    <a:gd name="T0" fmla="*/ 45 w 46"/>
                    <a:gd name="T1" fmla="*/ 15 h 16"/>
                    <a:gd name="T2" fmla="*/ 43 w 46"/>
                    <a:gd name="T3" fmla="*/ 11 h 16"/>
                    <a:gd name="T4" fmla="*/ 39 w 46"/>
                    <a:gd name="T5" fmla="*/ 10 h 16"/>
                    <a:gd name="T6" fmla="*/ 34 w 46"/>
                    <a:gd name="T7" fmla="*/ 8 h 16"/>
                    <a:gd name="T8" fmla="*/ 29 w 46"/>
                    <a:gd name="T9" fmla="*/ 5 h 16"/>
                    <a:gd name="T10" fmla="*/ 24 w 46"/>
                    <a:gd name="T11" fmla="*/ 3 h 16"/>
                    <a:gd name="T12" fmla="*/ 19 w 46"/>
                    <a:gd name="T13" fmla="*/ 3 h 16"/>
                    <a:gd name="T14" fmla="*/ 15 w 46"/>
                    <a:gd name="T15" fmla="*/ 3 h 16"/>
                    <a:gd name="T16" fmla="*/ 10 w 46"/>
                    <a:gd name="T17" fmla="*/ 0 h 16"/>
                    <a:gd name="T18" fmla="*/ 6 w 46"/>
                    <a:gd name="T19" fmla="*/ 0 h 16"/>
                    <a:gd name="T20" fmla="*/ 1 w 46"/>
                    <a:gd name="T21" fmla="*/ 0 h 16"/>
                    <a:gd name="T22" fmla="*/ 0 w 46"/>
                    <a:gd name="T23" fmla="*/ 0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6"/>
                    <a:gd name="T37" fmla="*/ 0 h 16"/>
                    <a:gd name="T38" fmla="*/ 46 w 46"/>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6" h="16">
                      <a:moveTo>
                        <a:pt x="45" y="15"/>
                      </a:moveTo>
                      <a:lnTo>
                        <a:pt x="43" y="11"/>
                      </a:lnTo>
                      <a:lnTo>
                        <a:pt x="39" y="10"/>
                      </a:lnTo>
                      <a:lnTo>
                        <a:pt x="34" y="8"/>
                      </a:lnTo>
                      <a:lnTo>
                        <a:pt x="29" y="5"/>
                      </a:lnTo>
                      <a:lnTo>
                        <a:pt x="24" y="3"/>
                      </a:lnTo>
                      <a:lnTo>
                        <a:pt x="19" y="3"/>
                      </a:lnTo>
                      <a:lnTo>
                        <a:pt x="15" y="3"/>
                      </a:lnTo>
                      <a:lnTo>
                        <a:pt x="10" y="0"/>
                      </a:lnTo>
                      <a:lnTo>
                        <a:pt x="6" y="0"/>
                      </a:lnTo>
                      <a:lnTo>
                        <a:pt x="1" y="0"/>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961" name="Freeform 308"/>
                <p:cNvSpPr>
                  <a:spLocks/>
                </p:cNvSpPr>
                <p:nvPr/>
              </p:nvSpPr>
              <p:spPr bwMode="auto">
                <a:xfrm>
                  <a:off x="3657" y="1168"/>
                  <a:ext cx="41" cy="44"/>
                </a:xfrm>
                <a:custGeom>
                  <a:avLst/>
                  <a:gdLst>
                    <a:gd name="T0" fmla="*/ 40 w 41"/>
                    <a:gd name="T1" fmla="*/ 43 h 44"/>
                    <a:gd name="T2" fmla="*/ 38 w 41"/>
                    <a:gd name="T3" fmla="*/ 31 h 44"/>
                    <a:gd name="T4" fmla="*/ 34 w 41"/>
                    <a:gd name="T5" fmla="*/ 29 h 44"/>
                    <a:gd name="T6" fmla="*/ 30 w 41"/>
                    <a:gd name="T7" fmla="*/ 22 h 44"/>
                    <a:gd name="T8" fmla="*/ 26 w 41"/>
                    <a:gd name="T9" fmla="*/ 14 h 44"/>
                    <a:gd name="T10" fmla="*/ 22 w 41"/>
                    <a:gd name="T11" fmla="*/ 7 h 44"/>
                    <a:gd name="T12" fmla="*/ 17 w 41"/>
                    <a:gd name="T13" fmla="*/ 7 h 44"/>
                    <a:gd name="T14" fmla="*/ 13 w 41"/>
                    <a:gd name="T15" fmla="*/ 7 h 44"/>
                    <a:gd name="T16" fmla="*/ 9 w 41"/>
                    <a:gd name="T17" fmla="*/ 0 h 44"/>
                    <a:gd name="T18" fmla="*/ 5 w 41"/>
                    <a:gd name="T19" fmla="*/ 0 h 44"/>
                    <a:gd name="T20" fmla="*/ 1 w 41"/>
                    <a:gd name="T21" fmla="*/ 0 h 44"/>
                    <a:gd name="T22" fmla="*/ 0 w 41"/>
                    <a:gd name="T23" fmla="*/ 0 h 4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1"/>
                    <a:gd name="T37" fmla="*/ 0 h 44"/>
                    <a:gd name="T38" fmla="*/ 41 w 41"/>
                    <a:gd name="T39" fmla="*/ 44 h 4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1" h="44">
                      <a:moveTo>
                        <a:pt x="40" y="43"/>
                      </a:moveTo>
                      <a:lnTo>
                        <a:pt x="38" y="31"/>
                      </a:lnTo>
                      <a:lnTo>
                        <a:pt x="34" y="29"/>
                      </a:lnTo>
                      <a:lnTo>
                        <a:pt x="30" y="22"/>
                      </a:lnTo>
                      <a:lnTo>
                        <a:pt x="26" y="14"/>
                      </a:lnTo>
                      <a:lnTo>
                        <a:pt x="22" y="7"/>
                      </a:lnTo>
                      <a:lnTo>
                        <a:pt x="17" y="7"/>
                      </a:lnTo>
                      <a:lnTo>
                        <a:pt x="13" y="7"/>
                      </a:lnTo>
                      <a:lnTo>
                        <a:pt x="9" y="0"/>
                      </a:lnTo>
                      <a:lnTo>
                        <a:pt x="5" y="0"/>
                      </a:lnTo>
                      <a:lnTo>
                        <a:pt x="1" y="0"/>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962" name="Freeform 309"/>
                <p:cNvSpPr>
                  <a:spLocks/>
                </p:cNvSpPr>
                <p:nvPr/>
              </p:nvSpPr>
              <p:spPr bwMode="auto">
                <a:xfrm>
                  <a:off x="3663" y="1147"/>
                  <a:ext cx="38" cy="56"/>
                </a:xfrm>
                <a:custGeom>
                  <a:avLst/>
                  <a:gdLst>
                    <a:gd name="T0" fmla="*/ 37 w 38"/>
                    <a:gd name="T1" fmla="*/ 55 h 56"/>
                    <a:gd name="T2" fmla="*/ 35 w 38"/>
                    <a:gd name="T3" fmla="*/ 40 h 56"/>
                    <a:gd name="T4" fmla="*/ 32 w 38"/>
                    <a:gd name="T5" fmla="*/ 37 h 56"/>
                    <a:gd name="T6" fmla="*/ 28 w 38"/>
                    <a:gd name="T7" fmla="*/ 28 h 56"/>
                    <a:gd name="T8" fmla="*/ 24 w 38"/>
                    <a:gd name="T9" fmla="*/ 18 h 56"/>
                    <a:gd name="T10" fmla="*/ 20 w 38"/>
                    <a:gd name="T11" fmla="*/ 9 h 56"/>
                    <a:gd name="T12" fmla="*/ 16 w 38"/>
                    <a:gd name="T13" fmla="*/ 9 h 56"/>
                    <a:gd name="T14" fmla="*/ 12 w 38"/>
                    <a:gd name="T15" fmla="*/ 9 h 56"/>
                    <a:gd name="T16" fmla="*/ 8 w 38"/>
                    <a:gd name="T17" fmla="*/ 0 h 56"/>
                    <a:gd name="T18" fmla="*/ 5 w 38"/>
                    <a:gd name="T19" fmla="*/ 0 h 56"/>
                    <a:gd name="T20" fmla="*/ 1 w 38"/>
                    <a:gd name="T21" fmla="*/ 0 h 56"/>
                    <a:gd name="T22" fmla="*/ 0 w 38"/>
                    <a:gd name="T23" fmla="*/ 0 h 5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8"/>
                    <a:gd name="T37" fmla="*/ 0 h 56"/>
                    <a:gd name="T38" fmla="*/ 38 w 38"/>
                    <a:gd name="T39" fmla="*/ 56 h 5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8" h="56">
                      <a:moveTo>
                        <a:pt x="37" y="55"/>
                      </a:moveTo>
                      <a:lnTo>
                        <a:pt x="35" y="40"/>
                      </a:lnTo>
                      <a:lnTo>
                        <a:pt x="32" y="37"/>
                      </a:lnTo>
                      <a:lnTo>
                        <a:pt x="28" y="28"/>
                      </a:lnTo>
                      <a:lnTo>
                        <a:pt x="24" y="18"/>
                      </a:lnTo>
                      <a:lnTo>
                        <a:pt x="20" y="9"/>
                      </a:lnTo>
                      <a:lnTo>
                        <a:pt x="16" y="9"/>
                      </a:lnTo>
                      <a:lnTo>
                        <a:pt x="12" y="9"/>
                      </a:lnTo>
                      <a:lnTo>
                        <a:pt x="8" y="0"/>
                      </a:lnTo>
                      <a:lnTo>
                        <a:pt x="5" y="0"/>
                      </a:lnTo>
                      <a:lnTo>
                        <a:pt x="1" y="0"/>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963" name="Line 310"/>
                <p:cNvSpPr>
                  <a:spLocks noChangeShapeType="1"/>
                </p:cNvSpPr>
                <p:nvPr/>
              </p:nvSpPr>
              <p:spPr bwMode="auto">
                <a:xfrm flipH="1" flipV="1">
                  <a:off x="3701" y="1129"/>
                  <a:ext cx="1" cy="11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964" name="Freeform 311"/>
                <p:cNvSpPr>
                  <a:spLocks/>
                </p:cNvSpPr>
                <p:nvPr/>
              </p:nvSpPr>
              <p:spPr bwMode="auto">
                <a:xfrm>
                  <a:off x="3705" y="1190"/>
                  <a:ext cx="39" cy="31"/>
                </a:xfrm>
                <a:custGeom>
                  <a:avLst/>
                  <a:gdLst>
                    <a:gd name="T0" fmla="*/ 0 w 39"/>
                    <a:gd name="T1" fmla="*/ 30 h 31"/>
                    <a:gd name="T2" fmla="*/ 5 w 39"/>
                    <a:gd name="T3" fmla="*/ 25 h 31"/>
                    <a:gd name="T4" fmla="*/ 7 w 39"/>
                    <a:gd name="T5" fmla="*/ 20 h 31"/>
                    <a:gd name="T6" fmla="*/ 11 w 39"/>
                    <a:gd name="T7" fmla="*/ 17 h 31"/>
                    <a:gd name="T8" fmla="*/ 12 w 39"/>
                    <a:gd name="T9" fmla="*/ 13 h 31"/>
                    <a:gd name="T10" fmla="*/ 16 w 39"/>
                    <a:gd name="T11" fmla="*/ 11 h 31"/>
                    <a:gd name="T12" fmla="*/ 21 w 39"/>
                    <a:gd name="T13" fmla="*/ 6 h 31"/>
                    <a:gd name="T14" fmla="*/ 26 w 39"/>
                    <a:gd name="T15" fmla="*/ 3 h 31"/>
                    <a:gd name="T16" fmla="*/ 30 w 39"/>
                    <a:gd name="T17" fmla="*/ 2 h 31"/>
                    <a:gd name="T18" fmla="*/ 36 w 39"/>
                    <a:gd name="T19" fmla="*/ 1 h 31"/>
                    <a:gd name="T20" fmla="*/ 38 w 39"/>
                    <a:gd name="T21" fmla="*/ 0 h 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9"/>
                    <a:gd name="T34" fmla="*/ 0 h 31"/>
                    <a:gd name="T35" fmla="*/ 39 w 39"/>
                    <a:gd name="T36" fmla="*/ 31 h 3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9" h="31">
                      <a:moveTo>
                        <a:pt x="0" y="30"/>
                      </a:moveTo>
                      <a:lnTo>
                        <a:pt x="5" y="25"/>
                      </a:lnTo>
                      <a:lnTo>
                        <a:pt x="7" y="20"/>
                      </a:lnTo>
                      <a:lnTo>
                        <a:pt x="11" y="17"/>
                      </a:lnTo>
                      <a:lnTo>
                        <a:pt x="12" y="13"/>
                      </a:lnTo>
                      <a:lnTo>
                        <a:pt x="16" y="11"/>
                      </a:lnTo>
                      <a:lnTo>
                        <a:pt x="21" y="6"/>
                      </a:lnTo>
                      <a:lnTo>
                        <a:pt x="26" y="3"/>
                      </a:lnTo>
                      <a:lnTo>
                        <a:pt x="30" y="2"/>
                      </a:lnTo>
                      <a:lnTo>
                        <a:pt x="36" y="1"/>
                      </a:lnTo>
                      <a:lnTo>
                        <a:pt x="38"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965" name="Freeform 312"/>
                <p:cNvSpPr>
                  <a:spLocks/>
                </p:cNvSpPr>
                <p:nvPr/>
              </p:nvSpPr>
              <p:spPr bwMode="auto">
                <a:xfrm>
                  <a:off x="3662" y="1192"/>
                  <a:ext cx="39" cy="31"/>
                </a:xfrm>
                <a:custGeom>
                  <a:avLst/>
                  <a:gdLst>
                    <a:gd name="T0" fmla="*/ 38 w 39"/>
                    <a:gd name="T1" fmla="*/ 30 h 31"/>
                    <a:gd name="T2" fmla="*/ 33 w 39"/>
                    <a:gd name="T3" fmla="*/ 25 h 31"/>
                    <a:gd name="T4" fmla="*/ 31 w 39"/>
                    <a:gd name="T5" fmla="*/ 20 h 31"/>
                    <a:gd name="T6" fmla="*/ 27 w 39"/>
                    <a:gd name="T7" fmla="*/ 17 h 31"/>
                    <a:gd name="T8" fmla="*/ 26 w 39"/>
                    <a:gd name="T9" fmla="*/ 13 h 31"/>
                    <a:gd name="T10" fmla="*/ 22 w 39"/>
                    <a:gd name="T11" fmla="*/ 11 h 31"/>
                    <a:gd name="T12" fmla="*/ 17 w 39"/>
                    <a:gd name="T13" fmla="*/ 6 h 31"/>
                    <a:gd name="T14" fmla="*/ 12 w 39"/>
                    <a:gd name="T15" fmla="*/ 3 h 31"/>
                    <a:gd name="T16" fmla="*/ 8 w 39"/>
                    <a:gd name="T17" fmla="*/ 2 h 31"/>
                    <a:gd name="T18" fmla="*/ 2 w 39"/>
                    <a:gd name="T19" fmla="*/ 1 h 31"/>
                    <a:gd name="T20" fmla="*/ 0 w 39"/>
                    <a:gd name="T21" fmla="*/ 0 h 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9"/>
                    <a:gd name="T34" fmla="*/ 0 h 31"/>
                    <a:gd name="T35" fmla="*/ 39 w 39"/>
                    <a:gd name="T36" fmla="*/ 31 h 3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9" h="31">
                      <a:moveTo>
                        <a:pt x="38" y="30"/>
                      </a:moveTo>
                      <a:lnTo>
                        <a:pt x="33" y="25"/>
                      </a:lnTo>
                      <a:lnTo>
                        <a:pt x="31" y="20"/>
                      </a:lnTo>
                      <a:lnTo>
                        <a:pt x="27" y="17"/>
                      </a:lnTo>
                      <a:lnTo>
                        <a:pt x="26" y="13"/>
                      </a:lnTo>
                      <a:lnTo>
                        <a:pt x="22" y="11"/>
                      </a:lnTo>
                      <a:lnTo>
                        <a:pt x="17" y="6"/>
                      </a:lnTo>
                      <a:lnTo>
                        <a:pt x="12" y="3"/>
                      </a:lnTo>
                      <a:lnTo>
                        <a:pt x="8" y="2"/>
                      </a:lnTo>
                      <a:lnTo>
                        <a:pt x="2" y="1"/>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3914" name="Freeform 313"/>
              <p:cNvSpPr>
                <a:spLocks/>
              </p:cNvSpPr>
              <p:nvPr/>
            </p:nvSpPr>
            <p:spPr bwMode="auto">
              <a:xfrm>
                <a:off x="1746" y="1386"/>
                <a:ext cx="68" cy="126"/>
              </a:xfrm>
              <a:custGeom>
                <a:avLst/>
                <a:gdLst>
                  <a:gd name="T0" fmla="*/ 63 w 68"/>
                  <a:gd name="T1" fmla="*/ 125 h 126"/>
                  <a:gd name="T2" fmla="*/ 66 w 68"/>
                  <a:gd name="T3" fmla="*/ 118 h 126"/>
                  <a:gd name="T4" fmla="*/ 67 w 68"/>
                  <a:gd name="T5" fmla="*/ 110 h 126"/>
                  <a:gd name="T6" fmla="*/ 67 w 68"/>
                  <a:gd name="T7" fmla="*/ 103 h 126"/>
                  <a:gd name="T8" fmla="*/ 67 w 68"/>
                  <a:gd name="T9" fmla="*/ 96 h 126"/>
                  <a:gd name="T10" fmla="*/ 67 w 68"/>
                  <a:gd name="T11" fmla="*/ 88 h 126"/>
                  <a:gd name="T12" fmla="*/ 67 w 68"/>
                  <a:gd name="T13" fmla="*/ 81 h 126"/>
                  <a:gd name="T14" fmla="*/ 64 w 68"/>
                  <a:gd name="T15" fmla="*/ 74 h 126"/>
                  <a:gd name="T16" fmla="*/ 62 w 68"/>
                  <a:gd name="T17" fmla="*/ 66 h 126"/>
                  <a:gd name="T18" fmla="*/ 58 w 68"/>
                  <a:gd name="T19" fmla="*/ 61 h 126"/>
                  <a:gd name="T20" fmla="*/ 55 w 68"/>
                  <a:gd name="T21" fmla="*/ 54 h 126"/>
                  <a:gd name="T22" fmla="*/ 52 w 68"/>
                  <a:gd name="T23" fmla="*/ 49 h 126"/>
                  <a:gd name="T24" fmla="*/ 49 w 68"/>
                  <a:gd name="T25" fmla="*/ 42 h 126"/>
                  <a:gd name="T26" fmla="*/ 45 w 68"/>
                  <a:gd name="T27" fmla="*/ 37 h 126"/>
                  <a:gd name="T28" fmla="*/ 43 w 68"/>
                  <a:gd name="T29" fmla="*/ 29 h 126"/>
                  <a:gd name="T30" fmla="*/ 39 w 68"/>
                  <a:gd name="T31" fmla="*/ 27 h 126"/>
                  <a:gd name="T32" fmla="*/ 35 w 68"/>
                  <a:gd name="T33" fmla="*/ 22 h 126"/>
                  <a:gd name="T34" fmla="*/ 31 w 68"/>
                  <a:gd name="T35" fmla="*/ 17 h 126"/>
                  <a:gd name="T36" fmla="*/ 27 w 68"/>
                  <a:gd name="T37" fmla="*/ 15 h 126"/>
                  <a:gd name="T38" fmla="*/ 23 w 68"/>
                  <a:gd name="T39" fmla="*/ 10 h 126"/>
                  <a:gd name="T40" fmla="*/ 19 w 68"/>
                  <a:gd name="T41" fmla="*/ 7 h 126"/>
                  <a:gd name="T42" fmla="*/ 15 w 68"/>
                  <a:gd name="T43" fmla="*/ 2 h 126"/>
                  <a:gd name="T44" fmla="*/ 12 w 68"/>
                  <a:gd name="T45" fmla="*/ 2 h 126"/>
                  <a:gd name="T46" fmla="*/ 8 w 68"/>
                  <a:gd name="T47" fmla="*/ 0 h 126"/>
                  <a:gd name="T48" fmla="*/ 4 w 68"/>
                  <a:gd name="T49" fmla="*/ 0 h 126"/>
                  <a:gd name="T50" fmla="*/ 0 w 68"/>
                  <a:gd name="T51" fmla="*/ 0 h 126"/>
                  <a:gd name="T52" fmla="*/ 4 w 68"/>
                  <a:gd name="T53" fmla="*/ 2 h 126"/>
                  <a:gd name="T54" fmla="*/ 0 w 68"/>
                  <a:gd name="T55" fmla="*/ 7 h 126"/>
                  <a:gd name="T56" fmla="*/ 0 w 68"/>
                  <a:gd name="T57" fmla="*/ 15 h 126"/>
                  <a:gd name="T58" fmla="*/ 1 w 68"/>
                  <a:gd name="T59" fmla="*/ 22 h 126"/>
                  <a:gd name="T60" fmla="*/ 4 w 68"/>
                  <a:gd name="T61" fmla="*/ 29 h 126"/>
                  <a:gd name="T62" fmla="*/ 5 w 68"/>
                  <a:gd name="T63" fmla="*/ 37 h 126"/>
                  <a:gd name="T64" fmla="*/ 6 w 68"/>
                  <a:gd name="T65" fmla="*/ 44 h 126"/>
                  <a:gd name="T66" fmla="*/ 9 w 68"/>
                  <a:gd name="T67" fmla="*/ 51 h 126"/>
                  <a:gd name="T68" fmla="*/ 13 w 68"/>
                  <a:gd name="T69" fmla="*/ 56 h 126"/>
                  <a:gd name="T70" fmla="*/ 15 w 68"/>
                  <a:gd name="T71" fmla="*/ 64 h 126"/>
                  <a:gd name="T72" fmla="*/ 19 w 68"/>
                  <a:gd name="T73" fmla="*/ 69 h 126"/>
                  <a:gd name="T74" fmla="*/ 23 w 68"/>
                  <a:gd name="T75" fmla="*/ 76 h 126"/>
                  <a:gd name="T76" fmla="*/ 27 w 68"/>
                  <a:gd name="T77" fmla="*/ 81 h 126"/>
                  <a:gd name="T78" fmla="*/ 31 w 68"/>
                  <a:gd name="T79" fmla="*/ 86 h 126"/>
                  <a:gd name="T80" fmla="*/ 34 w 68"/>
                  <a:gd name="T81" fmla="*/ 93 h 126"/>
                  <a:gd name="T82" fmla="*/ 37 w 68"/>
                  <a:gd name="T83" fmla="*/ 96 h 126"/>
                  <a:gd name="T84" fmla="*/ 40 w 68"/>
                  <a:gd name="T85" fmla="*/ 103 h 126"/>
                  <a:gd name="T86" fmla="*/ 44 w 68"/>
                  <a:gd name="T87" fmla="*/ 105 h 126"/>
                  <a:gd name="T88" fmla="*/ 48 w 68"/>
                  <a:gd name="T89" fmla="*/ 113 h 126"/>
                  <a:gd name="T90" fmla="*/ 50 w 68"/>
                  <a:gd name="T91" fmla="*/ 120 h 126"/>
                  <a:gd name="T92" fmla="*/ 54 w 68"/>
                  <a:gd name="T93" fmla="*/ 120 h 126"/>
                  <a:gd name="T94" fmla="*/ 58 w 68"/>
                  <a:gd name="T95" fmla="*/ 125 h 126"/>
                  <a:gd name="T96" fmla="*/ 62 w 68"/>
                  <a:gd name="T97" fmla="*/ 125 h 126"/>
                  <a:gd name="T98" fmla="*/ 66 w 68"/>
                  <a:gd name="T99" fmla="*/ 125 h 126"/>
                  <a:gd name="T100" fmla="*/ 66 w 68"/>
                  <a:gd name="T101" fmla="*/ 118 h 126"/>
                  <a:gd name="T102" fmla="*/ 66 w 68"/>
                  <a:gd name="T103" fmla="*/ 110 h 12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68"/>
                  <a:gd name="T157" fmla="*/ 0 h 126"/>
                  <a:gd name="T158" fmla="*/ 68 w 68"/>
                  <a:gd name="T159" fmla="*/ 126 h 12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68" h="126">
                    <a:moveTo>
                      <a:pt x="63" y="125"/>
                    </a:moveTo>
                    <a:lnTo>
                      <a:pt x="66" y="118"/>
                    </a:lnTo>
                    <a:lnTo>
                      <a:pt x="67" y="110"/>
                    </a:lnTo>
                    <a:lnTo>
                      <a:pt x="67" y="103"/>
                    </a:lnTo>
                    <a:lnTo>
                      <a:pt x="67" y="96"/>
                    </a:lnTo>
                    <a:lnTo>
                      <a:pt x="67" y="88"/>
                    </a:lnTo>
                    <a:lnTo>
                      <a:pt x="67" y="81"/>
                    </a:lnTo>
                    <a:lnTo>
                      <a:pt x="64" y="74"/>
                    </a:lnTo>
                    <a:lnTo>
                      <a:pt x="62" y="66"/>
                    </a:lnTo>
                    <a:lnTo>
                      <a:pt x="58" y="61"/>
                    </a:lnTo>
                    <a:lnTo>
                      <a:pt x="55" y="54"/>
                    </a:lnTo>
                    <a:lnTo>
                      <a:pt x="52" y="49"/>
                    </a:lnTo>
                    <a:lnTo>
                      <a:pt x="49" y="42"/>
                    </a:lnTo>
                    <a:lnTo>
                      <a:pt x="45" y="37"/>
                    </a:lnTo>
                    <a:lnTo>
                      <a:pt x="43" y="29"/>
                    </a:lnTo>
                    <a:lnTo>
                      <a:pt x="39" y="27"/>
                    </a:lnTo>
                    <a:lnTo>
                      <a:pt x="35" y="22"/>
                    </a:lnTo>
                    <a:lnTo>
                      <a:pt x="31" y="17"/>
                    </a:lnTo>
                    <a:lnTo>
                      <a:pt x="27" y="15"/>
                    </a:lnTo>
                    <a:lnTo>
                      <a:pt x="23" y="10"/>
                    </a:lnTo>
                    <a:lnTo>
                      <a:pt x="19" y="7"/>
                    </a:lnTo>
                    <a:lnTo>
                      <a:pt x="15" y="2"/>
                    </a:lnTo>
                    <a:lnTo>
                      <a:pt x="12" y="2"/>
                    </a:lnTo>
                    <a:lnTo>
                      <a:pt x="8" y="0"/>
                    </a:lnTo>
                    <a:lnTo>
                      <a:pt x="4" y="0"/>
                    </a:lnTo>
                    <a:lnTo>
                      <a:pt x="0" y="0"/>
                    </a:lnTo>
                    <a:lnTo>
                      <a:pt x="4" y="2"/>
                    </a:lnTo>
                    <a:lnTo>
                      <a:pt x="0" y="7"/>
                    </a:lnTo>
                    <a:lnTo>
                      <a:pt x="0" y="15"/>
                    </a:lnTo>
                    <a:lnTo>
                      <a:pt x="1" y="22"/>
                    </a:lnTo>
                    <a:lnTo>
                      <a:pt x="4" y="29"/>
                    </a:lnTo>
                    <a:lnTo>
                      <a:pt x="5" y="37"/>
                    </a:lnTo>
                    <a:lnTo>
                      <a:pt x="6" y="44"/>
                    </a:lnTo>
                    <a:lnTo>
                      <a:pt x="9" y="51"/>
                    </a:lnTo>
                    <a:lnTo>
                      <a:pt x="13" y="56"/>
                    </a:lnTo>
                    <a:lnTo>
                      <a:pt x="15" y="64"/>
                    </a:lnTo>
                    <a:lnTo>
                      <a:pt x="19" y="69"/>
                    </a:lnTo>
                    <a:lnTo>
                      <a:pt x="23" y="76"/>
                    </a:lnTo>
                    <a:lnTo>
                      <a:pt x="27" y="81"/>
                    </a:lnTo>
                    <a:lnTo>
                      <a:pt x="31" y="86"/>
                    </a:lnTo>
                    <a:lnTo>
                      <a:pt x="34" y="93"/>
                    </a:lnTo>
                    <a:lnTo>
                      <a:pt x="37" y="96"/>
                    </a:lnTo>
                    <a:lnTo>
                      <a:pt x="40" y="103"/>
                    </a:lnTo>
                    <a:lnTo>
                      <a:pt x="44" y="105"/>
                    </a:lnTo>
                    <a:lnTo>
                      <a:pt x="48" y="113"/>
                    </a:lnTo>
                    <a:lnTo>
                      <a:pt x="50" y="120"/>
                    </a:lnTo>
                    <a:lnTo>
                      <a:pt x="54" y="120"/>
                    </a:lnTo>
                    <a:lnTo>
                      <a:pt x="58" y="125"/>
                    </a:lnTo>
                    <a:lnTo>
                      <a:pt x="62" y="125"/>
                    </a:lnTo>
                    <a:lnTo>
                      <a:pt x="66" y="125"/>
                    </a:lnTo>
                    <a:lnTo>
                      <a:pt x="66" y="118"/>
                    </a:lnTo>
                    <a:lnTo>
                      <a:pt x="66" y="110"/>
                    </a:lnTo>
                  </a:path>
                </a:pathLst>
              </a:custGeom>
              <a:solidFill>
                <a:srgbClr val="EAEC5E"/>
              </a:solidFill>
              <a:ln w="12700" cap="rnd">
                <a:solidFill>
                  <a:schemeClr val="tx1"/>
                </a:solidFill>
                <a:round/>
                <a:headEnd/>
                <a:tailEnd/>
              </a:ln>
            </p:spPr>
            <p:txBody>
              <a:bodyPr/>
              <a:lstStyle/>
              <a:p>
                <a:endParaRPr lang="en-US"/>
              </a:p>
            </p:txBody>
          </p:sp>
          <p:sp>
            <p:nvSpPr>
              <p:cNvPr id="3915" name="Freeform 314"/>
              <p:cNvSpPr>
                <a:spLocks/>
              </p:cNvSpPr>
              <p:nvPr/>
            </p:nvSpPr>
            <p:spPr bwMode="auto">
              <a:xfrm>
                <a:off x="1661" y="1610"/>
                <a:ext cx="23" cy="36"/>
              </a:xfrm>
              <a:custGeom>
                <a:avLst/>
                <a:gdLst>
                  <a:gd name="T0" fmla="*/ 0 w 23"/>
                  <a:gd name="T1" fmla="*/ 35 h 36"/>
                  <a:gd name="T2" fmla="*/ 0 w 23"/>
                  <a:gd name="T3" fmla="*/ 29 h 36"/>
                  <a:gd name="T4" fmla="*/ 0 w 23"/>
                  <a:gd name="T5" fmla="*/ 23 h 36"/>
                  <a:gd name="T6" fmla="*/ 4 w 23"/>
                  <a:gd name="T7" fmla="*/ 16 h 36"/>
                  <a:gd name="T8" fmla="*/ 7 w 23"/>
                  <a:gd name="T9" fmla="*/ 10 h 36"/>
                  <a:gd name="T10" fmla="*/ 13 w 23"/>
                  <a:gd name="T11" fmla="*/ 6 h 36"/>
                  <a:gd name="T12" fmla="*/ 17 w 23"/>
                  <a:gd name="T13" fmla="*/ 0 h 36"/>
                  <a:gd name="T14" fmla="*/ 22 w 23"/>
                  <a:gd name="T15" fmla="*/ 0 h 36"/>
                  <a:gd name="T16" fmla="*/ 22 w 23"/>
                  <a:gd name="T17" fmla="*/ 0 h 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
                  <a:gd name="T28" fmla="*/ 0 h 36"/>
                  <a:gd name="T29" fmla="*/ 23 w 23"/>
                  <a:gd name="T30" fmla="*/ 36 h 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 h="36">
                    <a:moveTo>
                      <a:pt x="0" y="35"/>
                    </a:moveTo>
                    <a:lnTo>
                      <a:pt x="0" y="29"/>
                    </a:lnTo>
                    <a:lnTo>
                      <a:pt x="0" y="23"/>
                    </a:lnTo>
                    <a:lnTo>
                      <a:pt x="4" y="16"/>
                    </a:lnTo>
                    <a:lnTo>
                      <a:pt x="7" y="10"/>
                    </a:lnTo>
                    <a:lnTo>
                      <a:pt x="13" y="6"/>
                    </a:lnTo>
                    <a:lnTo>
                      <a:pt x="17" y="0"/>
                    </a:lnTo>
                    <a:lnTo>
                      <a:pt x="22"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916" name="Freeform 315"/>
              <p:cNvSpPr>
                <a:spLocks/>
              </p:cNvSpPr>
              <p:nvPr/>
            </p:nvSpPr>
            <p:spPr bwMode="auto">
              <a:xfrm>
                <a:off x="1647" y="1438"/>
                <a:ext cx="168" cy="106"/>
              </a:xfrm>
              <a:custGeom>
                <a:avLst/>
                <a:gdLst>
                  <a:gd name="T0" fmla="*/ 15 w 168"/>
                  <a:gd name="T1" fmla="*/ 59 h 106"/>
                  <a:gd name="T2" fmla="*/ 21 w 168"/>
                  <a:gd name="T3" fmla="*/ 50 h 106"/>
                  <a:gd name="T4" fmla="*/ 25 w 168"/>
                  <a:gd name="T5" fmla="*/ 42 h 106"/>
                  <a:gd name="T6" fmla="*/ 29 w 168"/>
                  <a:gd name="T7" fmla="*/ 32 h 106"/>
                  <a:gd name="T8" fmla="*/ 36 w 168"/>
                  <a:gd name="T9" fmla="*/ 22 h 106"/>
                  <a:gd name="T10" fmla="*/ 42 w 168"/>
                  <a:gd name="T11" fmla="*/ 14 h 106"/>
                  <a:gd name="T12" fmla="*/ 48 w 168"/>
                  <a:gd name="T13" fmla="*/ 6 h 106"/>
                  <a:gd name="T14" fmla="*/ 56 w 168"/>
                  <a:gd name="T15" fmla="*/ 0 h 106"/>
                  <a:gd name="T16" fmla="*/ 65 w 168"/>
                  <a:gd name="T17" fmla="*/ 0 h 106"/>
                  <a:gd name="T18" fmla="*/ 73 w 168"/>
                  <a:gd name="T19" fmla="*/ 0 h 106"/>
                  <a:gd name="T20" fmla="*/ 83 w 168"/>
                  <a:gd name="T21" fmla="*/ 3 h 106"/>
                  <a:gd name="T22" fmla="*/ 91 w 168"/>
                  <a:gd name="T23" fmla="*/ 7 h 106"/>
                  <a:gd name="T24" fmla="*/ 104 w 168"/>
                  <a:gd name="T25" fmla="*/ 18 h 106"/>
                  <a:gd name="T26" fmla="*/ 114 w 168"/>
                  <a:gd name="T27" fmla="*/ 25 h 106"/>
                  <a:gd name="T28" fmla="*/ 121 w 168"/>
                  <a:gd name="T29" fmla="*/ 32 h 106"/>
                  <a:gd name="T30" fmla="*/ 128 w 168"/>
                  <a:gd name="T31" fmla="*/ 41 h 106"/>
                  <a:gd name="T32" fmla="*/ 136 w 168"/>
                  <a:gd name="T33" fmla="*/ 49 h 106"/>
                  <a:gd name="T34" fmla="*/ 142 w 168"/>
                  <a:gd name="T35" fmla="*/ 57 h 106"/>
                  <a:gd name="T36" fmla="*/ 149 w 168"/>
                  <a:gd name="T37" fmla="*/ 66 h 106"/>
                  <a:gd name="T38" fmla="*/ 154 w 168"/>
                  <a:gd name="T39" fmla="*/ 74 h 106"/>
                  <a:gd name="T40" fmla="*/ 159 w 168"/>
                  <a:gd name="T41" fmla="*/ 84 h 106"/>
                  <a:gd name="T42" fmla="*/ 161 w 168"/>
                  <a:gd name="T43" fmla="*/ 92 h 106"/>
                  <a:gd name="T44" fmla="*/ 166 w 168"/>
                  <a:gd name="T45" fmla="*/ 101 h 106"/>
                  <a:gd name="T46" fmla="*/ 163 w 168"/>
                  <a:gd name="T47" fmla="*/ 104 h 106"/>
                  <a:gd name="T48" fmla="*/ 156 w 168"/>
                  <a:gd name="T49" fmla="*/ 97 h 106"/>
                  <a:gd name="T50" fmla="*/ 147 w 168"/>
                  <a:gd name="T51" fmla="*/ 91 h 106"/>
                  <a:gd name="T52" fmla="*/ 139 w 168"/>
                  <a:gd name="T53" fmla="*/ 87 h 106"/>
                  <a:gd name="T54" fmla="*/ 133 w 168"/>
                  <a:gd name="T55" fmla="*/ 78 h 106"/>
                  <a:gd name="T56" fmla="*/ 125 w 168"/>
                  <a:gd name="T57" fmla="*/ 70 h 106"/>
                  <a:gd name="T58" fmla="*/ 116 w 168"/>
                  <a:gd name="T59" fmla="*/ 62 h 106"/>
                  <a:gd name="T60" fmla="*/ 109 w 168"/>
                  <a:gd name="T61" fmla="*/ 55 h 106"/>
                  <a:gd name="T62" fmla="*/ 101 w 168"/>
                  <a:gd name="T63" fmla="*/ 49 h 106"/>
                  <a:gd name="T64" fmla="*/ 90 w 168"/>
                  <a:gd name="T65" fmla="*/ 39 h 106"/>
                  <a:gd name="T66" fmla="*/ 80 w 168"/>
                  <a:gd name="T67" fmla="*/ 34 h 106"/>
                  <a:gd name="T68" fmla="*/ 70 w 168"/>
                  <a:gd name="T69" fmla="*/ 27 h 106"/>
                  <a:gd name="T70" fmla="*/ 62 w 168"/>
                  <a:gd name="T71" fmla="*/ 22 h 106"/>
                  <a:gd name="T72" fmla="*/ 53 w 168"/>
                  <a:gd name="T73" fmla="*/ 24 h 106"/>
                  <a:gd name="T74" fmla="*/ 46 w 168"/>
                  <a:gd name="T75" fmla="*/ 32 h 106"/>
                  <a:gd name="T76" fmla="*/ 42 w 168"/>
                  <a:gd name="T77" fmla="*/ 41 h 106"/>
                  <a:gd name="T78" fmla="*/ 36 w 168"/>
                  <a:gd name="T79" fmla="*/ 49 h 106"/>
                  <a:gd name="T80" fmla="*/ 29 w 168"/>
                  <a:gd name="T81" fmla="*/ 57 h 106"/>
                  <a:gd name="T82" fmla="*/ 24 w 168"/>
                  <a:gd name="T83" fmla="*/ 66 h 106"/>
                  <a:gd name="T84" fmla="*/ 18 w 168"/>
                  <a:gd name="T85" fmla="*/ 74 h 106"/>
                  <a:gd name="T86" fmla="*/ 13 w 168"/>
                  <a:gd name="T87" fmla="*/ 83 h 106"/>
                  <a:gd name="T88" fmla="*/ 7 w 168"/>
                  <a:gd name="T89" fmla="*/ 91 h 106"/>
                  <a:gd name="T90" fmla="*/ 3 w 168"/>
                  <a:gd name="T91" fmla="*/ 99 h 106"/>
                  <a:gd name="T92" fmla="*/ 4 w 168"/>
                  <a:gd name="T93" fmla="*/ 64 h 10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68"/>
                  <a:gd name="T142" fmla="*/ 0 h 106"/>
                  <a:gd name="T143" fmla="*/ 168 w 168"/>
                  <a:gd name="T144" fmla="*/ 106 h 10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68" h="106">
                    <a:moveTo>
                      <a:pt x="13" y="63"/>
                    </a:moveTo>
                    <a:lnTo>
                      <a:pt x="15" y="59"/>
                    </a:lnTo>
                    <a:lnTo>
                      <a:pt x="18" y="55"/>
                    </a:lnTo>
                    <a:lnTo>
                      <a:pt x="21" y="50"/>
                    </a:lnTo>
                    <a:lnTo>
                      <a:pt x="22" y="46"/>
                    </a:lnTo>
                    <a:lnTo>
                      <a:pt x="25" y="42"/>
                    </a:lnTo>
                    <a:lnTo>
                      <a:pt x="27" y="38"/>
                    </a:lnTo>
                    <a:lnTo>
                      <a:pt x="29" y="32"/>
                    </a:lnTo>
                    <a:lnTo>
                      <a:pt x="32" y="28"/>
                    </a:lnTo>
                    <a:lnTo>
                      <a:pt x="36" y="22"/>
                    </a:lnTo>
                    <a:lnTo>
                      <a:pt x="39" y="18"/>
                    </a:lnTo>
                    <a:lnTo>
                      <a:pt x="42" y="14"/>
                    </a:lnTo>
                    <a:lnTo>
                      <a:pt x="46" y="10"/>
                    </a:lnTo>
                    <a:lnTo>
                      <a:pt x="48" y="6"/>
                    </a:lnTo>
                    <a:lnTo>
                      <a:pt x="52" y="3"/>
                    </a:lnTo>
                    <a:lnTo>
                      <a:pt x="56" y="0"/>
                    </a:lnTo>
                    <a:lnTo>
                      <a:pt x="60" y="0"/>
                    </a:lnTo>
                    <a:lnTo>
                      <a:pt x="65" y="0"/>
                    </a:lnTo>
                    <a:lnTo>
                      <a:pt x="69" y="0"/>
                    </a:lnTo>
                    <a:lnTo>
                      <a:pt x="73" y="0"/>
                    </a:lnTo>
                    <a:lnTo>
                      <a:pt x="77" y="0"/>
                    </a:lnTo>
                    <a:lnTo>
                      <a:pt x="83" y="3"/>
                    </a:lnTo>
                    <a:lnTo>
                      <a:pt x="87" y="6"/>
                    </a:lnTo>
                    <a:lnTo>
                      <a:pt x="91" y="7"/>
                    </a:lnTo>
                    <a:lnTo>
                      <a:pt x="95" y="11"/>
                    </a:lnTo>
                    <a:lnTo>
                      <a:pt x="104" y="18"/>
                    </a:lnTo>
                    <a:lnTo>
                      <a:pt x="108" y="21"/>
                    </a:lnTo>
                    <a:lnTo>
                      <a:pt x="114" y="25"/>
                    </a:lnTo>
                    <a:lnTo>
                      <a:pt x="116" y="29"/>
                    </a:lnTo>
                    <a:lnTo>
                      <a:pt x="121" y="32"/>
                    </a:lnTo>
                    <a:lnTo>
                      <a:pt x="125" y="36"/>
                    </a:lnTo>
                    <a:lnTo>
                      <a:pt x="128" y="41"/>
                    </a:lnTo>
                    <a:lnTo>
                      <a:pt x="132" y="45"/>
                    </a:lnTo>
                    <a:lnTo>
                      <a:pt x="136" y="49"/>
                    </a:lnTo>
                    <a:lnTo>
                      <a:pt x="140" y="53"/>
                    </a:lnTo>
                    <a:lnTo>
                      <a:pt x="142" y="57"/>
                    </a:lnTo>
                    <a:lnTo>
                      <a:pt x="146" y="62"/>
                    </a:lnTo>
                    <a:lnTo>
                      <a:pt x="149" y="66"/>
                    </a:lnTo>
                    <a:lnTo>
                      <a:pt x="150" y="70"/>
                    </a:lnTo>
                    <a:lnTo>
                      <a:pt x="154" y="74"/>
                    </a:lnTo>
                    <a:lnTo>
                      <a:pt x="156" y="80"/>
                    </a:lnTo>
                    <a:lnTo>
                      <a:pt x="159" y="84"/>
                    </a:lnTo>
                    <a:lnTo>
                      <a:pt x="160" y="88"/>
                    </a:lnTo>
                    <a:lnTo>
                      <a:pt x="161" y="92"/>
                    </a:lnTo>
                    <a:lnTo>
                      <a:pt x="164" y="97"/>
                    </a:lnTo>
                    <a:lnTo>
                      <a:pt x="166" y="101"/>
                    </a:lnTo>
                    <a:lnTo>
                      <a:pt x="167" y="105"/>
                    </a:lnTo>
                    <a:lnTo>
                      <a:pt x="163" y="104"/>
                    </a:lnTo>
                    <a:lnTo>
                      <a:pt x="160" y="99"/>
                    </a:lnTo>
                    <a:lnTo>
                      <a:pt x="156" y="97"/>
                    </a:lnTo>
                    <a:lnTo>
                      <a:pt x="152" y="94"/>
                    </a:lnTo>
                    <a:lnTo>
                      <a:pt x="147" y="91"/>
                    </a:lnTo>
                    <a:lnTo>
                      <a:pt x="143" y="90"/>
                    </a:lnTo>
                    <a:lnTo>
                      <a:pt x="139" y="87"/>
                    </a:lnTo>
                    <a:lnTo>
                      <a:pt x="136" y="83"/>
                    </a:lnTo>
                    <a:lnTo>
                      <a:pt x="133" y="78"/>
                    </a:lnTo>
                    <a:lnTo>
                      <a:pt x="129" y="76"/>
                    </a:lnTo>
                    <a:lnTo>
                      <a:pt x="125" y="70"/>
                    </a:lnTo>
                    <a:lnTo>
                      <a:pt x="121" y="66"/>
                    </a:lnTo>
                    <a:lnTo>
                      <a:pt x="116" y="62"/>
                    </a:lnTo>
                    <a:lnTo>
                      <a:pt x="112" y="59"/>
                    </a:lnTo>
                    <a:lnTo>
                      <a:pt x="109" y="55"/>
                    </a:lnTo>
                    <a:lnTo>
                      <a:pt x="105" y="52"/>
                    </a:lnTo>
                    <a:lnTo>
                      <a:pt x="101" y="49"/>
                    </a:lnTo>
                    <a:lnTo>
                      <a:pt x="95" y="45"/>
                    </a:lnTo>
                    <a:lnTo>
                      <a:pt x="90" y="39"/>
                    </a:lnTo>
                    <a:lnTo>
                      <a:pt x="86" y="36"/>
                    </a:lnTo>
                    <a:lnTo>
                      <a:pt x="80" y="34"/>
                    </a:lnTo>
                    <a:lnTo>
                      <a:pt x="76" y="31"/>
                    </a:lnTo>
                    <a:lnTo>
                      <a:pt x="70" y="27"/>
                    </a:lnTo>
                    <a:lnTo>
                      <a:pt x="66" y="24"/>
                    </a:lnTo>
                    <a:lnTo>
                      <a:pt x="62" y="22"/>
                    </a:lnTo>
                    <a:lnTo>
                      <a:pt x="58" y="21"/>
                    </a:lnTo>
                    <a:lnTo>
                      <a:pt x="53" y="24"/>
                    </a:lnTo>
                    <a:lnTo>
                      <a:pt x="51" y="29"/>
                    </a:lnTo>
                    <a:lnTo>
                      <a:pt x="46" y="32"/>
                    </a:lnTo>
                    <a:lnTo>
                      <a:pt x="45" y="36"/>
                    </a:lnTo>
                    <a:lnTo>
                      <a:pt x="42" y="41"/>
                    </a:lnTo>
                    <a:lnTo>
                      <a:pt x="39" y="45"/>
                    </a:lnTo>
                    <a:lnTo>
                      <a:pt x="36" y="49"/>
                    </a:lnTo>
                    <a:lnTo>
                      <a:pt x="34" y="53"/>
                    </a:lnTo>
                    <a:lnTo>
                      <a:pt x="29" y="57"/>
                    </a:lnTo>
                    <a:lnTo>
                      <a:pt x="27" y="62"/>
                    </a:lnTo>
                    <a:lnTo>
                      <a:pt x="24" y="66"/>
                    </a:lnTo>
                    <a:lnTo>
                      <a:pt x="21" y="70"/>
                    </a:lnTo>
                    <a:lnTo>
                      <a:pt x="18" y="74"/>
                    </a:lnTo>
                    <a:lnTo>
                      <a:pt x="15" y="78"/>
                    </a:lnTo>
                    <a:lnTo>
                      <a:pt x="13" y="83"/>
                    </a:lnTo>
                    <a:lnTo>
                      <a:pt x="10" y="87"/>
                    </a:lnTo>
                    <a:lnTo>
                      <a:pt x="7" y="91"/>
                    </a:lnTo>
                    <a:lnTo>
                      <a:pt x="6" y="95"/>
                    </a:lnTo>
                    <a:lnTo>
                      <a:pt x="3" y="99"/>
                    </a:lnTo>
                    <a:lnTo>
                      <a:pt x="0" y="104"/>
                    </a:lnTo>
                    <a:lnTo>
                      <a:pt x="4" y="64"/>
                    </a:lnTo>
                  </a:path>
                </a:pathLst>
              </a:custGeom>
              <a:solidFill>
                <a:srgbClr val="00CC00"/>
              </a:solidFill>
              <a:ln w="12700" cap="rnd">
                <a:solidFill>
                  <a:srgbClr val="00CC00"/>
                </a:solidFill>
                <a:round/>
                <a:headEnd/>
                <a:tailEnd/>
              </a:ln>
            </p:spPr>
            <p:txBody>
              <a:bodyPr/>
              <a:lstStyle/>
              <a:p>
                <a:endParaRPr lang="en-US"/>
              </a:p>
            </p:txBody>
          </p:sp>
          <p:sp>
            <p:nvSpPr>
              <p:cNvPr id="3917" name="Freeform 316"/>
              <p:cNvSpPr>
                <a:spLocks/>
              </p:cNvSpPr>
              <p:nvPr/>
            </p:nvSpPr>
            <p:spPr bwMode="auto">
              <a:xfrm>
                <a:off x="1639" y="1610"/>
                <a:ext cx="206" cy="131"/>
              </a:xfrm>
              <a:custGeom>
                <a:avLst/>
                <a:gdLst>
                  <a:gd name="T0" fmla="*/ 19 w 206"/>
                  <a:gd name="T1" fmla="*/ 73 h 131"/>
                  <a:gd name="T2" fmla="*/ 26 w 206"/>
                  <a:gd name="T3" fmla="*/ 62 h 131"/>
                  <a:gd name="T4" fmla="*/ 31 w 206"/>
                  <a:gd name="T5" fmla="*/ 52 h 131"/>
                  <a:gd name="T6" fmla="*/ 36 w 206"/>
                  <a:gd name="T7" fmla="*/ 40 h 131"/>
                  <a:gd name="T8" fmla="*/ 45 w 206"/>
                  <a:gd name="T9" fmla="*/ 28 h 131"/>
                  <a:gd name="T10" fmla="*/ 52 w 206"/>
                  <a:gd name="T11" fmla="*/ 17 h 131"/>
                  <a:gd name="T12" fmla="*/ 59 w 206"/>
                  <a:gd name="T13" fmla="*/ 7 h 131"/>
                  <a:gd name="T14" fmla="*/ 69 w 206"/>
                  <a:gd name="T15" fmla="*/ 0 h 131"/>
                  <a:gd name="T16" fmla="*/ 79 w 206"/>
                  <a:gd name="T17" fmla="*/ 0 h 131"/>
                  <a:gd name="T18" fmla="*/ 90 w 206"/>
                  <a:gd name="T19" fmla="*/ 0 h 131"/>
                  <a:gd name="T20" fmla="*/ 102 w 206"/>
                  <a:gd name="T21" fmla="*/ 3 h 131"/>
                  <a:gd name="T22" fmla="*/ 112 w 206"/>
                  <a:gd name="T23" fmla="*/ 9 h 131"/>
                  <a:gd name="T24" fmla="*/ 127 w 206"/>
                  <a:gd name="T25" fmla="*/ 23 h 131"/>
                  <a:gd name="T26" fmla="*/ 140 w 206"/>
                  <a:gd name="T27" fmla="*/ 31 h 131"/>
                  <a:gd name="T28" fmla="*/ 148 w 206"/>
                  <a:gd name="T29" fmla="*/ 40 h 131"/>
                  <a:gd name="T30" fmla="*/ 157 w 206"/>
                  <a:gd name="T31" fmla="*/ 50 h 131"/>
                  <a:gd name="T32" fmla="*/ 167 w 206"/>
                  <a:gd name="T33" fmla="*/ 61 h 131"/>
                  <a:gd name="T34" fmla="*/ 174 w 206"/>
                  <a:gd name="T35" fmla="*/ 71 h 131"/>
                  <a:gd name="T36" fmla="*/ 183 w 206"/>
                  <a:gd name="T37" fmla="*/ 81 h 131"/>
                  <a:gd name="T38" fmla="*/ 189 w 206"/>
                  <a:gd name="T39" fmla="*/ 92 h 131"/>
                  <a:gd name="T40" fmla="*/ 195 w 206"/>
                  <a:gd name="T41" fmla="*/ 104 h 131"/>
                  <a:gd name="T42" fmla="*/ 198 w 206"/>
                  <a:gd name="T43" fmla="*/ 114 h 131"/>
                  <a:gd name="T44" fmla="*/ 203 w 206"/>
                  <a:gd name="T45" fmla="*/ 125 h 131"/>
                  <a:gd name="T46" fmla="*/ 200 w 206"/>
                  <a:gd name="T47" fmla="*/ 128 h 131"/>
                  <a:gd name="T48" fmla="*/ 191 w 206"/>
                  <a:gd name="T49" fmla="*/ 120 h 131"/>
                  <a:gd name="T50" fmla="*/ 181 w 206"/>
                  <a:gd name="T51" fmla="*/ 113 h 131"/>
                  <a:gd name="T52" fmla="*/ 171 w 206"/>
                  <a:gd name="T53" fmla="*/ 107 h 131"/>
                  <a:gd name="T54" fmla="*/ 164 w 206"/>
                  <a:gd name="T55" fmla="*/ 97 h 131"/>
                  <a:gd name="T56" fmla="*/ 153 w 206"/>
                  <a:gd name="T57" fmla="*/ 87 h 131"/>
                  <a:gd name="T58" fmla="*/ 143 w 206"/>
                  <a:gd name="T59" fmla="*/ 76 h 131"/>
                  <a:gd name="T60" fmla="*/ 134 w 206"/>
                  <a:gd name="T61" fmla="*/ 68 h 131"/>
                  <a:gd name="T62" fmla="*/ 124 w 206"/>
                  <a:gd name="T63" fmla="*/ 61 h 131"/>
                  <a:gd name="T64" fmla="*/ 110 w 206"/>
                  <a:gd name="T65" fmla="*/ 49 h 131"/>
                  <a:gd name="T66" fmla="*/ 98 w 206"/>
                  <a:gd name="T67" fmla="*/ 42 h 131"/>
                  <a:gd name="T68" fmla="*/ 86 w 206"/>
                  <a:gd name="T69" fmla="*/ 33 h 131"/>
                  <a:gd name="T70" fmla="*/ 76 w 206"/>
                  <a:gd name="T71" fmla="*/ 28 h 131"/>
                  <a:gd name="T72" fmla="*/ 65 w 206"/>
                  <a:gd name="T73" fmla="*/ 29 h 131"/>
                  <a:gd name="T74" fmla="*/ 57 w 206"/>
                  <a:gd name="T75" fmla="*/ 40 h 131"/>
                  <a:gd name="T76" fmla="*/ 52 w 206"/>
                  <a:gd name="T77" fmla="*/ 50 h 131"/>
                  <a:gd name="T78" fmla="*/ 45 w 206"/>
                  <a:gd name="T79" fmla="*/ 61 h 131"/>
                  <a:gd name="T80" fmla="*/ 36 w 206"/>
                  <a:gd name="T81" fmla="*/ 71 h 131"/>
                  <a:gd name="T82" fmla="*/ 29 w 206"/>
                  <a:gd name="T83" fmla="*/ 81 h 131"/>
                  <a:gd name="T84" fmla="*/ 22 w 206"/>
                  <a:gd name="T85" fmla="*/ 92 h 131"/>
                  <a:gd name="T86" fmla="*/ 16 w 206"/>
                  <a:gd name="T87" fmla="*/ 102 h 131"/>
                  <a:gd name="T88" fmla="*/ 9 w 206"/>
                  <a:gd name="T89" fmla="*/ 113 h 131"/>
                  <a:gd name="T90" fmla="*/ 3 w 206"/>
                  <a:gd name="T91" fmla="*/ 123 h 131"/>
                  <a:gd name="T92" fmla="*/ 5 w 206"/>
                  <a:gd name="T93" fmla="*/ 80 h 13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206"/>
                  <a:gd name="T142" fmla="*/ 0 h 131"/>
                  <a:gd name="T143" fmla="*/ 206 w 206"/>
                  <a:gd name="T144" fmla="*/ 131 h 13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206" h="131">
                    <a:moveTo>
                      <a:pt x="16" y="78"/>
                    </a:moveTo>
                    <a:lnTo>
                      <a:pt x="19" y="73"/>
                    </a:lnTo>
                    <a:lnTo>
                      <a:pt x="22" y="68"/>
                    </a:lnTo>
                    <a:lnTo>
                      <a:pt x="26" y="62"/>
                    </a:lnTo>
                    <a:lnTo>
                      <a:pt x="28" y="57"/>
                    </a:lnTo>
                    <a:lnTo>
                      <a:pt x="31" y="52"/>
                    </a:lnTo>
                    <a:lnTo>
                      <a:pt x="33" y="47"/>
                    </a:lnTo>
                    <a:lnTo>
                      <a:pt x="36" y="40"/>
                    </a:lnTo>
                    <a:lnTo>
                      <a:pt x="40" y="35"/>
                    </a:lnTo>
                    <a:lnTo>
                      <a:pt x="45" y="28"/>
                    </a:lnTo>
                    <a:lnTo>
                      <a:pt x="48" y="23"/>
                    </a:lnTo>
                    <a:lnTo>
                      <a:pt x="52" y="17"/>
                    </a:lnTo>
                    <a:lnTo>
                      <a:pt x="57" y="12"/>
                    </a:lnTo>
                    <a:lnTo>
                      <a:pt x="59" y="7"/>
                    </a:lnTo>
                    <a:lnTo>
                      <a:pt x="64" y="3"/>
                    </a:lnTo>
                    <a:lnTo>
                      <a:pt x="69" y="0"/>
                    </a:lnTo>
                    <a:lnTo>
                      <a:pt x="74" y="0"/>
                    </a:lnTo>
                    <a:lnTo>
                      <a:pt x="79" y="0"/>
                    </a:lnTo>
                    <a:lnTo>
                      <a:pt x="84" y="0"/>
                    </a:lnTo>
                    <a:lnTo>
                      <a:pt x="90" y="0"/>
                    </a:lnTo>
                    <a:lnTo>
                      <a:pt x="95" y="0"/>
                    </a:lnTo>
                    <a:lnTo>
                      <a:pt x="102" y="3"/>
                    </a:lnTo>
                    <a:lnTo>
                      <a:pt x="107" y="7"/>
                    </a:lnTo>
                    <a:lnTo>
                      <a:pt x="112" y="9"/>
                    </a:lnTo>
                    <a:lnTo>
                      <a:pt x="117" y="14"/>
                    </a:lnTo>
                    <a:lnTo>
                      <a:pt x="127" y="23"/>
                    </a:lnTo>
                    <a:lnTo>
                      <a:pt x="133" y="26"/>
                    </a:lnTo>
                    <a:lnTo>
                      <a:pt x="140" y="31"/>
                    </a:lnTo>
                    <a:lnTo>
                      <a:pt x="143" y="36"/>
                    </a:lnTo>
                    <a:lnTo>
                      <a:pt x="148" y="40"/>
                    </a:lnTo>
                    <a:lnTo>
                      <a:pt x="153" y="45"/>
                    </a:lnTo>
                    <a:lnTo>
                      <a:pt x="157" y="50"/>
                    </a:lnTo>
                    <a:lnTo>
                      <a:pt x="162" y="55"/>
                    </a:lnTo>
                    <a:lnTo>
                      <a:pt x="167" y="61"/>
                    </a:lnTo>
                    <a:lnTo>
                      <a:pt x="172" y="66"/>
                    </a:lnTo>
                    <a:lnTo>
                      <a:pt x="174" y="71"/>
                    </a:lnTo>
                    <a:lnTo>
                      <a:pt x="179" y="76"/>
                    </a:lnTo>
                    <a:lnTo>
                      <a:pt x="183" y="81"/>
                    </a:lnTo>
                    <a:lnTo>
                      <a:pt x="184" y="87"/>
                    </a:lnTo>
                    <a:lnTo>
                      <a:pt x="189" y="92"/>
                    </a:lnTo>
                    <a:lnTo>
                      <a:pt x="191" y="99"/>
                    </a:lnTo>
                    <a:lnTo>
                      <a:pt x="195" y="104"/>
                    </a:lnTo>
                    <a:lnTo>
                      <a:pt x="196" y="109"/>
                    </a:lnTo>
                    <a:lnTo>
                      <a:pt x="198" y="114"/>
                    </a:lnTo>
                    <a:lnTo>
                      <a:pt x="202" y="120"/>
                    </a:lnTo>
                    <a:lnTo>
                      <a:pt x="203" y="125"/>
                    </a:lnTo>
                    <a:lnTo>
                      <a:pt x="205" y="130"/>
                    </a:lnTo>
                    <a:lnTo>
                      <a:pt x="200" y="128"/>
                    </a:lnTo>
                    <a:lnTo>
                      <a:pt x="196" y="123"/>
                    </a:lnTo>
                    <a:lnTo>
                      <a:pt x="191" y="120"/>
                    </a:lnTo>
                    <a:lnTo>
                      <a:pt x="186" y="116"/>
                    </a:lnTo>
                    <a:lnTo>
                      <a:pt x="181" y="113"/>
                    </a:lnTo>
                    <a:lnTo>
                      <a:pt x="176" y="111"/>
                    </a:lnTo>
                    <a:lnTo>
                      <a:pt x="171" y="107"/>
                    </a:lnTo>
                    <a:lnTo>
                      <a:pt x="167" y="102"/>
                    </a:lnTo>
                    <a:lnTo>
                      <a:pt x="164" y="97"/>
                    </a:lnTo>
                    <a:lnTo>
                      <a:pt x="158" y="94"/>
                    </a:lnTo>
                    <a:lnTo>
                      <a:pt x="153" y="87"/>
                    </a:lnTo>
                    <a:lnTo>
                      <a:pt x="148" y="81"/>
                    </a:lnTo>
                    <a:lnTo>
                      <a:pt x="143" y="76"/>
                    </a:lnTo>
                    <a:lnTo>
                      <a:pt x="138" y="73"/>
                    </a:lnTo>
                    <a:lnTo>
                      <a:pt x="134" y="68"/>
                    </a:lnTo>
                    <a:lnTo>
                      <a:pt x="129" y="64"/>
                    </a:lnTo>
                    <a:lnTo>
                      <a:pt x="124" y="61"/>
                    </a:lnTo>
                    <a:lnTo>
                      <a:pt x="117" y="55"/>
                    </a:lnTo>
                    <a:lnTo>
                      <a:pt x="110" y="49"/>
                    </a:lnTo>
                    <a:lnTo>
                      <a:pt x="105" y="45"/>
                    </a:lnTo>
                    <a:lnTo>
                      <a:pt x="98" y="42"/>
                    </a:lnTo>
                    <a:lnTo>
                      <a:pt x="93" y="38"/>
                    </a:lnTo>
                    <a:lnTo>
                      <a:pt x="86" y="33"/>
                    </a:lnTo>
                    <a:lnTo>
                      <a:pt x="81" y="29"/>
                    </a:lnTo>
                    <a:lnTo>
                      <a:pt x="76" y="28"/>
                    </a:lnTo>
                    <a:lnTo>
                      <a:pt x="71" y="26"/>
                    </a:lnTo>
                    <a:lnTo>
                      <a:pt x="65" y="29"/>
                    </a:lnTo>
                    <a:lnTo>
                      <a:pt x="62" y="36"/>
                    </a:lnTo>
                    <a:lnTo>
                      <a:pt x="57" y="40"/>
                    </a:lnTo>
                    <a:lnTo>
                      <a:pt x="55" y="45"/>
                    </a:lnTo>
                    <a:lnTo>
                      <a:pt x="52" y="50"/>
                    </a:lnTo>
                    <a:lnTo>
                      <a:pt x="48" y="55"/>
                    </a:lnTo>
                    <a:lnTo>
                      <a:pt x="45" y="61"/>
                    </a:lnTo>
                    <a:lnTo>
                      <a:pt x="41" y="66"/>
                    </a:lnTo>
                    <a:lnTo>
                      <a:pt x="36" y="71"/>
                    </a:lnTo>
                    <a:lnTo>
                      <a:pt x="33" y="76"/>
                    </a:lnTo>
                    <a:lnTo>
                      <a:pt x="29" y="81"/>
                    </a:lnTo>
                    <a:lnTo>
                      <a:pt x="26" y="87"/>
                    </a:lnTo>
                    <a:lnTo>
                      <a:pt x="22" y="92"/>
                    </a:lnTo>
                    <a:lnTo>
                      <a:pt x="19" y="97"/>
                    </a:lnTo>
                    <a:lnTo>
                      <a:pt x="16" y="102"/>
                    </a:lnTo>
                    <a:lnTo>
                      <a:pt x="12" y="107"/>
                    </a:lnTo>
                    <a:lnTo>
                      <a:pt x="9" y="113"/>
                    </a:lnTo>
                    <a:lnTo>
                      <a:pt x="7" y="118"/>
                    </a:lnTo>
                    <a:lnTo>
                      <a:pt x="3" y="123"/>
                    </a:lnTo>
                    <a:lnTo>
                      <a:pt x="0" y="128"/>
                    </a:lnTo>
                    <a:lnTo>
                      <a:pt x="5" y="80"/>
                    </a:lnTo>
                  </a:path>
                </a:pathLst>
              </a:custGeom>
              <a:solidFill>
                <a:srgbClr val="00CC00"/>
              </a:solidFill>
              <a:ln w="12700" cap="rnd">
                <a:solidFill>
                  <a:srgbClr val="00CC00"/>
                </a:solidFill>
                <a:round/>
                <a:headEnd/>
                <a:tailEnd/>
              </a:ln>
            </p:spPr>
            <p:txBody>
              <a:bodyPr/>
              <a:lstStyle/>
              <a:p>
                <a:endParaRPr lang="en-US"/>
              </a:p>
            </p:txBody>
          </p:sp>
          <p:sp>
            <p:nvSpPr>
              <p:cNvPr id="3918" name="Freeform 317"/>
              <p:cNvSpPr>
                <a:spLocks/>
              </p:cNvSpPr>
              <p:nvPr/>
            </p:nvSpPr>
            <p:spPr bwMode="auto">
              <a:xfrm>
                <a:off x="1413" y="1721"/>
                <a:ext cx="229" cy="144"/>
              </a:xfrm>
              <a:custGeom>
                <a:avLst/>
                <a:gdLst>
                  <a:gd name="T0" fmla="*/ 207 w 229"/>
                  <a:gd name="T1" fmla="*/ 80 h 144"/>
                  <a:gd name="T2" fmla="*/ 199 w 229"/>
                  <a:gd name="T3" fmla="*/ 69 h 144"/>
                  <a:gd name="T4" fmla="*/ 194 w 229"/>
                  <a:gd name="T5" fmla="*/ 57 h 144"/>
                  <a:gd name="T6" fmla="*/ 188 w 229"/>
                  <a:gd name="T7" fmla="*/ 44 h 144"/>
                  <a:gd name="T8" fmla="*/ 178 w 229"/>
                  <a:gd name="T9" fmla="*/ 31 h 144"/>
                  <a:gd name="T10" fmla="*/ 171 w 229"/>
                  <a:gd name="T11" fmla="*/ 19 h 144"/>
                  <a:gd name="T12" fmla="*/ 163 w 229"/>
                  <a:gd name="T13" fmla="*/ 8 h 144"/>
                  <a:gd name="T14" fmla="*/ 151 w 229"/>
                  <a:gd name="T15" fmla="*/ 0 h 144"/>
                  <a:gd name="T16" fmla="*/ 140 w 229"/>
                  <a:gd name="T17" fmla="*/ 0 h 144"/>
                  <a:gd name="T18" fmla="*/ 128 w 229"/>
                  <a:gd name="T19" fmla="*/ 0 h 144"/>
                  <a:gd name="T20" fmla="*/ 115 w 229"/>
                  <a:gd name="T21" fmla="*/ 4 h 144"/>
                  <a:gd name="T22" fmla="*/ 103 w 229"/>
                  <a:gd name="T23" fmla="*/ 10 h 144"/>
                  <a:gd name="T24" fmla="*/ 86 w 229"/>
                  <a:gd name="T25" fmla="*/ 25 h 144"/>
                  <a:gd name="T26" fmla="*/ 73 w 229"/>
                  <a:gd name="T27" fmla="*/ 34 h 144"/>
                  <a:gd name="T28" fmla="*/ 63 w 229"/>
                  <a:gd name="T29" fmla="*/ 44 h 144"/>
                  <a:gd name="T30" fmla="*/ 54 w 229"/>
                  <a:gd name="T31" fmla="*/ 55 h 144"/>
                  <a:gd name="T32" fmla="*/ 42 w 229"/>
                  <a:gd name="T33" fmla="*/ 67 h 144"/>
                  <a:gd name="T34" fmla="*/ 34 w 229"/>
                  <a:gd name="T35" fmla="*/ 78 h 144"/>
                  <a:gd name="T36" fmla="*/ 25 w 229"/>
                  <a:gd name="T37" fmla="*/ 90 h 144"/>
                  <a:gd name="T38" fmla="*/ 17 w 229"/>
                  <a:gd name="T39" fmla="*/ 101 h 144"/>
                  <a:gd name="T40" fmla="*/ 11 w 229"/>
                  <a:gd name="T41" fmla="*/ 114 h 144"/>
                  <a:gd name="T42" fmla="*/ 8 w 229"/>
                  <a:gd name="T43" fmla="*/ 126 h 144"/>
                  <a:gd name="T44" fmla="*/ 2 w 229"/>
                  <a:gd name="T45" fmla="*/ 137 h 144"/>
                  <a:gd name="T46" fmla="*/ 6 w 229"/>
                  <a:gd name="T47" fmla="*/ 141 h 144"/>
                  <a:gd name="T48" fmla="*/ 15 w 229"/>
                  <a:gd name="T49" fmla="*/ 132 h 144"/>
                  <a:gd name="T50" fmla="*/ 27 w 229"/>
                  <a:gd name="T51" fmla="*/ 124 h 144"/>
                  <a:gd name="T52" fmla="*/ 38 w 229"/>
                  <a:gd name="T53" fmla="*/ 118 h 144"/>
                  <a:gd name="T54" fmla="*/ 46 w 229"/>
                  <a:gd name="T55" fmla="*/ 107 h 144"/>
                  <a:gd name="T56" fmla="*/ 57 w 229"/>
                  <a:gd name="T57" fmla="*/ 95 h 144"/>
                  <a:gd name="T58" fmla="*/ 69 w 229"/>
                  <a:gd name="T59" fmla="*/ 84 h 144"/>
                  <a:gd name="T60" fmla="*/ 79 w 229"/>
                  <a:gd name="T61" fmla="*/ 74 h 144"/>
                  <a:gd name="T62" fmla="*/ 90 w 229"/>
                  <a:gd name="T63" fmla="*/ 67 h 144"/>
                  <a:gd name="T64" fmla="*/ 105 w 229"/>
                  <a:gd name="T65" fmla="*/ 53 h 144"/>
                  <a:gd name="T66" fmla="*/ 119 w 229"/>
                  <a:gd name="T67" fmla="*/ 46 h 144"/>
                  <a:gd name="T68" fmla="*/ 132 w 229"/>
                  <a:gd name="T69" fmla="*/ 36 h 144"/>
                  <a:gd name="T70" fmla="*/ 144 w 229"/>
                  <a:gd name="T71" fmla="*/ 31 h 144"/>
                  <a:gd name="T72" fmla="*/ 155 w 229"/>
                  <a:gd name="T73" fmla="*/ 32 h 144"/>
                  <a:gd name="T74" fmla="*/ 165 w 229"/>
                  <a:gd name="T75" fmla="*/ 44 h 144"/>
                  <a:gd name="T76" fmla="*/ 171 w 229"/>
                  <a:gd name="T77" fmla="*/ 55 h 144"/>
                  <a:gd name="T78" fmla="*/ 178 w 229"/>
                  <a:gd name="T79" fmla="*/ 67 h 144"/>
                  <a:gd name="T80" fmla="*/ 188 w 229"/>
                  <a:gd name="T81" fmla="*/ 78 h 144"/>
                  <a:gd name="T82" fmla="*/ 195 w 229"/>
                  <a:gd name="T83" fmla="*/ 90 h 144"/>
                  <a:gd name="T84" fmla="*/ 203 w 229"/>
                  <a:gd name="T85" fmla="*/ 101 h 144"/>
                  <a:gd name="T86" fmla="*/ 211 w 229"/>
                  <a:gd name="T87" fmla="*/ 112 h 144"/>
                  <a:gd name="T88" fmla="*/ 218 w 229"/>
                  <a:gd name="T89" fmla="*/ 124 h 144"/>
                  <a:gd name="T90" fmla="*/ 224 w 229"/>
                  <a:gd name="T91" fmla="*/ 135 h 144"/>
                  <a:gd name="T92" fmla="*/ 222 w 229"/>
                  <a:gd name="T93" fmla="*/ 88 h 14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229"/>
                  <a:gd name="T142" fmla="*/ 0 h 144"/>
                  <a:gd name="T143" fmla="*/ 229 w 229"/>
                  <a:gd name="T144" fmla="*/ 144 h 144"/>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229" h="144">
                    <a:moveTo>
                      <a:pt x="211" y="86"/>
                    </a:moveTo>
                    <a:lnTo>
                      <a:pt x="207" y="80"/>
                    </a:lnTo>
                    <a:lnTo>
                      <a:pt x="203" y="74"/>
                    </a:lnTo>
                    <a:lnTo>
                      <a:pt x="199" y="69"/>
                    </a:lnTo>
                    <a:lnTo>
                      <a:pt x="197" y="63"/>
                    </a:lnTo>
                    <a:lnTo>
                      <a:pt x="194" y="57"/>
                    </a:lnTo>
                    <a:lnTo>
                      <a:pt x="192" y="51"/>
                    </a:lnTo>
                    <a:lnTo>
                      <a:pt x="188" y="44"/>
                    </a:lnTo>
                    <a:lnTo>
                      <a:pt x="184" y="38"/>
                    </a:lnTo>
                    <a:lnTo>
                      <a:pt x="178" y="31"/>
                    </a:lnTo>
                    <a:lnTo>
                      <a:pt x="174" y="25"/>
                    </a:lnTo>
                    <a:lnTo>
                      <a:pt x="171" y="19"/>
                    </a:lnTo>
                    <a:lnTo>
                      <a:pt x="165" y="13"/>
                    </a:lnTo>
                    <a:lnTo>
                      <a:pt x="163" y="8"/>
                    </a:lnTo>
                    <a:lnTo>
                      <a:pt x="157" y="4"/>
                    </a:lnTo>
                    <a:lnTo>
                      <a:pt x="151" y="0"/>
                    </a:lnTo>
                    <a:lnTo>
                      <a:pt x="146" y="0"/>
                    </a:lnTo>
                    <a:lnTo>
                      <a:pt x="140" y="0"/>
                    </a:lnTo>
                    <a:lnTo>
                      <a:pt x="134" y="0"/>
                    </a:lnTo>
                    <a:lnTo>
                      <a:pt x="128" y="0"/>
                    </a:lnTo>
                    <a:lnTo>
                      <a:pt x="123" y="0"/>
                    </a:lnTo>
                    <a:lnTo>
                      <a:pt x="115" y="4"/>
                    </a:lnTo>
                    <a:lnTo>
                      <a:pt x="109" y="8"/>
                    </a:lnTo>
                    <a:lnTo>
                      <a:pt x="103" y="10"/>
                    </a:lnTo>
                    <a:lnTo>
                      <a:pt x="98" y="15"/>
                    </a:lnTo>
                    <a:lnTo>
                      <a:pt x="86" y="25"/>
                    </a:lnTo>
                    <a:lnTo>
                      <a:pt x="80" y="29"/>
                    </a:lnTo>
                    <a:lnTo>
                      <a:pt x="73" y="34"/>
                    </a:lnTo>
                    <a:lnTo>
                      <a:pt x="69" y="40"/>
                    </a:lnTo>
                    <a:lnTo>
                      <a:pt x="63" y="44"/>
                    </a:lnTo>
                    <a:lnTo>
                      <a:pt x="57" y="50"/>
                    </a:lnTo>
                    <a:lnTo>
                      <a:pt x="54" y="55"/>
                    </a:lnTo>
                    <a:lnTo>
                      <a:pt x="48" y="61"/>
                    </a:lnTo>
                    <a:lnTo>
                      <a:pt x="42" y="67"/>
                    </a:lnTo>
                    <a:lnTo>
                      <a:pt x="36" y="72"/>
                    </a:lnTo>
                    <a:lnTo>
                      <a:pt x="34" y="78"/>
                    </a:lnTo>
                    <a:lnTo>
                      <a:pt x="29" y="84"/>
                    </a:lnTo>
                    <a:lnTo>
                      <a:pt x="25" y="90"/>
                    </a:lnTo>
                    <a:lnTo>
                      <a:pt x="23" y="95"/>
                    </a:lnTo>
                    <a:lnTo>
                      <a:pt x="17" y="101"/>
                    </a:lnTo>
                    <a:lnTo>
                      <a:pt x="15" y="109"/>
                    </a:lnTo>
                    <a:lnTo>
                      <a:pt x="11" y="114"/>
                    </a:lnTo>
                    <a:lnTo>
                      <a:pt x="10" y="120"/>
                    </a:lnTo>
                    <a:lnTo>
                      <a:pt x="8" y="126"/>
                    </a:lnTo>
                    <a:lnTo>
                      <a:pt x="4" y="132"/>
                    </a:lnTo>
                    <a:lnTo>
                      <a:pt x="2" y="137"/>
                    </a:lnTo>
                    <a:lnTo>
                      <a:pt x="0" y="143"/>
                    </a:lnTo>
                    <a:lnTo>
                      <a:pt x="6" y="141"/>
                    </a:lnTo>
                    <a:lnTo>
                      <a:pt x="10" y="135"/>
                    </a:lnTo>
                    <a:lnTo>
                      <a:pt x="15" y="132"/>
                    </a:lnTo>
                    <a:lnTo>
                      <a:pt x="21" y="128"/>
                    </a:lnTo>
                    <a:lnTo>
                      <a:pt x="27" y="124"/>
                    </a:lnTo>
                    <a:lnTo>
                      <a:pt x="33" y="122"/>
                    </a:lnTo>
                    <a:lnTo>
                      <a:pt x="38" y="118"/>
                    </a:lnTo>
                    <a:lnTo>
                      <a:pt x="42" y="112"/>
                    </a:lnTo>
                    <a:lnTo>
                      <a:pt x="46" y="107"/>
                    </a:lnTo>
                    <a:lnTo>
                      <a:pt x="52" y="103"/>
                    </a:lnTo>
                    <a:lnTo>
                      <a:pt x="57" y="95"/>
                    </a:lnTo>
                    <a:lnTo>
                      <a:pt x="63" y="90"/>
                    </a:lnTo>
                    <a:lnTo>
                      <a:pt x="69" y="84"/>
                    </a:lnTo>
                    <a:lnTo>
                      <a:pt x="75" y="80"/>
                    </a:lnTo>
                    <a:lnTo>
                      <a:pt x="79" y="74"/>
                    </a:lnTo>
                    <a:lnTo>
                      <a:pt x="84" y="71"/>
                    </a:lnTo>
                    <a:lnTo>
                      <a:pt x="90" y="67"/>
                    </a:lnTo>
                    <a:lnTo>
                      <a:pt x="98" y="61"/>
                    </a:lnTo>
                    <a:lnTo>
                      <a:pt x="105" y="53"/>
                    </a:lnTo>
                    <a:lnTo>
                      <a:pt x="111" y="50"/>
                    </a:lnTo>
                    <a:lnTo>
                      <a:pt x="119" y="46"/>
                    </a:lnTo>
                    <a:lnTo>
                      <a:pt x="125" y="42"/>
                    </a:lnTo>
                    <a:lnTo>
                      <a:pt x="132" y="36"/>
                    </a:lnTo>
                    <a:lnTo>
                      <a:pt x="138" y="32"/>
                    </a:lnTo>
                    <a:lnTo>
                      <a:pt x="144" y="31"/>
                    </a:lnTo>
                    <a:lnTo>
                      <a:pt x="149" y="29"/>
                    </a:lnTo>
                    <a:lnTo>
                      <a:pt x="155" y="32"/>
                    </a:lnTo>
                    <a:lnTo>
                      <a:pt x="159" y="40"/>
                    </a:lnTo>
                    <a:lnTo>
                      <a:pt x="165" y="44"/>
                    </a:lnTo>
                    <a:lnTo>
                      <a:pt x="167" y="50"/>
                    </a:lnTo>
                    <a:lnTo>
                      <a:pt x="171" y="55"/>
                    </a:lnTo>
                    <a:lnTo>
                      <a:pt x="174" y="61"/>
                    </a:lnTo>
                    <a:lnTo>
                      <a:pt x="178" y="67"/>
                    </a:lnTo>
                    <a:lnTo>
                      <a:pt x="182" y="72"/>
                    </a:lnTo>
                    <a:lnTo>
                      <a:pt x="188" y="78"/>
                    </a:lnTo>
                    <a:lnTo>
                      <a:pt x="192" y="84"/>
                    </a:lnTo>
                    <a:lnTo>
                      <a:pt x="195" y="90"/>
                    </a:lnTo>
                    <a:lnTo>
                      <a:pt x="199" y="95"/>
                    </a:lnTo>
                    <a:lnTo>
                      <a:pt x="203" y="101"/>
                    </a:lnTo>
                    <a:lnTo>
                      <a:pt x="207" y="107"/>
                    </a:lnTo>
                    <a:lnTo>
                      <a:pt x="211" y="112"/>
                    </a:lnTo>
                    <a:lnTo>
                      <a:pt x="215" y="118"/>
                    </a:lnTo>
                    <a:lnTo>
                      <a:pt x="218" y="124"/>
                    </a:lnTo>
                    <a:lnTo>
                      <a:pt x="220" y="130"/>
                    </a:lnTo>
                    <a:lnTo>
                      <a:pt x="224" y="135"/>
                    </a:lnTo>
                    <a:lnTo>
                      <a:pt x="228" y="141"/>
                    </a:lnTo>
                    <a:lnTo>
                      <a:pt x="222" y="88"/>
                    </a:lnTo>
                  </a:path>
                </a:pathLst>
              </a:custGeom>
              <a:solidFill>
                <a:srgbClr val="00CC00"/>
              </a:solidFill>
              <a:ln w="12700" cap="rnd">
                <a:solidFill>
                  <a:srgbClr val="00CC00"/>
                </a:solidFill>
                <a:round/>
                <a:headEnd/>
                <a:tailEnd/>
              </a:ln>
            </p:spPr>
            <p:txBody>
              <a:bodyPr/>
              <a:lstStyle/>
              <a:p>
                <a:endParaRPr lang="en-US"/>
              </a:p>
            </p:txBody>
          </p:sp>
          <p:sp>
            <p:nvSpPr>
              <p:cNvPr id="3919" name="Freeform 318"/>
              <p:cNvSpPr>
                <a:spLocks/>
              </p:cNvSpPr>
              <p:nvPr/>
            </p:nvSpPr>
            <p:spPr bwMode="auto">
              <a:xfrm>
                <a:off x="1438" y="1543"/>
                <a:ext cx="186" cy="118"/>
              </a:xfrm>
              <a:custGeom>
                <a:avLst/>
                <a:gdLst>
                  <a:gd name="T0" fmla="*/ 168 w 186"/>
                  <a:gd name="T1" fmla="*/ 66 h 118"/>
                  <a:gd name="T2" fmla="*/ 162 w 186"/>
                  <a:gd name="T3" fmla="*/ 56 h 118"/>
                  <a:gd name="T4" fmla="*/ 157 w 186"/>
                  <a:gd name="T5" fmla="*/ 47 h 118"/>
                  <a:gd name="T6" fmla="*/ 152 w 186"/>
                  <a:gd name="T7" fmla="*/ 36 h 118"/>
                  <a:gd name="T8" fmla="*/ 145 w 186"/>
                  <a:gd name="T9" fmla="*/ 25 h 118"/>
                  <a:gd name="T10" fmla="*/ 138 w 186"/>
                  <a:gd name="T11" fmla="*/ 16 h 118"/>
                  <a:gd name="T12" fmla="*/ 132 w 186"/>
                  <a:gd name="T13" fmla="*/ 6 h 118"/>
                  <a:gd name="T14" fmla="*/ 123 w 186"/>
                  <a:gd name="T15" fmla="*/ 0 h 118"/>
                  <a:gd name="T16" fmla="*/ 113 w 186"/>
                  <a:gd name="T17" fmla="*/ 0 h 118"/>
                  <a:gd name="T18" fmla="*/ 104 w 186"/>
                  <a:gd name="T19" fmla="*/ 0 h 118"/>
                  <a:gd name="T20" fmla="*/ 93 w 186"/>
                  <a:gd name="T21" fmla="*/ 3 h 118"/>
                  <a:gd name="T22" fmla="*/ 84 w 186"/>
                  <a:gd name="T23" fmla="*/ 8 h 118"/>
                  <a:gd name="T24" fmla="*/ 70 w 186"/>
                  <a:gd name="T25" fmla="*/ 20 h 118"/>
                  <a:gd name="T26" fmla="*/ 59 w 186"/>
                  <a:gd name="T27" fmla="*/ 28 h 118"/>
                  <a:gd name="T28" fmla="*/ 51 w 186"/>
                  <a:gd name="T29" fmla="*/ 36 h 118"/>
                  <a:gd name="T30" fmla="*/ 44 w 186"/>
                  <a:gd name="T31" fmla="*/ 45 h 118"/>
                  <a:gd name="T32" fmla="*/ 34 w 186"/>
                  <a:gd name="T33" fmla="*/ 55 h 118"/>
                  <a:gd name="T34" fmla="*/ 28 w 186"/>
                  <a:gd name="T35" fmla="*/ 64 h 118"/>
                  <a:gd name="T36" fmla="*/ 20 w 186"/>
                  <a:gd name="T37" fmla="*/ 73 h 118"/>
                  <a:gd name="T38" fmla="*/ 14 w 186"/>
                  <a:gd name="T39" fmla="*/ 83 h 118"/>
                  <a:gd name="T40" fmla="*/ 9 w 186"/>
                  <a:gd name="T41" fmla="*/ 94 h 118"/>
                  <a:gd name="T42" fmla="*/ 6 w 186"/>
                  <a:gd name="T43" fmla="*/ 103 h 118"/>
                  <a:gd name="T44" fmla="*/ 2 w 186"/>
                  <a:gd name="T45" fmla="*/ 112 h 118"/>
                  <a:gd name="T46" fmla="*/ 5 w 186"/>
                  <a:gd name="T47" fmla="*/ 115 h 118"/>
                  <a:gd name="T48" fmla="*/ 12 w 186"/>
                  <a:gd name="T49" fmla="*/ 108 h 118"/>
                  <a:gd name="T50" fmla="*/ 22 w 186"/>
                  <a:gd name="T51" fmla="*/ 101 h 118"/>
                  <a:gd name="T52" fmla="*/ 31 w 186"/>
                  <a:gd name="T53" fmla="*/ 97 h 118"/>
                  <a:gd name="T54" fmla="*/ 37 w 186"/>
                  <a:gd name="T55" fmla="*/ 87 h 118"/>
                  <a:gd name="T56" fmla="*/ 47 w 186"/>
                  <a:gd name="T57" fmla="*/ 78 h 118"/>
                  <a:gd name="T58" fmla="*/ 56 w 186"/>
                  <a:gd name="T59" fmla="*/ 69 h 118"/>
                  <a:gd name="T60" fmla="*/ 64 w 186"/>
                  <a:gd name="T61" fmla="*/ 61 h 118"/>
                  <a:gd name="T62" fmla="*/ 73 w 186"/>
                  <a:gd name="T63" fmla="*/ 55 h 118"/>
                  <a:gd name="T64" fmla="*/ 86 w 186"/>
                  <a:gd name="T65" fmla="*/ 44 h 118"/>
                  <a:gd name="T66" fmla="*/ 96 w 186"/>
                  <a:gd name="T67" fmla="*/ 37 h 118"/>
                  <a:gd name="T68" fmla="*/ 107 w 186"/>
                  <a:gd name="T69" fmla="*/ 30 h 118"/>
                  <a:gd name="T70" fmla="*/ 117 w 186"/>
                  <a:gd name="T71" fmla="*/ 25 h 118"/>
                  <a:gd name="T72" fmla="*/ 126 w 186"/>
                  <a:gd name="T73" fmla="*/ 27 h 118"/>
                  <a:gd name="T74" fmla="*/ 134 w 186"/>
                  <a:gd name="T75" fmla="*/ 36 h 118"/>
                  <a:gd name="T76" fmla="*/ 138 w 186"/>
                  <a:gd name="T77" fmla="*/ 45 h 118"/>
                  <a:gd name="T78" fmla="*/ 145 w 186"/>
                  <a:gd name="T79" fmla="*/ 55 h 118"/>
                  <a:gd name="T80" fmla="*/ 152 w 186"/>
                  <a:gd name="T81" fmla="*/ 64 h 118"/>
                  <a:gd name="T82" fmla="*/ 159 w 186"/>
                  <a:gd name="T83" fmla="*/ 73 h 118"/>
                  <a:gd name="T84" fmla="*/ 165 w 186"/>
                  <a:gd name="T85" fmla="*/ 83 h 118"/>
                  <a:gd name="T86" fmla="*/ 171 w 186"/>
                  <a:gd name="T87" fmla="*/ 92 h 118"/>
                  <a:gd name="T88" fmla="*/ 177 w 186"/>
                  <a:gd name="T89" fmla="*/ 101 h 118"/>
                  <a:gd name="T90" fmla="*/ 182 w 186"/>
                  <a:gd name="T91" fmla="*/ 111 h 118"/>
                  <a:gd name="T92" fmla="*/ 180 w 186"/>
                  <a:gd name="T93" fmla="*/ 72 h 11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6"/>
                  <a:gd name="T142" fmla="*/ 0 h 118"/>
                  <a:gd name="T143" fmla="*/ 186 w 186"/>
                  <a:gd name="T144" fmla="*/ 118 h 11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6" h="118">
                    <a:moveTo>
                      <a:pt x="171" y="70"/>
                    </a:moveTo>
                    <a:lnTo>
                      <a:pt x="168" y="66"/>
                    </a:lnTo>
                    <a:lnTo>
                      <a:pt x="165" y="61"/>
                    </a:lnTo>
                    <a:lnTo>
                      <a:pt x="162" y="56"/>
                    </a:lnTo>
                    <a:lnTo>
                      <a:pt x="160" y="51"/>
                    </a:lnTo>
                    <a:lnTo>
                      <a:pt x="157" y="47"/>
                    </a:lnTo>
                    <a:lnTo>
                      <a:pt x="155" y="42"/>
                    </a:lnTo>
                    <a:lnTo>
                      <a:pt x="152" y="36"/>
                    </a:lnTo>
                    <a:lnTo>
                      <a:pt x="149" y="31"/>
                    </a:lnTo>
                    <a:lnTo>
                      <a:pt x="145" y="25"/>
                    </a:lnTo>
                    <a:lnTo>
                      <a:pt x="141" y="20"/>
                    </a:lnTo>
                    <a:lnTo>
                      <a:pt x="138" y="16"/>
                    </a:lnTo>
                    <a:lnTo>
                      <a:pt x="134" y="11"/>
                    </a:lnTo>
                    <a:lnTo>
                      <a:pt x="132" y="6"/>
                    </a:lnTo>
                    <a:lnTo>
                      <a:pt x="127" y="3"/>
                    </a:lnTo>
                    <a:lnTo>
                      <a:pt x="123" y="0"/>
                    </a:lnTo>
                    <a:lnTo>
                      <a:pt x="118" y="0"/>
                    </a:lnTo>
                    <a:lnTo>
                      <a:pt x="113" y="0"/>
                    </a:lnTo>
                    <a:lnTo>
                      <a:pt x="109" y="0"/>
                    </a:lnTo>
                    <a:lnTo>
                      <a:pt x="104" y="0"/>
                    </a:lnTo>
                    <a:lnTo>
                      <a:pt x="99" y="0"/>
                    </a:lnTo>
                    <a:lnTo>
                      <a:pt x="93" y="3"/>
                    </a:lnTo>
                    <a:lnTo>
                      <a:pt x="89" y="6"/>
                    </a:lnTo>
                    <a:lnTo>
                      <a:pt x="84" y="8"/>
                    </a:lnTo>
                    <a:lnTo>
                      <a:pt x="79" y="12"/>
                    </a:lnTo>
                    <a:lnTo>
                      <a:pt x="70" y="20"/>
                    </a:lnTo>
                    <a:lnTo>
                      <a:pt x="65" y="23"/>
                    </a:lnTo>
                    <a:lnTo>
                      <a:pt x="59" y="28"/>
                    </a:lnTo>
                    <a:lnTo>
                      <a:pt x="56" y="33"/>
                    </a:lnTo>
                    <a:lnTo>
                      <a:pt x="51" y="36"/>
                    </a:lnTo>
                    <a:lnTo>
                      <a:pt x="47" y="41"/>
                    </a:lnTo>
                    <a:lnTo>
                      <a:pt x="44" y="45"/>
                    </a:lnTo>
                    <a:lnTo>
                      <a:pt x="39" y="50"/>
                    </a:lnTo>
                    <a:lnTo>
                      <a:pt x="34" y="55"/>
                    </a:lnTo>
                    <a:lnTo>
                      <a:pt x="30" y="59"/>
                    </a:lnTo>
                    <a:lnTo>
                      <a:pt x="28" y="64"/>
                    </a:lnTo>
                    <a:lnTo>
                      <a:pt x="23" y="69"/>
                    </a:lnTo>
                    <a:lnTo>
                      <a:pt x="20" y="73"/>
                    </a:lnTo>
                    <a:lnTo>
                      <a:pt x="19" y="78"/>
                    </a:lnTo>
                    <a:lnTo>
                      <a:pt x="14" y="83"/>
                    </a:lnTo>
                    <a:lnTo>
                      <a:pt x="12" y="89"/>
                    </a:lnTo>
                    <a:lnTo>
                      <a:pt x="9" y="94"/>
                    </a:lnTo>
                    <a:lnTo>
                      <a:pt x="8" y="98"/>
                    </a:lnTo>
                    <a:lnTo>
                      <a:pt x="6" y="103"/>
                    </a:lnTo>
                    <a:lnTo>
                      <a:pt x="3" y="108"/>
                    </a:lnTo>
                    <a:lnTo>
                      <a:pt x="2" y="112"/>
                    </a:lnTo>
                    <a:lnTo>
                      <a:pt x="0" y="117"/>
                    </a:lnTo>
                    <a:lnTo>
                      <a:pt x="5" y="115"/>
                    </a:lnTo>
                    <a:lnTo>
                      <a:pt x="8" y="111"/>
                    </a:lnTo>
                    <a:lnTo>
                      <a:pt x="12" y="108"/>
                    </a:lnTo>
                    <a:lnTo>
                      <a:pt x="17" y="105"/>
                    </a:lnTo>
                    <a:lnTo>
                      <a:pt x="22" y="101"/>
                    </a:lnTo>
                    <a:lnTo>
                      <a:pt x="26" y="100"/>
                    </a:lnTo>
                    <a:lnTo>
                      <a:pt x="31" y="97"/>
                    </a:lnTo>
                    <a:lnTo>
                      <a:pt x="34" y="92"/>
                    </a:lnTo>
                    <a:lnTo>
                      <a:pt x="37" y="87"/>
                    </a:lnTo>
                    <a:lnTo>
                      <a:pt x="42" y="84"/>
                    </a:lnTo>
                    <a:lnTo>
                      <a:pt x="47" y="78"/>
                    </a:lnTo>
                    <a:lnTo>
                      <a:pt x="51" y="73"/>
                    </a:lnTo>
                    <a:lnTo>
                      <a:pt x="56" y="69"/>
                    </a:lnTo>
                    <a:lnTo>
                      <a:pt x="61" y="66"/>
                    </a:lnTo>
                    <a:lnTo>
                      <a:pt x="64" y="61"/>
                    </a:lnTo>
                    <a:lnTo>
                      <a:pt x="68" y="58"/>
                    </a:lnTo>
                    <a:lnTo>
                      <a:pt x="73" y="55"/>
                    </a:lnTo>
                    <a:lnTo>
                      <a:pt x="79" y="50"/>
                    </a:lnTo>
                    <a:lnTo>
                      <a:pt x="86" y="44"/>
                    </a:lnTo>
                    <a:lnTo>
                      <a:pt x="90" y="41"/>
                    </a:lnTo>
                    <a:lnTo>
                      <a:pt x="96" y="37"/>
                    </a:lnTo>
                    <a:lnTo>
                      <a:pt x="101" y="34"/>
                    </a:lnTo>
                    <a:lnTo>
                      <a:pt x="107" y="30"/>
                    </a:lnTo>
                    <a:lnTo>
                      <a:pt x="112" y="27"/>
                    </a:lnTo>
                    <a:lnTo>
                      <a:pt x="117" y="25"/>
                    </a:lnTo>
                    <a:lnTo>
                      <a:pt x="121" y="23"/>
                    </a:lnTo>
                    <a:lnTo>
                      <a:pt x="126" y="27"/>
                    </a:lnTo>
                    <a:lnTo>
                      <a:pt x="129" y="33"/>
                    </a:lnTo>
                    <a:lnTo>
                      <a:pt x="134" y="36"/>
                    </a:lnTo>
                    <a:lnTo>
                      <a:pt x="135" y="41"/>
                    </a:lnTo>
                    <a:lnTo>
                      <a:pt x="138" y="45"/>
                    </a:lnTo>
                    <a:lnTo>
                      <a:pt x="141" y="50"/>
                    </a:lnTo>
                    <a:lnTo>
                      <a:pt x="145" y="55"/>
                    </a:lnTo>
                    <a:lnTo>
                      <a:pt x="148" y="59"/>
                    </a:lnTo>
                    <a:lnTo>
                      <a:pt x="152" y="64"/>
                    </a:lnTo>
                    <a:lnTo>
                      <a:pt x="155" y="69"/>
                    </a:lnTo>
                    <a:lnTo>
                      <a:pt x="159" y="73"/>
                    </a:lnTo>
                    <a:lnTo>
                      <a:pt x="162" y="78"/>
                    </a:lnTo>
                    <a:lnTo>
                      <a:pt x="165" y="83"/>
                    </a:lnTo>
                    <a:lnTo>
                      <a:pt x="168" y="87"/>
                    </a:lnTo>
                    <a:lnTo>
                      <a:pt x="171" y="92"/>
                    </a:lnTo>
                    <a:lnTo>
                      <a:pt x="174" y="97"/>
                    </a:lnTo>
                    <a:lnTo>
                      <a:pt x="177" y="101"/>
                    </a:lnTo>
                    <a:lnTo>
                      <a:pt x="179" y="106"/>
                    </a:lnTo>
                    <a:lnTo>
                      <a:pt x="182" y="111"/>
                    </a:lnTo>
                    <a:lnTo>
                      <a:pt x="185" y="115"/>
                    </a:lnTo>
                    <a:lnTo>
                      <a:pt x="180" y="72"/>
                    </a:lnTo>
                  </a:path>
                </a:pathLst>
              </a:custGeom>
              <a:solidFill>
                <a:srgbClr val="00CC00"/>
              </a:solidFill>
              <a:ln w="12700" cap="rnd">
                <a:solidFill>
                  <a:srgbClr val="00CC00"/>
                </a:solidFill>
                <a:round/>
                <a:headEnd/>
                <a:tailEnd/>
              </a:ln>
            </p:spPr>
            <p:txBody>
              <a:bodyPr/>
              <a:lstStyle/>
              <a:p>
                <a:endParaRPr lang="en-US"/>
              </a:p>
            </p:txBody>
          </p:sp>
          <p:sp>
            <p:nvSpPr>
              <p:cNvPr id="3920" name="Freeform 319"/>
              <p:cNvSpPr>
                <a:spLocks/>
              </p:cNvSpPr>
              <p:nvPr/>
            </p:nvSpPr>
            <p:spPr bwMode="auto">
              <a:xfrm>
                <a:off x="1645" y="1347"/>
                <a:ext cx="110" cy="70"/>
              </a:xfrm>
              <a:custGeom>
                <a:avLst/>
                <a:gdLst>
                  <a:gd name="T0" fmla="*/ 10 w 110"/>
                  <a:gd name="T1" fmla="*/ 39 h 70"/>
                  <a:gd name="T2" fmla="*/ 14 w 110"/>
                  <a:gd name="T3" fmla="*/ 33 h 70"/>
                  <a:gd name="T4" fmla="*/ 16 w 110"/>
                  <a:gd name="T5" fmla="*/ 28 h 70"/>
                  <a:gd name="T6" fmla="*/ 19 w 110"/>
                  <a:gd name="T7" fmla="*/ 21 h 70"/>
                  <a:gd name="T8" fmla="*/ 24 w 110"/>
                  <a:gd name="T9" fmla="*/ 15 h 70"/>
                  <a:gd name="T10" fmla="*/ 27 w 110"/>
                  <a:gd name="T11" fmla="*/ 9 h 70"/>
                  <a:gd name="T12" fmla="*/ 31 w 110"/>
                  <a:gd name="T13" fmla="*/ 4 h 70"/>
                  <a:gd name="T14" fmla="*/ 37 w 110"/>
                  <a:gd name="T15" fmla="*/ 0 h 70"/>
                  <a:gd name="T16" fmla="*/ 42 w 110"/>
                  <a:gd name="T17" fmla="*/ 0 h 70"/>
                  <a:gd name="T18" fmla="*/ 48 w 110"/>
                  <a:gd name="T19" fmla="*/ 0 h 70"/>
                  <a:gd name="T20" fmla="*/ 54 w 110"/>
                  <a:gd name="T21" fmla="*/ 2 h 70"/>
                  <a:gd name="T22" fmla="*/ 60 w 110"/>
                  <a:gd name="T23" fmla="*/ 5 h 70"/>
                  <a:gd name="T24" fmla="*/ 68 w 110"/>
                  <a:gd name="T25" fmla="*/ 12 h 70"/>
                  <a:gd name="T26" fmla="*/ 74 w 110"/>
                  <a:gd name="T27" fmla="*/ 17 h 70"/>
                  <a:gd name="T28" fmla="*/ 79 w 110"/>
                  <a:gd name="T29" fmla="*/ 21 h 70"/>
                  <a:gd name="T30" fmla="*/ 83 w 110"/>
                  <a:gd name="T31" fmla="*/ 27 h 70"/>
                  <a:gd name="T32" fmla="*/ 89 w 110"/>
                  <a:gd name="T33" fmla="*/ 32 h 70"/>
                  <a:gd name="T34" fmla="*/ 93 w 110"/>
                  <a:gd name="T35" fmla="*/ 38 h 70"/>
                  <a:gd name="T36" fmla="*/ 97 w 110"/>
                  <a:gd name="T37" fmla="*/ 43 h 70"/>
                  <a:gd name="T38" fmla="*/ 101 w 110"/>
                  <a:gd name="T39" fmla="*/ 49 h 70"/>
                  <a:gd name="T40" fmla="*/ 104 w 110"/>
                  <a:gd name="T41" fmla="*/ 55 h 70"/>
                  <a:gd name="T42" fmla="*/ 105 w 110"/>
                  <a:gd name="T43" fmla="*/ 61 h 70"/>
                  <a:gd name="T44" fmla="*/ 108 w 110"/>
                  <a:gd name="T45" fmla="*/ 66 h 70"/>
                  <a:gd name="T46" fmla="*/ 106 w 110"/>
                  <a:gd name="T47" fmla="*/ 68 h 70"/>
                  <a:gd name="T48" fmla="*/ 102 w 110"/>
                  <a:gd name="T49" fmla="*/ 63 h 70"/>
                  <a:gd name="T50" fmla="*/ 96 w 110"/>
                  <a:gd name="T51" fmla="*/ 60 h 70"/>
                  <a:gd name="T52" fmla="*/ 91 w 110"/>
                  <a:gd name="T53" fmla="*/ 57 h 70"/>
                  <a:gd name="T54" fmla="*/ 87 w 110"/>
                  <a:gd name="T55" fmla="*/ 52 h 70"/>
                  <a:gd name="T56" fmla="*/ 82 w 110"/>
                  <a:gd name="T57" fmla="*/ 46 h 70"/>
                  <a:gd name="T58" fmla="*/ 76 w 110"/>
                  <a:gd name="T59" fmla="*/ 40 h 70"/>
                  <a:gd name="T60" fmla="*/ 71 w 110"/>
                  <a:gd name="T61" fmla="*/ 36 h 70"/>
                  <a:gd name="T62" fmla="*/ 66 w 110"/>
                  <a:gd name="T63" fmla="*/ 32 h 70"/>
                  <a:gd name="T64" fmla="*/ 59 w 110"/>
                  <a:gd name="T65" fmla="*/ 26 h 70"/>
                  <a:gd name="T66" fmla="*/ 52 w 110"/>
                  <a:gd name="T67" fmla="*/ 22 h 70"/>
                  <a:gd name="T68" fmla="*/ 46 w 110"/>
                  <a:gd name="T69" fmla="*/ 17 h 70"/>
                  <a:gd name="T70" fmla="*/ 40 w 110"/>
                  <a:gd name="T71" fmla="*/ 15 h 70"/>
                  <a:gd name="T72" fmla="*/ 35 w 110"/>
                  <a:gd name="T73" fmla="*/ 16 h 70"/>
                  <a:gd name="T74" fmla="*/ 30 w 110"/>
                  <a:gd name="T75" fmla="*/ 21 h 70"/>
                  <a:gd name="T76" fmla="*/ 27 w 110"/>
                  <a:gd name="T77" fmla="*/ 27 h 70"/>
                  <a:gd name="T78" fmla="*/ 24 w 110"/>
                  <a:gd name="T79" fmla="*/ 32 h 70"/>
                  <a:gd name="T80" fmla="*/ 19 w 110"/>
                  <a:gd name="T81" fmla="*/ 38 h 70"/>
                  <a:gd name="T82" fmla="*/ 16 w 110"/>
                  <a:gd name="T83" fmla="*/ 43 h 70"/>
                  <a:gd name="T84" fmla="*/ 12 w 110"/>
                  <a:gd name="T85" fmla="*/ 49 h 70"/>
                  <a:gd name="T86" fmla="*/ 8 w 110"/>
                  <a:gd name="T87" fmla="*/ 54 h 70"/>
                  <a:gd name="T88" fmla="*/ 5 w 110"/>
                  <a:gd name="T89" fmla="*/ 60 h 70"/>
                  <a:gd name="T90" fmla="*/ 2 w 110"/>
                  <a:gd name="T91" fmla="*/ 65 h 70"/>
                  <a:gd name="T92" fmla="*/ 3 w 110"/>
                  <a:gd name="T93" fmla="*/ 42 h 7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10"/>
                  <a:gd name="T142" fmla="*/ 0 h 70"/>
                  <a:gd name="T143" fmla="*/ 110 w 110"/>
                  <a:gd name="T144" fmla="*/ 70 h 7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10" h="70">
                    <a:moveTo>
                      <a:pt x="8" y="41"/>
                    </a:moveTo>
                    <a:lnTo>
                      <a:pt x="10" y="39"/>
                    </a:lnTo>
                    <a:lnTo>
                      <a:pt x="12" y="36"/>
                    </a:lnTo>
                    <a:lnTo>
                      <a:pt x="14" y="33"/>
                    </a:lnTo>
                    <a:lnTo>
                      <a:pt x="15" y="30"/>
                    </a:lnTo>
                    <a:lnTo>
                      <a:pt x="16" y="28"/>
                    </a:lnTo>
                    <a:lnTo>
                      <a:pt x="17" y="25"/>
                    </a:lnTo>
                    <a:lnTo>
                      <a:pt x="19" y="21"/>
                    </a:lnTo>
                    <a:lnTo>
                      <a:pt x="21" y="18"/>
                    </a:lnTo>
                    <a:lnTo>
                      <a:pt x="24" y="15"/>
                    </a:lnTo>
                    <a:lnTo>
                      <a:pt x="26" y="12"/>
                    </a:lnTo>
                    <a:lnTo>
                      <a:pt x="27" y="9"/>
                    </a:lnTo>
                    <a:lnTo>
                      <a:pt x="30" y="6"/>
                    </a:lnTo>
                    <a:lnTo>
                      <a:pt x="31" y="4"/>
                    </a:lnTo>
                    <a:lnTo>
                      <a:pt x="34" y="2"/>
                    </a:lnTo>
                    <a:lnTo>
                      <a:pt x="37" y="0"/>
                    </a:lnTo>
                    <a:lnTo>
                      <a:pt x="39" y="0"/>
                    </a:lnTo>
                    <a:lnTo>
                      <a:pt x="42" y="0"/>
                    </a:lnTo>
                    <a:lnTo>
                      <a:pt x="45" y="0"/>
                    </a:lnTo>
                    <a:lnTo>
                      <a:pt x="48" y="0"/>
                    </a:lnTo>
                    <a:lnTo>
                      <a:pt x="50" y="0"/>
                    </a:lnTo>
                    <a:lnTo>
                      <a:pt x="54" y="2"/>
                    </a:lnTo>
                    <a:lnTo>
                      <a:pt x="57" y="4"/>
                    </a:lnTo>
                    <a:lnTo>
                      <a:pt x="60" y="5"/>
                    </a:lnTo>
                    <a:lnTo>
                      <a:pt x="62" y="7"/>
                    </a:lnTo>
                    <a:lnTo>
                      <a:pt x="68" y="12"/>
                    </a:lnTo>
                    <a:lnTo>
                      <a:pt x="71" y="14"/>
                    </a:lnTo>
                    <a:lnTo>
                      <a:pt x="74" y="17"/>
                    </a:lnTo>
                    <a:lnTo>
                      <a:pt x="76" y="19"/>
                    </a:lnTo>
                    <a:lnTo>
                      <a:pt x="79" y="21"/>
                    </a:lnTo>
                    <a:lnTo>
                      <a:pt x="82" y="24"/>
                    </a:lnTo>
                    <a:lnTo>
                      <a:pt x="83" y="27"/>
                    </a:lnTo>
                    <a:lnTo>
                      <a:pt x="86" y="29"/>
                    </a:lnTo>
                    <a:lnTo>
                      <a:pt x="89" y="32"/>
                    </a:lnTo>
                    <a:lnTo>
                      <a:pt x="92" y="35"/>
                    </a:lnTo>
                    <a:lnTo>
                      <a:pt x="93" y="38"/>
                    </a:lnTo>
                    <a:lnTo>
                      <a:pt x="95" y="40"/>
                    </a:lnTo>
                    <a:lnTo>
                      <a:pt x="97" y="43"/>
                    </a:lnTo>
                    <a:lnTo>
                      <a:pt x="98" y="46"/>
                    </a:lnTo>
                    <a:lnTo>
                      <a:pt x="101" y="49"/>
                    </a:lnTo>
                    <a:lnTo>
                      <a:pt x="102" y="52"/>
                    </a:lnTo>
                    <a:lnTo>
                      <a:pt x="104" y="55"/>
                    </a:lnTo>
                    <a:lnTo>
                      <a:pt x="104" y="58"/>
                    </a:lnTo>
                    <a:lnTo>
                      <a:pt x="105" y="61"/>
                    </a:lnTo>
                    <a:lnTo>
                      <a:pt x="107" y="63"/>
                    </a:lnTo>
                    <a:lnTo>
                      <a:pt x="108" y="66"/>
                    </a:lnTo>
                    <a:lnTo>
                      <a:pt x="109" y="69"/>
                    </a:lnTo>
                    <a:lnTo>
                      <a:pt x="106" y="68"/>
                    </a:lnTo>
                    <a:lnTo>
                      <a:pt x="104" y="65"/>
                    </a:lnTo>
                    <a:lnTo>
                      <a:pt x="102" y="63"/>
                    </a:lnTo>
                    <a:lnTo>
                      <a:pt x="99" y="62"/>
                    </a:lnTo>
                    <a:lnTo>
                      <a:pt x="96" y="60"/>
                    </a:lnTo>
                    <a:lnTo>
                      <a:pt x="93" y="59"/>
                    </a:lnTo>
                    <a:lnTo>
                      <a:pt x="91" y="57"/>
                    </a:lnTo>
                    <a:lnTo>
                      <a:pt x="89" y="54"/>
                    </a:lnTo>
                    <a:lnTo>
                      <a:pt x="87" y="52"/>
                    </a:lnTo>
                    <a:lnTo>
                      <a:pt x="84" y="50"/>
                    </a:lnTo>
                    <a:lnTo>
                      <a:pt x="82" y="46"/>
                    </a:lnTo>
                    <a:lnTo>
                      <a:pt x="79" y="43"/>
                    </a:lnTo>
                    <a:lnTo>
                      <a:pt x="76" y="40"/>
                    </a:lnTo>
                    <a:lnTo>
                      <a:pt x="73" y="39"/>
                    </a:lnTo>
                    <a:lnTo>
                      <a:pt x="71" y="36"/>
                    </a:lnTo>
                    <a:lnTo>
                      <a:pt x="69" y="34"/>
                    </a:lnTo>
                    <a:lnTo>
                      <a:pt x="66" y="32"/>
                    </a:lnTo>
                    <a:lnTo>
                      <a:pt x="62" y="29"/>
                    </a:lnTo>
                    <a:lnTo>
                      <a:pt x="59" y="26"/>
                    </a:lnTo>
                    <a:lnTo>
                      <a:pt x="56" y="24"/>
                    </a:lnTo>
                    <a:lnTo>
                      <a:pt x="52" y="22"/>
                    </a:lnTo>
                    <a:lnTo>
                      <a:pt x="49" y="20"/>
                    </a:lnTo>
                    <a:lnTo>
                      <a:pt x="46" y="17"/>
                    </a:lnTo>
                    <a:lnTo>
                      <a:pt x="43" y="16"/>
                    </a:lnTo>
                    <a:lnTo>
                      <a:pt x="40" y="15"/>
                    </a:lnTo>
                    <a:lnTo>
                      <a:pt x="38" y="14"/>
                    </a:lnTo>
                    <a:lnTo>
                      <a:pt x="35" y="16"/>
                    </a:lnTo>
                    <a:lnTo>
                      <a:pt x="33" y="19"/>
                    </a:lnTo>
                    <a:lnTo>
                      <a:pt x="30" y="21"/>
                    </a:lnTo>
                    <a:lnTo>
                      <a:pt x="29" y="24"/>
                    </a:lnTo>
                    <a:lnTo>
                      <a:pt x="27" y="27"/>
                    </a:lnTo>
                    <a:lnTo>
                      <a:pt x="26" y="29"/>
                    </a:lnTo>
                    <a:lnTo>
                      <a:pt x="24" y="32"/>
                    </a:lnTo>
                    <a:lnTo>
                      <a:pt x="22" y="35"/>
                    </a:lnTo>
                    <a:lnTo>
                      <a:pt x="19" y="38"/>
                    </a:lnTo>
                    <a:lnTo>
                      <a:pt x="17" y="40"/>
                    </a:lnTo>
                    <a:lnTo>
                      <a:pt x="16" y="43"/>
                    </a:lnTo>
                    <a:lnTo>
                      <a:pt x="14" y="46"/>
                    </a:lnTo>
                    <a:lnTo>
                      <a:pt x="12" y="49"/>
                    </a:lnTo>
                    <a:lnTo>
                      <a:pt x="10" y="52"/>
                    </a:lnTo>
                    <a:lnTo>
                      <a:pt x="8" y="54"/>
                    </a:lnTo>
                    <a:lnTo>
                      <a:pt x="6" y="57"/>
                    </a:lnTo>
                    <a:lnTo>
                      <a:pt x="5" y="60"/>
                    </a:lnTo>
                    <a:lnTo>
                      <a:pt x="4" y="63"/>
                    </a:lnTo>
                    <a:lnTo>
                      <a:pt x="2" y="65"/>
                    </a:lnTo>
                    <a:lnTo>
                      <a:pt x="0" y="68"/>
                    </a:lnTo>
                    <a:lnTo>
                      <a:pt x="3" y="42"/>
                    </a:lnTo>
                  </a:path>
                </a:pathLst>
              </a:custGeom>
              <a:solidFill>
                <a:srgbClr val="00CC00"/>
              </a:solidFill>
              <a:ln w="12700" cap="rnd">
                <a:solidFill>
                  <a:srgbClr val="00CC00"/>
                </a:solidFill>
                <a:round/>
                <a:headEnd/>
                <a:tailEnd/>
              </a:ln>
            </p:spPr>
            <p:txBody>
              <a:bodyPr/>
              <a:lstStyle/>
              <a:p>
                <a:endParaRPr lang="en-US"/>
              </a:p>
            </p:txBody>
          </p:sp>
          <p:sp>
            <p:nvSpPr>
              <p:cNvPr id="3921" name="Freeform 320"/>
              <p:cNvSpPr>
                <a:spLocks/>
              </p:cNvSpPr>
              <p:nvPr/>
            </p:nvSpPr>
            <p:spPr bwMode="auto">
              <a:xfrm>
                <a:off x="1482" y="1394"/>
                <a:ext cx="152" cy="95"/>
              </a:xfrm>
              <a:custGeom>
                <a:avLst/>
                <a:gdLst>
                  <a:gd name="T0" fmla="*/ 137 w 152"/>
                  <a:gd name="T1" fmla="*/ 53 h 95"/>
                  <a:gd name="T2" fmla="*/ 132 w 152"/>
                  <a:gd name="T3" fmla="*/ 45 h 95"/>
                  <a:gd name="T4" fmla="*/ 128 w 152"/>
                  <a:gd name="T5" fmla="*/ 38 h 95"/>
                  <a:gd name="T6" fmla="*/ 124 w 152"/>
                  <a:gd name="T7" fmla="*/ 29 h 95"/>
                  <a:gd name="T8" fmla="*/ 118 w 152"/>
                  <a:gd name="T9" fmla="*/ 20 h 95"/>
                  <a:gd name="T10" fmla="*/ 113 w 152"/>
                  <a:gd name="T11" fmla="*/ 13 h 95"/>
                  <a:gd name="T12" fmla="*/ 108 w 152"/>
                  <a:gd name="T13" fmla="*/ 5 h 95"/>
                  <a:gd name="T14" fmla="*/ 100 w 152"/>
                  <a:gd name="T15" fmla="*/ 0 h 95"/>
                  <a:gd name="T16" fmla="*/ 93 w 152"/>
                  <a:gd name="T17" fmla="*/ 0 h 95"/>
                  <a:gd name="T18" fmla="*/ 85 w 152"/>
                  <a:gd name="T19" fmla="*/ 0 h 95"/>
                  <a:gd name="T20" fmla="*/ 76 w 152"/>
                  <a:gd name="T21" fmla="*/ 3 h 95"/>
                  <a:gd name="T22" fmla="*/ 69 w 152"/>
                  <a:gd name="T23" fmla="*/ 6 h 95"/>
                  <a:gd name="T24" fmla="*/ 57 w 152"/>
                  <a:gd name="T25" fmla="*/ 16 h 95"/>
                  <a:gd name="T26" fmla="*/ 48 w 152"/>
                  <a:gd name="T27" fmla="*/ 23 h 95"/>
                  <a:gd name="T28" fmla="*/ 42 w 152"/>
                  <a:gd name="T29" fmla="*/ 29 h 95"/>
                  <a:gd name="T30" fmla="*/ 36 w 152"/>
                  <a:gd name="T31" fmla="*/ 36 h 95"/>
                  <a:gd name="T32" fmla="*/ 28 w 152"/>
                  <a:gd name="T33" fmla="*/ 44 h 95"/>
                  <a:gd name="T34" fmla="*/ 23 w 152"/>
                  <a:gd name="T35" fmla="*/ 51 h 95"/>
                  <a:gd name="T36" fmla="*/ 16 w 152"/>
                  <a:gd name="T37" fmla="*/ 59 h 95"/>
                  <a:gd name="T38" fmla="*/ 11 w 152"/>
                  <a:gd name="T39" fmla="*/ 66 h 95"/>
                  <a:gd name="T40" fmla="*/ 8 w 152"/>
                  <a:gd name="T41" fmla="*/ 75 h 95"/>
                  <a:gd name="T42" fmla="*/ 5 w 152"/>
                  <a:gd name="T43" fmla="*/ 83 h 95"/>
                  <a:gd name="T44" fmla="*/ 1 w 152"/>
                  <a:gd name="T45" fmla="*/ 90 h 95"/>
                  <a:gd name="T46" fmla="*/ 4 w 152"/>
                  <a:gd name="T47" fmla="*/ 93 h 95"/>
                  <a:gd name="T48" fmla="*/ 10 w 152"/>
                  <a:gd name="T49" fmla="*/ 86 h 95"/>
                  <a:gd name="T50" fmla="*/ 18 w 152"/>
                  <a:gd name="T51" fmla="*/ 81 h 95"/>
                  <a:gd name="T52" fmla="*/ 25 w 152"/>
                  <a:gd name="T53" fmla="*/ 78 h 95"/>
                  <a:gd name="T54" fmla="*/ 30 w 152"/>
                  <a:gd name="T55" fmla="*/ 70 h 95"/>
                  <a:gd name="T56" fmla="*/ 38 w 152"/>
                  <a:gd name="T57" fmla="*/ 63 h 95"/>
                  <a:gd name="T58" fmla="*/ 46 w 152"/>
                  <a:gd name="T59" fmla="*/ 55 h 95"/>
                  <a:gd name="T60" fmla="*/ 52 w 152"/>
                  <a:gd name="T61" fmla="*/ 49 h 95"/>
                  <a:gd name="T62" fmla="*/ 60 w 152"/>
                  <a:gd name="T63" fmla="*/ 44 h 95"/>
                  <a:gd name="T64" fmla="*/ 70 w 152"/>
                  <a:gd name="T65" fmla="*/ 35 h 95"/>
                  <a:gd name="T66" fmla="*/ 79 w 152"/>
                  <a:gd name="T67" fmla="*/ 30 h 95"/>
                  <a:gd name="T68" fmla="*/ 88 w 152"/>
                  <a:gd name="T69" fmla="*/ 24 h 95"/>
                  <a:gd name="T70" fmla="*/ 95 w 152"/>
                  <a:gd name="T71" fmla="*/ 20 h 95"/>
                  <a:gd name="T72" fmla="*/ 103 w 152"/>
                  <a:gd name="T73" fmla="*/ 21 h 95"/>
                  <a:gd name="T74" fmla="*/ 109 w 152"/>
                  <a:gd name="T75" fmla="*/ 29 h 95"/>
                  <a:gd name="T76" fmla="*/ 113 w 152"/>
                  <a:gd name="T77" fmla="*/ 36 h 95"/>
                  <a:gd name="T78" fmla="*/ 118 w 152"/>
                  <a:gd name="T79" fmla="*/ 44 h 95"/>
                  <a:gd name="T80" fmla="*/ 124 w 152"/>
                  <a:gd name="T81" fmla="*/ 51 h 95"/>
                  <a:gd name="T82" fmla="*/ 129 w 152"/>
                  <a:gd name="T83" fmla="*/ 59 h 95"/>
                  <a:gd name="T84" fmla="*/ 135 w 152"/>
                  <a:gd name="T85" fmla="*/ 66 h 95"/>
                  <a:gd name="T86" fmla="*/ 140 w 152"/>
                  <a:gd name="T87" fmla="*/ 74 h 95"/>
                  <a:gd name="T88" fmla="*/ 145 w 152"/>
                  <a:gd name="T89" fmla="*/ 81 h 95"/>
                  <a:gd name="T90" fmla="*/ 148 w 152"/>
                  <a:gd name="T91" fmla="*/ 89 h 95"/>
                  <a:gd name="T92" fmla="*/ 147 w 152"/>
                  <a:gd name="T93" fmla="*/ 58 h 9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52"/>
                  <a:gd name="T142" fmla="*/ 0 h 95"/>
                  <a:gd name="T143" fmla="*/ 152 w 152"/>
                  <a:gd name="T144" fmla="*/ 95 h 95"/>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52" h="95">
                    <a:moveTo>
                      <a:pt x="140" y="56"/>
                    </a:moveTo>
                    <a:lnTo>
                      <a:pt x="137" y="53"/>
                    </a:lnTo>
                    <a:lnTo>
                      <a:pt x="135" y="49"/>
                    </a:lnTo>
                    <a:lnTo>
                      <a:pt x="132" y="45"/>
                    </a:lnTo>
                    <a:lnTo>
                      <a:pt x="131" y="41"/>
                    </a:lnTo>
                    <a:lnTo>
                      <a:pt x="128" y="38"/>
                    </a:lnTo>
                    <a:lnTo>
                      <a:pt x="127" y="34"/>
                    </a:lnTo>
                    <a:lnTo>
                      <a:pt x="124" y="29"/>
                    </a:lnTo>
                    <a:lnTo>
                      <a:pt x="122" y="25"/>
                    </a:lnTo>
                    <a:lnTo>
                      <a:pt x="118" y="20"/>
                    </a:lnTo>
                    <a:lnTo>
                      <a:pt x="115" y="16"/>
                    </a:lnTo>
                    <a:lnTo>
                      <a:pt x="113" y="13"/>
                    </a:lnTo>
                    <a:lnTo>
                      <a:pt x="109" y="9"/>
                    </a:lnTo>
                    <a:lnTo>
                      <a:pt x="108" y="5"/>
                    </a:lnTo>
                    <a:lnTo>
                      <a:pt x="104" y="3"/>
                    </a:lnTo>
                    <a:lnTo>
                      <a:pt x="100" y="0"/>
                    </a:lnTo>
                    <a:lnTo>
                      <a:pt x="96" y="0"/>
                    </a:lnTo>
                    <a:lnTo>
                      <a:pt x="93" y="0"/>
                    </a:lnTo>
                    <a:lnTo>
                      <a:pt x="89" y="0"/>
                    </a:lnTo>
                    <a:lnTo>
                      <a:pt x="85" y="0"/>
                    </a:lnTo>
                    <a:lnTo>
                      <a:pt x="81" y="0"/>
                    </a:lnTo>
                    <a:lnTo>
                      <a:pt x="76" y="3"/>
                    </a:lnTo>
                    <a:lnTo>
                      <a:pt x="72" y="5"/>
                    </a:lnTo>
                    <a:lnTo>
                      <a:pt x="69" y="6"/>
                    </a:lnTo>
                    <a:lnTo>
                      <a:pt x="65" y="10"/>
                    </a:lnTo>
                    <a:lnTo>
                      <a:pt x="57" y="16"/>
                    </a:lnTo>
                    <a:lnTo>
                      <a:pt x="53" y="19"/>
                    </a:lnTo>
                    <a:lnTo>
                      <a:pt x="48" y="23"/>
                    </a:lnTo>
                    <a:lnTo>
                      <a:pt x="46" y="26"/>
                    </a:lnTo>
                    <a:lnTo>
                      <a:pt x="42" y="29"/>
                    </a:lnTo>
                    <a:lnTo>
                      <a:pt x="38" y="33"/>
                    </a:lnTo>
                    <a:lnTo>
                      <a:pt x="36" y="36"/>
                    </a:lnTo>
                    <a:lnTo>
                      <a:pt x="32" y="40"/>
                    </a:lnTo>
                    <a:lnTo>
                      <a:pt x="28" y="44"/>
                    </a:lnTo>
                    <a:lnTo>
                      <a:pt x="24" y="48"/>
                    </a:lnTo>
                    <a:lnTo>
                      <a:pt x="23" y="51"/>
                    </a:lnTo>
                    <a:lnTo>
                      <a:pt x="19" y="55"/>
                    </a:lnTo>
                    <a:lnTo>
                      <a:pt x="16" y="59"/>
                    </a:lnTo>
                    <a:lnTo>
                      <a:pt x="15" y="63"/>
                    </a:lnTo>
                    <a:lnTo>
                      <a:pt x="11" y="66"/>
                    </a:lnTo>
                    <a:lnTo>
                      <a:pt x="10" y="71"/>
                    </a:lnTo>
                    <a:lnTo>
                      <a:pt x="8" y="75"/>
                    </a:lnTo>
                    <a:lnTo>
                      <a:pt x="6" y="79"/>
                    </a:lnTo>
                    <a:lnTo>
                      <a:pt x="5" y="83"/>
                    </a:lnTo>
                    <a:lnTo>
                      <a:pt x="3" y="86"/>
                    </a:lnTo>
                    <a:lnTo>
                      <a:pt x="1" y="90"/>
                    </a:lnTo>
                    <a:lnTo>
                      <a:pt x="0" y="94"/>
                    </a:lnTo>
                    <a:lnTo>
                      <a:pt x="4" y="93"/>
                    </a:lnTo>
                    <a:lnTo>
                      <a:pt x="6" y="89"/>
                    </a:lnTo>
                    <a:lnTo>
                      <a:pt x="10" y="86"/>
                    </a:lnTo>
                    <a:lnTo>
                      <a:pt x="14" y="84"/>
                    </a:lnTo>
                    <a:lnTo>
                      <a:pt x="18" y="81"/>
                    </a:lnTo>
                    <a:lnTo>
                      <a:pt x="22" y="80"/>
                    </a:lnTo>
                    <a:lnTo>
                      <a:pt x="25" y="78"/>
                    </a:lnTo>
                    <a:lnTo>
                      <a:pt x="28" y="74"/>
                    </a:lnTo>
                    <a:lnTo>
                      <a:pt x="30" y="70"/>
                    </a:lnTo>
                    <a:lnTo>
                      <a:pt x="34" y="68"/>
                    </a:lnTo>
                    <a:lnTo>
                      <a:pt x="38" y="63"/>
                    </a:lnTo>
                    <a:lnTo>
                      <a:pt x="42" y="59"/>
                    </a:lnTo>
                    <a:lnTo>
                      <a:pt x="46" y="55"/>
                    </a:lnTo>
                    <a:lnTo>
                      <a:pt x="49" y="53"/>
                    </a:lnTo>
                    <a:lnTo>
                      <a:pt x="52" y="49"/>
                    </a:lnTo>
                    <a:lnTo>
                      <a:pt x="56" y="46"/>
                    </a:lnTo>
                    <a:lnTo>
                      <a:pt x="60" y="44"/>
                    </a:lnTo>
                    <a:lnTo>
                      <a:pt x="65" y="40"/>
                    </a:lnTo>
                    <a:lnTo>
                      <a:pt x="70" y="35"/>
                    </a:lnTo>
                    <a:lnTo>
                      <a:pt x="74" y="33"/>
                    </a:lnTo>
                    <a:lnTo>
                      <a:pt x="79" y="30"/>
                    </a:lnTo>
                    <a:lnTo>
                      <a:pt x="82" y="28"/>
                    </a:lnTo>
                    <a:lnTo>
                      <a:pt x="88" y="24"/>
                    </a:lnTo>
                    <a:lnTo>
                      <a:pt x="91" y="21"/>
                    </a:lnTo>
                    <a:lnTo>
                      <a:pt x="95" y="20"/>
                    </a:lnTo>
                    <a:lnTo>
                      <a:pt x="99" y="19"/>
                    </a:lnTo>
                    <a:lnTo>
                      <a:pt x="103" y="21"/>
                    </a:lnTo>
                    <a:lnTo>
                      <a:pt x="105" y="26"/>
                    </a:lnTo>
                    <a:lnTo>
                      <a:pt x="109" y="29"/>
                    </a:lnTo>
                    <a:lnTo>
                      <a:pt x="110" y="33"/>
                    </a:lnTo>
                    <a:lnTo>
                      <a:pt x="113" y="36"/>
                    </a:lnTo>
                    <a:lnTo>
                      <a:pt x="115" y="40"/>
                    </a:lnTo>
                    <a:lnTo>
                      <a:pt x="118" y="44"/>
                    </a:lnTo>
                    <a:lnTo>
                      <a:pt x="121" y="48"/>
                    </a:lnTo>
                    <a:lnTo>
                      <a:pt x="124" y="51"/>
                    </a:lnTo>
                    <a:lnTo>
                      <a:pt x="127" y="55"/>
                    </a:lnTo>
                    <a:lnTo>
                      <a:pt x="129" y="59"/>
                    </a:lnTo>
                    <a:lnTo>
                      <a:pt x="132" y="63"/>
                    </a:lnTo>
                    <a:lnTo>
                      <a:pt x="135" y="66"/>
                    </a:lnTo>
                    <a:lnTo>
                      <a:pt x="137" y="70"/>
                    </a:lnTo>
                    <a:lnTo>
                      <a:pt x="140" y="74"/>
                    </a:lnTo>
                    <a:lnTo>
                      <a:pt x="142" y="78"/>
                    </a:lnTo>
                    <a:lnTo>
                      <a:pt x="145" y="81"/>
                    </a:lnTo>
                    <a:lnTo>
                      <a:pt x="146" y="85"/>
                    </a:lnTo>
                    <a:lnTo>
                      <a:pt x="148" y="89"/>
                    </a:lnTo>
                    <a:lnTo>
                      <a:pt x="151" y="93"/>
                    </a:lnTo>
                    <a:lnTo>
                      <a:pt x="147" y="58"/>
                    </a:lnTo>
                  </a:path>
                </a:pathLst>
              </a:custGeom>
              <a:solidFill>
                <a:srgbClr val="00CC00"/>
              </a:solidFill>
              <a:ln w="12700" cap="rnd">
                <a:solidFill>
                  <a:srgbClr val="00CC00"/>
                </a:solidFill>
                <a:round/>
                <a:headEnd/>
                <a:tailEnd/>
              </a:ln>
            </p:spPr>
            <p:txBody>
              <a:bodyPr/>
              <a:lstStyle/>
              <a:p>
                <a:endParaRPr lang="en-US"/>
              </a:p>
            </p:txBody>
          </p:sp>
          <p:sp>
            <p:nvSpPr>
              <p:cNvPr id="3922" name="Freeform 321"/>
              <p:cNvSpPr>
                <a:spLocks/>
              </p:cNvSpPr>
              <p:nvPr/>
            </p:nvSpPr>
            <p:spPr bwMode="auto">
              <a:xfrm>
                <a:off x="1622" y="1310"/>
                <a:ext cx="55" cy="776"/>
              </a:xfrm>
              <a:custGeom>
                <a:avLst/>
                <a:gdLst>
                  <a:gd name="T0" fmla="*/ 19 w 55"/>
                  <a:gd name="T1" fmla="*/ 734 h 776"/>
                  <a:gd name="T2" fmla="*/ 19 w 55"/>
                  <a:gd name="T3" fmla="*/ 709 h 776"/>
                  <a:gd name="T4" fmla="*/ 17 w 55"/>
                  <a:gd name="T5" fmla="*/ 675 h 776"/>
                  <a:gd name="T6" fmla="*/ 15 w 55"/>
                  <a:gd name="T7" fmla="*/ 650 h 776"/>
                  <a:gd name="T8" fmla="*/ 15 w 55"/>
                  <a:gd name="T9" fmla="*/ 620 h 776"/>
                  <a:gd name="T10" fmla="*/ 15 w 55"/>
                  <a:gd name="T11" fmla="*/ 583 h 776"/>
                  <a:gd name="T12" fmla="*/ 15 w 55"/>
                  <a:gd name="T13" fmla="*/ 554 h 776"/>
                  <a:gd name="T14" fmla="*/ 15 w 55"/>
                  <a:gd name="T15" fmla="*/ 530 h 776"/>
                  <a:gd name="T16" fmla="*/ 14 w 55"/>
                  <a:gd name="T17" fmla="*/ 496 h 776"/>
                  <a:gd name="T18" fmla="*/ 12 w 55"/>
                  <a:gd name="T19" fmla="*/ 471 h 776"/>
                  <a:gd name="T20" fmla="*/ 8 w 55"/>
                  <a:gd name="T21" fmla="*/ 441 h 776"/>
                  <a:gd name="T22" fmla="*/ 2 w 55"/>
                  <a:gd name="T23" fmla="*/ 410 h 776"/>
                  <a:gd name="T24" fmla="*/ 0 w 55"/>
                  <a:gd name="T25" fmla="*/ 380 h 776"/>
                  <a:gd name="T26" fmla="*/ 0 w 55"/>
                  <a:gd name="T27" fmla="*/ 354 h 776"/>
                  <a:gd name="T28" fmla="*/ 0 w 55"/>
                  <a:gd name="T29" fmla="*/ 328 h 776"/>
                  <a:gd name="T30" fmla="*/ 0 w 55"/>
                  <a:gd name="T31" fmla="*/ 299 h 776"/>
                  <a:gd name="T32" fmla="*/ 4 w 55"/>
                  <a:gd name="T33" fmla="*/ 269 h 776"/>
                  <a:gd name="T34" fmla="*/ 10 w 55"/>
                  <a:gd name="T35" fmla="*/ 238 h 776"/>
                  <a:gd name="T36" fmla="*/ 12 w 55"/>
                  <a:gd name="T37" fmla="*/ 210 h 776"/>
                  <a:gd name="T38" fmla="*/ 12 w 55"/>
                  <a:gd name="T39" fmla="*/ 188 h 776"/>
                  <a:gd name="T40" fmla="*/ 12 w 55"/>
                  <a:gd name="T41" fmla="*/ 164 h 776"/>
                  <a:gd name="T42" fmla="*/ 12 w 55"/>
                  <a:gd name="T43" fmla="*/ 137 h 776"/>
                  <a:gd name="T44" fmla="*/ 12 w 55"/>
                  <a:gd name="T45" fmla="*/ 107 h 776"/>
                  <a:gd name="T46" fmla="*/ 12 w 55"/>
                  <a:gd name="T47" fmla="*/ 81 h 776"/>
                  <a:gd name="T48" fmla="*/ 12 w 55"/>
                  <a:gd name="T49" fmla="*/ 59 h 776"/>
                  <a:gd name="T50" fmla="*/ 10 w 55"/>
                  <a:gd name="T51" fmla="*/ 33 h 776"/>
                  <a:gd name="T52" fmla="*/ 10 w 55"/>
                  <a:gd name="T53" fmla="*/ 11 h 776"/>
                  <a:gd name="T54" fmla="*/ 25 w 55"/>
                  <a:gd name="T55" fmla="*/ 6 h 776"/>
                  <a:gd name="T56" fmla="*/ 27 w 55"/>
                  <a:gd name="T57" fmla="*/ 28 h 776"/>
                  <a:gd name="T58" fmla="*/ 27 w 55"/>
                  <a:gd name="T59" fmla="*/ 50 h 776"/>
                  <a:gd name="T60" fmla="*/ 27 w 55"/>
                  <a:gd name="T61" fmla="*/ 79 h 776"/>
                  <a:gd name="T62" fmla="*/ 27 w 55"/>
                  <a:gd name="T63" fmla="*/ 105 h 776"/>
                  <a:gd name="T64" fmla="*/ 27 w 55"/>
                  <a:gd name="T65" fmla="*/ 135 h 776"/>
                  <a:gd name="T66" fmla="*/ 27 w 55"/>
                  <a:gd name="T67" fmla="*/ 161 h 776"/>
                  <a:gd name="T68" fmla="*/ 27 w 55"/>
                  <a:gd name="T69" fmla="*/ 185 h 776"/>
                  <a:gd name="T70" fmla="*/ 27 w 55"/>
                  <a:gd name="T71" fmla="*/ 209 h 776"/>
                  <a:gd name="T72" fmla="*/ 27 w 55"/>
                  <a:gd name="T73" fmla="*/ 236 h 776"/>
                  <a:gd name="T74" fmla="*/ 27 w 55"/>
                  <a:gd name="T75" fmla="*/ 262 h 776"/>
                  <a:gd name="T76" fmla="*/ 27 w 55"/>
                  <a:gd name="T77" fmla="*/ 284 h 776"/>
                  <a:gd name="T78" fmla="*/ 27 w 55"/>
                  <a:gd name="T79" fmla="*/ 310 h 776"/>
                  <a:gd name="T80" fmla="*/ 27 w 55"/>
                  <a:gd name="T81" fmla="*/ 338 h 776"/>
                  <a:gd name="T82" fmla="*/ 27 w 55"/>
                  <a:gd name="T83" fmla="*/ 364 h 776"/>
                  <a:gd name="T84" fmla="*/ 27 w 55"/>
                  <a:gd name="T85" fmla="*/ 391 h 776"/>
                  <a:gd name="T86" fmla="*/ 27 w 55"/>
                  <a:gd name="T87" fmla="*/ 419 h 776"/>
                  <a:gd name="T88" fmla="*/ 27 w 55"/>
                  <a:gd name="T89" fmla="*/ 448 h 776"/>
                  <a:gd name="T90" fmla="*/ 29 w 55"/>
                  <a:gd name="T91" fmla="*/ 474 h 776"/>
                  <a:gd name="T92" fmla="*/ 31 w 55"/>
                  <a:gd name="T93" fmla="*/ 496 h 776"/>
                  <a:gd name="T94" fmla="*/ 37 w 55"/>
                  <a:gd name="T95" fmla="*/ 520 h 776"/>
                  <a:gd name="T96" fmla="*/ 39 w 55"/>
                  <a:gd name="T97" fmla="*/ 543 h 776"/>
                  <a:gd name="T98" fmla="*/ 41 w 55"/>
                  <a:gd name="T99" fmla="*/ 566 h 776"/>
                  <a:gd name="T100" fmla="*/ 42 w 55"/>
                  <a:gd name="T101" fmla="*/ 594 h 776"/>
                  <a:gd name="T102" fmla="*/ 44 w 55"/>
                  <a:gd name="T103" fmla="*/ 618 h 776"/>
                  <a:gd name="T104" fmla="*/ 50 w 55"/>
                  <a:gd name="T105" fmla="*/ 650 h 776"/>
                  <a:gd name="T106" fmla="*/ 52 w 55"/>
                  <a:gd name="T107" fmla="*/ 672 h 776"/>
                  <a:gd name="T108" fmla="*/ 54 w 55"/>
                  <a:gd name="T109" fmla="*/ 699 h 776"/>
                  <a:gd name="T110" fmla="*/ 54 w 55"/>
                  <a:gd name="T111" fmla="*/ 727 h 776"/>
                  <a:gd name="T112" fmla="*/ 54 w 55"/>
                  <a:gd name="T113" fmla="*/ 751 h 776"/>
                  <a:gd name="T114" fmla="*/ 48 w 55"/>
                  <a:gd name="T115" fmla="*/ 771 h 776"/>
                  <a:gd name="T116" fmla="*/ 25 w 55"/>
                  <a:gd name="T117" fmla="*/ 775 h 776"/>
                  <a:gd name="T118" fmla="*/ 15 w 55"/>
                  <a:gd name="T119" fmla="*/ 758 h 77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55"/>
                  <a:gd name="T181" fmla="*/ 0 h 776"/>
                  <a:gd name="T182" fmla="*/ 55 w 55"/>
                  <a:gd name="T183" fmla="*/ 776 h 77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55" h="776">
                    <a:moveTo>
                      <a:pt x="21" y="751"/>
                    </a:moveTo>
                    <a:lnTo>
                      <a:pt x="19" y="745"/>
                    </a:lnTo>
                    <a:lnTo>
                      <a:pt x="19" y="740"/>
                    </a:lnTo>
                    <a:lnTo>
                      <a:pt x="19" y="734"/>
                    </a:lnTo>
                    <a:lnTo>
                      <a:pt x="19" y="727"/>
                    </a:lnTo>
                    <a:lnTo>
                      <a:pt x="19" y="721"/>
                    </a:lnTo>
                    <a:lnTo>
                      <a:pt x="19" y="716"/>
                    </a:lnTo>
                    <a:lnTo>
                      <a:pt x="19" y="709"/>
                    </a:lnTo>
                    <a:lnTo>
                      <a:pt x="19" y="698"/>
                    </a:lnTo>
                    <a:lnTo>
                      <a:pt x="19" y="686"/>
                    </a:lnTo>
                    <a:lnTo>
                      <a:pt x="19" y="681"/>
                    </a:lnTo>
                    <a:lnTo>
                      <a:pt x="17" y="675"/>
                    </a:lnTo>
                    <a:lnTo>
                      <a:pt x="17" y="668"/>
                    </a:lnTo>
                    <a:lnTo>
                      <a:pt x="17" y="661"/>
                    </a:lnTo>
                    <a:lnTo>
                      <a:pt x="15" y="655"/>
                    </a:lnTo>
                    <a:lnTo>
                      <a:pt x="15" y="650"/>
                    </a:lnTo>
                    <a:lnTo>
                      <a:pt x="15" y="644"/>
                    </a:lnTo>
                    <a:lnTo>
                      <a:pt x="15" y="638"/>
                    </a:lnTo>
                    <a:lnTo>
                      <a:pt x="15" y="631"/>
                    </a:lnTo>
                    <a:lnTo>
                      <a:pt x="15" y="620"/>
                    </a:lnTo>
                    <a:lnTo>
                      <a:pt x="15" y="609"/>
                    </a:lnTo>
                    <a:lnTo>
                      <a:pt x="15" y="600"/>
                    </a:lnTo>
                    <a:lnTo>
                      <a:pt x="15" y="590"/>
                    </a:lnTo>
                    <a:lnTo>
                      <a:pt x="15" y="583"/>
                    </a:lnTo>
                    <a:lnTo>
                      <a:pt x="15" y="578"/>
                    </a:lnTo>
                    <a:lnTo>
                      <a:pt x="15" y="570"/>
                    </a:lnTo>
                    <a:lnTo>
                      <a:pt x="15" y="563"/>
                    </a:lnTo>
                    <a:lnTo>
                      <a:pt x="15" y="554"/>
                    </a:lnTo>
                    <a:lnTo>
                      <a:pt x="15" y="546"/>
                    </a:lnTo>
                    <a:lnTo>
                      <a:pt x="15" y="541"/>
                    </a:lnTo>
                    <a:lnTo>
                      <a:pt x="15" y="535"/>
                    </a:lnTo>
                    <a:lnTo>
                      <a:pt x="15" y="530"/>
                    </a:lnTo>
                    <a:lnTo>
                      <a:pt x="15" y="520"/>
                    </a:lnTo>
                    <a:lnTo>
                      <a:pt x="14" y="511"/>
                    </a:lnTo>
                    <a:lnTo>
                      <a:pt x="14" y="504"/>
                    </a:lnTo>
                    <a:lnTo>
                      <a:pt x="14" y="496"/>
                    </a:lnTo>
                    <a:lnTo>
                      <a:pt x="14" y="491"/>
                    </a:lnTo>
                    <a:lnTo>
                      <a:pt x="14" y="485"/>
                    </a:lnTo>
                    <a:lnTo>
                      <a:pt x="12" y="476"/>
                    </a:lnTo>
                    <a:lnTo>
                      <a:pt x="12" y="471"/>
                    </a:lnTo>
                    <a:lnTo>
                      <a:pt x="10" y="463"/>
                    </a:lnTo>
                    <a:lnTo>
                      <a:pt x="8" y="454"/>
                    </a:lnTo>
                    <a:lnTo>
                      <a:pt x="8" y="447"/>
                    </a:lnTo>
                    <a:lnTo>
                      <a:pt x="8" y="441"/>
                    </a:lnTo>
                    <a:lnTo>
                      <a:pt x="8" y="435"/>
                    </a:lnTo>
                    <a:lnTo>
                      <a:pt x="6" y="424"/>
                    </a:lnTo>
                    <a:lnTo>
                      <a:pt x="4" y="417"/>
                    </a:lnTo>
                    <a:lnTo>
                      <a:pt x="2" y="410"/>
                    </a:lnTo>
                    <a:lnTo>
                      <a:pt x="0" y="402"/>
                    </a:lnTo>
                    <a:lnTo>
                      <a:pt x="0" y="395"/>
                    </a:lnTo>
                    <a:lnTo>
                      <a:pt x="0" y="388"/>
                    </a:lnTo>
                    <a:lnTo>
                      <a:pt x="0" y="380"/>
                    </a:lnTo>
                    <a:lnTo>
                      <a:pt x="0" y="373"/>
                    </a:lnTo>
                    <a:lnTo>
                      <a:pt x="0" y="365"/>
                    </a:lnTo>
                    <a:lnTo>
                      <a:pt x="0" y="360"/>
                    </a:lnTo>
                    <a:lnTo>
                      <a:pt x="0" y="354"/>
                    </a:lnTo>
                    <a:lnTo>
                      <a:pt x="0" y="349"/>
                    </a:lnTo>
                    <a:lnTo>
                      <a:pt x="0" y="343"/>
                    </a:lnTo>
                    <a:lnTo>
                      <a:pt x="0" y="338"/>
                    </a:lnTo>
                    <a:lnTo>
                      <a:pt x="0" y="328"/>
                    </a:lnTo>
                    <a:lnTo>
                      <a:pt x="0" y="317"/>
                    </a:lnTo>
                    <a:lnTo>
                      <a:pt x="0" y="310"/>
                    </a:lnTo>
                    <a:lnTo>
                      <a:pt x="0" y="304"/>
                    </a:lnTo>
                    <a:lnTo>
                      <a:pt x="0" y="299"/>
                    </a:lnTo>
                    <a:lnTo>
                      <a:pt x="0" y="292"/>
                    </a:lnTo>
                    <a:lnTo>
                      <a:pt x="2" y="282"/>
                    </a:lnTo>
                    <a:lnTo>
                      <a:pt x="4" y="275"/>
                    </a:lnTo>
                    <a:lnTo>
                      <a:pt x="4" y="269"/>
                    </a:lnTo>
                    <a:lnTo>
                      <a:pt x="6" y="262"/>
                    </a:lnTo>
                    <a:lnTo>
                      <a:pt x="8" y="253"/>
                    </a:lnTo>
                    <a:lnTo>
                      <a:pt x="10" y="247"/>
                    </a:lnTo>
                    <a:lnTo>
                      <a:pt x="10" y="238"/>
                    </a:lnTo>
                    <a:lnTo>
                      <a:pt x="12" y="231"/>
                    </a:lnTo>
                    <a:lnTo>
                      <a:pt x="12" y="223"/>
                    </a:lnTo>
                    <a:lnTo>
                      <a:pt x="12" y="218"/>
                    </a:lnTo>
                    <a:lnTo>
                      <a:pt x="12" y="210"/>
                    </a:lnTo>
                    <a:lnTo>
                      <a:pt x="12" y="205"/>
                    </a:lnTo>
                    <a:lnTo>
                      <a:pt x="12" y="199"/>
                    </a:lnTo>
                    <a:lnTo>
                      <a:pt x="12" y="194"/>
                    </a:lnTo>
                    <a:lnTo>
                      <a:pt x="12" y="188"/>
                    </a:lnTo>
                    <a:lnTo>
                      <a:pt x="12" y="183"/>
                    </a:lnTo>
                    <a:lnTo>
                      <a:pt x="12" y="177"/>
                    </a:lnTo>
                    <a:lnTo>
                      <a:pt x="12" y="170"/>
                    </a:lnTo>
                    <a:lnTo>
                      <a:pt x="12" y="164"/>
                    </a:lnTo>
                    <a:lnTo>
                      <a:pt x="12" y="159"/>
                    </a:lnTo>
                    <a:lnTo>
                      <a:pt x="12" y="151"/>
                    </a:lnTo>
                    <a:lnTo>
                      <a:pt x="12" y="144"/>
                    </a:lnTo>
                    <a:lnTo>
                      <a:pt x="12" y="137"/>
                    </a:lnTo>
                    <a:lnTo>
                      <a:pt x="12" y="129"/>
                    </a:lnTo>
                    <a:lnTo>
                      <a:pt x="12" y="124"/>
                    </a:lnTo>
                    <a:lnTo>
                      <a:pt x="12" y="114"/>
                    </a:lnTo>
                    <a:lnTo>
                      <a:pt x="12" y="107"/>
                    </a:lnTo>
                    <a:lnTo>
                      <a:pt x="12" y="101"/>
                    </a:lnTo>
                    <a:lnTo>
                      <a:pt x="12" y="96"/>
                    </a:lnTo>
                    <a:lnTo>
                      <a:pt x="12" y="89"/>
                    </a:lnTo>
                    <a:lnTo>
                      <a:pt x="12" y="81"/>
                    </a:lnTo>
                    <a:lnTo>
                      <a:pt x="12" y="76"/>
                    </a:lnTo>
                    <a:lnTo>
                      <a:pt x="12" y="70"/>
                    </a:lnTo>
                    <a:lnTo>
                      <a:pt x="12" y="65"/>
                    </a:lnTo>
                    <a:lnTo>
                      <a:pt x="12" y="59"/>
                    </a:lnTo>
                    <a:lnTo>
                      <a:pt x="12" y="52"/>
                    </a:lnTo>
                    <a:lnTo>
                      <a:pt x="10" y="46"/>
                    </a:lnTo>
                    <a:lnTo>
                      <a:pt x="10" y="41"/>
                    </a:lnTo>
                    <a:lnTo>
                      <a:pt x="10" y="33"/>
                    </a:lnTo>
                    <a:lnTo>
                      <a:pt x="10" y="28"/>
                    </a:lnTo>
                    <a:lnTo>
                      <a:pt x="10" y="22"/>
                    </a:lnTo>
                    <a:lnTo>
                      <a:pt x="10" y="17"/>
                    </a:lnTo>
                    <a:lnTo>
                      <a:pt x="10" y="11"/>
                    </a:lnTo>
                    <a:lnTo>
                      <a:pt x="12" y="6"/>
                    </a:lnTo>
                    <a:lnTo>
                      <a:pt x="17" y="2"/>
                    </a:lnTo>
                    <a:lnTo>
                      <a:pt x="23" y="0"/>
                    </a:lnTo>
                    <a:lnTo>
                      <a:pt x="25" y="6"/>
                    </a:lnTo>
                    <a:lnTo>
                      <a:pt x="25" y="11"/>
                    </a:lnTo>
                    <a:lnTo>
                      <a:pt x="25" y="17"/>
                    </a:lnTo>
                    <a:lnTo>
                      <a:pt x="27" y="22"/>
                    </a:lnTo>
                    <a:lnTo>
                      <a:pt x="27" y="28"/>
                    </a:lnTo>
                    <a:lnTo>
                      <a:pt x="27" y="33"/>
                    </a:lnTo>
                    <a:lnTo>
                      <a:pt x="27" y="39"/>
                    </a:lnTo>
                    <a:lnTo>
                      <a:pt x="27" y="44"/>
                    </a:lnTo>
                    <a:lnTo>
                      <a:pt x="27" y="50"/>
                    </a:lnTo>
                    <a:lnTo>
                      <a:pt x="27" y="57"/>
                    </a:lnTo>
                    <a:lnTo>
                      <a:pt x="27" y="65"/>
                    </a:lnTo>
                    <a:lnTo>
                      <a:pt x="27" y="72"/>
                    </a:lnTo>
                    <a:lnTo>
                      <a:pt x="27" y="79"/>
                    </a:lnTo>
                    <a:lnTo>
                      <a:pt x="27" y="87"/>
                    </a:lnTo>
                    <a:lnTo>
                      <a:pt x="27" y="92"/>
                    </a:lnTo>
                    <a:lnTo>
                      <a:pt x="27" y="98"/>
                    </a:lnTo>
                    <a:lnTo>
                      <a:pt x="27" y="105"/>
                    </a:lnTo>
                    <a:lnTo>
                      <a:pt x="27" y="113"/>
                    </a:lnTo>
                    <a:lnTo>
                      <a:pt x="27" y="120"/>
                    </a:lnTo>
                    <a:lnTo>
                      <a:pt x="27" y="127"/>
                    </a:lnTo>
                    <a:lnTo>
                      <a:pt x="27" y="135"/>
                    </a:lnTo>
                    <a:lnTo>
                      <a:pt x="27" y="140"/>
                    </a:lnTo>
                    <a:lnTo>
                      <a:pt x="27" y="148"/>
                    </a:lnTo>
                    <a:lnTo>
                      <a:pt x="27" y="155"/>
                    </a:lnTo>
                    <a:lnTo>
                      <a:pt x="27" y="161"/>
                    </a:lnTo>
                    <a:lnTo>
                      <a:pt x="27" y="168"/>
                    </a:lnTo>
                    <a:lnTo>
                      <a:pt x="27" y="173"/>
                    </a:lnTo>
                    <a:lnTo>
                      <a:pt x="27" y="179"/>
                    </a:lnTo>
                    <a:lnTo>
                      <a:pt x="27" y="185"/>
                    </a:lnTo>
                    <a:lnTo>
                      <a:pt x="27" y="190"/>
                    </a:lnTo>
                    <a:lnTo>
                      <a:pt x="27" y="197"/>
                    </a:lnTo>
                    <a:lnTo>
                      <a:pt x="27" y="203"/>
                    </a:lnTo>
                    <a:lnTo>
                      <a:pt x="27" y="209"/>
                    </a:lnTo>
                    <a:lnTo>
                      <a:pt x="27" y="218"/>
                    </a:lnTo>
                    <a:lnTo>
                      <a:pt x="27" y="223"/>
                    </a:lnTo>
                    <a:lnTo>
                      <a:pt x="27" y="231"/>
                    </a:lnTo>
                    <a:lnTo>
                      <a:pt x="27" y="236"/>
                    </a:lnTo>
                    <a:lnTo>
                      <a:pt x="27" y="242"/>
                    </a:lnTo>
                    <a:lnTo>
                      <a:pt x="27" y="249"/>
                    </a:lnTo>
                    <a:lnTo>
                      <a:pt x="27" y="255"/>
                    </a:lnTo>
                    <a:lnTo>
                      <a:pt x="27" y="262"/>
                    </a:lnTo>
                    <a:lnTo>
                      <a:pt x="27" y="268"/>
                    </a:lnTo>
                    <a:lnTo>
                      <a:pt x="27" y="273"/>
                    </a:lnTo>
                    <a:lnTo>
                      <a:pt x="27" y="279"/>
                    </a:lnTo>
                    <a:lnTo>
                      <a:pt x="27" y="284"/>
                    </a:lnTo>
                    <a:lnTo>
                      <a:pt x="27" y="290"/>
                    </a:lnTo>
                    <a:lnTo>
                      <a:pt x="27" y="295"/>
                    </a:lnTo>
                    <a:lnTo>
                      <a:pt x="27" y="303"/>
                    </a:lnTo>
                    <a:lnTo>
                      <a:pt x="27" y="310"/>
                    </a:lnTo>
                    <a:lnTo>
                      <a:pt x="27" y="316"/>
                    </a:lnTo>
                    <a:lnTo>
                      <a:pt x="27" y="323"/>
                    </a:lnTo>
                    <a:lnTo>
                      <a:pt x="27" y="330"/>
                    </a:lnTo>
                    <a:lnTo>
                      <a:pt x="27" y="338"/>
                    </a:lnTo>
                    <a:lnTo>
                      <a:pt x="27" y="345"/>
                    </a:lnTo>
                    <a:lnTo>
                      <a:pt x="27" y="352"/>
                    </a:lnTo>
                    <a:lnTo>
                      <a:pt x="27" y="358"/>
                    </a:lnTo>
                    <a:lnTo>
                      <a:pt x="27" y="364"/>
                    </a:lnTo>
                    <a:lnTo>
                      <a:pt x="27" y="371"/>
                    </a:lnTo>
                    <a:lnTo>
                      <a:pt x="27" y="376"/>
                    </a:lnTo>
                    <a:lnTo>
                      <a:pt x="27" y="384"/>
                    </a:lnTo>
                    <a:lnTo>
                      <a:pt x="27" y="391"/>
                    </a:lnTo>
                    <a:lnTo>
                      <a:pt x="27" y="397"/>
                    </a:lnTo>
                    <a:lnTo>
                      <a:pt x="27" y="404"/>
                    </a:lnTo>
                    <a:lnTo>
                      <a:pt x="27" y="411"/>
                    </a:lnTo>
                    <a:lnTo>
                      <a:pt x="27" y="419"/>
                    </a:lnTo>
                    <a:lnTo>
                      <a:pt x="27" y="428"/>
                    </a:lnTo>
                    <a:lnTo>
                      <a:pt x="27" y="434"/>
                    </a:lnTo>
                    <a:lnTo>
                      <a:pt x="27" y="441"/>
                    </a:lnTo>
                    <a:lnTo>
                      <a:pt x="27" y="448"/>
                    </a:lnTo>
                    <a:lnTo>
                      <a:pt x="27" y="454"/>
                    </a:lnTo>
                    <a:lnTo>
                      <a:pt x="27" y="461"/>
                    </a:lnTo>
                    <a:lnTo>
                      <a:pt x="27" y="467"/>
                    </a:lnTo>
                    <a:lnTo>
                      <a:pt x="29" y="474"/>
                    </a:lnTo>
                    <a:lnTo>
                      <a:pt x="29" y="480"/>
                    </a:lnTo>
                    <a:lnTo>
                      <a:pt x="29" y="485"/>
                    </a:lnTo>
                    <a:lnTo>
                      <a:pt x="31" y="491"/>
                    </a:lnTo>
                    <a:lnTo>
                      <a:pt x="31" y="496"/>
                    </a:lnTo>
                    <a:lnTo>
                      <a:pt x="33" y="502"/>
                    </a:lnTo>
                    <a:lnTo>
                      <a:pt x="33" y="507"/>
                    </a:lnTo>
                    <a:lnTo>
                      <a:pt x="35" y="515"/>
                    </a:lnTo>
                    <a:lnTo>
                      <a:pt x="37" y="520"/>
                    </a:lnTo>
                    <a:lnTo>
                      <a:pt x="37" y="526"/>
                    </a:lnTo>
                    <a:lnTo>
                      <a:pt x="37" y="531"/>
                    </a:lnTo>
                    <a:lnTo>
                      <a:pt x="39" y="537"/>
                    </a:lnTo>
                    <a:lnTo>
                      <a:pt x="39" y="543"/>
                    </a:lnTo>
                    <a:lnTo>
                      <a:pt x="39" y="548"/>
                    </a:lnTo>
                    <a:lnTo>
                      <a:pt x="39" y="554"/>
                    </a:lnTo>
                    <a:lnTo>
                      <a:pt x="41" y="559"/>
                    </a:lnTo>
                    <a:lnTo>
                      <a:pt x="41" y="566"/>
                    </a:lnTo>
                    <a:lnTo>
                      <a:pt x="41" y="574"/>
                    </a:lnTo>
                    <a:lnTo>
                      <a:pt x="41" y="581"/>
                    </a:lnTo>
                    <a:lnTo>
                      <a:pt x="41" y="589"/>
                    </a:lnTo>
                    <a:lnTo>
                      <a:pt x="42" y="594"/>
                    </a:lnTo>
                    <a:lnTo>
                      <a:pt x="42" y="600"/>
                    </a:lnTo>
                    <a:lnTo>
                      <a:pt x="42" y="605"/>
                    </a:lnTo>
                    <a:lnTo>
                      <a:pt x="42" y="611"/>
                    </a:lnTo>
                    <a:lnTo>
                      <a:pt x="44" y="618"/>
                    </a:lnTo>
                    <a:lnTo>
                      <a:pt x="44" y="626"/>
                    </a:lnTo>
                    <a:lnTo>
                      <a:pt x="48" y="637"/>
                    </a:lnTo>
                    <a:lnTo>
                      <a:pt x="48" y="644"/>
                    </a:lnTo>
                    <a:lnTo>
                      <a:pt x="50" y="650"/>
                    </a:lnTo>
                    <a:lnTo>
                      <a:pt x="50" y="655"/>
                    </a:lnTo>
                    <a:lnTo>
                      <a:pt x="52" y="661"/>
                    </a:lnTo>
                    <a:lnTo>
                      <a:pt x="52" y="666"/>
                    </a:lnTo>
                    <a:lnTo>
                      <a:pt x="52" y="672"/>
                    </a:lnTo>
                    <a:lnTo>
                      <a:pt x="52" y="677"/>
                    </a:lnTo>
                    <a:lnTo>
                      <a:pt x="54" y="685"/>
                    </a:lnTo>
                    <a:lnTo>
                      <a:pt x="54" y="692"/>
                    </a:lnTo>
                    <a:lnTo>
                      <a:pt x="54" y="699"/>
                    </a:lnTo>
                    <a:lnTo>
                      <a:pt x="54" y="709"/>
                    </a:lnTo>
                    <a:lnTo>
                      <a:pt x="54" y="714"/>
                    </a:lnTo>
                    <a:lnTo>
                      <a:pt x="54" y="721"/>
                    </a:lnTo>
                    <a:lnTo>
                      <a:pt x="54" y="727"/>
                    </a:lnTo>
                    <a:lnTo>
                      <a:pt x="54" y="733"/>
                    </a:lnTo>
                    <a:lnTo>
                      <a:pt x="54" y="738"/>
                    </a:lnTo>
                    <a:lnTo>
                      <a:pt x="54" y="744"/>
                    </a:lnTo>
                    <a:lnTo>
                      <a:pt x="54" y="751"/>
                    </a:lnTo>
                    <a:lnTo>
                      <a:pt x="54" y="757"/>
                    </a:lnTo>
                    <a:lnTo>
                      <a:pt x="54" y="762"/>
                    </a:lnTo>
                    <a:lnTo>
                      <a:pt x="54" y="768"/>
                    </a:lnTo>
                    <a:lnTo>
                      <a:pt x="48" y="771"/>
                    </a:lnTo>
                    <a:lnTo>
                      <a:pt x="42" y="773"/>
                    </a:lnTo>
                    <a:lnTo>
                      <a:pt x="37" y="775"/>
                    </a:lnTo>
                    <a:lnTo>
                      <a:pt x="31" y="775"/>
                    </a:lnTo>
                    <a:lnTo>
                      <a:pt x="25" y="775"/>
                    </a:lnTo>
                    <a:lnTo>
                      <a:pt x="19" y="775"/>
                    </a:lnTo>
                    <a:lnTo>
                      <a:pt x="15" y="769"/>
                    </a:lnTo>
                    <a:lnTo>
                      <a:pt x="15" y="764"/>
                    </a:lnTo>
                    <a:lnTo>
                      <a:pt x="15" y="758"/>
                    </a:lnTo>
                    <a:lnTo>
                      <a:pt x="15" y="753"/>
                    </a:lnTo>
                    <a:lnTo>
                      <a:pt x="17" y="747"/>
                    </a:lnTo>
                    <a:lnTo>
                      <a:pt x="19" y="742"/>
                    </a:lnTo>
                  </a:path>
                </a:pathLst>
              </a:custGeom>
              <a:solidFill>
                <a:srgbClr val="EAEC5E"/>
              </a:solidFill>
              <a:ln w="12700" cap="rnd">
                <a:solidFill>
                  <a:srgbClr val="00CC00"/>
                </a:solidFill>
                <a:round/>
                <a:headEnd/>
                <a:tailEnd/>
              </a:ln>
            </p:spPr>
            <p:txBody>
              <a:bodyPr/>
              <a:lstStyle/>
              <a:p>
                <a:endParaRPr lang="en-US"/>
              </a:p>
            </p:txBody>
          </p:sp>
          <p:sp>
            <p:nvSpPr>
              <p:cNvPr id="3923" name="Freeform 322"/>
              <p:cNvSpPr>
                <a:spLocks/>
              </p:cNvSpPr>
              <p:nvPr/>
            </p:nvSpPr>
            <p:spPr bwMode="auto">
              <a:xfrm>
                <a:off x="1647" y="1576"/>
                <a:ext cx="68" cy="127"/>
              </a:xfrm>
              <a:custGeom>
                <a:avLst/>
                <a:gdLst>
                  <a:gd name="T0" fmla="*/ 4 w 68"/>
                  <a:gd name="T1" fmla="*/ 126 h 127"/>
                  <a:gd name="T2" fmla="*/ 1 w 68"/>
                  <a:gd name="T3" fmla="*/ 119 h 127"/>
                  <a:gd name="T4" fmla="*/ 0 w 68"/>
                  <a:gd name="T5" fmla="*/ 111 h 127"/>
                  <a:gd name="T6" fmla="*/ 0 w 68"/>
                  <a:gd name="T7" fmla="*/ 104 h 127"/>
                  <a:gd name="T8" fmla="*/ 0 w 68"/>
                  <a:gd name="T9" fmla="*/ 96 h 127"/>
                  <a:gd name="T10" fmla="*/ 0 w 68"/>
                  <a:gd name="T11" fmla="*/ 89 h 127"/>
                  <a:gd name="T12" fmla="*/ 0 w 68"/>
                  <a:gd name="T13" fmla="*/ 82 h 127"/>
                  <a:gd name="T14" fmla="*/ 3 w 68"/>
                  <a:gd name="T15" fmla="*/ 74 h 127"/>
                  <a:gd name="T16" fmla="*/ 5 w 68"/>
                  <a:gd name="T17" fmla="*/ 67 h 127"/>
                  <a:gd name="T18" fmla="*/ 9 w 68"/>
                  <a:gd name="T19" fmla="*/ 62 h 127"/>
                  <a:gd name="T20" fmla="*/ 12 w 68"/>
                  <a:gd name="T21" fmla="*/ 54 h 127"/>
                  <a:gd name="T22" fmla="*/ 15 w 68"/>
                  <a:gd name="T23" fmla="*/ 49 h 127"/>
                  <a:gd name="T24" fmla="*/ 18 w 68"/>
                  <a:gd name="T25" fmla="*/ 42 h 127"/>
                  <a:gd name="T26" fmla="*/ 22 w 68"/>
                  <a:gd name="T27" fmla="*/ 37 h 127"/>
                  <a:gd name="T28" fmla="*/ 24 w 68"/>
                  <a:gd name="T29" fmla="*/ 30 h 127"/>
                  <a:gd name="T30" fmla="*/ 28 w 68"/>
                  <a:gd name="T31" fmla="*/ 27 h 127"/>
                  <a:gd name="T32" fmla="*/ 32 w 68"/>
                  <a:gd name="T33" fmla="*/ 22 h 127"/>
                  <a:gd name="T34" fmla="*/ 36 w 68"/>
                  <a:gd name="T35" fmla="*/ 17 h 127"/>
                  <a:gd name="T36" fmla="*/ 40 w 68"/>
                  <a:gd name="T37" fmla="*/ 15 h 127"/>
                  <a:gd name="T38" fmla="*/ 44 w 68"/>
                  <a:gd name="T39" fmla="*/ 10 h 127"/>
                  <a:gd name="T40" fmla="*/ 48 w 68"/>
                  <a:gd name="T41" fmla="*/ 7 h 127"/>
                  <a:gd name="T42" fmla="*/ 52 w 68"/>
                  <a:gd name="T43" fmla="*/ 2 h 127"/>
                  <a:gd name="T44" fmla="*/ 55 w 68"/>
                  <a:gd name="T45" fmla="*/ 2 h 127"/>
                  <a:gd name="T46" fmla="*/ 59 w 68"/>
                  <a:gd name="T47" fmla="*/ 0 h 127"/>
                  <a:gd name="T48" fmla="*/ 63 w 68"/>
                  <a:gd name="T49" fmla="*/ 0 h 127"/>
                  <a:gd name="T50" fmla="*/ 67 w 68"/>
                  <a:gd name="T51" fmla="*/ 0 h 127"/>
                  <a:gd name="T52" fmla="*/ 63 w 68"/>
                  <a:gd name="T53" fmla="*/ 2 h 127"/>
                  <a:gd name="T54" fmla="*/ 67 w 68"/>
                  <a:gd name="T55" fmla="*/ 7 h 127"/>
                  <a:gd name="T56" fmla="*/ 67 w 68"/>
                  <a:gd name="T57" fmla="*/ 15 h 127"/>
                  <a:gd name="T58" fmla="*/ 66 w 68"/>
                  <a:gd name="T59" fmla="*/ 22 h 127"/>
                  <a:gd name="T60" fmla="*/ 63 w 68"/>
                  <a:gd name="T61" fmla="*/ 30 h 127"/>
                  <a:gd name="T62" fmla="*/ 62 w 68"/>
                  <a:gd name="T63" fmla="*/ 37 h 127"/>
                  <a:gd name="T64" fmla="*/ 61 w 68"/>
                  <a:gd name="T65" fmla="*/ 44 h 127"/>
                  <a:gd name="T66" fmla="*/ 58 w 68"/>
                  <a:gd name="T67" fmla="*/ 52 h 127"/>
                  <a:gd name="T68" fmla="*/ 54 w 68"/>
                  <a:gd name="T69" fmla="*/ 57 h 127"/>
                  <a:gd name="T70" fmla="*/ 52 w 68"/>
                  <a:gd name="T71" fmla="*/ 64 h 127"/>
                  <a:gd name="T72" fmla="*/ 48 w 68"/>
                  <a:gd name="T73" fmla="*/ 69 h 127"/>
                  <a:gd name="T74" fmla="*/ 44 w 68"/>
                  <a:gd name="T75" fmla="*/ 77 h 127"/>
                  <a:gd name="T76" fmla="*/ 40 w 68"/>
                  <a:gd name="T77" fmla="*/ 82 h 127"/>
                  <a:gd name="T78" fmla="*/ 36 w 68"/>
                  <a:gd name="T79" fmla="*/ 86 h 127"/>
                  <a:gd name="T80" fmla="*/ 34 w 68"/>
                  <a:gd name="T81" fmla="*/ 94 h 127"/>
                  <a:gd name="T82" fmla="*/ 30 w 68"/>
                  <a:gd name="T83" fmla="*/ 96 h 127"/>
                  <a:gd name="T84" fmla="*/ 27 w 68"/>
                  <a:gd name="T85" fmla="*/ 104 h 127"/>
                  <a:gd name="T86" fmla="*/ 23 w 68"/>
                  <a:gd name="T87" fmla="*/ 106 h 127"/>
                  <a:gd name="T88" fmla="*/ 19 w 68"/>
                  <a:gd name="T89" fmla="*/ 114 h 127"/>
                  <a:gd name="T90" fmla="*/ 17 w 68"/>
                  <a:gd name="T91" fmla="*/ 121 h 127"/>
                  <a:gd name="T92" fmla="*/ 13 w 68"/>
                  <a:gd name="T93" fmla="*/ 121 h 127"/>
                  <a:gd name="T94" fmla="*/ 9 w 68"/>
                  <a:gd name="T95" fmla="*/ 126 h 127"/>
                  <a:gd name="T96" fmla="*/ 5 w 68"/>
                  <a:gd name="T97" fmla="*/ 126 h 127"/>
                  <a:gd name="T98" fmla="*/ 1 w 68"/>
                  <a:gd name="T99" fmla="*/ 126 h 127"/>
                  <a:gd name="T100" fmla="*/ 1 w 68"/>
                  <a:gd name="T101" fmla="*/ 119 h 127"/>
                  <a:gd name="T102" fmla="*/ 1 w 68"/>
                  <a:gd name="T103" fmla="*/ 111 h 127"/>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68"/>
                  <a:gd name="T157" fmla="*/ 0 h 127"/>
                  <a:gd name="T158" fmla="*/ 68 w 68"/>
                  <a:gd name="T159" fmla="*/ 127 h 127"/>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68" h="127">
                    <a:moveTo>
                      <a:pt x="4" y="126"/>
                    </a:moveTo>
                    <a:lnTo>
                      <a:pt x="1" y="119"/>
                    </a:lnTo>
                    <a:lnTo>
                      <a:pt x="0" y="111"/>
                    </a:lnTo>
                    <a:lnTo>
                      <a:pt x="0" y="104"/>
                    </a:lnTo>
                    <a:lnTo>
                      <a:pt x="0" y="96"/>
                    </a:lnTo>
                    <a:lnTo>
                      <a:pt x="0" y="89"/>
                    </a:lnTo>
                    <a:lnTo>
                      <a:pt x="0" y="82"/>
                    </a:lnTo>
                    <a:lnTo>
                      <a:pt x="3" y="74"/>
                    </a:lnTo>
                    <a:lnTo>
                      <a:pt x="5" y="67"/>
                    </a:lnTo>
                    <a:lnTo>
                      <a:pt x="9" y="62"/>
                    </a:lnTo>
                    <a:lnTo>
                      <a:pt x="12" y="54"/>
                    </a:lnTo>
                    <a:lnTo>
                      <a:pt x="15" y="49"/>
                    </a:lnTo>
                    <a:lnTo>
                      <a:pt x="18" y="42"/>
                    </a:lnTo>
                    <a:lnTo>
                      <a:pt x="22" y="37"/>
                    </a:lnTo>
                    <a:lnTo>
                      <a:pt x="24" y="30"/>
                    </a:lnTo>
                    <a:lnTo>
                      <a:pt x="28" y="27"/>
                    </a:lnTo>
                    <a:lnTo>
                      <a:pt x="32" y="22"/>
                    </a:lnTo>
                    <a:lnTo>
                      <a:pt x="36" y="17"/>
                    </a:lnTo>
                    <a:lnTo>
                      <a:pt x="40" y="15"/>
                    </a:lnTo>
                    <a:lnTo>
                      <a:pt x="44" y="10"/>
                    </a:lnTo>
                    <a:lnTo>
                      <a:pt x="48" y="7"/>
                    </a:lnTo>
                    <a:lnTo>
                      <a:pt x="52" y="2"/>
                    </a:lnTo>
                    <a:lnTo>
                      <a:pt x="55" y="2"/>
                    </a:lnTo>
                    <a:lnTo>
                      <a:pt x="59" y="0"/>
                    </a:lnTo>
                    <a:lnTo>
                      <a:pt x="63" y="0"/>
                    </a:lnTo>
                    <a:lnTo>
                      <a:pt x="67" y="0"/>
                    </a:lnTo>
                    <a:lnTo>
                      <a:pt x="63" y="2"/>
                    </a:lnTo>
                    <a:lnTo>
                      <a:pt x="67" y="7"/>
                    </a:lnTo>
                    <a:lnTo>
                      <a:pt x="67" y="15"/>
                    </a:lnTo>
                    <a:lnTo>
                      <a:pt x="66" y="22"/>
                    </a:lnTo>
                    <a:lnTo>
                      <a:pt x="63" y="30"/>
                    </a:lnTo>
                    <a:lnTo>
                      <a:pt x="62" y="37"/>
                    </a:lnTo>
                    <a:lnTo>
                      <a:pt x="61" y="44"/>
                    </a:lnTo>
                    <a:lnTo>
                      <a:pt x="58" y="52"/>
                    </a:lnTo>
                    <a:lnTo>
                      <a:pt x="54" y="57"/>
                    </a:lnTo>
                    <a:lnTo>
                      <a:pt x="52" y="64"/>
                    </a:lnTo>
                    <a:lnTo>
                      <a:pt x="48" y="69"/>
                    </a:lnTo>
                    <a:lnTo>
                      <a:pt x="44" y="77"/>
                    </a:lnTo>
                    <a:lnTo>
                      <a:pt x="40" y="82"/>
                    </a:lnTo>
                    <a:lnTo>
                      <a:pt x="36" y="86"/>
                    </a:lnTo>
                    <a:lnTo>
                      <a:pt x="34" y="94"/>
                    </a:lnTo>
                    <a:lnTo>
                      <a:pt x="30" y="96"/>
                    </a:lnTo>
                    <a:lnTo>
                      <a:pt x="27" y="104"/>
                    </a:lnTo>
                    <a:lnTo>
                      <a:pt x="23" y="106"/>
                    </a:lnTo>
                    <a:lnTo>
                      <a:pt x="19" y="114"/>
                    </a:lnTo>
                    <a:lnTo>
                      <a:pt x="17" y="121"/>
                    </a:lnTo>
                    <a:lnTo>
                      <a:pt x="13" y="121"/>
                    </a:lnTo>
                    <a:lnTo>
                      <a:pt x="9" y="126"/>
                    </a:lnTo>
                    <a:lnTo>
                      <a:pt x="5" y="126"/>
                    </a:lnTo>
                    <a:lnTo>
                      <a:pt x="1" y="126"/>
                    </a:lnTo>
                    <a:lnTo>
                      <a:pt x="1" y="119"/>
                    </a:lnTo>
                    <a:lnTo>
                      <a:pt x="1" y="111"/>
                    </a:lnTo>
                  </a:path>
                </a:pathLst>
              </a:custGeom>
              <a:solidFill>
                <a:srgbClr val="EAEC5E"/>
              </a:solidFill>
              <a:ln w="12700" cap="rnd">
                <a:solidFill>
                  <a:schemeClr val="tx1"/>
                </a:solidFill>
                <a:round/>
                <a:headEnd/>
                <a:tailEnd/>
              </a:ln>
            </p:spPr>
            <p:txBody>
              <a:bodyPr/>
              <a:lstStyle/>
              <a:p>
                <a:endParaRPr lang="en-US"/>
              </a:p>
            </p:txBody>
          </p:sp>
          <p:sp>
            <p:nvSpPr>
              <p:cNvPr id="3924" name="Freeform 323"/>
              <p:cNvSpPr>
                <a:spLocks/>
              </p:cNvSpPr>
              <p:nvPr/>
            </p:nvSpPr>
            <p:spPr bwMode="auto">
              <a:xfrm>
                <a:off x="1587" y="1687"/>
                <a:ext cx="53" cy="114"/>
              </a:xfrm>
              <a:custGeom>
                <a:avLst/>
                <a:gdLst>
                  <a:gd name="T0" fmla="*/ 49 w 53"/>
                  <a:gd name="T1" fmla="*/ 113 h 114"/>
                  <a:gd name="T2" fmla="*/ 51 w 53"/>
                  <a:gd name="T3" fmla="*/ 106 h 114"/>
                  <a:gd name="T4" fmla="*/ 52 w 53"/>
                  <a:gd name="T5" fmla="*/ 100 h 114"/>
                  <a:gd name="T6" fmla="*/ 52 w 53"/>
                  <a:gd name="T7" fmla="*/ 93 h 114"/>
                  <a:gd name="T8" fmla="*/ 52 w 53"/>
                  <a:gd name="T9" fmla="*/ 86 h 114"/>
                  <a:gd name="T10" fmla="*/ 52 w 53"/>
                  <a:gd name="T11" fmla="*/ 80 h 114"/>
                  <a:gd name="T12" fmla="*/ 52 w 53"/>
                  <a:gd name="T13" fmla="*/ 73 h 114"/>
                  <a:gd name="T14" fmla="*/ 50 w 53"/>
                  <a:gd name="T15" fmla="*/ 66 h 114"/>
                  <a:gd name="T16" fmla="*/ 48 w 53"/>
                  <a:gd name="T17" fmla="*/ 60 h 114"/>
                  <a:gd name="T18" fmla="*/ 45 w 53"/>
                  <a:gd name="T19" fmla="*/ 55 h 114"/>
                  <a:gd name="T20" fmla="*/ 43 w 53"/>
                  <a:gd name="T21" fmla="*/ 49 h 114"/>
                  <a:gd name="T22" fmla="*/ 40 w 53"/>
                  <a:gd name="T23" fmla="*/ 44 h 114"/>
                  <a:gd name="T24" fmla="*/ 38 w 53"/>
                  <a:gd name="T25" fmla="*/ 38 h 114"/>
                  <a:gd name="T26" fmla="*/ 35 w 53"/>
                  <a:gd name="T27" fmla="*/ 33 h 114"/>
                  <a:gd name="T28" fmla="*/ 33 w 53"/>
                  <a:gd name="T29" fmla="*/ 27 h 114"/>
                  <a:gd name="T30" fmla="*/ 30 w 53"/>
                  <a:gd name="T31" fmla="*/ 24 h 114"/>
                  <a:gd name="T32" fmla="*/ 27 w 53"/>
                  <a:gd name="T33" fmla="*/ 20 h 114"/>
                  <a:gd name="T34" fmla="*/ 24 w 53"/>
                  <a:gd name="T35" fmla="*/ 16 h 114"/>
                  <a:gd name="T36" fmla="*/ 21 w 53"/>
                  <a:gd name="T37" fmla="*/ 13 h 114"/>
                  <a:gd name="T38" fmla="*/ 18 w 53"/>
                  <a:gd name="T39" fmla="*/ 9 h 114"/>
                  <a:gd name="T40" fmla="*/ 15 w 53"/>
                  <a:gd name="T41" fmla="*/ 7 h 114"/>
                  <a:gd name="T42" fmla="*/ 12 w 53"/>
                  <a:gd name="T43" fmla="*/ 2 h 114"/>
                  <a:gd name="T44" fmla="*/ 9 w 53"/>
                  <a:gd name="T45" fmla="*/ 2 h 114"/>
                  <a:gd name="T46" fmla="*/ 6 w 53"/>
                  <a:gd name="T47" fmla="*/ 0 h 114"/>
                  <a:gd name="T48" fmla="*/ 3 w 53"/>
                  <a:gd name="T49" fmla="*/ 0 h 114"/>
                  <a:gd name="T50" fmla="*/ 0 w 53"/>
                  <a:gd name="T51" fmla="*/ 0 h 114"/>
                  <a:gd name="T52" fmla="*/ 3 w 53"/>
                  <a:gd name="T53" fmla="*/ 2 h 114"/>
                  <a:gd name="T54" fmla="*/ 0 w 53"/>
                  <a:gd name="T55" fmla="*/ 7 h 114"/>
                  <a:gd name="T56" fmla="*/ 0 w 53"/>
                  <a:gd name="T57" fmla="*/ 13 h 114"/>
                  <a:gd name="T58" fmla="*/ 1 w 53"/>
                  <a:gd name="T59" fmla="*/ 20 h 114"/>
                  <a:gd name="T60" fmla="*/ 3 w 53"/>
                  <a:gd name="T61" fmla="*/ 27 h 114"/>
                  <a:gd name="T62" fmla="*/ 4 w 53"/>
                  <a:gd name="T63" fmla="*/ 33 h 114"/>
                  <a:gd name="T64" fmla="*/ 5 w 53"/>
                  <a:gd name="T65" fmla="*/ 40 h 114"/>
                  <a:gd name="T66" fmla="*/ 7 w 53"/>
                  <a:gd name="T67" fmla="*/ 47 h 114"/>
                  <a:gd name="T68" fmla="*/ 10 w 53"/>
                  <a:gd name="T69" fmla="*/ 51 h 114"/>
                  <a:gd name="T70" fmla="*/ 12 w 53"/>
                  <a:gd name="T71" fmla="*/ 58 h 114"/>
                  <a:gd name="T72" fmla="*/ 15 w 53"/>
                  <a:gd name="T73" fmla="*/ 62 h 114"/>
                  <a:gd name="T74" fmla="*/ 18 w 53"/>
                  <a:gd name="T75" fmla="*/ 69 h 114"/>
                  <a:gd name="T76" fmla="*/ 21 w 53"/>
                  <a:gd name="T77" fmla="*/ 73 h 114"/>
                  <a:gd name="T78" fmla="*/ 24 w 53"/>
                  <a:gd name="T79" fmla="*/ 78 h 114"/>
                  <a:gd name="T80" fmla="*/ 26 w 53"/>
                  <a:gd name="T81" fmla="*/ 84 h 114"/>
                  <a:gd name="T82" fmla="*/ 29 w 53"/>
                  <a:gd name="T83" fmla="*/ 86 h 114"/>
                  <a:gd name="T84" fmla="*/ 31 w 53"/>
                  <a:gd name="T85" fmla="*/ 93 h 114"/>
                  <a:gd name="T86" fmla="*/ 34 w 53"/>
                  <a:gd name="T87" fmla="*/ 95 h 114"/>
                  <a:gd name="T88" fmla="*/ 37 w 53"/>
                  <a:gd name="T89" fmla="*/ 102 h 114"/>
                  <a:gd name="T90" fmla="*/ 39 w 53"/>
                  <a:gd name="T91" fmla="*/ 109 h 114"/>
                  <a:gd name="T92" fmla="*/ 42 w 53"/>
                  <a:gd name="T93" fmla="*/ 109 h 114"/>
                  <a:gd name="T94" fmla="*/ 45 w 53"/>
                  <a:gd name="T95" fmla="*/ 113 h 114"/>
                  <a:gd name="T96" fmla="*/ 48 w 53"/>
                  <a:gd name="T97" fmla="*/ 113 h 114"/>
                  <a:gd name="T98" fmla="*/ 51 w 53"/>
                  <a:gd name="T99" fmla="*/ 113 h 114"/>
                  <a:gd name="T100" fmla="*/ 51 w 53"/>
                  <a:gd name="T101" fmla="*/ 106 h 114"/>
                  <a:gd name="T102" fmla="*/ 51 w 53"/>
                  <a:gd name="T103" fmla="*/ 100 h 11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53"/>
                  <a:gd name="T157" fmla="*/ 0 h 114"/>
                  <a:gd name="T158" fmla="*/ 53 w 53"/>
                  <a:gd name="T159" fmla="*/ 114 h 114"/>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53" h="114">
                    <a:moveTo>
                      <a:pt x="49" y="113"/>
                    </a:moveTo>
                    <a:lnTo>
                      <a:pt x="51" y="106"/>
                    </a:lnTo>
                    <a:lnTo>
                      <a:pt x="52" y="100"/>
                    </a:lnTo>
                    <a:lnTo>
                      <a:pt x="52" y="93"/>
                    </a:lnTo>
                    <a:lnTo>
                      <a:pt x="52" y="86"/>
                    </a:lnTo>
                    <a:lnTo>
                      <a:pt x="52" y="80"/>
                    </a:lnTo>
                    <a:lnTo>
                      <a:pt x="52" y="73"/>
                    </a:lnTo>
                    <a:lnTo>
                      <a:pt x="50" y="66"/>
                    </a:lnTo>
                    <a:lnTo>
                      <a:pt x="48" y="60"/>
                    </a:lnTo>
                    <a:lnTo>
                      <a:pt x="45" y="55"/>
                    </a:lnTo>
                    <a:lnTo>
                      <a:pt x="43" y="49"/>
                    </a:lnTo>
                    <a:lnTo>
                      <a:pt x="40" y="44"/>
                    </a:lnTo>
                    <a:lnTo>
                      <a:pt x="38" y="38"/>
                    </a:lnTo>
                    <a:lnTo>
                      <a:pt x="35" y="33"/>
                    </a:lnTo>
                    <a:lnTo>
                      <a:pt x="33" y="27"/>
                    </a:lnTo>
                    <a:lnTo>
                      <a:pt x="30" y="24"/>
                    </a:lnTo>
                    <a:lnTo>
                      <a:pt x="27" y="20"/>
                    </a:lnTo>
                    <a:lnTo>
                      <a:pt x="24" y="16"/>
                    </a:lnTo>
                    <a:lnTo>
                      <a:pt x="21" y="13"/>
                    </a:lnTo>
                    <a:lnTo>
                      <a:pt x="18" y="9"/>
                    </a:lnTo>
                    <a:lnTo>
                      <a:pt x="15" y="7"/>
                    </a:lnTo>
                    <a:lnTo>
                      <a:pt x="12" y="2"/>
                    </a:lnTo>
                    <a:lnTo>
                      <a:pt x="9" y="2"/>
                    </a:lnTo>
                    <a:lnTo>
                      <a:pt x="6" y="0"/>
                    </a:lnTo>
                    <a:lnTo>
                      <a:pt x="3" y="0"/>
                    </a:lnTo>
                    <a:lnTo>
                      <a:pt x="0" y="0"/>
                    </a:lnTo>
                    <a:lnTo>
                      <a:pt x="3" y="2"/>
                    </a:lnTo>
                    <a:lnTo>
                      <a:pt x="0" y="7"/>
                    </a:lnTo>
                    <a:lnTo>
                      <a:pt x="0" y="13"/>
                    </a:lnTo>
                    <a:lnTo>
                      <a:pt x="1" y="20"/>
                    </a:lnTo>
                    <a:lnTo>
                      <a:pt x="3" y="27"/>
                    </a:lnTo>
                    <a:lnTo>
                      <a:pt x="4" y="33"/>
                    </a:lnTo>
                    <a:lnTo>
                      <a:pt x="5" y="40"/>
                    </a:lnTo>
                    <a:lnTo>
                      <a:pt x="7" y="47"/>
                    </a:lnTo>
                    <a:lnTo>
                      <a:pt x="10" y="51"/>
                    </a:lnTo>
                    <a:lnTo>
                      <a:pt x="12" y="58"/>
                    </a:lnTo>
                    <a:lnTo>
                      <a:pt x="15" y="62"/>
                    </a:lnTo>
                    <a:lnTo>
                      <a:pt x="18" y="69"/>
                    </a:lnTo>
                    <a:lnTo>
                      <a:pt x="21" y="73"/>
                    </a:lnTo>
                    <a:lnTo>
                      <a:pt x="24" y="78"/>
                    </a:lnTo>
                    <a:lnTo>
                      <a:pt x="26" y="84"/>
                    </a:lnTo>
                    <a:lnTo>
                      <a:pt x="29" y="86"/>
                    </a:lnTo>
                    <a:lnTo>
                      <a:pt x="31" y="93"/>
                    </a:lnTo>
                    <a:lnTo>
                      <a:pt x="34" y="95"/>
                    </a:lnTo>
                    <a:lnTo>
                      <a:pt x="37" y="102"/>
                    </a:lnTo>
                    <a:lnTo>
                      <a:pt x="39" y="109"/>
                    </a:lnTo>
                    <a:lnTo>
                      <a:pt x="42" y="109"/>
                    </a:lnTo>
                    <a:lnTo>
                      <a:pt x="45" y="113"/>
                    </a:lnTo>
                    <a:lnTo>
                      <a:pt x="48" y="113"/>
                    </a:lnTo>
                    <a:lnTo>
                      <a:pt x="51" y="113"/>
                    </a:lnTo>
                    <a:lnTo>
                      <a:pt x="51" y="106"/>
                    </a:lnTo>
                    <a:lnTo>
                      <a:pt x="51" y="100"/>
                    </a:lnTo>
                  </a:path>
                </a:pathLst>
              </a:custGeom>
              <a:solidFill>
                <a:srgbClr val="EAEC5E"/>
              </a:solidFill>
              <a:ln w="12700" cap="rnd">
                <a:solidFill>
                  <a:schemeClr val="tx1"/>
                </a:solidFill>
                <a:round/>
                <a:headEnd/>
                <a:tailEnd/>
              </a:ln>
            </p:spPr>
            <p:txBody>
              <a:bodyPr/>
              <a:lstStyle/>
              <a:p>
                <a:endParaRPr lang="en-US"/>
              </a:p>
            </p:txBody>
          </p:sp>
          <p:grpSp>
            <p:nvGrpSpPr>
              <p:cNvPr id="3925" name="Group 324"/>
              <p:cNvGrpSpPr>
                <a:grpSpLocks/>
              </p:cNvGrpSpPr>
              <p:nvPr/>
            </p:nvGrpSpPr>
            <p:grpSpPr bwMode="auto">
              <a:xfrm>
                <a:off x="1593" y="1201"/>
                <a:ext cx="97" cy="111"/>
                <a:chOff x="3654" y="1129"/>
                <a:chExt cx="97" cy="111"/>
              </a:xfrm>
            </p:grpSpPr>
            <p:sp>
              <p:nvSpPr>
                <p:cNvPr id="3948" name="Freeform 325"/>
                <p:cNvSpPr>
                  <a:spLocks/>
                </p:cNvSpPr>
                <p:nvPr/>
              </p:nvSpPr>
              <p:spPr bwMode="auto">
                <a:xfrm>
                  <a:off x="3705" y="1214"/>
                  <a:ext cx="46" cy="16"/>
                </a:xfrm>
                <a:custGeom>
                  <a:avLst/>
                  <a:gdLst>
                    <a:gd name="T0" fmla="*/ 0 w 46"/>
                    <a:gd name="T1" fmla="*/ 15 h 16"/>
                    <a:gd name="T2" fmla="*/ 2 w 46"/>
                    <a:gd name="T3" fmla="*/ 11 h 16"/>
                    <a:gd name="T4" fmla="*/ 6 w 46"/>
                    <a:gd name="T5" fmla="*/ 10 h 16"/>
                    <a:gd name="T6" fmla="*/ 11 w 46"/>
                    <a:gd name="T7" fmla="*/ 8 h 16"/>
                    <a:gd name="T8" fmla="*/ 16 w 46"/>
                    <a:gd name="T9" fmla="*/ 5 h 16"/>
                    <a:gd name="T10" fmla="*/ 21 w 46"/>
                    <a:gd name="T11" fmla="*/ 3 h 16"/>
                    <a:gd name="T12" fmla="*/ 26 w 46"/>
                    <a:gd name="T13" fmla="*/ 3 h 16"/>
                    <a:gd name="T14" fmla="*/ 30 w 46"/>
                    <a:gd name="T15" fmla="*/ 3 h 16"/>
                    <a:gd name="T16" fmla="*/ 35 w 46"/>
                    <a:gd name="T17" fmla="*/ 0 h 16"/>
                    <a:gd name="T18" fmla="*/ 39 w 46"/>
                    <a:gd name="T19" fmla="*/ 0 h 16"/>
                    <a:gd name="T20" fmla="*/ 44 w 46"/>
                    <a:gd name="T21" fmla="*/ 0 h 16"/>
                    <a:gd name="T22" fmla="*/ 45 w 46"/>
                    <a:gd name="T23" fmla="*/ 0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6"/>
                    <a:gd name="T37" fmla="*/ 0 h 16"/>
                    <a:gd name="T38" fmla="*/ 46 w 46"/>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6" h="16">
                      <a:moveTo>
                        <a:pt x="0" y="15"/>
                      </a:moveTo>
                      <a:lnTo>
                        <a:pt x="2" y="11"/>
                      </a:lnTo>
                      <a:lnTo>
                        <a:pt x="6" y="10"/>
                      </a:lnTo>
                      <a:lnTo>
                        <a:pt x="11" y="8"/>
                      </a:lnTo>
                      <a:lnTo>
                        <a:pt x="16" y="5"/>
                      </a:lnTo>
                      <a:lnTo>
                        <a:pt x="21" y="3"/>
                      </a:lnTo>
                      <a:lnTo>
                        <a:pt x="26" y="3"/>
                      </a:lnTo>
                      <a:lnTo>
                        <a:pt x="30" y="3"/>
                      </a:lnTo>
                      <a:lnTo>
                        <a:pt x="35" y="0"/>
                      </a:lnTo>
                      <a:lnTo>
                        <a:pt x="39" y="0"/>
                      </a:lnTo>
                      <a:lnTo>
                        <a:pt x="44" y="0"/>
                      </a:lnTo>
                      <a:lnTo>
                        <a:pt x="45"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949" name="Freeform 326"/>
                <p:cNvSpPr>
                  <a:spLocks/>
                </p:cNvSpPr>
                <p:nvPr/>
              </p:nvSpPr>
              <p:spPr bwMode="auto">
                <a:xfrm>
                  <a:off x="3704" y="1172"/>
                  <a:ext cx="42" cy="41"/>
                </a:xfrm>
                <a:custGeom>
                  <a:avLst/>
                  <a:gdLst>
                    <a:gd name="T0" fmla="*/ 0 w 42"/>
                    <a:gd name="T1" fmla="*/ 40 h 41"/>
                    <a:gd name="T2" fmla="*/ 2 w 42"/>
                    <a:gd name="T3" fmla="*/ 29 h 41"/>
                    <a:gd name="T4" fmla="*/ 6 w 42"/>
                    <a:gd name="T5" fmla="*/ 27 h 41"/>
                    <a:gd name="T6" fmla="*/ 10 w 42"/>
                    <a:gd name="T7" fmla="*/ 20 h 41"/>
                    <a:gd name="T8" fmla="*/ 14 w 42"/>
                    <a:gd name="T9" fmla="*/ 13 h 41"/>
                    <a:gd name="T10" fmla="*/ 19 w 42"/>
                    <a:gd name="T11" fmla="*/ 7 h 41"/>
                    <a:gd name="T12" fmla="*/ 24 w 42"/>
                    <a:gd name="T13" fmla="*/ 7 h 41"/>
                    <a:gd name="T14" fmla="*/ 27 w 42"/>
                    <a:gd name="T15" fmla="*/ 7 h 41"/>
                    <a:gd name="T16" fmla="*/ 32 w 42"/>
                    <a:gd name="T17" fmla="*/ 0 h 41"/>
                    <a:gd name="T18" fmla="*/ 36 w 42"/>
                    <a:gd name="T19" fmla="*/ 0 h 41"/>
                    <a:gd name="T20" fmla="*/ 40 w 42"/>
                    <a:gd name="T21" fmla="*/ 0 h 41"/>
                    <a:gd name="T22" fmla="*/ 41 w 42"/>
                    <a:gd name="T23" fmla="*/ 0 h 4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2"/>
                    <a:gd name="T37" fmla="*/ 0 h 41"/>
                    <a:gd name="T38" fmla="*/ 42 w 42"/>
                    <a:gd name="T39" fmla="*/ 41 h 4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2" h="41">
                      <a:moveTo>
                        <a:pt x="0" y="40"/>
                      </a:moveTo>
                      <a:lnTo>
                        <a:pt x="2" y="29"/>
                      </a:lnTo>
                      <a:lnTo>
                        <a:pt x="6" y="27"/>
                      </a:lnTo>
                      <a:lnTo>
                        <a:pt x="10" y="20"/>
                      </a:lnTo>
                      <a:lnTo>
                        <a:pt x="14" y="13"/>
                      </a:lnTo>
                      <a:lnTo>
                        <a:pt x="19" y="7"/>
                      </a:lnTo>
                      <a:lnTo>
                        <a:pt x="24" y="7"/>
                      </a:lnTo>
                      <a:lnTo>
                        <a:pt x="27" y="7"/>
                      </a:lnTo>
                      <a:lnTo>
                        <a:pt x="32" y="0"/>
                      </a:lnTo>
                      <a:lnTo>
                        <a:pt x="36" y="0"/>
                      </a:lnTo>
                      <a:lnTo>
                        <a:pt x="40" y="0"/>
                      </a:lnTo>
                      <a:lnTo>
                        <a:pt x="41"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950" name="Freeform 327"/>
                <p:cNvSpPr>
                  <a:spLocks/>
                </p:cNvSpPr>
                <p:nvPr/>
              </p:nvSpPr>
              <p:spPr bwMode="auto">
                <a:xfrm>
                  <a:off x="3706" y="1144"/>
                  <a:ext cx="30" cy="59"/>
                </a:xfrm>
                <a:custGeom>
                  <a:avLst/>
                  <a:gdLst>
                    <a:gd name="T0" fmla="*/ 0 w 30"/>
                    <a:gd name="T1" fmla="*/ 58 h 59"/>
                    <a:gd name="T2" fmla="*/ 2 w 30"/>
                    <a:gd name="T3" fmla="*/ 42 h 59"/>
                    <a:gd name="T4" fmla="*/ 4 w 30"/>
                    <a:gd name="T5" fmla="*/ 39 h 59"/>
                    <a:gd name="T6" fmla="*/ 7 w 30"/>
                    <a:gd name="T7" fmla="*/ 29 h 59"/>
                    <a:gd name="T8" fmla="*/ 10 w 30"/>
                    <a:gd name="T9" fmla="*/ 19 h 59"/>
                    <a:gd name="T10" fmla="*/ 13 w 30"/>
                    <a:gd name="T11" fmla="*/ 10 h 59"/>
                    <a:gd name="T12" fmla="*/ 17 w 30"/>
                    <a:gd name="T13" fmla="*/ 10 h 59"/>
                    <a:gd name="T14" fmla="*/ 19 w 30"/>
                    <a:gd name="T15" fmla="*/ 10 h 59"/>
                    <a:gd name="T16" fmla="*/ 22 w 30"/>
                    <a:gd name="T17" fmla="*/ 0 h 59"/>
                    <a:gd name="T18" fmla="*/ 25 w 30"/>
                    <a:gd name="T19" fmla="*/ 0 h 59"/>
                    <a:gd name="T20" fmla="*/ 28 w 30"/>
                    <a:gd name="T21" fmla="*/ 0 h 59"/>
                    <a:gd name="T22" fmla="*/ 29 w 30"/>
                    <a:gd name="T23" fmla="*/ 0 h 5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0"/>
                    <a:gd name="T37" fmla="*/ 0 h 59"/>
                    <a:gd name="T38" fmla="*/ 30 w 30"/>
                    <a:gd name="T39" fmla="*/ 59 h 5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0" h="59">
                      <a:moveTo>
                        <a:pt x="0" y="58"/>
                      </a:moveTo>
                      <a:lnTo>
                        <a:pt x="2" y="42"/>
                      </a:lnTo>
                      <a:lnTo>
                        <a:pt x="4" y="39"/>
                      </a:lnTo>
                      <a:lnTo>
                        <a:pt x="7" y="29"/>
                      </a:lnTo>
                      <a:lnTo>
                        <a:pt x="10" y="19"/>
                      </a:lnTo>
                      <a:lnTo>
                        <a:pt x="13" y="10"/>
                      </a:lnTo>
                      <a:lnTo>
                        <a:pt x="17" y="10"/>
                      </a:lnTo>
                      <a:lnTo>
                        <a:pt x="19" y="10"/>
                      </a:lnTo>
                      <a:lnTo>
                        <a:pt x="22" y="0"/>
                      </a:lnTo>
                      <a:lnTo>
                        <a:pt x="25" y="0"/>
                      </a:lnTo>
                      <a:lnTo>
                        <a:pt x="28" y="0"/>
                      </a:lnTo>
                      <a:lnTo>
                        <a:pt x="29"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951" name="Freeform 328"/>
                <p:cNvSpPr>
                  <a:spLocks/>
                </p:cNvSpPr>
                <p:nvPr/>
              </p:nvSpPr>
              <p:spPr bwMode="auto">
                <a:xfrm>
                  <a:off x="3654" y="1214"/>
                  <a:ext cx="46" cy="16"/>
                </a:xfrm>
                <a:custGeom>
                  <a:avLst/>
                  <a:gdLst>
                    <a:gd name="T0" fmla="*/ 45 w 46"/>
                    <a:gd name="T1" fmla="*/ 15 h 16"/>
                    <a:gd name="T2" fmla="*/ 43 w 46"/>
                    <a:gd name="T3" fmla="*/ 11 h 16"/>
                    <a:gd name="T4" fmla="*/ 39 w 46"/>
                    <a:gd name="T5" fmla="*/ 10 h 16"/>
                    <a:gd name="T6" fmla="*/ 34 w 46"/>
                    <a:gd name="T7" fmla="*/ 8 h 16"/>
                    <a:gd name="T8" fmla="*/ 29 w 46"/>
                    <a:gd name="T9" fmla="*/ 5 h 16"/>
                    <a:gd name="T10" fmla="*/ 24 w 46"/>
                    <a:gd name="T11" fmla="*/ 3 h 16"/>
                    <a:gd name="T12" fmla="*/ 19 w 46"/>
                    <a:gd name="T13" fmla="*/ 3 h 16"/>
                    <a:gd name="T14" fmla="*/ 15 w 46"/>
                    <a:gd name="T15" fmla="*/ 3 h 16"/>
                    <a:gd name="T16" fmla="*/ 10 w 46"/>
                    <a:gd name="T17" fmla="*/ 0 h 16"/>
                    <a:gd name="T18" fmla="*/ 6 w 46"/>
                    <a:gd name="T19" fmla="*/ 0 h 16"/>
                    <a:gd name="T20" fmla="*/ 1 w 46"/>
                    <a:gd name="T21" fmla="*/ 0 h 16"/>
                    <a:gd name="T22" fmla="*/ 0 w 46"/>
                    <a:gd name="T23" fmla="*/ 0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6"/>
                    <a:gd name="T37" fmla="*/ 0 h 16"/>
                    <a:gd name="T38" fmla="*/ 46 w 46"/>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6" h="16">
                      <a:moveTo>
                        <a:pt x="45" y="15"/>
                      </a:moveTo>
                      <a:lnTo>
                        <a:pt x="43" y="11"/>
                      </a:lnTo>
                      <a:lnTo>
                        <a:pt x="39" y="10"/>
                      </a:lnTo>
                      <a:lnTo>
                        <a:pt x="34" y="8"/>
                      </a:lnTo>
                      <a:lnTo>
                        <a:pt x="29" y="5"/>
                      </a:lnTo>
                      <a:lnTo>
                        <a:pt x="24" y="3"/>
                      </a:lnTo>
                      <a:lnTo>
                        <a:pt x="19" y="3"/>
                      </a:lnTo>
                      <a:lnTo>
                        <a:pt x="15" y="3"/>
                      </a:lnTo>
                      <a:lnTo>
                        <a:pt x="10" y="0"/>
                      </a:lnTo>
                      <a:lnTo>
                        <a:pt x="6" y="0"/>
                      </a:lnTo>
                      <a:lnTo>
                        <a:pt x="1" y="0"/>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952" name="Freeform 329"/>
                <p:cNvSpPr>
                  <a:spLocks/>
                </p:cNvSpPr>
                <p:nvPr/>
              </p:nvSpPr>
              <p:spPr bwMode="auto">
                <a:xfrm>
                  <a:off x="3657" y="1168"/>
                  <a:ext cx="41" cy="44"/>
                </a:xfrm>
                <a:custGeom>
                  <a:avLst/>
                  <a:gdLst>
                    <a:gd name="T0" fmla="*/ 40 w 41"/>
                    <a:gd name="T1" fmla="*/ 43 h 44"/>
                    <a:gd name="T2" fmla="*/ 38 w 41"/>
                    <a:gd name="T3" fmla="*/ 31 h 44"/>
                    <a:gd name="T4" fmla="*/ 34 w 41"/>
                    <a:gd name="T5" fmla="*/ 29 h 44"/>
                    <a:gd name="T6" fmla="*/ 30 w 41"/>
                    <a:gd name="T7" fmla="*/ 22 h 44"/>
                    <a:gd name="T8" fmla="*/ 26 w 41"/>
                    <a:gd name="T9" fmla="*/ 14 h 44"/>
                    <a:gd name="T10" fmla="*/ 22 w 41"/>
                    <a:gd name="T11" fmla="*/ 7 h 44"/>
                    <a:gd name="T12" fmla="*/ 17 w 41"/>
                    <a:gd name="T13" fmla="*/ 7 h 44"/>
                    <a:gd name="T14" fmla="*/ 13 w 41"/>
                    <a:gd name="T15" fmla="*/ 7 h 44"/>
                    <a:gd name="T16" fmla="*/ 9 w 41"/>
                    <a:gd name="T17" fmla="*/ 0 h 44"/>
                    <a:gd name="T18" fmla="*/ 5 w 41"/>
                    <a:gd name="T19" fmla="*/ 0 h 44"/>
                    <a:gd name="T20" fmla="*/ 1 w 41"/>
                    <a:gd name="T21" fmla="*/ 0 h 44"/>
                    <a:gd name="T22" fmla="*/ 0 w 41"/>
                    <a:gd name="T23" fmla="*/ 0 h 4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1"/>
                    <a:gd name="T37" fmla="*/ 0 h 44"/>
                    <a:gd name="T38" fmla="*/ 41 w 41"/>
                    <a:gd name="T39" fmla="*/ 44 h 4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1" h="44">
                      <a:moveTo>
                        <a:pt x="40" y="43"/>
                      </a:moveTo>
                      <a:lnTo>
                        <a:pt x="38" y="31"/>
                      </a:lnTo>
                      <a:lnTo>
                        <a:pt x="34" y="29"/>
                      </a:lnTo>
                      <a:lnTo>
                        <a:pt x="30" y="22"/>
                      </a:lnTo>
                      <a:lnTo>
                        <a:pt x="26" y="14"/>
                      </a:lnTo>
                      <a:lnTo>
                        <a:pt x="22" y="7"/>
                      </a:lnTo>
                      <a:lnTo>
                        <a:pt x="17" y="7"/>
                      </a:lnTo>
                      <a:lnTo>
                        <a:pt x="13" y="7"/>
                      </a:lnTo>
                      <a:lnTo>
                        <a:pt x="9" y="0"/>
                      </a:lnTo>
                      <a:lnTo>
                        <a:pt x="5" y="0"/>
                      </a:lnTo>
                      <a:lnTo>
                        <a:pt x="1" y="0"/>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953" name="Freeform 330"/>
                <p:cNvSpPr>
                  <a:spLocks/>
                </p:cNvSpPr>
                <p:nvPr/>
              </p:nvSpPr>
              <p:spPr bwMode="auto">
                <a:xfrm>
                  <a:off x="3663" y="1147"/>
                  <a:ext cx="38" cy="56"/>
                </a:xfrm>
                <a:custGeom>
                  <a:avLst/>
                  <a:gdLst>
                    <a:gd name="T0" fmla="*/ 37 w 38"/>
                    <a:gd name="T1" fmla="*/ 55 h 56"/>
                    <a:gd name="T2" fmla="*/ 35 w 38"/>
                    <a:gd name="T3" fmla="*/ 40 h 56"/>
                    <a:gd name="T4" fmla="*/ 32 w 38"/>
                    <a:gd name="T5" fmla="*/ 37 h 56"/>
                    <a:gd name="T6" fmla="*/ 28 w 38"/>
                    <a:gd name="T7" fmla="*/ 28 h 56"/>
                    <a:gd name="T8" fmla="*/ 24 w 38"/>
                    <a:gd name="T9" fmla="*/ 18 h 56"/>
                    <a:gd name="T10" fmla="*/ 20 w 38"/>
                    <a:gd name="T11" fmla="*/ 9 h 56"/>
                    <a:gd name="T12" fmla="*/ 16 w 38"/>
                    <a:gd name="T13" fmla="*/ 9 h 56"/>
                    <a:gd name="T14" fmla="*/ 12 w 38"/>
                    <a:gd name="T15" fmla="*/ 9 h 56"/>
                    <a:gd name="T16" fmla="*/ 8 w 38"/>
                    <a:gd name="T17" fmla="*/ 0 h 56"/>
                    <a:gd name="T18" fmla="*/ 5 w 38"/>
                    <a:gd name="T19" fmla="*/ 0 h 56"/>
                    <a:gd name="T20" fmla="*/ 1 w 38"/>
                    <a:gd name="T21" fmla="*/ 0 h 56"/>
                    <a:gd name="T22" fmla="*/ 0 w 38"/>
                    <a:gd name="T23" fmla="*/ 0 h 5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8"/>
                    <a:gd name="T37" fmla="*/ 0 h 56"/>
                    <a:gd name="T38" fmla="*/ 38 w 38"/>
                    <a:gd name="T39" fmla="*/ 56 h 5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8" h="56">
                      <a:moveTo>
                        <a:pt x="37" y="55"/>
                      </a:moveTo>
                      <a:lnTo>
                        <a:pt x="35" y="40"/>
                      </a:lnTo>
                      <a:lnTo>
                        <a:pt x="32" y="37"/>
                      </a:lnTo>
                      <a:lnTo>
                        <a:pt x="28" y="28"/>
                      </a:lnTo>
                      <a:lnTo>
                        <a:pt x="24" y="18"/>
                      </a:lnTo>
                      <a:lnTo>
                        <a:pt x="20" y="9"/>
                      </a:lnTo>
                      <a:lnTo>
                        <a:pt x="16" y="9"/>
                      </a:lnTo>
                      <a:lnTo>
                        <a:pt x="12" y="9"/>
                      </a:lnTo>
                      <a:lnTo>
                        <a:pt x="8" y="0"/>
                      </a:lnTo>
                      <a:lnTo>
                        <a:pt x="5" y="0"/>
                      </a:lnTo>
                      <a:lnTo>
                        <a:pt x="1" y="0"/>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954" name="Line 331"/>
                <p:cNvSpPr>
                  <a:spLocks noChangeShapeType="1"/>
                </p:cNvSpPr>
                <p:nvPr/>
              </p:nvSpPr>
              <p:spPr bwMode="auto">
                <a:xfrm flipH="1" flipV="1">
                  <a:off x="3701" y="1129"/>
                  <a:ext cx="1" cy="11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955" name="Freeform 332"/>
                <p:cNvSpPr>
                  <a:spLocks/>
                </p:cNvSpPr>
                <p:nvPr/>
              </p:nvSpPr>
              <p:spPr bwMode="auto">
                <a:xfrm>
                  <a:off x="3705" y="1190"/>
                  <a:ext cx="39" cy="31"/>
                </a:xfrm>
                <a:custGeom>
                  <a:avLst/>
                  <a:gdLst>
                    <a:gd name="T0" fmla="*/ 0 w 39"/>
                    <a:gd name="T1" fmla="*/ 30 h 31"/>
                    <a:gd name="T2" fmla="*/ 5 w 39"/>
                    <a:gd name="T3" fmla="*/ 25 h 31"/>
                    <a:gd name="T4" fmla="*/ 7 w 39"/>
                    <a:gd name="T5" fmla="*/ 20 h 31"/>
                    <a:gd name="T6" fmla="*/ 11 w 39"/>
                    <a:gd name="T7" fmla="*/ 17 h 31"/>
                    <a:gd name="T8" fmla="*/ 12 w 39"/>
                    <a:gd name="T9" fmla="*/ 13 h 31"/>
                    <a:gd name="T10" fmla="*/ 16 w 39"/>
                    <a:gd name="T11" fmla="*/ 11 h 31"/>
                    <a:gd name="T12" fmla="*/ 21 w 39"/>
                    <a:gd name="T13" fmla="*/ 6 h 31"/>
                    <a:gd name="T14" fmla="*/ 26 w 39"/>
                    <a:gd name="T15" fmla="*/ 3 h 31"/>
                    <a:gd name="T16" fmla="*/ 30 w 39"/>
                    <a:gd name="T17" fmla="*/ 2 h 31"/>
                    <a:gd name="T18" fmla="*/ 36 w 39"/>
                    <a:gd name="T19" fmla="*/ 1 h 31"/>
                    <a:gd name="T20" fmla="*/ 38 w 39"/>
                    <a:gd name="T21" fmla="*/ 0 h 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9"/>
                    <a:gd name="T34" fmla="*/ 0 h 31"/>
                    <a:gd name="T35" fmla="*/ 39 w 39"/>
                    <a:gd name="T36" fmla="*/ 31 h 3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9" h="31">
                      <a:moveTo>
                        <a:pt x="0" y="30"/>
                      </a:moveTo>
                      <a:lnTo>
                        <a:pt x="5" y="25"/>
                      </a:lnTo>
                      <a:lnTo>
                        <a:pt x="7" y="20"/>
                      </a:lnTo>
                      <a:lnTo>
                        <a:pt x="11" y="17"/>
                      </a:lnTo>
                      <a:lnTo>
                        <a:pt x="12" y="13"/>
                      </a:lnTo>
                      <a:lnTo>
                        <a:pt x="16" y="11"/>
                      </a:lnTo>
                      <a:lnTo>
                        <a:pt x="21" y="6"/>
                      </a:lnTo>
                      <a:lnTo>
                        <a:pt x="26" y="3"/>
                      </a:lnTo>
                      <a:lnTo>
                        <a:pt x="30" y="2"/>
                      </a:lnTo>
                      <a:lnTo>
                        <a:pt x="36" y="1"/>
                      </a:lnTo>
                      <a:lnTo>
                        <a:pt x="38"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956" name="Freeform 333"/>
                <p:cNvSpPr>
                  <a:spLocks/>
                </p:cNvSpPr>
                <p:nvPr/>
              </p:nvSpPr>
              <p:spPr bwMode="auto">
                <a:xfrm>
                  <a:off x="3662" y="1192"/>
                  <a:ext cx="39" cy="31"/>
                </a:xfrm>
                <a:custGeom>
                  <a:avLst/>
                  <a:gdLst>
                    <a:gd name="T0" fmla="*/ 38 w 39"/>
                    <a:gd name="T1" fmla="*/ 30 h 31"/>
                    <a:gd name="T2" fmla="*/ 33 w 39"/>
                    <a:gd name="T3" fmla="*/ 25 h 31"/>
                    <a:gd name="T4" fmla="*/ 31 w 39"/>
                    <a:gd name="T5" fmla="*/ 20 h 31"/>
                    <a:gd name="T6" fmla="*/ 27 w 39"/>
                    <a:gd name="T7" fmla="*/ 17 h 31"/>
                    <a:gd name="T8" fmla="*/ 26 w 39"/>
                    <a:gd name="T9" fmla="*/ 13 h 31"/>
                    <a:gd name="T10" fmla="*/ 22 w 39"/>
                    <a:gd name="T11" fmla="*/ 11 h 31"/>
                    <a:gd name="T12" fmla="*/ 17 w 39"/>
                    <a:gd name="T13" fmla="*/ 6 h 31"/>
                    <a:gd name="T14" fmla="*/ 12 w 39"/>
                    <a:gd name="T15" fmla="*/ 3 h 31"/>
                    <a:gd name="T16" fmla="*/ 8 w 39"/>
                    <a:gd name="T17" fmla="*/ 2 h 31"/>
                    <a:gd name="T18" fmla="*/ 2 w 39"/>
                    <a:gd name="T19" fmla="*/ 1 h 31"/>
                    <a:gd name="T20" fmla="*/ 0 w 39"/>
                    <a:gd name="T21" fmla="*/ 0 h 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9"/>
                    <a:gd name="T34" fmla="*/ 0 h 31"/>
                    <a:gd name="T35" fmla="*/ 39 w 39"/>
                    <a:gd name="T36" fmla="*/ 31 h 3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9" h="31">
                      <a:moveTo>
                        <a:pt x="38" y="30"/>
                      </a:moveTo>
                      <a:lnTo>
                        <a:pt x="33" y="25"/>
                      </a:lnTo>
                      <a:lnTo>
                        <a:pt x="31" y="20"/>
                      </a:lnTo>
                      <a:lnTo>
                        <a:pt x="27" y="17"/>
                      </a:lnTo>
                      <a:lnTo>
                        <a:pt x="26" y="13"/>
                      </a:lnTo>
                      <a:lnTo>
                        <a:pt x="22" y="11"/>
                      </a:lnTo>
                      <a:lnTo>
                        <a:pt x="17" y="6"/>
                      </a:lnTo>
                      <a:lnTo>
                        <a:pt x="12" y="3"/>
                      </a:lnTo>
                      <a:lnTo>
                        <a:pt x="8" y="2"/>
                      </a:lnTo>
                      <a:lnTo>
                        <a:pt x="2" y="1"/>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3926" name="Freeform 334"/>
              <p:cNvSpPr>
                <a:spLocks/>
              </p:cNvSpPr>
              <p:nvPr/>
            </p:nvSpPr>
            <p:spPr bwMode="auto">
              <a:xfrm>
                <a:off x="1567" y="1505"/>
                <a:ext cx="68" cy="126"/>
              </a:xfrm>
              <a:custGeom>
                <a:avLst/>
                <a:gdLst>
                  <a:gd name="T0" fmla="*/ 63 w 68"/>
                  <a:gd name="T1" fmla="*/ 125 h 126"/>
                  <a:gd name="T2" fmla="*/ 66 w 68"/>
                  <a:gd name="T3" fmla="*/ 118 h 126"/>
                  <a:gd name="T4" fmla="*/ 67 w 68"/>
                  <a:gd name="T5" fmla="*/ 110 h 126"/>
                  <a:gd name="T6" fmla="*/ 67 w 68"/>
                  <a:gd name="T7" fmla="*/ 103 h 126"/>
                  <a:gd name="T8" fmla="*/ 67 w 68"/>
                  <a:gd name="T9" fmla="*/ 96 h 126"/>
                  <a:gd name="T10" fmla="*/ 67 w 68"/>
                  <a:gd name="T11" fmla="*/ 88 h 126"/>
                  <a:gd name="T12" fmla="*/ 67 w 68"/>
                  <a:gd name="T13" fmla="*/ 81 h 126"/>
                  <a:gd name="T14" fmla="*/ 64 w 68"/>
                  <a:gd name="T15" fmla="*/ 74 h 126"/>
                  <a:gd name="T16" fmla="*/ 62 w 68"/>
                  <a:gd name="T17" fmla="*/ 66 h 126"/>
                  <a:gd name="T18" fmla="*/ 58 w 68"/>
                  <a:gd name="T19" fmla="*/ 61 h 126"/>
                  <a:gd name="T20" fmla="*/ 55 w 68"/>
                  <a:gd name="T21" fmla="*/ 54 h 126"/>
                  <a:gd name="T22" fmla="*/ 52 w 68"/>
                  <a:gd name="T23" fmla="*/ 49 h 126"/>
                  <a:gd name="T24" fmla="*/ 49 w 68"/>
                  <a:gd name="T25" fmla="*/ 42 h 126"/>
                  <a:gd name="T26" fmla="*/ 45 w 68"/>
                  <a:gd name="T27" fmla="*/ 37 h 126"/>
                  <a:gd name="T28" fmla="*/ 43 w 68"/>
                  <a:gd name="T29" fmla="*/ 29 h 126"/>
                  <a:gd name="T30" fmla="*/ 39 w 68"/>
                  <a:gd name="T31" fmla="*/ 27 h 126"/>
                  <a:gd name="T32" fmla="*/ 35 w 68"/>
                  <a:gd name="T33" fmla="*/ 22 h 126"/>
                  <a:gd name="T34" fmla="*/ 31 w 68"/>
                  <a:gd name="T35" fmla="*/ 17 h 126"/>
                  <a:gd name="T36" fmla="*/ 27 w 68"/>
                  <a:gd name="T37" fmla="*/ 15 h 126"/>
                  <a:gd name="T38" fmla="*/ 23 w 68"/>
                  <a:gd name="T39" fmla="*/ 10 h 126"/>
                  <a:gd name="T40" fmla="*/ 19 w 68"/>
                  <a:gd name="T41" fmla="*/ 7 h 126"/>
                  <a:gd name="T42" fmla="*/ 15 w 68"/>
                  <a:gd name="T43" fmla="*/ 2 h 126"/>
                  <a:gd name="T44" fmla="*/ 12 w 68"/>
                  <a:gd name="T45" fmla="*/ 2 h 126"/>
                  <a:gd name="T46" fmla="*/ 8 w 68"/>
                  <a:gd name="T47" fmla="*/ 0 h 126"/>
                  <a:gd name="T48" fmla="*/ 4 w 68"/>
                  <a:gd name="T49" fmla="*/ 0 h 126"/>
                  <a:gd name="T50" fmla="*/ 0 w 68"/>
                  <a:gd name="T51" fmla="*/ 0 h 126"/>
                  <a:gd name="T52" fmla="*/ 4 w 68"/>
                  <a:gd name="T53" fmla="*/ 2 h 126"/>
                  <a:gd name="T54" fmla="*/ 0 w 68"/>
                  <a:gd name="T55" fmla="*/ 7 h 126"/>
                  <a:gd name="T56" fmla="*/ 0 w 68"/>
                  <a:gd name="T57" fmla="*/ 15 h 126"/>
                  <a:gd name="T58" fmla="*/ 1 w 68"/>
                  <a:gd name="T59" fmla="*/ 22 h 126"/>
                  <a:gd name="T60" fmla="*/ 4 w 68"/>
                  <a:gd name="T61" fmla="*/ 29 h 126"/>
                  <a:gd name="T62" fmla="*/ 5 w 68"/>
                  <a:gd name="T63" fmla="*/ 37 h 126"/>
                  <a:gd name="T64" fmla="*/ 6 w 68"/>
                  <a:gd name="T65" fmla="*/ 44 h 126"/>
                  <a:gd name="T66" fmla="*/ 9 w 68"/>
                  <a:gd name="T67" fmla="*/ 51 h 126"/>
                  <a:gd name="T68" fmla="*/ 13 w 68"/>
                  <a:gd name="T69" fmla="*/ 56 h 126"/>
                  <a:gd name="T70" fmla="*/ 15 w 68"/>
                  <a:gd name="T71" fmla="*/ 64 h 126"/>
                  <a:gd name="T72" fmla="*/ 19 w 68"/>
                  <a:gd name="T73" fmla="*/ 69 h 126"/>
                  <a:gd name="T74" fmla="*/ 23 w 68"/>
                  <a:gd name="T75" fmla="*/ 76 h 126"/>
                  <a:gd name="T76" fmla="*/ 27 w 68"/>
                  <a:gd name="T77" fmla="*/ 81 h 126"/>
                  <a:gd name="T78" fmla="*/ 31 w 68"/>
                  <a:gd name="T79" fmla="*/ 86 h 126"/>
                  <a:gd name="T80" fmla="*/ 34 w 68"/>
                  <a:gd name="T81" fmla="*/ 93 h 126"/>
                  <a:gd name="T82" fmla="*/ 37 w 68"/>
                  <a:gd name="T83" fmla="*/ 96 h 126"/>
                  <a:gd name="T84" fmla="*/ 40 w 68"/>
                  <a:gd name="T85" fmla="*/ 103 h 126"/>
                  <a:gd name="T86" fmla="*/ 44 w 68"/>
                  <a:gd name="T87" fmla="*/ 105 h 126"/>
                  <a:gd name="T88" fmla="*/ 48 w 68"/>
                  <a:gd name="T89" fmla="*/ 113 h 126"/>
                  <a:gd name="T90" fmla="*/ 50 w 68"/>
                  <a:gd name="T91" fmla="*/ 120 h 126"/>
                  <a:gd name="T92" fmla="*/ 54 w 68"/>
                  <a:gd name="T93" fmla="*/ 120 h 126"/>
                  <a:gd name="T94" fmla="*/ 58 w 68"/>
                  <a:gd name="T95" fmla="*/ 125 h 126"/>
                  <a:gd name="T96" fmla="*/ 62 w 68"/>
                  <a:gd name="T97" fmla="*/ 125 h 126"/>
                  <a:gd name="T98" fmla="*/ 66 w 68"/>
                  <a:gd name="T99" fmla="*/ 125 h 126"/>
                  <a:gd name="T100" fmla="*/ 66 w 68"/>
                  <a:gd name="T101" fmla="*/ 118 h 126"/>
                  <a:gd name="T102" fmla="*/ 66 w 68"/>
                  <a:gd name="T103" fmla="*/ 110 h 12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68"/>
                  <a:gd name="T157" fmla="*/ 0 h 126"/>
                  <a:gd name="T158" fmla="*/ 68 w 68"/>
                  <a:gd name="T159" fmla="*/ 126 h 12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68" h="126">
                    <a:moveTo>
                      <a:pt x="63" y="125"/>
                    </a:moveTo>
                    <a:lnTo>
                      <a:pt x="66" y="118"/>
                    </a:lnTo>
                    <a:lnTo>
                      <a:pt x="67" y="110"/>
                    </a:lnTo>
                    <a:lnTo>
                      <a:pt x="67" y="103"/>
                    </a:lnTo>
                    <a:lnTo>
                      <a:pt x="67" y="96"/>
                    </a:lnTo>
                    <a:lnTo>
                      <a:pt x="67" y="88"/>
                    </a:lnTo>
                    <a:lnTo>
                      <a:pt x="67" y="81"/>
                    </a:lnTo>
                    <a:lnTo>
                      <a:pt x="64" y="74"/>
                    </a:lnTo>
                    <a:lnTo>
                      <a:pt x="62" y="66"/>
                    </a:lnTo>
                    <a:lnTo>
                      <a:pt x="58" y="61"/>
                    </a:lnTo>
                    <a:lnTo>
                      <a:pt x="55" y="54"/>
                    </a:lnTo>
                    <a:lnTo>
                      <a:pt x="52" y="49"/>
                    </a:lnTo>
                    <a:lnTo>
                      <a:pt x="49" y="42"/>
                    </a:lnTo>
                    <a:lnTo>
                      <a:pt x="45" y="37"/>
                    </a:lnTo>
                    <a:lnTo>
                      <a:pt x="43" y="29"/>
                    </a:lnTo>
                    <a:lnTo>
                      <a:pt x="39" y="27"/>
                    </a:lnTo>
                    <a:lnTo>
                      <a:pt x="35" y="22"/>
                    </a:lnTo>
                    <a:lnTo>
                      <a:pt x="31" y="17"/>
                    </a:lnTo>
                    <a:lnTo>
                      <a:pt x="27" y="15"/>
                    </a:lnTo>
                    <a:lnTo>
                      <a:pt x="23" y="10"/>
                    </a:lnTo>
                    <a:lnTo>
                      <a:pt x="19" y="7"/>
                    </a:lnTo>
                    <a:lnTo>
                      <a:pt x="15" y="2"/>
                    </a:lnTo>
                    <a:lnTo>
                      <a:pt x="12" y="2"/>
                    </a:lnTo>
                    <a:lnTo>
                      <a:pt x="8" y="0"/>
                    </a:lnTo>
                    <a:lnTo>
                      <a:pt x="4" y="0"/>
                    </a:lnTo>
                    <a:lnTo>
                      <a:pt x="0" y="0"/>
                    </a:lnTo>
                    <a:lnTo>
                      <a:pt x="4" y="2"/>
                    </a:lnTo>
                    <a:lnTo>
                      <a:pt x="0" y="7"/>
                    </a:lnTo>
                    <a:lnTo>
                      <a:pt x="0" y="15"/>
                    </a:lnTo>
                    <a:lnTo>
                      <a:pt x="1" y="22"/>
                    </a:lnTo>
                    <a:lnTo>
                      <a:pt x="4" y="29"/>
                    </a:lnTo>
                    <a:lnTo>
                      <a:pt x="5" y="37"/>
                    </a:lnTo>
                    <a:lnTo>
                      <a:pt x="6" y="44"/>
                    </a:lnTo>
                    <a:lnTo>
                      <a:pt x="9" y="51"/>
                    </a:lnTo>
                    <a:lnTo>
                      <a:pt x="13" y="56"/>
                    </a:lnTo>
                    <a:lnTo>
                      <a:pt x="15" y="64"/>
                    </a:lnTo>
                    <a:lnTo>
                      <a:pt x="19" y="69"/>
                    </a:lnTo>
                    <a:lnTo>
                      <a:pt x="23" y="76"/>
                    </a:lnTo>
                    <a:lnTo>
                      <a:pt x="27" y="81"/>
                    </a:lnTo>
                    <a:lnTo>
                      <a:pt x="31" y="86"/>
                    </a:lnTo>
                    <a:lnTo>
                      <a:pt x="34" y="93"/>
                    </a:lnTo>
                    <a:lnTo>
                      <a:pt x="37" y="96"/>
                    </a:lnTo>
                    <a:lnTo>
                      <a:pt x="40" y="103"/>
                    </a:lnTo>
                    <a:lnTo>
                      <a:pt x="44" y="105"/>
                    </a:lnTo>
                    <a:lnTo>
                      <a:pt x="48" y="113"/>
                    </a:lnTo>
                    <a:lnTo>
                      <a:pt x="50" y="120"/>
                    </a:lnTo>
                    <a:lnTo>
                      <a:pt x="54" y="120"/>
                    </a:lnTo>
                    <a:lnTo>
                      <a:pt x="58" y="125"/>
                    </a:lnTo>
                    <a:lnTo>
                      <a:pt x="62" y="125"/>
                    </a:lnTo>
                    <a:lnTo>
                      <a:pt x="66" y="125"/>
                    </a:lnTo>
                    <a:lnTo>
                      <a:pt x="66" y="118"/>
                    </a:lnTo>
                    <a:lnTo>
                      <a:pt x="66" y="110"/>
                    </a:lnTo>
                  </a:path>
                </a:pathLst>
              </a:custGeom>
              <a:solidFill>
                <a:srgbClr val="EAEC5E"/>
              </a:solidFill>
              <a:ln w="12700" cap="rnd">
                <a:solidFill>
                  <a:schemeClr val="tx1"/>
                </a:solidFill>
                <a:round/>
                <a:headEnd/>
                <a:tailEnd/>
              </a:ln>
            </p:spPr>
            <p:txBody>
              <a:bodyPr/>
              <a:lstStyle/>
              <a:p>
                <a:endParaRPr lang="en-US"/>
              </a:p>
            </p:txBody>
          </p:sp>
          <p:sp>
            <p:nvSpPr>
              <p:cNvPr id="3927" name="Freeform 335"/>
              <p:cNvSpPr>
                <a:spLocks/>
              </p:cNvSpPr>
              <p:nvPr/>
            </p:nvSpPr>
            <p:spPr bwMode="auto">
              <a:xfrm>
                <a:off x="1482" y="1729"/>
                <a:ext cx="23" cy="36"/>
              </a:xfrm>
              <a:custGeom>
                <a:avLst/>
                <a:gdLst>
                  <a:gd name="T0" fmla="*/ 0 w 23"/>
                  <a:gd name="T1" fmla="*/ 35 h 36"/>
                  <a:gd name="T2" fmla="*/ 0 w 23"/>
                  <a:gd name="T3" fmla="*/ 29 h 36"/>
                  <a:gd name="T4" fmla="*/ 0 w 23"/>
                  <a:gd name="T5" fmla="*/ 23 h 36"/>
                  <a:gd name="T6" fmla="*/ 4 w 23"/>
                  <a:gd name="T7" fmla="*/ 16 h 36"/>
                  <a:gd name="T8" fmla="*/ 7 w 23"/>
                  <a:gd name="T9" fmla="*/ 10 h 36"/>
                  <a:gd name="T10" fmla="*/ 13 w 23"/>
                  <a:gd name="T11" fmla="*/ 6 h 36"/>
                  <a:gd name="T12" fmla="*/ 17 w 23"/>
                  <a:gd name="T13" fmla="*/ 0 h 36"/>
                  <a:gd name="T14" fmla="*/ 22 w 23"/>
                  <a:gd name="T15" fmla="*/ 0 h 36"/>
                  <a:gd name="T16" fmla="*/ 22 w 23"/>
                  <a:gd name="T17" fmla="*/ 0 h 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
                  <a:gd name="T28" fmla="*/ 0 h 36"/>
                  <a:gd name="T29" fmla="*/ 23 w 23"/>
                  <a:gd name="T30" fmla="*/ 36 h 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 h="36">
                    <a:moveTo>
                      <a:pt x="0" y="35"/>
                    </a:moveTo>
                    <a:lnTo>
                      <a:pt x="0" y="29"/>
                    </a:lnTo>
                    <a:lnTo>
                      <a:pt x="0" y="23"/>
                    </a:lnTo>
                    <a:lnTo>
                      <a:pt x="4" y="16"/>
                    </a:lnTo>
                    <a:lnTo>
                      <a:pt x="7" y="10"/>
                    </a:lnTo>
                    <a:lnTo>
                      <a:pt x="13" y="6"/>
                    </a:lnTo>
                    <a:lnTo>
                      <a:pt x="17" y="0"/>
                    </a:lnTo>
                    <a:lnTo>
                      <a:pt x="22"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928" name="Freeform 336"/>
              <p:cNvSpPr>
                <a:spLocks/>
              </p:cNvSpPr>
              <p:nvPr/>
            </p:nvSpPr>
            <p:spPr bwMode="auto">
              <a:xfrm>
                <a:off x="1468" y="1557"/>
                <a:ext cx="168" cy="106"/>
              </a:xfrm>
              <a:custGeom>
                <a:avLst/>
                <a:gdLst>
                  <a:gd name="T0" fmla="*/ 15 w 168"/>
                  <a:gd name="T1" fmla="*/ 59 h 106"/>
                  <a:gd name="T2" fmla="*/ 21 w 168"/>
                  <a:gd name="T3" fmla="*/ 50 h 106"/>
                  <a:gd name="T4" fmla="*/ 25 w 168"/>
                  <a:gd name="T5" fmla="*/ 42 h 106"/>
                  <a:gd name="T6" fmla="*/ 29 w 168"/>
                  <a:gd name="T7" fmla="*/ 32 h 106"/>
                  <a:gd name="T8" fmla="*/ 36 w 168"/>
                  <a:gd name="T9" fmla="*/ 22 h 106"/>
                  <a:gd name="T10" fmla="*/ 42 w 168"/>
                  <a:gd name="T11" fmla="*/ 14 h 106"/>
                  <a:gd name="T12" fmla="*/ 48 w 168"/>
                  <a:gd name="T13" fmla="*/ 6 h 106"/>
                  <a:gd name="T14" fmla="*/ 56 w 168"/>
                  <a:gd name="T15" fmla="*/ 0 h 106"/>
                  <a:gd name="T16" fmla="*/ 65 w 168"/>
                  <a:gd name="T17" fmla="*/ 0 h 106"/>
                  <a:gd name="T18" fmla="*/ 73 w 168"/>
                  <a:gd name="T19" fmla="*/ 0 h 106"/>
                  <a:gd name="T20" fmla="*/ 83 w 168"/>
                  <a:gd name="T21" fmla="*/ 3 h 106"/>
                  <a:gd name="T22" fmla="*/ 91 w 168"/>
                  <a:gd name="T23" fmla="*/ 7 h 106"/>
                  <a:gd name="T24" fmla="*/ 104 w 168"/>
                  <a:gd name="T25" fmla="*/ 18 h 106"/>
                  <a:gd name="T26" fmla="*/ 114 w 168"/>
                  <a:gd name="T27" fmla="*/ 25 h 106"/>
                  <a:gd name="T28" fmla="*/ 121 w 168"/>
                  <a:gd name="T29" fmla="*/ 32 h 106"/>
                  <a:gd name="T30" fmla="*/ 128 w 168"/>
                  <a:gd name="T31" fmla="*/ 41 h 106"/>
                  <a:gd name="T32" fmla="*/ 136 w 168"/>
                  <a:gd name="T33" fmla="*/ 49 h 106"/>
                  <a:gd name="T34" fmla="*/ 142 w 168"/>
                  <a:gd name="T35" fmla="*/ 57 h 106"/>
                  <a:gd name="T36" fmla="*/ 149 w 168"/>
                  <a:gd name="T37" fmla="*/ 66 h 106"/>
                  <a:gd name="T38" fmla="*/ 154 w 168"/>
                  <a:gd name="T39" fmla="*/ 74 h 106"/>
                  <a:gd name="T40" fmla="*/ 159 w 168"/>
                  <a:gd name="T41" fmla="*/ 84 h 106"/>
                  <a:gd name="T42" fmla="*/ 161 w 168"/>
                  <a:gd name="T43" fmla="*/ 92 h 106"/>
                  <a:gd name="T44" fmla="*/ 166 w 168"/>
                  <a:gd name="T45" fmla="*/ 101 h 106"/>
                  <a:gd name="T46" fmla="*/ 163 w 168"/>
                  <a:gd name="T47" fmla="*/ 104 h 106"/>
                  <a:gd name="T48" fmla="*/ 156 w 168"/>
                  <a:gd name="T49" fmla="*/ 97 h 106"/>
                  <a:gd name="T50" fmla="*/ 147 w 168"/>
                  <a:gd name="T51" fmla="*/ 91 h 106"/>
                  <a:gd name="T52" fmla="*/ 139 w 168"/>
                  <a:gd name="T53" fmla="*/ 87 h 106"/>
                  <a:gd name="T54" fmla="*/ 133 w 168"/>
                  <a:gd name="T55" fmla="*/ 78 h 106"/>
                  <a:gd name="T56" fmla="*/ 125 w 168"/>
                  <a:gd name="T57" fmla="*/ 70 h 106"/>
                  <a:gd name="T58" fmla="*/ 116 w 168"/>
                  <a:gd name="T59" fmla="*/ 62 h 106"/>
                  <a:gd name="T60" fmla="*/ 109 w 168"/>
                  <a:gd name="T61" fmla="*/ 55 h 106"/>
                  <a:gd name="T62" fmla="*/ 101 w 168"/>
                  <a:gd name="T63" fmla="*/ 49 h 106"/>
                  <a:gd name="T64" fmla="*/ 90 w 168"/>
                  <a:gd name="T65" fmla="*/ 39 h 106"/>
                  <a:gd name="T66" fmla="*/ 80 w 168"/>
                  <a:gd name="T67" fmla="*/ 34 h 106"/>
                  <a:gd name="T68" fmla="*/ 70 w 168"/>
                  <a:gd name="T69" fmla="*/ 27 h 106"/>
                  <a:gd name="T70" fmla="*/ 62 w 168"/>
                  <a:gd name="T71" fmla="*/ 22 h 106"/>
                  <a:gd name="T72" fmla="*/ 53 w 168"/>
                  <a:gd name="T73" fmla="*/ 24 h 106"/>
                  <a:gd name="T74" fmla="*/ 46 w 168"/>
                  <a:gd name="T75" fmla="*/ 32 h 106"/>
                  <a:gd name="T76" fmla="*/ 42 w 168"/>
                  <a:gd name="T77" fmla="*/ 41 h 106"/>
                  <a:gd name="T78" fmla="*/ 36 w 168"/>
                  <a:gd name="T79" fmla="*/ 49 h 106"/>
                  <a:gd name="T80" fmla="*/ 29 w 168"/>
                  <a:gd name="T81" fmla="*/ 57 h 106"/>
                  <a:gd name="T82" fmla="*/ 24 w 168"/>
                  <a:gd name="T83" fmla="*/ 66 h 106"/>
                  <a:gd name="T84" fmla="*/ 18 w 168"/>
                  <a:gd name="T85" fmla="*/ 74 h 106"/>
                  <a:gd name="T86" fmla="*/ 13 w 168"/>
                  <a:gd name="T87" fmla="*/ 83 h 106"/>
                  <a:gd name="T88" fmla="*/ 7 w 168"/>
                  <a:gd name="T89" fmla="*/ 91 h 106"/>
                  <a:gd name="T90" fmla="*/ 3 w 168"/>
                  <a:gd name="T91" fmla="*/ 99 h 106"/>
                  <a:gd name="T92" fmla="*/ 4 w 168"/>
                  <a:gd name="T93" fmla="*/ 64 h 10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68"/>
                  <a:gd name="T142" fmla="*/ 0 h 106"/>
                  <a:gd name="T143" fmla="*/ 168 w 168"/>
                  <a:gd name="T144" fmla="*/ 106 h 10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68" h="106">
                    <a:moveTo>
                      <a:pt x="13" y="63"/>
                    </a:moveTo>
                    <a:lnTo>
                      <a:pt x="15" y="59"/>
                    </a:lnTo>
                    <a:lnTo>
                      <a:pt x="18" y="55"/>
                    </a:lnTo>
                    <a:lnTo>
                      <a:pt x="21" y="50"/>
                    </a:lnTo>
                    <a:lnTo>
                      <a:pt x="22" y="46"/>
                    </a:lnTo>
                    <a:lnTo>
                      <a:pt x="25" y="42"/>
                    </a:lnTo>
                    <a:lnTo>
                      <a:pt x="27" y="38"/>
                    </a:lnTo>
                    <a:lnTo>
                      <a:pt x="29" y="32"/>
                    </a:lnTo>
                    <a:lnTo>
                      <a:pt x="32" y="28"/>
                    </a:lnTo>
                    <a:lnTo>
                      <a:pt x="36" y="22"/>
                    </a:lnTo>
                    <a:lnTo>
                      <a:pt x="39" y="18"/>
                    </a:lnTo>
                    <a:lnTo>
                      <a:pt x="42" y="14"/>
                    </a:lnTo>
                    <a:lnTo>
                      <a:pt x="46" y="10"/>
                    </a:lnTo>
                    <a:lnTo>
                      <a:pt x="48" y="6"/>
                    </a:lnTo>
                    <a:lnTo>
                      <a:pt x="52" y="3"/>
                    </a:lnTo>
                    <a:lnTo>
                      <a:pt x="56" y="0"/>
                    </a:lnTo>
                    <a:lnTo>
                      <a:pt x="60" y="0"/>
                    </a:lnTo>
                    <a:lnTo>
                      <a:pt x="65" y="0"/>
                    </a:lnTo>
                    <a:lnTo>
                      <a:pt x="69" y="0"/>
                    </a:lnTo>
                    <a:lnTo>
                      <a:pt x="73" y="0"/>
                    </a:lnTo>
                    <a:lnTo>
                      <a:pt x="77" y="0"/>
                    </a:lnTo>
                    <a:lnTo>
                      <a:pt x="83" y="3"/>
                    </a:lnTo>
                    <a:lnTo>
                      <a:pt x="87" y="6"/>
                    </a:lnTo>
                    <a:lnTo>
                      <a:pt x="91" y="7"/>
                    </a:lnTo>
                    <a:lnTo>
                      <a:pt x="95" y="11"/>
                    </a:lnTo>
                    <a:lnTo>
                      <a:pt x="104" y="18"/>
                    </a:lnTo>
                    <a:lnTo>
                      <a:pt x="108" y="21"/>
                    </a:lnTo>
                    <a:lnTo>
                      <a:pt x="114" y="25"/>
                    </a:lnTo>
                    <a:lnTo>
                      <a:pt x="116" y="29"/>
                    </a:lnTo>
                    <a:lnTo>
                      <a:pt x="121" y="32"/>
                    </a:lnTo>
                    <a:lnTo>
                      <a:pt x="125" y="36"/>
                    </a:lnTo>
                    <a:lnTo>
                      <a:pt x="128" y="41"/>
                    </a:lnTo>
                    <a:lnTo>
                      <a:pt x="132" y="45"/>
                    </a:lnTo>
                    <a:lnTo>
                      <a:pt x="136" y="49"/>
                    </a:lnTo>
                    <a:lnTo>
                      <a:pt x="140" y="53"/>
                    </a:lnTo>
                    <a:lnTo>
                      <a:pt x="142" y="57"/>
                    </a:lnTo>
                    <a:lnTo>
                      <a:pt x="146" y="62"/>
                    </a:lnTo>
                    <a:lnTo>
                      <a:pt x="149" y="66"/>
                    </a:lnTo>
                    <a:lnTo>
                      <a:pt x="150" y="70"/>
                    </a:lnTo>
                    <a:lnTo>
                      <a:pt x="154" y="74"/>
                    </a:lnTo>
                    <a:lnTo>
                      <a:pt x="156" y="80"/>
                    </a:lnTo>
                    <a:lnTo>
                      <a:pt x="159" y="84"/>
                    </a:lnTo>
                    <a:lnTo>
                      <a:pt x="160" y="88"/>
                    </a:lnTo>
                    <a:lnTo>
                      <a:pt x="161" y="92"/>
                    </a:lnTo>
                    <a:lnTo>
                      <a:pt x="164" y="97"/>
                    </a:lnTo>
                    <a:lnTo>
                      <a:pt x="166" y="101"/>
                    </a:lnTo>
                    <a:lnTo>
                      <a:pt x="167" y="105"/>
                    </a:lnTo>
                    <a:lnTo>
                      <a:pt x="163" y="104"/>
                    </a:lnTo>
                    <a:lnTo>
                      <a:pt x="160" y="99"/>
                    </a:lnTo>
                    <a:lnTo>
                      <a:pt x="156" y="97"/>
                    </a:lnTo>
                    <a:lnTo>
                      <a:pt x="152" y="94"/>
                    </a:lnTo>
                    <a:lnTo>
                      <a:pt x="147" y="91"/>
                    </a:lnTo>
                    <a:lnTo>
                      <a:pt x="143" y="90"/>
                    </a:lnTo>
                    <a:lnTo>
                      <a:pt x="139" y="87"/>
                    </a:lnTo>
                    <a:lnTo>
                      <a:pt x="136" y="83"/>
                    </a:lnTo>
                    <a:lnTo>
                      <a:pt x="133" y="78"/>
                    </a:lnTo>
                    <a:lnTo>
                      <a:pt x="129" y="76"/>
                    </a:lnTo>
                    <a:lnTo>
                      <a:pt x="125" y="70"/>
                    </a:lnTo>
                    <a:lnTo>
                      <a:pt x="121" y="66"/>
                    </a:lnTo>
                    <a:lnTo>
                      <a:pt x="116" y="62"/>
                    </a:lnTo>
                    <a:lnTo>
                      <a:pt x="112" y="59"/>
                    </a:lnTo>
                    <a:lnTo>
                      <a:pt x="109" y="55"/>
                    </a:lnTo>
                    <a:lnTo>
                      <a:pt x="105" y="52"/>
                    </a:lnTo>
                    <a:lnTo>
                      <a:pt x="101" y="49"/>
                    </a:lnTo>
                    <a:lnTo>
                      <a:pt x="95" y="45"/>
                    </a:lnTo>
                    <a:lnTo>
                      <a:pt x="90" y="39"/>
                    </a:lnTo>
                    <a:lnTo>
                      <a:pt x="86" y="36"/>
                    </a:lnTo>
                    <a:lnTo>
                      <a:pt x="80" y="34"/>
                    </a:lnTo>
                    <a:lnTo>
                      <a:pt x="76" y="31"/>
                    </a:lnTo>
                    <a:lnTo>
                      <a:pt x="70" y="27"/>
                    </a:lnTo>
                    <a:lnTo>
                      <a:pt x="66" y="24"/>
                    </a:lnTo>
                    <a:lnTo>
                      <a:pt x="62" y="22"/>
                    </a:lnTo>
                    <a:lnTo>
                      <a:pt x="58" y="21"/>
                    </a:lnTo>
                    <a:lnTo>
                      <a:pt x="53" y="24"/>
                    </a:lnTo>
                    <a:lnTo>
                      <a:pt x="51" y="29"/>
                    </a:lnTo>
                    <a:lnTo>
                      <a:pt x="46" y="32"/>
                    </a:lnTo>
                    <a:lnTo>
                      <a:pt x="45" y="36"/>
                    </a:lnTo>
                    <a:lnTo>
                      <a:pt x="42" y="41"/>
                    </a:lnTo>
                    <a:lnTo>
                      <a:pt x="39" y="45"/>
                    </a:lnTo>
                    <a:lnTo>
                      <a:pt x="36" y="49"/>
                    </a:lnTo>
                    <a:lnTo>
                      <a:pt x="34" y="53"/>
                    </a:lnTo>
                    <a:lnTo>
                      <a:pt x="29" y="57"/>
                    </a:lnTo>
                    <a:lnTo>
                      <a:pt x="27" y="62"/>
                    </a:lnTo>
                    <a:lnTo>
                      <a:pt x="24" y="66"/>
                    </a:lnTo>
                    <a:lnTo>
                      <a:pt x="21" y="70"/>
                    </a:lnTo>
                    <a:lnTo>
                      <a:pt x="18" y="74"/>
                    </a:lnTo>
                    <a:lnTo>
                      <a:pt x="15" y="78"/>
                    </a:lnTo>
                    <a:lnTo>
                      <a:pt x="13" y="83"/>
                    </a:lnTo>
                    <a:lnTo>
                      <a:pt x="10" y="87"/>
                    </a:lnTo>
                    <a:lnTo>
                      <a:pt x="7" y="91"/>
                    </a:lnTo>
                    <a:lnTo>
                      <a:pt x="6" y="95"/>
                    </a:lnTo>
                    <a:lnTo>
                      <a:pt x="3" y="99"/>
                    </a:lnTo>
                    <a:lnTo>
                      <a:pt x="0" y="104"/>
                    </a:lnTo>
                    <a:lnTo>
                      <a:pt x="4" y="64"/>
                    </a:lnTo>
                  </a:path>
                </a:pathLst>
              </a:custGeom>
              <a:solidFill>
                <a:srgbClr val="00CC00"/>
              </a:solidFill>
              <a:ln w="12700" cap="rnd">
                <a:solidFill>
                  <a:srgbClr val="00CC00"/>
                </a:solidFill>
                <a:round/>
                <a:headEnd/>
                <a:tailEnd/>
              </a:ln>
            </p:spPr>
            <p:txBody>
              <a:bodyPr/>
              <a:lstStyle/>
              <a:p>
                <a:endParaRPr lang="en-US"/>
              </a:p>
            </p:txBody>
          </p:sp>
          <p:sp>
            <p:nvSpPr>
              <p:cNvPr id="3929" name="Freeform 337"/>
              <p:cNvSpPr>
                <a:spLocks/>
              </p:cNvSpPr>
              <p:nvPr/>
            </p:nvSpPr>
            <p:spPr bwMode="auto">
              <a:xfrm>
                <a:off x="1460" y="1729"/>
                <a:ext cx="206" cy="131"/>
              </a:xfrm>
              <a:custGeom>
                <a:avLst/>
                <a:gdLst>
                  <a:gd name="T0" fmla="*/ 19 w 206"/>
                  <a:gd name="T1" fmla="*/ 73 h 131"/>
                  <a:gd name="T2" fmla="*/ 26 w 206"/>
                  <a:gd name="T3" fmla="*/ 62 h 131"/>
                  <a:gd name="T4" fmla="*/ 31 w 206"/>
                  <a:gd name="T5" fmla="*/ 52 h 131"/>
                  <a:gd name="T6" fmla="*/ 36 w 206"/>
                  <a:gd name="T7" fmla="*/ 40 h 131"/>
                  <a:gd name="T8" fmla="*/ 45 w 206"/>
                  <a:gd name="T9" fmla="*/ 28 h 131"/>
                  <a:gd name="T10" fmla="*/ 52 w 206"/>
                  <a:gd name="T11" fmla="*/ 17 h 131"/>
                  <a:gd name="T12" fmla="*/ 59 w 206"/>
                  <a:gd name="T13" fmla="*/ 7 h 131"/>
                  <a:gd name="T14" fmla="*/ 69 w 206"/>
                  <a:gd name="T15" fmla="*/ 0 h 131"/>
                  <a:gd name="T16" fmla="*/ 79 w 206"/>
                  <a:gd name="T17" fmla="*/ 0 h 131"/>
                  <a:gd name="T18" fmla="*/ 90 w 206"/>
                  <a:gd name="T19" fmla="*/ 0 h 131"/>
                  <a:gd name="T20" fmla="*/ 102 w 206"/>
                  <a:gd name="T21" fmla="*/ 3 h 131"/>
                  <a:gd name="T22" fmla="*/ 112 w 206"/>
                  <a:gd name="T23" fmla="*/ 9 h 131"/>
                  <a:gd name="T24" fmla="*/ 127 w 206"/>
                  <a:gd name="T25" fmla="*/ 23 h 131"/>
                  <a:gd name="T26" fmla="*/ 140 w 206"/>
                  <a:gd name="T27" fmla="*/ 31 h 131"/>
                  <a:gd name="T28" fmla="*/ 148 w 206"/>
                  <a:gd name="T29" fmla="*/ 40 h 131"/>
                  <a:gd name="T30" fmla="*/ 157 w 206"/>
                  <a:gd name="T31" fmla="*/ 50 h 131"/>
                  <a:gd name="T32" fmla="*/ 167 w 206"/>
                  <a:gd name="T33" fmla="*/ 61 h 131"/>
                  <a:gd name="T34" fmla="*/ 174 w 206"/>
                  <a:gd name="T35" fmla="*/ 71 h 131"/>
                  <a:gd name="T36" fmla="*/ 183 w 206"/>
                  <a:gd name="T37" fmla="*/ 81 h 131"/>
                  <a:gd name="T38" fmla="*/ 189 w 206"/>
                  <a:gd name="T39" fmla="*/ 92 h 131"/>
                  <a:gd name="T40" fmla="*/ 195 w 206"/>
                  <a:gd name="T41" fmla="*/ 104 h 131"/>
                  <a:gd name="T42" fmla="*/ 198 w 206"/>
                  <a:gd name="T43" fmla="*/ 114 h 131"/>
                  <a:gd name="T44" fmla="*/ 203 w 206"/>
                  <a:gd name="T45" fmla="*/ 125 h 131"/>
                  <a:gd name="T46" fmla="*/ 200 w 206"/>
                  <a:gd name="T47" fmla="*/ 128 h 131"/>
                  <a:gd name="T48" fmla="*/ 191 w 206"/>
                  <a:gd name="T49" fmla="*/ 120 h 131"/>
                  <a:gd name="T50" fmla="*/ 181 w 206"/>
                  <a:gd name="T51" fmla="*/ 113 h 131"/>
                  <a:gd name="T52" fmla="*/ 171 w 206"/>
                  <a:gd name="T53" fmla="*/ 107 h 131"/>
                  <a:gd name="T54" fmla="*/ 164 w 206"/>
                  <a:gd name="T55" fmla="*/ 97 h 131"/>
                  <a:gd name="T56" fmla="*/ 153 w 206"/>
                  <a:gd name="T57" fmla="*/ 87 h 131"/>
                  <a:gd name="T58" fmla="*/ 143 w 206"/>
                  <a:gd name="T59" fmla="*/ 76 h 131"/>
                  <a:gd name="T60" fmla="*/ 134 w 206"/>
                  <a:gd name="T61" fmla="*/ 68 h 131"/>
                  <a:gd name="T62" fmla="*/ 124 w 206"/>
                  <a:gd name="T63" fmla="*/ 61 h 131"/>
                  <a:gd name="T64" fmla="*/ 110 w 206"/>
                  <a:gd name="T65" fmla="*/ 49 h 131"/>
                  <a:gd name="T66" fmla="*/ 98 w 206"/>
                  <a:gd name="T67" fmla="*/ 42 h 131"/>
                  <a:gd name="T68" fmla="*/ 86 w 206"/>
                  <a:gd name="T69" fmla="*/ 33 h 131"/>
                  <a:gd name="T70" fmla="*/ 76 w 206"/>
                  <a:gd name="T71" fmla="*/ 28 h 131"/>
                  <a:gd name="T72" fmla="*/ 65 w 206"/>
                  <a:gd name="T73" fmla="*/ 29 h 131"/>
                  <a:gd name="T74" fmla="*/ 57 w 206"/>
                  <a:gd name="T75" fmla="*/ 40 h 131"/>
                  <a:gd name="T76" fmla="*/ 52 w 206"/>
                  <a:gd name="T77" fmla="*/ 50 h 131"/>
                  <a:gd name="T78" fmla="*/ 45 w 206"/>
                  <a:gd name="T79" fmla="*/ 61 h 131"/>
                  <a:gd name="T80" fmla="*/ 36 w 206"/>
                  <a:gd name="T81" fmla="*/ 71 h 131"/>
                  <a:gd name="T82" fmla="*/ 29 w 206"/>
                  <a:gd name="T83" fmla="*/ 81 h 131"/>
                  <a:gd name="T84" fmla="*/ 22 w 206"/>
                  <a:gd name="T85" fmla="*/ 92 h 131"/>
                  <a:gd name="T86" fmla="*/ 16 w 206"/>
                  <a:gd name="T87" fmla="*/ 102 h 131"/>
                  <a:gd name="T88" fmla="*/ 9 w 206"/>
                  <a:gd name="T89" fmla="*/ 113 h 131"/>
                  <a:gd name="T90" fmla="*/ 3 w 206"/>
                  <a:gd name="T91" fmla="*/ 123 h 131"/>
                  <a:gd name="T92" fmla="*/ 5 w 206"/>
                  <a:gd name="T93" fmla="*/ 80 h 13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206"/>
                  <a:gd name="T142" fmla="*/ 0 h 131"/>
                  <a:gd name="T143" fmla="*/ 206 w 206"/>
                  <a:gd name="T144" fmla="*/ 131 h 13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206" h="131">
                    <a:moveTo>
                      <a:pt x="16" y="78"/>
                    </a:moveTo>
                    <a:lnTo>
                      <a:pt x="19" y="73"/>
                    </a:lnTo>
                    <a:lnTo>
                      <a:pt x="22" y="68"/>
                    </a:lnTo>
                    <a:lnTo>
                      <a:pt x="26" y="62"/>
                    </a:lnTo>
                    <a:lnTo>
                      <a:pt x="28" y="57"/>
                    </a:lnTo>
                    <a:lnTo>
                      <a:pt x="31" y="52"/>
                    </a:lnTo>
                    <a:lnTo>
                      <a:pt x="33" y="47"/>
                    </a:lnTo>
                    <a:lnTo>
                      <a:pt x="36" y="40"/>
                    </a:lnTo>
                    <a:lnTo>
                      <a:pt x="40" y="35"/>
                    </a:lnTo>
                    <a:lnTo>
                      <a:pt x="45" y="28"/>
                    </a:lnTo>
                    <a:lnTo>
                      <a:pt x="48" y="23"/>
                    </a:lnTo>
                    <a:lnTo>
                      <a:pt x="52" y="17"/>
                    </a:lnTo>
                    <a:lnTo>
                      <a:pt x="57" y="12"/>
                    </a:lnTo>
                    <a:lnTo>
                      <a:pt x="59" y="7"/>
                    </a:lnTo>
                    <a:lnTo>
                      <a:pt x="64" y="3"/>
                    </a:lnTo>
                    <a:lnTo>
                      <a:pt x="69" y="0"/>
                    </a:lnTo>
                    <a:lnTo>
                      <a:pt x="74" y="0"/>
                    </a:lnTo>
                    <a:lnTo>
                      <a:pt x="79" y="0"/>
                    </a:lnTo>
                    <a:lnTo>
                      <a:pt x="84" y="0"/>
                    </a:lnTo>
                    <a:lnTo>
                      <a:pt x="90" y="0"/>
                    </a:lnTo>
                    <a:lnTo>
                      <a:pt x="95" y="0"/>
                    </a:lnTo>
                    <a:lnTo>
                      <a:pt x="102" y="3"/>
                    </a:lnTo>
                    <a:lnTo>
                      <a:pt x="107" y="7"/>
                    </a:lnTo>
                    <a:lnTo>
                      <a:pt x="112" y="9"/>
                    </a:lnTo>
                    <a:lnTo>
                      <a:pt x="117" y="14"/>
                    </a:lnTo>
                    <a:lnTo>
                      <a:pt x="127" y="23"/>
                    </a:lnTo>
                    <a:lnTo>
                      <a:pt x="133" y="26"/>
                    </a:lnTo>
                    <a:lnTo>
                      <a:pt x="140" y="31"/>
                    </a:lnTo>
                    <a:lnTo>
                      <a:pt x="143" y="36"/>
                    </a:lnTo>
                    <a:lnTo>
                      <a:pt x="148" y="40"/>
                    </a:lnTo>
                    <a:lnTo>
                      <a:pt x="153" y="45"/>
                    </a:lnTo>
                    <a:lnTo>
                      <a:pt x="157" y="50"/>
                    </a:lnTo>
                    <a:lnTo>
                      <a:pt x="162" y="55"/>
                    </a:lnTo>
                    <a:lnTo>
                      <a:pt x="167" y="61"/>
                    </a:lnTo>
                    <a:lnTo>
                      <a:pt x="172" y="66"/>
                    </a:lnTo>
                    <a:lnTo>
                      <a:pt x="174" y="71"/>
                    </a:lnTo>
                    <a:lnTo>
                      <a:pt x="179" y="76"/>
                    </a:lnTo>
                    <a:lnTo>
                      <a:pt x="183" y="81"/>
                    </a:lnTo>
                    <a:lnTo>
                      <a:pt x="184" y="87"/>
                    </a:lnTo>
                    <a:lnTo>
                      <a:pt x="189" y="92"/>
                    </a:lnTo>
                    <a:lnTo>
                      <a:pt x="191" y="99"/>
                    </a:lnTo>
                    <a:lnTo>
                      <a:pt x="195" y="104"/>
                    </a:lnTo>
                    <a:lnTo>
                      <a:pt x="196" y="109"/>
                    </a:lnTo>
                    <a:lnTo>
                      <a:pt x="198" y="114"/>
                    </a:lnTo>
                    <a:lnTo>
                      <a:pt x="202" y="120"/>
                    </a:lnTo>
                    <a:lnTo>
                      <a:pt x="203" y="125"/>
                    </a:lnTo>
                    <a:lnTo>
                      <a:pt x="205" y="130"/>
                    </a:lnTo>
                    <a:lnTo>
                      <a:pt x="200" y="128"/>
                    </a:lnTo>
                    <a:lnTo>
                      <a:pt x="196" y="123"/>
                    </a:lnTo>
                    <a:lnTo>
                      <a:pt x="191" y="120"/>
                    </a:lnTo>
                    <a:lnTo>
                      <a:pt x="186" y="116"/>
                    </a:lnTo>
                    <a:lnTo>
                      <a:pt x="181" y="113"/>
                    </a:lnTo>
                    <a:lnTo>
                      <a:pt x="176" y="111"/>
                    </a:lnTo>
                    <a:lnTo>
                      <a:pt x="171" y="107"/>
                    </a:lnTo>
                    <a:lnTo>
                      <a:pt x="167" y="102"/>
                    </a:lnTo>
                    <a:lnTo>
                      <a:pt x="164" y="97"/>
                    </a:lnTo>
                    <a:lnTo>
                      <a:pt x="158" y="94"/>
                    </a:lnTo>
                    <a:lnTo>
                      <a:pt x="153" y="87"/>
                    </a:lnTo>
                    <a:lnTo>
                      <a:pt x="148" y="81"/>
                    </a:lnTo>
                    <a:lnTo>
                      <a:pt x="143" y="76"/>
                    </a:lnTo>
                    <a:lnTo>
                      <a:pt x="138" y="73"/>
                    </a:lnTo>
                    <a:lnTo>
                      <a:pt x="134" y="68"/>
                    </a:lnTo>
                    <a:lnTo>
                      <a:pt x="129" y="64"/>
                    </a:lnTo>
                    <a:lnTo>
                      <a:pt x="124" y="61"/>
                    </a:lnTo>
                    <a:lnTo>
                      <a:pt x="117" y="55"/>
                    </a:lnTo>
                    <a:lnTo>
                      <a:pt x="110" y="49"/>
                    </a:lnTo>
                    <a:lnTo>
                      <a:pt x="105" y="45"/>
                    </a:lnTo>
                    <a:lnTo>
                      <a:pt x="98" y="42"/>
                    </a:lnTo>
                    <a:lnTo>
                      <a:pt x="93" y="38"/>
                    </a:lnTo>
                    <a:lnTo>
                      <a:pt x="86" y="33"/>
                    </a:lnTo>
                    <a:lnTo>
                      <a:pt x="81" y="29"/>
                    </a:lnTo>
                    <a:lnTo>
                      <a:pt x="76" y="28"/>
                    </a:lnTo>
                    <a:lnTo>
                      <a:pt x="71" y="26"/>
                    </a:lnTo>
                    <a:lnTo>
                      <a:pt x="65" y="29"/>
                    </a:lnTo>
                    <a:lnTo>
                      <a:pt x="62" y="36"/>
                    </a:lnTo>
                    <a:lnTo>
                      <a:pt x="57" y="40"/>
                    </a:lnTo>
                    <a:lnTo>
                      <a:pt x="55" y="45"/>
                    </a:lnTo>
                    <a:lnTo>
                      <a:pt x="52" y="50"/>
                    </a:lnTo>
                    <a:lnTo>
                      <a:pt x="48" y="55"/>
                    </a:lnTo>
                    <a:lnTo>
                      <a:pt x="45" y="61"/>
                    </a:lnTo>
                    <a:lnTo>
                      <a:pt x="41" y="66"/>
                    </a:lnTo>
                    <a:lnTo>
                      <a:pt x="36" y="71"/>
                    </a:lnTo>
                    <a:lnTo>
                      <a:pt x="33" y="76"/>
                    </a:lnTo>
                    <a:lnTo>
                      <a:pt x="29" y="81"/>
                    </a:lnTo>
                    <a:lnTo>
                      <a:pt x="26" y="87"/>
                    </a:lnTo>
                    <a:lnTo>
                      <a:pt x="22" y="92"/>
                    </a:lnTo>
                    <a:lnTo>
                      <a:pt x="19" y="97"/>
                    </a:lnTo>
                    <a:lnTo>
                      <a:pt x="16" y="102"/>
                    </a:lnTo>
                    <a:lnTo>
                      <a:pt x="12" y="107"/>
                    </a:lnTo>
                    <a:lnTo>
                      <a:pt x="9" y="113"/>
                    </a:lnTo>
                    <a:lnTo>
                      <a:pt x="7" y="118"/>
                    </a:lnTo>
                    <a:lnTo>
                      <a:pt x="3" y="123"/>
                    </a:lnTo>
                    <a:lnTo>
                      <a:pt x="0" y="128"/>
                    </a:lnTo>
                    <a:lnTo>
                      <a:pt x="5" y="80"/>
                    </a:lnTo>
                  </a:path>
                </a:pathLst>
              </a:custGeom>
              <a:solidFill>
                <a:srgbClr val="00CC00"/>
              </a:solidFill>
              <a:ln w="12700" cap="rnd">
                <a:solidFill>
                  <a:srgbClr val="00CC00"/>
                </a:solidFill>
                <a:round/>
                <a:headEnd/>
                <a:tailEnd/>
              </a:ln>
            </p:spPr>
            <p:txBody>
              <a:bodyPr/>
              <a:lstStyle/>
              <a:p>
                <a:endParaRPr lang="en-US"/>
              </a:p>
            </p:txBody>
          </p:sp>
          <p:sp>
            <p:nvSpPr>
              <p:cNvPr id="3930" name="Freeform 338"/>
              <p:cNvSpPr>
                <a:spLocks/>
              </p:cNvSpPr>
              <p:nvPr/>
            </p:nvSpPr>
            <p:spPr bwMode="auto">
              <a:xfrm>
                <a:off x="1234" y="1840"/>
                <a:ext cx="229" cy="144"/>
              </a:xfrm>
              <a:custGeom>
                <a:avLst/>
                <a:gdLst>
                  <a:gd name="T0" fmla="*/ 207 w 229"/>
                  <a:gd name="T1" fmla="*/ 80 h 144"/>
                  <a:gd name="T2" fmla="*/ 199 w 229"/>
                  <a:gd name="T3" fmla="*/ 69 h 144"/>
                  <a:gd name="T4" fmla="*/ 194 w 229"/>
                  <a:gd name="T5" fmla="*/ 57 h 144"/>
                  <a:gd name="T6" fmla="*/ 188 w 229"/>
                  <a:gd name="T7" fmla="*/ 44 h 144"/>
                  <a:gd name="T8" fmla="*/ 178 w 229"/>
                  <a:gd name="T9" fmla="*/ 31 h 144"/>
                  <a:gd name="T10" fmla="*/ 171 w 229"/>
                  <a:gd name="T11" fmla="*/ 19 h 144"/>
                  <a:gd name="T12" fmla="*/ 163 w 229"/>
                  <a:gd name="T13" fmla="*/ 8 h 144"/>
                  <a:gd name="T14" fmla="*/ 151 w 229"/>
                  <a:gd name="T15" fmla="*/ 0 h 144"/>
                  <a:gd name="T16" fmla="*/ 140 w 229"/>
                  <a:gd name="T17" fmla="*/ 0 h 144"/>
                  <a:gd name="T18" fmla="*/ 128 w 229"/>
                  <a:gd name="T19" fmla="*/ 0 h 144"/>
                  <a:gd name="T20" fmla="*/ 115 w 229"/>
                  <a:gd name="T21" fmla="*/ 4 h 144"/>
                  <a:gd name="T22" fmla="*/ 103 w 229"/>
                  <a:gd name="T23" fmla="*/ 10 h 144"/>
                  <a:gd name="T24" fmla="*/ 86 w 229"/>
                  <a:gd name="T25" fmla="*/ 25 h 144"/>
                  <a:gd name="T26" fmla="*/ 73 w 229"/>
                  <a:gd name="T27" fmla="*/ 34 h 144"/>
                  <a:gd name="T28" fmla="*/ 63 w 229"/>
                  <a:gd name="T29" fmla="*/ 44 h 144"/>
                  <a:gd name="T30" fmla="*/ 54 w 229"/>
                  <a:gd name="T31" fmla="*/ 55 h 144"/>
                  <a:gd name="T32" fmla="*/ 42 w 229"/>
                  <a:gd name="T33" fmla="*/ 67 h 144"/>
                  <a:gd name="T34" fmla="*/ 34 w 229"/>
                  <a:gd name="T35" fmla="*/ 78 h 144"/>
                  <a:gd name="T36" fmla="*/ 25 w 229"/>
                  <a:gd name="T37" fmla="*/ 90 h 144"/>
                  <a:gd name="T38" fmla="*/ 17 w 229"/>
                  <a:gd name="T39" fmla="*/ 101 h 144"/>
                  <a:gd name="T40" fmla="*/ 11 w 229"/>
                  <a:gd name="T41" fmla="*/ 114 h 144"/>
                  <a:gd name="T42" fmla="*/ 8 w 229"/>
                  <a:gd name="T43" fmla="*/ 126 h 144"/>
                  <a:gd name="T44" fmla="*/ 2 w 229"/>
                  <a:gd name="T45" fmla="*/ 137 h 144"/>
                  <a:gd name="T46" fmla="*/ 6 w 229"/>
                  <a:gd name="T47" fmla="*/ 141 h 144"/>
                  <a:gd name="T48" fmla="*/ 15 w 229"/>
                  <a:gd name="T49" fmla="*/ 132 h 144"/>
                  <a:gd name="T50" fmla="*/ 27 w 229"/>
                  <a:gd name="T51" fmla="*/ 124 h 144"/>
                  <a:gd name="T52" fmla="*/ 38 w 229"/>
                  <a:gd name="T53" fmla="*/ 118 h 144"/>
                  <a:gd name="T54" fmla="*/ 46 w 229"/>
                  <a:gd name="T55" fmla="*/ 107 h 144"/>
                  <a:gd name="T56" fmla="*/ 57 w 229"/>
                  <a:gd name="T57" fmla="*/ 95 h 144"/>
                  <a:gd name="T58" fmla="*/ 69 w 229"/>
                  <a:gd name="T59" fmla="*/ 84 h 144"/>
                  <a:gd name="T60" fmla="*/ 79 w 229"/>
                  <a:gd name="T61" fmla="*/ 74 h 144"/>
                  <a:gd name="T62" fmla="*/ 90 w 229"/>
                  <a:gd name="T63" fmla="*/ 67 h 144"/>
                  <a:gd name="T64" fmla="*/ 105 w 229"/>
                  <a:gd name="T65" fmla="*/ 53 h 144"/>
                  <a:gd name="T66" fmla="*/ 119 w 229"/>
                  <a:gd name="T67" fmla="*/ 46 h 144"/>
                  <a:gd name="T68" fmla="*/ 132 w 229"/>
                  <a:gd name="T69" fmla="*/ 36 h 144"/>
                  <a:gd name="T70" fmla="*/ 144 w 229"/>
                  <a:gd name="T71" fmla="*/ 31 h 144"/>
                  <a:gd name="T72" fmla="*/ 155 w 229"/>
                  <a:gd name="T73" fmla="*/ 32 h 144"/>
                  <a:gd name="T74" fmla="*/ 165 w 229"/>
                  <a:gd name="T75" fmla="*/ 44 h 144"/>
                  <a:gd name="T76" fmla="*/ 171 w 229"/>
                  <a:gd name="T77" fmla="*/ 55 h 144"/>
                  <a:gd name="T78" fmla="*/ 178 w 229"/>
                  <a:gd name="T79" fmla="*/ 67 h 144"/>
                  <a:gd name="T80" fmla="*/ 188 w 229"/>
                  <a:gd name="T81" fmla="*/ 78 h 144"/>
                  <a:gd name="T82" fmla="*/ 195 w 229"/>
                  <a:gd name="T83" fmla="*/ 90 h 144"/>
                  <a:gd name="T84" fmla="*/ 203 w 229"/>
                  <a:gd name="T85" fmla="*/ 101 h 144"/>
                  <a:gd name="T86" fmla="*/ 211 w 229"/>
                  <a:gd name="T87" fmla="*/ 112 h 144"/>
                  <a:gd name="T88" fmla="*/ 218 w 229"/>
                  <a:gd name="T89" fmla="*/ 124 h 144"/>
                  <a:gd name="T90" fmla="*/ 224 w 229"/>
                  <a:gd name="T91" fmla="*/ 135 h 144"/>
                  <a:gd name="T92" fmla="*/ 222 w 229"/>
                  <a:gd name="T93" fmla="*/ 88 h 14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229"/>
                  <a:gd name="T142" fmla="*/ 0 h 144"/>
                  <a:gd name="T143" fmla="*/ 229 w 229"/>
                  <a:gd name="T144" fmla="*/ 144 h 144"/>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229" h="144">
                    <a:moveTo>
                      <a:pt x="211" y="86"/>
                    </a:moveTo>
                    <a:lnTo>
                      <a:pt x="207" y="80"/>
                    </a:lnTo>
                    <a:lnTo>
                      <a:pt x="203" y="74"/>
                    </a:lnTo>
                    <a:lnTo>
                      <a:pt x="199" y="69"/>
                    </a:lnTo>
                    <a:lnTo>
                      <a:pt x="197" y="63"/>
                    </a:lnTo>
                    <a:lnTo>
                      <a:pt x="194" y="57"/>
                    </a:lnTo>
                    <a:lnTo>
                      <a:pt x="192" y="51"/>
                    </a:lnTo>
                    <a:lnTo>
                      <a:pt x="188" y="44"/>
                    </a:lnTo>
                    <a:lnTo>
                      <a:pt x="184" y="38"/>
                    </a:lnTo>
                    <a:lnTo>
                      <a:pt x="178" y="31"/>
                    </a:lnTo>
                    <a:lnTo>
                      <a:pt x="174" y="25"/>
                    </a:lnTo>
                    <a:lnTo>
                      <a:pt x="171" y="19"/>
                    </a:lnTo>
                    <a:lnTo>
                      <a:pt x="165" y="13"/>
                    </a:lnTo>
                    <a:lnTo>
                      <a:pt x="163" y="8"/>
                    </a:lnTo>
                    <a:lnTo>
                      <a:pt x="157" y="4"/>
                    </a:lnTo>
                    <a:lnTo>
                      <a:pt x="151" y="0"/>
                    </a:lnTo>
                    <a:lnTo>
                      <a:pt x="146" y="0"/>
                    </a:lnTo>
                    <a:lnTo>
                      <a:pt x="140" y="0"/>
                    </a:lnTo>
                    <a:lnTo>
                      <a:pt x="134" y="0"/>
                    </a:lnTo>
                    <a:lnTo>
                      <a:pt x="128" y="0"/>
                    </a:lnTo>
                    <a:lnTo>
                      <a:pt x="123" y="0"/>
                    </a:lnTo>
                    <a:lnTo>
                      <a:pt x="115" y="4"/>
                    </a:lnTo>
                    <a:lnTo>
                      <a:pt x="109" y="8"/>
                    </a:lnTo>
                    <a:lnTo>
                      <a:pt x="103" y="10"/>
                    </a:lnTo>
                    <a:lnTo>
                      <a:pt x="98" y="15"/>
                    </a:lnTo>
                    <a:lnTo>
                      <a:pt x="86" y="25"/>
                    </a:lnTo>
                    <a:lnTo>
                      <a:pt x="80" y="29"/>
                    </a:lnTo>
                    <a:lnTo>
                      <a:pt x="73" y="34"/>
                    </a:lnTo>
                    <a:lnTo>
                      <a:pt x="69" y="40"/>
                    </a:lnTo>
                    <a:lnTo>
                      <a:pt x="63" y="44"/>
                    </a:lnTo>
                    <a:lnTo>
                      <a:pt x="57" y="50"/>
                    </a:lnTo>
                    <a:lnTo>
                      <a:pt x="54" y="55"/>
                    </a:lnTo>
                    <a:lnTo>
                      <a:pt x="48" y="61"/>
                    </a:lnTo>
                    <a:lnTo>
                      <a:pt x="42" y="67"/>
                    </a:lnTo>
                    <a:lnTo>
                      <a:pt x="36" y="72"/>
                    </a:lnTo>
                    <a:lnTo>
                      <a:pt x="34" y="78"/>
                    </a:lnTo>
                    <a:lnTo>
                      <a:pt x="29" y="84"/>
                    </a:lnTo>
                    <a:lnTo>
                      <a:pt x="25" y="90"/>
                    </a:lnTo>
                    <a:lnTo>
                      <a:pt x="23" y="95"/>
                    </a:lnTo>
                    <a:lnTo>
                      <a:pt x="17" y="101"/>
                    </a:lnTo>
                    <a:lnTo>
                      <a:pt x="15" y="109"/>
                    </a:lnTo>
                    <a:lnTo>
                      <a:pt x="11" y="114"/>
                    </a:lnTo>
                    <a:lnTo>
                      <a:pt x="10" y="120"/>
                    </a:lnTo>
                    <a:lnTo>
                      <a:pt x="8" y="126"/>
                    </a:lnTo>
                    <a:lnTo>
                      <a:pt x="4" y="132"/>
                    </a:lnTo>
                    <a:lnTo>
                      <a:pt x="2" y="137"/>
                    </a:lnTo>
                    <a:lnTo>
                      <a:pt x="0" y="143"/>
                    </a:lnTo>
                    <a:lnTo>
                      <a:pt x="6" y="141"/>
                    </a:lnTo>
                    <a:lnTo>
                      <a:pt x="10" y="135"/>
                    </a:lnTo>
                    <a:lnTo>
                      <a:pt x="15" y="132"/>
                    </a:lnTo>
                    <a:lnTo>
                      <a:pt x="21" y="128"/>
                    </a:lnTo>
                    <a:lnTo>
                      <a:pt x="27" y="124"/>
                    </a:lnTo>
                    <a:lnTo>
                      <a:pt x="33" y="122"/>
                    </a:lnTo>
                    <a:lnTo>
                      <a:pt x="38" y="118"/>
                    </a:lnTo>
                    <a:lnTo>
                      <a:pt x="42" y="112"/>
                    </a:lnTo>
                    <a:lnTo>
                      <a:pt x="46" y="107"/>
                    </a:lnTo>
                    <a:lnTo>
                      <a:pt x="52" y="103"/>
                    </a:lnTo>
                    <a:lnTo>
                      <a:pt x="57" y="95"/>
                    </a:lnTo>
                    <a:lnTo>
                      <a:pt x="63" y="90"/>
                    </a:lnTo>
                    <a:lnTo>
                      <a:pt x="69" y="84"/>
                    </a:lnTo>
                    <a:lnTo>
                      <a:pt x="75" y="80"/>
                    </a:lnTo>
                    <a:lnTo>
                      <a:pt x="79" y="74"/>
                    </a:lnTo>
                    <a:lnTo>
                      <a:pt x="84" y="71"/>
                    </a:lnTo>
                    <a:lnTo>
                      <a:pt x="90" y="67"/>
                    </a:lnTo>
                    <a:lnTo>
                      <a:pt x="98" y="61"/>
                    </a:lnTo>
                    <a:lnTo>
                      <a:pt x="105" y="53"/>
                    </a:lnTo>
                    <a:lnTo>
                      <a:pt x="111" y="50"/>
                    </a:lnTo>
                    <a:lnTo>
                      <a:pt x="119" y="46"/>
                    </a:lnTo>
                    <a:lnTo>
                      <a:pt x="125" y="42"/>
                    </a:lnTo>
                    <a:lnTo>
                      <a:pt x="132" y="36"/>
                    </a:lnTo>
                    <a:lnTo>
                      <a:pt x="138" y="32"/>
                    </a:lnTo>
                    <a:lnTo>
                      <a:pt x="144" y="31"/>
                    </a:lnTo>
                    <a:lnTo>
                      <a:pt x="149" y="29"/>
                    </a:lnTo>
                    <a:lnTo>
                      <a:pt x="155" y="32"/>
                    </a:lnTo>
                    <a:lnTo>
                      <a:pt x="159" y="40"/>
                    </a:lnTo>
                    <a:lnTo>
                      <a:pt x="165" y="44"/>
                    </a:lnTo>
                    <a:lnTo>
                      <a:pt x="167" y="50"/>
                    </a:lnTo>
                    <a:lnTo>
                      <a:pt x="171" y="55"/>
                    </a:lnTo>
                    <a:lnTo>
                      <a:pt x="174" y="61"/>
                    </a:lnTo>
                    <a:lnTo>
                      <a:pt x="178" y="67"/>
                    </a:lnTo>
                    <a:lnTo>
                      <a:pt x="182" y="72"/>
                    </a:lnTo>
                    <a:lnTo>
                      <a:pt x="188" y="78"/>
                    </a:lnTo>
                    <a:lnTo>
                      <a:pt x="192" y="84"/>
                    </a:lnTo>
                    <a:lnTo>
                      <a:pt x="195" y="90"/>
                    </a:lnTo>
                    <a:lnTo>
                      <a:pt x="199" y="95"/>
                    </a:lnTo>
                    <a:lnTo>
                      <a:pt x="203" y="101"/>
                    </a:lnTo>
                    <a:lnTo>
                      <a:pt x="207" y="107"/>
                    </a:lnTo>
                    <a:lnTo>
                      <a:pt x="211" y="112"/>
                    </a:lnTo>
                    <a:lnTo>
                      <a:pt x="215" y="118"/>
                    </a:lnTo>
                    <a:lnTo>
                      <a:pt x="218" y="124"/>
                    </a:lnTo>
                    <a:lnTo>
                      <a:pt x="220" y="130"/>
                    </a:lnTo>
                    <a:lnTo>
                      <a:pt x="224" y="135"/>
                    </a:lnTo>
                    <a:lnTo>
                      <a:pt x="228" y="141"/>
                    </a:lnTo>
                    <a:lnTo>
                      <a:pt x="222" y="88"/>
                    </a:lnTo>
                  </a:path>
                </a:pathLst>
              </a:custGeom>
              <a:solidFill>
                <a:srgbClr val="00CC00"/>
              </a:solidFill>
              <a:ln w="12700" cap="rnd">
                <a:solidFill>
                  <a:srgbClr val="00CC00"/>
                </a:solidFill>
                <a:round/>
                <a:headEnd/>
                <a:tailEnd/>
              </a:ln>
            </p:spPr>
            <p:txBody>
              <a:bodyPr/>
              <a:lstStyle/>
              <a:p>
                <a:endParaRPr lang="en-US"/>
              </a:p>
            </p:txBody>
          </p:sp>
          <p:sp>
            <p:nvSpPr>
              <p:cNvPr id="3931" name="Freeform 339"/>
              <p:cNvSpPr>
                <a:spLocks/>
              </p:cNvSpPr>
              <p:nvPr/>
            </p:nvSpPr>
            <p:spPr bwMode="auto">
              <a:xfrm>
                <a:off x="1259" y="1662"/>
                <a:ext cx="186" cy="118"/>
              </a:xfrm>
              <a:custGeom>
                <a:avLst/>
                <a:gdLst>
                  <a:gd name="T0" fmla="*/ 168 w 186"/>
                  <a:gd name="T1" fmla="*/ 66 h 118"/>
                  <a:gd name="T2" fmla="*/ 162 w 186"/>
                  <a:gd name="T3" fmla="*/ 56 h 118"/>
                  <a:gd name="T4" fmla="*/ 157 w 186"/>
                  <a:gd name="T5" fmla="*/ 47 h 118"/>
                  <a:gd name="T6" fmla="*/ 152 w 186"/>
                  <a:gd name="T7" fmla="*/ 36 h 118"/>
                  <a:gd name="T8" fmla="*/ 145 w 186"/>
                  <a:gd name="T9" fmla="*/ 25 h 118"/>
                  <a:gd name="T10" fmla="*/ 138 w 186"/>
                  <a:gd name="T11" fmla="*/ 16 h 118"/>
                  <a:gd name="T12" fmla="*/ 132 w 186"/>
                  <a:gd name="T13" fmla="*/ 6 h 118"/>
                  <a:gd name="T14" fmla="*/ 123 w 186"/>
                  <a:gd name="T15" fmla="*/ 0 h 118"/>
                  <a:gd name="T16" fmla="*/ 113 w 186"/>
                  <a:gd name="T17" fmla="*/ 0 h 118"/>
                  <a:gd name="T18" fmla="*/ 104 w 186"/>
                  <a:gd name="T19" fmla="*/ 0 h 118"/>
                  <a:gd name="T20" fmla="*/ 93 w 186"/>
                  <a:gd name="T21" fmla="*/ 3 h 118"/>
                  <a:gd name="T22" fmla="*/ 84 w 186"/>
                  <a:gd name="T23" fmla="*/ 8 h 118"/>
                  <a:gd name="T24" fmla="*/ 70 w 186"/>
                  <a:gd name="T25" fmla="*/ 20 h 118"/>
                  <a:gd name="T26" fmla="*/ 59 w 186"/>
                  <a:gd name="T27" fmla="*/ 28 h 118"/>
                  <a:gd name="T28" fmla="*/ 51 w 186"/>
                  <a:gd name="T29" fmla="*/ 36 h 118"/>
                  <a:gd name="T30" fmla="*/ 44 w 186"/>
                  <a:gd name="T31" fmla="*/ 45 h 118"/>
                  <a:gd name="T32" fmla="*/ 34 w 186"/>
                  <a:gd name="T33" fmla="*/ 55 h 118"/>
                  <a:gd name="T34" fmla="*/ 28 w 186"/>
                  <a:gd name="T35" fmla="*/ 64 h 118"/>
                  <a:gd name="T36" fmla="*/ 20 w 186"/>
                  <a:gd name="T37" fmla="*/ 73 h 118"/>
                  <a:gd name="T38" fmla="*/ 14 w 186"/>
                  <a:gd name="T39" fmla="*/ 83 h 118"/>
                  <a:gd name="T40" fmla="*/ 9 w 186"/>
                  <a:gd name="T41" fmla="*/ 94 h 118"/>
                  <a:gd name="T42" fmla="*/ 6 w 186"/>
                  <a:gd name="T43" fmla="*/ 103 h 118"/>
                  <a:gd name="T44" fmla="*/ 2 w 186"/>
                  <a:gd name="T45" fmla="*/ 112 h 118"/>
                  <a:gd name="T46" fmla="*/ 5 w 186"/>
                  <a:gd name="T47" fmla="*/ 115 h 118"/>
                  <a:gd name="T48" fmla="*/ 12 w 186"/>
                  <a:gd name="T49" fmla="*/ 108 h 118"/>
                  <a:gd name="T50" fmla="*/ 22 w 186"/>
                  <a:gd name="T51" fmla="*/ 101 h 118"/>
                  <a:gd name="T52" fmla="*/ 31 w 186"/>
                  <a:gd name="T53" fmla="*/ 97 h 118"/>
                  <a:gd name="T54" fmla="*/ 37 w 186"/>
                  <a:gd name="T55" fmla="*/ 87 h 118"/>
                  <a:gd name="T56" fmla="*/ 47 w 186"/>
                  <a:gd name="T57" fmla="*/ 78 h 118"/>
                  <a:gd name="T58" fmla="*/ 56 w 186"/>
                  <a:gd name="T59" fmla="*/ 69 h 118"/>
                  <a:gd name="T60" fmla="*/ 64 w 186"/>
                  <a:gd name="T61" fmla="*/ 61 h 118"/>
                  <a:gd name="T62" fmla="*/ 73 w 186"/>
                  <a:gd name="T63" fmla="*/ 55 h 118"/>
                  <a:gd name="T64" fmla="*/ 86 w 186"/>
                  <a:gd name="T65" fmla="*/ 44 h 118"/>
                  <a:gd name="T66" fmla="*/ 96 w 186"/>
                  <a:gd name="T67" fmla="*/ 37 h 118"/>
                  <a:gd name="T68" fmla="*/ 107 w 186"/>
                  <a:gd name="T69" fmla="*/ 30 h 118"/>
                  <a:gd name="T70" fmla="*/ 117 w 186"/>
                  <a:gd name="T71" fmla="*/ 25 h 118"/>
                  <a:gd name="T72" fmla="*/ 126 w 186"/>
                  <a:gd name="T73" fmla="*/ 27 h 118"/>
                  <a:gd name="T74" fmla="*/ 134 w 186"/>
                  <a:gd name="T75" fmla="*/ 36 h 118"/>
                  <a:gd name="T76" fmla="*/ 138 w 186"/>
                  <a:gd name="T77" fmla="*/ 45 h 118"/>
                  <a:gd name="T78" fmla="*/ 145 w 186"/>
                  <a:gd name="T79" fmla="*/ 55 h 118"/>
                  <a:gd name="T80" fmla="*/ 152 w 186"/>
                  <a:gd name="T81" fmla="*/ 64 h 118"/>
                  <a:gd name="T82" fmla="*/ 159 w 186"/>
                  <a:gd name="T83" fmla="*/ 73 h 118"/>
                  <a:gd name="T84" fmla="*/ 165 w 186"/>
                  <a:gd name="T85" fmla="*/ 83 h 118"/>
                  <a:gd name="T86" fmla="*/ 171 w 186"/>
                  <a:gd name="T87" fmla="*/ 92 h 118"/>
                  <a:gd name="T88" fmla="*/ 177 w 186"/>
                  <a:gd name="T89" fmla="*/ 101 h 118"/>
                  <a:gd name="T90" fmla="*/ 182 w 186"/>
                  <a:gd name="T91" fmla="*/ 111 h 118"/>
                  <a:gd name="T92" fmla="*/ 180 w 186"/>
                  <a:gd name="T93" fmla="*/ 72 h 11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6"/>
                  <a:gd name="T142" fmla="*/ 0 h 118"/>
                  <a:gd name="T143" fmla="*/ 186 w 186"/>
                  <a:gd name="T144" fmla="*/ 118 h 11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6" h="118">
                    <a:moveTo>
                      <a:pt x="171" y="70"/>
                    </a:moveTo>
                    <a:lnTo>
                      <a:pt x="168" y="66"/>
                    </a:lnTo>
                    <a:lnTo>
                      <a:pt x="165" y="61"/>
                    </a:lnTo>
                    <a:lnTo>
                      <a:pt x="162" y="56"/>
                    </a:lnTo>
                    <a:lnTo>
                      <a:pt x="160" y="51"/>
                    </a:lnTo>
                    <a:lnTo>
                      <a:pt x="157" y="47"/>
                    </a:lnTo>
                    <a:lnTo>
                      <a:pt x="155" y="42"/>
                    </a:lnTo>
                    <a:lnTo>
                      <a:pt x="152" y="36"/>
                    </a:lnTo>
                    <a:lnTo>
                      <a:pt x="149" y="31"/>
                    </a:lnTo>
                    <a:lnTo>
                      <a:pt x="145" y="25"/>
                    </a:lnTo>
                    <a:lnTo>
                      <a:pt x="141" y="20"/>
                    </a:lnTo>
                    <a:lnTo>
                      <a:pt x="138" y="16"/>
                    </a:lnTo>
                    <a:lnTo>
                      <a:pt x="134" y="11"/>
                    </a:lnTo>
                    <a:lnTo>
                      <a:pt x="132" y="6"/>
                    </a:lnTo>
                    <a:lnTo>
                      <a:pt x="127" y="3"/>
                    </a:lnTo>
                    <a:lnTo>
                      <a:pt x="123" y="0"/>
                    </a:lnTo>
                    <a:lnTo>
                      <a:pt x="118" y="0"/>
                    </a:lnTo>
                    <a:lnTo>
                      <a:pt x="113" y="0"/>
                    </a:lnTo>
                    <a:lnTo>
                      <a:pt x="109" y="0"/>
                    </a:lnTo>
                    <a:lnTo>
                      <a:pt x="104" y="0"/>
                    </a:lnTo>
                    <a:lnTo>
                      <a:pt x="99" y="0"/>
                    </a:lnTo>
                    <a:lnTo>
                      <a:pt x="93" y="3"/>
                    </a:lnTo>
                    <a:lnTo>
                      <a:pt x="89" y="6"/>
                    </a:lnTo>
                    <a:lnTo>
                      <a:pt x="84" y="8"/>
                    </a:lnTo>
                    <a:lnTo>
                      <a:pt x="79" y="12"/>
                    </a:lnTo>
                    <a:lnTo>
                      <a:pt x="70" y="20"/>
                    </a:lnTo>
                    <a:lnTo>
                      <a:pt x="65" y="23"/>
                    </a:lnTo>
                    <a:lnTo>
                      <a:pt x="59" y="28"/>
                    </a:lnTo>
                    <a:lnTo>
                      <a:pt x="56" y="33"/>
                    </a:lnTo>
                    <a:lnTo>
                      <a:pt x="51" y="36"/>
                    </a:lnTo>
                    <a:lnTo>
                      <a:pt x="47" y="41"/>
                    </a:lnTo>
                    <a:lnTo>
                      <a:pt x="44" y="45"/>
                    </a:lnTo>
                    <a:lnTo>
                      <a:pt x="39" y="50"/>
                    </a:lnTo>
                    <a:lnTo>
                      <a:pt x="34" y="55"/>
                    </a:lnTo>
                    <a:lnTo>
                      <a:pt x="30" y="59"/>
                    </a:lnTo>
                    <a:lnTo>
                      <a:pt x="28" y="64"/>
                    </a:lnTo>
                    <a:lnTo>
                      <a:pt x="23" y="69"/>
                    </a:lnTo>
                    <a:lnTo>
                      <a:pt x="20" y="73"/>
                    </a:lnTo>
                    <a:lnTo>
                      <a:pt x="19" y="78"/>
                    </a:lnTo>
                    <a:lnTo>
                      <a:pt x="14" y="83"/>
                    </a:lnTo>
                    <a:lnTo>
                      <a:pt x="12" y="89"/>
                    </a:lnTo>
                    <a:lnTo>
                      <a:pt x="9" y="94"/>
                    </a:lnTo>
                    <a:lnTo>
                      <a:pt x="8" y="98"/>
                    </a:lnTo>
                    <a:lnTo>
                      <a:pt x="6" y="103"/>
                    </a:lnTo>
                    <a:lnTo>
                      <a:pt x="3" y="108"/>
                    </a:lnTo>
                    <a:lnTo>
                      <a:pt x="2" y="112"/>
                    </a:lnTo>
                    <a:lnTo>
                      <a:pt x="0" y="117"/>
                    </a:lnTo>
                    <a:lnTo>
                      <a:pt x="5" y="115"/>
                    </a:lnTo>
                    <a:lnTo>
                      <a:pt x="8" y="111"/>
                    </a:lnTo>
                    <a:lnTo>
                      <a:pt x="12" y="108"/>
                    </a:lnTo>
                    <a:lnTo>
                      <a:pt x="17" y="105"/>
                    </a:lnTo>
                    <a:lnTo>
                      <a:pt x="22" y="101"/>
                    </a:lnTo>
                    <a:lnTo>
                      <a:pt x="26" y="100"/>
                    </a:lnTo>
                    <a:lnTo>
                      <a:pt x="31" y="97"/>
                    </a:lnTo>
                    <a:lnTo>
                      <a:pt x="34" y="92"/>
                    </a:lnTo>
                    <a:lnTo>
                      <a:pt x="37" y="87"/>
                    </a:lnTo>
                    <a:lnTo>
                      <a:pt x="42" y="84"/>
                    </a:lnTo>
                    <a:lnTo>
                      <a:pt x="47" y="78"/>
                    </a:lnTo>
                    <a:lnTo>
                      <a:pt x="51" y="73"/>
                    </a:lnTo>
                    <a:lnTo>
                      <a:pt x="56" y="69"/>
                    </a:lnTo>
                    <a:lnTo>
                      <a:pt x="61" y="66"/>
                    </a:lnTo>
                    <a:lnTo>
                      <a:pt x="64" y="61"/>
                    </a:lnTo>
                    <a:lnTo>
                      <a:pt x="68" y="58"/>
                    </a:lnTo>
                    <a:lnTo>
                      <a:pt x="73" y="55"/>
                    </a:lnTo>
                    <a:lnTo>
                      <a:pt x="79" y="50"/>
                    </a:lnTo>
                    <a:lnTo>
                      <a:pt x="86" y="44"/>
                    </a:lnTo>
                    <a:lnTo>
                      <a:pt x="90" y="41"/>
                    </a:lnTo>
                    <a:lnTo>
                      <a:pt x="96" y="37"/>
                    </a:lnTo>
                    <a:lnTo>
                      <a:pt x="101" y="34"/>
                    </a:lnTo>
                    <a:lnTo>
                      <a:pt x="107" y="30"/>
                    </a:lnTo>
                    <a:lnTo>
                      <a:pt x="112" y="27"/>
                    </a:lnTo>
                    <a:lnTo>
                      <a:pt x="117" y="25"/>
                    </a:lnTo>
                    <a:lnTo>
                      <a:pt x="121" y="23"/>
                    </a:lnTo>
                    <a:lnTo>
                      <a:pt x="126" y="27"/>
                    </a:lnTo>
                    <a:lnTo>
                      <a:pt x="129" y="33"/>
                    </a:lnTo>
                    <a:lnTo>
                      <a:pt x="134" y="36"/>
                    </a:lnTo>
                    <a:lnTo>
                      <a:pt x="135" y="41"/>
                    </a:lnTo>
                    <a:lnTo>
                      <a:pt x="138" y="45"/>
                    </a:lnTo>
                    <a:lnTo>
                      <a:pt x="141" y="50"/>
                    </a:lnTo>
                    <a:lnTo>
                      <a:pt x="145" y="55"/>
                    </a:lnTo>
                    <a:lnTo>
                      <a:pt x="148" y="59"/>
                    </a:lnTo>
                    <a:lnTo>
                      <a:pt x="152" y="64"/>
                    </a:lnTo>
                    <a:lnTo>
                      <a:pt x="155" y="69"/>
                    </a:lnTo>
                    <a:lnTo>
                      <a:pt x="159" y="73"/>
                    </a:lnTo>
                    <a:lnTo>
                      <a:pt x="162" y="78"/>
                    </a:lnTo>
                    <a:lnTo>
                      <a:pt x="165" y="83"/>
                    </a:lnTo>
                    <a:lnTo>
                      <a:pt x="168" y="87"/>
                    </a:lnTo>
                    <a:lnTo>
                      <a:pt x="171" y="92"/>
                    </a:lnTo>
                    <a:lnTo>
                      <a:pt x="174" y="97"/>
                    </a:lnTo>
                    <a:lnTo>
                      <a:pt x="177" y="101"/>
                    </a:lnTo>
                    <a:lnTo>
                      <a:pt x="179" y="106"/>
                    </a:lnTo>
                    <a:lnTo>
                      <a:pt x="182" y="111"/>
                    </a:lnTo>
                    <a:lnTo>
                      <a:pt x="185" y="115"/>
                    </a:lnTo>
                    <a:lnTo>
                      <a:pt x="180" y="72"/>
                    </a:lnTo>
                  </a:path>
                </a:pathLst>
              </a:custGeom>
              <a:solidFill>
                <a:srgbClr val="00CC00"/>
              </a:solidFill>
              <a:ln w="12700" cap="rnd">
                <a:solidFill>
                  <a:srgbClr val="00CC00"/>
                </a:solidFill>
                <a:round/>
                <a:headEnd/>
                <a:tailEnd/>
              </a:ln>
            </p:spPr>
            <p:txBody>
              <a:bodyPr/>
              <a:lstStyle/>
              <a:p>
                <a:endParaRPr lang="en-US"/>
              </a:p>
            </p:txBody>
          </p:sp>
          <p:sp>
            <p:nvSpPr>
              <p:cNvPr id="3932" name="Freeform 340"/>
              <p:cNvSpPr>
                <a:spLocks/>
              </p:cNvSpPr>
              <p:nvPr/>
            </p:nvSpPr>
            <p:spPr bwMode="auto">
              <a:xfrm>
                <a:off x="1466" y="1466"/>
                <a:ext cx="110" cy="70"/>
              </a:xfrm>
              <a:custGeom>
                <a:avLst/>
                <a:gdLst>
                  <a:gd name="T0" fmla="*/ 10 w 110"/>
                  <a:gd name="T1" fmla="*/ 39 h 70"/>
                  <a:gd name="T2" fmla="*/ 14 w 110"/>
                  <a:gd name="T3" fmla="*/ 33 h 70"/>
                  <a:gd name="T4" fmla="*/ 16 w 110"/>
                  <a:gd name="T5" fmla="*/ 28 h 70"/>
                  <a:gd name="T6" fmla="*/ 19 w 110"/>
                  <a:gd name="T7" fmla="*/ 21 h 70"/>
                  <a:gd name="T8" fmla="*/ 24 w 110"/>
                  <a:gd name="T9" fmla="*/ 15 h 70"/>
                  <a:gd name="T10" fmla="*/ 27 w 110"/>
                  <a:gd name="T11" fmla="*/ 9 h 70"/>
                  <a:gd name="T12" fmla="*/ 31 w 110"/>
                  <a:gd name="T13" fmla="*/ 4 h 70"/>
                  <a:gd name="T14" fmla="*/ 37 w 110"/>
                  <a:gd name="T15" fmla="*/ 0 h 70"/>
                  <a:gd name="T16" fmla="*/ 42 w 110"/>
                  <a:gd name="T17" fmla="*/ 0 h 70"/>
                  <a:gd name="T18" fmla="*/ 48 w 110"/>
                  <a:gd name="T19" fmla="*/ 0 h 70"/>
                  <a:gd name="T20" fmla="*/ 54 w 110"/>
                  <a:gd name="T21" fmla="*/ 2 h 70"/>
                  <a:gd name="T22" fmla="*/ 60 w 110"/>
                  <a:gd name="T23" fmla="*/ 5 h 70"/>
                  <a:gd name="T24" fmla="*/ 68 w 110"/>
                  <a:gd name="T25" fmla="*/ 12 h 70"/>
                  <a:gd name="T26" fmla="*/ 74 w 110"/>
                  <a:gd name="T27" fmla="*/ 17 h 70"/>
                  <a:gd name="T28" fmla="*/ 79 w 110"/>
                  <a:gd name="T29" fmla="*/ 21 h 70"/>
                  <a:gd name="T30" fmla="*/ 83 w 110"/>
                  <a:gd name="T31" fmla="*/ 27 h 70"/>
                  <a:gd name="T32" fmla="*/ 89 w 110"/>
                  <a:gd name="T33" fmla="*/ 32 h 70"/>
                  <a:gd name="T34" fmla="*/ 93 w 110"/>
                  <a:gd name="T35" fmla="*/ 38 h 70"/>
                  <a:gd name="T36" fmla="*/ 97 w 110"/>
                  <a:gd name="T37" fmla="*/ 43 h 70"/>
                  <a:gd name="T38" fmla="*/ 101 w 110"/>
                  <a:gd name="T39" fmla="*/ 49 h 70"/>
                  <a:gd name="T40" fmla="*/ 104 w 110"/>
                  <a:gd name="T41" fmla="*/ 55 h 70"/>
                  <a:gd name="T42" fmla="*/ 105 w 110"/>
                  <a:gd name="T43" fmla="*/ 61 h 70"/>
                  <a:gd name="T44" fmla="*/ 108 w 110"/>
                  <a:gd name="T45" fmla="*/ 66 h 70"/>
                  <a:gd name="T46" fmla="*/ 106 w 110"/>
                  <a:gd name="T47" fmla="*/ 68 h 70"/>
                  <a:gd name="T48" fmla="*/ 102 w 110"/>
                  <a:gd name="T49" fmla="*/ 63 h 70"/>
                  <a:gd name="T50" fmla="*/ 96 w 110"/>
                  <a:gd name="T51" fmla="*/ 60 h 70"/>
                  <a:gd name="T52" fmla="*/ 91 w 110"/>
                  <a:gd name="T53" fmla="*/ 57 h 70"/>
                  <a:gd name="T54" fmla="*/ 87 w 110"/>
                  <a:gd name="T55" fmla="*/ 52 h 70"/>
                  <a:gd name="T56" fmla="*/ 82 w 110"/>
                  <a:gd name="T57" fmla="*/ 46 h 70"/>
                  <a:gd name="T58" fmla="*/ 76 w 110"/>
                  <a:gd name="T59" fmla="*/ 40 h 70"/>
                  <a:gd name="T60" fmla="*/ 71 w 110"/>
                  <a:gd name="T61" fmla="*/ 36 h 70"/>
                  <a:gd name="T62" fmla="*/ 66 w 110"/>
                  <a:gd name="T63" fmla="*/ 32 h 70"/>
                  <a:gd name="T64" fmla="*/ 59 w 110"/>
                  <a:gd name="T65" fmla="*/ 26 h 70"/>
                  <a:gd name="T66" fmla="*/ 52 w 110"/>
                  <a:gd name="T67" fmla="*/ 22 h 70"/>
                  <a:gd name="T68" fmla="*/ 46 w 110"/>
                  <a:gd name="T69" fmla="*/ 17 h 70"/>
                  <a:gd name="T70" fmla="*/ 40 w 110"/>
                  <a:gd name="T71" fmla="*/ 15 h 70"/>
                  <a:gd name="T72" fmla="*/ 35 w 110"/>
                  <a:gd name="T73" fmla="*/ 16 h 70"/>
                  <a:gd name="T74" fmla="*/ 30 w 110"/>
                  <a:gd name="T75" fmla="*/ 21 h 70"/>
                  <a:gd name="T76" fmla="*/ 27 w 110"/>
                  <a:gd name="T77" fmla="*/ 27 h 70"/>
                  <a:gd name="T78" fmla="*/ 24 w 110"/>
                  <a:gd name="T79" fmla="*/ 32 h 70"/>
                  <a:gd name="T80" fmla="*/ 19 w 110"/>
                  <a:gd name="T81" fmla="*/ 38 h 70"/>
                  <a:gd name="T82" fmla="*/ 16 w 110"/>
                  <a:gd name="T83" fmla="*/ 43 h 70"/>
                  <a:gd name="T84" fmla="*/ 12 w 110"/>
                  <a:gd name="T85" fmla="*/ 49 h 70"/>
                  <a:gd name="T86" fmla="*/ 8 w 110"/>
                  <a:gd name="T87" fmla="*/ 54 h 70"/>
                  <a:gd name="T88" fmla="*/ 5 w 110"/>
                  <a:gd name="T89" fmla="*/ 60 h 70"/>
                  <a:gd name="T90" fmla="*/ 2 w 110"/>
                  <a:gd name="T91" fmla="*/ 65 h 70"/>
                  <a:gd name="T92" fmla="*/ 3 w 110"/>
                  <a:gd name="T93" fmla="*/ 42 h 7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10"/>
                  <a:gd name="T142" fmla="*/ 0 h 70"/>
                  <a:gd name="T143" fmla="*/ 110 w 110"/>
                  <a:gd name="T144" fmla="*/ 70 h 7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10" h="70">
                    <a:moveTo>
                      <a:pt x="8" y="41"/>
                    </a:moveTo>
                    <a:lnTo>
                      <a:pt x="10" y="39"/>
                    </a:lnTo>
                    <a:lnTo>
                      <a:pt x="12" y="36"/>
                    </a:lnTo>
                    <a:lnTo>
                      <a:pt x="14" y="33"/>
                    </a:lnTo>
                    <a:lnTo>
                      <a:pt x="15" y="30"/>
                    </a:lnTo>
                    <a:lnTo>
                      <a:pt x="16" y="28"/>
                    </a:lnTo>
                    <a:lnTo>
                      <a:pt x="17" y="25"/>
                    </a:lnTo>
                    <a:lnTo>
                      <a:pt x="19" y="21"/>
                    </a:lnTo>
                    <a:lnTo>
                      <a:pt x="21" y="18"/>
                    </a:lnTo>
                    <a:lnTo>
                      <a:pt x="24" y="15"/>
                    </a:lnTo>
                    <a:lnTo>
                      <a:pt x="26" y="12"/>
                    </a:lnTo>
                    <a:lnTo>
                      <a:pt x="27" y="9"/>
                    </a:lnTo>
                    <a:lnTo>
                      <a:pt x="30" y="6"/>
                    </a:lnTo>
                    <a:lnTo>
                      <a:pt x="31" y="4"/>
                    </a:lnTo>
                    <a:lnTo>
                      <a:pt x="34" y="2"/>
                    </a:lnTo>
                    <a:lnTo>
                      <a:pt x="37" y="0"/>
                    </a:lnTo>
                    <a:lnTo>
                      <a:pt x="39" y="0"/>
                    </a:lnTo>
                    <a:lnTo>
                      <a:pt x="42" y="0"/>
                    </a:lnTo>
                    <a:lnTo>
                      <a:pt x="45" y="0"/>
                    </a:lnTo>
                    <a:lnTo>
                      <a:pt x="48" y="0"/>
                    </a:lnTo>
                    <a:lnTo>
                      <a:pt x="50" y="0"/>
                    </a:lnTo>
                    <a:lnTo>
                      <a:pt x="54" y="2"/>
                    </a:lnTo>
                    <a:lnTo>
                      <a:pt x="57" y="4"/>
                    </a:lnTo>
                    <a:lnTo>
                      <a:pt x="60" y="5"/>
                    </a:lnTo>
                    <a:lnTo>
                      <a:pt x="62" y="7"/>
                    </a:lnTo>
                    <a:lnTo>
                      <a:pt x="68" y="12"/>
                    </a:lnTo>
                    <a:lnTo>
                      <a:pt x="71" y="14"/>
                    </a:lnTo>
                    <a:lnTo>
                      <a:pt x="74" y="17"/>
                    </a:lnTo>
                    <a:lnTo>
                      <a:pt x="76" y="19"/>
                    </a:lnTo>
                    <a:lnTo>
                      <a:pt x="79" y="21"/>
                    </a:lnTo>
                    <a:lnTo>
                      <a:pt x="82" y="24"/>
                    </a:lnTo>
                    <a:lnTo>
                      <a:pt x="83" y="27"/>
                    </a:lnTo>
                    <a:lnTo>
                      <a:pt x="86" y="29"/>
                    </a:lnTo>
                    <a:lnTo>
                      <a:pt x="89" y="32"/>
                    </a:lnTo>
                    <a:lnTo>
                      <a:pt x="92" y="35"/>
                    </a:lnTo>
                    <a:lnTo>
                      <a:pt x="93" y="38"/>
                    </a:lnTo>
                    <a:lnTo>
                      <a:pt x="95" y="40"/>
                    </a:lnTo>
                    <a:lnTo>
                      <a:pt x="97" y="43"/>
                    </a:lnTo>
                    <a:lnTo>
                      <a:pt x="98" y="46"/>
                    </a:lnTo>
                    <a:lnTo>
                      <a:pt x="101" y="49"/>
                    </a:lnTo>
                    <a:lnTo>
                      <a:pt x="102" y="52"/>
                    </a:lnTo>
                    <a:lnTo>
                      <a:pt x="104" y="55"/>
                    </a:lnTo>
                    <a:lnTo>
                      <a:pt x="104" y="58"/>
                    </a:lnTo>
                    <a:lnTo>
                      <a:pt x="105" y="61"/>
                    </a:lnTo>
                    <a:lnTo>
                      <a:pt x="107" y="63"/>
                    </a:lnTo>
                    <a:lnTo>
                      <a:pt x="108" y="66"/>
                    </a:lnTo>
                    <a:lnTo>
                      <a:pt x="109" y="69"/>
                    </a:lnTo>
                    <a:lnTo>
                      <a:pt x="106" y="68"/>
                    </a:lnTo>
                    <a:lnTo>
                      <a:pt x="104" y="65"/>
                    </a:lnTo>
                    <a:lnTo>
                      <a:pt x="102" y="63"/>
                    </a:lnTo>
                    <a:lnTo>
                      <a:pt x="99" y="62"/>
                    </a:lnTo>
                    <a:lnTo>
                      <a:pt x="96" y="60"/>
                    </a:lnTo>
                    <a:lnTo>
                      <a:pt x="93" y="59"/>
                    </a:lnTo>
                    <a:lnTo>
                      <a:pt x="91" y="57"/>
                    </a:lnTo>
                    <a:lnTo>
                      <a:pt x="89" y="54"/>
                    </a:lnTo>
                    <a:lnTo>
                      <a:pt x="87" y="52"/>
                    </a:lnTo>
                    <a:lnTo>
                      <a:pt x="84" y="50"/>
                    </a:lnTo>
                    <a:lnTo>
                      <a:pt x="82" y="46"/>
                    </a:lnTo>
                    <a:lnTo>
                      <a:pt x="79" y="43"/>
                    </a:lnTo>
                    <a:lnTo>
                      <a:pt x="76" y="40"/>
                    </a:lnTo>
                    <a:lnTo>
                      <a:pt x="73" y="39"/>
                    </a:lnTo>
                    <a:lnTo>
                      <a:pt x="71" y="36"/>
                    </a:lnTo>
                    <a:lnTo>
                      <a:pt x="69" y="34"/>
                    </a:lnTo>
                    <a:lnTo>
                      <a:pt x="66" y="32"/>
                    </a:lnTo>
                    <a:lnTo>
                      <a:pt x="62" y="29"/>
                    </a:lnTo>
                    <a:lnTo>
                      <a:pt x="59" y="26"/>
                    </a:lnTo>
                    <a:lnTo>
                      <a:pt x="56" y="24"/>
                    </a:lnTo>
                    <a:lnTo>
                      <a:pt x="52" y="22"/>
                    </a:lnTo>
                    <a:lnTo>
                      <a:pt x="49" y="20"/>
                    </a:lnTo>
                    <a:lnTo>
                      <a:pt x="46" y="17"/>
                    </a:lnTo>
                    <a:lnTo>
                      <a:pt x="43" y="16"/>
                    </a:lnTo>
                    <a:lnTo>
                      <a:pt x="40" y="15"/>
                    </a:lnTo>
                    <a:lnTo>
                      <a:pt x="38" y="14"/>
                    </a:lnTo>
                    <a:lnTo>
                      <a:pt x="35" y="16"/>
                    </a:lnTo>
                    <a:lnTo>
                      <a:pt x="33" y="19"/>
                    </a:lnTo>
                    <a:lnTo>
                      <a:pt x="30" y="21"/>
                    </a:lnTo>
                    <a:lnTo>
                      <a:pt x="29" y="24"/>
                    </a:lnTo>
                    <a:lnTo>
                      <a:pt x="27" y="27"/>
                    </a:lnTo>
                    <a:lnTo>
                      <a:pt x="26" y="29"/>
                    </a:lnTo>
                    <a:lnTo>
                      <a:pt x="24" y="32"/>
                    </a:lnTo>
                    <a:lnTo>
                      <a:pt x="22" y="35"/>
                    </a:lnTo>
                    <a:lnTo>
                      <a:pt x="19" y="38"/>
                    </a:lnTo>
                    <a:lnTo>
                      <a:pt x="17" y="40"/>
                    </a:lnTo>
                    <a:lnTo>
                      <a:pt x="16" y="43"/>
                    </a:lnTo>
                    <a:lnTo>
                      <a:pt x="14" y="46"/>
                    </a:lnTo>
                    <a:lnTo>
                      <a:pt x="12" y="49"/>
                    </a:lnTo>
                    <a:lnTo>
                      <a:pt x="10" y="52"/>
                    </a:lnTo>
                    <a:lnTo>
                      <a:pt x="8" y="54"/>
                    </a:lnTo>
                    <a:lnTo>
                      <a:pt x="6" y="57"/>
                    </a:lnTo>
                    <a:lnTo>
                      <a:pt x="5" y="60"/>
                    </a:lnTo>
                    <a:lnTo>
                      <a:pt x="4" y="63"/>
                    </a:lnTo>
                    <a:lnTo>
                      <a:pt x="2" y="65"/>
                    </a:lnTo>
                    <a:lnTo>
                      <a:pt x="0" y="68"/>
                    </a:lnTo>
                    <a:lnTo>
                      <a:pt x="3" y="42"/>
                    </a:lnTo>
                  </a:path>
                </a:pathLst>
              </a:custGeom>
              <a:solidFill>
                <a:srgbClr val="00CC00"/>
              </a:solidFill>
              <a:ln w="12700" cap="rnd">
                <a:solidFill>
                  <a:srgbClr val="00CC00"/>
                </a:solidFill>
                <a:round/>
                <a:headEnd/>
                <a:tailEnd/>
              </a:ln>
            </p:spPr>
            <p:txBody>
              <a:bodyPr/>
              <a:lstStyle/>
              <a:p>
                <a:endParaRPr lang="en-US"/>
              </a:p>
            </p:txBody>
          </p:sp>
          <p:sp>
            <p:nvSpPr>
              <p:cNvPr id="3933" name="Freeform 341"/>
              <p:cNvSpPr>
                <a:spLocks/>
              </p:cNvSpPr>
              <p:nvPr/>
            </p:nvSpPr>
            <p:spPr bwMode="auto">
              <a:xfrm>
                <a:off x="1303" y="1513"/>
                <a:ext cx="152" cy="95"/>
              </a:xfrm>
              <a:custGeom>
                <a:avLst/>
                <a:gdLst>
                  <a:gd name="T0" fmla="*/ 137 w 152"/>
                  <a:gd name="T1" fmla="*/ 53 h 95"/>
                  <a:gd name="T2" fmla="*/ 132 w 152"/>
                  <a:gd name="T3" fmla="*/ 45 h 95"/>
                  <a:gd name="T4" fmla="*/ 128 w 152"/>
                  <a:gd name="T5" fmla="*/ 38 h 95"/>
                  <a:gd name="T6" fmla="*/ 124 w 152"/>
                  <a:gd name="T7" fmla="*/ 29 h 95"/>
                  <a:gd name="T8" fmla="*/ 118 w 152"/>
                  <a:gd name="T9" fmla="*/ 20 h 95"/>
                  <a:gd name="T10" fmla="*/ 113 w 152"/>
                  <a:gd name="T11" fmla="*/ 13 h 95"/>
                  <a:gd name="T12" fmla="*/ 108 w 152"/>
                  <a:gd name="T13" fmla="*/ 5 h 95"/>
                  <a:gd name="T14" fmla="*/ 100 w 152"/>
                  <a:gd name="T15" fmla="*/ 0 h 95"/>
                  <a:gd name="T16" fmla="*/ 93 w 152"/>
                  <a:gd name="T17" fmla="*/ 0 h 95"/>
                  <a:gd name="T18" fmla="*/ 85 w 152"/>
                  <a:gd name="T19" fmla="*/ 0 h 95"/>
                  <a:gd name="T20" fmla="*/ 76 w 152"/>
                  <a:gd name="T21" fmla="*/ 3 h 95"/>
                  <a:gd name="T22" fmla="*/ 69 w 152"/>
                  <a:gd name="T23" fmla="*/ 6 h 95"/>
                  <a:gd name="T24" fmla="*/ 57 w 152"/>
                  <a:gd name="T25" fmla="*/ 16 h 95"/>
                  <a:gd name="T26" fmla="*/ 48 w 152"/>
                  <a:gd name="T27" fmla="*/ 23 h 95"/>
                  <a:gd name="T28" fmla="*/ 42 w 152"/>
                  <a:gd name="T29" fmla="*/ 29 h 95"/>
                  <a:gd name="T30" fmla="*/ 36 w 152"/>
                  <a:gd name="T31" fmla="*/ 36 h 95"/>
                  <a:gd name="T32" fmla="*/ 28 w 152"/>
                  <a:gd name="T33" fmla="*/ 44 h 95"/>
                  <a:gd name="T34" fmla="*/ 23 w 152"/>
                  <a:gd name="T35" fmla="*/ 51 h 95"/>
                  <a:gd name="T36" fmla="*/ 16 w 152"/>
                  <a:gd name="T37" fmla="*/ 59 h 95"/>
                  <a:gd name="T38" fmla="*/ 11 w 152"/>
                  <a:gd name="T39" fmla="*/ 66 h 95"/>
                  <a:gd name="T40" fmla="*/ 8 w 152"/>
                  <a:gd name="T41" fmla="*/ 75 h 95"/>
                  <a:gd name="T42" fmla="*/ 5 w 152"/>
                  <a:gd name="T43" fmla="*/ 83 h 95"/>
                  <a:gd name="T44" fmla="*/ 1 w 152"/>
                  <a:gd name="T45" fmla="*/ 90 h 95"/>
                  <a:gd name="T46" fmla="*/ 4 w 152"/>
                  <a:gd name="T47" fmla="*/ 93 h 95"/>
                  <a:gd name="T48" fmla="*/ 10 w 152"/>
                  <a:gd name="T49" fmla="*/ 86 h 95"/>
                  <a:gd name="T50" fmla="*/ 18 w 152"/>
                  <a:gd name="T51" fmla="*/ 81 h 95"/>
                  <a:gd name="T52" fmla="*/ 25 w 152"/>
                  <a:gd name="T53" fmla="*/ 78 h 95"/>
                  <a:gd name="T54" fmla="*/ 30 w 152"/>
                  <a:gd name="T55" fmla="*/ 70 h 95"/>
                  <a:gd name="T56" fmla="*/ 38 w 152"/>
                  <a:gd name="T57" fmla="*/ 63 h 95"/>
                  <a:gd name="T58" fmla="*/ 46 w 152"/>
                  <a:gd name="T59" fmla="*/ 55 h 95"/>
                  <a:gd name="T60" fmla="*/ 52 w 152"/>
                  <a:gd name="T61" fmla="*/ 49 h 95"/>
                  <a:gd name="T62" fmla="*/ 60 w 152"/>
                  <a:gd name="T63" fmla="*/ 44 h 95"/>
                  <a:gd name="T64" fmla="*/ 70 w 152"/>
                  <a:gd name="T65" fmla="*/ 35 h 95"/>
                  <a:gd name="T66" fmla="*/ 79 w 152"/>
                  <a:gd name="T67" fmla="*/ 30 h 95"/>
                  <a:gd name="T68" fmla="*/ 88 w 152"/>
                  <a:gd name="T69" fmla="*/ 24 h 95"/>
                  <a:gd name="T70" fmla="*/ 95 w 152"/>
                  <a:gd name="T71" fmla="*/ 20 h 95"/>
                  <a:gd name="T72" fmla="*/ 103 w 152"/>
                  <a:gd name="T73" fmla="*/ 21 h 95"/>
                  <a:gd name="T74" fmla="*/ 109 w 152"/>
                  <a:gd name="T75" fmla="*/ 29 h 95"/>
                  <a:gd name="T76" fmla="*/ 113 w 152"/>
                  <a:gd name="T77" fmla="*/ 36 h 95"/>
                  <a:gd name="T78" fmla="*/ 118 w 152"/>
                  <a:gd name="T79" fmla="*/ 44 h 95"/>
                  <a:gd name="T80" fmla="*/ 124 w 152"/>
                  <a:gd name="T81" fmla="*/ 51 h 95"/>
                  <a:gd name="T82" fmla="*/ 129 w 152"/>
                  <a:gd name="T83" fmla="*/ 59 h 95"/>
                  <a:gd name="T84" fmla="*/ 135 w 152"/>
                  <a:gd name="T85" fmla="*/ 66 h 95"/>
                  <a:gd name="T86" fmla="*/ 140 w 152"/>
                  <a:gd name="T87" fmla="*/ 74 h 95"/>
                  <a:gd name="T88" fmla="*/ 145 w 152"/>
                  <a:gd name="T89" fmla="*/ 81 h 95"/>
                  <a:gd name="T90" fmla="*/ 148 w 152"/>
                  <a:gd name="T91" fmla="*/ 89 h 95"/>
                  <a:gd name="T92" fmla="*/ 147 w 152"/>
                  <a:gd name="T93" fmla="*/ 58 h 9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52"/>
                  <a:gd name="T142" fmla="*/ 0 h 95"/>
                  <a:gd name="T143" fmla="*/ 152 w 152"/>
                  <a:gd name="T144" fmla="*/ 95 h 95"/>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52" h="95">
                    <a:moveTo>
                      <a:pt x="140" y="56"/>
                    </a:moveTo>
                    <a:lnTo>
                      <a:pt x="137" y="53"/>
                    </a:lnTo>
                    <a:lnTo>
                      <a:pt x="135" y="49"/>
                    </a:lnTo>
                    <a:lnTo>
                      <a:pt x="132" y="45"/>
                    </a:lnTo>
                    <a:lnTo>
                      <a:pt x="131" y="41"/>
                    </a:lnTo>
                    <a:lnTo>
                      <a:pt x="128" y="38"/>
                    </a:lnTo>
                    <a:lnTo>
                      <a:pt x="127" y="34"/>
                    </a:lnTo>
                    <a:lnTo>
                      <a:pt x="124" y="29"/>
                    </a:lnTo>
                    <a:lnTo>
                      <a:pt x="122" y="25"/>
                    </a:lnTo>
                    <a:lnTo>
                      <a:pt x="118" y="20"/>
                    </a:lnTo>
                    <a:lnTo>
                      <a:pt x="115" y="16"/>
                    </a:lnTo>
                    <a:lnTo>
                      <a:pt x="113" y="13"/>
                    </a:lnTo>
                    <a:lnTo>
                      <a:pt x="109" y="9"/>
                    </a:lnTo>
                    <a:lnTo>
                      <a:pt x="108" y="5"/>
                    </a:lnTo>
                    <a:lnTo>
                      <a:pt x="104" y="3"/>
                    </a:lnTo>
                    <a:lnTo>
                      <a:pt x="100" y="0"/>
                    </a:lnTo>
                    <a:lnTo>
                      <a:pt x="96" y="0"/>
                    </a:lnTo>
                    <a:lnTo>
                      <a:pt x="93" y="0"/>
                    </a:lnTo>
                    <a:lnTo>
                      <a:pt x="89" y="0"/>
                    </a:lnTo>
                    <a:lnTo>
                      <a:pt x="85" y="0"/>
                    </a:lnTo>
                    <a:lnTo>
                      <a:pt x="81" y="0"/>
                    </a:lnTo>
                    <a:lnTo>
                      <a:pt x="76" y="3"/>
                    </a:lnTo>
                    <a:lnTo>
                      <a:pt x="72" y="5"/>
                    </a:lnTo>
                    <a:lnTo>
                      <a:pt x="69" y="6"/>
                    </a:lnTo>
                    <a:lnTo>
                      <a:pt x="65" y="10"/>
                    </a:lnTo>
                    <a:lnTo>
                      <a:pt x="57" y="16"/>
                    </a:lnTo>
                    <a:lnTo>
                      <a:pt x="53" y="19"/>
                    </a:lnTo>
                    <a:lnTo>
                      <a:pt x="48" y="23"/>
                    </a:lnTo>
                    <a:lnTo>
                      <a:pt x="46" y="26"/>
                    </a:lnTo>
                    <a:lnTo>
                      <a:pt x="42" y="29"/>
                    </a:lnTo>
                    <a:lnTo>
                      <a:pt x="38" y="33"/>
                    </a:lnTo>
                    <a:lnTo>
                      <a:pt x="36" y="36"/>
                    </a:lnTo>
                    <a:lnTo>
                      <a:pt x="32" y="40"/>
                    </a:lnTo>
                    <a:lnTo>
                      <a:pt x="28" y="44"/>
                    </a:lnTo>
                    <a:lnTo>
                      <a:pt x="24" y="48"/>
                    </a:lnTo>
                    <a:lnTo>
                      <a:pt x="23" y="51"/>
                    </a:lnTo>
                    <a:lnTo>
                      <a:pt x="19" y="55"/>
                    </a:lnTo>
                    <a:lnTo>
                      <a:pt x="16" y="59"/>
                    </a:lnTo>
                    <a:lnTo>
                      <a:pt x="15" y="63"/>
                    </a:lnTo>
                    <a:lnTo>
                      <a:pt x="11" y="66"/>
                    </a:lnTo>
                    <a:lnTo>
                      <a:pt x="10" y="71"/>
                    </a:lnTo>
                    <a:lnTo>
                      <a:pt x="8" y="75"/>
                    </a:lnTo>
                    <a:lnTo>
                      <a:pt x="6" y="79"/>
                    </a:lnTo>
                    <a:lnTo>
                      <a:pt x="5" y="83"/>
                    </a:lnTo>
                    <a:lnTo>
                      <a:pt x="3" y="86"/>
                    </a:lnTo>
                    <a:lnTo>
                      <a:pt x="1" y="90"/>
                    </a:lnTo>
                    <a:lnTo>
                      <a:pt x="0" y="94"/>
                    </a:lnTo>
                    <a:lnTo>
                      <a:pt x="4" y="93"/>
                    </a:lnTo>
                    <a:lnTo>
                      <a:pt x="6" y="89"/>
                    </a:lnTo>
                    <a:lnTo>
                      <a:pt x="10" y="86"/>
                    </a:lnTo>
                    <a:lnTo>
                      <a:pt x="14" y="84"/>
                    </a:lnTo>
                    <a:lnTo>
                      <a:pt x="18" y="81"/>
                    </a:lnTo>
                    <a:lnTo>
                      <a:pt x="22" y="80"/>
                    </a:lnTo>
                    <a:lnTo>
                      <a:pt x="25" y="78"/>
                    </a:lnTo>
                    <a:lnTo>
                      <a:pt x="28" y="74"/>
                    </a:lnTo>
                    <a:lnTo>
                      <a:pt x="30" y="70"/>
                    </a:lnTo>
                    <a:lnTo>
                      <a:pt x="34" y="68"/>
                    </a:lnTo>
                    <a:lnTo>
                      <a:pt x="38" y="63"/>
                    </a:lnTo>
                    <a:lnTo>
                      <a:pt x="42" y="59"/>
                    </a:lnTo>
                    <a:lnTo>
                      <a:pt x="46" y="55"/>
                    </a:lnTo>
                    <a:lnTo>
                      <a:pt x="49" y="53"/>
                    </a:lnTo>
                    <a:lnTo>
                      <a:pt x="52" y="49"/>
                    </a:lnTo>
                    <a:lnTo>
                      <a:pt x="56" y="46"/>
                    </a:lnTo>
                    <a:lnTo>
                      <a:pt x="60" y="44"/>
                    </a:lnTo>
                    <a:lnTo>
                      <a:pt x="65" y="40"/>
                    </a:lnTo>
                    <a:lnTo>
                      <a:pt x="70" y="35"/>
                    </a:lnTo>
                    <a:lnTo>
                      <a:pt x="74" y="33"/>
                    </a:lnTo>
                    <a:lnTo>
                      <a:pt x="79" y="30"/>
                    </a:lnTo>
                    <a:lnTo>
                      <a:pt x="82" y="28"/>
                    </a:lnTo>
                    <a:lnTo>
                      <a:pt x="88" y="24"/>
                    </a:lnTo>
                    <a:lnTo>
                      <a:pt x="91" y="21"/>
                    </a:lnTo>
                    <a:lnTo>
                      <a:pt x="95" y="20"/>
                    </a:lnTo>
                    <a:lnTo>
                      <a:pt x="99" y="19"/>
                    </a:lnTo>
                    <a:lnTo>
                      <a:pt x="103" y="21"/>
                    </a:lnTo>
                    <a:lnTo>
                      <a:pt x="105" y="26"/>
                    </a:lnTo>
                    <a:lnTo>
                      <a:pt x="109" y="29"/>
                    </a:lnTo>
                    <a:lnTo>
                      <a:pt x="110" y="33"/>
                    </a:lnTo>
                    <a:lnTo>
                      <a:pt x="113" y="36"/>
                    </a:lnTo>
                    <a:lnTo>
                      <a:pt x="115" y="40"/>
                    </a:lnTo>
                    <a:lnTo>
                      <a:pt x="118" y="44"/>
                    </a:lnTo>
                    <a:lnTo>
                      <a:pt x="121" y="48"/>
                    </a:lnTo>
                    <a:lnTo>
                      <a:pt x="124" y="51"/>
                    </a:lnTo>
                    <a:lnTo>
                      <a:pt x="127" y="55"/>
                    </a:lnTo>
                    <a:lnTo>
                      <a:pt x="129" y="59"/>
                    </a:lnTo>
                    <a:lnTo>
                      <a:pt x="132" y="63"/>
                    </a:lnTo>
                    <a:lnTo>
                      <a:pt x="135" y="66"/>
                    </a:lnTo>
                    <a:lnTo>
                      <a:pt x="137" y="70"/>
                    </a:lnTo>
                    <a:lnTo>
                      <a:pt x="140" y="74"/>
                    </a:lnTo>
                    <a:lnTo>
                      <a:pt x="142" y="78"/>
                    </a:lnTo>
                    <a:lnTo>
                      <a:pt x="145" y="81"/>
                    </a:lnTo>
                    <a:lnTo>
                      <a:pt x="146" y="85"/>
                    </a:lnTo>
                    <a:lnTo>
                      <a:pt x="148" y="89"/>
                    </a:lnTo>
                    <a:lnTo>
                      <a:pt x="151" y="93"/>
                    </a:lnTo>
                    <a:lnTo>
                      <a:pt x="147" y="58"/>
                    </a:lnTo>
                  </a:path>
                </a:pathLst>
              </a:custGeom>
              <a:solidFill>
                <a:srgbClr val="00CC00"/>
              </a:solidFill>
              <a:ln w="12700" cap="rnd">
                <a:solidFill>
                  <a:srgbClr val="00CC00"/>
                </a:solidFill>
                <a:round/>
                <a:headEnd/>
                <a:tailEnd/>
              </a:ln>
            </p:spPr>
            <p:txBody>
              <a:bodyPr/>
              <a:lstStyle/>
              <a:p>
                <a:endParaRPr lang="en-US"/>
              </a:p>
            </p:txBody>
          </p:sp>
          <p:sp>
            <p:nvSpPr>
              <p:cNvPr id="3934" name="Freeform 342"/>
              <p:cNvSpPr>
                <a:spLocks/>
              </p:cNvSpPr>
              <p:nvPr/>
            </p:nvSpPr>
            <p:spPr bwMode="auto">
              <a:xfrm>
                <a:off x="1443" y="1429"/>
                <a:ext cx="55" cy="776"/>
              </a:xfrm>
              <a:custGeom>
                <a:avLst/>
                <a:gdLst>
                  <a:gd name="T0" fmla="*/ 19 w 55"/>
                  <a:gd name="T1" fmla="*/ 734 h 776"/>
                  <a:gd name="T2" fmla="*/ 19 w 55"/>
                  <a:gd name="T3" fmla="*/ 709 h 776"/>
                  <a:gd name="T4" fmla="*/ 17 w 55"/>
                  <a:gd name="T5" fmla="*/ 675 h 776"/>
                  <a:gd name="T6" fmla="*/ 15 w 55"/>
                  <a:gd name="T7" fmla="*/ 650 h 776"/>
                  <a:gd name="T8" fmla="*/ 15 w 55"/>
                  <a:gd name="T9" fmla="*/ 620 h 776"/>
                  <a:gd name="T10" fmla="*/ 15 w 55"/>
                  <a:gd name="T11" fmla="*/ 583 h 776"/>
                  <a:gd name="T12" fmla="*/ 15 w 55"/>
                  <a:gd name="T13" fmla="*/ 554 h 776"/>
                  <a:gd name="T14" fmla="*/ 15 w 55"/>
                  <a:gd name="T15" fmla="*/ 530 h 776"/>
                  <a:gd name="T16" fmla="*/ 14 w 55"/>
                  <a:gd name="T17" fmla="*/ 496 h 776"/>
                  <a:gd name="T18" fmla="*/ 12 w 55"/>
                  <a:gd name="T19" fmla="*/ 471 h 776"/>
                  <a:gd name="T20" fmla="*/ 8 w 55"/>
                  <a:gd name="T21" fmla="*/ 441 h 776"/>
                  <a:gd name="T22" fmla="*/ 2 w 55"/>
                  <a:gd name="T23" fmla="*/ 410 h 776"/>
                  <a:gd name="T24" fmla="*/ 0 w 55"/>
                  <a:gd name="T25" fmla="*/ 380 h 776"/>
                  <a:gd name="T26" fmla="*/ 0 w 55"/>
                  <a:gd name="T27" fmla="*/ 354 h 776"/>
                  <a:gd name="T28" fmla="*/ 0 w 55"/>
                  <a:gd name="T29" fmla="*/ 328 h 776"/>
                  <a:gd name="T30" fmla="*/ 0 w 55"/>
                  <a:gd name="T31" fmla="*/ 299 h 776"/>
                  <a:gd name="T32" fmla="*/ 4 w 55"/>
                  <a:gd name="T33" fmla="*/ 269 h 776"/>
                  <a:gd name="T34" fmla="*/ 10 w 55"/>
                  <a:gd name="T35" fmla="*/ 238 h 776"/>
                  <a:gd name="T36" fmla="*/ 12 w 55"/>
                  <a:gd name="T37" fmla="*/ 210 h 776"/>
                  <a:gd name="T38" fmla="*/ 12 w 55"/>
                  <a:gd name="T39" fmla="*/ 188 h 776"/>
                  <a:gd name="T40" fmla="*/ 12 w 55"/>
                  <a:gd name="T41" fmla="*/ 164 h 776"/>
                  <a:gd name="T42" fmla="*/ 12 w 55"/>
                  <a:gd name="T43" fmla="*/ 137 h 776"/>
                  <a:gd name="T44" fmla="*/ 12 w 55"/>
                  <a:gd name="T45" fmla="*/ 107 h 776"/>
                  <a:gd name="T46" fmla="*/ 12 w 55"/>
                  <a:gd name="T47" fmla="*/ 81 h 776"/>
                  <a:gd name="T48" fmla="*/ 12 w 55"/>
                  <a:gd name="T49" fmla="*/ 59 h 776"/>
                  <a:gd name="T50" fmla="*/ 10 w 55"/>
                  <a:gd name="T51" fmla="*/ 33 h 776"/>
                  <a:gd name="T52" fmla="*/ 10 w 55"/>
                  <a:gd name="T53" fmla="*/ 11 h 776"/>
                  <a:gd name="T54" fmla="*/ 25 w 55"/>
                  <a:gd name="T55" fmla="*/ 6 h 776"/>
                  <a:gd name="T56" fmla="*/ 27 w 55"/>
                  <a:gd name="T57" fmla="*/ 28 h 776"/>
                  <a:gd name="T58" fmla="*/ 27 w 55"/>
                  <a:gd name="T59" fmla="*/ 50 h 776"/>
                  <a:gd name="T60" fmla="*/ 27 w 55"/>
                  <a:gd name="T61" fmla="*/ 79 h 776"/>
                  <a:gd name="T62" fmla="*/ 27 w 55"/>
                  <a:gd name="T63" fmla="*/ 105 h 776"/>
                  <a:gd name="T64" fmla="*/ 27 w 55"/>
                  <a:gd name="T65" fmla="*/ 135 h 776"/>
                  <a:gd name="T66" fmla="*/ 27 w 55"/>
                  <a:gd name="T67" fmla="*/ 161 h 776"/>
                  <a:gd name="T68" fmla="*/ 27 w 55"/>
                  <a:gd name="T69" fmla="*/ 185 h 776"/>
                  <a:gd name="T70" fmla="*/ 27 w 55"/>
                  <a:gd name="T71" fmla="*/ 209 h 776"/>
                  <a:gd name="T72" fmla="*/ 27 w 55"/>
                  <a:gd name="T73" fmla="*/ 236 h 776"/>
                  <a:gd name="T74" fmla="*/ 27 w 55"/>
                  <a:gd name="T75" fmla="*/ 262 h 776"/>
                  <a:gd name="T76" fmla="*/ 27 w 55"/>
                  <a:gd name="T77" fmla="*/ 284 h 776"/>
                  <a:gd name="T78" fmla="*/ 27 w 55"/>
                  <a:gd name="T79" fmla="*/ 310 h 776"/>
                  <a:gd name="T80" fmla="*/ 27 w 55"/>
                  <a:gd name="T81" fmla="*/ 338 h 776"/>
                  <a:gd name="T82" fmla="*/ 27 w 55"/>
                  <a:gd name="T83" fmla="*/ 364 h 776"/>
                  <a:gd name="T84" fmla="*/ 27 w 55"/>
                  <a:gd name="T85" fmla="*/ 391 h 776"/>
                  <a:gd name="T86" fmla="*/ 27 w 55"/>
                  <a:gd name="T87" fmla="*/ 419 h 776"/>
                  <a:gd name="T88" fmla="*/ 27 w 55"/>
                  <a:gd name="T89" fmla="*/ 448 h 776"/>
                  <a:gd name="T90" fmla="*/ 29 w 55"/>
                  <a:gd name="T91" fmla="*/ 474 h 776"/>
                  <a:gd name="T92" fmla="*/ 31 w 55"/>
                  <a:gd name="T93" fmla="*/ 496 h 776"/>
                  <a:gd name="T94" fmla="*/ 37 w 55"/>
                  <a:gd name="T95" fmla="*/ 520 h 776"/>
                  <a:gd name="T96" fmla="*/ 39 w 55"/>
                  <a:gd name="T97" fmla="*/ 543 h 776"/>
                  <a:gd name="T98" fmla="*/ 41 w 55"/>
                  <a:gd name="T99" fmla="*/ 566 h 776"/>
                  <a:gd name="T100" fmla="*/ 42 w 55"/>
                  <a:gd name="T101" fmla="*/ 594 h 776"/>
                  <a:gd name="T102" fmla="*/ 44 w 55"/>
                  <a:gd name="T103" fmla="*/ 618 h 776"/>
                  <a:gd name="T104" fmla="*/ 50 w 55"/>
                  <a:gd name="T105" fmla="*/ 650 h 776"/>
                  <a:gd name="T106" fmla="*/ 52 w 55"/>
                  <a:gd name="T107" fmla="*/ 672 h 776"/>
                  <a:gd name="T108" fmla="*/ 54 w 55"/>
                  <a:gd name="T109" fmla="*/ 699 h 776"/>
                  <a:gd name="T110" fmla="*/ 54 w 55"/>
                  <a:gd name="T111" fmla="*/ 727 h 776"/>
                  <a:gd name="T112" fmla="*/ 54 w 55"/>
                  <a:gd name="T113" fmla="*/ 751 h 776"/>
                  <a:gd name="T114" fmla="*/ 48 w 55"/>
                  <a:gd name="T115" fmla="*/ 771 h 776"/>
                  <a:gd name="T116" fmla="*/ 25 w 55"/>
                  <a:gd name="T117" fmla="*/ 775 h 776"/>
                  <a:gd name="T118" fmla="*/ 15 w 55"/>
                  <a:gd name="T119" fmla="*/ 758 h 77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55"/>
                  <a:gd name="T181" fmla="*/ 0 h 776"/>
                  <a:gd name="T182" fmla="*/ 55 w 55"/>
                  <a:gd name="T183" fmla="*/ 776 h 77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55" h="776">
                    <a:moveTo>
                      <a:pt x="21" y="751"/>
                    </a:moveTo>
                    <a:lnTo>
                      <a:pt x="19" y="745"/>
                    </a:lnTo>
                    <a:lnTo>
                      <a:pt x="19" y="740"/>
                    </a:lnTo>
                    <a:lnTo>
                      <a:pt x="19" y="734"/>
                    </a:lnTo>
                    <a:lnTo>
                      <a:pt x="19" y="727"/>
                    </a:lnTo>
                    <a:lnTo>
                      <a:pt x="19" y="721"/>
                    </a:lnTo>
                    <a:lnTo>
                      <a:pt x="19" y="716"/>
                    </a:lnTo>
                    <a:lnTo>
                      <a:pt x="19" y="709"/>
                    </a:lnTo>
                    <a:lnTo>
                      <a:pt x="19" y="698"/>
                    </a:lnTo>
                    <a:lnTo>
                      <a:pt x="19" y="686"/>
                    </a:lnTo>
                    <a:lnTo>
                      <a:pt x="19" y="681"/>
                    </a:lnTo>
                    <a:lnTo>
                      <a:pt x="17" y="675"/>
                    </a:lnTo>
                    <a:lnTo>
                      <a:pt x="17" y="668"/>
                    </a:lnTo>
                    <a:lnTo>
                      <a:pt x="17" y="661"/>
                    </a:lnTo>
                    <a:lnTo>
                      <a:pt x="15" y="655"/>
                    </a:lnTo>
                    <a:lnTo>
                      <a:pt x="15" y="650"/>
                    </a:lnTo>
                    <a:lnTo>
                      <a:pt x="15" y="644"/>
                    </a:lnTo>
                    <a:lnTo>
                      <a:pt x="15" y="638"/>
                    </a:lnTo>
                    <a:lnTo>
                      <a:pt x="15" y="631"/>
                    </a:lnTo>
                    <a:lnTo>
                      <a:pt x="15" y="620"/>
                    </a:lnTo>
                    <a:lnTo>
                      <a:pt x="15" y="609"/>
                    </a:lnTo>
                    <a:lnTo>
                      <a:pt x="15" y="600"/>
                    </a:lnTo>
                    <a:lnTo>
                      <a:pt x="15" y="590"/>
                    </a:lnTo>
                    <a:lnTo>
                      <a:pt x="15" y="583"/>
                    </a:lnTo>
                    <a:lnTo>
                      <a:pt x="15" y="578"/>
                    </a:lnTo>
                    <a:lnTo>
                      <a:pt x="15" y="570"/>
                    </a:lnTo>
                    <a:lnTo>
                      <a:pt x="15" y="563"/>
                    </a:lnTo>
                    <a:lnTo>
                      <a:pt x="15" y="554"/>
                    </a:lnTo>
                    <a:lnTo>
                      <a:pt x="15" y="546"/>
                    </a:lnTo>
                    <a:lnTo>
                      <a:pt x="15" y="541"/>
                    </a:lnTo>
                    <a:lnTo>
                      <a:pt x="15" y="535"/>
                    </a:lnTo>
                    <a:lnTo>
                      <a:pt x="15" y="530"/>
                    </a:lnTo>
                    <a:lnTo>
                      <a:pt x="15" y="520"/>
                    </a:lnTo>
                    <a:lnTo>
                      <a:pt x="14" y="511"/>
                    </a:lnTo>
                    <a:lnTo>
                      <a:pt x="14" y="504"/>
                    </a:lnTo>
                    <a:lnTo>
                      <a:pt x="14" y="496"/>
                    </a:lnTo>
                    <a:lnTo>
                      <a:pt x="14" y="491"/>
                    </a:lnTo>
                    <a:lnTo>
                      <a:pt x="14" y="485"/>
                    </a:lnTo>
                    <a:lnTo>
                      <a:pt x="12" y="476"/>
                    </a:lnTo>
                    <a:lnTo>
                      <a:pt x="12" y="471"/>
                    </a:lnTo>
                    <a:lnTo>
                      <a:pt x="10" y="463"/>
                    </a:lnTo>
                    <a:lnTo>
                      <a:pt x="8" y="454"/>
                    </a:lnTo>
                    <a:lnTo>
                      <a:pt x="8" y="447"/>
                    </a:lnTo>
                    <a:lnTo>
                      <a:pt x="8" y="441"/>
                    </a:lnTo>
                    <a:lnTo>
                      <a:pt x="8" y="435"/>
                    </a:lnTo>
                    <a:lnTo>
                      <a:pt x="6" y="424"/>
                    </a:lnTo>
                    <a:lnTo>
                      <a:pt x="4" y="417"/>
                    </a:lnTo>
                    <a:lnTo>
                      <a:pt x="2" y="410"/>
                    </a:lnTo>
                    <a:lnTo>
                      <a:pt x="0" y="402"/>
                    </a:lnTo>
                    <a:lnTo>
                      <a:pt x="0" y="395"/>
                    </a:lnTo>
                    <a:lnTo>
                      <a:pt x="0" y="388"/>
                    </a:lnTo>
                    <a:lnTo>
                      <a:pt x="0" y="380"/>
                    </a:lnTo>
                    <a:lnTo>
                      <a:pt x="0" y="373"/>
                    </a:lnTo>
                    <a:lnTo>
                      <a:pt x="0" y="365"/>
                    </a:lnTo>
                    <a:lnTo>
                      <a:pt x="0" y="360"/>
                    </a:lnTo>
                    <a:lnTo>
                      <a:pt x="0" y="354"/>
                    </a:lnTo>
                    <a:lnTo>
                      <a:pt x="0" y="349"/>
                    </a:lnTo>
                    <a:lnTo>
                      <a:pt x="0" y="343"/>
                    </a:lnTo>
                    <a:lnTo>
                      <a:pt x="0" y="338"/>
                    </a:lnTo>
                    <a:lnTo>
                      <a:pt x="0" y="328"/>
                    </a:lnTo>
                    <a:lnTo>
                      <a:pt x="0" y="317"/>
                    </a:lnTo>
                    <a:lnTo>
                      <a:pt x="0" y="310"/>
                    </a:lnTo>
                    <a:lnTo>
                      <a:pt x="0" y="304"/>
                    </a:lnTo>
                    <a:lnTo>
                      <a:pt x="0" y="299"/>
                    </a:lnTo>
                    <a:lnTo>
                      <a:pt x="0" y="292"/>
                    </a:lnTo>
                    <a:lnTo>
                      <a:pt x="2" y="282"/>
                    </a:lnTo>
                    <a:lnTo>
                      <a:pt x="4" y="275"/>
                    </a:lnTo>
                    <a:lnTo>
                      <a:pt x="4" y="269"/>
                    </a:lnTo>
                    <a:lnTo>
                      <a:pt x="6" y="262"/>
                    </a:lnTo>
                    <a:lnTo>
                      <a:pt x="8" y="253"/>
                    </a:lnTo>
                    <a:lnTo>
                      <a:pt x="10" y="247"/>
                    </a:lnTo>
                    <a:lnTo>
                      <a:pt x="10" y="238"/>
                    </a:lnTo>
                    <a:lnTo>
                      <a:pt x="12" y="231"/>
                    </a:lnTo>
                    <a:lnTo>
                      <a:pt x="12" y="223"/>
                    </a:lnTo>
                    <a:lnTo>
                      <a:pt x="12" y="218"/>
                    </a:lnTo>
                    <a:lnTo>
                      <a:pt x="12" y="210"/>
                    </a:lnTo>
                    <a:lnTo>
                      <a:pt x="12" y="205"/>
                    </a:lnTo>
                    <a:lnTo>
                      <a:pt x="12" y="199"/>
                    </a:lnTo>
                    <a:lnTo>
                      <a:pt x="12" y="194"/>
                    </a:lnTo>
                    <a:lnTo>
                      <a:pt x="12" y="188"/>
                    </a:lnTo>
                    <a:lnTo>
                      <a:pt x="12" y="183"/>
                    </a:lnTo>
                    <a:lnTo>
                      <a:pt x="12" y="177"/>
                    </a:lnTo>
                    <a:lnTo>
                      <a:pt x="12" y="170"/>
                    </a:lnTo>
                    <a:lnTo>
                      <a:pt x="12" y="164"/>
                    </a:lnTo>
                    <a:lnTo>
                      <a:pt x="12" y="159"/>
                    </a:lnTo>
                    <a:lnTo>
                      <a:pt x="12" y="151"/>
                    </a:lnTo>
                    <a:lnTo>
                      <a:pt x="12" y="144"/>
                    </a:lnTo>
                    <a:lnTo>
                      <a:pt x="12" y="137"/>
                    </a:lnTo>
                    <a:lnTo>
                      <a:pt x="12" y="129"/>
                    </a:lnTo>
                    <a:lnTo>
                      <a:pt x="12" y="124"/>
                    </a:lnTo>
                    <a:lnTo>
                      <a:pt x="12" y="114"/>
                    </a:lnTo>
                    <a:lnTo>
                      <a:pt x="12" y="107"/>
                    </a:lnTo>
                    <a:lnTo>
                      <a:pt x="12" y="101"/>
                    </a:lnTo>
                    <a:lnTo>
                      <a:pt x="12" y="96"/>
                    </a:lnTo>
                    <a:lnTo>
                      <a:pt x="12" y="89"/>
                    </a:lnTo>
                    <a:lnTo>
                      <a:pt x="12" y="81"/>
                    </a:lnTo>
                    <a:lnTo>
                      <a:pt x="12" y="76"/>
                    </a:lnTo>
                    <a:lnTo>
                      <a:pt x="12" y="70"/>
                    </a:lnTo>
                    <a:lnTo>
                      <a:pt x="12" y="65"/>
                    </a:lnTo>
                    <a:lnTo>
                      <a:pt x="12" y="59"/>
                    </a:lnTo>
                    <a:lnTo>
                      <a:pt x="12" y="52"/>
                    </a:lnTo>
                    <a:lnTo>
                      <a:pt x="10" y="46"/>
                    </a:lnTo>
                    <a:lnTo>
                      <a:pt x="10" y="41"/>
                    </a:lnTo>
                    <a:lnTo>
                      <a:pt x="10" y="33"/>
                    </a:lnTo>
                    <a:lnTo>
                      <a:pt x="10" y="28"/>
                    </a:lnTo>
                    <a:lnTo>
                      <a:pt x="10" y="22"/>
                    </a:lnTo>
                    <a:lnTo>
                      <a:pt x="10" y="17"/>
                    </a:lnTo>
                    <a:lnTo>
                      <a:pt x="10" y="11"/>
                    </a:lnTo>
                    <a:lnTo>
                      <a:pt x="12" y="6"/>
                    </a:lnTo>
                    <a:lnTo>
                      <a:pt x="17" y="2"/>
                    </a:lnTo>
                    <a:lnTo>
                      <a:pt x="23" y="0"/>
                    </a:lnTo>
                    <a:lnTo>
                      <a:pt x="25" y="6"/>
                    </a:lnTo>
                    <a:lnTo>
                      <a:pt x="25" y="11"/>
                    </a:lnTo>
                    <a:lnTo>
                      <a:pt x="25" y="17"/>
                    </a:lnTo>
                    <a:lnTo>
                      <a:pt x="27" y="22"/>
                    </a:lnTo>
                    <a:lnTo>
                      <a:pt x="27" y="28"/>
                    </a:lnTo>
                    <a:lnTo>
                      <a:pt x="27" y="33"/>
                    </a:lnTo>
                    <a:lnTo>
                      <a:pt x="27" y="39"/>
                    </a:lnTo>
                    <a:lnTo>
                      <a:pt x="27" y="44"/>
                    </a:lnTo>
                    <a:lnTo>
                      <a:pt x="27" y="50"/>
                    </a:lnTo>
                    <a:lnTo>
                      <a:pt x="27" y="57"/>
                    </a:lnTo>
                    <a:lnTo>
                      <a:pt x="27" y="65"/>
                    </a:lnTo>
                    <a:lnTo>
                      <a:pt x="27" y="72"/>
                    </a:lnTo>
                    <a:lnTo>
                      <a:pt x="27" y="79"/>
                    </a:lnTo>
                    <a:lnTo>
                      <a:pt x="27" y="87"/>
                    </a:lnTo>
                    <a:lnTo>
                      <a:pt x="27" y="92"/>
                    </a:lnTo>
                    <a:lnTo>
                      <a:pt x="27" y="98"/>
                    </a:lnTo>
                    <a:lnTo>
                      <a:pt x="27" y="105"/>
                    </a:lnTo>
                    <a:lnTo>
                      <a:pt x="27" y="113"/>
                    </a:lnTo>
                    <a:lnTo>
                      <a:pt x="27" y="120"/>
                    </a:lnTo>
                    <a:lnTo>
                      <a:pt x="27" y="127"/>
                    </a:lnTo>
                    <a:lnTo>
                      <a:pt x="27" y="135"/>
                    </a:lnTo>
                    <a:lnTo>
                      <a:pt x="27" y="140"/>
                    </a:lnTo>
                    <a:lnTo>
                      <a:pt x="27" y="148"/>
                    </a:lnTo>
                    <a:lnTo>
                      <a:pt x="27" y="155"/>
                    </a:lnTo>
                    <a:lnTo>
                      <a:pt x="27" y="161"/>
                    </a:lnTo>
                    <a:lnTo>
                      <a:pt x="27" y="168"/>
                    </a:lnTo>
                    <a:lnTo>
                      <a:pt x="27" y="173"/>
                    </a:lnTo>
                    <a:lnTo>
                      <a:pt x="27" y="179"/>
                    </a:lnTo>
                    <a:lnTo>
                      <a:pt x="27" y="185"/>
                    </a:lnTo>
                    <a:lnTo>
                      <a:pt x="27" y="190"/>
                    </a:lnTo>
                    <a:lnTo>
                      <a:pt x="27" y="197"/>
                    </a:lnTo>
                    <a:lnTo>
                      <a:pt x="27" y="203"/>
                    </a:lnTo>
                    <a:lnTo>
                      <a:pt x="27" y="209"/>
                    </a:lnTo>
                    <a:lnTo>
                      <a:pt x="27" y="218"/>
                    </a:lnTo>
                    <a:lnTo>
                      <a:pt x="27" y="223"/>
                    </a:lnTo>
                    <a:lnTo>
                      <a:pt x="27" y="231"/>
                    </a:lnTo>
                    <a:lnTo>
                      <a:pt x="27" y="236"/>
                    </a:lnTo>
                    <a:lnTo>
                      <a:pt x="27" y="242"/>
                    </a:lnTo>
                    <a:lnTo>
                      <a:pt x="27" y="249"/>
                    </a:lnTo>
                    <a:lnTo>
                      <a:pt x="27" y="255"/>
                    </a:lnTo>
                    <a:lnTo>
                      <a:pt x="27" y="262"/>
                    </a:lnTo>
                    <a:lnTo>
                      <a:pt x="27" y="268"/>
                    </a:lnTo>
                    <a:lnTo>
                      <a:pt x="27" y="273"/>
                    </a:lnTo>
                    <a:lnTo>
                      <a:pt x="27" y="279"/>
                    </a:lnTo>
                    <a:lnTo>
                      <a:pt x="27" y="284"/>
                    </a:lnTo>
                    <a:lnTo>
                      <a:pt x="27" y="290"/>
                    </a:lnTo>
                    <a:lnTo>
                      <a:pt x="27" y="295"/>
                    </a:lnTo>
                    <a:lnTo>
                      <a:pt x="27" y="303"/>
                    </a:lnTo>
                    <a:lnTo>
                      <a:pt x="27" y="310"/>
                    </a:lnTo>
                    <a:lnTo>
                      <a:pt x="27" y="316"/>
                    </a:lnTo>
                    <a:lnTo>
                      <a:pt x="27" y="323"/>
                    </a:lnTo>
                    <a:lnTo>
                      <a:pt x="27" y="330"/>
                    </a:lnTo>
                    <a:lnTo>
                      <a:pt x="27" y="338"/>
                    </a:lnTo>
                    <a:lnTo>
                      <a:pt x="27" y="345"/>
                    </a:lnTo>
                    <a:lnTo>
                      <a:pt x="27" y="352"/>
                    </a:lnTo>
                    <a:lnTo>
                      <a:pt x="27" y="358"/>
                    </a:lnTo>
                    <a:lnTo>
                      <a:pt x="27" y="364"/>
                    </a:lnTo>
                    <a:lnTo>
                      <a:pt x="27" y="371"/>
                    </a:lnTo>
                    <a:lnTo>
                      <a:pt x="27" y="376"/>
                    </a:lnTo>
                    <a:lnTo>
                      <a:pt x="27" y="384"/>
                    </a:lnTo>
                    <a:lnTo>
                      <a:pt x="27" y="391"/>
                    </a:lnTo>
                    <a:lnTo>
                      <a:pt x="27" y="397"/>
                    </a:lnTo>
                    <a:lnTo>
                      <a:pt x="27" y="404"/>
                    </a:lnTo>
                    <a:lnTo>
                      <a:pt x="27" y="411"/>
                    </a:lnTo>
                    <a:lnTo>
                      <a:pt x="27" y="419"/>
                    </a:lnTo>
                    <a:lnTo>
                      <a:pt x="27" y="428"/>
                    </a:lnTo>
                    <a:lnTo>
                      <a:pt x="27" y="434"/>
                    </a:lnTo>
                    <a:lnTo>
                      <a:pt x="27" y="441"/>
                    </a:lnTo>
                    <a:lnTo>
                      <a:pt x="27" y="448"/>
                    </a:lnTo>
                    <a:lnTo>
                      <a:pt x="27" y="454"/>
                    </a:lnTo>
                    <a:lnTo>
                      <a:pt x="27" y="461"/>
                    </a:lnTo>
                    <a:lnTo>
                      <a:pt x="27" y="467"/>
                    </a:lnTo>
                    <a:lnTo>
                      <a:pt x="29" y="474"/>
                    </a:lnTo>
                    <a:lnTo>
                      <a:pt x="29" y="480"/>
                    </a:lnTo>
                    <a:lnTo>
                      <a:pt x="29" y="485"/>
                    </a:lnTo>
                    <a:lnTo>
                      <a:pt x="31" y="491"/>
                    </a:lnTo>
                    <a:lnTo>
                      <a:pt x="31" y="496"/>
                    </a:lnTo>
                    <a:lnTo>
                      <a:pt x="33" y="502"/>
                    </a:lnTo>
                    <a:lnTo>
                      <a:pt x="33" y="507"/>
                    </a:lnTo>
                    <a:lnTo>
                      <a:pt x="35" y="515"/>
                    </a:lnTo>
                    <a:lnTo>
                      <a:pt x="37" y="520"/>
                    </a:lnTo>
                    <a:lnTo>
                      <a:pt x="37" y="526"/>
                    </a:lnTo>
                    <a:lnTo>
                      <a:pt x="37" y="531"/>
                    </a:lnTo>
                    <a:lnTo>
                      <a:pt x="39" y="537"/>
                    </a:lnTo>
                    <a:lnTo>
                      <a:pt x="39" y="543"/>
                    </a:lnTo>
                    <a:lnTo>
                      <a:pt x="39" y="548"/>
                    </a:lnTo>
                    <a:lnTo>
                      <a:pt x="39" y="554"/>
                    </a:lnTo>
                    <a:lnTo>
                      <a:pt x="41" y="559"/>
                    </a:lnTo>
                    <a:lnTo>
                      <a:pt x="41" y="566"/>
                    </a:lnTo>
                    <a:lnTo>
                      <a:pt x="41" y="574"/>
                    </a:lnTo>
                    <a:lnTo>
                      <a:pt x="41" y="581"/>
                    </a:lnTo>
                    <a:lnTo>
                      <a:pt x="41" y="589"/>
                    </a:lnTo>
                    <a:lnTo>
                      <a:pt x="42" y="594"/>
                    </a:lnTo>
                    <a:lnTo>
                      <a:pt x="42" y="600"/>
                    </a:lnTo>
                    <a:lnTo>
                      <a:pt x="42" y="605"/>
                    </a:lnTo>
                    <a:lnTo>
                      <a:pt x="42" y="611"/>
                    </a:lnTo>
                    <a:lnTo>
                      <a:pt x="44" y="618"/>
                    </a:lnTo>
                    <a:lnTo>
                      <a:pt x="44" y="626"/>
                    </a:lnTo>
                    <a:lnTo>
                      <a:pt x="48" y="637"/>
                    </a:lnTo>
                    <a:lnTo>
                      <a:pt x="48" y="644"/>
                    </a:lnTo>
                    <a:lnTo>
                      <a:pt x="50" y="650"/>
                    </a:lnTo>
                    <a:lnTo>
                      <a:pt x="50" y="655"/>
                    </a:lnTo>
                    <a:lnTo>
                      <a:pt x="52" y="661"/>
                    </a:lnTo>
                    <a:lnTo>
                      <a:pt x="52" y="666"/>
                    </a:lnTo>
                    <a:lnTo>
                      <a:pt x="52" y="672"/>
                    </a:lnTo>
                    <a:lnTo>
                      <a:pt x="52" y="677"/>
                    </a:lnTo>
                    <a:lnTo>
                      <a:pt x="54" y="685"/>
                    </a:lnTo>
                    <a:lnTo>
                      <a:pt x="54" y="692"/>
                    </a:lnTo>
                    <a:lnTo>
                      <a:pt x="54" y="699"/>
                    </a:lnTo>
                    <a:lnTo>
                      <a:pt x="54" y="709"/>
                    </a:lnTo>
                    <a:lnTo>
                      <a:pt x="54" y="714"/>
                    </a:lnTo>
                    <a:lnTo>
                      <a:pt x="54" y="721"/>
                    </a:lnTo>
                    <a:lnTo>
                      <a:pt x="54" y="727"/>
                    </a:lnTo>
                    <a:lnTo>
                      <a:pt x="54" y="733"/>
                    </a:lnTo>
                    <a:lnTo>
                      <a:pt x="54" y="738"/>
                    </a:lnTo>
                    <a:lnTo>
                      <a:pt x="54" y="744"/>
                    </a:lnTo>
                    <a:lnTo>
                      <a:pt x="54" y="751"/>
                    </a:lnTo>
                    <a:lnTo>
                      <a:pt x="54" y="757"/>
                    </a:lnTo>
                    <a:lnTo>
                      <a:pt x="54" y="762"/>
                    </a:lnTo>
                    <a:lnTo>
                      <a:pt x="54" y="768"/>
                    </a:lnTo>
                    <a:lnTo>
                      <a:pt x="48" y="771"/>
                    </a:lnTo>
                    <a:lnTo>
                      <a:pt x="42" y="773"/>
                    </a:lnTo>
                    <a:lnTo>
                      <a:pt x="37" y="775"/>
                    </a:lnTo>
                    <a:lnTo>
                      <a:pt x="31" y="775"/>
                    </a:lnTo>
                    <a:lnTo>
                      <a:pt x="25" y="775"/>
                    </a:lnTo>
                    <a:lnTo>
                      <a:pt x="19" y="775"/>
                    </a:lnTo>
                    <a:lnTo>
                      <a:pt x="15" y="769"/>
                    </a:lnTo>
                    <a:lnTo>
                      <a:pt x="15" y="764"/>
                    </a:lnTo>
                    <a:lnTo>
                      <a:pt x="15" y="758"/>
                    </a:lnTo>
                    <a:lnTo>
                      <a:pt x="15" y="753"/>
                    </a:lnTo>
                    <a:lnTo>
                      <a:pt x="17" y="747"/>
                    </a:lnTo>
                    <a:lnTo>
                      <a:pt x="19" y="742"/>
                    </a:lnTo>
                  </a:path>
                </a:pathLst>
              </a:custGeom>
              <a:solidFill>
                <a:srgbClr val="EAEC5E"/>
              </a:solidFill>
              <a:ln w="12700" cap="rnd">
                <a:solidFill>
                  <a:srgbClr val="00CC00"/>
                </a:solidFill>
                <a:round/>
                <a:headEnd/>
                <a:tailEnd/>
              </a:ln>
            </p:spPr>
            <p:txBody>
              <a:bodyPr/>
              <a:lstStyle/>
              <a:p>
                <a:endParaRPr lang="en-US"/>
              </a:p>
            </p:txBody>
          </p:sp>
          <p:sp>
            <p:nvSpPr>
              <p:cNvPr id="3935" name="Freeform 343"/>
              <p:cNvSpPr>
                <a:spLocks/>
              </p:cNvSpPr>
              <p:nvPr/>
            </p:nvSpPr>
            <p:spPr bwMode="auto">
              <a:xfrm>
                <a:off x="1468" y="1695"/>
                <a:ext cx="68" cy="127"/>
              </a:xfrm>
              <a:custGeom>
                <a:avLst/>
                <a:gdLst>
                  <a:gd name="T0" fmla="*/ 4 w 68"/>
                  <a:gd name="T1" fmla="*/ 126 h 127"/>
                  <a:gd name="T2" fmla="*/ 1 w 68"/>
                  <a:gd name="T3" fmla="*/ 119 h 127"/>
                  <a:gd name="T4" fmla="*/ 0 w 68"/>
                  <a:gd name="T5" fmla="*/ 111 h 127"/>
                  <a:gd name="T6" fmla="*/ 0 w 68"/>
                  <a:gd name="T7" fmla="*/ 104 h 127"/>
                  <a:gd name="T8" fmla="*/ 0 w 68"/>
                  <a:gd name="T9" fmla="*/ 96 h 127"/>
                  <a:gd name="T10" fmla="*/ 0 w 68"/>
                  <a:gd name="T11" fmla="*/ 89 h 127"/>
                  <a:gd name="T12" fmla="*/ 0 w 68"/>
                  <a:gd name="T13" fmla="*/ 82 h 127"/>
                  <a:gd name="T14" fmla="*/ 3 w 68"/>
                  <a:gd name="T15" fmla="*/ 74 h 127"/>
                  <a:gd name="T16" fmla="*/ 5 w 68"/>
                  <a:gd name="T17" fmla="*/ 67 h 127"/>
                  <a:gd name="T18" fmla="*/ 9 w 68"/>
                  <a:gd name="T19" fmla="*/ 62 h 127"/>
                  <a:gd name="T20" fmla="*/ 12 w 68"/>
                  <a:gd name="T21" fmla="*/ 54 h 127"/>
                  <a:gd name="T22" fmla="*/ 15 w 68"/>
                  <a:gd name="T23" fmla="*/ 49 h 127"/>
                  <a:gd name="T24" fmla="*/ 18 w 68"/>
                  <a:gd name="T25" fmla="*/ 42 h 127"/>
                  <a:gd name="T26" fmla="*/ 22 w 68"/>
                  <a:gd name="T27" fmla="*/ 37 h 127"/>
                  <a:gd name="T28" fmla="*/ 24 w 68"/>
                  <a:gd name="T29" fmla="*/ 30 h 127"/>
                  <a:gd name="T30" fmla="*/ 28 w 68"/>
                  <a:gd name="T31" fmla="*/ 27 h 127"/>
                  <a:gd name="T32" fmla="*/ 32 w 68"/>
                  <a:gd name="T33" fmla="*/ 22 h 127"/>
                  <a:gd name="T34" fmla="*/ 36 w 68"/>
                  <a:gd name="T35" fmla="*/ 17 h 127"/>
                  <a:gd name="T36" fmla="*/ 40 w 68"/>
                  <a:gd name="T37" fmla="*/ 15 h 127"/>
                  <a:gd name="T38" fmla="*/ 44 w 68"/>
                  <a:gd name="T39" fmla="*/ 10 h 127"/>
                  <a:gd name="T40" fmla="*/ 48 w 68"/>
                  <a:gd name="T41" fmla="*/ 7 h 127"/>
                  <a:gd name="T42" fmla="*/ 52 w 68"/>
                  <a:gd name="T43" fmla="*/ 2 h 127"/>
                  <a:gd name="T44" fmla="*/ 55 w 68"/>
                  <a:gd name="T45" fmla="*/ 2 h 127"/>
                  <a:gd name="T46" fmla="*/ 59 w 68"/>
                  <a:gd name="T47" fmla="*/ 0 h 127"/>
                  <a:gd name="T48" fmla="*/ 63 w 68"/>
                  <a:gd name="T49" fmla="*/ 0 h 127"/>
                  <a:gd name="T50" fmla="*/ 67 w 68"/>
                  <a:gd name="T51" fmla="*/ 0 h 127"/>
                  <a:gd name="T52" fmla="*/ 63 w 68"/>
                  <a:gd name="T53" fmla="*/ 2 h 127"/>
                  <a:gd name="T54" fmla="*/ 67 w 68"/>
                  <a:gd name="T55" fmla="*/ 7 h 127"/>
                  <a:gd name="T56" fmla="*/ 67 w 68"/>
                  <a:gd name="T57" fmla="*/ 15 h 127"/>
                  <a:gd name="T58" fmla="*/ 66 w 68"/>
                  <a:gd name="T59" fmla="*/ 22 h 127"/>
                  <a:gd name="T60" fmla="*/ 63 w 68"/>
                  <a:gd name="T61" fmla="*/ 30 h 127"/>
                  <a:gd name="T62" fmla="*/ 62 w 68"/>
                  <a:gd name="T63" fmla="*/ 37 h 127"/>
                  <a:gd name="T64" fmla="*/ 61 w 68"/>
                  <a:gd name="T65" fmla="*/ 44 h 127"/>
                  <a:gd name="T66" fmla="*/ 58 w 68"/>
                  <a:gd name="T67" fmla="*/ 52 h 127"/>
                  <a:gd name="T68" fmla="*/ 54 w 68"/>
                  <a:gd name="T69" fmla="*/ 57 h 127"/>
                  <a:gd name="T70" fmla="*/ 52 w 68"/>
                  <a:gd name="T71" fmla="*/ 64 h 127"/>
                  <a:gd name="T72" fmla="*/ 48 w 68"/>
                  <a:gd name="T73" fmla="*/ 69 h 127"/>
                  <a:gd name="T74" fmla="*/ 44 w 68"/>
                  <a:gd name="T75" fmla="*/ 77 h 127"/>
                  <a:gd name="T76" fmla="*/ 40 w 68"/>
                  <a:gd name="T77" fmla="*/ 82 h 127"/>
                  <a:gd name="T78" fmla="*/ 36 w 68"/>
                  <a:gd name="T79" fmla="*/ 86 h 127"/>
                  <a:gd name="T80" fmla="*/ 34 w 68"/>
                  <a:gd name="T81" fmla="*/ 94 h 127"/>
                  <a:gd name="T82" fmla="*/ 30 w 68"/>
                  <a:gd name="T83" fmla="*/ 96 h 127"/>
                  <a:gd name="T84" fmla="*/ 27 w 68"/>
                  <a:gd name="T85" fmla="*/ 104 h 127"/>
                  <a:gd name="T86" fmla="*/ 23 w 68"/>
                  <a:gd name="T87" fmla="*/ 106 h 127"/>
                  <a:gd name="T88" fmla="*/ 19 w 68"/>
                  <a:gd name="T89" fmla="*/ 114 h 127"/>
                  <a:gd name="T90" fmla="*/ 17 w 68"/>
                  <a:gd name="T91" fmla="*/ 121 h 127"/>
                  <a:gd name="T92" fmla="*/ 13 w 68"/>
                  <a:gd name="T93" fmla="*/ 121 h 127"/>
                  <a:gd name="T94" fmla="*/ 9 w 68"/>
                  <a:gd name="T95" fmla="*/ 126 h 127"/>
                  <a:gd name="T96" fmla="*/ 5 w 68"/>
                  <a:gd name="T97" fmla="*/ 126 h 127"/>
                  <a:gd name="T98" fmla="*/ 1 w 68"/>
                  <a:gd name="T99" fmla="*/ 126 h 127"/>
                  <a:gd name="T100" fmla="*/ 1 w 68"/>
                  <a:gd name="T101" fmla="*/ 119 h 127"/>
                  <a:gd name="T102" fmla="*/ 1 w 68"/>
                  <a:gd name="T103" fmla="*/ 111 h 127"/>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68"/>
                  <a:gd name="T157" fmla="*/ 0 h 127"/>
                  <a:gd name="T158" fmla="*/ 68 w 68"/>
                  <a:gd name="T159" fmla="*/ 127 h 127"/>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68" h="127">
                    <a:moveTo>
                      <a:pt x="4" y="126"/>
                    </a:moveTo>
                    <a:lnTo>
                      <a:pt x="1" y="119"/>
                    </a:lnTo>
                    <a:lnTo>
                      <a:pt x="0" y="111"/>
                    </a:lnTo>
                    <a:lnTo>
                      <a:pt x="0" y="104"/>
                    </a:lnTo>
                    <a:lnTo>
                      <a:pt x="0" y="96"/>
                    </a:lnTo>
                    <a:lnTo>
                      <a:pt x="0" y="89"/>
                    </a:lnTo>
                    <a:lnTo>
                      <a:pt x="0" y="82"/>
                    </a:lnTo>
                    <a:lnTo>
                      <a:pt x="3" y="74"/>
                    </a:lnTo>
                    <a:lnTo>
                      <a:pt x="5" y="67"/>
                    </a:lnTo>
                    <a:lnTo>
                      <a:pt x="9" y="62"/>
                    </a:lnTo>
                    <a:lnTo>
                      <a:pt x="12" y="54"/>
                    </a:lnTo>
                    <a:lnTo>
                      <a:pt x="15" y="49"/>
                    </a:lnTo>
                    <a:lnTo>
                      <a:pt x="18" y="42"/>
                    </a:lnTo>
                    <a:lnTo>
                      <a:pt x="22" y="37"/>
                    </a:lnTo>
                    <a:lnTo>
                      <a:pt x="24" y="30"/>
                    </a:lnTo>
                    <a:lnTo>
                      <a:pt x="28" y="27"/>
                    </a:lnTo>
                    <a:lnTo>
                      <a:pt x="32" y="22"/>
                    </a:lnTo>
                    <a:lnTo>
                      <a:pt x="36" y="17"/>
                    </a:lnTo>
                    <a:lnTo>
                      <a:pt x="40" y="15"/>
                    </a:lnTo>
                    <a:lnTo>
                      <a:pt x="44" y="10"/>
                    </a:lnTo>
                    <a:lnTo>
                      <a:pt x="48" y="7"/>
                    </a:lnTo>
                    <a:lnTo>
                      <a:pt x="52" y="2"/>
                    </a:lnTo>
                    <a:lnTo>
                      <a:pt x="55" y="2"/>
                    </a:lnTo>
                    <a:lnTo>
                      <a:pt x="59" y="0"/>
                    </a:lnTo>
                    <a:lnTo>
                      <a:pt x="63" y="0"/>
                    </a:lnTo>
                    <a:lnTo>
                      <a:pt x="67" y="0"/>
                    </a:lnTo>
                    <a:lnTo>
                      <a:pt x="63" y="2"/>
                    </a:lnTo>
                    <a:lnTo>
                      <a:pt x="67" y="7"/>
                    </a:lnTo>
                    <a:lnTo>
                      <a:pt x="67" y="15"/>
                    </a:lnTo>
                    <a:lnTo>
                      <a:pt x="66" y="22"/>
                    </a:lnTo>
                    <a:lnTo>
                      <a:pt x="63" y="30"/>
                    </a:lnTo>
                    <a:lnTo>
                      <a:pt x="62" y="37"/>
                    </a:lnTo>
                    <a:lnTo>
                      <a:pt x="61" y="44"/>
                    </a:lnTo>
                    <a:lnTo>
                      <a:pt x="58" y="52"/>
                    </a:lnTo>
                    <a:lnTo>
                      <a:pt x="54" y="57"/>
                    </a:lnTo>
                    <a:lnTo>
                      <a:pt x="52" y="64"/>
                    </a:lnTo>
                    <a:lnTo>
                      <a:pt x="48" y="69"/>
                    </a:lnTo>
                    <a:lnTo>
                      <a:pt x="44" y="77"/>
                    </a:lnTo>
                    <a:lnTo>
                      <a:pt x="40" y="82"/>
                    </a:lnTo>
                    <a:lnTo>
                      <a:pt x="36" y="86"/>
                    </a:lnTo>
                    <a:lnTo>
                      <a:pt x="34" y="94"/>
                    </a:lnTo>
                    <a:lnTo>
                      <a:pt x="30" y="96"/>
                    </a:lnTo>
                    <a:lnTo>
                      <a:pt x="27" y="104"/>
                    </a:lnTo>
                    <a:lnTo>
                      <a:pt x="23" y="106"/>
                    </a:lnTo>
                    <a:lnTo>
                      <a:pt x="19" y="114"/>
                    </a:lnTo>
                    <a:lnTo>
                      <a:pt x="17" y="121"/>
                    </a:lnTo>
                    <a:lnTo>
                      <a:pt x="13" y="121"/>
                    </a:lnTo>
                    <a:lnTo>
                      <a:pt x="9" y="126"/>
                    </a:lnTo>
                    <a:lnTo>
                      <a:pt x="5" y="126"/>
                    </a:lnTo>
                    <a:lnTo>
                      <a:pt x="1" y="126"/>
                    </a:lnTo>
                    <a:lnTo>
                      <a:pt x="1" y="119"/>
                    </a:lnTo>
                    <a:lnTo>
                      <a:pt x="1" y="111"/>
                    </a:lnTo>
                  </a:path>
                </a:pathLst>
              </a:custGeom>
              <a:solidFill>
                <a:srgbClr val="EAEC5E"/>
              </a:solidFill>
              <a:ln w="12700" cap="rnd">
                <a:solidFill>
                  <a:schemeClr val="tx1"/>
                </a:solidFill>
                <a:round/>
                <a:headEnd/>
                <a:tailEnd/>
              </a:ln>
            </p:spPr>
            <p:txBody>
              <a:bodyPr/>
              <a:lstStyle/>
              <a:p>
                <a:endParaRPr lang="en-US"/>
              </a:p>
            </p:txBody>
          </p:sp>
          <p:sp>
            <p:nvSpPr>
              <p:cNvPr id="3936" name="Freeform 344"/>
              <p:cNvSpPr>
                <a:spLocks/>
              </p:cNvSpPr>
              <p:nvPr/>
            </p:nvSpPr>
            <p:spPr bwMode="auto">
              <a:xfrm>
                <a:off x="1408" y="1806"/>
                <a:ext cx="53" cy="114"/>
              </a:xfrm>
              <a:custGeom>
                <a:avLst/>
                <a:gdLst>
                  <a:gd name="T0" fmla="*/ 49 w 53"/>
                  <a:gd name="T1" fmla="*/ 113 h 114"/>
                  <a:gd name="T2" fmla="*/ 51 w 53"/>
                  <a:gd name="T3" fmla="*/ 106 h 114"/>
                  <a:gd name="T4" fmla="*/ 52 w 53"/>
                  <a:gd name="T5" fmla="*/ 100 h 114"/>
                  <a:gd name="T6" fmla="*/ 52 w 53"/>
                  <a:gd name="T7" fmla="*/ 93 h 114"/>
                  <a:gd name="T8" fmla="*/ 52 w 53"/>
                  <a:gd name="T9" fmla="*/ 86 h 114"/>
                  <a:gd name="T10" fmla="*/ 52 w 53"/>
                  <a:gd name="T11" fmla="*/ 80 h 114"/>
                  <a:gd name="T12" fmla="*/ 52 w 53"/>
                  <a:gd name="T13" fmla="*/ 73 h 114"/>
                  <a:gd name="T14" fmla="*/ 50 w 53"/>
                  <a:gd name="T15" fmla="*/ 66 h 114"/>
                  <a:gd name="T16" fmla="*/ 48 w 53"/>
                  <a:gd name="T17" fmla="*/ 60 h 114"/>
                  <a:gd name="T18" fmla="*/ 45 w 53"/>
                  <a:gd name="T19" fmla="*/ 55 h 114"/>
                  <a:gd name="T20" fmla="*/ 43 w 53"/>
                  <a:gd name="T21" fmla="*/ 49 h 114"/>
                  <a:gd name="T22" fmla="*/ 40 w 53"/>
                  <a:gd name="T23" fmla="*/ 44 h 114"/>
                  <a:gd name="T24" fmla="*/ 38 w 53"/>
                  <a:gd name="T25" fmla="*/ 38 h 114"/>
                  <a:gd name="T26" fmla="*/ 35 w 53"/>
                  <a:gd name="T27" fmla="*/ 33 h 114"/>
                  <a:gd name="T28" fmla="*/ 33 w 53"/>
                  <a:gd name="T29" fmla="*/ 27 h 114"/>
                  <a:gd name="T30" fmla="*/ 30 w 53"/>
                  <a:gd name="T31" fmla="*/ 24 h 114"/>
                  <a:gd name="T32" fmla="*/ 27 w 53"/>
                  <a:gd name="T33" fmla="*/ 20 h 114"/>
                  <a:gd name="T34" fmla="*/ 24 w 53"/>
                  <a:gd name="T35" fmla="*/ 16 h 114"/>
                  <a:gd name="T36" fmla="*/ 21 w 53"/>
                  <a:gd name="T37" fmla="*/ 13 h 114"/>
                  <a:gd name="T38" fmla="*/ 18 w 53"/>
                  <a:gd name="T39" fmla="*/ 9 h 114"/>
                  <a:gd name="T40" fmla="*/ 15 w 53"/>
                  <a:gd name="T41" fmla="*/ 7 h 114"/>
                  <a:gd name="T42" fmla="*/ 12 w 53"/>
                  <a:gd name="T43" fmla="*/ 2 h 114"/>
                  <a:gd name="T44" fmla="*/ 9 w 53"/>
                  <a:gd name="T45" fmla="*/ 2 h 114"/>
                  <a:gd name="T46" fmla="*/ 6 w 53"/>
                  <a:gd name="T47" fmla="*/ 0 h 114"/>
                  <a:gd name="T48" fmla="*/ 3 w 53"/>
                  <a:gd name="T49" fmla="*/ 0 h 114"/>
                  <a:gd name="T50" fmla="*/ 0 w 53"/>
                  <a:gd name="T51" fmla="*/ 0 h 114"/>
                  <a:gd name="T52" fmla="*/ 3 w 53"/>
                  <a:gd name="T53" fmla="*/ 2 h 114"/>
                  <a:gd name="T54" fmla="*/ 0 w 53"/>
                  <a:gd name="T55" fmla="*/ 7 h 114"/>
                  <a:gd name="T56" fmla="*/ 0 w 53"/>
                  <a:gd name="T57" fmla="*/ 13 h 114"/>
                  <a:gd name="T58" fmla="*/ 1 w 53"/>
                  <a:gd name="T59" fmla="*/ 20 h 114"/>
                  <a:gd name="T60" fmla="*/ 3 w 53"/>
                  <a:gd name="T61" fmla="*/ 27 h 114"/>
                  <a:gd name="T62" fmla="*/ 4 w 53"/>
                  <a:gd name="T63" fmla="*/ 33 h 114"/>
                  <a:gd name="T64" fmla="*/ 5 w 53"/>
                  <a:gd name="T65" fmla="*/ 40 h 114"/>
                  <a:gd name="T66" fmla="*/ 7 w 53"/>
                  <a:gd name="T67" fmla="*/ 47 h 114"/>
                  <a:gd name="T68" fmla="*/ 10 w 53"/>
                  <a:gd name="T69" fmla="*/ 51 h 114"/>
                  <a:gd name="T70" fmla="*/ 12 w 53"/>
                  <a:gd name="T71" fmla="*/ 58 h 114"/>
                  <a:gd name="T72" fmla="*/ 15 w 53"/>
                  <a:gd name="T73" fmla="*/ 62 h 114"/>
                  <a:gd name="T74" fmla="*/ 18 w 53"/>
                  <a:gd name="T75" fmla="*/ 69 h 114"/>
                  <a:gd name="T76" fmla="*/ 21 w 53"/>
                  <a:gd name="T77" fmla="*/ 73 h 114"/>
                  <a:gd name="T78" fmla="*/ 24 w 53"/>
                  <a:gd name="T79" fmla="*/ 78 h 114"/>
                  <a:gd name="T80" fmla="*/ 26 w 53"/>
                  <a:gd name="T81" fmla="*/ 84 h 114"/>
                  <a:gd name="T82" fmla="*/ 29 w 53"/>
                  <a:gd name="T83" fmla="*/ 86 h 114"/>
                  <a:gd name="T84" fmla="*/ 31 w 53"/>
                  <a:gd name="T85" fmla="*/ 93 h 114"/>
                  <a:gd name="T86" fmla="*/ 34 w 53"/>
                  <a:gd name="T87" fmla="*/ 95 h 114"/>
                  <a:gd name="T88" fmla="*/ 37 w 53"/>
                  <a:gd name="T89" fmla="*/ 102 h 114"/>
                  <a:gd name="T90" fmla="*/ 39 w 53"/>
                  <a:gd name="T91" fmla="*/ 109 h 114"/>
                  <a:gd name="T92" fmla="*/ 42 w 53"/>
                  <a:gd name="T93" fmla="*/ 109 h 114"/>
                  <a:gd name="T94" fmla="*/ 45 w 53"/>
                  <a:gd name="T95" fmla="*/ 113 h 114"/>
                  <a:gd name="T96" fmla="*/ 48 w 53"/>
                  <a:gd name="T97" fmla="*/ 113 h 114"/>
                  <a:gd name="T98" fmla="*/ 51 w 53"/>
                  <a:gd name="T99" fmla="*/ 113 h 114"/>
                  <a:gd name="T100" fmla="*/ 51 w 53"/>
                  <a:gd name="T101" fmla="*/ 106 h 114"/>
                  <a:gd name="T102" fmla="*/ 51 w 53"/>
                  <a:gd name="T103" fmla="*/ 100 h 11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53"/>
                  <a:gd name="T157" fmla="*/ 0 h 114"/>
                  <a:gd name="T158" fmla="*/ 53 w 53"/>
                  <a:gd name="T159" fmla="*/ 114 h 114"/>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53" h="114">
                    <a:moveTo>
                      <a:pt x="49" y="113"/>
                    </a:moveTo>
                    <a:lnTo>
                      <a:pt x="51" y="106"/>
                    </a:lnTo>
                    <a:lnTo>
                      <a:pt x="52" y="100"/>
                    </a:lnTo>
                    <a:lnTo>
                      <a:pt x="52" y="93"/>
                    </a:lnTo>
                    <a:lnTo>
                      <a:pt x="52" y="86"/>
                    </a:lnTo>
                    <a:lnTo>
                      <a:pt x="52" y="80"/>
                    </a:lnTo>
                    <a:lnTo>
                      <a:pt x="52" y="73"/>
                    </a:lnTo>
                    <a:lnTo>
                      <a:pt x="50" y="66"/>
                    </a:lnTo>
                    <a:lnTo>
                      <a:pt x="48" y="60"/>
                    </a:lnTo>
                    <a:lnTo>
                      <a:pt x="45" y="55"/>
                    </a:lnTo>
                    <a:lnTo>
                      <a:pt x="43" y="49"/>
                    </a:lnTo>
                    <a:lnTo>
                      <a:pt x="40" y="44"/>
                    </a:lnTo>
                    <a:lnTo>
                      <a:pt x="38" y="38"/>
                    </a:lnTo>
                    <a:lnTo>
                      <a:pt x="35" y="33"/>
                    </a:lnTo>
                    <a:lnTo>
                      <a:pt x="33" y="27"/>
                    </a:lnTo>
                    <a:lnTo>
                      <a:pt x="30" y="24"/>
                    </a:lnTo>
                    <a:lnTo>
                      <a:pt x="27" y="20"/>
                    </a:lnTo>
                    <a:lnTo>
                      <a:pt x="24" y="16"/>
                    </a:lnTo>
                    <a:lnTo>
                      <a:pt x="21" y="13"/>
                    </a:lnTo>
                    <a:lnTo>
                      <a:pt x="18" y="9"/>
                    </a:lnTo>
                    <a:lnTo>
                      <a:pt x="15" y="7"/>
                    </a:lnTo>
                    <a:lnTo>
                      <a:pt x="12" y="2"/>
                    </a:lnTo>
                    <a:lnTo>
                      <a:pt x="9" y="2"/>
                    </a:lnTo>
                    <a:lnTo>
                      <a:pt x="6" y="0"/>
                    </a:lnTo>
                    <a:lnTo>
                      <a:pt x="3" y="0"/>
                    </a:lnTo>
                    <a:lnTo>
                      <a:pt x="0" y="0"/>
                    </a:lnTo>
                    <a:lnTo>
                      <a:pt x="3" y="2"/>
                    </a:lnTo>
                    <a:lnTo>
                      <a:pt x="0" y="7"/>
                    </a:lnTo>
                    <a:lnTo>
                      <a:pt x="0" y="13"/>
                    </a:lnTo>
                    <a:lnTo>
                      <a:pt x="1" y="20"/>
                    </a:lnTo>
                    <a:lnTo>
                      <a:pt x="3" y="27"/>
                    </a:lnTo>
                    <a:lnTo>
                      <a:pt x="4" y="33"/>
                    </a:lnTo>
                    <a:lnTo>
                      <a:pt x="5" y="40"/>
                    </a:lnTo>
                    <a:lnTo>
                      <a:pt x="7" y="47"/>
                    </a:lnTo>
                    <a:lnTo>
                      <a:pt x="10" y="51"/>
                    </a:lnTo>
                    <a:lnTo>
                      <a:pt x="12" y="58"/>
                    </a:lnTo>
                    <a:lnTo>
                      <a:pt x="15" y="62"/>
                    </a:lnTo>
                    <a:lnTo>
                      <a:pt x="18" y="69"/>
                    </a:lnTo>
                    <a:lnTo>
                      <a:pt x="21" y="73"/>
                    </a:lnTo>
                    <a:lnTo>
                      <a:pt x="24" y="78"/>
                    </a:lnTo>
                    <a:lnTo>
                      <a:pt x="26" y="84"/>
                    </a:lnTo>
                    <a:lnTo>
                      <a:pt x="29" y="86"/>
                    </a:lnTo>
                    <a:lnTo>
                      <a:pt x="31" y="93"/>
                    </a:lnTo>
                    <a:lnTo>
                      <a:pt x="34" y="95"/>
                    </a:lnTo>
                    <a:lnTo>
                      <a:pt x="37" y="102"/>
                    </a:lnTo>
                    <a:lnTo>
                      <a:pt x="39" y="109"/>
                    </a:lnTo>
                    <a:lnTo>
                      <a:pt x="42" y="109"/>
                    </a:lnTo>
                    <a:lnTo>
                      <a:pt x="45" y="113"/>
                    </a:lnTo>
                    <a:lnTo>
                      <a:pt x="48" y="113"/>
                    </a:lnTo>
                    <a:lnTo>
                      <a:pt x="51" y="113"/>
                    </a:lnTo>
                    <a:lnTo>
                      <a:pt x="51" y="106"/>
                    </a:lnTo>
                    <a:lnTo>
                      <a:pt x="51" y="100"/>
                    </a:lnTo>
                  </a:path>
                </a:pathLst>
              </a:custGeom>
              <a:solidFill>
                <a:srgbClr val="EAEC5E"/>
              </a:solidFill>
              <a:ln w="12700" cap="rnd">
                <a:solidFill>
                  <a:schemeClr val="tx1"/>
                </a:solidFill>
                <a:round/>
                <a:headEnd/>
                <a:tailEnd/>
              </a:ln>
            </p:spPr>
            <p:txBody>
              <a:bodyPr/>
              <a:lstStyle/>
              <a:p>
                <a:endParaRPr lang="en-US"/>
              </a:p>
            </p:txBody>
          </p:sp>
          <p:grpSp>
            <p:nvGrpSpPr>
              <p:cNvPr id="3937" name="Group 345"/>
              <p:cNvGrpSpPr>
                <a:grpSpLocks/>
              </p:cNvGrpSpPr>
              <p:nvPr/>
            </p:nvGrpSpPr>
            <p:grpSpPr bwMode="auto">
              <a:xfrm>
                <a:off x="1414" y="1320"/>
                <a:ext cx="97" cy="111"/>
                <a:chOff x="3654" y="1129"/>
                <a:chExt cx="97" cy="111"/>
              </a:xfrm>
            </p:grpSpPr>
            <p:sp>
              <p:nvSpPr>
                <p:cNvPr id="3939" name="Freeform 346"/>
                <p:cNvSpPr>
                  <a:spLocks/>
                </p:cNvSpPr>
                <p:nvPr/>
              </p:nvSpPr>
              <p:spPr bwMode="auto">
                <a:xfrm>
                  <a:off x="3705" y="1214"/>
                  <a:ext cx="46" cy="16"/>
                </a:xfrm>
                <a:custGeom>
                  <a:avLst/>
                  <a:gdLst>
                    <a:gd name="T0" fmla="*/ 0 w 46"/>
                    <a:gd name="T1" fmla="*/ 15 h 16"/>
                    <a:gd name="T2" fmla="*/ 2 w 46"/>
                    <a:gd name="T3" fmla="*/ 11 h 16"/>
                    <a:gd name="T4" fmla="*/ 6 w 46"/>
                    <a:gd name="T5" fmla="*/ 10 h 16"/>
                    <a:gd name="T6" fmla="*/ 11 w 46"/>
                    <a:gd name="T7" fmla="*/ 8 h 16"/>
                    <a:gd name="T8" fmla="*/ 16 w 46"/>
                    <a:gd name="T9" fmla="*/ 5 h 16"/>
                    <a:gd name="T10" fmla="*/ 21 w 46"/>
                    <a:gd name="T11" fmla="*/ 3 h 16"/>
                    <a:gd name="T12" fmla="*/ 26 w 46"/>
                    <a:gd name="T13" fmla="*/ 3 h 16"/>
                    <a:gd name="T14" fmla="*/ 30 w 46"/>
                    <a:gd name="T15" fmla="*/ 3 h 16"/>
                    <a:gd name="T16" fmla="*/ 35 w 46"/>
                    <a:gd name="T17" fmla="*/ 0 h 16"/>
                    <a:gd name="T18" fmla="*/ 39 w 46"/>
                    <a:gd name="T19" fmla="*/ 0 h 16"/>
                    <a:gd name="T20" fmla="*/ 44 w 46"/>
                    <a:gd name="T21" fmla="*/ 0 h 16"/>
                    <a:gd name="T22" fmla="*/ 45 w 46"/>
                    <a:gd name="T23" fmla="*/ 0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6"/>
                    <a:gd name="T37" fmla="*/ 0 h 16"/>
                    <a:gd name="T38" fmla="*/ 46 w 46"/>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6" h="16">
                      <a:moveTo>
                        <a:pt x="0" y="15"/>
                      </a:moveTo>
                      <a:lnTo>
                        <a:pt x="2" y="11"/>
                      </a:lnTo>
                      <a:lnTo>
                        <a:pt x="6" y="10"/>
                      </a:lnTo>
                      <a:lnTo>
                        <a:pt x="11" y="8"/>
                      </a:lnTo>
                      <a:lnTo>
                        <a:pt x="16" y="5"/>
                      </a:lnTo>
                      <a:lnTo>
                        <a:pt x="21" y="3"/>
                      </a:lnTo>
                      <a:lnTo>
                        <a:pt x="26" y="3"/>
                      </a:lnTo>
                      <a:lnTo>
                        <a:pt x="30" y="3"/>
                      </a:lnTo>
                      <a:lnTo>
                        <a:pt x="35" y="0"/>
                      </a:lnTo>
                      <a:lnTo>
                        <a:pt x="39" y="0"/>
                      </a:lnTo>
                      <a:lnTo>
                        <a:pt x="44" y="0"/>
                      </a:lnTo>
                      <a:lnTo>
                        <a:pt x="45"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940" name="Freeform 347"/>
                <p:cNvSpPr>
                  <a:spLocks/>
                </p:cNvSpPr>
                <p:nvPr/>
              </p:nvSpPr>
              <p:spPr bwMode="auto">
                <a:xfrm>
                  <a:off x="3704" y="1172"/>
                  <a:ext cx="42" cy="41"/>
                </a:xfrm>
                <a:custGeom>
                  <a:avLst/>
                  <a:gdLst>
                    <a:gd name="T0" fmla="*/ 0 w 42"/>
                    <a:gd name="T1" fmla="*/ 40 h 41"/>
                    <a:gd name="T2" fmla="*/ 2 w 42"/>
                    <a:gd name="T3" fmla="*/ 29 h 41"/>
                    <a:gd name="T4" fmla="*/ 6 w 42"/>
                    <a:gd name="T5" fmla="*/ 27 h 41"/>
                    <a:gd name="T6" fmla="*/ 10 w 42"/>
                    <a:gd name="T7" fmla="*/ 20 h 41"/>
                    <a:gd name="T8" fmla="*/ 14 w 42"/>
                    <a:gd name="T9" fmla="*/ 13 h 41"/>
                    <a:gd name="T10" fmla="*/ 19 w 42"/>
                    <a:gd name="T11" fmla="*/ 7 h 41"/>
                    <a:gd name="T12" fmla="*/ 24 w 42"/>
                    <a:gd name="T13" fmla="*/ 7 h 41"/>
                    <a:gd name="T14" fmla="*/ 27 w 42"/>
                    <a:gd name="T15" fmla="*/ 7 h 41"/>
                    <a:gd name="T16" fmla="*/ 32 w 42"/>
                    <a:gd name="T17" fmla="*/ 0 h 41"/>
                    <a:gd name="T18" fmla="*/ 36 w 42"/>
                    <a:gd name="T19" fmla="*/ 0 h 41"/>
                    <a:gd name="T20" fmla="*/ 40 w 42"/>
                    <a:gd name="T21" fmla="*/ 0 h 41"/>
                    <a:gd name="T22" fmla="*/ 41 w 42"/>
                    <a:gd name="T23" fmla="*/ 0 h 4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2"/>
                    <a:gd name="T37" fmla="*/ 0 h 41"/>
                    <a:gd name="T38" fmla="*/ 42 w 42"/>
                    <a:gd name="T39" fmla="*/ 41 h 4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2" h="41">
                      <a:moveTo>
                        <a:pt x="0" y="40"/>
                      </a:moveTo>
                      <a:lnTo>
                        <a:pt x="2" y="29"/>
                      </a:lnTo>
                      <a:lnTo>
                        <a:pt x="6" y="27"/>
                      </a:lnTo>
                      <a:lnTo>
                        <a:pt x="10" y="20"/>
                      </a:lnTo>
                      <a:lnTo>
                        <a:pt x="14" y="13"/>
                      </a:lnTo>
                      <a:lnTo>
                        <a:pt x="19" y="7"/>
                      </a:lnTo>
                      <a:lnTo>
                        <a:pt x="24" y="7"/>
                      </a:lnTo>
                      <a:lnTo>
                        <a:pt x="27" y="7"/>
                      </a:lnTo>
                      <a:lnTo>
                        <a:pt x="32" y="0"/>
                      </a:lnTo>
                      <a:lnTo>
                        <a:pt x="36" y="0"/>
                      </a:lnTo>
                      <a:lnTo>
                        <a:pt x="40" y="0"/>
                      </a:lnTo>
                      <a:lnTo>
                        <a:pt x="41"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941" name="Freeform 348"/>
                <p:cNvSpPr>
                  <a:spLocks/>
                </p:cNvSpPr>
                <p:nvPr/>
              </p:nvSpPr>
              <p:spPr bwMode="auto">
                <a:xfrm>
                  <a:off x="3706" y="1144"/>
                  <a:ext cx="30" cy="59"/>
                </a:xfrm>
                <a:custGeom>
                  <a:avLst/>
                  <a:gdLst>
                    <a:gd name="T0" fmla="*/ 0 w 30"/>
                    <a:gd name="T1" fmla="*/ 58 h 59"/>
                    <a:gd name="T2" fmla="*/ 2 w 30"/>
                    <a:gd name="T3" fmla="*/ 42 h 59"/>
                    <a:gd name="T4" fmla="*/ 4 w 30"/>
                    <a:gd name="T5" fmla="*/ 39 h 59"/>
                    <a:gd name="T6" fmla="*/ 7 w 30"/>
                    <a:gd name="T7" fmla="*/ 29 h 59"/>
                    <a:gd name="T8" fmla="*/ 10 w 30"/>
                    <a:gd name="T9" fmla="*/ 19 h 59"/>
                    <a:gd name="T10" fmla="*/ 13 w 30"/>
                    <a:gd name="T11" fmla="*/ 10 h 59"/>
                    <a:gd name="T12" fmla="*/ 17 w 30"/>
                    <a:gd name="T13" fmla="*/ 10 h 59"/>
                    <a:gd name="T14" fmla="*/ 19 w 30"/>
                    <a:gd name="T15" fmla="*/ 10 h 59"/>
                    <a:gd name="T16" fmla="*/ 22 w 30"/>
                    <a:gd name="T17" fmla="*/ 0 h 59"/>
                    <a:gd name="T18" fmla="*/ 25 w 30"/>
                    <a:gd name="T19" fmla="*/ 0 h 59"/>
                    <a:gd name="T20" fmla="*/ 28 w 30"/>
                    <a:gd name="T21" fmla="*/ 0 h 59"/>
                    <a:gd name="T22" fmla="*/ 29 w 30"/>
                    <a:gd name="T23" fmla="*/ 0 h 5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0"/>
                    <a:gd name="T37" fmla="*/ 0 h 59"/>
                    <a:gd name="T38" fmla="*/ 30 w 30"/>
                    <a:gd name="T39" fmla="*/ 59 h 5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0" h="59">
                      <a:moveTo>
                        <a:pt x="0" y="58"/>
                      </a:moveTo>
                      <a:lnTo>
                        <a:pt x="2" y="42"/>
                      </a:lnTo>
                      <a:lnTo>
                        <a:pt x="4" y="39"/>
                      </a:lnTo>
                      <a:lnTo>
                        <a:pt x="7" y="29"/>
                      </a:lnTo>
                      <a:lnTo>
                        <a:pt x="10" y="19"/>
                      </a:lnTo>
                      <a:lnTo>
                        <a:pt x="13" y="10"/>
                      </a:lnTo>
                      <a:lnTo>
                        <a:pt x="17" y="10"/>
                      </a:lnTo>
                      <a:lnTo>
                        <a:pt x="19" y="10"/>
                      </a:lnTo>
                      <a:lnTo>
                        <a:pt x="22" y="0"/>
                      </a:lnTo>
                      <a:lnTo>
                        <a:pt x="25" y="0"/>
                      </a:lnTo>
                      <a:lnTo>
                        <a:pt x="28" y="0"/>
                      </a:lnTo>
                      <a:lnTo>
                        <a:pt x="29"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942" name="Freeform 349"/>
                <p:cNvSpPr>
                  <a:spLocks/>
                </p:cNvSpPr>
                <p:nvPr/>
              </p:nvSpPr>
              <p:spPr bwMode="auto">
                <a:xfrm>
                  <a:off x="3654" y="1214"/>
                  <a:ext cx="46" cy="16"/>
                </a:xfrm>
                <a:custGeom>
                  <a:avLst/>
                  <a:gdLst>
                    <a:gd name="T0" fmla="*/ 45 w 46"/>
                    <a:gd name="T1" fmla="*/ 15 h 16"/>
                    <a:gd name="T2" fmla="*/ 43 w 46"/>
                    <a:gd name="T3" fmla="*/ 11 h 16"/>
                    <a:gd name="T4" fmla="*/ 39 w 46"/>
                    <a:gd name="T5" fmla="*/ 10 h 16"/>
                    <a:gd name="T6" fmla="*/ 34 w 46"/>
                    <a:gd name="T7" fmla="*/ 8 h 16"/>
                    <a:gd name="T8" fmla="*/ 29 w 46"/>
                    <a:gd name="T9" fmla="*/ 5 h 16"/>
                    <a:gd name="T10" fmla="*/ 24 w 46"/>
                    <a:gd name="T11" fmla="*/ 3 h 16"/>
                    <a:gd name="T12" fmla="*/ 19 w 46"/>
                    <a:gd name="T13" fmla="*/ 3 h 16"/>
                    <a:gd name="T14" fmla="*/ 15 w 46"/>
                    <a:gd name="T15" fmla="*/ 3 h 16"/>
                    <a:gd name="T16" fmla="*/ 10 w 46"/>
                    <a:gd name="T17" fmla="*/ 0 h 16"/>
                    <a:gd name="T18" fmla="*/ 6 w 46"/>
                    <a:gd name="T19" fmla="*/ 0 h 16"/>
                    <a:gd name="T20" fmla="*/ 1 w 46"/>
                    <a:gd name="T21" fmla="*/ 0 h 16"/>
                    <a:gd name="T22" fmla="*/ 0 w 46"/>
                    <a:gd name="T23" fmla="*/ 0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6"/>
                    <a:gd name="T37" fmla="*/ 0 h 16"/>
                    <a:gd name="T38" fmla="*/ 46 w 46"/>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6" h="16">
                      <a:moveTo>
                        <a:pt x="45" y="15"/>
                      </a:moveTo>
                      <a:lnTo>
                        <a:pt x="43" y="11"/>
                      </a:lnTo>
                      <a:lnTo>
                        <a:pt x="39" y="10"/>
                      </a:lnTo>
                      <a:lnTo>
                        <a:pt x="34" y="8"/>
                      </a:lnTo>
                      <a:lnTo>
                        <a:pt x="29" y="5"/>
                      </a:lnTo>
                      <a:lnTo>
                        <a:pt x="24" y="3"/>
                      </a:lnTo>
                      <a:lnTo>
                        <a:pt x="19" y="3"/>
                      </a:lnTo>
                      <a:lnTo>
                        <a:pt x="15" y="3"/>
                      </a:lnTo>
                      <a:lnTo>
                        <a:pt x="10" y="0"/>
                      </a:lnTo>
                      <a:lnTo>
                        <a:pt x="6" y="0"/>
                      </a:lnTo>
                      <a:lnTo>
                        <a:pt x="1" y="0"/>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943" name="Freeform 350"/>
                <p:cNvSpPr>
                  <a:spLocks/>
                </p:cNvSpPr>
                <p:nvPr/>
              </p:nvSpPr>
              <p:spPr bwMode="auto">
                <a:xfrm>
                  <a:off x="3657" y="1168"/>
                  <a:ext cx="41" cy="44"/>
                </a:xfrm>
                <a:custGeom>
                  <a:avLst/>
                  <a:gdLst>
                    <a:gd name="T0" fmla="*/ 40 w 41"/>
                    <a:gd name="T1" fmla="*/ 43 h 44"/>
                    <a:gd name="T2" fmla="*/ 38 w 41"/>
                    <a:gd name="T3" fmla="*/ 31 h 44"/>
                    <a:gd name="T4" fmla="*/ 34 w 41"/>
                    <a:gd name="T5" fmla="*/ 29 h 44"/>
                    <a:gd name="T6" fmla="*/ 30 w 41"/>
                    <a:gd name="T7" fmla="*/ 22 h 44"/>
                    <a:gd name="T8" fmla="*/ 26 w 41"/>
                    <a:gd name="T9" fmla="*/ 14 h 44"/>
                    <a:gd name="T10" fmla="*/ 22 w 41"/>
                    <a:gd name="T11" fmla="*/ 7 h 44"/>
                    <a:gd name="T12" fmla="*/ 17 w 41"/>
                    <a:gd name="T13" fmla="*/ 7 h 44"/>
                    <a:gd name="T14" fmla="*/ 13 w 41"/>
                    <a:gd name="T15" fmla="*/ 7 h 44"/>
                    <a:gd name="T16" fmla="*/ 9 w 41"/>
                    <a:gd name="T17" fmla="*/ 0 h 44"/>
                    <a:gd name="T18" fmla="*/ 5 w 41"/>
                    <a:gd name="T19" fmla="*/ 0 h 44"/>
                    <a:gd name="T20" fmla="*/ 1 w 41"/>
                    <a:gd name="T21" fmla="*/ 0 h 44"/>
                    <a:gd name="T22" fmla="*/ 0 w 41"/>
                    <a:gd name="T23" fmla="*/ 0 h 4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1"/>
                    <a:gd name="T37" fmla="*/ 0 h 44"/>
                    <a:gd name="T38" fmla="*/ 41 w 41"/>
                    <a:gd name="T39" fmla="*/ 44 h 4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1" h="44">
                      <a:moveTo>
                        <a:pt x="40" y="43"/>
                      </a:moveTo>
                      <a:lnTo>
                        <a:pt x="38" y="31"/>
                      </a:lnTo>
                      <a:lnTo>
                        <a:pt x="34" y="29"/>
                      </a:lnTo>
                      <a:lnTo>
                        <a:pt x="30" y="22"/>
                      </a:lnTo>
                      <a:lnTo>
                        <a:pt x="26" y="14"/>
                      </a:lnTo>
                      <a:lnTo>
                        <a:pt x="22" y="7"/>
                      </a:lnTo>
                      <a:lnTo>
                        <a:pt x="17" y="7"/>
                      </a:lnTo>
                      <a:lnTo>
                        <a:pt x="13" y="7"/>
                      </a:lnTo>
                      <a:lnTo>
                        <a:pt x="9" y="0"/>
                      </a:lnTo>
                      <a:lnTo>
                        <a:pt x="5" y="0"/>
                      </a:lnTo>
                      <a:lnTo>
                        <a:pt x="1" y="0"/>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944" name="Freeform 351"/>
                <p:cNvSpPr>
                  <a:spLocks/>
                </p:cNvSpPr>
                <p:nvPr/>
              </p:nvSpPr>
              <p:spPr bwMode="auto">
                <a:xfrm>
                  <a:off x="3663" y="1147"/>
                  <a:ext cx="38" cy="56"/>
                </a:xfrm>
                <a:custGeom>
                  <a:avLst/>
                  <a:gdLst>
                    <a:gd name="T0" fmla="*/ 37 w 38"/>
                    <a:gd name="T1" fmla="*/ 55 h 56"/>
                    <a:gd name="T2" fmla="*/ 35 w 38"/>
                    <a:gd name="T3" fmla="*/ 40 h 56"/>
                    <a:gd name="T4" fmla="*/ 32 w 38"/>
                    <a:gd name="T5" fmla="*/ 37 h 56"/>
                    <a:gd name="T6" fmla="*/ 28 w 38"/>
                    <a:gd name="T7" fmla="*/ 28 h 56"/>
                    <a:gd name="T8" fmla="*/ 24 w 38"/>
                    <a:gd name="T9" fmla="*/ 18 h 56"/>
                    <a:gd name="T10" fmla="*/ 20 w 38"/>
                    <a:gd name="T11" fmla="*/ 9 h 56"/>
                    <a:gd name="T12" fmla="*/ 16 w 38"/>
                    <a:gd name="T13" fmla="*/ 9 h 56"/>
                    <a:gd name="T14" fmla="*/ 12 w 38"/>
                    <a:gd name="T15" fmla="*/ 9 h 56"/>
                    <a:gd name="T16" fmla="*/ 8 w 38"/>
                    <a:gd name="T17" fmla="*/ 0 h 56"/>
                    <a:gd name="T18" fmla="*/ 5 w 38"/>
                    <a:gd name="T19" fmla="*/ 0 h 56"/>
                    <a:gd name="T20" fmla="*/ 1 w 38"/>
                    <a:gd name="T21" fmla="*/ 0 h 56"/>
                    <a:gd name="T22" fmla="*/ 0 w 38"/>
                    <a:gd name="T23" fmla="*/ 0 h 5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8"/>
                    <a:gd name="T37" fmla="*/ 0 h 56"/>
                    <a:gd name="T38" fmla="*/ 38 w 38"/>
                    <a:gd name="T39" fmla="*/ 56 h 5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8" h="56">
                      <a:moveTo>
                        <a:pt x="37" y="55"/>
                      </a:moveTo>
                      <a:lnTo>
                        <a:pt x="35" y="40"/>
                      </a:lnTo>
                      <a:lnTo>
                        <a:pt x="32" y="37"/>
                      </a:lnTo>
                      <a:lnTo>
                        <a:pt x="28" y="28"/>
                      </a:lnTo>
                      <a:lnTo>
                        <a:pt x="24" y="18"/>
                      </a:lnTo>
                      <a:lnTo>
                        <a:pt x="20" y="9"/>
                      </a:lnTo>
                      <a:lnTo>
                        <a:pt x="16" y="9"/>
                      </a:lnTo>
                      <a:lnTo>
                        <a:pt x="12" y="9"/>
                      </a:lnTo>
                      <a:lnTo>
                        <a:pt x="8" y="0"/>
                      </a:lnTo>
                      <a:lnTo>
                        <a:pt x="5" y="0"/>
                      </a:lnTo>
                      <a:lnTo>
                        <a:pt x="1" y="0"/>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945" name="Line 352"/>
                <p:cNvSpPr>
                  <a:spLocks noChangeShapeType="1"/>
                </p:cNvSpPr>
                <p:nvPr/>
              </p:nvSpPr>
              <p:spPr bwMode="auto">
                <a:xfrm flipH="1" flipV="1">
                  <a:off x="3701" y="1129"/>
                  <a:ext cx="1" cy="11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946" name="Freeform 353"/>
                <p:cNvSpPr>
                  <a:spLocks/>
                </p:cNvSpPr>
                <p:nvPr/>
              </p:nvSpPr>
              <p:spPr bwMode="auto">
                <a:xfrm>
                  <a:off x="3705" y="1190"/>
                  <a:ext cx="39" cy="31"/>
                </a:xfrm>
                <a:custGeom>
                  <a:avLst/>
                  <a:gdLst>
                    <a:gd name="T0" fmla="*/ 0 w 39"/>
                    <a:gd name="T1" fmla="*/ 30 h 31"/>
                    <a:gd name="T2" fmla="*/ 5 w 39"/>
                    <a:gd name="T3" fmla="*/ 25 h 31"/>
                    <a:gd name="T4" fmla="*/ 7 w 39"/>
                    <a:gd name="T5" fmla="*/ 20 h 31"/>
                    <a:gd name="T6" fmla="*/ 11 w 39"/>
                    <a:gd name="T7" fmla="*/ 17 h 31"/>
                    <a:gd name="T8" fmla="*/ 12 w 39"/>
                    <a:gd name="T9" fmla="*/ 13 h 31"/>
                    <a:gd name="T10" fmla="*/ 16 w 39"/>
                    <a:gd name="T11" fmla="*/ 11 h 31"/>
                    <a:gd name="T12" fmla="*/ 21 w 39"/>
                    <a:gd name="T13" fmla="*/ 6 h 31"/>
                    <a:gd name="T14" fmla="*/ 26 w 39"/>
                    <a:gd name="T15" fmla="*/ 3 h 31"/>
                    <a:gd name="T16" fmla="*/ 30 w 39"/>
                    <a:gd name="T17" fmla="*/ 2 h 31"/>
                    <a:gd name="T18" fmla="*/ 36 w 39"/>
                    <a:gd name="T19" fmla="*/ 1 h 31"/>
                    <a:gd name="T20" fmla="*/ 38 w 39"/>
                    <a:gd name="T21" fmla="*/ 0 h 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9"/>
                    <a:gd name="T34" fmla="*/ 0 h 31"/>
                    <a:gd name="T35" fmla="*/ 39 w 39"/>
                    <a:gd name="T36" fmla="*/ 31 h 3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9" h="31">
                      <a:moveTo>
                        <a:pt x="0" y="30"/>
                      </a:moveTo>
                      <a:lnTo>
                        <a:pt x="5" y="25"/>
                      </a:lnTo>
                      <a:lnTo>
                        <a:pt x="7" y="20"/>
                      </a:lnTo>
                      <a:lnTo>
                        <a:pt x="11" y="17"/>
                      </a:lnTo>
                      <a:lnTo>
                        <a:pt x="12" y="13"/>
                      </a:lnTo>
                      <a:lnTo>
                        <a:pt x="16" y="11"/>
                      </a:lnTo>
                      <a:lnTo>
                        <a:pt x="21" y="6"/>
                      </a:lnTo>
                      <a:lnTo>
                        <a:pt x="26" y="3"/>
                      </a:lnTo>
                      <a:lnTo>
                        <a:pt x="30" y="2"/>
                      </a:lnTo>
                      <a:lnTo>
                        <a:pt x="36" y="1"/>
                      </a:lnTo>
                      <a:lnTo>
                        <a:pt x="38"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947" name="Freeform 354"/>
                <p:cNvSpPr>
                  <a:spLocks/>
                </p:cNvSpPr>
                <p:nvPr/>
              </p:nvSpPr>
              <p:spPr bwMode="auto">
                <a:xfrm>
                  <a:off x="3662" y="1192"/>
                  <a:ext cx="39" cy="31"/>
                </a:xfrm>
                <a:custGeom>
                  <a:avLst/>
                  <a:gdLst>
                    <a:gd name="T0" fmla="*/ 38 w 39"/>
                    <a:gd name="T1" fmla="*/ 30 h 31"/>
                    <a:gd name="T2" fmla="*/ 33 w 39"/>
                    <a:gd name="T3" fmla="*/ 25 h 31"/>
                    <a:gd name="T4" fmla="*/ 31 w 39"/>
                    <a:gd name="T5" fmla="*/ 20 h 31"/>
                    <a:gd name="T6" fmla="*/ 27 w 39"/>
                    <a:gd name="T7" fmla="*/ 17 h 31"/>
                    <a:gd name="T8" fmla="*/ 26 w 39"/>
                    <a:gd name="T9" fmla="*/ 13 h 31"/>
                    <a:gd name="T10" fmla="*/ 22 w 39"/>
                    <a:gd name="T11" fmla="*/ 11 h 31"/>
                    <a:gd name="T12" fmla="*/ 17 w 39"/>
                    <a:gd name="T13" fmla="*/ 6 h 31"/>
                    <a:gd name="T14" fmla="*/ 12 w 39"/>
                    <a:gd name="T15" fmla="*/ 3 h 31"/>
                    <a:gd name="T16" fmla="*/ 8 w 39"/>
                    <a:gd name="T17" fmla="*/ 2 h 31"/>
                    <a:gd name="T18" fmla="*/ 2 w 39"/>
                    <a:gd name="T19" fmla="*/ 1 h 31"/>
                    <a:gd name="T20" fmla="*/ 0 w 39"/>
                    <a:gd name="T21" fmla="*/ 0 h 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9"/>
                    <a:gd name="T34" fmla="*/ 0 h 31"/>
                    <a:gd name="T35" fmla="*/ 39 w 39"/>
                    <a:gd name="T36" fmla="*/ 31 h 3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9" h="31">
                      <a:moveTo>
                        <a:pt x="38" y="30"/>
                      </a:moveTo>
                      <a:lnTo>
                        <a:pt x="33" y="25"/>
                      </a:lnTo>
                      <a:lnTo>
                        <a:pt x="31" y="20"/>
                      </a:lnTo>
                      <a:lnTo>
                        <a:pt x="27" y="17"/>
                      </a:lnTo>
                      <a:lnTo>
                        <a:pt x="26" y="13"/>
                      </a:lnTo>
                      <a:lnTo>
                        <a:pt x="22" y="11"/>
                      </a:lnTo>
                      <a:lnTo>
                        <a:pt x="17" y="6"/>
                      </a:lnTo>
                      <a:lnTo>
                        <a:pt x="12" y="3"/>
                      </a:lnTo>
                      <a:lnTo>
                        <a:pt x="8" y="2"/>
                      </a:lnTo>
                      <a:lnTo>
                        <a:pt x="2" y="1"/>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3938" name="Freeform 355"/>
              <p:cNvSpPr>
                <a:spLocks/>
              </p:cNvSpPr>
              <p:nvPr/>
            </p:nvSpPr>
            <p:spPr bwMode="auto">
              <a:xfrm>
                <a:off x="1388" y="1624"/>
                <a:ext cx="68" cy="126"/>
              </a:xfrm>
              <a:custGeom>
                <a:avLst/>
                <a:gdLst>
                  <a:gd name="T0" fmla="*/ 63 w 68"/>
                  <a:gd name="T1" fmla="*/ 125 h 126"/>
                  <a:gd name="T2" fmla="*/ 66 w 68"/>
                  <a:gd name="T3" fmla="*/ 118 h 126"/>
                  <a:gd name="T4" fmla="*/ 67 w 68"/>
                  <a:gd name="T5" fmla="*/ 110 h 126"/>
                  <a:gd name="T6" fmla="*/ 67 w 68"/>
                  <a:gd name="T7" fmla="*/ 103 h 126"/>
                  <a:gd name="T8" fmla="*/ 67 w 68"/>
                  <a:gd name="T9" fmla="*/ 96 h 126"/>
                  <a:gd name="T10" fmla="*/ 67 w 68"/>
                  <a:gd name="T11" fmla="*/ 88 h 126"/>
                  <a:gd name="T12" fmla="*/ 67 w 68"/>
                  <a:gd name="T13" fmla="*/ 81 h 126"/>
                  <a:gd name="T14" fmla="*/ 64 w 68"/>
                  <a:gd name="T15" fmla="*/ 74 h 126"/>
                  <a:gd name="T16" fmla="*/ 62 w 68"/>
                  <a:gd name="T17" fmla="*/ 66 h 126"/>
                  <a:gd name="T18" fmla="*/ 58 w 68"/>
                  <a:gd name="T19" fmla="*/ 61 h 126"/>
                  <a:gd name="T20" fmla="*/ 55 w 68"/>
                  <a:gd name="T21" fmla="*/ 54 h 126"/>
                  <a:gd name="T22" fmla="*/ 52 w 68"/>
                  <a:gd name="T23" fmla="*/ 49 h 126"/>
                  <a:gd name="T24" fmla="*/ 49 w 68"/>
                  <a:gd name="T25" fmla="*/ 42 h 126"/>
                  <a:gd name="T26" fmla="*/ 45 w 68"/>
                  <a:gd name="T27" fmla="*/ 37 h 126"/>
                  <a:gd name="T28" fmla="*/ 43 w 68"/>
                  <a:gd name="T29" fmla="*/ 29 h 126"/>
                  <a:gd name="T30" fmla="*/ 39 w 68"/>
                  <a:gd name="T31" fmla="*/ 27 h 126"/>
                  <a:gd name="T32" fmla="*/ 35 w 68"/>
                  <a:gd name="T33" fmla="*/ 22 h 126"/>
                  <a:gd name="T34" fmla="*/ 31 w 68"/>
                  <a:gd name="T35" fmla="*/ 17 h 126"/>
                  <a:gd name="T36" fmla="*/ 27 w 68"/>
                  <a:gd name="T37" fmla="*/ 15 h 126"/>
                  <a:gd name="T38" fmla="*/ 23 w 68"/>
                  <a:gd name="T39" fmla="*/ 10 h 126"/>
                  <a:gd name="T40" fmla="*/ 19 w 68"/>
                  <a:gd name="T41" fmla="*/ 7 h 126"/>
                  <a:gd name="T42" fmla="*/ 15 w 68"/>
                  <a:gd name="T43" fmla="*/ 2 h 126"/>
                  <a:gd name="T44" fmla="*/ 12 w 68"/>
                  <a:gd name="T45" fmla="*/ 2 h 126"/>
                  <a:gd name="T46" fmla="*/ 8 w 68"/>
                  <a:gd name="T47" fmla="*/ 0 h 126"/>
                  <a:gd name="T48" fmla="*/ 4 w 68"/>
                  <a:gd name="T49" fmla="*/ 0 h 126"/>
                  <a:gd name="T50" fmla="*/ 0 w 68"/>
                  <a:gd name="T51" fmla="*/ 0 h 126"/>
                  <a:gd name="T52" fmla="*/ 4 w 68"/>
                  <a:gd name="T53" fmla="*/ 2 h 126"/>
                  <a:gd name="T54" fmla="*/ 0 w 68"/>
                  <a:gd name="T55" fmla="*/ 7 h 126"/>
                  <a:gd name="T56" fmla="*/ 0 w 68"/>
                  <a:gd name="T57" fmla="*/ 15 h 126"/>
                  <a:gd name="T58" fmla="*/ 1 w 68"/>
                  <a:gd name="T59" fmla="*/ 22 h 126"/>
                  <a:gd name="T60" fmla="*/ 4 w 68"/>
                  <a:gd name="T61" fmla="*/ 29 h 126"/>
                  <a:gd name="T62" fmla="*/ 5 w 68"/>
                  <a:gd name="T63" fmla="*/ 37 h 126"/>
                  <a:gd name="T64" fmla="*/ 6 w 68"/>
                  <a:gd name="T65" fmla="*/ 44 h 126"/>
                  <a:gd name="T66" fmla="*/ 9 w 68"/>
                  <a:gd name="T67" fmla="*/ 51 h 126"/>
                  <a:gd name="T68" fmla="*/ 13 w 68"/>
                  <a:gd name="T69" fmla="*/ 56 h 126"/>
                  <a:gd name="T70" fmla="*/ 15 w 68"/>
                  <a:gd name="T71" fmla="*/ 64 h 126"/>
                  <a:gd name="T72" fmla="*/ 19 w 68"/>
                  <a:gd name="T73" fmla="*/ 69 h 126"/>
                  <a:gd name="T74" fmla="*/ 23 w 68"/>
                  <a:gd name="T75" fmla="*/ 76 h 126"/>
                  <a:gd name="T76" fmla="*/ 27 w 68"/>
                  <a:gd name="T77" fmla="*/ 81 h 126"/>
                  <a:gd name="T78" fmla="*/ 31 w 68"/>
                  <a:gd name="T79" fmla="*/ 86 h 126"/>
                  <a:gd name="T80" fmla="*/ 34 w 68"/>
                  <a:gd name="T81" fmla="*/ 93 h 126"/>
                  <a:gd name="T82" fmla="*/ 37 w 68"/>
                  <a:gd name="T83" fmla="*/ 96 h 126"/>
                  <a:gd name="T84" fmla="*/ 40 w 68"/>
                  <a:gd name="T85" fmla="*/ 103 h 126"/>
                  <a:gd name="T86" fmla="*/ 44 w 68"/>
                  <a:gd name="T87" fmla="*/ 105 h 126"/>
                  <a:gd name="T88" fmla="*/ 48 w 68"/>
                  <a:gd name="T89" fmla="*/ 113 h 126"/>
                  <a:gd name="T90" fmla="*/ 50 w 68"/>
                  <a:gd name="T91" fmla="*/ 120 h 126"/>
                  <a:gd name="T92" fmla="*/ 54 w 68"/>
                  <a:gd name="T93" fmla="*/ 120 h 126"/>
                  <a:gd name="T94" fmla="*/ 58 w 68"/>
                  <a:gd name="T95" fmla="*/ 125 h 126"/>
                  <a:gd name="T96" fmla="*/ 62 w 68"/>
                  <a:gd name="T97" fmla="*/ 125 h 126"/>
                  <a:gd name="T98" fmla="*/ 66 w 68"/>
                  <a:gd name="T99" fmla="*/ 125 h 126"/>
                  <a:gd name="T100" fmla="*/ 66 w 68"/>
                  <a:gd name="T101" fmla="*/ 118 h 126"/>
                  <a:gd name="T102" fmla="*/ 66 w 68"/>
                  <a:gd name="T103" fmla="*/ 110 h 12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68"/>
                  <a:gd name="T157" fmla="*/ 0 h 126"/>
                  <a:gd name="T158" fmla="*/ 68 w 68"/>
                  <a:gd name="T159" fmla="*/ 126 h 12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68" h="126">
                    <a:moveTo>
                      <a:pt x="63" y="125"/>
                    </a:moveTo>
                    <a:lnTo>
                      <a:pt x="66" y="118"/>
                    </a:lnTo>
                    <a:lnTo>
                      <a:pt x="67" y="110"/>
                    </a:lnTo>
                    <a:lnTo>
                      <a:pt x="67" y="103"/>
                    </a:lnTo>
                    <a:lnTo>
                      <a:pt x="67" y="96"/>
                    </a:lnTo>
                    <a:lnTo>
                      <a:pt x="67" y="88"/>
                    </a:lnTo>
                    <a:lnTo>
                      <a:pt x="67" y="81"/>
                    </a:lnTo>
                    <a:lnTo>
                      <a:pt x="64" y="74"/>
                    </a:lnTo>
                    <a:lnTo>
                      <a:pt x="62" y="66"/>
                    </a:lnTo>
                    <a:lnTo>
                      <a:pt x="58" y="61"/>
                    </a:lnTo>
                    <a:lnTo>
                      <a:pt x="55" y="54"/>
                    </a:lnTo>
                    <a:lnTo>
                      <a:pt x="52" y="49"/>
                    </a:lnTo>
                    <a:lnTo>
                      <a:pt x="49" y="42"/>
                    </a:lnTo>
                    <a:lnTo>
                      <a:pt x="45" y="37"/>
                    </a:lnTo>
                    <a:lnTo>
                      <a:pt x="43" y="29"/>
                    </a:lnTo>
                    <a:lnTo>
                      <a:pt x="39" y="27"/>
                    </a:lnTo>
                    <a:lnTo>
                      <a:pt x="35" y="22"/>
                    </a:lnTo>
                    <a:lnTo>
                      <a:pt x="31" y="17"/>
                    </a:lnTo>
                    <a:lnTo>
                      <a:pt x="27" y="15"/>
                    </a:lnTo>
                    <a:lnTo>
                      <a:pt x="23" y="10"/>
                    </a:lnTo>
                    <a:lnTo>
                      <a:pt x="19" y="7"/>
                    </a:lnTo>
                    <a:lnTo>
                      <a:pt x="15" y="2"/>
                    </a:lnTo>
                    <a:lnTo>
                      <a:pt x="12" y="2"/>
                    </a:lnTo>
                    <a:lnTo>
                      <a:pt x="8" y="0"/>
                    </a:lnTo>
                    <a:lnTo>
                      <a:pt x="4" y="0"/>
                    </a:lnTo>
                    <a:lnTo>
                      <a:pt x="0" y="0"/>
                    </a:lnTo>
                    <a:lnTo>
                      <a:pt x="4" y="2"/>
                    </a:lnTo>
                    <a:lnTo>
                      <a:pt x="0" y="7"/>
                    </a:lnTo>
                    <a:lnTo>
                      <a:pt x="0" y="15"/>
                    </a:lnTo>
                    <a:lnTo>
                      <a:pt x="1" y="22"/>
                    </a:lnTo>
                    <a:lnTo>
                      <a:pt x="4" y="29"/>
                    </a:lnTo>
                    <a:lnTo>
                      <a:pt x="5" y="37"/>
                    </a:lnTo>
                    <a:lnTo>
                      <a:pt x="6" y="44"/>
                    </a:lnTo>
                    <a:lnTo>
                      <a:pt x="9" y="51"/>
                    </a:lnTo>
                    <a:lnTo>
                      <a:pt x="13" y="56"/>
                    </a:lnTo>
                    <a:lnTo>
                      <a:pt x="15" y="64"/>
                    </a:lnTo>
                    <a:lnTo>
                      <a:pt x="19" y="69"/>
                    </a:lnTo>
                    <a:lnTo>
                      <a:pt x="23" y="76"/>
                    </a:lnTo>
                    <a:lnTo>
                      <a:pt x="27" y="81"/>
                    </a:lnTo>
                    <a:lnTo>
                      <a:pt x="31" y="86"/>
                    </a:lnTo>
                    <a:lnTo>
                      <a:pt x="34" y="93"/>
                    </a:lnTo>
                    <a:lnTo>
                      <a:pt x="37" y="96"/>
                    </a:lnTo>
                    <a:lnTo>
                      <a:pt x="40" y="103"/>
                    </a:lnTo>
                    <a:lnTo>
                      <a:pt x="44" y="105"/>
                    </a:lnTo>
                    <a:lnTo>
                      <a:pt x="48" y="113"/>
                    </a:lnTo>
                    <a:lnTo>
                      <a:pt x="50" y="120"/>
                    </a:lnTo>
                    <a:lnTo>
                      <a:pt x="54" y="120"/>
                    </a:lnTo>
                    <a:lnTo>
                      <a:pt x="58" y="125"/>
                    </a:lnTo>
                    <a:lnTo>
                      <a:pt x="62" y="125"/>
                    </a:lnTo>
                    <a:lnTo>
                      <a:pt x="66" y="125"/>
                    </a:lnTo>
                    <a:lnTo>
                      <a:pt x="66" y="118"/>
                    </a:lnTo>
                    <a:lnTo>
                      <a:pt x="66" y="110"/>
                    </a:lnTo>
                  </a:path>
                </a:pathLst>
              </a:custGeom>
              <a:solidFill>
                <a:srgbClr val="EAEC5E"/>
              </a:solidFill>
              <a:ln w="12700" cap="rnd">
                <a:solidFill>
                  <a:schemeClr val="tx1"/>
                </a:solidFill>
                <a:round/>
                <a:headEnd/>
                <a:tailEnd/>
              </a:ln>
            </p:spPr>
            <p:txBody>
              <a:bodyPr/>
              <a:lstStyle/>
              <a:p>
                <a:endParaRPr lang="en-US"/>
              </a:p>
            </p:txBody>
          </p:sp>
        </p:grpSp>
      </p:grpSp>
      <p:grpSp>
        <p:nvGrpSpPr>
          <p:cNvPr id="23" name="Group 356"/>
          <p:cNvGrpSpPr>
            <a:grpSpLocks/>
          </p:cNvGrpSpPr>
          <p:nvPr/>
        </p:nvGrpSpPr>
        <p:grpSpPr bwMode="auto">
          <a:xfrm>
            <a:off x="414338" y="4597400"/>
            <a:ext cx="6438900" cy="1770063"/>
            <a:chOff x="923" y="2160"/>
            <a:chExt cx="4394" cy="1227"/>
          </a:xfrm>
        </p:grpSpPr>
        <p:sp>
          <p:nvSpPr>
            <p:cNvPr id="3589" name="AutoShape 357"/>
            <p:cNvSpPr>
              <a:spLocks noChangeArrowheads="1"/>
            </p:cNvSpPr>
            <p:nvPr/>
          </p:nvSpPr>
          <p:spPr bwMode="auto">
            <a:xfrm>
              <a:off x="923" y="2820"/>
              <a:ext cx="4394" cy="567"/>
            </a:xfrm>
            <a:prstGeom prst="parallelogram">
              <a:avLst>
                <a:gd name="adj" fmla="val 199659"/>
              </a:avLst>
            </a:prstGeom>
            <a:solidFill>
              <a:srgbClr val="FFDE81"/>
            </a:solidFill>
            <a:ln w="9525">
              <a:solidFill>
                <a:schemeClr val="tx1"/>
              </a:solidFill>
              <a:miter lim="800000"/>
              <a:headEnd/>
              <a:tailEnd/>
            </a:ln>
          </p:spPr>
          <p:txBody>
            <a:bodyPr wrap="none" anchor="ctr"/>
            <a:lstStyle/>
            <a:p>
              <a:endParaRPr lang="en-US"/>
            </a:p>
          </p:txBody>
        </p:sp>
        <p:grpSp>
          <p:nvGrpSpPr>
            <p:cNvPr id="3590" name="Group 358"/>
            <p:cNvGrpSpPr>
              <a:grpSpLocks/>
            </p:cNvGrpSpPr>
            <p:nvPr/>
          </p:nvGrpSpPr>
          <p:grpSpPr bwMode="auto">
            <a:xfrm>
              <a:off x="2288" y="2378"/>
              <a:ext cx="359" cy="714"/>
              <a:chOff x="3897" y="1856"/>
              <a:chExt cx="331" cy="714"/>
            </a:xfrm>
          </p:grpSpPr>
          <p:sp>
            <p:nvSpPr>
              <p:cNvPr id="3743" name="Freeform 359"/>
              <p:cNvSpPr>
                <a:spLocks/>
              </p:cNvSpPr>
              <p:nvPr/>
            </p:nvSpPr>
            <p:spPr bwMode="auto">
              <a:xfrm>
                <a:off x="4097" y="2265"/>
                <a:ext cx="23" cy="36"/>
              </a:xfrm>
              <a:custGeom>
                <a:avLst/>
                <a:gdLst>
                  <a:gd name="T0" fmla="*/ 0 w 23"/>
                  <a:gd name="T1" fmla="*/ 35 h 36"/>
                  <a:gd name="T2" fmla="*/ 0 w 23"/>
                  <a:gd name="T3" fmla="*/ 29 h 36"/>
                  <a:gd name="T4" fmla="*/ 0 w 23"/>
                  <a:gd name="T5" fmla="*/ 23 h 36"/>
                  <a:gd name="T6" fmla="*/ 4 w 23"/>
                  <a:gd name="T7" fmla="*/ 16 h 36"/>
                  <a:gd name="T8" fmla="*/ 7 w 23"/>
                  <a:gd name="T9" fmla="*/ 10 h 36"/>
                  <a:gd name="T10" fmla="*/ 13 w 23"/>
                  <a:gd name="T11" fmla="*/ 6 h 36"/>
                  <a:gd name="T12" fmla="*/ 17 w 23"/>
                  <a:gd name="T13" fmla="*/ 0 h 36"/>
                  <a:gd name="T14" fmla="*/ 22 w 23"/>
                  <a:gd name="T15" fmla="*/ 0 h 36"/>
                  <a:gd name="T16" fmla="*/ 22 w 23"/>
                  <a:gd name="T17" fmla="*/ 0 h 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
                  <a:gd name="T28" fmla="*/ 0 h 36"/>
                  <a:gd name="T29" fmla="*/ 23 w 23"/>
                  <a:gd name="T30" fmla="*/ 36 h 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 h="36">
                    <a:moveTo>
                      <a:pt x="0" y="35"/>
                    </a:moveTo>
                    <a:lnTo>
                      <a:pt x="0" y="29"/>
                    </a:lnTo>
                    <a:lnTo>
                      <a:pt x="0" y="23"/>
                    </a:lnTo>
                    <a:lnTo>
                      <a:pt x="4" y="16"/>
                    </a:lnTo>
                    <a:lnTo>
                      <a:pt x="7" y="10"/>
                    </a:lnTo>
                    <a:lnTo>
                      <a:pt x="13" y="6"/>
                    </a:lnTo>
                    <a:lnTo>
                      <a:pt x="17" y="0"/>
                    </a:lnTo>
                    <a:lnTo>
                      <a:pt x="22"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744" name="Freeform 360"/>
              <p:cNvSpPr>
                <a:spLocks/>
              </p:cNvSpPr>
              <p:nvPr/>
            </p:nvSpPr>
            <p:spPr bwMode="auto">
              <a:xfrm>
                <a:off x="4060" y="2107"/>
                <a:ext cx="168" cy="106"/>
              </a:xfrm>
              <a:custGeom>
                <a:avLst/>
                <a:gdLst>
                  <a:gd name="T0" fmla="*/ 15 w 168"/>
                  <a:gd name="T1" fmla="*/ 59 h 106"/>
                  <a:gd name="T2" fmla="*/ 21 w 168"/>
                  <a:gd name="T3" fmla="*/ 50 h 106"/>
                  <a:gd name="T4" fmla="*/ 25 w 168"/>
                  <a:gd name="T5" fmla="*/ 42 h 106"/>
                  <a:gd name="T6" fmla="*/ 29 w 168"/>
                  <a:gd name="T7" fmla="*/ 32 h 106"/>
                  <a:gd name="T8" fmla="*/ 36 w 168"/>
                  <a:gd name="T9" fmla="*/ 22 h 106"/>
                  <a:gd name="T10" fmla="*/ 42 w 168"/>
                  <a:gd name="T11" fmla="*/ 14 h 106"/>
                  <a:gd name="T12" fmla="*/ 48 w 168"/>
                  <a:gd name="T13" fmla="*/ 6 h 106"/>
                  <a:gd name="T14" fmla="*/ 56 w 168"/>
                  <a:gd name="T15" fmla="*/ 0 h 106"/>
                  <a:gd name="T16" fmla="*/ 65 w 168"/>
                  <a:gd name="T17" fmla="*/ 0 h 106"/>
                  <a:gd name="T18" fmla="*/ 73 w 168"/>
                  <a:gd name="T19" fmla="*/ 0 h 106"/>
                  <a:gd name="T20" fmla="*/ 83 w 168"/>
                  <a:gd name="T21" fmla="*/ 3 h 106"/>
                  <a:gd name="T22" fmla="*/ 91 w 168"/>
                  <a:gd name="T23" fmla="*/ 7 h 106"/>
                  <a:gd name="T24" fmla="*/ 104 w 168"/>
                  <a:gd name="T25" fmla="*/ 18 h 106"/>
                  <a:gd name="T26" fmla="*/ 114 w 168"/>
                  <a:gd name="T27" fmla="*/ 25 h 106"/>
                  <a:gd name="T28" fmla="*/ 121 w 168"/>
                  <a:gd name="T29" fmla="*/ 32 h 106"/>
                  <a:gd name="T30" fmla="*/ 128 w 168"/>
                  <a:gd name="T31" fmla="*/ 41 h 106"/>
                  <a:gd name="T32" fmla="*/ 136 w 168"/>
                  <a:gd name="T33" fmla="*/ 49 h 106"/>
                  <a:gd name="T34" fmla="*/ 142 w 168"/>
                  <a:gd name="T35" fmla="*/ 57 h 106"/>
                  <a:gd name="T36" fmla="*/ 149 w 168"/>
                  <a:gd name="T37" fmla="*/ 66 h 106"/>
                  <a:gd name="T38" fmla="*/ 154 w 168"/>
                  <a:gd name="T39" fmla="*/ 74 h 106"/>
                  <a:gd name="T40" fmla="*/ 159 w 168"/>
                  <a:gd name="T41" fmla="*/ 84 h 106"/>
                  <a:gd name="T42" fmla="*/ 161 w 168"/>
                  <a:gd name="T43" fmla="*/ 92 h 106"/>
                  <a:gd name="T44" fmla="*/ 166 w 168"/>
                  <a:gd name="T45" fmla="*/ 101 h 106"/>
                  <a:gd name="T46" fmla="*/ 163 w 168"/>
                  <a:gd name="T47" fmla="*/ 104 h 106"/>
                  <a:gd name="T48" fmla="*/ 156 w 168"/>
                  <a:gd name="T49" fmla="*/ 97 h 106"/>
                  <a:gd name="T50" fmla="*/ 147 w 168"/>
                  <a:gd name="T51" fmla="*/ 91 h 106"/>
                  <a:gd name="T52" fmla="*/ 139 w 168"/>
                  <a:gd name="T53" fmla="*/ 87 h 106"/>
                  <a:gd name="T54" fmla="*/ 133 w 168"/>
                  <a:gd name="T55" fmla="*/ 78 h 106"/>
                  <a:gd name="T56" fmla="*/ 125 w 168"/>
                  <a:gd name="T57" fmla="*/ 70 h 106"/>
                  <a:gd name="T58" fmla="*/ 116 w 168"/>
                  <a:gd name="T59" fmla="*/ 62 h 106"/>
                  <a:gd name="T60" fmla="*/ 109 w 168"/>
                  <a:gd name="T61" fmla="*/ 55 h 106"/>
                  <a:gd name="T62" fmla="*/ 101 w 168"/>
                  <a:gd name="T63" fmla="*/ 49 h 106"/>
                  <a:gd name="T64" fmla="*/ 90 w 168"/>
                  <a:gd name="T65" fmla="*/ 39 h 106"/>
                  <a:gd name="T66" fmla="*/ 80 w 168"/>
                  <a:gd name="T67" fmla="*/ 34 h 106"/>
                  <a:gd name="T68" fmla="*/ 70 w 168"/>
                  <a:gd name="T69" fmla="*/ 27 h 106"/>
                  <a:gd name="T70" fmla="*/ 62 w 168"/>
                  <a:gd name="T71" fmla="*/ 22 h 106"/>
                  <a:gd name="T72" fmla="*/ 53 w 168"/>
                  <a:gd name="T73" fmla="*/ 24 h 106"/>
                  <a:gd name="T74" fmla="*/ 46 w 168"/>
                  <a:gd name="T75" fmla="*/ 32 h 106"/>
                  <a:gd name="T76" fmla="*/ 42 w 168"/>
                  <a:gd name="T77" fmla="*/ 41 h 106"/>
                  <a:gd name="T78" fmla="*/ 36 w 168"/>
                  <a:gd name="T79" fmla="*/ 49 h 106"/>
                  <a:gd name="T80" fmla="*/ 29 w 168"/>
                  <a:gd name="T81" fmla="*/ 57 h 106"/>
                  <a:gd name="T82" fmla="*/ 24 w 168"/>
                  <a:gd name="T83" fmla="*/ 66 h 106"/>
                  <a:gd name="T84" fmla="*/ 18 w 168"/>
                  <a:gd name="T85" fmla="*/ 74 h 106"/>
                  <a:gd name="T86" fmla="*/ 13 w 168"/>
                  <a:gd name="T87" fmla="*/ 83 h 106"/>
                  <a:gd name="T88" fmla="*/ 7 w 168"/>
                  <a:gd name="T89" fmla="*/ 91 h 106"/>
                  <a:gd name="T90" fmla="*/ 3 w 168"/>
                  <a:gd name="T91" fmla="*/ 99 h 106"/>
                  <a:gd name="T92" fmla="*/ 4 w 168"/>
                  <a:gd name="T93" fmla="*/ 64 h 10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68"/>
                  <a:gd name="T142" fmla="*/ 0 h 106"/>
                  <a:gd name="T143" fmla="*/ 168 w 168"/>
                  <a:gd name="T144" fmla="*/ 106 h 10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68" h="106">
                    <a:moveTo>
                      <a:pt x="13" y="63"/>
                    </a:moveTo>
                    <a:lnTo>
                      <a:pt x="15" y="59"/>
                    </a:lnTo>
                    <a:lnTo>
                      <a:pt x="18" y="55"/>
                    </a:lnTo>
                    <a:lnTo>
                      <a:pt x="21" y="50"/>
                    </a:lnTo>
                    <a:lnTo>
                      <a:pt x="22" y="46"/>
                    </a:lnTo>
                    <a:lnTo>
                      <a:pt x="25" y="42"/>
                    </a:lnTo>
                    <a:lnTo>
                      <a:pt x="27" y="38"/>
                    </a:lnTo>
                    <a:lnTo>
                      <a:pt x="29" y="32"/>
                    </a:lnTo>
                    <a:lnTo>
                      <a:pt x="32" y="28"/>
                    </a:lnTo>
                    <a:lnTo>
                      <a:pt x="36" y="22"/>
                    </a:lnTo>
                    <a:lnTo>
                      <a:pt x="39" y="18"/>
                    </a:lnTo>
                    <a:lnTo>
                      <a:pt x="42" y="14"/>
                    </a:lnTo>
                    <a:lnTo>
                      <a:pt x="46" y="10"/>
                    </a:lnTo>
                    <a:lnTo>
                      <a:pt x="48" y="6"/>
                    </a:lnTo>
                    <a:lnTo>
                      <a:pt x="52" y="3"/>
                    </a:lnTo>
                    <a:lnTo>
                      <a:pt x="56" y="0"/>
                    </a:lnTo>
                    <a:lnTo>
                      <a:pt x="60" y="0"/>
                    </a:lnTo>
                    <a:lnTo>
                      <a:pt x="65" y="0"/>
                    </a:lnTo>
                    <a:lnTo>
                      <a:pt x="69" y="0"/>
                    </a:lnTo>
                    <a:lnTo>
                      <a:pt x="73" y="0"/>
                    </a:lnTo>
                    <a:lnTo>
                      <a:pt x="77" y="0"/>
                    </a:lnTo>
                    <a:lnTo>
                      <a:pt x="83" y="3"/>
                    </a:lnTo>
                    <a:lnTo>
                      <a:pt x="87" y="6"/>
                    </a:lnTo>
                    <a:lnTo>
                      <a:pt x="91" y="7"/>
                    </a:lnTo>
                    <a:lnTo>
                      <a:pt x="95" y="11"/>
                    </a:lnTo>
                    <a:lnTo>
                      <a:pt x="104" y="18"/>
                    </a:lnTo>
                    <a:lnTo>
                      <a:pt x="108" y="21"/>
                    </a:lnTo>
                    <a:lnTo>
                      <a:pt x="114" y="25"/>
                    </a:lnTo>
                    <a:lnTo>
                      <a:pt x="116" y="29"/>
                    </a:lnTo>
                    <a:lnTo>
                      <a:pt x="121" y="32"/>
                    </a:lnTo>
                    <a:lnTo>
                      <a:pt x="125" y="36"/>
                    </a:lnTo>
                    <a:lnTo>
                      <a:pt x="128" y="41"/>
                    </a:lnTo>
                    <a:lnTo>
                      <a:pt x="132" y="45"/>
                    </a:lnTo>
                    <a:lnTo>
                      <a:pt x="136" y="49"/>
                    </a:lnTo>
                    <a:lnTo>
                      <a:pt x="140" y="53"/>
                    </a:lnTo>
                    <a:lnTo>
                      <a:pt x="142" y="57"/>
                    </a:lnTo>
                    <a:lnTo>
                      <a:pt x="146" y="62"/>
                    </a:lnTo>
                    <a:lnTo>
                      <a:pt x="149" y="66"/>
                    </a:lnTo>
                    <a:lnTo>
                      <a:pt x="150" y="70"/>
                    </a:lnTo>
                    <a:lnTo>
                      <a:pt x="154" y="74"/>
                    </a:lnTo>
                    <a:lnTo>
                      <a:pt x="156" y="80"/>
                    </a:lnTo>
                    <a:lnTo>
                      <a:pt x="159" y="84"/>
                    </a:lnTo>
                    <a:lnTo>
                      <a:pt x="160" y="88"/>
                    </a:lnTo>
                    <a:lnTo>
                      <a:pt x="161" y="92"/>
                    </a:lnTo>
                    <a:lnTo>
                      <a:pt x="164" y="97"/>
                    </a:lnTo>
                    <a:lnTo>
                      <a:pt x="166" y="101"/>
                    </a:lnTo>
                    <a:lnTo>
                      <a:pt x="167" y="105"/>
                    </a:lnTo>
                    <a:lnTo>
                      <a:pt x="163" y="104"/>
                    </a:lnTo>
                    <a:lnTo>
                      <a:pt x="160" y="99"/>
                    </a:lnTo>
                    <a:lnTo>
                      <a:pt x="156" y="97"/>
                    </a:lnTo>
                    <a:lnTo>
                      <a:pt x="152" y="94"/>
                    </a:lnTo>
                    <a:lnTo>
                      <a:pt x="147" y="91"/>
                    </a:lnTo>
                    <a:lnTo>
                      <a:pt x="143" y="90"/>
                    </a:lnTo>
                    <a:lnTo>
                      <a:pt x="139" y="87"/>
                    </a:lnTo>
                    <a:lnTo>
                      <a:pt x="136" y="83"/>
                    </a:lnTo>
                    <a:lnTo>
                      <a:pt x="133" y="78"/>
                    </a:lnTo>
                    <a:lnTo>
                      <a:pt x="129" y="76"/>
                    </a:lnTo>
                    <a:lnTo>
                      <a:pt x="125" y="70"/>
                    </a:lnTo>
                    <a:lnTo>
                      <a:pt x="121" y="66"/>
                    </a:lnTo>
                    <a:lnTo>
                      <a:pt x="116" y="62"/>
                    </a:lnTo>
                    <a:lnTo>
                      <a:pt x="112" y="59"/>
                    </a:lnTo>
                    <a:lnTo>
                      <a:pt x="109" y="55"/>
                    </a:lnTo>
                    <a:lnTo>
                      <a:pt x="105" y="52"/>
                    </a:lnTo>
                    <a:lnTo>
                      <a:pt x="101" y="49"/>
                    </a:lnTo>
                    <a:lnTo>
                      <a:pt x="95" y="45"/>
                    </a:lnTo>
                    <a:lnTo>
                      <a:pt x="90" y="39"/>
                    </a:lnTo>
                    <a:lnTo>
                      <a:pt x="86" y="36"/>
                    </a:lnTo>
                    <a:lnTo>
                      <a:pt x="80" y="34"/>
                    </a:lnTo>
                    <a:lnTo>
                      <a:pt x="76" y="31"/>
                    </a:lnTo>
                    <a:lnTo>
                      <a:pt x="70" y="27"/>
                    </a:lnTo>
                    <a:lnTo>
                      <a:pt x="66" y="24"/>
                    </a:lnTo>
                    <a:lnTo>
                      <a:pt x="62" y="22"/>
                    </a:lnTo>
                    <a:lnTo>
                      <a:pt x="58" y="21"/>
                    </a:lnTo>
                    <a:lnTo>
                      <a:pt x="53" y="24"/>
                    </a:lnTo>
                    <a:lnTo>
                      <a:pt x="51" y="29"/>
                    </a:lnTo>
                    <a:lnTo>
                      <a:pt x="46" y="32"/>
                    </a:lnTo>
                    <a:lnTo>
                      <a:pt x="45" y="36"/>
                    </a:lnTo>
                    <a:lnTo>
                      <a:pt x="42" y="41"/>
                    </a:lnTo>
                    <a:lnTo>
                      <a:pt x="39" y="45"/>
                    </a:lnTo>
                    <a:lnTo>
                      <a:pt x="36" y="49"/>
                    </a:lnTo>
                    <a:lnTo>
                      <a:pt x="34" y="53"/>
                    </a:lnTo>
                    <a:lnTo>
                      <a:pt x="29" y="57"/>
                    </a:lnTo>
                    <a:lnTo>
                      <a:pt x="27" y="62"/>
                    </a:lnTo>
                    <a:lnTo>
                      <a:pt x="24" y="66"/>
                    </a:lnTo>
                    <a:lnTo>
                      <a:pt x="21" y="70"/>
                    </a:lnTo>
                    <a:lnTo>
                      <a:pt x="18" y="74"/>
                    </a:lnTo>
                    <a:lnTo>
                      <a:pt x="15" y="78"/>
                    </a:lnTo>
                    <a:lnTo>
                      <a:pt x="13" y="83"/>
                    </a:lnTo>
                    <a:lnTo>
                      <a:pt x="10" y="87"/>
                    </a:lnTo>
                    <a:lnTo>
                      <a:pt x="7" y="91"/>
                    </a:lnTo>
                    <a:lnTo>
                      <a:pt x="6" y="95"/>
                    </a:lnTo>
                    <a:lnTo>
                      <a:pt x="3" y="99"/>
                    </a:lnTo>
                    <a:lnTo>
                      <a:pt x="0" y="104"/>
                    </a:lnTo>
                    <a:lnTo>
                      <a:pt x="4" y="64"/>
                    </a:lnTo>
                  </a:path>
                </a:pathLst>
              </a:custGeom>
              <a:solidFill>
                <a:srgbClr val="00CC00"/>
              </a:solidFill>
              <a:ln w="12700" cap="rnd">
                <a:solidFill>
                  <a:srgbClr val="00CC00"/>
                </a:solidFill>
                <a:round/>
                <a:headEnd/>
                <a:tailEnd/>
              </a:ln>
            </p:spPr>
            <p:txBody>
              <a:bodyPr/>
              <a:lstStyle/>
              <a:p>
                <a:endParaRPr lang="en-US"/>
              </a:p>
            </p:txBody>
          </p:sp>
          <p:sp>
            <p:nvSpPr>
              <p:cNvPr id="3745" name="Freeform 361"/>
              <p:cNvSpPr>
                <a:spLocks/>
              </p:cNvSpPr>
              <p:nvPr/>
            </p:nvSpPr>
            <p:spPr bwMode="auto">
              <a:xfrm>
                <a:off x="4075" y="2265"/>
                <a:ext cx="152" cy="107"/>
              </a:xfrm>
              <a:custGeom>
                <a:avLst/>
                <a:gdLst>
                  <a:gd name="T0" fmla="*/ 1 w 206"/>
                  <a:gd name="T1" fmla="*/ 2 h 131"/>
                  <a:gd name="T2" fmla="*/ 1 w 206"/>
                  <a:gd name="T3" fmla="*/ 2 h 131"/>
                  <a:gd name="T4" fmla="*/ 1 w 206"/>
                  <a:gd name="T5" fmla="*/ 2 h 131"/>
                  <a:gd name="T6" fmla="*/ 1 w 206"/>
                  <a:gd name="T7" fmla="*/ 2 h 131"/>
                  <a:gd name="T8" fmla="*/ 1 w 206"/>
                  <a:gd name="T9" fmla="*/ 2 h 131"/>
                  <a:gd name="T10" fmla="*/ 1 w 206"/>
                  <a:gd name="T11" fmla="*/ 2 h 131"/>
                  <a:gd name="T12" fmla="*/ 1 w 206"/>
                  <a:gd name="T13" fmla="*/ 2 h 131"/>
                  <a:gd name="T14" fmla="*/ 1 w 206"/>
                  <a:gd name="T15" fmla="*/ 0 h 131"/>
                  <a:gd name="T16" fmla="*/ 1 w 206"/>
                  <a:gd name="T17" fmla="*/ 0 h 131"/>
                  <a:gd name="T18" fmla="*/ 1 w 206"/>
                  <a:gd name="T19" fmla="*/ 0 h 131"/>
                  <a:gd name="T20" fmla="*/ 1 w 206"/>
                  <a:gd name="T21" fmla="*/ 2 h 131"/>
                  <a:gd name="T22" fmla="*/ 1 w 206"/>
                  <a:gd name="T23" fmla="*/ 2 h 131"/>
                  <a:gd name="T24" fmla="*/ 1 w 206"/>
                  <a:gd name="T25" fmla="*/ 2 h 131"/>
                  <a:gd name="T26" fmla="*/ 1 w 206"/>
                  <a:gd name="T27" fmla="*/ 2 h 131"/>
                  <a:gd name="T28" fmla="*/ 1 w 206"/>
                  <a:gd name="T29" fmla="*/ 2 h 131"/>
                  <a:gd name="T30" fmla="*/ 1 w 206"/>
                  <a:gd name="T31" fmla="*/ 2 h 131"/>
                  <a:gd name="T32" fmla="*/ 1 w 206"/>
                  <a:gd name="T33" fmla="*/ 2 h 131"/>
                  <a:gd name="T34" fmla="*/ 1 w 206"/>
                  <a:gd name="T35" fmla="*/ 2 h 131"/>
                  <a:gd name="T36" fmla="*/ 1 w 206"/>
                  <a:gd name="T37" fmla="*/ 2 h 131"/>
                  <a:gd name="T38" fmla="*/ 1 w 206"/>
                  <a:gd name="T39" fmla="*/ 3 h 131"/>
                  <a:gd name="T40" fmla="*/ 1 w 206"/>
                  <a:gd name="T41" fmla="*/ 3 h 131"/>
                  <a:gd name="T42" fmla="*/ 1 w 206"/>
                  <a:gd name="T43" fmla="*/ 4 h 131"/>
                  <a:gd name="T44" fmla="*/ 1 w 206"/>
                  <a:gd name="T45" fmla="*/ 4 h 131"/>
                  <a:gd name="T46" fmla="*/ 1 w 206"/>
                  <a:gd name="T47" fmla="*/ 4 h 131"/>
                  <a:gd name="T48" fmla="*/ 1 w 206"/>
                  <a:gd name="T49" fmla="*/ 4 h 131"/>
                  <a:gd name="T50" fmla="*/ 1 w 206"/>
                  <a:gd name="T51" fmla="*/ 4 h 131"/>
                  <a:gd name="T52" fmla="*/ 1 w 206"/>
                  <a:gd name="T53" fmla="*/ 3 h 131"/>
                  <a:gd name="T54" fmla="*/ 1 w 206"/>
                  <a:gd name="T55" fmla="*/ 3 h 131"/>
                  <a:gd name="T56" fmla="*/ 1 w 206"/>
                  <a:gd name="T57" fmla="*/ 2 h 131"/>
                  <a:gd name="T58" fmla="*/ 1 w 206"/>
                  <a:gd name="T59" fmla="*/ 2 h 131"/>
                  <a:gd name="T60" fmla="*/ 1 w 206"/>
                  <a:gd name="T61" fmla="*/ 2 h 131"/>
                  <a:gd name="T62" fmla="*/ 1 w 206"/>
                  <a:gd name="T63" fmla="*/ 2 h 131"/>
                  <a:gd name="T64" fmla="*/ 1 w 206"/>
                  <a:gd name="T65" fmla="*/ 2 h 131"/>
                  <a:gd name="T66" fmla="*/ 1 w 206"/>
                  <a:gd name="T67" fmla="*/ 2 h 131"/>
                  <a:gd name="T68" fmla="*/ 1 w 206"/>
                  <a:gd name="T69" fmla="*/ 2 h 131"/>
                  <a:gd name="T70" fmla="*/ 1 w 206"/>
                  <a:gd name="T71" fmla="*/ 2 h 131"/>
                  <a:gd name="T72" fmla="*/ 1 w 206"/>
                  <a:gd name="T73" fmla="*/ 2 h 131"/>
                  <a:gd name="T74" fmla="*/ 1 w 206"/>
                  <a:gd name="T75" fmla="*/ 2 h 131"/>
                  <a:gd name="T76" fmla="*/ 1 w 206"/>
                  <a:gd name="T77" fmla="*/ 2 h 131"/>
                  <a:gd name="T78" fmla="*/ 1 w 206"/>
                  <a:gd name="T79" fmla="*/ 2 h 131"/>
                  <a:gd name="T80" fmla="*/ 1 w 206"/>
                  <a:gd name="T81" fmla="*/ 2 h 131"/>
                  <a:gd name="T82" fmla="*/ 1 w 206"/>
                  <a:gd name="T83" fmla="*/ 2 h 131"/>
                  <a:gd name="T84" fmla="*/ 1 w 206"/>
                  <a:gd name="T85" fmla="*/ 3 h 131"/>
                  <a:gd name="T86" fmla="*/ 1 w 206"/>
                  <a:gd name="T87" fmla="*/ 3 h 131"/>
                  <a:gd name="T88" fmla="*/ 1 w 206"/>
                  <a:gd name="T89" fmla="*/ 4 h 131"/>
                  <a:gd name="T90" fmla="*/ 1 w 206"/>
                  <a:gd name="T91" fmla="*/ 4 h 131"/>
                  <a:gd name="T92" fmla="*/ 1 w 206"/>
                  <a:gd name="T93" fmla="*/ 2 h 13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206"/>
                  <a:gd name="T142" fmla="*/ 0 h 131"/>
                  <a:gd name="T143" fmla="*/ 206 w 206"/>
                  <a:gd name="T144" fmla="*/ 131 h 13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206" h="131">
                    <a:moveTo>
                      <a:pt x="16" y="78"/>
                    </a:moveTo>
                    <a:lnTo>
                      <a:pt x="19" y="73"/>
                    </a:lnTo>
                    <a:lnTo>
                      <a:pt x="22" y="68"/>
                    </a:lnTo>
                    <a:lnTo>
                      <a:pt x="26" y="62"/>
                    </a:lnTo>
                    <a:lnTo>
                      <a:pt x="28" y="57"/>
                    </a:lnTo>
                    <a:lnTo>
                      <a:pt x="31" y="52"/>
                    </a:lnTo>
                    <a:lnTo>
                      <a:pt x="33" y="47"/>
                    </a:lnTo>
                    <a:lnTo>
                      <a:pt x="36" y="40"/>
                    </a:lnTo>
                    <a:lnTo>
                      <a:pt x="40" y="35"/>
                    </a:lnTo>
                    <a:lnTo>
                      <a:pt x="45" y="28"/>
                    </a:lnTo>
                    <a:lnTo>
                      <a:pt x="48" y="23"/>
                    </a:lnTo>
                    <a:lnTo>
                      <a:pt x="52" y="17"/>
                    </a:lnTo>
                    <a:lnTo>
                      <a:pt x="57" y="12"/>
                    </a:lnTo>
                    <a:lnTo>
                      <a:pt x="59" y="7"/>
                    </a:lnTo>
                    <a:lnTo>
                      <a:pt x="64" y="3"/>
                    </a:lnTo>
                    <a:lnTo>
                      <a:pt x="69" y="0"/>
                    </a:lnTo>
                    <a:lnTo>
                      <a:pt x="74" y="0"/>
                    </a:lnTo>
                    <a:lnTo>
                      <a:pt x="79" y="0"/>
                    </a:lnTo>
                    <a:lnTo>
                      <a:pt x="84" y="0"/>
                    </a:lnTo>
                    <a:lnTo>
                      <a:pt x="90" y="0"/>
                    </a:lnTo>
                    <a:lnTo>
                      <a:pt x="95" y="0"/>
                    </a:lnTo>
                    <a:lnTo>
                      <a:pt x="102" y="3"/>
                    </a:lnTo>
                    <a:lnTo>
                      <a:pt x="107" y="7"/>
                    </a:lnTo>
                    <a:lnTo>
                      <a:pt x="112" y="9"/>
                    </a:lnTo>
                    <a:lnTo>
                      <a:pt x="117" y="14"/>
                    </a:lnTo>
                    <a:lnTo>
                      <a:pt x="127" y="23"/>
                    </a:lnTo>
                    <a:lnTo>
                      <a:pt x="133" y="26"/>
                    </a:lnTo>
                    <a:lnTo>
                      <a:pt x="140" y="31"/>
                    </a:lnTo>
                    <a:lnTo>
                      <a:pt x="143" y="36"/>
                    </a:lnTo>
                    <a:lnTo>
                      <a:pt x="148" y="40"/>
                    </a:lnTo>
                    <a:lnTo>
                      <a:pt x="153" y="45"/>
                    </a:lnTo>
                    <a:lnTo>
                      <a:pt x="157" y="50"/>
                    </a:lnTo>
                    <a:lnTo>
                      <a:pt x="162" y="55"/>
                    </a:lnTo>
                    <a:lnTo>
                      <a:pt x="167" y="61"/>
                    </a:lnTo>
                    <a:lnTo>
                      <a:pt x="172" y="66"/>
                    </a:lnTo>
                    <a:lnTo>
                      <a:pt x="174" y="71"/>
                    </a:lnTo>
                    <a:lnTo>
                      <a:pt x="179" y="76"/>
                    </a:lnTo>
                    <a:lnTo>
                      <a:pt x="183" y="81"/>
                    </a:lnTo>
                    <a:lnTo>
                      <a:pt x="184" y="87"/>
                    </a:lnTo>
                    <a:lnTo>
                      <a:pt x="189" y="92"/>
                    </a:lnTo>
                    <a:lnTo>
                      <a:pt x="191" y="99"/>
                    </a:lnTo>
                    <a:lnTo>
                      <a:pt x="195" y="104"/>
                    </a:lnTo>
                    <a:lnTo>
                      <a:pt x="196" y="109"/>
                    </a:lnTo>
                    <a:lnTo>
                      <a:pt x="198" y="114"/>
                    </a:lnTo>
                    <a:lnTo>
                      <a:pt x="202" y="120"/>
                    </a:lnTo>
                    <a:lnTo>
                      <a:pt x="203" y="125"/>
                    </a:lnTo>
                    <a:lnTo>
                      <a:pt x="205" y="130"/>
                    </a:lnTo>
                    <a:lnTo>
                      <a:pt x="200" y="128"/>
                    </a:lnTo>
                    <a:lnTo>
                      <a:pt x="196" y="123"/>
                    </a:lnTo>
                    <a:lnTo>
                      <a:pt x="191" y="120"/>
                    </a:lnTo>
                    <a:lnTo>
                      <a:pt x="186" y="116"/>
                    </a:lnTo>
                    <a:lnTo>
                      <a:pt x="181" y="113"/>
                    </a:lnTo>
                    <a:lnTo>
                      <a:pt x="176" y="111"/>
                    </a:lnTo>
                    <a:lnTo>
                      <a:pt x="171" y="107"/>
                    </a:lnTo>
                    <a:lnTo>
                      <a:pt x="167" y="102"/>
                    </a:lnTo>
                    <a:lnTo>
                      <a:pt x="164" y="97"/>
                    </a:lnTo>
                    <a:lnTo>
                      <a:pt x="158" y="94"/>
                    </a:lnTo>
                    <a:lnTo>
                      <a:pt x="153" y="87"/>
                    </a:lnTo>
                    <a:lnTo>
                      <a:pt x="148" y="81"/>
                    </a:lnTo>
                    <a:lnTo>
                      <a:pt x="143" y="76"/>
                    </a:lnTo>
                    <a:lnTo>
                      <a:pt x="138" y="73"/>
                    </a:lnTo>
                    <a:lnTo>
                      <a:pt x="134" y="68"/>
                    </a:lnTo>
                    <a:lnTo>
                      <a:pt x="129" y="64"/>
                    </a:lnTo>
                    <a:lnTo>
                      <a:pt x="124" y="61"/>
                    </a:lnTo>
                    <a:lnTo>
                      <a:pt x="117" y="55"/>
                    </a:lnTo>
                    <a:lnTo>
                      <a:pt x="110" y="49"/>
                    </a:lnTo>
                    <a:lnTo>
                      <a:pt x="105" y="45"/>
                    </a:lnTo>
                    <a:lnTo>
                      <a:pt x="98" y="42"/>
                    </a:lnTo>
                    <a:lnTo>
                      <a:pt x="93" y="38"/>
                    </a:lnTo>
                    <a:lnTo>
                      <a:pt x="86" y="33"/>
                    </a:lnTo>
                    <a:lnTo>
                      <a:pt x="81" y="29"/>
                    </a:lnTo>
                    <a:lnTo>
                      <a:pt x="76" y="28"/>
                    </a:lnTo>
                    <a:lnTo>
                      <a:pt x="71" y="26"/>
                    </a:lnTo>
                    <a:lnTo>
                      <a:pt x="65" y="29"/>
                    </a:lnTo>
                    <a:lnTo>
                      <a:pt x="62" y="36"/>
                    </a:lnTo>
                    <a:lnTo>
                      <a:pt x="57" y="40"/>
                    </a:lnTo>
                    <a:lnTo>
                      <a:pt x="55" y="45"/>
                    </a:lnTo>
                    <a:lnTo>
                      <a:pt x="52" y="50"/>
                    </a:lnTo>
                    <a:lnTo>
                      <a:pt x="48" y="55"/>
                    </a:lnTo>
                    <a:lnTo>
                      <a:pt x="45" y="61"/>
                    </a:lnTo>
                    <a:lnTo>
                      <a:pt x="41" y="66"/>
                    </a:lnTo>
                    <a:lnTo>
                      <a:pt x="36" y="71"/>
                    </a:lnTo>
                    <a:lnTo>
                      <a:pt x="33" y="76"/>
                    </a:lnTo>
                    <a:lnTo>
                      <a:pt x="29" y="81"/>
                    </a:lnTo>
                    <a:lnTo>
                      <a:pt x="26" y="87"/>
                    </a:lnTo>
                    <a:lnTo>
                      <a:pt x="22" y="92"/>
                    </a:lnTo>
                    <a:lnTo>
                      <a:pt x="19" y="97"/>
                    </a:lnTo>
                    <a:lnTo>
                      <a:pt x="16" y="102"/>
                    </a:lnTo>
                    <a:lnTo>
                      <a:pt x="12" y="107"/>
                    </a:lnTo>
                    <a:lnTo>
                      <a:pt x="9" y="113"/>
                    </a:lnTo>
                    <a:lnTo>
                      <a:pt x="7" y="118"/>
                    </a:lnTo>
                    <a:lnTo>
                      <a:pt x="3" y="123"/>
                    </a:lnTo>
                    <a:lnTo>
                      <a:pt x="0" y="128"/>
                    </a:lnTo>
                    <a:lnTo>
                      <a:pt x="5" y="80"/>
                    </a:lnTo>
                  </a:path>
                </a:pathLst>
              </a:custGeom>
              <a:solidFill>
                <a:srgbClr val="00CC00"/>
              </a:solidFill>
              <a:ln w="12700" cap="rnd">
                <a:solidFill>
                  <a:srgbClr val="00CC00"/>
                </a:solidFill>
                <a:round/>
                <a:headEnd/>
                <a:tailEnd/>
              </a:ln>
            </p:spPr>
            <p:txBody>
              <a:bodyPr/>
              <a:lstStyle/>
              <a:p>
                <a:endParaRPr lang="en-US"/>
              </a:p>
            </p:txBody>
          </p:sp>
          <p:sp>
            <p:nvSpPr>
              <p:cNvPr id="3746" name="Freeform 362"/>
              <p:cNvSpPr>
                <a:spLocks/>
              </p:cNvSpPr>
              <p:nvPr/>
            </p:nvSpPr>
            <p:spPr bwMode="auto">
              <a:xfrm>
                <a:off x="3897" y="2160"/>
                <a:ext cx="186" cy="118"/>
              </a:xfrm>
              <a:custGeom>
                <a:avLst/>
                <a:gdLst>
                  <a:gd name="T0" fmla="*/ 168 w 186"/>
                  <a:gd name="T1" fmla="*/ 66 h 118"/>
                  <a:gd name="T2" fmla="*/ 162 w 186"/>
                  <a:gd name="T3" fmla="*/ 56 h 118"/>
                  <a:gd name="T4" fmla="*/ 157 w 186"/>
                  <a:gd name="T5" fmla="*/ 47 h 118"/>
                  <a:gd name="T6" fmla="*/ 152 w 186"/>
                  <a:gd name="T7" fmla="*/ 36 h 118"/>
                  <a:gd name="T8" fmla="*/ 145 w 186"/>
                  <a:gd name="T9" fmla="*/ 25 h 118"/>
                  <a:gd name="T10" fmla="*/ 138 w 186"/>
                  <a:gd name="T11" fmla="*/ 16 h 118"/>
                  <a:gd name="T12" fmla="*/ 132 w 186"/>
                  <a:gd name="T13" fmla="*/ 6 h 118"/>
                  <a:gd name="T14" fmla="*/ 123 w 186"/>
                  <a:gd name="T15" fmla="*/ 0 h 118"/>
                  <a:gd name="T16" fmla="*/ 113 w 186"/>
                  <a:gd name="T17" fmla="*/ 0 h 118"/>
                  <a:gd name="T18" fmla="*/ 104 w 186"/>
                  <a:gd name="T19" fmla="*/ 0 h 118"/>
                  <a:gd name="T20" fmla="*/ 93 w 186"/>
                  <a:gd name="T21" fmla="*/ 3 h 118"/>
                  <a:gd name="T22" fmla="*/ 84 w 186"/>
                  <a:gd name="T23" fmla="*/ 8 h 118"/>
                  <a:gd name="T24" fmla="*/ 70 w 186"/>
                  <a:gd name="T25" fmla="*/ 20 h 118"/>
                  <a:gd name="T26" fmla="*/ 59 w 186"/>
                  <a:gd name="T27" fmla="*/ 28 h 118"/>
                  <a:gd name="T28" fmla="*/ 51 w 186"/>
                  <a:gd name="T29" fmla="*/ 36 h 118"/>
                  <a:gd name="T30" fmla="*/ 44 w 186"/>
                  <a:gd name="T31" fmla="*/ 45 h 118"/>
                  <a:gd name="T32" fmla="*/ 34 w 186"/>
                  <a:gd name="T33" fmla="*/ 55 h 118"/>
                  <a:gd name="T34" fmla="*/ 28 w 186"/>
                  <a:gd name="T35" fmla="*/ 64 h 118"/>
                  <a:gd name="T36" fmla="*/ 20 w 186"/>
                  <a:gd name="T37" fmla="*/ 73 h 118"/>
                  <a:gd name="T38" fmla="*/ 14 w 186"/>
                  <a:gd name="T39" fmla="*/ 83 h 118"/>
                  <a:gd name="T40" fmla="*/ 9 w 186"/>
                  <a:gd name="T41" fmla="*/ 94 h 118"/>
                  <a:gd name="T42" fmla="*/ 6 w 186"/>
                  <a:gd name="T43" fmla="*/ 103 h 118"/>
                  <a:gd name="T44" fmla="*/ 2 w 186"/>
                  <a:gd name="T45" fmla="*/ 112 h 118"/>
                  <a:gd name="T46" fmla="*/ 5 w 186"/>
                  <a:gd name="T47" fmla="*/ 115 h 118"/>
                  <a:gd name="T48" fmla="*/ 12 w 186"/>
                  <a:gd name="T49" fmla="*/ 108 h 118"/>
                  <a:gd name="T50" fmla="*/ 22 w 186"/>
                  <a:gd name="T51" fmla="*/ 101 h 118"/>
                  <a:gd name="T52" fmla="*/ 31 w 186"/>
                  <a:gd name="T53" fmla="*/ 97 h 118"/>
                  <a:gd name="T54" fmla="*/ 37 w 186"/>
                  <a:gd name="T55" fmla="*/ 87 h 118"/>
                  <a:gd name="T56" fmla="*/ 47 w 186"/>
                  <a:gd name="T57" fmla="*/ 78 h 118"/>
                  <a:gd name="T58" fmla="*/ 56 w 186"/>
                  <a:gd name="T59" fmla="*/ 69 h 118"/>
                  <a:gd name="T60" fmla="*/ 64 w 186"/>
                  <a:gd name="T61" fmla="*/ 61 h 118"/>
                  <a:gd name="T62" fmla="*/ 73 w 186"/>
                  <a:gd name="T63" fmla="*/ 55 h 118"/>
                  <a:gd name="T64" fmla="*/ 86 w 186"/>
                  <a:gd name="T65" fmla="*/ 44 h 118"/>
                  <a:gd name="T66" fmla="*/ 96 w 186"/>
                  <a:gd name="T67" fmla="*/ 37 h 118"/>
                  <a:gd name="T68" fmla="*/ 107 w 186"/>
                  <a:gd name="T69" fmla="*/ 30 h 118"/>
                  <a:gd name="T70" fmla="*/ 117 w 186"/>
                  <a:gd name="T71" fmla="*/ 25 h 118"/>
                  <a:gd name="T72" fmla="*/ 126 w 186"/>
                  <a:gd name="T73" fmla="*/ 27 h 118"/>
                  <a:gd name="T74" fmla="*/ 134 w 186"/>
                  <a:gd name="T75" fmla="*/ 36 h 118"/>
                  <a:gd name="T76" fmla="*/ 138 w 186"/>
                  <a:gd name="T77" fmla="*/ 45 h 118"/>
                  <a:gd name="T78" fmla="*/ 145 w 186"/>
                  <a:gd name="T79" fmla="*/ 55 h 118"/>
                  <a:gd name="T80" fmla="*/ 152 w 186"/>
                  <a:gd name="T81" fmla="*/ 64 h 118"/>
                  <a:gd name="T82" fmla="*/ 159 w 186"/>
                  <a:gd name="T83" fmla="*/ 73 h 118"/>
                  <a:gd name="T84" fmla="*/ 165 w 186"/>
                  <a:gd name="T85" fmla="*/ 83 h 118"/>
                  <a:gd name="T86" fmla="*/ 171 w 186"/>
                  <a:gd name="T87" fmla="*/ 92 h 118"/>
                  <a:gd name="T88" fmla="*/ 177 w 186"/>
                  <a:gd name="T89" fmla="*/ 101 h 118"/>
                  <a:gd name="T90" fmla="*/ 182 w 186"/>
                  <a:gd name="T91" fmla="*/ 111 h 118"/>
                  <a:gd name="T92" fmla="*/ 180 w 186"/>
                  <a:gd name="T93" fmla="*/ 72 h 11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6"/>
                  <a:gd name="T142" fmla="*/ 0 h 118"/>
                  <a:gd name="T143" fmla="*/ 186 w 186"/>
                  <a:gd name="T144" fmla="*/ 118 h 11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6" h="118">
                    <a:moveTo>
                      <a:pt x="171" y="70"/>
                    </a:moveTo>
                    <a:lnTo>
                      <a:pt x="168" y="66"/>
                    </a:lnTo>
                    <a:lnTo>
                      <a:pt x="165" y="61"/>
                    </a:lnTo>
                    <a:lnTo>
                      <a:pt x="162" y="56"/>
                    </a:lnTo>
                    <a:lnTo>
                      <a:pt x="160" y="51"/>
                    </a:lnTo>
                    <a:lnTo>
                      <a:pt x="157" y="47"/>
                    </a:lnTo>
                    <a:lnTo>
                      <a:pt x="155" y="42"/>
                    </a:lnTo>
                    <a:lnTo>
                      <a:pt x="152" y="36"/>
                    </a:lnTo>
                    <a:lnTo>
                      <a:pt x="149" y="31"/>
                    </a:lnTo>
                    <a:lnTo>
                      <a:pt x="145" y="25"/>
                    </a:lnTo>
                    <a:lnTo>
                      <a:pt x="141" y="20"/>
                    </a:lnTo>
                    <a:lnTo>
                      <a:pt x="138" y="16"/>
                    </a:lnTo>
                    <a:lnTo>
                      <a:pt x="134" y="11"/>
                    </a:lnTo>
                    <a:lnTo>
                      <a:pt x="132" y="6"/>
                    </a:lnTo>
                    <a:lnTo>
                      <a:pt x="127" y="3"/>
                    </a:lnTo>
                    <a:lnTo>
                      <a:pt x="123" y="0"/>
                    </a:lnTo>
                    <a:lnTo>
                      <a:pt x="118" y="0"/>
                    </a:lnTo>
                    <a:lnTo>
                      <a:pt x="113" y="0"/>
                    </a:lnTo>
                    <a:lnTo>
                      <a:pt x="109" y="0"/>
                    </a:lnTo>
                    <a:lnTo>
                      <a:pt x="104" y="0"/>
                    </a:lnTo>
                    <a:lnTo>
                      <a:pt x="99" y="0"/>
                    </a:lnTo>
                    <a:lnTo>
                      <a:pt x="93" y="3"/>
                    </a:lnTo>
                    <a:lnTo>
                      <a:pt x="89" y="6"/>
                    </a:lnTo>
                    <a:lnTo>
                      <a:pt x="84" y="8"/>
                    </a:lnTo>
                    <a:lnTo>
                      <a:pt x="79" y="12"/>
                    </a:lnTo>
                    <a:lnTo>
                      <a:pt x="70" y="20"/>
                    </a:lnTo>
                    <a:lnTo>
                      <a:pt x="65" y="23"/>
                    </a:lnTo>
                    <a:lnTo>
                      <a:pt x="59" y="28"/>
                    </a:lnTo>
                    <a:lnTo>
                      <a:pt x="56" y="33"/>
                    </a:lnTo>
                    <a:lnTo>
                      <a:pt x="51" y="36"/>
                    </a:lnTo>
                    <a:lnTo>
                      <a:pt x="47" y="41"/>
                    </a:lnTo>
                    <a:lnTo>
                      <a:pt x="44" y="45"/>
                    </a:lnTo>
                    <a:lnTo>
                      <a:pt x="39" y="50"/>
                    </a:lnTo>
                    <a:lnTo>
                      <a:pt x="34" y="55"/>
                    </a:lnTo>
                    <a:lnTo>
                      <a:pt x="30" y="59"/>
                    </a:lnTo>
                    <a:lnTo>
                      <a:pt x="28" y="64"/>
                    </a:lnTo>
                    <a:lnTo>
                      <a:pt x="23" y="69"/>
                    </a:lnTo>
                    <a:lnTo>
                      <a:pt x="20" y="73"/>
                    </a:lnTo>
                    <a:lnTo>
                      <a:pt x="19" y="78"/>
                    </a:lnTo>
                    <a:lnTo>
                      <a:pt x="14" y="83"/>
                    </a:lnTo>
                    <a:lnTo>
                      <a:pt x="12" y="89"/>
                    </a:lnTo>
                    <a:lnTo>
                      <a:pt x="9" y="94"/>
                    </a:lnTo>
                    <a:lnTo>
                      <a:pt x="8" y="98"/>
                    </a:lnTo>
                    <a:lnTo>
                      <a:pt x="6" y="103"/>
                    </a:lnTo>
                    <a:lnTo>
                      <a:pt x="3" y="108"/>
                    </a:lnTo>
                    <a:lnTo>
                      <a:pt x="2" y="112"/>
                    </a:lnTo>
                    <a:lnTo>
                      <a:pt x="0" y="117"/>
                    </a:lnTo>
                    <a:lnTo>
                      <a:pt x="5" y="115"/>
                    </a:lnTo>
                    <a:lnTo>
                      <a:pt x="8" y="111"/>
                    </a:lnTo>
                    <a:lnTo>
                      <a:pt x="12" y="108"/>
                    </a:lnTo>
                    <a:lnTo>
                      <a:pt x="17" y="105"/>
                    </a:lnTo>
                    <a:lnTo>
                      <a:pt x="22" y="101"/>
                    </a:lnTo>
                    <a:lnTo>
                      <a:pt x="26" y="100"/>
                    </a:lnTo>
                    <a:lnTo>
                      <a:pt x="31" y="97"/>
                    </a:lnTo>
                    <a:lnTo>
                      <a:pt x="34" y="92"/>
                    </a:lnTo>
                    <a:lnTo>
                      <a:pt x="37" y="87"/>
                    </a:lnTo>
                    <a:lnTo>
                      <a:pt x="42" y="84"/>
                    </a:lnTo>
                    <a:lnTo>
                      <a:pt x="47" y="78"/>
                    </a:lnTo>
                    <a:lnTo>
                      <a:pt x="51" y="73"/>
                    </a:lnTo>
                    <a:lnTo>
                      <a:pt x="56" y="69"/>
                    </a:lnTo>
                    <a:lnTo>
                      <a:pt x="61" y="66"/>
                    </a:lnTo>
                    <a:lnTo>
                      <a:pt x="64" y="61"/>
                    </a:lnTo>
                    <a:lnTo>
                      <a:pt x="68" y="58"/>
                    </a:lnTo>
                    <a:lnTo>
                      <a:pt x="73" y="55"/>
                    </a:lnTo>
                    <a:lnTo>
                      <a:pt x="79" y="50"/>
                    </a:lnTo>
                    <a:lnTo>
                      <a:pt x="86" y="44"/>
                    </a:lnTo>
                    <a:lnTo>
                      <a:pt x="90" y="41"/>
                    </a:lnTo>
                    <a:lnTo>
                      <a:pt x="96" y="37"/>
                    </a:lnTo>
                    <a:lnTo>
                      <a:pt x="101" y="34"/>
                    </a:lnTo>
                    <a:lnTo>
                      <a:pt x="107" y="30"/>
                    </a:lnTo>
                    <a:lnTo>
                      <a:pt x="112" y="27"/>
                    </a:lnTo>
                    <a:lnTo>
                      <a:pt x="117" y="25"/>
                    </a:lnTo>
                    <a:lnTo>
                      <a:pt x="121" y="23"/>
                    </a:lnTo>
                    <a:lnTo>
                      <a:pt x="126" y="27"/>
                    </a:lnTo>
                    <a:lnTo>
                      <a:pt x="129" y="33"/>
                    </a:lnTo>
                    <a:lnTo>
                      <a:pt x="134" y="36"/>
                    </a:lnTo>
                    <a:lnTo>
                      <a:pt x="135" y="41"/>
                    </a:lnTo>
                    <a:lnTo>
                      <a:pt x="138" y="45"/>
                    </a:lnTo>
                    <a:lnTo>
                      <a:pt x="141" y="50"/>
                    </a:lnTo>
                    <a:lnTo>
                      <a:pt x="145" y="55"/>
                    </a:lnTo>
                    <a:lnTo>
                      <a:pt x="148" y="59"/>
                    </a:lnTo>
                    <a:lnTo>
                      <a:pt x="152" y="64"/>
                    </a:lnTo>
                    <a:lnTo>
                      <a:pt x="155" y="69"/>
                    </a:lnTo>
                    <a:lnTo>
                      <a:pt x="159" y="73"/>
                    </a:lnTo>
                    <a:lnTo>
                      <a:pt x="162" y="78"/>
                    </a:lnTo>
                    <a:lnTo>
                      <a:pt x="165" y="83"/>
                    </a:lnTo>
                    <a:lnTo>
                      <a:pt x="168" y="87"/>
                    </a:lnTo>
                    <a:lnTo>
                      <a:pt x="171" y="92"/>
                    </a:lnTo>
                    <a:lnTo>
                      <a:pt x="174" y="97"/>
                    </a:lnTo>
                    <a:lnTo>
                      <a:pt x="177" y="101"/>
                    </a:lnTo>
                    <a:lnTo>
                      <a:pt x="179" y="106"/>
                    </a:lnTo>
                    <a:lnTo>
                      <a:pt x="182" y="111"/>
                    </a:lnTo>
                    <a:lnTo>
                      <a:pt x="185" y="115"/>
                    </a:lnTo>
                    <a:lnTo>
                      <a:pt x="180" y="72"/>
                    </a:lnTo>
                  </a:path>
                </a:pathLst>
              </a:custGeom>
              <a:solidFill>
                <a:srgbClr val="00CC00"/>
              </a:solidFill>
              <a:ln w="12700" cap="rnd">
                <a:solidFill>
                  <a:srgbClr val="00CC00"/>
                </a:solidFill>
                <a:round/>
                <a:headEnd/>
                <a:tailEnd/>
              </a:ln>
            </p:spPr>
            <p:txBody>
              <a:bodyPr/>
              <a:lstStyle/>
              <a:p>
                <a:endParaRPr lang="en-US"/>
              </a:p>
            </p:txBody>
          </p:sp>
          <p:sp>
            <p:nvSpPr>
              <p:cNvPr id="3747" name="Freeform 363"/>
              <p:cNvSpPr>
                <a:spLocks/>
              </p:cNvSpPr>
              <p:nvPr/>
            </p:nvSpPr>
            <p:spPr bwMode="auto">
              <a:xfrm>
                <a:off x="4081" y="2002"/>
                <a:ext cx="110" cy="70"/>
              </a:xfrm>
              <a:custGeom>
                <a:avLst/>
                <a:gdLst>
                  <a:gd name="T0" fmla="*/ 10 w 110"/>
                  <a:gd name="T1" fmla="*/ 39 h 70"/>
                  <a:gd name="T2" fmla="*/ 14 w 110"/>
                  <a:gd name="T3" fmla="*/ 33 h 70"/>
                  <a:gd name="T4" fmla="*/ 16 w 110"/>
                  <a:gd name="T5" fmla="*/ 28 h 70"/>
                  <a:gd name="T6" fmla="*/ 19 w 110"/>
                  <a:gd name="T7" fmla="*/ 21 h 70"/>
                  <a:gd name="T8" fmla="*/ 24 w 110"/>
                  <a:gd name="T9" fmla="*/ 15 h 70"/>
                  <a:gd name="T10" fmla="*/ 27 w 110"/>
                  <a:gd name="T11" fmla="*/ 9 h 70"/>
                  <a:gd name="T12" fmla="*/ 31 w 110"/>
                  <a:gd name="T13" fmla="*/ 4 h 70"/>
                  <a:gd name="T14" fmla="*/ 37 w 110"/>
                  <a:gd name="T15" fmla="*/ 0 h 70"/>
                  <a:gd name="T16" fmla="*/ 42 w 110"/>
                  <a:gd name="T17" fmla="*/ 0 h 70"/>
                  <a:gd name="T18" fmla="*/ 48 w 110"/>
                  <a:gd name="T19" fmla="*/ 0 h 70"/>
                  <a:gd name="T20" fmla="*/ 54 w 110"/>
                  <a:gd name="T21" fmla="*/ 2 h 70"/>
                  <a:gd name="T22" fmla="*/ 60 w 110"/>
                  <a:gd name="T23" fmla="*/ 5 h 70"/>
                  <a:gd name="T24" fmla="*/ 68 w 110"/>
                  <a:gd name="T25" fmla="*/ 12 h 70"/>
                  <a:gd name="T26" fmla="*/ 74 w 110"/>
                  <a:gd name="T27" fmla="*/ 17 h 70"/>
                  <a:gd name="T28" fmla="*/ 79 w 110"/>
                  <a:gd name="T29" fmla="*/ 21 h 70"/>
                  <a:gd name="T30" fmla="*/ 83 w 110"/>
                  <a:gd name="T31" fmla="*/ 27 h 70"/>
                  <a:gd name="T32" fmla="*/ 89 w 110"/>
                  <a:gd name="T33" fmla="*/ 32 h 70"/>
                  <a:gd name="T34" fmla="*/ 93 w 110"/>
                  <a:gd name="T35" fmla="*/ 38 h 70"/>
                  <a:gd name="T36" fmla="*/ 97 w 110"/>
                  <a:gd name="T37" fmla="*/ 43 h 70"/>
                  <a:gd name="T38" fmla="*/ 101 w 110"/>
                  <a:gd name="T39" fmla="*/ 49 h 70"/>
                  <a:gd name="T40" fmla="*/ 104 w 110"/>
                  <a:gd name="T41" fmla="*/ 55 h 70"/>
                  <a:gd name="T42" fmla="*/ 105 w 110"/>
                  <a:gd name="T43" fmla="*/ 61 h 70"/>
                  <a:gd name="T44" fmla="*/ 108 w 110"/>
                  <a:gd name="T45" fmla="*/ 66 h 70"/>
                  <a:gd name="T46" fmla="*/ 106 w 110"/>
                  <a:gd name="T47" fmla="*/ 68 h 70"/>
                  <a:gd name="T48" fmla="*/ 102 w 110"/>
                  <a:gd name="T49" fmla="*/ 63 h 70"/>
                  <a:gd name="T50" fmla="*/ 96 w 110"/>
                  <a:gd name="T51" fmla="*/ 60 h 70"/>
                  <a:gd name="T52" fmla="*/ 91 w 110"/>
                  <a:gd name="T53" fmla="*/ 57 h 70"/>
                  <a:gd name="T54" fmla="*/ 87 w 110"/>
                  <a:gd name="T55" fmla="*/ 52 h 70"/>
                  <a:gd name="T56" fmla="*/ 82 w 110"/>
                  <a:gd name="T57" fmla="*/ 46 h 70"/>
                  <a:gd name="T58" fmla="*/ 76 w 110"/>
                  <a:gd name="T59" fmla="*/ 40 h 70"/>
                  <a:gd name="T60" fmla="*/ 71 w 110"/>
                  <a:gd name="T61" fmla="*/ 36 h 70"/>
                  <a:gd name="T62" fmla="*/ 66 w 110"/>
                  <a:gd name="T63" fmla="*/ 32 h 70"/>
                  <a:gd name="T64" fmla="*/ 59 w 110"/>
                  <a:gd name="T65" fmla="*/ 26 h 70"/>
                  <a:gd name="T66" fmla="*/ 52 w 110"/>
                  <a:gd name="T67" fmla="*/ 22 h 70"/>
                  <a:gd name="T68" fmla="*/ 46 w 110"/>
                  <a:gd name="T69" fmla="*/ 17 h 70"/>
                  <a:gd name="T70" fmla="*/ 40 w 110"/>
                  <a:gd name="T71" fmla="*/ 15 h 70"/>
                  <a:gd name="T72" fmla="*/ 35 w 110"/>
                  <a:gd name="T73" fmla="*/ 16 h 70"/>
                  <a:gd name="T74" fmla="*/ 30 w 110"/>
                  <a:gd name="T75" fmla="*/ 21 h 70"/>
                  <a:gd name="T76" fmla="*/ 27 w 110"/>
                  <a:gd name="T77" fmla="*/ 27 h 70"/>
                  <a:gd name="T78" fmla="*/ 24 w 110"/>
                  <a:gd name="T79" fmla="*/ 32 h 70"/>
                  <a:gd name="T80" fmla="*/ 19 w 110"/>
                  <a:gd name="T81" fmla="*/ 38 h 70"/>
                  <a:gd name="T82" fmla="*/ 16 w 110"/>
                  <a:gd name="T83" fmla="*/ 43 h 70"/>
                  <a:gd name="T84" fmla="*/ 12 w 110"/>
                  <a:gd name="T85" fmla="*/ 49 h 70"/>
                  <a:gd name="T86" fmla="*/ 8 w 110"/>
                  <a:gd name="T87" fmla="*/ 54 h 70"/>
                  <a:gd name="T88" fmla="*/ 5 w 110"/>
                  <a:gd name="T89" fmla="*/ 60 h 70"/>
                  <a:gd name="T90" fmla="*/ 2 w 110"/>
                  <a:gd name="T91" fmla="*/ 65 h 70"/>
                  <a:gd name="T92" fmla="*/ 3 w 110"/>
                  <a:gd name="T93" fmla="*/ 42 h 7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10"/>
                  <a:gd name="T142" fmla="*/ 0 h 70"/>
                  <a:gd name="T143" fmla="*/ 110 w 110"/>
                  <a:gd name="T144" fmla="*/ 70 h 7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10" h="70">
                    <a:moveTo>
                      <a:pt x="8" y="41"/>
                    </a:moveTo>
                    <a:lnTo>
                      <a:pt x="10" y="39"/>
                    </a:lnTo>
                    <a:lnTo>
                      <a:pt x="12" y="36"/>
                    </a:lnTo>
                    <a:lnTo>
                      <a:pt x="14" y="33"/>
                    </a:lnTo>
                    <a:lnTo>
                      <a:pt x="15" y="30"/>
                    </a:lnTo>
                    <a:lnTo>
                      <a:pt x="16" y="28"/>
                    </a:lnTo>
                    <a:lnTo>
                      <a:pt x="17" y="25"/>
                    </a:lnTo>
                    <a:lnTo>
                      <a:pt x="19" y="21"/>
                    </a:lnTo>
                    <a:lnTo>
                      <a:pt x="21" y="18"/>
                    </a:lnTo>
                    <a:lnTo>
                      <a:pt x="24" y="15"/>
                    </a:lnTo>
                    <a:lnTo>
                      <a:pt x="26" y="12"/>
                    </a:lnTo>
                    <a:lnTo>
                      <a:pt x="27" y="9"/>
                    </a:lnTo>
                    <a:lnTo>
                      <a:pt x="30" y="6"/>
                    </a:lnTo>
                    <a:lnTo>
                      <a:pt x="31" y="4"/>
                    </a:lnTo>
                    <a:lnTo>
                      <a:pt x="34" y="2"/>
                    </a:lnTo>
                    <a:lnTo>
                      <a:pt x="37" y="0"/>
                    </a:lnTo>
                    <a:lnTo>
                      <a:pt x="39" y="0"/>
                    </a:lnTo>
                    <a:lnTo>
                      <a:pt x="42" y="0"/>
                    </a:lnTo>
                    <a:lnTo>
                      <a:pt x="45" y="0"/>
                    </a:lnTo>
                    <a:lnTo>
                      <a:pt x="48" y="0"/>
                    </a:lnTo>
                    <a:lnTo>
                      <a:pt x="50" y="0"/>
                    </a:lnTo>
                    <a:lnTo>
                      <a:pt x="54" y="2"/>
                    </a:lnTo>
                    <a:lnTo>
                      <a:pt x="57" y="4"/>
                    </a:lnTo>
                    <a:lnTo>
                      <a:pt x="60" y="5"/>
                    </a:lnTo>
                    <a:lnTo>
                      <a:pt x="62" y="7"/>
                    </a:lnTo>
                    <a:lnTo>
                      <a:pt x="68" y="12"/>
                    </a:lnTo>
                    <a:lnTo>
                      <a:pt x="71" y="14"/>
                    </a:lnTo>
                    <a:lnTo>
                      <a:pt x="74" y="17"/>
                    </a:lnTo>
                    <a:lnTo>
                      <a:pt x="76" y="19"/>
                    </a:lnTo>
                    <a:lnTo>
                      <a:pt x="79" y="21"/>
                    </a:lnTo>
                    <a:lnTo>
                      <a:pt x="82" y="24"/>
                    </a:lnTo>
                    <a:lnTo>
                      <a:pt x="83" y="27"/>
                    </a:lnTo>
                    <a:lnTo>
                      <a:pt x="86" y="29"/>
                    </a:lnTo>
                    <a:lnTo>
                      <a:pt x="89" y="32"/>
                    </a:lnTo>
                    <a:lnTo>
                      <a:pt x="92" y="35"/>
                    </a:lnTo>
                    <a:lnTo>
                      <a:pt x="93" y="38"/>
                    </a:lnTo>
                    <a:lnTo>
                      <a:pt x="95" y="40"/>
                    </a:lnTo>
                    <a:lnTo>
                      <a:pt x="97" y="43"/>
                    </a:lnTo>
                    <a:lnTo>
                      <a:pt x="98" y="46"/>
                    </a:lnTo>
                    <a:lnTo>
                      <a:pt x="101" y="49"/>
                    </a:lnTo>
                    <a:lnTo>
                      <a:pt x="102" y="52"/>
                    </a:lnTo>
                    <a:lnTo>
                      <a:pt x="104" y="55"/>
                    </a:lnTo>
                    <a:lnTo>
                      <a:pt x="104" y="58"/>
                    </a:lnTo>
                    <a:lnTo>
                      <a:pt x="105" y="61"/>
                    </a:lnTo>
                    <a:lnTo>
                      <a:pt x="107" y="63"/>
                    </a:lnTo>
                    <a:lnTo>
                      <a:pt x="108" y="66"/>
                    </a:lnTo>
                    <a:lnTo>
                      <a:pt x="109" y="69"/>
                    </a:lnTo>
                    <a:lnTo>
                      <a:pt x="106" y="68"/>
                    </a:lnTo>
                    <a:lnTo>
                      <a:pt x="104" y="65"/>
                    </a:lnTo>
                    <a:lnTo>
                      <a:pt x="102" y="63"/>
                    </a:lnTo>
                    <a:lnTo>
                      <a:pt x="99" y="62"/>
                    </a:lnTo>
                    <a:lnTo>
                      <a:pt x="96" y="60"/>
                    </a:lnTo>
                    <a:lnTo>
                      <a:pt x="93" y="59"/>
                    </a:lnTo>
                    <a:lnTo>
                      <a:pt x="91" y="57"/>
                    </a:lnTo>
                    <a:lnTo>
                      <a:pt x="89" y="54"/>
                    </a:lnTo>
                    <a:lnTo>
                      <a:pt x="87" y="52"/>
                    </a:lnTo>
                    <a:lnTo>
                      <a:pt x="84" y="50"/>
                    </a:lnTo>
                    <a:lnTo>
                      <a:pt x="82" y="46"/>
                    </a:lnTo>
                    <a:lnTo>
                      <a:pt x="79" y="43"/>
                    </a:lnTo>
                    <a:lnTo>
                      <a:pt x="76" y="40"/>
                    </a:lnTo>
                    <a:lnTo>
                      <a:pt x="73" y="39"/>
                    </a:lnTo>
                    <a:lnTo>
                      <a:pt x="71" y="36"/>
                    </a:lnTo>
                    <a:lnTo>
                      <a:pt x="69" y="34"/>
                    </a:lnTo>
                    <a:lnTo>
                      <a:pt x="66" y="32"/>
                    </a:lnTo>
                    <a:lnTo>
                      <a:pt x="62" y="29"/>
                    </a:lnTo>
                    <a:lnTo>
                      <a:pt x="59" y="26"/>
                    </a:lnTo>
                    <a:lnTo>
                      <a:pt x="56" y="24"/>
                    </a:lnTo>
                    <a:lnTo>
                      <a:pt x="52" y="22"/>
                    </a:lnTo>
                    <a:lnTo>
                      <a:pt x="49" y="20"/>
                    </a:lnTo>
                    <a:lnTo>
                      <a:pt x="46" y="17"/>
                    </a:lnTo>
                    <a:lnTo>
                      <a:pt x="43" y="16"/>
                    </a:lnTo>
                    <a:lnTo>
                      <a:pt x="40" y="15"/>
                    </a:lnTo>
                    <a:lnTo>
                      <a:pt x="38" y="14"/>
                    </a:lnTo>
                    <a:lnTo>
                      <a:pt x="35" y="16"/>
                    </a:lnTo>
                    <a:lnTo>
                      <a:pt x="33" y="19"/>
                    </a:lnTo>
                    <a:lnTo>
                      <a:pt x="30" y="21"/>
                    </a:lnTo>
                    <a:lnTo>
                      <a:pt x="29" y="24"/>
                    </a:lnTo>
                    <a:lnTo>
                      <a:pt x="27" y="27"/>
                    </a:lnTo>
                    <a:lnTo>
                      <a:pt x="26" y="29"/>
                    </a:lnTo>
                    <a:lnTo>
                      <a:pt x="24" y="32"/>
                    </a:lnTo>
                    <a:lnTo>
                      <a:pt x="22" y="35"/>
                    </a:lnTo>
                    <a:lnTo>
                      <a:pt x="19" y="38"/>
                    </a:lnTo>
                    <a:lnTo>
                      <a:pt x="17" y="40"/>
                    </a:lnTo>
                    <a:lnTo>
                      <a:pt x="16" y="43"/>
                    </a:lnTo>
                    <a:lnTo>
                      <a:pt x="14" y="46"/>
                    </a:lnTo>
                    <a:lnTo>
                      <a:pt x="12" y="49"/>
                    </a:lnTo>
                    <a:lnTo>
                      <a:pt x="10" y="52"/>
                    </a:lnTo>
                    <a:lnTo>
                      <a:pt x="8" y="54"/>
                    </a:lnTo>
                    <a:lnTo>
                      <a:pt x="6" y="57"/>
                    </a:lnTo>
                    <a:lnTo>
                      <a:pt x="5" y="60"/>
                    </a:lnTo>
                    <a:lnTo>
                      <a:pt x="4" y="63"/>
                    </a:lnTo>
                    <a:lnTo>
                      <a:pt x="2" y="65"/>
                    </a:lnTo>
                    <a:lnTo>
                      <a:pt x="0" y="68"/>
                    </a:lnTo>
                    <a:lnTo>
                      <a:pt x="3" y="42"/>
                    </a:lnTo>
                  </a:path>
                </a:pathLst>
              </a:custGeom>
              <a:solidFill>
                <a:srgbClr val="00CC00"/>
              </a:solidFill>
              <a:ln w="12700" cap="rnd">
                <a:solidFill>
                  <a:srgbClr val="00CC00"/>
                </a:solidFill>
                <a:round/>
                <a:headEnd/>
                <a:tailEnd/>
              </a:ln>
            </p:spPr>
            <p:txBody>
              <a:bodyPr/>
              <a:lstStyle/>
              <a:p>
                <a:endParaRPr lang="en-US"/>
              </a:p>
            </p:txBody>
          </p:sp>
          <p:sp>
            <p:nvSpPr>
              <p:cNvPr id="3748" name="Freeform 364"/>
              <p:cNvSpPr>
                <a:spLocks/>
              </p:cNvSpPr>
              <p:nvPr/>
            </p:nvSpPr>
            <p:spPr bwMode="auto">
              <a:xfrm>
                <a:off x="3918" y="2049"/>
                <a:ext cx="152" cy="95"/>
              </a:xfrm>
              <a:custGeom>
                <a:avLst/>
                <a:gdLst>
                  <a:gd name="T0" fmla="*/ 137 w 152"/>
                  <a:gd name="T1" fmla="*/ 53 h 95"/>
                  <a:gd name="T2" fmla="*/ 132 w 152"/>
                  <a:gd name="T3" fmla="*/ 45 h 95"/>
                  <a:gd name="T4" fmla="*/ 128 w 152"/>
                  <a:gd name="T5" fmla="*/ 38 h 95"/>
                  <a:gd name="T6" fmla="*/ 124 w 152"/>
                  <a:gd name="T7" fmla="*/ 29 h 95"/>
                  <a:gd name="T8" fmla="*/ 118 w 152"/>
                  <a:gd name="T9" fmla="*/ 20 h 95"/>
                  <a:gd name="T10" fmla="*/ 113 w 152"/>
                  <a:gd name="T11" fmla="*/ 13 h 95"/>
                  <a:gd name="T12" fmla="*/ 108 w 152"/>
                  <a:gd name="T13" fmla="*/ 5 h 95"/>
                  <a:gd name="T14" fmla="*/ 100 w 152"/>
                  <a:gd name="T15" fmla="*/ 0 h 95"/>
                  <a:gd name="T16" fmla="*/ 93 w 152"/>
                  <a:gd name="T17" fmla="*/ 0 h 95"/>
                  <a:gd name="T18" fmla="*/ 85 w 152"/>
                  <a:gd name="T19" fmla="*/ 0 h 95"/>
                  <a:gd name="T20" fmla="*/ 76 w 152"/>
                  <a:gd name="T21" fmla="*/ 3 h 95"/>
                  <a:gd name="T22" fmla="*/ 69 w 152"/>
                  <a:gd name="T23" fmla="*/ 6 h 95"/>
                  <a:gd name="T24" fmla="*/ 57 w 152"/>
                  <a:gd name="T25" fmla="*/ 16 h 95"/>
                  <a:gd name="T26" fmla="*/ 48 w 152"/>
                  <a:gd name="T27" fmla="*/ 23 h 95"/>
                  <a:gd name="T28" fmla="*/ 42 w 152"/>
                  <a:gd name="T29" fmla="*/ 29 h 95"/>
                  <a:gd name="T30" fmla="*/ 36 w 152"/>
                  <a:gd name="T31" fmla="*/ 36 h 95"/>
                  <a:gd name="T32" fmla="*/ 28 w 152"/>
                  <a:gd name="T33" fmla="*/ 44 h 95"/>
                  <a:gd name="T34" fmla="*/ 23 w 152"/>
                  <a:gd name="T35" fmla="*/ 51 h 95"/>
                  <a:gd name="T36" fmla="*/ 16 w 152"/>
                  <a:gd name="T37" fmla="*/ 59 h 95"/>
                  <a:gd name="T38" fmla="*/ 11 w 152"/>
                  <a:gd name="T39" fmla="*/ 66 h 95"/>
                  <a:gd name="T40" fmla="*/ 8 w 152"/>
                  <a:gd name="T41" fmla="*/ 75 h 95"/>
                  <a:gd name="T42" fmla="*/ 5 w 152"/>
                  <a:gd name="T43" fmla="*/ 83 h 95"/>
                  <a:gd name="T44" fmla="*/ 1 w 152"/>
                  <a:gd name="T45" fmla="*/ 90 h 95"/>
                  <a:gd name="T46" fmla="*/ 4 w 152"/>
                  <a:gd name="T47" fmla="*/ 93 h 95"/>
                  <a:gd name="T48" fmla="*/ 10 w 152"/>
                  <a:gd name="T49" fmla="*/ 86 h 95"/>
                  <a:gd name="T50" fmla="*/ 18 w 152"/>
                  <a:gd name="T51" fmla="*/ 81 h 95"/>
                  <a:gd name="T52" fmla="*/ 25 w 152"/>
                  <a:gd name="T53" fmla="*/ 78 h 95"/>
                  <a:gd name="T54" fmla="*/ 30 w 152"/>
                  <a:gd name="T55" fmla="*/ 70 h 95"/>
                  <a:gd name="T56" fmla="*/ 38 w 152"/>
                  <a:gd name="T57" fmla="*/ 63 h 95"/>
                  <a:gd name="T58" fmla="*/ 46 w 152"/>
                  <a:gd name="T59" fmla="*/ 55 h 95"/>
                  <a:gd name="T60" fmla="*/ 52 w 152"/>
                  <a:gd name="T61" fmla="*/ 49 h 95"/>
                  <a:gd name="T62" fmla="*/ 60 w 152"/>
                  <a:gd name="T63" fmla="*/ 44 h 95"/>
                  <a:gd name="T64" fmla="*/ 70 w 152"/>
                  <a:gd name="T65" fmla="*/ 35 h 95"/>
                  <a:gd name="T66" fmla="*/ 79 w 152"/>
                  <a:gd name="T67" fmla="*/ 30 h 95"/>
                  <a:gd name="T68" fmla="*/ 88 w 152"/>
                  <a:gd name="T69" fmla="*/ 24 h 95"/>
                  <a:gd name="T70" fmla="*/ 95 w 152"/>
                  <a:gd name="T71" fmla="*/ 20 h 95"/>
                  <a:gd name="T72" fmla="*/ 103 w 152"/>
                  <a:gd name="T73" fmla="*/ 21 h 95"/>
                  <a:gd name="T74" fmla="*/ 109 w 152"/>
                  <a:gd name="T75" fmla="*/ 29 h 95"/>
                  <a:gd name="T76" fmla="*/ 113 w 152"/>
                  <a:gd name="T77" fmla="*/ 36 h 95"/>
                  <a:gd name="T78" fmla="*/ 118 w 152"/>
                  <a:gd name="T79" fmla="*/ 44 h 95"/>
                  <a:gd name="T80" fmla="*/ 124 w 152"/>
                  <a:gd name="T81" fmla="*/ 51 h 95"/>
                  <a:gd name="T82" fmla="*/ 129 w 152"/>
                  <a:gd name="T83" fmla="*/ 59 h 95"/>
                  <a:gd name="T84" fmla="*/ 135 w 152"/>
                  <a:gd name="T85" fmla="*/ 66 h 95"/>
                  <a:gd name="T86" fmla="*/ 140 w 152"/>
                  <a:gd name="T87" fmla="*/ 74 h 95"/>
                  <a:gd name="T88" fmla="*/ 145 w 152"/>
                  <a:gd name="T89" fmla="*/ 81 h 95"/>
                  <a:gd name="T90" fmla="*/ 148 w 152"/>
                  <a:gd name="T91" fmla="*/ 89 h 95"/>
                  <a:gd name="T92" fmla="*/ 147 w 152"/>
                  <a:gd name="T93" fmla="*/ 58 h 9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52"/>
                  <a:gd name="T142" fmla="*/ 0 h 95"/>
                  <a:gd name="T143" fmla="*/ 152 w 152"/>
                  <a:gd name="T144" fmla="*/ 95 h 95"/>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52" h="95">
                    <a:moveTo>
                      <a:pt x="140" y="56"/>
                    </a:moveTo>
                    <a:lnTo>
                      <a:pt x="137" y="53"/>
                    </a:lnTo>
                    <a:lnTo>
                      <a:pt x="135" y="49"/>
                    </a:lnTo>
                    <a:lnTo>
                      <a:pt x="132" y="45"/>
                    </a:lnTo>
                    <a:lnTo>
                      <a:pt x="131" y="41"/>
                    </a:lnTo>
                    <a:lnTo>
                      <a:pt x="128" y="38"/>
                    </a:lnTo>
                    <a:lnTo>
                      <a:pt x="127" y="34"/>
                    </a:lnTo>
                    <a:lnTo>
                      <a:pt x="124" y="29"/>
                    </a:lnTo>
                    <a:lnTo>
                      <a:pt x="122" y="25"/>
                    </a:lnTo>
                    <a:lnTo>
                      <a:pt x="118" y="20"/>
                    </a:lnTo>
                    <a:lnTo>
                      <a:pt x="115" y="16"/>
                    </a:lnTo>
                    <a:lnTo>
                      <a:pt x="113" y="13"/>
                    </a:lnTo>
                    <a:lnTo>
                      <a:pt x="109" y="9"/>
                    </a:lnTo>
                    <a:lnTo>
                      <a:pt x="108" y="5"/>
                    </a:lnTo>
                    <a:lnTo>
                      <a:pt x="104" y="3"/>
                    </a:lnTo>
                    <a:lnTo>
                      <a:pt x="100" y="0"/>
                    </a:lnTo>
                    <a:lnTo>
                      <a:pt x="96" y="0"/>
                    </a:lnTo>
                    <a:lnTo>
                      <a:pt x="93" y="0"/>
                    </a:lnTo>
                    <a:lnTo>
                      <a:pt x="89" y="0"/>
                    </a:lnTo>
                    <a:lnTo>
                      <a:pt x="85" y="0"/>
                    </a:lnTo>
                    <a:lnTo>
                      <a:pt x="81" y="0"/>
                    </a:lnTo>
                    <a:lnTo>
                      <a:pt x="76" y="3"/>
                    </a:lnTo>
                    <a:lnTo>
                      <a:pt x="72" y="5"/>
                    </a:lnTo>
                    <a:lnTo>
                      <a:pt x="69" y="6"/>
                    </a:lnTo>
                    <a:lnTo>
                      <a:pt x="65" y="10"/>
                    </a:lnTo>
                    <a:lnTo>
                      <a:pt x="57" y="16"/>
                    </a:lnTo>
                    <a:lnTo>
                      <a:pt x="53" y="19"/>
                    </a:lnTo>
                    <a:lnTo>
                      <a:pt x="48" y="23"/>
                    </a:lnTo>
                    <a:lnTo>
                      <a:pt x="46" y="26"/>
                    </a:lnTo>
                    <a:lnTo>
                      <a:pt x="42" y="29"/>
                    </a:lnTo>
                    <a:lnTo>
                      <a:pt x="38" y="33"/>
                    </a:lnTo>
                    <a:lnTo>
                      <a:pt x="36" y="36"/>
                    </a:lnTo>
                    <a:lnTo>
                      <a:pt x="32" y="40"/>
                    </a:lnTo>
                    <a:lnTo>
                      <a:pt x="28" y="44"/>
                    </a:lnTo>
                    <a:lnTo>
                      <a:pt x="24" y="48"/>
                    </a:lnTo>
                    <a:lnTo>
                      <a:pt x="23" y="51"/>
                    </a:lnTo>
                    <a:lnTo>
                      <a:pt x="19" y="55"/>
                    </a:lnTo>
                    <a:lnTo>
                      <a:pt x="16" y="59"/>
                    </a:lnTo>
                    <a:lnTo>
                      <a:pt x="15" y="63"/>
                    </a:lnTo>
                    <a:lnTo>
                      <a:pt x="11" y="66"/>
                    </a:lnTo>
                    <a:lnTo>
                      <a:pt x="10" y="71"/>
                    </a:lnTo>
                    <a:lnTo>
                      <a:pt x="8" y="75"/>
                    </a:lnTo>
                    <a:lnTo>
                      <a:pt x="6" y="79"/>
                    </a:lnTo>
                    <a:lnTo>
                      <a:pt x="5" y="83"/>
                    </a:lnTo>
                    <a:lnTo>
                      <a:pt x="3" y="86"/>
                    </a:lnTo>
                    <a:lnTo>
                      <a:pt x="1" y="90"/>
                    </a:lnTo>
                    <a:lnTo>
                      <a:pt x="0" y="94"/>
                    </a:lnTo>
                    <a:lnTo>
                      <a:pt x="4" y="93"/>
                    </a:lnTo>
                    <a:lnTo>
                      <a:pt x="6" y="89"/>
                    </a:lnTo>
                    <a:lnTo>
                      <a:pt x="10" y="86"/>
                    </a:lnTo>
                    <a:lnTo>
                      <a:pt x="14" y="84"/>
                    </a:lnTo>
                    <a:lnTo>
                      <a:pt x="18" y="81"/>
                    </a:lnTo>
                    <a:lnTo>
                      <a:pt x="22" y="80"/>
                    </a:lnTo>
                    <a:lnTo>
                      <a:pt x="25" y="78"/>
                    </a:lnTo>
                    <a:lnTo>
                      <a:pt x="28" y="74"/>
                    </a:lnTo>
                    <a:lnTo>
                      <a:pt x="30" y="70"/>
                    </a:lnTo>
                    <a:lnTo>
                      <a:pt x="34" y="68"/>
                    </a:lnTo>
                    <a:lnTo>
                      <a:pt x="38" y="63"/>
                    </a:lnTo>
                    <a:lnTo>
                      <a:pt x="42" y="59"/>
                    </a:lnTo>
                    <a:lnTo>
                      <a:pt x="46" y="55"/>
                    </a:lnTo>
                    <a:lnTo>
                      <a:pt x="49" y="53"/>
                    </a:lnTo>
                    <a:lnTo>
                      <a:pt x="52" y="49"/>
                    </a:lnTo>
                    <a:lnTo>
                      <a:pt x="56" y="46"/>
                    </a:lnTo>
                    <a:lnTo>
                      <a:pt x="60" y="44"/>
                    </a:lnTo>
                    <a:lnTo>
                      <a:pt x="65" y="40"/>
                    </a:lnTo>
                    <a:lnTo>
                      <a:pt x="70" y="35"/>
                    </a:lnTo>
                    <a:lnTo>
                      <a:pt x="74" y="33"/>
                    </a:lnTo>
                    <a:lnTo>
                      <a:pt x="79" y="30"/>
                    </a:lnTo>
                    <a:lnTo>
                      <a:pt x="82" y="28"/>
                    </a:lnTo>
                    <a:lnTo>
                      <a:pt x="88" y="24"/>
                    </a:lnTo>
                    <a:lnTo>
                      <a:pt x="91" y="21"/>
                    </a:lnTo>
                    <a:lnTo>
                      <a:pt x="95" y="20"/>
                    </a:lnTo>
                    <a:lnTo>
                      <a:pt x="99" y="19"/>
                    </a:lnTo>
                    <a:lnTo>
                      <a:pt x="103" y="21"/>
                    </a:lnTo>
                    <a:lnTo>
                      <a:pt x="105" y="26"/>
                    </a:lnTo>
                    <a:lnTo>
                      <a:pt x="109" y="29"/>
                    </a:lnTo>
                    <a:lnTo>
                      <a:pt x="110" y="33"/>
                    </a:lnTo>
                    <a:lnTo>
                      <a:pt x="113" y="36"/>
                    </a:lnTo>
                    <a:lnTo>
                      <a:pt x="115" y="40"/>
                    </a:lnTo>
                    <a:lnTo>
                      <a:pt x="118" y="44"/>
                    </a:lnTo>
                    <a:lnTo>
                      <a:pt x="121" y="48"/>
                    </a:lnTo>
                    <a:lnTo>
                      <a:pt x="124" y="51"/>
                    </a:lnTo>
                    <a:lnTo>
                      <a:pt x="127" y="55"/>
                    </a:lnTo>
                    <a:lnTo>
                      <a:pt x="129" y="59"/>
                    </a:lnTo>
                    <a:lnTo>
                      <a:pt x="132" y="63"/>
                    </a:lnTo>
                    <a:lnTo>
                      <a:pt x="135" y="66"/>
                    </a:lnTo>
                    <a:lnTo>
                      <a:pt x="137" y="70"/>
                    </a:lnTo>
                    <a:lnTo>
                      <a:pt x="140" y="74"/>
                    </a:lnTo>
                    <a:lnTo>
                      <a:pt x="142" y="78"/>
                    </a:lnTo>
                    <a:lnTo>
                      <a:pt x="145" y="81"/>
                    </a:lnTo>
                    <a:lnTo>
                      <a:pt x="146" y="85"/>
                    </a:lnTo>
                    <a:lnTo>
                      <a:pt x="148" y="89"/>
                    </a:lnTo>
                    <a:lnTo>
                      <a:pt x="151" y="93"/>
                    </a:lnTo>
                    <a:lnTo>
                      <a:pt x="147" y="58"/>
                    </a:lnTo>
                  </a:path>
                </a:pathLst>
              </a:custGeom>
              <a:solidFill>
                <a:srgbClr val="00CC00"/>
              </a:solidFill>
              <a:ln w="12700" cap="rnd">
                <a:solidFill>
                  <a:srgbClr val="00CC00"/>
                </a:solidFill>
                <a:round/>
                <a:headEnd/>
                <a:tailEnd/>
              </a:ln>
            </p:spPr>
            <p:txBody>
              <a:bodyPr/>
              <a:lstStyle/>
              <a:p>
                <a:endParaRPr lang="en-US"/>
              </a:p>
            </p:txBody>
          </p:sp>
          <p:sp>
            <p:nvSpPr>
              <p:cNvPr id="3749" name="Freeform 365"/>
              <p:cNvSpPr>
                <a:spLocks/>
              </p:cNvSpPr>
              <p:nvPr/>
            </p:nvSpPr>
            <p:spPr bwMode="auto">
              <a:xfrm>
                <a:off x="4058" y="1965"/>
                <a:ext cx="47" cy="605"/>
              </a:xfrm>
              <a:custGeom>
                <a:avLst/>
                <a:gdLst>
                  <a:gd name="T0" fmla="*/ 3 w 55"/>
                  <a:gd name="T1" fmla="*/ 11 h 776"/>
                  <a:gd name="T2" fmla="*/ 3 w 55"/>
                  <a:gd name="T3" fmla="*/ 10 h 776"/>
                  <a:gd name="T4" fmla="*/ 3 w 55"/>
                  <a:gd name="T5" fmla="*/ 9 h 776"/>
                  <a:gd name="T6" fmla="*/ 3 w 55"/>
                  <a:gd name="T7" fmla="*/ 9 h 776"/>
                  <a:gd name="T8" fmla="*/ 3 w 55"/>
                  <a:gd name="T9" fmla="*/ 9 h 776"/>
                  <a:gd name="T10" fmla="*/ 3 w 55"/>
                  <a:gd name="T11" fmla="*/ 9 h 776"/>
                  <a:gd name="T12" fmla="*/ 3 w 55"/>
                  <a:gd name="T13" fmla="*/ 8 h 776"/>
                  <a:gd name="T14" fmla="*/ 3 w 55"/>
                  <a:gd name="T15" fmla="*/ 7 h 776"/>
                  <a:gd name="T16" fmla="*/ 3 w 55"/>
                  <a:gd name="T17" fmla="*/ 7 h 776"/>
                  <a:gd name="T18" fmla="*/ 3 w 55"/>
                  <a:gd name="T19" fmla="*/ 7 h 776"/>
                  <a:gd name="T20" fmla="*/ 3 w 55"/>
                  <a:gd name="T21" fmla="*/ 7 h 776"/>
                  <a:gd name="T22" fmla="*/ 2 w 55"/>
                  <a:gd name="T23" fmla="*/ 5 h 776"/>
                  <a:gd name="T24" fmla="*/ 0 w 55"/>
                  <a:gd name="T25" fmla="*/ 5 h 776"/>
                  <a:gd name="T26" fmla="*/ 0 w 55"/>
                  <a:gd name="T27" fmla="*/ 5 h 776"/>
                  <a:gd name="T28" fmla="*/ 0 w 55"/>
                  <a:gd name="T29" fmla="*/ 4 h 776"/>
                  <a:gd name="T30" fmla="*/ 0 w 55"/>
                  <a:gd name="T31" fmla="*/ 4 h 776"/>
                  <a:gd name="T32" fmla="*/ 3 w 55"/>
                  <a:gd name="T33" fmla="*/ 4 h 776"/>
                  <a:gd name="T34" fmla="*/ 3 w 55"/>
                  <a:gd name="T35" fmla="*/ 3 h 776"/>
                  <a:gd name="T36" fmla="*/ 3 w 55"/>
                  <a:gd name="T37" fmla="*/ 3 h 776"/>
                  <a:gd name="T38" fmla="*/ 3 w 55"/>
                  <a:gd name="T39" fmla="*/ 2 h 776"/>
                  <a:gd name="T40" fmla="*/ 3 w 55"/>
                  <a:gd name="T41" fmla="*/ 2 h 776"/>
                  <a:gd name="T42" fmla="*/ 3 w 55"/>
                  <a:gd name="T43" fmla="*/ 2 h 776"/>
                  <a:gd name="T44" fmla="*/ 3 w 55"/>
                  <a:gd name="T45" fmla="*/ 2 h 776"/>
                  <a:gd name="T46" fmla="*/ 3 w 55"/>
                  <a:gd name="T47" fmla="*/ 2 h 776"/>
                  <a:gd name="T48" fmla="*/ 3 w 55"/>
                  <a:gd name="T49" fmla="*/ 2 h 776"/>
                  <a:gd name="T50" fmla="*/ 3 w 55"/>
                  <a:gd name="T51" fmla="*/ 2 h 776"/>
                  <a:gd name="T52" fmla="*/ 3 w 55"/>
                  <a:gd name="T53" fmla="*/ 2 h 776"/>
                  <a:gd name="T54" fmla="*/ 3 w 55"/>
                  <a:gd name="T55" fmla="*/ 2 h 776"/>
                  <a:gd name="T56" fmla="*/ 3 w 55"/>
                  <a:gd name="T57" fmla="*/ 2 h 776"/>
                  <a:gd name="T58" fmla="*/ 3 w 55"/>
                  <a:gd name="T59" fmla="*/ 2 h 776"/>
                  <a:gd name="T60" fmla="*/ 3 w 55"/>
                  <a:gd name="T61" fmla="*/ 2 h 776"/>
                  <a:gd name="T62" fmla="*/ 3 w 55"/>
                  <a:gd name="T63" fmla="*/ 2 h 776"/>
                  <a:gd name="T64" fmla="*/ 3 w 55"/>
                  <a:gd name="T65" fmla="*/ 2 h 776"/>
                  <a:gd name="T66" fmla="*/ 3 w 55"/>
                  <a:gd name="T67" fmla="*/ 2 h 776"/>
                  <a:gd name="T68" fmla="*/ 3 w 55"/>
                  <a:gd name="T69" fmla="*/ 2 h 776"/>
                  <a:gd name="T70" fmla="*/ 3 w 55"/>
                  <a:gd name="T71" fmla="*/ 3 h 776"/>
                  <a:gd name="T72" fmla="*/ 3 w 55"/>
                  <a:gd name="T73" fmla="*/ 3 h 776"/>
                  <a:gd name="T74" fmla="*/ 3 w 55"/>
                  <a:gd name="T75" fmla="*/ 4 h 776"/>
                  <a:gd name="T76" fmla="*/ 3 w 55"/>
                  <a:gd name="T77" fmla="*/ 4 h 776"/>
                  <a:gd name="T78" fmla="*/ 3 w 55"/>
                  <a:gd name="T79" fmla="*/ 4 h 776"/>
                  <a:gd name="T80" fmla="*/ 3 w 55"/>
                  <a:gd name="T81" fmla="*/ 5 h 776"/>
                  <a:gd name="T82" fmla="*/ 3 w 55"/>
                  <a:gd name="T83" fmla="*/ 5 h 776"/>
                  <a:gd name="T84" fmla="*/ 3 w 55"/>
                  <a:gd name="T85" fmla="*/ 5 h 776"/>
                  <a:gd name="T86" fmla="*/ 3 w 55"/>
                  <a:gd name="T87" fmla="*/ 5 h 776"/>
                  <a:gd name="T88" fmla="*/ 3 w 55"/>
                  <a:gd name="T89" fmla="*/ 7 h 776"/>
                  <a:gd name="T90" fmla="*/ 3 w 55"/>
                  <a:gd name="T91" fmla="*/ 7 h 776"/>
                  <a:gd name="T92" fmla="*/ 3 w 55"/>
                  <a:gd name="T93" fmla="*/ 7 h 776"/>
                  <a:gd name="T94" fmla="*/ 3 w 55"/>
                  <a:gd name="T95" fmla="*/ 7 h 776"/>
                  <a:gd name="T96" fmla="*/ 3 w 55"/>
                  <a:gd name="T97" fmla="*/ 7 h 776"/>
                  <a:gd name="T98" fmla="*/ 3 w 55"/>
                  <a:gd name="T99" fmla="*/ 9 h 776"/>
                  <a:gd name="T100" fmla="*/ 3 w 55"/>
                  <a:gd name="T101" fmla="*/ 9 h 776"/>
                  <a:gd name="T102" fmla="*/ 3 w 55"/>
                  <a:gd name="T103" fmla="*/ 9 h 776"/>
                  <a:gd name="T104" fmla="*/ 3 w 55"/>
                  <a:gd name="T105" fmla="*/ 9 h 776"/>
                  <a:gd name="T106" fmla="*/ 3 w 55"/>
                  <a:gd name="T107" fmla="*/ 9 h 776"/>
                  <a:gd name="T108" fmla="*/ 3 w 55"/>
                  <a:gd name="T109" fmla="*/ 9 h 776"/>
                  <a:gd name="T110" fmla="*/ 3 w 55"/>
                  <a:gd name="T111" fmla="*/ 11 h 776"/>
                  <a:gd name="T112" fmla="*/ 3 w 55"/>
                  <a:gd name="T113" fmla="*/ 11 h 776"/>
                  <a:gd name="T114" fmla="*/ 3 w 55"/>
                  <a:gd name="T115" fmla="*/ 11 h 776"/>
                  <a:gd name="T116" fmla="*/ 3 w 55"/>
                  <a:gd name="T117" fmla="*/ 12 h 776"/>
                  <a:gd name="T118" fmla="*/ 3 w 55"/>
                  <a:gd name="T119" fmla="*/ 11 h 77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55"/>
                  <a:gd name="T181" fmla="*/ 0 h 776"/>
                  <a:gd name="T182" fmla="*/ 55 w 55"/>
                  <a:gd name="T183" fmla="*/ 776 h 77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55" h="776">
                    <a:moveTo>
                      <a:pt x="21" y="751"/>
                    </a:moveTo>
                    <a:lnTo>
                      <a:pt x="19" y="745"/>
                    </a:lnTo>
                    <a:lnTo>
                      <a:pt x="19" y="740"/>
                    </a:lnTo>
                    <a:lnTo>
                      <a:pt x="19" y="734"/>
                    </a:lnTo>
                    <a:lnTo>
                      <a:pt x="19" y="727"/>
                    </a:lnTo>
                    <a:lnTo>
                      <a:pt x="19" y="721"/>
                    </a:lnTo>
                    <a:lnTo>
                      <a:pt x="19" y="716"/>
                    </a:lnTo>
                    <a:lnTo>
                      <a:pt x="19" y="709"/>
                    </a:lnTo>
                    <a:lnTo>
                      <a:pt x="19" y="698"/>
                    </a:lnTo>
                    <a:lnTo>
                      <a:pt x="19" y="686"/>
                    </a:lnTo>
                    <a:lnTo>
                      <a:pt x="19" y="681"/>
                    </a:lnTo>
                    <a:lnTo>
                      <a:pt x="17" y="675"/>
                    </a:lnTo>
                    <a:lnTo>
                      <a:pt x="17" y="668"/>
                    </a:lnTo>
                    <a:lnTo>
                      <a:pt x="17" y="661"/>
                    </a:lnTo>
                    <a:lnTo>
                      <a:pt x="15" y="655"/>
                    </a:lnTo>
                    <a:lnTo>
                      <a:pt x="15" y="650"/>
                    </a:lnTo>
                    <a:lnTo>
                      <a:pt x="15" y="644"/>
                    </a:lnTo>
                    <a:lnTo>
                      <a:pt x="15" y="638"/>
                    </a:lnTo>
                    <a:lnTo>
                      <a:pt x="15" y="631"/>
                    </a:lnTo>
                    <a:lnTo>
                      <a:pt x="15" y="620"/>
                    </a:lnTo>
                    <a:lnTo>
                      <a:pt x="15" y="609"/>
                    </a:lnTo>
                    <a:lnTo>
                      <a:pt x="15" y="600"/>
                    </a:lnTo>
                    <a:lnTo>
                      <a:pt x="15" y="590"/>
                    </a:lnTo>
                    <a:lnTo>
                      <a:pt x="15" y="583"/>
                    </a:lnTo>
                    <a:lnTo>
                      <a:pt x="15" y="578"/>
                    </a:lnTo>
                    <a:lnTo>
                      <a:pt x="15" y="570"/>
                    </a:lnTo>
                    <a:lnTo>
                      <a:pt x="15" y="563"/>
                    </a:lnTo>
                    <a:lnTo>
                      <a:pt x="15" y="554"/>
                    </a:lnTo>
                    <a:lnTo>
                      <a:pt x="15" y="546"/>
                    </a:lnTo>
                    <a:lnTo>
                      <a:pt x="15" y="541"/>
                    </a:lnTo>
                    <a:lnTo>
                      <a:pt x="15" y="535"/>
                    </a:lnTo>
                    <a:lnTo>
                      <a:pt x="15" y="530"/>
                    </a:lnTo>
                    <a:lnTo>
                      <a:pt x="15" y="520"/>
                    </a:lnTo>
                    <a:lnTo>
                      <a:pt x="14" y="511"/>
                    </a:lnTo>
                    <a:lnTo>
                      <a:pt x="14" y="504"/>
                    </a:lnTo>
                    <a:lnTo>
                      <a:pt x="14" y="496"/>
                    </a:lnTo>
                    <a:lnTo>
                      <a:pt x="14" y="491"/>
                    </a:lnTo>
                    <a:lnTo>
                      <a:pt x="14" y="485"/>
                    </a:lnTo>
                    <a:lnTo>
                      <a:pt x="12" y="476"/>
                    </a:lnTo>
                    <a:lnTo>
                      <a:pt x="12" y="471"/>
                    </a:lnTo>
                    <a:lnTo>
                      <a:pt x="10" y="463"/>
                    </a:lnTo>
                    <a:lnTo>
                      <a:pt x="8" y="454"/>
                    </a:lnTo>
                    <a:lnTo>
                      <a:pt x="8" y="447"/>
                    </a:lnTo>
                    <a:lnTo>
                      <a:pt x="8" y="441"/>
                    </a:lnTo>
                    <a:lnTo>
                      <a:pt x="8" y="435"/>
                    </a:lnTo>
                    <a:lnTo>
                      <a:pt x="6" y="424"/>
                    </a:lnTo>
                    <a:lnTo>
                      <a:pt x="4" y="417"/>
                    </a:lnTo>
                    <a:lnTo>
                      <a:pt x="2" y="410"/>
                    </a:lnTo>
                    <a:lnTo>
                      <a:pt x="0" y="402"/>
                    </a:lnTo>
                    <a:lnTo>
                      <a:pt x="0" y="395"/>
                    </a:lnTo>
                    <a:lnTo>
                      <a:pt x="0" y="388"/>
                    </a:lnTo>
                    <a:lnTo>
                      <a:pt x="0" y="380"/>
                    </a:lnTo>
                    <a:lnTo>
                      <a:pt x="0" y="373"/>
                    </a:lnTo>
                    <a:lnTo>
                      <a:pt x="0" y="365"/>
                    </a:lnTo>
                    <a:lnTo>
                      <a:pt x="0" y="360"/>
                    </a:lnTo>
                    <a:lnTo>
                      <a:pt x="0" y="354"/>
                    </a:lnTo>
                    <a:lnTo>
                      <a:pt x="0" y="349"/>
                    </a:lnTo>
                    <a:lnTo>
                      <a:pt x="0" y="343"/>
                    </a:lnTo>
                    <a:lnTo>
                      <a:pt x="0" y="338"/>
                    </a:lnTo>
                    <a:lnTo>
                      <a:pt x="0" y="328"/>
                    </a:lnTo>
                    <a:lnTo>
                      <a:pt x="0" y="317"/>
                    </a:lnTo>
                    <a:lnTo>
                      <a:pt x="0" y="310"/>
                    </a:lnTo>
                    <a:lnTo>
                      <a:pt x="0" y="304"/>
                    </a:lnTo>
                    <a:lnTo>
                      <a:pt x="0" y="299"/>
                    </a:lnTo>
                    <a:lnTo>
                      <a:pt x="0" y="292"/>
                    </a:lnTo>
                    <a:lnTo>
                      <a:pt x="2" y="282"/>
                    </a:lnTo>
                    <a:lnTo>
                      <a:pt x="4" y="275"/>
                    </a:lnTo>
                    <a:lnTo>
                      <a:pt x="4" y="269"/>
                    </a:lnTo>
                    <a:lnTo>
                      <a:pt x="6" y="262"/>
                    </a:lnTo>
                    <a:lnTo>
                      <a:pt x="8" y="253"/>
                    </a:lnTo>
                    <a:lnTo>
                      <a:pt x="10" y="247"/>
                    </a:lnTo>
                    <a:lnTo>
                      <a:pt x="10" y="238"/>
                    </a:lnTo>
                    <a:lnTo>
                      <a:pt x="12" y="231"/>
                    </a:lnTo>
                    <a:lnTo>
                      <a:pt x="12" y="223"/>
                    </a:lnTo>
                    <a:lnTo>
                      <a:pt x="12" y="218"/>
                    </a:lnTo>
                    <a:lnTo>
                      <a:pt x="12" y="210"/>
                    </a:lnTo>
                    <a:lnTo>
                      <a:pt x="12" y="205"/>
                    </a:lnTo>
                    <a:lnTo>
                      <a:pt x="12" y="199"/>
                    </a:lnTo>
                    <a:lnTo>
                      <a:pt x="12" y="194"/>
                    </a:lnTo>
                    <a:lnTo>
                      <a:pt x="12" y="188"/>
                    </a:lnTo>
                    <a:lnTo>
                      <a:pt x="12" y="183"/>
                    </a:lnTo>
                    <a:lnTo>
                      <a:pt x="12" y="177"/>
                    </a:lnTo>
                    <a:lnTo>
                      <a:pt x="12" y="170"/>
                    </a:lnTo>
                    <a:lnTo>
                      <a:pt x="12" y="164"/>
                    </a:lnTo>
                    <a:lnTo>
                      <a:pt x="12" y="159"/>
                    </a:lnTo>
                    <a:lnTo>
                      <a:pt x="12" y="151"/>
                    </a:lnTo>
                    <a:lnTo>
                      <a:pt x="12" y="144"/>
                    </a:lnTo>
                    <a:lnTo>
                      <a:pt x="12" y="137"/>
                    </a:lnTo>
                    <a:lnTo>
                      <a:pt x="12" y="129"/>
                    </a:lnTo>
                    <a:lnTo>
                      <a:pt x="12" y="124"/>
                    </a:lnTo>
                    <a:lnTo>
                      <a:pt x="12" y="114"/>
                    </a:lnTo>
                    <a:lnTo>
                      <a:pt x="12" y="107"/>
                    </a:lnTo>
                    <a:lnTo>
                      <a:pt x="12" y="101"/>
                    </a:lnTo>
                    <a:lnTo>
                      <a:pt x="12" y="96"/>
                    </a:lnTo>
                    <a:lnTo>
                      <a:pt x="12" y="89"/>
                    </a:lnTo>
                    <a:lnTo>
                      <a:pt x="12" y="81"/>
                    </a:lnTo>
                    <a:lnTo>
                      <a:pt x="12" y="76"/>
                    </a:lnTo>
                    <a:lnTo>
                      <a:pt x="12" y="70"/>
                    </a:lnTo>
                    <a:lnTo>
                      <a:pt x="12" y="65"/>
                    </a:lnTo>
                    <a:lnTo>
                      <a:pt x="12" y="59"/>
                    </a:lnTo>
                    <a:lnTo>
                      <a:pt x="12" y="52"/>
                    </a:lnTo>
                    <a:lnTo>
                      <a:pt x="10" y="46"/>
                    </a:lnTo>
                    <a:lnTo>
                      <a:pt x="10" y="41"/>
                    </a:lnTo>
                    <a:lnTo>
                      <a:pt x="10" y="33"/>
                    </a:lnTo>
                    <a:lnTo>
                      <a:pt x="10" y="28"/>
                    </a:lnTo>
                    <a:lnTo>
                      <a:pt x="10" y="22"/>
                    </a:lnTo>
                    <a:lnTo>
                      <a:pt x="10" y="17"/>
                    </a:lnTo>
                    <a:lnTo>
                      <a:pt x="10" y="11"/>
                    </a:lnTo>
                    <a:lnTo>
                      <a:pt x="12" y="6"/>
                    </a:lnTo>
                    <a:lnTo>
                      <a:pt x="17" y="2"/>
                    </a:lnTo>
                    <a:lnTo>
                      <a:pt x="23" y="0"/>
                    </a:lnTo>
                    <a:lnTo>
                      <a:pt x="25" y="6"/>
                    </a:lnTo>
                    <a:lnTo>
                      <a:pt x="25" y="11"/>
                    </a:lnTo>
                    <a:lnTo>
                      <a:pt x="25" y="17"/>
                    </a:lnTo>
                    <a:lnTo>
                      <a:pt x="27" y="22"/>
                    </a:lnTo>
                    <a:lnTo>
                      <a:pt x="27" y="28"/>
                    </a:lnTo>
                    <a:lnTo>
                      <a:pt x="27" y="33"/>
                    </a:lnTo>
                    <a:lnTo>
                      <a:pt x="27" y="39"/>
                    </a:lnTo>
                    <a:lnTo>
                      <a:pt x="27" y="44"/>
                    </a:lnTo>
                    <a:lnTo>
                      <a:pt x="27" y="50"/>
                    </a:lnTo>
                    <a:lnTo>
                      <a:pt x="27" y="57"/>
                    </a:lnTo>
                    <a:lnTo>
                      <a:pt x="27" y="65"/>
                    </a:lnTo>
                    <a:lnTo>
                      <a:pt x="27" y="72"/>
                    </a:lnTo>
                    <a:lnTo>
                      <a:pt x="27" y="79"/>
                    </a:lnTo>
                    <a:lnTo>
                      <a:pt x="27" y="87"/>
                    </a:lnTo>
                    <a:lnTo>
                      <a:pt x="27" y="92"/>
                    </a:lnTo>
                    <a:lnTo>
                      <a:pt x="27" y="98"/>
                    </a:lnTo>
                    <a:lnTo>
                      <a:pt x="27" y="105"/>
                    </a:lnTo>
                    <a:lnTo>
                      <a:pt x="27" y="113"/>
                    </a:lnTo>
                    <a:lnTo>
                      <a:pt x="27" y="120"/>
                    </a:lnTo>
                    <a:lnTo>
                      <a:pt x="27" y="127"/>
                    </a:lnTo>
                    <a:lnTo>
                      <a:pt x="27" y="135"/>
                    </a:lnTo>
                    <a:lnTo>
                      <a:pt x="27" y="140"/>
                    </a:lnTo>
                    <a:lnTo>
                      <a:pt x="27" y="148"/>
                    </a:lnTo>
                    <a:lnTo>
                      <a:pt x="27" y="155"/>
                    </a:lnTo>
                    <a:lnTo>
                      <a:pt x="27" y="161"/>
                    </a:lnTo>
                    <a:lnTo>
                      <a:pt x="27" y="168"/>
                    </a:lnTo>
                    <a:lnTo>
                      <a:pt x="27" y="173"/>
                    </a:lnTo>
                    <a:lnTo>
                      <a:pt x="27" y="179"/>
                    </a:lnTo>
                    <a:lnTo>
                      <a:pt x="27" y="185"/>
                    </a:lnTo>
                    <a:lnTo>
                      <a:pt x="27" y="190"/>
                    </a:lnTo>
                    <a:lnTo>
                      <a:pt x="27" y="197"/>
                    </a:lnTo>
                    <a:lnTo>
                      <a:pt x="27" y="203"/>
                    </a:lnTo>
                    <a:lnTo>
                      <a:pt x="27" y="209"/>
                    </a:lnTo>
                    <a:lnTo>
                      <a:pt x="27" y="218"/>
                    </a:lnTo>
                    <a:lnTo>
                      <a:pt x="27" y="223"/>
                    </a:lnTo>
                    <a:lnTo>
                      <a:pt x="27" y="231"/>
                    </a:lnTo>
                    <a:lnTo>
                      <a:pt x="27" y="236"/>
                    </a:lnTo>
                    <a:lnTo>
                      <a:pt x="27" y="242"/>
                    </a:lnTo>
                    <a:lnTo>
                      <a:pt x="27" y="249"/>
                    </a:lnTo>
                    <a:lnTo>
                      <a:pt x="27" y="255"/>
                    </a:lnTo>
                    <a:lnTo>
                      <a:pt x="27" y="262"/>
                    </a:lnTo>
                    <a:lnTo>
                      <a:pt x="27" y="268"/>
                    </a:lnTo>
                    <a:lnTo>
                      <a:pt x="27" y="273"/>
                    </a:lnTo>
                    <a:lnTo>
                      <a:pt x="27" y="279"/>
                    </a:lnTo>
                    <a:lnTo>
                      <a:pt x="27" y="284"/>
                    </a:lnTo>
                    <a:lnTo>
                      <a:pt x="27" y="290"/>
                    </a:lnTo>
                    <a:lnTo>
                      <a:pt x="27" y="295"/>
                    </a:lnTo>
                    <a:lnTo>
                      <a:pt x="27" y="303"/>
                    </a:lnTo>
                    <a:lnTo>
                      <a:pt x="27" y="310"/>
                    </a:lnTo>
                    <a:lnTo>
                      <a:pt x="27" y="316"/>
                    </a:lnTo>
                    <a:lnTo>
                      <a:pt x="27" y="323"/>
                    </a:lnTo>
                    <a:lnTo>
                      <a:pt x="27" y="330"/>
                    </a:lnTo>
                    <a:lnTo>
                      <a:pt x="27" y="338"/>
                    </a:lnTo>
                    <a:lnTo>
                      <a:pt x="27" y="345"/>
                    </a:lnTo>
                    <a:lnTo>
                      <a:pt x="27" y="352"/>
                    </a:lnTo>
                    <a:lnTo>
                      <a:pt x="27" y="358"/>
                    </a:lnTo>
                    <a:lnTo>
                      <a:pt x="27" y="364"/>
                    </a:lnTo>
                    <a:lnTo>
                      <a:pt x="27" y="371"/>
                    </a:lnTo>
                    <a:lnTo>
                      <a:pt x="27" y="376"/>
                    </a:lnTo>
                    <a:lnTo>
                      <a:pt x="27" y="384"/>
                    </a:lnTo>
                    <a:lnTo>
                      <a:pt x="27" y="391"/>
                    </a:lnTo>
                    <a:lnTo>
                      <a:pt x="27" y="397"/>
                    </a:lnTo>
                    <a:lnTo>
                      <a:pt x="27" y="404"/>
                    </a:lnTo>
                    <a:lnTo>
                      <a:pt x="27" y="411"/>
                    </a:lnTo>
                    <a:lnTo>
                      <a:pt x="27" y="419"/>
                    </a:lnTo>
                    <a:lnTo>
                      <a:pt x="27" y="428"/>
                    </a:lnTo>
                    <a:lnTo>
                      <a:pt x="27" y="434"/>
                    </a:lnTo>
                    <a:lnTo>
                      <a:pt x="27" y="441"/>
                    </a:lnTo>
                    <a:lnTo>
                      <a:pt x="27" y="448"/>
                    </a:lnTo>
                    <a:lnTo>
                      <a:pt x="27" y="454"/>
                    </a:lnTo>
                    <a:lnTo>
                      <a:pt x="27" y="461"/>
                    </a:lnTo>
                    <a:lnTo>
                      <a:pt x="27" y="467"/>
                    </a:lnTo>
                    <a:lnTo>
                      <a:pt x="29" y="474"/>
                    </a:lnTo>
                    <a:lnTo>
                      <a:pt x="29" y="480"/>
                    </a:lnTo>
                    <a:lnTo>
                      <a:pt x="29" y="485"/>
                    </a:lnTo>
                    <a:lnTo>
                      <a:pt x="31" y="491"/>
                    </a:lnTo>
                    <a:lnTo>
                      <a:pt x="31" y="496"/>
                    </a:lnTo>
                    <a:lnTo>
                      <a:pt x="33" y="502"/>
                    </a:lnTo>
                    <a:lnTo>
                      <a:pt x="33" y="507"/>
                    </a:lnTo>
                    <a:lnTo>
                      <a:pt x="35" y="515"/>
                    </a:lnTo>
                    <a:lnTo>
                      <a:pt x="37" y="520"/>
                    </a:lnTo>
                    <a:lnTo>
                      <a:pt x="37" y="526"/>
                    </a:lnTo>
                    <a:lnTo>
                      <a:pt x="37" y="531"/>
                    </a:lnTo>
                    <a:lnTo>
                      <a:pt x="39" y="537"/>
                    </a:lnTo>
                    <a:lnTo>
                      <a:pt x="39" y="543"/>
                    </a:lnTo>
                    <a:lnTo>
                      <a:pt x="39" y="548"/>
                    </a:lnTo>
                    <a:lnTo>
                      <a:pt x="39" y="554"/>
                    </a:lnTo>
                    <a:lnTo>
                      <a:pt x="41" y="559"/>
                    </a:lnTo>
                    <a:lnTo>
                      <a:pt x="41" y="566"/>
                    </a:lnTo>
                    <a:lnTo>
                      <a:pt x="41" y="574"/>
                    </a:lnTo>
                    <a:lnTo>
                      <a:pt x="41" y="581"/>
                    </a:lnTo>
                    <a:lnTo>
                      <a:pt x="41" y="589"/>
                    </a:lnTo>
                    <a:lnTo>
                      <a:pt x="42" y="594"/>
                    </a:lnTo>
                    <a:lnTo>
                      <a:pt x="42" y="600"/>
                    </a:lnTo>
                    <a:lnTo>
                      <a:pt x="42" y="605"/>
                    </a:lnTo>
                    <a:lnTo>
                      <a:pt x="42" y="611"/>
                    </a:lnTo>
                    <a:lnTo>
                      <a:pt x="44" y="618"/>
                    </a:lnTo>
                    <a:lnTo>
                      <a:pt x="44" y="626"/>
                    </a:lnTo>
                    <a:lnTo>
                      <a:pt x="48" y="637"/>
                    </a:lnTo>
                    <a:lnTo>
                      <a:pt x="48" y="644"/>
                    </a:lnTo>
                    <a:lnTo>
                      <a:pt x="50" y="650"/>
                    </a:lnTo>
                    <a:lnTo>
                      <a:pt x="50" y="655"/>
                    </a:lnTo>
                    <a:lnTo>
                      <a:pt x="52" y="661"/>
                    </a:lnTo>
                    <a:lnTo>
                      <a:pt x="52" y="666"/>
                    </a:lnTo>
                    <a:lnTo>
                      <a:pt x="52" y="672"/>
                    </a:lnTo>
                    <a:lnTo>
                      <a:pt x="52" y="677"/>
                    </a:lnTo>
                    <a:lnTo>
                      <a:pt x="54" y="685"/>
                    </a:lnTo>
                    <a:lnTo>
                      <a:pt x="54" y="692"/>
                    </a:lnTo>
                    <a:lnTo>
                      <a:pt x="54" y="699"/>
                    </a:lnTo>
                    <a:lnTo>
                      <a:pt x="54" y="709"/>
                    </a:lnTo>
                    <a:lnTo>
                      <a:pt x="54" y="714"/>
                    </a:lnTo>
                    <a:lnTo>
                      <a:pt x="54" y="721"/>
                    </a:lnTo>
                    <a:lnTo>
                      <a:pt x="54" y="727"/>
                    </a:lnTo>
                    <a:lnTo>
                      <a:pt x="54" y="733"/>
                    </a:lnTo>
                    <a:lnTo>
                      <a:pt x="54" y="738"/>
                    </a:lnTo>
                    <a:lnTo>
                      <a:pt x="54" y="744"/>
                    </a:lnTo>
                    <a:lnTo>
                      <a:pt x="54" y="751"/>
                    </a:lnTo>
                    <a:lnTo>
                      <a:pt x="54" y="757"/>
                    </a:lnTo>
                    <a:lnTo>
                      <a:pt x="54" y="762"/>
                    </a:lnTo>
                    <a:lnTo>
                      <a:pt x="54" y="768"/>
                    </a:lnTo>
                    <a:lnTo>
                      <a:pt x="48" y="771"/>
                    </a:lnTo>
                    <a:lnTo>
                      <a:pt x="42" y="773"/>
                    </a:lnTo>
                    <a:lnTo>
                      <a:pt x="37" y="775"/>
                    </a:lnTo>
                    <a:lnTo>
                      <a:pt x="31" y="775"/>
                    </a:lnTo>
                    <a:lnTo>
                      <a:pt x="25" y="775"/>
                    </a:lnTo>
                    <a:lnTo>
                      <a:pt x="19" y="775"/>
                    </a:lnTo>
                    <a:lnTo>
                      <a:pt x="15" y="769"/>
                    </a:lnTo>
                    <a:lnTo>
                      <a:pt x="15" y="764"/>
                    </a:lnTo>
                    <a:lnTo>
                      <a:pt x="15" y="758"/>
                    </a:lnTo>
                    <a:lnTo>
                      <a:pt x="15" y="753"/>
                    </a:lnTo>
                    <a:lnTo>
                      <a:pt x="17" y="747"/>
                    </a:lnTo>
                    <a:lnTo>
                      <a:pt x="19" y="742"/>
                    </a:lnTo>
                  </a:path>
                </a:pathLst>
              </a:custGeom>
              <a:solidFill>
                <a:srgbClr val="EAEC5E"/>
              </a:solidFill>
              <a:ln w="12700" cap="rnd">
                <a:solidFill>
                  <a:srgbClr val="00CC00"/>
                </a:solidFill>
                <a:round/>
                <a:headEnd/>
                <a:tailEnd/>
              </a:ln>
            </p:spPr>
            <p:txBody>
              <a:bodyPr/>
              <a:lstStyle/>
              <a:p>
                <a:endParaRPr lang="en-US"/>
              </a:p>
            </p:txBody>
          </p:sp>
          <p:sp>
            <p:nvSpPr>
              <p:cNvPr id="3750" name="Freeform 366"/>
              <p:cNvSpPr>
                <a:spLocks/>
              </p:cNvSpPr>
              <p:nvPr/>
            </p:nvSpPr>
            <p:spPr bwMode="auto">
              <a:xfrm>
                <a:off x="4015" y="2160"/>
                <a:ext cx="53" cy="114"/>
              </a:xfrm>
              <a:custGeom>
                <a:avLst/>
                <a:gdLst>
                  <a:gd name="T0" fmla="*/ 49 w 53"/>
                  <a:gd name="T1" fmla="*/ 113 h 114"/>
                  <a:gd name="T2" fmla="*/ 51 w 53"/>
                  <a:gd name="T3" fmla="*/ 106 h 114"/>
                  <a:gd name="T4" fmla="*/ 52 w 53"/>
                  <a:gd name="T5" fmla="*/ 100 h 114"/>
                  <a:gd name="T6" fmla="*/ 52 w 53"/>
                  <a:gd name="T7" fmla="*/ 93 h 114"/>
                  <a:gd name="T8" fmla="*/ 52 w 53"/>
                  <a:gd name="T9" fmla="*/ 86 h 114"/>
                  <a:gd name="T10" fmla="*/ 52 w 53"/>
                  <a:gd name="T11" fmla="*/ 80 h 114"/>
                  <a:gd name="T12" fmla="*/ 52 w 53"/>
                  <a:gd name="T13" fmla="*/ 73 h 114"/>
                  <a:gd name="T14" fmla="*/ 50 w 53"/>
                  <a:gd name="T15" fmla="*/ 66 h 114"/>
                  <a:gd name="T16" fmla="*/ 48 w 53"/>
                  <a:gd name="T17" fmla="*/ 60 h 114"/>
                  <a:gd name="T18" fmla="*/ 45 w 53"/>
                  <a:gd name="T19" fmla="*/ 55 h 114"/>
                  <a:gd name="T20" fmla="*/ 43 w 53"/>
                  <a:gd name="T21" fmla="*/ 49 h 114"/>
                  <a:gd name="T22" fmla="*/ 40 w 53"/>
                  <a:gd name="T23" fmla="*/ 44 h 114"/>
                  <a:gd name="T24" fmla="*/ 38 w 53"/>
                  <a:gd name="T25" fmla="*/ 38 h 114"/>
                  <a:gd name="T26" fmla="*/ 35 w 53"/>
                  <a:gd name="T27" fmla="*/ 33 h 114"/>
                  <a:gd name="T28" fmla="*/ 33 w 53"/>
                  <a:gd name="T29" fmla="*/ 27 h 114"/>
                  <a:gd name="T30" fmla="*/ 30 w 53"/>
                  <a:gd name="T31" fmla="*/ 24 h 114"/>
                  <a:gd name="T32" fmla="*/ 27 w 53"/>
                  <a:gd name="T33" fmla="*/ 20 h 114"/>
                  <a:gd name="T34" fmla="*/ 24 w 53"/>
                  <a:gd name="T35" fmla="*/ 16 h 114"/>
                  <a:gd name="T36" fmla="*/ 21 w 53"/>
                  <a:gd name="T37" fmla="*/ 13 h 114"/>
                  <a:gd name="T38" fmla="*/ 18 w 53"/>
                  <a:gd name="T39" fmla="*/ 9 h 114"/>
                  <a:gd name="T40" fmla="*/ 15 w 53"/>
                  <a:gd name="T41" fmla="*/ 7 h 114"/>
                  <a:gd name="T42" fmla="*/ 12 w 53"/>
                  <a:gd name="T43" fmla="*/ 2 h 114"/>
                  <a:gd name="T44" fmla="*/ 9 w 53"/>
                  <a:gd name="T45" fmla="*/ 2 h 114"/>
                  <a:gd name="T46" fmla="*/ 6 w 53"/>
                  <a:gd name="T47" fmla="*/ 0 h 114"/>
                  <a:gd name="T48" fmla="*/ 3 w 53"/>
                  <a:gd name="T49" fmla="*/ 0 h 114"/>
                  <a:gd name="T50" fmla="*/ 0 w 53"/>
                  <a:gd name="T51" fmla="*/ 0 h 114"/>
                  <a:gd name="T52" fmla="*/ 3 w 53"/>
                  <a:gd name="T53" fmla="*/ 2 h 114"/>
                  <a:gd name="T54" fmla="*/ 0 w 53"/>
                  <a:gd name="T55" fmla="*/ 7 h 114"/>
                  <a:gd name="T56" fmla="*/ 0 w 53"/>
                  <a:gd name="T57" fmla="*/ 13 h 114"/>
                  <a:gd name="T58" fmla="*/ 1 w 53"/>
                  <a:gd name="T59" fmla="*/ 20 h 114"/>
                  <a:gd name="T60" fmla="*/ 3 w 53"/>
                  <a:gd name="T61" fmla="*/ 27 h 114"/>
                  <a:gd name="T62" fmla="*/ 4 w 53"/>
                  <a:gd name="T63" fmla="*/ 33 h 114"/>
                  <a:gd name="T64" fmla="*/ 5 w 53"/>
                  <a:gd name="T65" fmla="*/ 40 h 114"/>
                  <a:gd name="T66" fmla="*/ 7 w 53"/>
                  <a:gd name="T67" fmla="*/ 47 h 114"/>
                  <a:gd name="T68" fmla="*/ 10 w 53"/>
                  <a:gd name="T69" fmla="*/ 51 h 114"/>
                  <a:gd name="T70" fmla="*/ 12 w 53"/>
                  <a:gd name="T71" fmla="*/ 58 h 114"/>
                  <a:gd name="T72" fmla="*/ 15 w 53"/>
                  <a:gd name="T73" fmla="*/ 62 h 114"/>
                  <a:gd name="T74" fmla="*/ 18 w 53"/>
                  <a:gd name="T75" fmla="*/ 69 h 114"/>
                  <a:gd name="T76" fmla="*/ 21 w 53"/>
                  <a:gd name="T77" fmla="*/ 73 h 114"/>
                  <a:gd name="T78" fmla="*/ 24 w 53"/>
                  <a:gd name="T79" fmla="*/ 78 h 114"/>
                  <a:gd name="T80" fmla="*/ 26 w 53"/>
                  <a:gd name="T81" fmla="*/ 84 h 114"/>
                  <a:gd name="T82" fmla="*/ 29 w 53"/>
                  <a:gd name="T83" fmla="*/ 86 h 114"/>
                  <a:gd name="T84" fmla="*/ 31 w 53"/>
                  <a:gd name="T85" fmla="*/ 93 h 114"/>
                  <a:gd name="T86" fmla="*/ 34 w 53"/>
                  <a:gd name="T87" fmla="*/ 95 h 114"/>
                  <a:gd name="T88" fmla="*/ 37 w 53"/>
                  <a:gd name="T89" fmla="*/ 102 h 114"/>
                  <a:gd name="T90" fmla="*/ 39 w 53"/>
                  <a:gd name="T91" fmla="*/ 109 h 114"/>
                  <a:gd name="T92" fmla="*/ 42 w 53"/>
                  <a:gd name="T93" fmla="*/ 109 h 114"/>
                  <a:gd name="T94" fmla="*/ 45 w 53"/>
                  <a:gd name="T95" fmla="*/ 113 h 114"/>
                  <a:gd name="T96" fmla="*/ 48 w 53"/>
                  <a:gd name="T97" fmla="*/ 113 h 114"/>
                  <a:gd name="T98" fmla="*/ 51 w 53"/>
                  <a:gd name="T99" fmla="*/ 113 h 114"/>
                  <a:gd name="T100" fmla="*/ 51 w 53"/>
                  <a:gd name="T101" fmla="*/ 106 h 114"/>
                  <a:gd name="T102" fmla="*/ 51 w 53"/>
                  <a:gd name="T103" fmla="*/ 100 h 11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53"/>
                  <a:gd name="T157" fmla="*/ 0 h 114"/>
                  <a:gd name="T158" fmla="*/ 53 w 53"/>
                  <a:gd name="T159" fmla="*/ 114 h 114"/>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53" h="114">
                    <a:moveTo>
                      <a:pt x="49" y="113"/>
                    </a:moveTo>
                    <a:lnTo>
                      <a:pt x="51" y="106"/>
                    </a:lnTo>
                    <a:lnTo>
                      <a:pt x="52" y="100"/>
                    </a:lnTo>
                    <a:lnTo>
                      <a:pt x="52" y="93"/>
                    </a:lnTo>
                    <a:lnTo>
                      <a:pt x="52" y="86"/>
                    </a:lnTo>
                    <a:lnTo>
                      <a:pt x="52" y="80"/>
                    </a:lnTo>
                    <a:lnTo>
                      <a:pt x="52" y="73"/>
                    </a:lnTo>
                    <a:lnTo>
                      <a:pt x="50" y="66"/>
                    </a:lnTo>
                    <a:lnTo>
                      <a:pt x="48" y="60"/>
                    </a:lnTo>
                    <a:lnTo>
                      <a:pt x="45" y="55"/>
                    </a:lnTo>
                    <a:lnTo>
                      <a:pt x="43" y="49"/>
                    </a:lnTo>
                    <a:lnTo>
                      <a:pt x="40" y="44"/>
                    </a:lnTo>
                    <a:lnTo>
                      <a:pt x="38" y="38"/>
                    </a:lnTo>
                    <a:lnTo>
                      <a:pt x="35" y="33"/>
                    </a:lnTo>
                    <a:lnTo>
                      <a:pt x="33" y="27"/>
                    </a:lnTo>
                    <a:lnTo>
                      <a:pt x="30" y="24"/>
                    </a:lnTo>
                    <a:lnTo>
                      <a:pt x="27" y="20"/>
                    </a:lnTo>
                    <a:lnTo>
                      <a:pt x="24" y="16"/>
                    </a:lnTo>
                    <a:lnTo>
                      <a:pt x="21" y="13"/>
                    </a:lnTo>
                    <a:lnTo>
                      <a:pt x="18" y="9"/>
                    </a:lnTo>
                    <a:lnTo>
                      <a:pt x="15" y="7"/>
                    </a:lnTo>
                    <a:lnTo>
                      <a:pt x="12" y="2"/>
                    </a:lnTo>
                    <a:lnTo>
                      <a:pt x="9" y="2"/>
                    </a:lnTo>
                    <a:lnTo>
                      <a:pt x="6" y="0"/>
                    </a:lnTo>
                    <a:lnTo>
                      <a:pt x="3" y="0"/>
                    </a:lnTo>
                    <a:lnTo>
                      <a:pt x="0" y="0"/>
                    </a:lnTo>
                    <a:lnTo>
                      <a:pt x="3" y="2"/>
                    </a:lnTo>
                    <a:lnTo>
                      <a:pt x="0" y="7"/>
                    </a:lnTo>
                    <a:lnTo>
                      <a:pt x="0" y="13"/>
                    </a:lnTo>
                    <a:lnTo>
                      <a:pt x="1" y="20"/>
                    </a:lnTo>
                    <a:lnTo>
                      <a:pt x="3" y="27"/>
                    </a:lnTo>
                    <a:lnTo>
                      <a:pt x="4" y="33"/>
                    </a:lnTo>
                    <a:lnTo>
                      <a:pt x="5" y="40"/>
                    </a:lnTo>
                    <a:lnTo>
                      <a:pt x="7" y="47"/>
                    </a:lnTo>
                    <a:lnTo>
                      <a:pt x="10" y="51"/>
                    </a:lnTo>
                    <a:lnTo>
                      <a:pt x="12" y="58"/>
                    </a:lnTo>
                    <a:lnTo>
                      <a:pt x="15" y="62"/>
                    </a:lnTo>
                    <a:lnTo>
                      <a:pt x="18" y="69"/>
                    </a:lnTo>
                    <a:lnTo>
                      <a:pt x="21" y="73"/>
                    </a:lnTo>
                    <a:lnTo>
                      <a:pt x="24" y="78"/>
                    </a:lnTo>
                    <a:lnTo>
                      <a:pt x="26" y="84"/>
                    </a:lnTo>
                    <a:lnTo>
                      <a:pt x="29" y="86"/>
                    </a:lnTo>
                    <a:lnTo>
                      <a:pt x="31" y="93"/>
                    </a:lnTo>
                    <a:lnTo>
                      <a:pt x="34" y="95"/>
                    </a:lnTo>
                    <a:lnTo>
                      <a:pt x="37" y="102"/>
                    </a:lnTo>
                    <a:lnTo>
                      <a:pt x="39" y="109"/>
                    </a:lnTo>
                    <a:lnTo>
                      <a:pt x="42" y="109"/>
                    </a:lnTo>
                    <a:lnTo>
                      <a:pt x="45" y="113"/>
                    </a:lnTo>
                    <a:lnTo>
                      <a:pt x="48" y="113"/>
                    </a:lnTo>
                    <a:lnTo>
                      <a:pt x="51" y="113"/>
                    </a:lnTo>
                    <a:lnTo>
                      <a:pt x="51" y="106"/>
                    </a:lnTo>
                    <a:lnTo>
                      <a:pt x="51" y="100"/>
                    </a:lnTo>
                  </a:path>
                </a:pathLst>
              </a:custGeom>
              <a:solidFill>
                <a:srgbClr val="EAEC5E"/>
              </a:solidFill>
              <a:ln w="12700" cap="rnd">
                <a:solidFill>
                  <a:schemeClr val="tx1"/>
                </a:solidFill>
                <a:round/>
                <a:headEnd/>
                <a:tailEnd/>
              </a:ln>
            </p:spPr>
            <p:txBody>
              <a:bodyPr/>
              <a:lstStyle/>
              <a:p>
                <a:endParaRPr lang="en-US"/>
              </a:p>
            </p:txBody>
          </p:sp>
          <p:grpSp>
            <p:nvGrpSpPr>
              <p:cNvPr id="3751" name="Group 367"/>
              <p:cNvGrpSpPr>
                <a:grpSpLocks/>
              </p:cNvGrpSpPr>
              <p:nvPr/>
            </p:nvGrpSpPr>
            <p:grpSpPr bwMode="auto">
              <a:xfrm>
                <a:off x="4029" y="1856"/>
                <a:ext cx="97" cy="111"/>
                <a:chOff x="3654" y="1129"/>
                <a:chExt cx="97" cy="111"/>
              </a:xfrm>
            </p:grpSpPr>
            <p:sp>
              <p:nvSpPr>
                <p:cNvPr id="3752" name="Freeform 368"/>
                <p:cNvSpPr>
                  <a:spLocks/>
                </p:cNvSpPr>
                <p:nvPr/>
              </p:nvSpPr>
              <p:spPr bwMode="auto">
                <a:xfrm>
                  <a:off x="3705" y="1214"/>
                  <a:ext cx="46" cy="16"/>
                </a:xfrm>
                <a:custGeom>
                  <a:avLst/>
                  <a:gdLst>
                    <a:gd name="T0" fmla="*/ 0 w 46"/>
                    <a:gd name="T1" fmla="*/ 15 h 16"/>
                    <a:gd name="T2" fmla="*/ 2 w 46"/>
                    <a:gd name="T3" fmla="*/ 11 h 16"/>
                    <a:gd name="T4" fmla="*/ 6 w 46"/>
                    <a:gd name="T5" fmla="*/ 10 h 16"/>
                    <a:gd name="T6" fmla="*/ 11 w 46"/>
                    <a:gd name="T7" fmla="*/ 8 h 16"/>
                    <a:gd name="T8" fmla="*/ 16 w 46"/>
                    <a:gd name="T9" fmla="*/ 5 h 16"/>
                    <a:gd name="T10" fmla="*/ 21 w 46"/>
                    <a:gd name="T11" fmla="*/ 3 h 16"/>
                    <a:gd name="T12" fmla="*/ 26 w 46"/>
                    <a:gd name="T13" fmla="*/ 3 h 16"/>
                    <a:gd name="T14" fmla="*/ 30 w 46"/>
                    <a:gd name="T15" fmla="*/ 3 h 16"/>
                    <a:gd name="T16" fmla="*/ 35 w 46"/>
                    <a:gd name="T17" fmla="*/ 0 h 16"/>
                    <a:gd name="T18" fmla="*/ 39 w 46"/>
                    <a:gd name="T19" fmla="*/ 0 h 16"/>
                    <a:gd name="T20" fmla="*/ 44 w 46"/>
                    <a:gd name="T21" fmla="*/ 0 h 16"/>
                    <a:gd name="T22" fmla="*/ 45 w 46"/>
                    <a:gd name="T23" fmla="*/ 0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6"/>
                    <a:gd name="T37" fmla="*/ 0 h 16"/>
                    <a:gd name="T38" fmla="*/ 46 w 46"/>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6" h="16">
                      <a:moveTo>
                        <a:pt x="0" y="15"/>
                      </a:moveTo>
                      <a:lnTo>
                        <a:pt x="2" y="11"/>
                      </a:lnTo>
                      <a:lnTo>
                        <a:pt x="6" y="10"/>
                      </a:lnTo>
                      <a:lnTo>
                        <a:pt x="11" y="8"/>
                      </a:lnTo>
                      <a:lnTo>
                        <a:pt x="16" y="5"/>
                      </a:lnTo>
                      <a:lnTo>
                        <a:pt x="21" y="3"/>
                      </a:lnTo>
                      <a:lnTo>
                        <a:pt x="26" y="3"/>
                      </a:lnTo>
                      <a:lnTo>
                        <a:pt x="30" y="3"/>
                      </a:lnTo>
                      <a:lnTo>
                        <a:pt x="35" y="0"/>
                      </a:lnTo>
                      <a:lnTo>
                        <a:pt x="39" y="0"/>
                      </a:lnTo>
                      <a:lnTo>
                        <a:pt x="44" y="0"/>
                      </a:lnTo>
                      <a:lnTo>
                        <a:pt x="45"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753" name="Freeform 369"/>
                <p:cNvSpPr>
                  <a:spLocks/>
                </p:cNvSpPr>
                <p:nvPr/>
              </p:nvSpPr>
              <p:spPr bwMode="auto">
                <a:xfrm>
                  <a:off x="3704" y="1172"/>
                  <a:ext cx="42" cy="41"/>
                </a:xfrm>
                <a:custGeom>
                  <a:avLst/>
                  <a:gdLst>
                    <a:gd name="T0" fmla="*/ 0 w 42"/>
                    <a:gd name="T1" fmla="*/ 40 h 41"/>
                    <a:gd name="T2" fmla="*/ 2 w 42"/>
                    <a:gd name="T3" fmla="*/ 29 h 41"/>
                    <a:gd name="T4" fmla="*/ 6 w 42"/>
                    <a:gd name="T5" fmla="*/ 27 h 41"/>
                    <a:gd name="T6" fmla="*/ 10 w 42"/>
                    <a:gd name="T7" fmla="*/ 20 h 41"/>
                    <a:gd name="T8" fmla="*/ 14 w 42"/>
                    <a:gd name="T9" fmla="*/ 13 h 41"/>
                    <a:gd name="T10" fmla="*/ 19 w 42"/>
                    <a:gd name="T11" fmla="*/ 7 h 41"/>
                    <a:gd name="T12" fmla="*/ 24 w 42"/>
                    <a:gd name="T13" fmla="*/ 7 h 41"/>
                    <a:gd name="T14" fmla="*/ 27 w 42"/>
                    <a:gd name="T15" fmla="*/ 7 h 41"/>
                    <a:gd name="T16" fmla="*/ 32 w 42"/>
                    <a:gd name="T17" fmla="*/ 0 h 41"/>
                    <a:gd name="T18" fmla="*/ 36 w 42"/>
                    <a:gd name="T19" fmla="*/ 0 h 41"/>
                    <a:gd name="T20" fmla="*/ 40 w 42"/>
                    <a:gd name="T21" fmla="*/ 0 h 41"/>
                    <a:gd name="T22" fmla="*/ 41 w 42"/>
                    <a:gd name="T23" fmla="*/ 0 h 4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2"/>
                    <a:gd name="T37" fmla="*/ 0 h 41"/>
                    <a:gd name="T38" fmla="*/ 42 w 42"/>
                    <a:gd name="T39" fmla="*/ 41 h 4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2" h="41">
                      <a:moveTo>
                        <a:pt x="0" y="40"/>
                      </a:moveTo>
                      <a:lnTo>
                        <a:pt x="2" y="29"/>
                      </a:lnTo>
                      <a:lnTo>
                        <a:pt x="6" y="27"/>
                      </a:lnTo>
                      <a:lnTo>
                        <a:pt x="10" y="20"/>
                      </a:lnTo>
                      <a:lnTo>
                        <a:pt x="14" y="13"/>
                      </a:lnTo>
                      <a:lnTo>
                        <a:pt x="19" y="7"/>
                      </a:lnTo>
                      <a:lnTo>
                        <a:pt x="24" y="7"/>
                      </a:lnTo>
                      <a:lnTo>
                        <a:pt x="27" y="7"/>
                      </a:lnTo>
                      <a:lnTo>
                        <a:pt x="32" y="0"/>
                      </a:lnTo>
                      <a:lnTo>
                        <a:pt x="36" y="0"/>
                      </a:lnTo>
                      <a:lnTo>
                        <a:pt x="40" y="0"/>
                      </a:lnTo>
                      <a:lnTo>
                        <a:pt x="41"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754" name="Freeform 370"/>
                <p:cNvSpPr>
                  <a:spLocks/>
                </p:cNvSpPr>
                <p:nvPr/>
              </p:nvSpPr>
              <p:spPr bwMode="auto">
                <a:xfrm>
                  <a:off x="3706" y="1144"/>
                  <a:ext cx="30" cy="59"/>
                </a:xfrm>
                <a:custGeom>
                  <a:avLst/>
                  <a:gdLst>
                    <a:gd name="T0" fmla="*/ 0 w 30"/>
                    <a:gd name="T1" fmla="*/ 58 h 59"/>
                    <a:gd name="T2" fmla="*/ 2 w 30"/>
                    <a:gd name="T3" fmla="*/ 42 h 59"/>
                    <a:gd name="T4" fmla="*/ 4 w 30"/>
                    <a:gd name="T5" fmla="*/ 39 h 59"/>
                    <a:gd name="T6" fmla="*/ 7 w 30"/>
                    <a:gd name="T7" fmla="*/ 29 h 59"/>
                    <a:gd name="T8" fmla="*/ 10 w 30"/>
                    <a:gd name="T9" fmla="*/ 19 h 59"/>
                    <a:gd name="T10" fmla="*/ 13 w 30"/>
                    <a:gd name="T11" fmla="*/ 10 h 59"/>
                    <a:gd name="T12" fmla="*/ 17 w 30"/>
                    <a:gd name="T13" fmla="*/ 10 h 59"/>
                    <a:gd name="T14" fmla="*/ 19 w 30"/>
                    <a:gd name="T15" fmla="*/ 10 h 59"/>
                    <a:gd name="T16" fmla="*/ 22 w 30"/>
                    <a:gd name="T17" fmla="*/ 0 h 59"/>
                    <a:gd name="T18" fmla="*/ 25 w 30"/>
                    <a:gd name="T19" fmla="*/ 0 h 59"/>
                    <a:gd name="T20" fmla="*/ 28 w 30"/>
                    <a:gd name="T21" fmla="*/ 0 h 59"/>
                    <a:gd name="T22" fmla="*/ 29 w 30"/>
                    <a:gd name="T23" fmla="*/ 0 h 5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0"/>
                    <a:gd name="T37" fmla="*/ 0 h 59"/>
                    <a:gd name="T38" fmla="*/ 30 w 30"/>
                    <a:gd name="T39" fmla="*/ 59 h 5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0" h="59">
                      <a:moveTo>
                        <a:pt x="0" y="58"/>
                      </a:moveTo>
                      <a:lnTo>
                        <a:pt x="2" y="42"/>
                      </a:lnTo>
                      <a:lnTo>
                        <a:pt x="4" y="39"/>
                      </a:lnTo>
                      <a:lnTo>
                        <a:pt x="7" y="29"/>
                      </a:lnTo>
                      <a:lnTo>
                        <a:pt x="10" y="19"/>
                      </a:lnTo>
                      <a:lnTo>
                        <a:pt x="13" y="10"/>
                      </a:lnTo>
                      <a:lnTo>
                        <a:pt x="17" y="10"/>
                      </a:lnTo>
                      <a:lnTo>
                        <a:pt x="19" y="10"/>
                      </a:lnTo>
                      <a:lnTo>
                        <a:pt x="22" y="0"/>
                      </a:lnTo>
                      <a:lnTo>
                        <a:pt x="25" y="0"/>
                      </a:lnTo>
                      <a:lnTo>
                        <a:pt x="28" y="0"/>
                      </a:lnTo>
                      <a:lnTo>
                        <a:pt x="29"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755" name="Freeform 371"/>
                <p:cNvSpPr>
                  <a:spLocks/>
                </p:cNvSpPr>
                <p:nvPr/>
              </p:nvSpPr>
              <p:spPr bwMode="auto">
                <a:xfrm>
                  <a:off x="3654" y="1214"/>
                  <a:ext cx="46" cy="16"/>
                </a:xfrm>
                <a:custGeom>
                  <a:avLst/>
                  <a:gdLst>
                    <a:gd name="T0" fmla="*/ 45 w 46"/>
                    <a:gd name="T1" fmla="*/ 15 h 16"/>
                    <a:gd name="T2" fmla="*/ 43 w 46"/>
                    <a:gd name="T3" fmla="*/ 11 h 16"/>
                    <a:gd name="T4" fmla="*/ 39 w 46"/>
                    <a:gd name="T5" fmla="*/ 10 h 16"/>
                    <a:gd name="T6" fmla="*/ 34 w 46"/>
                    <a:gd name="T7" fmla="*/ 8 h 16"/>
                    <a:gd name="T8" fmla="*/ 29 w 46"/>
                    <a:gd name="T9" fmla="*/ 5 h 16"/>
                    <a:gd name="T10" fmla="*/ 24 w 46"/>
                    <a:gd name="T11" fmla="*/ 3 h 16"/>
                    <a:gd name="T12" fmla="*/ 19 w 46"/>
                    <a:gd name="T13" fmla="*/ 3 h 16"/>
                    <a:gd name="T14" fmla="*/ 15 w 46"/>
                    <a:gd name="T15" fmla="*/ 3 h 16"/>
                    <a:gd name="T16" fmla="*/ 10 w 46"/>
                    <a:gd name="T17" fmla="*/ 0 h 16"/>
                    <a:gd name="T18" fmla="*/ 6 w 46"/>
                    <a:gd name="T19" fmla="*/ 0 h 16"/>
                    <a:gd name="T20" fmla="*/ 1 w 46"/>
                    <a:gd name="T21" fmla="*/ 0 h 16"/>
                    <a:gd name="T22" fmla="*/ 0 w 46"/>
                    <a:gd name="T23" fmla="*/ 0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6"/>
                    <a:gd name="T37" fmla="*/ 0 h 16"/>
                    <a:gd name="T38" fmla="*/ 46 w 46"/>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6" h="16">
                      <a:moveTo>
                        <a:pt x="45" y="15"/>
                      </a:moveTo>
                      <a:lnTo>
                        <a:pt x="43" y="11"/>
                      </a:lnTo>
                      <a:lnTo>
                        <a:pt x="39" y="10"/>
                      </a:lnTo>
                      <a:lnTo>
                        <a:pt x="34" y="8"/>
                      </a:lnTo>
                      <a:lnTo>
                        <a:pt x="29" y="5"/>
                      </a:lnTo>
                      <a:lnTo>
                        <a:pt x="24" y="3"/>
                      </a:lnTo>
                      <a:lnTo>
                        <a:pt x="19" y="3"/>
                      </a:lnTo>
                      <a:lnTo>
                        <a:pt x="15" y="3"/>
                      </a:lnTo>
                      <a:lnTo>
                        <a:pt x="10" y="0"/>
                      </a:lnTo>
                      <a:lnTo>
                        <a:pt x="6" y="0"/>
                      </a:lnTo>
                      <a:lnTo>
                        <a:pt x="1" y="0"/>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756" name="Freeform 372"/>
                <p:cNvSpPr>
                  <a:spLocks/>
                </p:cNvSpPr>
                <p:nvPr/>
              </p:nvSpPr>
              <p:spPr bwMode="auto">
                <a:xfrm>
                  <a:off x="3657" y="1168"/>
                  <a:ext cx="41" cy="44"/>
                </a:xfrm>
                <a:custGeom>
                  <a:avLst/>
                  <a:gdLst>
                    <a:gd name="T0" fmla="*/ 40 w 41"/>
                    <a:gd name="T1" fmla="*/ 43 h 44"/>
                    <a:gd name="T2" fmla="*/ 38 w 41"/>
                    <a:gd name="T3" fmla="*/ 31 h 44"/>
                    <a:gd name="T4" fmla="*/ 34 w 41"/>
                    <a:gd name="T5" fmla="*/ 29 h 44"/>
                    <a:gd name="T6" fmla="*/ 30 w 41"/>
                    <a:gd name="T7" fmla="*/ 22 h 44"/>
                    <a:gd name="T8" fmla="*/ 26 w 41"/>
                    <a:gd name="T9" fmla="*/ 14 h 44"/>
                    <a:gd name="T10" fmla="*/ 22 w 41"/>
                    <a:gd name="T11" fmla="*/ 7 h 44"/>
                    <a:gd name="T12" fmla="*/ 17 w 41"/>
                    <a:gd name="T13" fmla="*/ 7 h 44"/>
                    <a:gd name="T14" fmla="*/ 13 w 41"/>
                    <a:gd name="T15" fmla="*/ 7 h 44"/>
                    <a:gd name="T16" fmla="*/ 9 w 41"/>
                    <a:gd name="T17" fmla="*/ 0 h 44"/>
                    <a:gd name="T18" fmla="*/ 5 w 41"/>
                    <a:gd name="T19" fmla="*/ 0 h 44"/>
                    <a:gd name="T20" fmla="*/ 1 w 41"/>
                    <a:gd name="T21" fmla="*/ 0 h 44"/>
                    <a:gd name="T22" fmla="*/ 0 w 41"/>
                    <a:gd name="T23" fmla="*/ 0 h 4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1"/>
                    <a:gd name="T37" fmla="*/ 0 h 44"/>
                    <a:gd name="T38" fmla="*/ 41 w 41"/>
                    <a:gd name="T39" fmla="*/ 44 h 4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1" h="44">
                      <a:moveTo>
                        <a:pt x="40" y="43"/>
                      </a:moveTo>
                      <a:lnTo>
                        <a:pt x="38" y="31"/>
                      </a:lnTo>
                      <a:lnTo>
                        <a:pt x="34" y="29"/>
                      </a:lnTo>
                      <a:lnTo>
                        <a:pt x="30" y="22"/>
                      </a:lnTo>
                      <a:lnTo>
                        <a:pt x="26" y="14"/>
                      </a:lnTo>
                      <a:lnTo>
                        <a:pt x="22" y="7"/>
                      </a:lnTo>
                      <a:lnTo>
                        <a:pt x="17" y="7"/>
                      </a:lnTo>
                      <a:lnTo>
                        <a:pt x="13" y="7"/>
                      </a:lnTo>
                      <a:lnTo>
                        <a:pt x="9" y="0"/>
                      </a:lnTo>
                      <a:lnTo>
                        <a:pt x="5" y="0"/>
                      </a:lnTo>
                      <a:lnTo>
                        <a:pt x="1" y="0"/>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757" name="Freeform 373"/>
                <p:cNvSpPr>
                  <a:spLocks/>
                </p:cNvSpPr>
                <p:nvPr/>
              </p:nvSpPr>
              <p:spPr bwMode="auto">
                <a:xfrm>
                  <a:off x="3663" y="1147"/>
                  <a:ext cx="38" cy="56"/>
                </a:xfrm>
                <a:custGeom>
                  <a:avLst/>
                  <a:gdLst>
                    <a:gd name="T0" fmla="*/ 37 w 38"/>
                    <a:gd name="T1" fmla="*/ 55 h 56"/>
                    <a:gd name="T2" fmla="*/ 35 w 38"/>
                    <a:gd name="T3" fmla="*/ 40 h 56"/>
                    <a:gd name="T4" fmla="*/ 32 w 38"/>
                    <a:gd name="T5" fmla="*/ 37 h 56"/>
                    <a:gd name="T6" fmla="*/ 28 w 38"/>
                    <a:gd name="T7" fmla="*/ 28 h 56"/>
                    <a:gd name="T8" fmla="*/ 24 w 38"/>
                    <a:gd name="T9" fmla="*/ 18 h 56"/>
                    <a:gd name="T10" fmla="*/ 20 w 38"/>
                    <a:gd name="T11" fmla="*/ 9 h 56"/>
                    <a:gd name="T12" fmla="*/ 16 w 38"/>
                    <a:gd name="T13" fmla="*/ 9 h 56"/>
                    <a:gd name="T14" fmla="*/ 12 w 38"/>
                    <a:gd name="T15" fmla="*/ 9 h 56"/>
                    <a:gd name="T16" fmla="*/ 8 w 38"/>
                    <a:gd name="T17" fmla="*/ 0 h 56"/>
                    <a:gd name="T18" fmla="*/ 5 w 38"/>
                    <a:gd name="T19" fmla="*/ 0 h 56"/>
                    <a:gd name="T20" fmla="*/ 1 w 38"/>
                    <a:gd name="T21" fmla="*/ 0 h 56"/>
                    <a:gd name="T22" fmla="*/ 0 w 38"/>
                    <a:gd name="T23" fmla="*/ 0 h 5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8"/>
                    <a:gd name="T37" fmla="*/ 0 h 56"/>
                    <a:gd name="T38" fmla="*/ 38 w 38"/>
                    <a:gd name="T39" fmla="*/ 56 h 5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8" h="56">
                      <a:moveTo>
                        <a:pt x="37" y="55"/>
                      </a:moveTo>
                      <a:lnTo>
                        <a:pt x="35" y="40"/>
                      </a:lnTo>
                      <a:lnTo>
                        <a:pt x="32" y="37"/>
                      </a:lnTo>
                      <a:lnTo>
                        <a:pt x="28" y="28"/>
                      </a:lnTo>
                      <a:lnTo>
                        <a:pt x="24" y="18"/>
                      </a:lnTo>
                      <a:lnTo>
                        <a:pt x="20" y="9"/>
                      </a:lnTo>
                      <a:lnTo>
                        <a:pt x="16" y="9"/>
                      </a:lnTo>
                      <a:lnTo>
                        <a:pt x="12" y="9"/>
                      </a:lnTo>
                      <a:lnTo>
                        <a:pt x="8" y="0"/>
                      </a:lnTo>
                      <a:lnTo>
                        <a:pt x="5" y="0"/>
                      </a:lnTo>
                      <a:lnTo>
                        <a:pt x="1" y="0"/>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758" name="Line 374"/>
                <p:cNvSpPr>
                  <a:spLocks noChangeShapeType="1"/>
                </p:cNvSpPr>
                <p:nvPr/>
              </p:nvSpPr>
              <p:spPr bwMode="auto">
                <a:xfrm flipH="1" flipV="1">
                  <a:off x="3701" y="1129"/>
                  <a:ext cx="1" cy="11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759" name="Freeform 375"/>
                <p:cNvSpPr>
                  <a:spLocks/>
                </p:cNvSpPr>
                <p:nvPr/>
              </p:nvSpPr>
              <p:spPr bwMode="auto">
                <a:xfrm>
                  <a:off x="3705" y="1190"/>
                  <a:ext cx="39" cy="31"/>
                </a:xfrm>
                <a:custGeom>
                  <a:avLst/>
                  <a:gdLst>
                    <a:gd name="T0" fmla="*/ 0 w 39"/>
                    <a:gd name="T1" fmla="*/ 30 h 31"/>
                    <a:gd name="T2" fmla="*/ 5 w 39"/>
                    <a:gd name="T3" fmla="*/ 25 h 31"/>
                    <a:gd name="T4" fmla="*/ 7 w 39"/>
                    <a:gd name="T5" fmla="*/ 20 h 31"/>
                    <a:gd name="T6" fmla="*/ 11 w 39"/>
                    <a:gd name="T7" fmla="*/ 17 h 31"/>
                    <a:gd name="T8" fmla="*/ 12 w 39"/>
                    <a:gd name="T9" fmla="*/ 13 h 31"/>
                    <a:gd name="T10" fmla="*/ 16 w 39"/>
                    <a:gd name="T11" fmla="*/ 11 h 31"/>
                    <a:gd name="T12" fmla="*/ 21 w 39"/>
                    <a:gd name="T13" fmla="*/ 6 h 31"/>
                    <a:gd name="T14" fmla="*/ 26 w 39"/>
                    <a:gd name="T15" fmla="*/ 3 h 31"/>
                    <a:gd name="T16" fmla="*/ 30 w 39"/>
                    <a:gd name="T17" fmla="*/ 2 h 31"/>
                    <a:gd name="T18" fmla="*/ 36 w 39"/>
                    <a:gd name="T19" fmla="*/ 1 h 31"/>
                    <a:gd name="T20" fmla="*/ 38 w 39"/>
                    <a:gd name="T21" fmla="*/ 0 h 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9"/>
                    <a:gd name="T34" fmla="*/ 0 h 31"/>
                    <a:gd name="T35" fmla="*/ 39 w 39"/>
                    <a:gd name="T36" fmla="*/ 31 h 3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9" h="31">
                      <a:moveTo>
                        <a:pt x="0" y="30"/>
                      </a:moveTo>
                      <a:lnTo>
                        <a:pt x="5" y="25"/>
                      </a:lnTo>
                      <a:lnTo>
                        <a:pt x="7" y="20"/>
                      </a:lnTo>
                      <a:lnTo>
                        <a:pt x="11" y="17"/>
                      </a:lnTo>
                      <a:lnTo>
                        <a:pt x="12" y="13"/>
                      </a:lnTo>
                      <a:lnTo>
                        <a:pt x="16" y="11"/>
                      </a:lnTo>
                      <a:lnTo>
                        <a:pt x="21" y="6"/>
                      </a:lnTo>
                      <a:lnTo>
                        <a:pt x="26" y="3"/>
                      </a:lnTo>
                      <a:lnTo>
                        <a:pt x="30" y="2"/>
                      </a:lnTo>
                      <a:lnTo>
                        <a:pt x="36" y="1"/>
                      </a:lnTo>
                      <a:lnTo>
                        <a:pt x="38"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760" name="Freeform 376"/>
                <p:cNvSpPr>
                  <a:spLocks/>
                </p:cNvSpPr>
                <p:nvPr/>
              </p:nvSpPr>
              <p:spPr bwMode="auto">
                <a:xfrm>
                  <a:off x="3662" y="1192"/>
                  <a:ext cx="39" cy="31"/>
                </a:xfrm>
                <a:custGeom>
                  <a:avLst/>
                  <a:gdLst>
                    <a:gd name="T0" fmla="*/ 38 w 39"/>
                    <a:gd name="T1" fmla="*/ 30 h 31"/>
                    <a:gd name="T2" fmla="*/ 33 w 39"/>
                    <a:gd name="T3" fmla="*/ 25 h 31"/>
                    <a:gd name="T4" fmla="*/ 31 w 39"/>
                    <a:gd name="T5" fmla="*/ 20 h 31"/>
                    <a:gd name="T6" fmla="*/ 27 w 39"/>
                    <a:gd name="T7" fmla="*/ 17 h 31"/>
                    <a:gd name="T8" fmla="*/ 26 w 39"/>
                    <a:gd name="T9" fmla="*/ 13 h 31"/>
                    <a:gd name="T10" fmla="*/ 22 w 39"/>
                    <a:gd name="T11" fmla="*/ 11 h 31"/>
                    <a:gd name="T12" fmla="*/ 17 w 39"/>
                    <a:gd name="T13" fmla="*/ 6 h 31"/>
                    <a:gd name="T14" fmla="*/ 12 w 39"/>
                    <a:gd name="T15" fmla="*/ 3 h 31"/>
                    <a:gd name="T16" fmla="*/ 8 w 39"/>
                    <a:gd name="T17" fmla="*/ 2 h 31"/>
                    <a:gd name="T18" fmla="*/ 2 w 39"/>
                    <a:gd name="T19" fmla="*/ 1 h 31"/>
                    <a:gd name="T20" fmla="*/ 0 w 39"/>
                    <a:gd name="T21" fmla="*/ 0 h 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9"/>
                    <a:gd name="T34" fmla="*/ 0 h 31"/>
                    <a:gd name="T35" fmla="*/ 39 w 39"/>
                    <a:gd name="T36" fmla="*/ 31 h 3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9" h="31">
                      <a:moveTo>
                        <a:pt x="38" y="30"/>
                      </a:moveTo>
                      <a:lnTo>
                        <a:pt x="33" y="25"/>
                      </a:lnTo>
                      <a:lnTo>
                        <a:pt x="31" y="20"/>
                      </a:lnTo>
                      <a:lnTo>
                        <a:pt x="27" y="17"/>
                      </a:lnTo>
                      <a:lnTo>
                        <a:pt x="26" y="13"/>
                      </a:lnTo>
                      <a:lnTo>
                        <a:pt x="22" y="11"/>
                      </a:lnTo>
                      <a:lnTo>
                        <a:pt x="17" y="6"/>
                      </a:lnTo>
                      <a:lnTo>
                        <a:pt x="12" y="3"/>
                      </a:lnTo>
                      <a:lnTo>
                        <a:pt x="8" y="2"/>
                      </a:lnTo>
                      <a:lnTo>
                        <a:pt x="2" y="1"/>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grpSp>
          <p:nvGrpSpPr>
            <p:cNvPr id="3591" name="Group 377"/>
            <p:cNvGrpSpPr>
              <a:grpSpLocks/>
            </p:cNvGrpSpPr>
            <p:nvPr/>
          </p:nvGrpSpPr>
          <p:grpSpPr bwMode="auto">
            <a:xfrm>
              <a:off x="1749" y="2532"/>
              <a:ext cx="358" cy="714"/>
              <a:chOff x="3897" y="1856"/>
              <a:chExt cx="331" cy="714"/>
            </a:xfrm>
          </p:grpSpPr>
          <p:sp>
            <p:nvSpPr>
              <p:cNvPr id="3725" name="Freeform 378"/>
              <p:cNvSpPr>
                <a:spLocks/>
              </p:cNvSpPr>
              <p:nvPr/>
            </p:nvSpPr>
            <p:spPr bwMode="auto">
              <a:xfrm>
                <a:off x="4097" y="2265"/>
                <a:ext cx="23" cy="36"/>
              </a:xfrm>
              <a:custGeom>
                <a:avLst/>
                <a:gdLst>
                  <a:gd name="T0" fmla="*/ 0 w 23"/>
                  <a:gd name="T1" fmla="*/ 35 h 36"/>
                  <a:gd name="T2" fmla="*/ 0 w 23"/>
                  <a:gd name="T3" fmla="*/ 29 h 36"/>
                  <a:gd name="T4" fmla="*/ 0 w 23"/>
                  <a:gd name="T5" fmla="*/ 23 h 36"/>
                  <a:gd name="T6" fmla="*/ 4 w 23"/>
                  <a:gd name="T7" fmla="*/ 16 h 36"/>
                  <a:gd name="T8" fmla="*/ 7 w 23"/>
                  <a:gd name="T9" fmla="*/ 10 h 36"/>
                  <a:gd name="T10" fmla="*/ 13 w 23"/>
                  <a:gd name="T11" fmla="*/ 6 h 36"/>
                  <a:gd name="T12" fmla="*/ 17 w 23"/>
                  <a:gd name="T13" fmla="*/ 0 h 36"/>
                  <a:gd name="T14" fmla="*/ 22 w 23"/>
                  <a:gd name="T15" fmla="*/ 0 h 36"/>
                  <a:gd name="T16" fmla="*/ 22 w 23"/>
                  <a:gd name="T17" fmla="*/ 0 h 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
                  <a:gd name="T28" fmla="*/ 0 h 36"/>
                  <a:gd name="T29" fmla="*/ 23 w 23"/>
                  <a:gd name="T30" fmla="*/ 36 h 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 h="36">
                    <a:moveTo>
                      <a:pt x="0" y="35"/>
                    </a:moveTo>
                    <a:lnTo>
                      <a:pt x="0" y="29"/>
                    </a:lnTo>
                    <a:lnTo>
                      <a:pt x="0" y="23"/>
                    </a:lnTo>
                    <a:lnTo>
                      <a:pt x="4" y="16"/>
                    </a:lnTo>
                    <a:lnTo>
                      <a:pt x="7" y="10"/>
                    </a:lnTo>
                    <a:lnTo>
                      <a:pt x="13" y="6"/>
                    </a:lnTo>
                    <a:lnTo>
                      <a:pt x="17" y="0"/>
                    </a:lnTo>
                    <a:lnTo>
                      <a:pt x="22"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726" name="Freeform 379"/>
              <p:cNvSpPr>
                <a:spLocks/>
              </p:cNvSpPr>
              <p:nvPr/>
            </p:nvSpPr>
            <p:spPr bwMode="auto">
              <a:xfrm>
                <a:off x="4060" y="2107"/>
                <a:ext cx="168" cy="106"/>
              </a:xfrm>
              <a:custGeom>
                <a:avLst/>
                <a:gdLst>
                  <a:gd name="T0" fmla="*/ 15 w 168"/>
                  <a:gd name="T1" fmla="*/ 59 h 106"/>
                  <a:gd name="T2" fmla="*/ 21 w 168"/>
                  <a:gd name="T3" fmla="*/ 50 h 106"/>
                  <a:gd name="T4" fmla="*/ 25 w 168"/>
                  <a:gd name="T5" fmla="*/ 42 h 106"/>
                  <a:gd name="T6" fmla="*/ 29 w 168"/>
                  <a:gd name="T7" fmla="*/ 32 h 106"/>
                  <a:gd name="T8" fmla="*/ 36 w 168"/>
                  <a:gd name="T9" fmla="*/ 22 h 106"/>
                  <a:gd name="T10" fmla="*/ 42 w 168"/>
                  <a:gd name="T11" fmla="*/ 14 h 106"/>
                  <a:gd name="T12" fmla="*/ 48 w 168"/>
                  <a:gd name="T13" fmla="*/ 6 h 106"/>
                  <a:gd name="T14" fmla="*/ 56 w 168"/>
                  <a:gd name="T15" fmla="*/ 0 h 106"/>
                  <a:gd name="T16" fmla="*/ 65 w 168"/>
                  <a:gd name="T17" fmla="*/ 0 h 106"/>
                  <a:gd name="T18" fmla="*/ 73 w 168"/>
                  <a:gd name="T19" fmla="*/ 0 h 106"/>
                  <a:gd name="T20" fmla="*/ 83 w 168"/>
                  <a:gd name="T21" fmla="*/ 3 h 106"/>
                  <a:gd name="T22" fmla="*/ 91 w 168"/>
                  <a:gd name="T23" fmla="*/ 7 h 106"/>
                  <a:gd name="T24" fmla="*/ 104 w 168"/>
                  <a:gd name="T25" fmla="*/ 18 h 106"/>
                  <a:gd name="T26" fmla="*/ 114 w 168"/>
                  <a:gd name="T27" fmla="*/ 25 h 106"/>
                  <a:gd name="T28" fmla="*/ 121 w 168"/>
                  <a:gd name="T29" fmla="*/ 32 h 106"/>
                  <a:gd name="T30" fmla="*/ 128 w 168"/>
                  <a:gd name="T31" fmla="*/ 41 h 106"/>
                  <a:gd name="T32" fmla="*/ 136 w 168"/>
                  <a:gd name="T33" fmla="*/ 49 h 106"/>
                  <a:gd name="T34" fmla="*/ 142 w 168"/>
                  <a:gd name="T35" fmla="*/ 57 h 106"/>
                  <a:gd name="T36" fmla="*/ 149 w 168"/>
                  <a:gd name="T37" fmla="*/ 66 h 106"/>
                  <a:gd name="T38" fmla="*/ 154 w 168"/>
                  <a:gd name="T39" fmla="*/ 74 h 106"/>
                  <a:gd name="T40" fmla="*/ 159 w 168"/>
                  <a:gd name="T41" fmla="*/ 84 h 106"/>
                  <a:gd name="T42" fmla="*/ 161 w 168"/>
                  <a:gd name="T43" fmla="*/ 92 h 106"/>
                  <a:gd name="T44" fmla="*/ 166 w 168"/>
                  <a:gd name="T45" fmla="*/ 101 h 106"/>
                  <a:gd name="T46" fmla="*/ 163 w 168"/>
                  <a:gd name="T47" fmla="*/ 104 h 106"/>
                  <a:gd name="T48" fmla="*/ 156 w 168"/>
                  <a:gd name="T49" fmla="*/ 97 h 106"/>
                  <a:gd name="T50" fmla="*/ 147 w 168"/>
                  <a:gd name="T51" fmla="*/ 91 h 106"/>
                  <a:gd name="T52" fmla="*/ 139 w 168"/>
                  <a:gd name="T53" fmla="*/ 87 h 106"/>
                  <a:gd name="T54" fmla="*/ 133 w 168"/>
                  <a:gd name="T55" fmla="*/ 78 h 106"/>
                  <a:gd name="T56" fmla="*/ 125 w 168"/>
                  <a:gd name="T57" fmla="*/ 70 h 106"/>
                  <a:gd name="T58" fmla="*/ 116 w 168"/>
                  <a:gd name="T59" fmla="*/ 62 h 106"/>
                  <a:gd name="T60" fmla="*/ 109 w 168"/>
                  <a:gd name="T61" fmla="*/ 55 h 106"/>
                  <a:gd name="T62" fmla="*/ 101 w 168"/>
                  <a:gd name="T63" fmla="*/ 49 h 106"/>
                  <a:gd name="T64" fmla="*/ 90 w 168"/>
                  <a:gd name="T65" fmla="*/ 39 h 106"/>
                  <a:gd name="T66" fmla="*/ 80 w 168"/>
                  <a:gd name="T67" fmla="*/ 34 h 106"/>
                  <a:gd name="T68" fmla="*/ 70 w 168"/>
                  <a:gd name="T69" fmla="*/ 27 h 106"/>
                  <a:gd name="T70" fmla="*/ 62 w 168"/>
                  <a:gd name="T71" fmla="*/ 22 h 106"/>
                  <a:gd name="T72" fmla="*/ 53 w 168"/>
                  <a:gd name="T73" fmla="*/ 24 h 106"/>
                  <a:gd name="T74" fmla="*/ 46 w 168"/>
                  <a:gd name="T75" fmla="*/ 32 h 106"/>
                  <a:gd name="T76" fmla="*/ 42 w 168"/>
                  <a:gd name="T77" fmla="*/ 41 h 106"/>
                  <a:gd name="T78" fmla="*/ 36 w 168"/>
                  <a:gd name="T79" fmla="*/ 49 h 106"/>
                  <a:gd name="T80" fmla="*/ 29 w 168"/>
                  <a:gd name="T81" fmla="*/ 57 h 106"/>
                  <a:gd name="T82" fmla="*/ 24 w 168"/>
                  <a:gd name="T83" fmla="*/ 66 h 106"/>
                  <a:gd name="T84" fmla="*/ 18 w 168"/>
                  <a:gd name="T85" fmla="*/ 74 h 106"/>
                  <a:gd name="T86" fmla="*/ 13 w 168"/>
                  <a:gd name="T87" fmla="*/ 83 h 106"/>
                  <a:gd name="T88" fmla="*/ 7 w 168"/>
                  <a:gd name="T89" fmla="*/ 91 h 106"/>
                  <a:gd name="T90" fmla="*/ 3 w 168"/>
                  <a:gd name="T91" fmla="*/ 99 h 106"/>
                  <a:gd name="T92" fmla="*/ 4 w 168"/>
                  <a:gd name="T93" fmla="*/ 64 h 10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68"/>
                  <a:gd name="T142" fmla="*/ 0 h 106"/>
                  <a:gd name="T143" fmla="*/ 168 w 168"/>
                  <a:gd name="T144" fmla="*/ 106 h 10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68" h="106">
                    <a:moveTo>
                      <a:pt x="13" y="63"/>
                    </a:moveTo>
                    <a:lnTo>
                      <a:pt x="15" y="59"/>
                    </a:lnTo>
                    <a:lnTo>
                      <a:pt x="18" y="55"/>
                    </a:lnTo>
                    <a:lnTo>
                      <a:pt x="21" y="50"/>
                    </a:lnTo>
                    <a:lnTo>
                      <a:pt x="22" y="46"/>
                    </a:lnTo>
                    <a:lnTo>
                      <a:pt x="25" y="42"/>
                    </a:lnTo>
                    <a:lnTo>
                      <a:pt x="27" y="38"/>
                    </a:lnTo>
                    <a:lnTo>
                      <a:pt x="29" y="32"/>
                    </a:lnTo>
                    <a:lnTo>
                      <a:pt x="32" y="28"/>
                    </a:lnTo>
                    <a:lnTo>
                      <a:pt x="36" y="22"/>
                    </a:lnTo>
                    <a:lnTo>
                      <a:pt x="39" y="18"/>
                    </a:lnTo>
                    <a:lnTo>
                      <a:pt x="42" y="14"/>
                    </a:lnTo>
                    <a:lnTo>
                      <a:pt x="46" y="10"/>
                    </a:lnTo>
                    <a:lnTo>
                      <a:pt x="48" y="6"/>
                    </a:lnTo>
                    <a:lnTo>
                      <a:pt x="52" y="3"/>
                    </a:lnTo>
                    <a:lnTo>
                      <a:pt x="56" y="0"/>
                    </a:lnTo>
                    <a:lnTo>
                      <a:pt x="60" y="0"/>
                    </a:lnTo>
                    <a:lnTo>
                      <a:pt x="65" y="0"/>
                    </a:lnTo>
                    <a:lnTo>
                      <a:pt x="69" y="0"/>
                    </a:lnTo>
                    <a:lnTo>
                      <a:pt x="73" y="0"/>
                    </a:lnTo>
                    <a:lnTo>
                      <a:pt x="77" y="0"/>
                    </a:lnTo>
                    <a:lnTo>
                      <a:pt x="83" y="3"/>
                    </a:lnTo>
                    <a:lnTo>
                      <a:pt x="87" y="6"/>
                    </a:lnTo>
                    <a:lnTo>
                      <a:pt x="91" y="7"/>
                    </a:lnTo>
                    <a:lnTo>
                      <a:pt x="95" y="11"/>
                    </a:lnTo>
                    <a:lnTo>
                      <a:pt x="104" y="18"/>
                    </a:lnTo>
                    <a:lnTo>
                      <a:pt x="108" y="21"/>
                    </a:lnTo>
                    <a:lnTo>
                      <a:pt x="114" y="25"/>
                    </a:lnTo>
                    <a:lnTo>
                      <a:pt x="116" y="29"/>
                    </a:lnTo>
                    <a:lnTo>
                      <a:pt x="121" y="32"/>
                    </a:lnTo>
                    <a:lnTo>
                      <a:pt x="125" y="36"/>
                    </a:lnTo>
                    <a:lnTo>
                      <a:pt x="128" y="41"/>
                    </a:lnTo>
                    <a:lnTo>
                      <a:pt x="132" y="45"/>
                    </a:lnTo>
                    <a:lnTo>
                      <a:pt x="136" y="49"/>
                    </a:lnTo>
                    <a:lnTo>
                      <a:pt x="140" y="53"/>
                    </a:lnTo>
                    <a:lnTo>
                      <a:pt x="142" y="57"/>
                    </a:lnTo>
                    <a:lnTo>
                      <a:pt x="146" y="62"/>
                    </a:lnTo>
                    <a:lnTo>
                      <a:pt x="149" y="66"/>
                    </a:lnTo>
                    <a:lnTo>
                      <a:pt x="150" y="70"/>
                    </a:lnTo>
                    <a:lnTo>
                      <a:pt x="154" y="74"/>
                    </a:lnTo>
                    <a:lnTo>
                      <a:pt x="156" y="80"/>
                    </a:lnTo>
                    <a:lnTo>
                      <a:pt x="159" y="84"/>
                    </a:lnTo>
                    <a:lnTo>
                      <a:pt x="160" y="88"/>
                    </a:lnTo>
                    <a:lnTo>
                      <a:pt x="161" y="92"/>
                    </a:lnTo>
                    <a:lnTo>
                      <a:pt x="164" y="97"/>
                    </a:lnTo>
                    <a:lnTo>
                      <a:pt x="166" y="101"/>
                    </a:lnTo>
                    <a:lnTo>
                      <a:pt x="167" y="105"/>
                    </a:lnTo>
                    <a:lnTo>
                      <a:pt x="163" y="104"/>
                    </a:lnTo>
                    <a:lnTo>
                      <a:pt x="160" y="99"/>
                    </a:lnTo>
                    <a:lnTo>
                      <a:pt x="156" y="97"/>
                    </a:lnTo>
                    <a:lnTo>
                      <a:pt x="152" y="94"/>
                    </a:lnTo>
                    <a:lnTo>
                      <a:pt x="147" y="91"/>
                    </a:lnTo>
                    <a:lnTo>
                      <a:pt x="143" y="90"/>
                    </a:lnTo>
                    <a:lnTo>
                      <a:pt x="139" y="87"/>
                    </a:lnTo>
                    <a:lnTo>
                      <a:pt x="136" y="83"/>
                    </a:lnTo>
                    <a:lnTo>
                      <a:pt x="133" y="78"/>
                    </a:lnTo>
                    <a:lnTo>
                      <a:pt x="129" y="76"/>
                    </a:lnTo>
                    <a:lnTo>
                      <a:pt x="125" y="70"/>
                    </a:lnTo>
                    <a:lnTo>
                      <a:pt x="121" y="66"/>
                    </a:lnTo>
                    <a:lnTo>
                      <a:pt x="116" y="62"/>
                    </a:lnTo>
                    <a:lnTo>
                      <a:pt x="112" y="59"/>
                    </a:lnTo>
                    <a:lnTo>
                      <a:pt x="109" y="55"/>
                    </a:lnTo>
                    <a:lnTo>
                      <a:pt x="105" y="52"/>
                    </a:lnTo>
                    <a:lnTo>
                      <a:pt x="101" y="49"/>
                    </a:lnTo>
                    <a:lnTo>
                      <a:pt x="95" y="45"/>
                    </a:lnTo>
                    <a:lnTo>
                      <a:pt x="90" y="39"/>
                    </a:lnTo>
                    <a:lnTo>
                      <a:pt x="86" y="36"/>
                    </a:lnTo>
                    <a:lnTo>
                      <a:pt x="80" y="34"/>
                    </a:lnTo>
                    <a:lnTo>
                      <a:pt x="76" y="31"/>
                    </a:lnTo>
                    <a:lnTo>
                      <a:pt x="70" y="27"/>
                    </a:lnTo>
                    <a:lnTo>
                      <a:pt x="66" y="24"/>
                    </a:lnTo>
                    <a:lnTo>
                      <a:pt x="62" y="22"/>
                    </a:lnTo>
                    <a:lnTo>
                      <a:pt x="58" y="21"/>
                    </a:lnTo>
                    <a:lnTo>
                      <a:pt x="53" y="24"/>
                    </a:lnTo>
                    <a:lnTo>
                      <a:pt x="51" y="29"/>
                    </a:lnTo>
                    <a:lnTo>
                      <a:pt x="46" y="32"/>
                    </a:lnTo>
                    <a:lnTo>
                      <a:pt x="45" y="36"/>
                    </a:lnTo>
                    <a:lnTo>
                      <a:pt x="42" y="41"/>
                    </a:lnTo>
                    <a:lnTo>
                      <a:pt x="39" y="45"/>
                    </a:lnTo>
                    <a:lnTo>
                      <a:pt x="36" y="49"/>
                    </a:lnTo>
                    <a:lnTo>
                      <a:pt x="34" y="53"/>
                    </a:lnTo>
                    <a:lnTo>
                      <a:pt x="29" y="57"/>
                    </a:lnTo>
                    <a:lnTo>
                      <a:pt x="27" y="62"/>
                    </a:lnTo>
                    <a:lnTo>
                      <a:pt x="24" y="66"/>
                    </a:lnTo>
                    <a:lnTo>
                      <a:pt x="21" y="70"/>
                    </a:lnTo>
                    <a:lnTo>
                      <a:pt x="18" y="74"/>
                    </a:lnTo>
                    <a:lnTo>
                      <a:pt x="15" y="78"/>
                    </a:lnTo>
                    <a:lnTo>
                      <a:pt x="13" y="83"/>
                    </a:lnTo>
                    <a:lnTo>
                      <a:pt x="10" y="87"/>
                    </a:lnTo>
                    <a:lnTo>
                      <a:pt x="7" y="91"/>
                    </a:lnTo>
                    <a:lnTo>
                      <a:pt x="6" y="95"/>
                    </a:lnTo>
                    <a:lnTo>
                      <a:pt x="3" y="99"/>
                    </a:lnTo>
                    <a:lnTo>
                      <a:pt x="0" y="104"/>
                    </a:lnTo>
                    <a:lnTo>
                      <a:pt x="4" y="64"/>
                    </a:lnTo>
                  </a:path>
                </a:pathLst>
              </a:custGeom>
              <a:solidFill>
                <a:srgbClr val="00CC00"/>
              </a:solidFill>
              <a:ln w="12700" cap="rnd">
                <a:solidFill>
                  <a:srgbClr val="00CC00"/>
                </a:solidFill>
                <a:round/>
                <a:headEnd/>
                <a:tailEnd/>
              </a:ln>
            </p:spPr>
            <p:txBody>
              <a:bodyPr/>
              <a:lstStyle/>
              <a:p>
                <a:endParaRPr lang="en-US"/>
              </a:p>
            </p:txBody>
          </p:sp>
          <p:sp>
            <p:nvSpPr>
              <p:cNvPr id="3727" name="Freeform 380"/>
              <p:cNvSpPr>
                <a:spLocks/>
              </p:cNvSpPr>
              <p:nvPr/>
            </p:nvSpPr>
            <p:spPr bwMode="auto">
              <a:xfrm>
                <a:off x="4075" y="2265"/>
                <a:ext cx="152" cy="107"/>
              </a:xfrm>
              <a:custGeom>
                <a:avLst/>
                <a:gdLst>
                  <a:gd name="T0" fmla="*/ 1 w 206"/>
                  <a:gd name="T1" fmla="*/ 2 h 131"/>
                  <a:gd name="T2" fmla="*/ 1 w 206"/>
                  <a:gd name="T3" fmla="*/ 2 h 131"/>
                  <a:gd name="T4" fmla="*/ 1 w 206"/>
                  <a:gd name="T5" fmla="*/ 2 h 131"/>
                  <a:gd name="T6" fmla="*/ 1 w 206"/>
                  <a:gd name="T7" fmla="*/ 2 h 131"/>
                  <a:gd name="T8" fmla="*/ 1 w 206"/>
                  <a:gd name="T9" fmla="*/ 2 h 131"/>
                  <a:gd name="T10" fmla="*/ 1 w 206"/>
                  <a:gd name="T11" fmla="*/ 2 h 131"/>
                  <a:gd name="T12" fmla="*/ 1 w 206"/>
                  <a:gd name="T13" fmla="*/ 2 h 131"/>
                  <a:gd name="T14" fmla="*/ 1 w 206"/>
                  <a:gd name="T15" fmla="*/ 0 h 131"/>
                  <a:gd name="T16" fmla="*/ 1 w 206"/>
                  <a:gd name="T17" fmla="*/ 0 h 131"/>
                  <a:gd name="T18" fmla="*/ 1 w 206"/>
                  <a:gd name="T19" fmla="*/ 0 h 131"/>
                  <a:gd name="T20" fmla="*/ 1 w 206"/>
                  <a:gd name="T21" fmla="*/ 2 h 131"/>
                  <a:gd name="T22" fmla="*/ 1 w 206"/>
                  <a:gd name="T23" fmla="*/ 2 h 131"/>
                  <a:gd name="T24" fmla="*/ 1 w 206"/>
                  <a:gd name="T25" fmla="*/ 2 h 131"/>
                  <a:gd name="T26" fmla="*/ 1 w 206"/>
                  <a:gd name="T27" fmla="*/ 2 h 131"/>
                  <a:gd name="T28" fmla="*/ 1 w 206"/>
                  <a:gd name="T29" fmla="*/ 2 h 131"/>
                  <a:gd name="T30" fmla="*/ 1 w 206"/>
                  <a:gd name="T31" fmla="*/ 2 h 131"/>
                  <a:gd name="T32" fmla="*/ 1 w 206"/>
                  <a:gd name="T33" fmla="*/ 2 h 131"/>
                  <a:gd name="T34" fmla="*/ 1 w 206"/>
                  <a:gd name="T35" fmla="*/ 2 h 131"/>
                  <a:gd name="T36" fmla="*/ 1 w 206"/>
                  <a:gd name="T37" fmla="*/ 2 h 131"/>
                  <a:gd name="T38" fmla="*/ 1 w 206"/>
                  <a:gd name="T39" fmla="*/ 3 h 131"/>
                  <a:gd name="T40" fmla="*/ 1 w 206"/>
                  <a:gd name="T41" fmla="*/ 3 h 131"/>
                  <a:gd name="T42" fmla="*/ 1 w 206"/>
                  <a:gd name="T43" fmla="*/ 4 h 131"/>
                  <a:gd name="T44" fmla="*/ 1 w 206"/>
                  <a:gd name="T45" fmla="*/ 4 h 131"/>
                  <a:gd name="T46" fmla="*/ 1 w 206"/>
                  <a:gd name="T47" fmla="*/ 4 h 131"/>
                  <a:gd name="T48" fmla="*/ 1 w 206"/>
                  <a:gd name="T49" fmla="*/ 4 h 131"/>
                  <a:gd name="T50" fmla="*/ 1 w 206"/>
                  <a:gd name="T51" fmla="*/ 4 h 131"/>
                  <a:gd name="T52" fmla="*/ 1 w 206"/>
                  <a:gd name="T53" fmla="*/ 3 h 131"/>
                  <a:gd name="T54" fmla="*/ 1 w 206"/>
                  <a:gd name="T55" fmla="*/ 3 h 131"/>
                  <a:gd name="T56" fmla="*/ 1 w 206"/>
                  <a:gd name="T57" fmla="*/ 2 h 131"/>
                  <a:gd name="T58" fmla="*/ 1 w 206"/>
                  <a:gd name="T59" fmla="*/ 2 h 131"/>
                  <a:gd name="T60" fmla="*/ 1 w 206"/>
                  <a:gd name="T61" fmla="*/ 2 h 131"/>
                  <a:gd name="T62" fmla="*/ 1 w 206"/>
                  <a:gd name="T63" fmla="*/ 2 h 131"/>
                  <a:gd name="T64" fmla="*/ 1 w 206"/>
                  <a:gd name="T65" fmla="*/ 2 h 131"/>
                  <a:gd name="T66" fmla="*/ 1 w 206"/>
                  <a:gd name="T67" fmla="*/ 2 h 131"/>
                  <a:gd name="T68" fmla="*/ 1 w 206"/>
                  <a:gd name="T69" fmla="*/ 2 h 131"/>
                  <a:gd name="T70" fmla="*/ 1 w 206"/>
                  <a:gd name="T71" fmla="*/ 2 h 131"/>
                  <a:gd name="T72" fmla="*/ 1 w 206"/>
                  <a:gd name="T73" fmla="*/ 2 h 131"/>
                  <a:gd name="T74" fmla="*/ 1 w 206"/>
                  <a:gd name="T75" fmla="*/ 2 h 131"/>
                  <a:gd name="T76" fmla="*/ 1 w 206"/>
                  <a:gd name="T77" fmla="*/ 2 h 131"/>
                  <a:gd name="T78" fmla="*/ 1 w 206"/>
                  <a:gd name="T79" fmla="*/ 2 h 131"/>
                  <a:gd name="T80" fmla="*/ 1 w 206"/>
                  <a:gd name="T81" fmla="*/ 2 h 131"/>
                  <a:gd name="T82" fmla="*/ 1 w 206"/>
                  <a:gd name="T83" fmla="*/ 2 h 131"/>
                  <a:gd name="T84" fmla="*/ 1 w 206"/>
                  <a:gd name="T85" fmla="*/ 3 h 131"/>
                  <a:gd name="T86" fmla="*/ 1 w 206"/>
                  <a:gd name="T87" fmla="*/ 3 h 131"/>
                  <a:gd name="T88" fmla="*/ 1 w 206"/>
                  <a:gd name="T89" fmla="*/ 4 h 131"/>
                  <a:gd name="T90" fmla="*/ 1 w 206"/>
                  <a:gd name="T91" fmla="*/ 4 h 131"/>
                  <a:gd name="T92" fmla="*/ 1 w 206"/>
                  <a:gd name="T93" fmla="*/ 2 h 13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206"/>
                  <a:gd name="T142" fmla="*/ 0 h 131"/>
                  <a:gd name="T143" fmla="*/ 206 w 206"/>
                  <a:gd name="T144" fmla="*/ 131 h 13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206" h="131">
                    <a:moveTo>
                      <a:pt x="16" y="78"/>
                    </a:moveTo>
                    <a:lnTo>
                      <a:pt x="19" y="73"/>
                    </a:lnTo>
                    <a:lnTo>
                      <a:pt x="22" y="68"/>
                    </a:lnTo>
                    <a:lnTo>
                      <a:pt x="26" y="62"/>
                    </a:lnTo>
                    <a:lnTo>
                      <a:pt x="28" y="57"/>
                    </a:lnTo>
                    <a:lnTo>
                      <a:pt x="31" y="52"/>
                    </a:lnTo>
                    <a:lnTo>
                      <a:pt x="33" y="47"/>
                    </a:lnTo>
                    <a:lnTo>
                      <a:pt x="36" y="40"/>
                    </a:lnTo>
                    <a:lnTo>
                      <a:pt x="40" y="35"/>
                    </a:lnTo>
                    <a:lnTo>
                      <a:pt x="45" y="28"/>
                    </a:lnTo>
                    <a:lnTo>
                      <a:pt x="48" y="23"/>
                    </a:lnTo>
                    <a:lnTo>
                      <a:pt x="52" y="17"/>
                    </a:lnTo>
                    <a:lnTo>
                      <a:pt x="57" y="12"/>
                    </a:lnTo>
                    <a:lnTo>
                      <a:pt x="59" y="7"/>
                    </a:lnTo>
                    <a:lnTo>
                      <a:pt x="64" y="3"/>
                    </a:lnTo>
                    <a:lnTo>
                      <a:pt x="69" y="0"/>
                    </a:lnTo>
                    <a:lnTo>
                      <a:pt x="74" y="0"/>
                    </a:lnTo>
                    <a:lnTo>
                      <a:pt x="79" y="0"/>
                    </a:lnTo>
                    <a:lnTo>
                      <a:pt x="84" y="0"/>
                    </a:lnTo>
                    <a:lnTo>
                      <a:pt x="90" y="0"/>
                    </a:lnTo>
                    <a:lnTo>
                      <a:pt x="95" y="0"/>
                    </a:lnTo>
                    <a:lnTo>
                      <a:pt x="102" y="3"/>
                    </a:lnTo>
                    <a:lnTo>
                      <a:pt x="107" y="7"/>
                    </a:lnTo>
                    <a:lnTo>
                      <a:pt x="112" y="9"/>
                    </a:lnTo>
                    <a:lnTo>
                      <a:pt x="117" y="14"/>
                    </a:lnTo>
                    <a:lnTo>
                      <a:pt x="127" y="23"/>
                    </a:lnTo>
                    <a:lnTo>
                      <a:pt x="133" y="26"/>
                    </a:lnTo>
                    <a:lnTo>
                      <a:pt x="140" y="31"/>
                    </a:lnTo>
                    <a:lnTo>
                      <a:pt x="143" y="36"/>
                    </a:lnTo>
                    <a:lnTo>
                      <a:pt x="148" y="40"/>
                    </a:lnTo>
                    <a:lnTo>
                      <a:pt x="153" y="45"/>
                    </a:lnTo>
                    <a:lnTo>
                      <a:pt x="157" y="50"/>
                    </a:lnTo>
                    <a:lnTo>
                      <a:pt x="162" y="55"/>
                    </a:lnTo>
                    <a:lnTo>
                      <a:pt x="167" y="61"/>
                    </a:lnTo>
                    <a:lnTo>
                      <a:pt x="172" y="66"/>
                    </a:lnTo>
                    <a:lnTo>
                      <a:pt x="174" y="71"/>
                    </a:lnTo>
                    <a:lnTo>
                      <a:pt x="179" y="76"/>
                    </a:lnTo>
                    <a:lnTo>
                      <a:pt x="183" y="81"/>
                    </a:lnTo>
                    <a:lnTo>
                      <a:pt x="184" y="87"/>
                    </a:lnTo>
                    <a:lnTo>
                      <a:pt x="189" y="92"/>
                    </a:lnTo>
                    <a:lnTo>
                      <a:pt x="191" y="99"/>
                    </a:lnTo>
                    <a:lnTo>
                      <a:pt x="195" y="104"/>
                    </a:lnTo>
                    <a:lnTo>
                      <a:pt x="196" y="109"/>
                    </a:lnTo>
                    <a:lnTo>
                      <a:pt x="198" y="114"/>
                    </a:lnTo>
                    <a:lnTo>
                      <a:pt x="202" y="120"/>
                    </a:lnTo>
                    <a:lnTo>
                      <a:pt x="203" y="125"/>
                    </a:lnTo>
                    <a:lnTo>
                      <a:pt x="205" y="130"/>
                    </a:lnTo>
                    <a:lnTo>
                      <a:pt x="200" y="128"/>
                    </a:lnTo>
                    <a:lnTo>
                      <a:pt x="196" y="123"/>
                    </a:lnTo>
                    <a:lnTo>
                      <a:pt x="191" y="120"/>
                    </a:lnTo>
                    <a:lnTo>
                      <a:pt x="186" y="116"/>
                    </a:lnTo>
                    <a:lnTo>
                      <a:pt x="181" y="113"/>
                    </a:lnTo>
                    <a:lnTo>
                      <a:pt x="176" y="111"/>
                    </a:lnTo>
                    <a:lnTo>
                      <a:pt x="171" y="107"/>
                    </a:lnTo>
                    <a:lnTo>
                      <a:pt x="167" y="102"/>
                    </a:lnTo>
                    <a:lnTo>
                      <a:pt x="164" y="97"/>
                    </a:lnTo>
                    <a:lnTo>
                      <a:pt x="158" y="94"/>
                    </a:lnTo>
                    <a:lnTo>
                      <a:pt x="153" y="87"/>
                    </a:lnTo>
                    <a:lnTo>
                      <a:pt x="148" y="81"/>
                    </a:lnTo>
                    <a:lnTo>
                      <a:pt x="143" y="76"/>
                    </a:lnTo>
                    <a:lnTo>
                      <a:pt x="138" y="73"/>
                    </a:lnTo>
                    <a:lnTo>
                      <a:pt x="134" y="68"/>
                    </a:lnTo>
                    <a:lnTo>
                      <a:pt x="129" y="64"/>
                    </a:lnTo>
                    <a:lnTo>
                      <a:pt x="124" y="61"/>
                    </a:lnTo>
                    <a:lnTo>
                      <a:pt x="117" y="55"/>
                    </a:lnTo>
                    <a:lnTo>
                      <a:pt x="110" y="49"/>
                    </a:lnTo>
                    <a:lnTo>
                      <a:pt x="105" y="45"/>
                    </a:lnTo>
                    <a:lnTo>
                      <a:pt x="98" y="42"/>
                    </a:lnTo>
                    <a:lnTo>
                      <a:pt x="93" y="38"/>
                    </a:lnTo>
                    <a:lnTo>
                      <a:pt x="86" y="33"/>
                    </a:lnTo>
                    <a:lnTo>
                      <a:pt x="81" y="29"/>
                    </a:lnTo>
                    <a:lnTo>
                      <a:pt x="76" y="28"/>
                    </a:lnTo>
                    <a:lnTo>
                      <a:pt x="71" y="26"/>
                    </a:lnTo>
                    <a:lnTo>
                      <a:pt x="65" y="29"/>
                    </a:lnTo>
                    <a:lnTo>
                      <a:pt x="62" y="36"/>
                    </a:lnTo>
                    <a:lnTo>
                      <a:pt x="57" y="40"/>
                    </a:lnTo>
                    <a:lnTo>
                      <a:pt x="55" y="45"/>
                    </a:lnTo>
                    <a:lnTo>
                      <a:pt x="52" y="50"/>
                    </a:lnTo>
                    <a:lnTo>
                      <a:pt x="48" y="55"/>
                    </a:lnTo>
                    <a:lnTo>
                      <a:pt x="45" y="61"/>
                    </a:lnTo>
                    <a:lnTo>
                      <a:pt x="41" y="66"/>
                    </a:lnTo>
                    <a:lnTo>
                      <a:pt x="36" y="71"/>
                    </a:lnTo>
                    <a:lnTo>
                      <a:pt x="33" y="76"/>
                    </a:lnTo>
                    <a:lnTo>
                      <a:pt x="29" y="81"/>
                    </a:lnTo>
                    <a:lnTo>
                      <a:pt x="26" y="87"/>
                    </a:lnTo>
                    <a:lnTo>
                      <a:pt x="22" y="92"/>
                    </a:lnTo>
                    <a:lnTo>
                      <a:pt x="19" y="97"/>
                    </a:lnTo>
                    <a:lnTo>
                      <a:pt x="16" y="102"/>
                    </a:lnTo>
                    <a:lnTo>
                      <a:pt x="12" y="107"/>
                    </a:lnTo>
                    <a:lnTo>
                      <a:pt x="9" y="113"/>
                    </a:lnTo>
                    <a:lnTo>
                      <a:pt x="7" y="118"/>
                    </a:lnTo>
                    <a:lnTo>
                      <a:pt x="3" y="123"/>
                    </a:lnTo>
                    <a:lnTo>
                      <a:pt x="0" y="128"/>
                    </a:lnTo>
                    <a:lnTo>
                      <a:pt x="5" y="80"/>
                    </a:lnTo>
                  </a:path>
                </a:pathLst>
              </a:custGeom>
              <a:solidFill>
                <a:srgbClr val="00CC00"/>
              </a:solidFill>
              <a:ln w="12700" cap="rnd">
                <a:solidFill>
                  <a:srgbClr val="00CC00"/>
                </a:solidFill>
                <a:round/>
                <a:headEnd/>
                <a:tailEnd/>
              </a:ln>
            </p:spPr>
            <p:txBody>
              <a:bodyPr/>
              <a:lstStyle/>
              <a:p>
                <a:endParaRPr lang="en-US"/>
              </a:p>
            </p:txBody>
          </p:sp>
          <p:sp>
            <p:nvSpPr>
              <p:cNvPr id="3728" name="Freeform 381"/>
              <p:cNvSpPr>
                <a:spLocks/>
              </p:cNvSpPr>
              <p:nvPr/>
            </p:nvSpPr>
            <p:spPr bwMode="auto">
              <a:xfrm>
                <a:off x="3897" y="2160"/>
                <a:ext cx="186" cy="118"/>
              </a:xfrm>
              <a:custGeom>
                <a:avLst/>
                <a:gdLst>
                  <a:gd name="T0" fmla="*/ 168 w 186"/>
                  <a:gd name="T1" fmla="*/ 66 h 118"/>
                  <a:gd name="T2" fmla="*/ 162 w 186"/>
                  <a:gd name="T3" fmla="*/ 56 h 118"/>
                  <a:gd name="T4" fmla="*/ 157 w 186"/>
                  <a:gd name="T5" fmla="*/ 47 h 118"/>
                  <a:gd name="T6" fmla="*/ 152 w 186"/>
                  <a:gd name="T7" fmla="*/ 36 h 118"/>
                  <a:gd name="T8" fmla="*/ 145 w 186"/>
                  <a:gd name="T9" fmla="*/ 25 h 118"/>
                  <a:gd name="T10" fmla="*/ 138 w 186"/>
                  <a:gd name="T11" fmla="*/ 16 h 118"/>
                  <a:gd name="T12" fmla="*/ 132 w 186"/>
                  <a:gd name="T13" fmla="*/ 6 h 118"/>
                  <a:gd name="T14" fmla="*/ 123 w 186"/>
                  <a:gd name="T15" fmla="*/ 0 h 118"/>
                  <a:gd name="T16" fmla="*/ 113 w 186"/>
                  <a:gd name="T17" fmla="*/ 0 h 118"/>
                  <a:gd name="T18" fmla="*/ 104 w 186"/>
                  <a:gd name="T19" fmla="*/ 0 h 118"/>
                  <a:gd name="T20" fmla="*/ 93 w 186"/>
                  <a:gd name="T21" fmla="*/ 3 h 118"/>
                  <a:gd name="T22" fmla="*/ 84 w 186"/>
                  <a:gd name="T23" fmla="*/ 8 h 118"/>
                  <a:gd name="T24" fmla="*/ 70 w 186"/>
                  <a:gd name="T25" fmla="*/ 20 h 118"/>
                  <a:gd name="T26" fmla="*/ 59 w 186"/>
                  <a:gd name="T27" fmla="*/ 28 h 118"/>
                  <a:gd name="T28" fmla="*/ 51 w 186"/>
                  <a:gd name="T29" fmla="*/ 36 h 118"/>
                  <a:gd name="T30" fmla="*/ 44 w 186"/>
                  <a:gd name="T31" fmla="*/ 45 h 118"/>
                  <a:gd name="T32" fmla="*/ 34 w 186"/>
                  <a:gd name="T33" fmla="*/ 55 h 118"/>
                  <a:gd name="T34" fmla="*/ 28 w 186"/>
                  <a:gd name="T35" fmla="*/ 64 h 118"/>
                  <a:gd name="T36" fmla="*/ 20 w 186"/>
                  <a:gd name="T37" fmla="*/ 73 h 118"/>
                  <a:gd name="T38" fmla="*/ 14 w 186"/>
                  <a:gd name="T39" fmla="*/ 83 h 118"/>
                  <a:gd name="T40" fmla="*/ 9 w 186"/>
                  <a:gd name="T41" fmla="*/ 94 h 118"/>
                  <a:gd name="T42" fmla="*/ 6 w 186"/>
                  <a:gd name="T43" fmla="*/ 103 h 118"/>
                  <a:gd name="T44" fmla="*/ 2 w 186"/>
                  <a:gd name="T45" fmla="*/ 112 h 118"/>
                  <a:gd name="T46" fmla="*/ 5 w 186"/>
                  <a:gd name="T47" fmla="*/ 115 h 118"/>
                  <a:gd name="T48" fmla="*/ 12 w 186"/>
                  <a:gd name="T49" fmla="*/ 108 h 118"/>
                  <a:gd name="T50" fmla="*/ 22 w 186"/>
                  <a:gd name="T51" fmla="*/ 101 h 118"/>
                  <a:gd name="T52" fmla="*/ 31 w 186"/>
                  <a:gd name="T53" fmla="*/ 97 h 118"/>
                  <a:gd name="T54" fmla="*/ 37 w 186"/>
                  <a:gd name="T55" fmla="*/ 87 h 118"/>
                  <a:gd name="T56" fmla="*/ 47 w 186"/>
                  <a:gd name="T57" fmla="*/ 78 h 118"/>
                  <a:gd name="T58" fmla="*/ 56 w 186"/>
                  <a:gd name="T59" fmla="*/ 69 h 118"/>
                  <a:gd name="T60" fmla="*/ 64 w 186"/>
                  <a:gd name="T61" fmla="*/ 61 h 118"/>
                  <a:gd name="T62" fmla="*/ 73 w 186"/>
                  <a:gd name="T63" fmla="*/ 55 h 118"/>
                  <a:gd name="T64" fmla="*/ 86 w 186"/>
                  <a:gd name="T65" fmla="*/ 44 h 118"/>
                  <a:gd name="T66" fmla="*/ 96 w 186"/>
                  <a:gd name="T67" fmla="*/ 37 h 118"/>
                  <a:gd name="T68" fmla="*/ 107 w 186"/>
                  <a:gd name="T69" fmla="*/ 30 h 118"/>
                  <a:gd name="T70" fmla="*/ 117 w 186"/>
                  <a:gd name="T71" fmla="*/ 25 h 118"/>
                  <a:gd name="T72" fmla="*/ 126 w 186"/>
                  <a:gd name="T73" fmla="*/ 27 h 118"/>
                  <a:gd name="T74" fmla="*/ 134 w 186"/>
                  <a:gd name="T75" fmla="*/ 36 h 118"/>
                  <a:gd name="T76" fmla="*/ 138 w 186"/>
                  <a:gd name="T77" fmla="*/ 45 h 118"/>
                  <a:gd name="T78" fmla="*/ 145 w 186"/>
                  <a:gd name="T79" fmla="*/ 55 h 118"/>
                  <a:gd name="T80" fmla="*/ 152 w 186"/>
                  <a:gd name="T81" fmla="*/ 64 h 118"/>
                  <a:gd name="T82" fmla="*/ 159 w 186"/>
                  <a:gd name="T83" fmla="*/ 73 h 118"/>
                  <a:gd name="T84" fmla="*/ 165 w 186"/>
                  <a:gd name="T85" fmla="*/ 83 h 118"/>
                  <a:gd name="T86" fmla="*/ 171 w 186"/>
                  <a:gd name="T87" fmla="*/ 92 h 118"/>
                  <a:gd name="T88" fmla="*/ 177 w 186"/>
                  <a:gd name="T89" fmla="*/ 101 h 118"/>
                  <a:gd name="T90" fmla="*/ 182 w 186"/>
                  <a:gd name="T91" fmla="*/ 111 h 118"/>
                  <a:gd name="T92" fmla="*/ 180 w 186"/>
                  <a:gd name="T93" fmla="*/ 72 h 11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6"/>
                  <a:gd name="T142" fmla="*/ 0 h 118"/>
                  <a:gd name="T143" fmla="*/ 186 w 186"/>
                  <a:gd name="T144" fmla="*/ 118 h 11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6" h="118">
                    <a:moveTo>
                      <a:pt x="171" y="70"/>
                    </a:moveTo>
                    <a:lnTo>
                      <a:pt x="168" y="66"/>
                    </a:lnTo>
                    <a:lnTo>
                      <a:pt x="165" y="61"/>
                    </a:lnTo>
                    <a:lnTo>
                      <a:pt x="162" y="56"/>
                    </a:lnTo>
                    <a:lnTo>
                      <a:pt x="160" y="51"/>
                    </a:lnTo>
                    <a:lnTo>
                      <a:pt x="157" y="47"/>
                    </a:lnTo>
                    <a:lnTo>
                      <a:pt x="155" y="42"/>
                    </a:lnTo>
                    <a:lnTo>
                      <a:pt x="152" y="36"/>
                    </a:lnTo>
                    <a:lnTo>
                      <a:pt x="149" y="31"/>
                    </a:lnTo>
                    <a:lnTo>
                      <a:pt x="145" y="25"/>
                    </a:lnTo>
                    <a:lnTo>
                      <a:pt x="141" y="20"/>
                    </a:lnTo>
                    <a:lnTo>
                      <a:pt x="138" y="16"/>
                    </a:lnTo>
                    <a:lnTo>
                      <a:pt x="134" y="11"/>
                    </a:lnTo>
                    <a:lnTo>
                      <a:pt x="132" y="6"/>
                    </a:lnTo>
                    <a:lnTo>
                      <a:pt x="127" y="3"/>
                    </a:lnTo>
                    <a:lnTo>
                      <a:pt x="123" y="0"/>
                    </a:lnTo>
                    <a:lnTo>
                      <a:pt x="118" y="0"/>
                    </a:lnTo>
                    <a:lnTo>
                      <a:pt x="113" y="0"/>
                    </a:lnTo>
                    <a:lnTo>
                      <a:pt x="109" y="0"/>
                    </a:lnTo>
                    <a:lnTo>
                      <a:pt x="104" y="0"/>
                    </a:lnTo>
                    <a:lnTo>
                      <a:pt x="99" y="0"/>
                    </a:lnTo>
                    <a:lnTo>
                      <a:pt x="93" y="3"/>
                    </a:lnTo>
                    <a:lnTo>
                      <a:pt x="89" y="6"/>
                    </a:lnTo>
                    <a:lnTo>
                      <a:pt x="84" y="8"/>
                    </a:lnTo>
                    <a:lnTo>
                      <a:pt x="79" y="12"/>
                    </a:lnTo>
                    <a:lnTo>
                      <a:pt x="70" y="20"/>
                    </a:lnTo>
                    <a:lnTo>
                      <a:pt x="65" y="23"/>
                    </a:lnTo>
                    <a:lnTo>
                      <a:pt x="59" y="28"/>
                    </a:lnTo>
                    <a:lnTo>
                      <a:pt x="56" y="33"/>
                    </a:lnTo>
                    <a:lnTo>
                      <a:pt x="51" y="36"/>
                    </a:lnTo>
                    <a:lnTo>
                      <a:pt x="47" y="41"/>
                    </a:lnTo>
                    <a:lnTo>
                      <a:pt x="44" y="45"/>
                    </a:lnTo>
                    <a:lnTo>
                      <a:pt x="39" y="50"/>
                    </a:lnTo>
                    <a:lnTo>
                      <a:pt x="34" y="55"/>
                    </a:lnTo>
                    <a:lnTo>
                      <a:pt x="30" y="59"/>
                    </a:lnTo>
                    <a:lnTo>
                      <a:pt x="28" y="64"/>
                    </a:lnTo>
                    <a:lnTo>
                      <a:pt x="23" y="69"/>
                    </a:lnTo>
                    <a:lnTo>
                      <a:pt x="20" y="73"/>
                    </a:lnTo>
                    <a:lnTo>
                      <a:pt x="19" y="78"/>
                    </a:lnTo>
                    <a:lnTo>
                      <a:pt x="14" y="83"/>
                    </a:lnTo>
                    <a:lnTo>
                      <a:pt x="12" y="89"/>
                    </a:lnTo>
                    <a:lnTo>
                      <a:pt x="9" y="94"/>
                    </a:lnTo>
                    <a:lnTo>
                      <a:pt x="8" y="98"/>
                    </a:lnTo>
                    <a:lnTo>
                      <a:pt x="6" y="103"/>
                    </a:lnTo>
                    <a:lnTo>
                      <a:pt x="3" y="108"/>
                    </a:lnTo>
                    <a:lnTo>
                      <a:pt x="2" y="112"/>
                    </a:lnTo>
                    <a:lnTo>
                      <a:pt x="0" y="117"/>
                    </a:lnTo>
                    <a:lnTo>
                      <a:pt x="5" y="115"/>
                    </a:lnTo>
                    <a:lnTo>
                      <a:pt x="8" y="111"/>
                    </a:lnTo>
                    <a:lnTo>
                      <a:pt x="12" y="108"/>
                    </a:lnTo>
                    <a:lnTo>
                      <a:pt x="17" y="105"/>
                    </a:lnTo>
                    <a:lnTo>
                      <a:pt x="22" y="101"/>
                    </a:lnTo>
                    <a:lnTo>
                      <a:pt x="26" y="100"/>
                    </a:lnTo>
                    <a:lnTo>
                      <a:pt x="31" y="97"/>
                    </a:lnTo>
                    <a:lnTo>
                      <a:pt x="34" y="92"/>
                    </a:lnTo>
                    <a:lnTo>
                      <a:pt x="37" y="87"/>
                    </a:lnTo>
                    <a:lnTo>
                      <a:pt x="42" y="84"/>
                    </a:lnTo>
                    <a:lnTo>
                      <a:pt x="47" y="78"/>
                    </a:lnTo>
                    <a:lnTo>
                      <a:pt x="51" y="73"/>
                    </a:lnTo>
                    <a:lnTo>
                      <a:pt x="56" y="69"/>
                    </a:lnTo>
                    <a:lnTo>
                      <a:pt x="61" y="66"/>
                    </a:lnTo>
                    <a:lnTo>
                      <a:pt x="64" y="61"/>
                    </a:lnTo>
                    <a:lnTo>
                      <a:pt x="68" y="58"/>
                    </a:lnTo>
                    <a:lnTo>
                      <a:pt x="73" y="55"/>
                    </a:lnTo>
                    <a:lnTo>
                      <a:pt x="79" y="50"/>
                    </a:lnTo>
                    <a:lnTo>
                      <a:pt x="86" y="44"/>
                    </a:lnTo>
                    <a:lnTo>
                      <a:pt x="90" y="41"/>
                    </a:lnTo>
                    <a:lnTo>
                      <a:pt x="96" y="37"/>
                    </a:lnTo>
                    <a:lnTo>
                      <a:pt x="101" y="34"/>
                    </a:lnTo>
                    <a:lnTo>
                      <a:pt x="107" y="30"/>
                    </a:lnTo>
                    <a:lnTo>
                      <a:pt x="112" y="27"/>
                    </a:lnTo>
                    <a:lnTo>
                      <a:pt x="117" y="25"/>
                    </a:lnTo>
                    <a:lnTo>
                      <a:pt x="121" y="23"/>
                    </a:lnTo>
                    <a:lnTo>
                      <a:pt x="126" y="27"/>
                    </a:lnTo>
                    <a:lnTo>
                      <a:pt x="129" y="33"/>
                    </a:lnTo>
                    <a:lnTo>
                      <a:pt x="134" y="36"/>
                    </a:lnTo>
                    <a:lnTo>
                      <a:pt x="135" y="41"/>
                    </a:lnTo>
                    <a:lnTo>
                      <a:pt x="138" y="45"/>
                    </a:lnTo>
                    <a:lnTo>
                      <a:pt x="141" y="50"/>
                    </a:lnTo>
                    <a:lnTo>
                      <a:pt x="145" y="55"/>
                    </a:lnTo>
                    <a:lnTo>
                      <a:pt x="148" y="59"/>
                    </a:lnTo>
                    <a:lnTo>
                      <a:pt x="152" y="64"/>
                    </a:lnTo>
                    <a:lnTo>
                      <a:pt x="155" y="69"/>
                    </a:lnTo>
                    <a:lnTo>
                      <a:pt x="159" y="73"/>
                    </a:lnTo>
                    <a:lnTo>
                      <a:pt x="162" y="78"/>
                    </a:lnTo>
                    <a:lnTo>
                      <a:pt x="165" y="83"/>
                    </a:lnTo>
                    <a:lnTo>
                      <a:pt x="168" y="87"/>
                    </a:lnTo>
                    <a:lnTo>
                      <a:pt x="171" y="92"/>
                    </a:lnTo>
                    <a:lnTo>
                      <a:pt x="174" y="97"/>
                    </a:lnTo>
                    <a:lnTo>
                      <a:pt x="177" y="101"/>
                    </a:lnTo>
                    <a:lnTo>
                      <a:pt x="179" y="106"/>
                    </a:lnTo>
                    <a:lnTo>
                      <a:pt x="182" y="111"/>
                    </a:lnTo>
                    <a:lnTo>
                      <a:pt x="185" y="115"/>
                    </a:lnTo>
                    <a:lnTo>
                      <a:pt x="180" y="72"/>
                    </a:lnTo>
                  </a:path>
                </a:pathLst>
              </a:custGeom>
              <a:solidFill>
                <a:srgbClr val="00CC00"/>
              </a:solidFill>
              <a:ln w="12700" cap="rnd">
                <a:solidFill>
                  <a:srgbClr val="00CC00"/>
                </a:solidFill>
                <a:round/>
                <a:headEnd/>
                <a:tailEnd/>
              </a:ln>
            </p:spPr>
            <p:txBody>
              <a:bodyPr/>
              <a:lstStyle/>
              <a:p>
                <a:endParaRPr lang="en-US"/>
              </a:p>
            </p:txBody>
          </p:sp>
          <p:sp>
            <p:nvSpPr>
              <p:cNvPr id="3729" name="Freeform 382"/>
              <p:cNvSpPr>
                <a:spLocks/>
              </p:cNvSpPr>
              <p:nvPr/>
            </p:nvSpPr>
            <p:spPr bwMode="auto">
              <a:xfrm>
                <a:off x="4081" y="2002"/>
                <a:ext cx="110" cy="70"/>
              </a:xfrm>
              <a:custGeom>
                <a:avLst/>
                <a:gdLst>
                  <a:gd name="T0" fmla="*/ 10 w 110"/>
                  <a:gd name="T1" fmla="*/ 39 h 70"/>
                  <a:gd name="T2" fmla="*/ 14 w 110"/>
                  <a:gd name="T3" fmla="*/ 33 h 70"/>
                  <a:gd name="T4" fmla="*/ 16 w 110"/>
                  <a:gd name="T5" fmla="*/ 28 h 70"/>
                  <a:gd name="T6" fmla="*/ 19 w 110"/>
                  <a:gd name="T7" fmla="*/ 21 h 70"/>
                  <a:gd name="T8" fmla="*/ 24 w 110"/>
                  <a:gd name="T9" fmla="*/ 15 h 70"/>
                  <a:gd name="T10" fmla="*/ 27 w 110"/>
                  <a:gd name="T11" fmla="*/ 9 h 70"/>
                  <a:gd name="T12" fmla="*/ 31 w 110"/>
                  <a:gd name="T13" fmla="*/ 4 h 70"/>
                  <a:gd name="T14" fmla="*/ 37 w 110"/>
                  <a:gd name="T15" fmla="*/ 0 h 70"/>
                  <a:gd name="T16" fmla="*/ 42 w 110"/>
                  <a:gd name="T17" fmla="*/ 0 h 70"/>
                  <a:gd name="T18" fmla="*/ 48 w 110"/>
                  <a:gd name="T19" fmla="*/ 0 h 70"/>
                  <a:gd name="T20" fmla="*/ 54 w 110"/>
                  <a:gd name="T21" fmla="*/ 2 h 70"/>
                  <a:gd name="T22" fmla="*/ 60 w 110"/>
                  <a:gd name="T23" fmla="*/ 5 h 70"/>
                  <a:gd name="T24" fmla="*/ 68 w 110"/>
                  <a:gd name="T25" fmla="*/ 12 h 70"/>
                  <a:gd name="T26" fmla="*/ 74 w 110"/>
                  <a:gd name="T27" fmla="*/ 17 h 70"/>
                  <a:gd name="T28" fmla="*/ 79 w 110"/>
                  <a:gd name="T29" fmla="*/ 21 h 70"/>
                  <a:gd name="T30" fmla="*/ 83 w 110"/>
                  <a:gd name="T31" fmla="*/ 27 h 70"/>
                  <a:gd name="T32" fmla="*/ 89 w 110"/>
                  <a:gd name="T33" fmla="*/ 32 h 70"/>
                  <a:gd name="T34" fmla="*/ 93 w 110"/>
                  <a:gd name="T35" fmla="*/ 38 h 70"/>
                  <a:gd name="T36" fmla="*/ 97 w 110"/>
                  <a:gd name="T37" fmla="*/ 43 h 70"/>
                  <a:gd name="T38" fmla="*/ 101 w 110"/>
                  <a:gd name="T39" fmla="*/ 49 h 70"/>
                  <a:gd name="T40" fmla="*/ 104 w 110"/>
                  <a:gd name="T41" fmla="*/ 55 h 70"/>
                  <a:gd name="T42" fmla="*/ 105 w 110"/>
                  <a:gd name="T43" fmla="*/ 61 h 70"/>
                  <a:gd name="T44" fmla="*/ 108 w 110"/>
                  <a:gd name="T45" fmla="*/ 66 h 70"/>
                  <a:gd name="T46" fmla="*/ 106 w 110"/>
                  <a:gd name="T47" fmla="*/ 68 h 70"/>
                  <a:gd name="T48" fmla="*/ 102 w 110"/>
                  <a:gd name="T49" fmla="*/ 63 h 70"/>
                  <a:gd name="T50" fmla="*/ 96 w 110"/>
                  <a:gd name="T51" fmla="*/ 60 h 70"/>
                  <a:gd name="T52" fmla="*/ 91 w 110"/>
                  <a:gd name="T53" fmla="*/ 57 h 70"/>
                  <a:gd name="T54" fmla="*/ 87 w 110"/>
                  <a:gd name="T55" fmla="*/ 52 h 70"/>
                  <a:gd name="T56" fmla="*/ 82 w 110"/>
                  <a:gd name="T57" fmla="*/ 46 h 70"/>
                  <a:gd name="T58" fmla="*/ 76 w 110"/>
                  <a:gd name="T59" fmla="*/ 40 h 70"/>
                  <a:gd name="T60" fmla="*/ 71 w 110"/>
                  <a:gd name="T61" fmla="*/ 36 h 70"/>
                  <a:gd name="T62" fmla="*/ 66 w 110"/>
                  <a:gd name="T63" fmla="*/ 32 h 70"/>
                  <a:gd name="T64" fmla="*/ 59 w 110"/>
                  <a:gd name="T65" fmla="*/ 26 h 70"/>
                  <a:gd name="T66" fmla="*/ 52 w 110"/>
                  <a:gd name="T67" fmla="*/ 22 h 70"/>
                  <a:gd name="T68" fmla="*/ 46 w 110"/>
                  <a:gd name="T69" fmla="*/ 17 h 70"/>
                  <a:gd name="T70" fmla="*/ 40 w 110"/>
                  <a:gd name="T71" fmla="*/ 15 h 70"/>
                  <a:gd name="T72" fmla="*/ 35 w 110"/>
                  <a:gd name="T73" fmla="*/ 16 h 70"/>
                  <a:gd name="T74" fmla="*/ 30 w 110"/>
                  <a:gd name="T75" fmla="*/ 21 h 70"/>
                  <a:gd name="T76" fmla="*/ 27 w 110"/>
                  <a:gd name="T77" fmla="*/ 27 h 70"/>
                  <a:gd name="T78" fmla="*/ 24 w 110"/>
                  <a:gd name="T79" fmla="*/ 32 h 70"/>
                  <a:gd name="T80" fmla="*/ 19 w 110"/>
                  <a:gd name="T81" fmla="*/ 38 h 70"/>
                  <a:gd name="T82" fmla="*/ 16 w 110"/>
                  <a:gd name="T83" fmla="*/ 43 h 70"/>
                  <a:gd name="T84" fmla="*/ 12 w 110"/>
                  <a:gd name="T85" fmla="*/ 49 h 70"/>
                  <a:gd name="T86" fmla="*/ 8 w 110"/>
                  <a:gd name="T87" fmla="*/ 54 h 70"/>
                  <a:gd name="T88" fmla="*/ 5 w 110"/>
                  <a:gd name="T89" fmla="*/ 60 h 70"/>
                  <a:gd name="T90" fmla="*/ 2 w 110"/>
                  <a:gd name="T91" fmla="*/ 65 h 70"/>
                  <a:gd name="T92" fmla="*/ 3 w 110"/>
                  <a:gd name="T93" fmla="*/ 42 h 7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10"/>
                  <a:gd name="T142" fmla="*/ 0 h 70"/>
                  <a:gd name="T143" fmla="*/ 110 w 110"/>
                  <a:gd name="T144" fmla="*/ 70 h 7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10" h="70">
                    <a:moveTo>
                      <a:pt x="8" y="41"/>
                    </a:moveTo>
                    <a:lnTo>
                      <a:pt x="10" y="39"/>
                    </a:lnTo>
                    <a:lnTo>
                      <a:pt x="12" y="36"/>
                    </a:lnTo>
                    <a:lnTo>
                      <a:pt x="14" y="33"/>
                    </a:lnTo>
                    <a:lnTo>
                      <a:pt x="15" y="30"/>
                    </a:lnTo>
                    <a:lnTo>
                      <a:pt x="16" y="28"/>
                    </a:lnTo>
                    <a:lnTo>
                      <a:pt x="17" y="25"/>
                    </a:lnTo>
                    <a:lnTo>
                      <a:pt x="19" y="21"/>
                    </a:lnTo>
                    <a:lnTo>
                      <a:pt x="21" y="18"/>
                    </a:lnTo>
                    <a:lnTo>
                      <a:pt x="24" y="15"/>
                    </a:lnTo>
                    <a:lnTo>
                      <a:pt x="26" y="12"/>
                    </a:lnTo>
                    <a:lnTo>
                      <a:pt x="27" y="9"/>
                    </a:lnTo>
                    <a:lnTo>
                      <a:pt x="30" y="6"/>
                    </a:lnTo>
                    <a:lnTo>
                      <a:pt x="31" y="4"/>
                    </a:lnTo>
                    <a:lnTo>
                      <a:pt x="34" y="2"/>
                    </a:lnTo>
                    <a:lnTo>
                      <a:pt x="37" y="0"/>
                    </a:lnTo>
                    <a:lnTo>
                      <a:pt x="39" y="0"/>
                    </a:lnTo>
                    <a:lnTo>
                      <a:pt x="42" y="0"/>
                    </a:lnTo>
                    <a:lnTo>
                      <a:pt x="45" y="0"/>
                    </a:lnTo>
                    <a:lnTo>
                      <a:pt x="48" y="0"/>
                    </a:lnTo>
                    <a:lnTo>
                      <a:pt x="50" y="0"/>
                    </a:lnTo>
                    <a:lnTo>
                      <a:pt x="54" y="2"/>
                    </a:lnTo>
                    <a:lnTo>
                      <a:pt x="57" y="4"/>
                    </a:lnTo>
                    <a:lnTo>
                      <a:pt x="60" y="5"/>
                    </a:lnTo>
                    <a:lnTo>
                      <a:pt x="62" y="7"/>
                    </a:lnTo>
                    <a:lnTo>
                      <a:pt x="68" y="12"/>
                    </a:lnTo>
                    <a:lnTo>
                      <a:pt x="71" y="14"/>
                    </a:lnTo>
                    <a:lnTo>
                      <a:pt x="74" y="17"/>
                    </a:lnTo>
                    <a:lnTo>
                      <a:pt x="76" y="19"/>
                    </a:lnTo>
                    <a:lnTo>
                      <a:pt x="79" y="21"/>
                    </a:lnTo>
                    <a:lnTo>
                      <a:pt x="82" y="24"/>
                    </a:lnTo>
                    <a:lnTo>
                      <a:pt x="83" y="27"/>
                    </a:lnTo>
                    <a:lnTo>
                      <a:pt x="86" y="29"/>
                    </a:lnTo>
                    <a:lnTo>
                      <a:pt x="89" y="32"/>
                    </a:lnTo>
                    <a:lnTo>
                      <a:pt x="92" y="35"/>
                    </a:lnTo>
                    <a:lnTo>
                      <a:pt x="93" y="38"/>
                    </a:lnTo>
                    <a:lnTo>
                      <a:pt x="95" y="40"/>
                    </a:lnTo>
                    <a:lnTo>
                      <a:pt x="97" y="43"/>
                    </a:lnTo>
                    <a:lnTo>
                      <a:pt x="98" y="46"/>
                    </a:lnTo>
                    <a:lnTo>
                      <a:pt x="101" y="49"/>
                    </a:lnTo>
                    <a:lnTo>
                      <a:pt x="102" y="52"/>
                    </a:lnTo>
                    <a:lnTo>
                      <a:pt x="104" y="55"/>
                    </a:lnTo>
                    <a:lnTo>
                      <a:pt x="104" y="58"/>
                    </a:lnTo>
                    <a:lnTo>
                      <a:pt x="105" y="61"/>
                    </a:lnTo>
                    <a:lnTo>
                      <a:pt x="107" y="63"/>
                    </a:lnTo>
                    <a:lnTo>
                      <a:pt x="108" y="66"/>
                    </a:lnTo>
                    <a:lnTo>
                      <a:pt x="109" y="69"/>
                    </a:lnTo>
                    <a:lnTo>
                      <a:pt x="106" y="68"/>
                    </a:lnTo>
                    <a:lnTo>
                      <a:pt x="104" y="65"/>
                    </a:lnTo>
                    <a:lnTo>
                      <a:pt x="102" y="63"/>
                    </a:lnTo>
                    <a:lnTo>
                      <a:pt x="99" y="62"/>
                    </a:lnTo>
                    <a:lnTo>
                      <a:pt x="96" y="60"/>
                    </a:lnTo>
                    <a:lnTo>
                      <a:pt x="93" y="59"/>
                    </a:lnTo>
                    <a:lnTo>
                      <a:pt x="91" y="57"/>
                    </a:lnTo>
                    <a:lnTo>
                      <a:pt x="89" y="54"/>
                    </a:lnTo>
                    <a:lnTo>
                      <a:pt x="87" y="52"/>
                    </a:lnTo>
                    <a:lnTo>
                      <a:pt x="84" y="50"/>
                    </a:lnTo>
                    <a:lnTo>
                      <a:pt x="82" y="46"/>
                    </a:lnTo>
                    <a:lnTo>
                      <a:pt x="79" y="43"/>
                    </a:lnTo>
                    <a:lnTo>
                      <a:pt x="76" y="40"/>
                    </a:lnTo>
                    <a:lnTo>
                      <a:pt x="73" y="39"/>
                    </a:lnTo>
                    <a:lnTo>
                      <a:pt x="71" y="36"/>
                    </a:lnTo>
                    <a:lnTo>
                      <a:pt x="69" y="34"/>
                    </a:lnTo>
                    <a:lnTo>
                      <a:pt x="66" y="32"/>
                    </a:lnTo>
                    <a:lnTo>
                      <a:pt x="62" y="29"/>
                    </a:lnTo>
                    <a:lnTo>
                      <a:pt x="59" y="26"/>
                    </a:lnTo>
                    <a:lnTo>
                      <a:pt x="56" y="24"/>
                    </a:lnTo>
                    <a:lnTo>
                      <a:pt x="52" y="22"/>
                    </a:lnTo>
                    <a:lnTo>
                      <a:pt x="49" y="20"/>
                    </a:lnTo>
                    <a:lnTo>
                      <a:pt x="46" y="17"/>
                    </a:lnTo>
                    <a:lnTo>
                      <a:pt x="43" y="16"/>
                    </a:lnTo>
                    <a:lnTo>
                      <a:pt x="40" y="15"/>
                    </a:lnTo>
                    <a:lnTo>
                      <a:pt x="38" y="14"/>
                    </a:lnTo>
                    <a:lnTo>
                      <a:pt x="35" y="16"/>
                    </a:lnTo>
                    <a:lnTo>
                      <a:pt x="33" y="19"/>
                    </a:lnTo>
                    <a:lnTo>
                      <a:pt x="30" y="21"/>
                    </a:lnTo>
                    <a:lnTo>
                      <a:pt x="29" y="24"/>
                    </a:lnTo>
                    <a:lnTo>
                      <a:pt x="27" y="27"/>
                    </a:lnTo>
                    <a:lnTo>
                      <a:pt x="26" y="29"/>
                    </a:lnTo>
                    <a:lnTo>
                      <a:pt x="24" y="32"/>
                    </a:lnTo>
                    <a:lnTo>
                      <a:pt x="22" y="35"/>
                    </a:lnTo>
                    <a:lnTo>
                      <a:pt x="19" y="38"/>
                    </a:lnTo>
                    <a:lnTo>
                      <a:pt x="17" y="40"/>
                    </a:lnTo>
                    <a:lnTo>
                      <a:pt x="16" y="43"/>
                    </a:lnTo>
                    <a:lnTo>
                      <a:pt x="14" y="46"/>
                    </a:lnTo>
                    <a:lnTo>
                      <a:pt x="12" y="49"/>
                    </a:lnTo>
                    <a:lnTo>
                      <a:pt x="10" y="52"/>
                    </a:lnTo>
                    <a:lnTo>
                      <a:pt x="8" y="54"/>
                    </a:lnTo>
                    <a:lnTo>
                      <a:pt x="6" y="57"/>
                    </a:lnTo>
                    <a:lnTo>
                      <a:pt x="5" y="60"/>
                    </a:lnTo>
                    <a:lnTo>
                      <a:pt x="4" y="63"/>
                    </a:lnTo>
                    <a:lnTo>
                      <a:pt x="2" y="65"/>
                    </a:lnTo>
                    <a:lnTo>
                      <a:pt x="0" y="68"/>
                    </a:lnTo>
                    <a:lnTo>
                      <a:pt x="3" y="42"/>
                    </a:lnTo>
                  </a:path>
                </a:pathLst>
              </a:custGeom>
              <a:solidFill>
                <a:srgbClr val="00CC00"/>
              </a:solidFill>
              <a:ln w="12700" cap="rnd">
                <a:solidFill>
                  <a:srgbClr val="00CC00"/>
                </a:solidFill>
                <a:round/>
                <a:headEnd/>
                <a:tailEnd/>
              </a:ln>
            </p:spPr>
            <p:txBody>
              <a:bodyPr/>
              <a:lstStyle/>
              <a:p>
                <a:endParaRPr lang="en-US"/>
              </a:p>
            </p:txBody>
          </p:sp>
          <p:sp>
            <p:nvSpPr>
              <p:cNvPr id="3730" name="Freeform 383"/>
              <p:cNvSpPr>
                <a:spLocks/>
              </p:cNvSpPr>
              <p:nvPr/>
            </p:nvSpPr>
            <p:spPr bwMode="auto">
              <a:xfrm>
                <a:off x="3918" y="2049"/>
                <a:ext cx="152" cy="95"/>
              </a:xfrm>
              <a:custGeom>
                <a:avLst/>
                <a:gdLst>
                  <a:gd name="T0" fmla="*/ 137 w 152"/>
                  <a:gd name="T1" fmla="*/ 53 h 95"/>
                  <a:gd name="T2" fmla="*/ 132 w 152"/>
                  <a:gd name="T3" fmla="*/ 45 h 95"/>
                  <a:gd name="T4" fmla="*/ 128 w 152"/>
                  <a:gd name="T5" fmla="*/ 38 h 95"/>
                  <a:gd name="T6" fmla="*/ 124 w 152"/>
                  <a:gd name="T7" fmla="*/ 29 h 95"/>
                  <a:gd name="T8" fmla="*/ 118 w 152"/>
                  <a:gd name="T9" fmla="*/ 20 h 95"/>
                  <a:gd name="T10" fmla="*/ 113 w 152"/>
                  <a:gd name="T11" fmla="*/ 13 h 95"/>
                  <a:gd name="T12" fmla="*/ 108 w 152"/>
                  <a:gd name="T13" fmla="*/ 5 h 95"/>
                  <a:gd name="T14" fmla="*/ 100 w 152"/>
                  <a:gd name="T15" fmla="*/ 0 h 95"/>
                  <a:gd name="T16" fmla="*/ 93 w 152"/>
                  <a:gd name="T17" fmla="*/ 0 h 95"/>
                  <a:gd name="T18" fmla="*/ 85 w 152"/>
                  <a:gd name="T19" fmla="*/ 0 h 95"/>
                  <a:gd name="T20" fmla="*/ 76 w 152"/>
                  <a:gd name="T21" fmla="*/ 3 h 95"/>
                  <a:gd name="T22" fmla="*/ 69 w 152"/>
                  <a:gd name="T23" fmla="*/ 6 h 95"/>
                  <a:gd name="T24" fmla="*/ 57 w 152"/>
                  <a:gd name="T25" fmla="*/ 16 h 95"/>
                  <a:gd name="T26" fmla="*/ 48 w 152"/>
                  <a:gd name="T27" fmla="*/ 23 h 95"/>
                  <a:gd name="T28" fmla="*/ 42 w 152"/>
                  <a:gd name="T29" fmla="*/ 29 h 95"/>
                  <a:gd name="T30" fmla="*/ 36 w 152"/>
                  <a:gd name="T31" fmla="*/ 36 h 95"/>
                  <a:gd name="T32" fmla="*/ 28 w 152"/>
                  <a:gd name="T33" fmla="*/ 44 h 95"/>
                  <a:gd name="T34" fmla="*/ 23 w 152"/>
                  <a:gd name="T35" fmla="*/ 51 h 95"/>
                  <a:gd name="T36" fmla="*/ 16 w 152"/>
                  <a:gd name="T37" fmla="*/ 59 h 95"/>
                  <a:gd name="T38" fmla="*/ 11 w 152"/>
                  <a:gd name="T39" fmla="*/ 66 h 95"/>
                  <a:gd name="T40" fmla="*/ 8 w 152"/>
                  <a:gd name="T41" fmla="*/ 75 h 95"/>
                  <a:gd name="T42" fmla="*/ 5 w 152"/>
                  <a:gd name="T43" fmla="*/ 83 h 95"/>
                  <a:gd name="T44" fmla="*/ 1 w 152"/>
                  <a:gd name="T45" fmla="*/ 90 h 95"/>
                  <a:gd name="T46" fmla="*/ 4 w 152"/>
                  <a:gd name="T47" fmla="*/ 93 h 95"/>
                  <a:gd name="T48" fmla="*/ 10 w 152"/>
                  <a:gd name="T49" fmla="*/ 86 h 95"/>
                  <a:gd name="T50" fmla="*/ 18 w 152"/>
                  <a:gd name="T51" fmla="*/ 81 h 95"/>
                  <a:gd name="T52" fmla="*/ 25 w 152"/>
                  <a:gd name="T53" fmla="*/ 78 h 95"/>
                  <a:gd name="T54" fmla="*/ 30 w 152"/>
                  <a:gd name="T55" fmla="*/ 70 h 95"/>
                  <a:gd name="T56" fmla="*/ 38 w 152"/>
                  <a:gd name="T57" fmla="*/ 63 h 95"/>
                  <a:gd name="T58" fmla="*/ 46 w 152"/>
                  <a:gd name="T59" fmla="*/ 55 h 95"/>
                  <a:gd name="T60" fmla="*/ 52 w 152"/>
                  <a:gd name="T61" fmla="*/ 49 h 95"/>
                  <a:gd name="T62" fmla="*/ 60 w 152"/>
                  <a:gd name="T63" fmla="*/ 44 h 95"/>
                  <a:gd name="T64" fmla="*/ 70 w 152"/>
                  <a:gd name="T65" fmla="*/ 35 h 95"/>
                  <a:gd name="T66" fmla="*/ 79 w 152"/>
                  <a:gd name="T67" fmla="*/ 30 h 95"/>
                  <a:gd name="T68" fmla="*/ 88 w 152"/>
                  <a:gd name="T69" fmla="*/ 24 h 95"/>
                  <a:gd name="T70" fmla="*/ 95 w 152"/>
                  <a:gd name="T71" fmla="*/ 20 h 95"/>
                  <a:gd name="T72" fmla="*/ 103 w 152"/>
                  <a:gd name="T73" fmla="*/ 21 h 95"/>
                  <a:gd name="T74" fmla="*/ 109 w 152"/>
                  <a:gd name="T75" fmla="*/ 29 h 95"/>
                  <a:gd name="T76" fmla="*/ 113 w 152"/>
                  <a:gd name="T77" fmla="*/ 36 h 95"/>
                  <a:gd name="T78" fmla="*/ 118 w 152"/>
                  <a:gd name="T79" fmla="*/ 44 h 95"/>
                  <a:gd name="T80" fmla="*/ 124 w 152"/>
                  <a:gd name="T81" fmla="*/ 51 h 95"/>
                  <a:gd name="T82" fmla="*/ 129 w 152"/>
                  <a:gd name="T83" fmla="*/ 59 h 95"/>
                  <a:gd name="T84" fmla="*/ 135 w 152"/>
                  <a:gd name="T85" fmla="*/ 66 h 95"/>
                  <a:gd name="T86" fmla="*/ 140 w 152"/>
                  <a:gd name="T87" fmla="*/ 74 h 95"/>
                  <a:gd name="T88" fmla="*/ 145 w 152"/>
                  <a:gd name="T89" fmla="*/ 81 h 95"/>
                  <a:gd name="T90" fmla="*/ 148 w 152"/>
                  <a:gd name="T91" fmla="*/ 89 h 95"/>
                  <a:gd name="T92" fmla="*/ 147 w 152"/>
                  <a:gd name="T93" fmla="*/ 58 h 9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52"/>
                  <a:gd name="T142" fmla="*/ 0 h 95"/>
                  <a:gd name="T143" fmla="*/ 152 w 152"/>
                  <a:gd name="T144" fmla="*/ 95 h 95"/>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52" h="95">
                    <a:moveTo>
                      <a:pt x="140" y="56"/>
                    </a:moveTo>
                    <a:lnTo>
                      <a:pt x="137" y="53"/>
                    </a:lnTo>
                    <a:lnTo>
                      <a:pt x="135" y="49"/>
                    </a:lnTo>
                    <a:lnTo>
                      <a:pt x="132" y="45"/>
                    </a:lnTo>
                    <a:lnTo>
                      <a:pt x="131" y="41"/>
                    </a:lnTo>
                    <a:lnTo>
                      <a:pt x="128" y="38"/>
                    </a:lnTo>
                    <a:lnTo>
                      <a:pt x="127" y="34"/>
                    </a:lnTo>
                    <a:lnTo>
                      <a:pt x="124" y="29"/>
                    </a:lnTo>
                    <a:lnTo>
                      <a:pt x="122" y="25"/>
                    </a:lnTo>
                    <a:lnTo>
                      <a:pt x="118" y="20"/>
                    </a:lnTo>
                    <a:lnTo>
                      <a:pt x="115" y="16"/>
                    </a:lnTo>
                    <a:lnTo>
                      <a:pt x="113" y="13"/>
                    </a:lnTo>
                    <a:lnTo>
                      <a:pt x="109" y="9"/>
                    </a:lnTo>
                    <a:lnTo>
                      <a:pt x="108" y="5"/>
                    </a:lnTo>
                    <a:lnTo>
                      <a:pt x="104" y="3"/>
                    </a:lnTo>
                    <a:lnTo>
                      <a:pt x="100" y="0"/>
                    </a:lnTo>
                    <a:lnTo>
                      <a:pt x="96" y="0"/>
                    </a:lnTo>
                    <a:lnTo>
                      <a:pt x="93" y="0"/>
                    </a:lnTo>
                    <a:lnTo>
                      <a:pt x="89" y="0"/>
                    </a:lnTo>
                    <a:lnTo>
                      <a:pt x="85" y="0"/>
                    </a:lnTo>
                    <a:lnTo>
                      <a:pt x="81" y="0"/>
                    </a:lnTo>
                    <a:lnTo>
                      <a:pt x="76" y="3"/>
                    </a:lnTo>
                    <a:lnTo>
                      <a:pt x="72" y="5"/>
                    </a:lnTo>
                    <a:lnTo>
                      <a:pt x="69" y="6"/>
                    </a:lnTo>
                    <a:lnTo>
                      <a:pt x="65" y="10"/>
                    </a:lnTo>
                    <a:lnTo>
                      <a:pt x="57" y="16"/>
                    </a:lnTo>
                    <a:lnTo>
                      <a:pt x="53" y="19"/>
                    </a:lnTo>
                    <a:lnTo>
                      <a:pt x="48" y="23"/>
                    </a:lnTo>
                    <a:lnTo>
                      <a:pt x="46" y="26"/>
                    </a:lnTo>
                    <a:lnTo>
                      <a:pt x="42" y="29"/>
                    </a:lnTo>
                    <a:lnTo>
                      <a:pt x="38" y="33"/>
                    </a:lnTo>
                    <a:lnTo>
                      <a:pt x="36" y="36"/>
                    </a:lnTo>
                    <a:lnTo>
                      <a:pt x="32" y="40"/>
                    </a:lnTo>
                    <a:lnTo>
                      <a:pt x="28" y="44"/>
                    </a:lnTo>
                    <a:lnTo>
                      <a:pt x="24" y="48"/>
                    </a:lnTo>
                    <a:lnTo>
                      <a:pt x="23" y="51"/>
                    </a:lnTo>
                    <a:lnTo>
                      <a:pt x="19" y="55"/>
                    </a:lnTo>
                    <a:lnTo>
                      <a:pt x="16" y="59"/>
                    </a:lnTo>
                    <a:lnTo>
                      <a:pt x="15" y="63"/>
                    </a:lnTo>
                    <a:lnTo>
                      <a:pt x="11" y="66"/>
                    </a:lnTo>
                    <a:lnTo>
                      <a:pt x="10" y="71"/>
                    </a:lnTo>
                    <a:lnTo>
                      <a:pt x="8" y="75"/>
                    </a:lnTo>
                    <a:lnTo>
                      <a:pt x="6" y="79"/>
                    </a:lnTo>
                    <a:lnTo>
                      <a:pt x="5" y="83"/>
                    </a:lnTo>
                    <a:lnTo>
                      <a:pt x="3" y="86"/>
                    </a:lnTo>
                    <a:lnTo>
                      <a:pt x="1" y="90"/>
                    </a:lnTo>
                    <a:lnTo>
                      <a:pt x="0" y="94"/>
                    </a:lnTo>
                    <a:lnTo>
                      <a:pt x="4" y="93"/>
                    </a:lnTo>
                    <a:lnTo>
                      <a:pt x="6" y="89"/>
                    </a:lnTo>
                    <a:lnTo>
                      <a:pt x="10" y="86"/>
                    </a:lnTo>
                    <a:lnTo>
                      <a:pt x="14" y="84"/>
                    </a:lnTo>
                    <a:lnTo>
                      <a:pt x="18" y="81"/>
                    </a:lnTo>
                    <a:lnTo>
                      <a:pt x="22" y="80"/>
                    </a:lnTo>
                    <a:lnTo>
                      <a:pt x="25" y="78"/>
                    </a:lnTo>
                    <a:lnTo>
                      <a:pt x="28" y="74"/>
                    </a:lnTo>
                    <a:lnTo>
                      <a:pt x="30" y="70"/>
                    </a:lnTo>
                    <a:lnTo>
                      <a:pt x="34" y="68"/>
                    </a:lnTo>
                    <a:lnTo>
                      <a:pt x="38" y="63"/>
                    </a:lnTo>
                    <a:lnTo>
                      <a:pt x="42" y="59"/>
                    </a:lnTo>
                    <a:lnTo>
                      <a:pt x="46" y="55"/>
                    </a:lnTo>
                    <a:lnTo>
                      <a:pt x="49" y="53"/>
                    </a:lnTo>
                    <a:lnTo>
                      <a:pt x="52" y="49"/>
                    </a:lnTo>
                    <a:lnTo>
                      <a:pt x="56" y="46"/>
                    </a:lnTo>
                    <a:lnTo>
                      <a:pt x="60" y="44"/>
                    </a:lnTo>
                    <a:lnTo>
                      <a:pt x="65" y="40"/>
                    </a:lnTo>
                    <a:lnTo>
                      <a:pt x="70" y="35"/>
                    </a:lnTo>
                    <a:lnTo>
                      <a:pt x="74" y="33"/>
                    </a:lnTo>
                    <a:lnTo>
                      <a:pt x="79" y="30"/>
                    </a:lnTo>
                    <a:lnTo>
                      <a:pt x="82" y="28"/>
                    </a:lnTo>
                    <a:lnTo>
                      <a:pt x="88" y="24"/>
                    </a:lnTo>
                    <a:lnTo>
                      <a:pt x="91" y="21"/>
                    </a:lnTo>
                    <a:lnTo>
                      <a:pt x="95" y="20"/>
                    </a:lnTo>
                    <a:lnTo>
                      <a:pt x="99" y="19"/>
                    </a:lnTo>
                    <a:lnTo>
                      <a:pt x="103" y="21"/>
                    </a:lnTo>
                    <a:lnTo>
                      <a:pt x="105" y="26"/>
                    </a:lnTo>
                    <a:lnTo>
                      <a:pt x="109" y="29"/>
                    </a:lnTo>
                    <a:lnTo>
                      <a:pt x="110" y="33"/>
                    </a:lnTo>
                    <a:lnTo>
                      <a:pt x="113" y="36"/>
                    </a:lnTo>
                    <a:lnTo>
                      <a:pt x="115" y="40"/>
                    </a:lnTo>
                    <a:lnTo>
                      <a:pt x="118" y="44"/>
                    </a:lnTo>
                    <a:lnTo>
                      <a:pt x="121" y="48"/>
                    </a:lnTo>
                    <a:lnTo>
                      <a:pt x="124" y="51"/>
                    </a:lnTo>
                    <a:lnTo>
                      <a:pt x="127" y="55"/>
                    </a:lnTo>
                    <a:lnTo>
                      <a:pt x="129" y="59"/>
                    </a:lnTo>
                    <a:lnTo>
                      <a:pt x="132" y="63"/>
                    </a:lnTo>
                    <a:lnTo>
                      <a:pt x="135" y="66"/>
                    </a:lnTo>
                    <a:lnTo>
                      <a:pt x="137" y="70"/>
                    </a:lnTo>
                    <a:lnTo>
                      <a:pt x="140" y="74"/>
                    </a:lnTo>
                    <a:lnTo>
                      <a:pt x="142" y="78"/>
                    </a:lnTo>
                    <a:lnTo>
                      <a:pt x="145" y="81"/>
                    </a:lnTo>
                    <a:lnTo>
                      <a:pt x="146" y="85"/>
                    </a:lnTo>
                    <a:lnTo>
                      <a:pt x="148" y="89"/>
                    </a:lnTo>
                    <a:lnTo>
                      <a:pt x="151" y="93"/>
                    </a:lnTo>
                    <a:lnTo>
                      <a:pt x="147" y="58"/>
                    </a:lnTo>
                  </a:path>
                </a:pathLst>
              </a:custGeom>
              <a:solidFill>
                <a:srgbClr val="00CC00"/>
              </a:solidFill>
              <a:ln w="12700" cap="rnd">
                <a:solidFill>
                  <a:srgbClr val="00CC00"/>
                </a:solidFill>
                <a:round/>
                <a:headEnd/>
                <a:tailEnd/>
              </a:ln>
            </p:spPr>
            <p:txBody>
              <a:bodyPr/>
              <a:lstStyle/>
              <a:p>
                <a:endParaRPr lang="en-US"/>
              </a:p>
            </p:txBody>
          </p:sp>
          <p:sp>
            <p:nvSpPr>
              <p:cNvPr id="3731" name="Freeform 384"/>
              <p:cNvSpPr>
                <a:spLocks/>
              </p:cNvSpPr>
              <p:nvPr/>
            </p:nvSpPr>
            <p:spPr bwMode="auto">
              <a:xfrm>
                <a:off x="4058" y="1965"/>
                <a:ext cx="47" cy="605"/>
              </a:xfrm>
              <a:custGeom>
                <a:avLst/>
                <a:gdLst>
                  <a:gd name="T0" fmla="*/ 3 w 55"/>
                  <a:gd name="T1" fmla="*/ 11 h 776"/>
                  <a:gd name="T2" fmla="*/ 3 w 55"/>
                  <a:gd name="T3" fmla="*/ 10 h 776"/>
                  <a:gd name="T4" fmla="*/ 3 w 55"/>
                  <a:gd name="T5" fmla="*/ 9 h 776"/>
                  <a:gd name="T6" fmla="*/ 3 w 55"/>
                  <a:gd name="T7" fmla="*/ 9 h 776"/>
                  <a:gd name="T8" fmla="*/ 3 w 55"/>
                  <a:gd name="T9" fmla="*/ 9 h 776"/>
                  <a:gd name="T10" fmla="*/ 3 w 55"/>
                  <a:gd name="T11" fmla="*/ 9 h 776"/>
                  <a:gd name="T12" fmla="*/ 3 w 55"/>
                  <a:gd name="T13" fmla="*/ 8 h 776"/>
                  <a:gd name="T14" fmla="*/ 3 w 55"/>
                  <a:gd name="T15" fmla="*/ 7 h 776"/>
                  <a:gd name="T16" fmla="*/ 3 w 55"/>
                  <a:gd name="T17" fmla="*/ 7 h 776"/>
                  <a:gd name="T18" fmla="*/ 3 w 55"/>
                  <a:gd name="T19" fmla="*/ 7 h 776"/>
                  <a:gd name="T20" fmla="*/ 3 w 55"/>
                  <a:gd name="T21" fmla="*/ 7 h 776"/>
                  <a:gd name="T22" fmla="*/ 2 w 55"/>
                  <a:gd name="T23" fmla="*/ 5 h 776"/>
                  <a:gd name="T24" fmla="*/ 0 w 55"/>
                  <a:gd name="T25" fmla="*/ 5 h 776"/>
                  <a:gd name="T26" fmla="*/ 0 w 55"/>
                  <a:gd name="T27" fmla="*/ 5 h 776"/>
                  <a:gd name="T28" fmla="*/ 0 w 55"/>
                  <a:gd name="T29" fmla="*/ 4 h 776"/>
                  <a:gd name="T30" fmla="*/ 0 w 55"/>
                  <a:gd name="T31" fmla="*/ 4 h 776"/>
                  <a:gd name="T32" fmla="*/ 3 w 55"/>
                  <a:gd name="T33" fmla="*/ 4 h 776"/>
                  <a:gd name="T34" fmla="*/ 3 w 55"/>
                  <a:gd name="T35" fmla="*/ 3 h 776"/>
                  <a:gd name="T36" fmla="*/ 3 w 55"/>
                  <a:gd name="T37" fmla="*/ 3 h 776"/>
                  <a:gd name="T38" fmla="*/ 3 w 55"/>
                  <a:gd name="T39" fmla="*/ 2 h 776"/>
                  <a:gd name="T40" fmla="*/ 3 w 55"/>
                  <a:gd name="T41" fmla="*/ 2 h 776"/>
                  <a:gd name="T42" fmla="*/ 3 w 55"/>
                  <a:gd name="T43" fmla="*/ 2 h 776"/>
                  <a:gd name="T44" fmla="*/ 3 w 55"/>
                  <a:gd name="T45" fmla="*/ 2 h 776"/>
                  <a:gd name="T46" fmla="*/ 3 w 55"/>
                  <a:gd name="T47" fmla="*/ 2 h 776"/>
                  <a:gd name="T48" fmla="*/ 3 w 55"/>
                  <a:gd name="T49" fmla="*/ 2 h 776"/>
                  <a:gd name="T50" fmla="*/ 3 w 55"/>
                  <a:gd name="T51" fmla="*/ 2 h 776"/>
                  <a:gd name="T52" fmla="*/ 3 w 55"/>
                  <a:gd name="T53" fmla="*/ 2 h 776"/>
                  <a:gd name="T54" fmla="*/ 3 w 55"/>
                  <a:gd name="T55" fmla="*/ 2 h 776"/>
                  <a:gd name="T56" fmla="*/ 3 w 55"/>
                  <a:gd name="T57" fmla="*/ 2 h 776"/>
                  <a:gd name="T58" fmla="*/ 3 w 55"/>
                  <a:gd name="T59" fmla="*/ 2 h 776"/>
                  <a:gd name="T60" fmla="*/ 3 w 55"/>
                  <a:gd name="T61" fmla="*/ 2 h 776"/>
                  <a:gd name="T62" fmla="*/ 3 w 55"/>
                  <a:gd name="T63" fmla="*/ 2 h 776"/>
                  <a:gd name="T64" fmla="*/ 3 w 55"/>
                  <a:gd name="T65" fmla="*/ 2 h 776"/>
                  <a:gd name="T66" fmla="*/ 3 w 55"/>
                  <a:gd name="T67" fmla="*/ 2 h 776"/>
                  <a:gd name="T68" fmla="*/ 3 w 55"/>
                  <a:gd name="T69" fmla="*/ 2 h 776"/>
                  <a:gd name="T70" fmla="*/ 3 w 55"/>
                  <a:gd name="T71" fmla="*/ 3 h 776"/>
                  <a:gd name="T72" fmla="*/ 3 w 55"/>
                  <a:gd name="T73" fmla="*/ 3 h 776"/>
                  <a:gd name="T74" fmla="*/ 3 w 55"/>
                  <a:gd name="T75" fmla="*/ 4 h 776"/>
                  <a:gd name="T76" fmla="*/ 3 w 55"/>
                  <a:gd name="T77" fmla="*/ 4 h 776"/>
                  <a:gd name="T78" fmla="*/ 3 w 55"/>
                  <a:gd name="T79" fmla="*/ 4 h 776"/>
                  <a:gd name="T80" fmla="*/ 3 w 55"/>
                  <a:gd name="T81" fmla="*/ 5 h 776"/>
                  <a:gd name="T82" fmla="*/ 3 w 55"/>
                  <a:gd name="T83" fmla="*/ 5 h 776"/>
                  <a:gd name="T84" fmla="*/ 3 w 55"/>
                  <a:gd name="T85" fmla="*/ 5 h 776"/>
                  <a:gd name="T86" fmla="*/ 3 w 55"/>
                  <a:gd name="T87" fmla="*/ 5 h 776"/>
                  <a:gd name="T88" fmla="*/ 3 w 55"/>
                  <a:gd name="T89" fmla="*/ 7 h 776"/>
                  <a:gd name="T90" fmla="*/ 3 w 55"/>
                  <a:gd name="T91" fmla="*/ 7 h 776"/>
                  <a:gd name="T92" fmla="*/ 3 w 55"/>
                  <a:gd name="T93" fmla="*/ 7 h 776"/>
                  <a:gd name="T94" fmla="*/ 3 w 55"/>
                  <a:gd name="T95" fmla="*/ 7 h 776"/>
                  <a:gd name="T96" fmla="*/ 3 w 55"/>
                  <a:gd name="T97" fmla="*/ 7 h 776"/>
                  <a:gd name="T98" fmla="*/ 3 w 55"/>
                  <a:gd name="T99" fmla="*/ 9 h 776"/>
                  <a:gd name="T100" fmla="*/ 3 w 55"/>
                  <a:gd name="T101" fmla="*/ 9 h 776"/>
                  <a:gd name="T102" fmla="*/ 3 w 55"/>
                  <a:gd name="T103" fmla="*/ 9 h 776"/>
                  <a:gd name="T104" fmla="*/ 3 w 55"/>
                  <a:gd name="T105" fmla="*/ 9 h 776"/>
                  <a:gd name="T106" fmla="*/ 3 w 55"/>
                  <a:gd name="T107" fmla="*/ 9 h 776"/>
                  <a:gd name="T108" fmla="*/ 3 w 55"/>
                  <a:gd name="T109" fmla="*/ 9 h 776"/>
                  <a:gd name="T110" fmla="*/ 3 w 55"/>
                  <a:gd name="T111" fmla="*/ 11 h 776"/>
                  <a:gd name="T112" fmla="*/ 3 w 55"/>
                  <a:gd name="T113" fmla="*/ 11 h 776"/>
                  <a:gd name="T114" fmla="*/ 3 w 55"/>
                  <a:gd name="T115" fmla="*/ 11 h 776"/>
                  <a:gd name="T116" fmla="*/ 3 w 55"/>
                  <a:gd name="T117" fmla="*/ 12 h 776"/>
                  <a:gd name="T118" fmla="*/ 3 w 55"/>
                  <a:gd name="T119" fmla="*/ 11 h 77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55"/>
                  <a:gd name="T181" fmla="*/ 0 h 776"/>
                  <a:gd name="T182" fmla="*/ 55 w 55"/>
                  <a:gd name="T183" fmla="*/ 776 h 77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55" h="776">
                    <a:moveTo>
                      <a:pt x="21" y="751"/>
                    </a:moveTo>
                    <a:lnTo>
                      <a:pt x="19" y="745"/>
                    </a:lnTo>
                    <a:lnTo>
                      <a:pt x="19" y="740"/>
                    </a:lnTo>
                    <a:lnTo>
                      <a:pt x="19" y="734"/>
                    </a:lnTo>
                    <a:lnTo>
                      <a:pt x="19" y="727"/>
                    </a:lnTo>
                    <a:lnTo>
                      <a:pt x="19" y="721"/>
                    </a:lnTo>
                    <a:lnTo>
                      <a:pt x="19" y="716"/>
                    </a:lnTo>
                    <a:lnTo>
                      <a:pt x="19" y="709"/>
                    </a:lnTo>
                    <a:lnTo>
                      <a:pt x="19" y="698"/>
                    </a:lnTo>
                    <a:lnTo>
                      <a:pt x="19" y="686"/>
                    </a:lnTo>
                    <a:lnTo>
                      <a:pt x="19" y="681"/>
                    </a:lnTo>
                    <a:lnTo>
                      <a:pt x="17" y="675"/>
                    </a:lnTo>
                    <a:lnTo>
                      <a:pt x="17" y="668"/>
                    </a:lnTo>
                    <a:lnTo>
                      <a:pt x="17" y="661"/>
                    </a:lnTo>
                    <a:lnTo>
                      <a:pt x="15" y="655"/>
                    </a:lnTo>
                    <a:lnTo>
                      <a:pt x="15" y="650"/>
                    </a:lnTo>
                    <a:lnTo>
                      <a:pt x="15" y="644"/>
                    </a:lnTo>
                    <a:lnTo>
                      <a:pt x="15" y="638"/>
                    </a:lnTo>
                    <a:lnTo>
                      <a:pt x="15" y="631"/>
                    </a:lnTo>
                    <a:lnTo>
                      <a:pt x="15" y="620"/>
                    </a:lnTo>
                    <a:lnTo>
                      <a:pt x="15" y="609"/>
                    </a:lnTo>
                    <a:lnTo>
                      <a:pt x="15" y="600"/>
                    </a:lnTo>
                    <a:lnTo>
                      <a:pt x="15" y="590"/>
                    </a:lnTo>
                    <a:lnTo>
                      <a:pt x="15" y="583"/>
                    </a:lnTo>
                    <a:lnTo>
                      <a:pt x="15" y="578"/>
                    </a:lnTo>
                    <a:lnTo>
                      <a:pt x="15" y="570"/>
                    </a:lnTo>
                    <a:lnTo>
                      <a:pt x="15" y="563"/>
                    </a:lnTo>
                    <a:lnTo>
                      <a:pt x="15" y="554"/>
                    </a:lnTo>
                    <a:lnTo>
                      <a:pt x="15" y="546"/>
                    </a:lnTo>
                    <a:lnTo>
                      <a:pt x="15" y="541"/>
                    </a:lnTo>
                    <a:lnTo>
                      <a:pt x="15" y="535"/>
                    </a:lnTo>
                    <a:lnTo>
                      <a:pt x="15" y="530"/>
                    </a:lnTo>
                    <a:lnTo>
                      <a:pt x="15" y="520"/>
                    </a:lnTo>
                    <a:lnTo>
                      <a:pt x="14" y="511"/>
                    </a:lnTo>
                    <a:lnTo>
                      <a:pt x="14" y="504"/>
                    </a:lnTo>
                    <a:lnTo>
                      <a:pt x="14" y="496"/>
                    </a:lnTo>
                    <a:lnTo>
                      <a:pt x="14" y="491"/>
                    </a:lnTo>
                    <a:lnTo>
                      <a:pt x="14" y="485"/>
                    </a:lnTo>
                    <a:lnTo>
                      <a:pt x="12" y="476"/>
                    </a:lnTo>
                    <a:lnTo>
                      <a:pt x="12" y="471"/>
                    </a:lnTo>
                    <a:lnTo>
                      <a:pt x="10" y="463"/>
                    </a:lnTo>
                    <a:lnTo>
                      <a:pt x="8" y="454"/>
                    </a:lnTo>
                    <a:lnTo>
                      <a:pt x="8" y="447"/>
                    </a:lnTo>
                    <a:lnTo>
                      <a:pt x="8" y="441"/>
                    </a:lnTo>
                    <a:lnTo>
                      <a:pt x="8" y="435"/>
                    </a:lnTo>
                    <a:lnTo>
                      <a:pt x="6" y="424"/>
                    </a:lnTo>
                    <a:lnTo>
                      <a:pt x="4" y="417"/>
                    </a:lnTo>
                    <a:lnTo>
                      <a:pt x="2" y="410"/>
                    </a:lnTo>
                    <a:lnTo>
                      <a:pt x="0" y="402"/>
                    </a:lnTo>
                    <a:lnTo>
                      <a:pt x="0" y="395"/>
                    </a:lnTo>
                    <a:lnTo>
                      <a:pt x="0" y="388"/>
                    </a:lnTo>
                    <a:lnTo>
                      <a:pt x="0" y="380"/>
                    </a:lnTo>
                    <a:lnTo>
                      <a:pt x="0" y="373"/>
                    </a:lnTo>
                    <a:lnTo>
                      <a:pt x="0" y="365"/>
                    </a:lnTo>
                    <a:lnTo>
                      <a:pt x="0" y="360"/>
                    </a:lnTo>
                    <a:lnTo>
                      <a:pt x="0" y="354"/>
                    </a:lnTo>
                    <a:lnTo>
                      <a:pt x="0" y="349"/>
                    </a:lnTo>
                    <a:lnTo>
                      <a:pt x="0" y="343"/>
                    </a:lnTo>
                    <a:lnTo>
                      <a:pt x="0" y="338"/>
                    </a:lnTo>
                    <a:lnTo>
                      <a:pt x="0" y="328"/>
                    </a:lnTo>
                    <a:lnTo>
                      <a:pt x="0" y="317"/>
                    </a:lnTo>
                    <a:lnTo>
                      <a:pt x="0" y="310"/>
                    </a:lnTo>
                    <a:lnTo>
                      <a:pt x="0" y="304"/>
                    </a:lnTo>
                    <a:lnTo>
                      <a:pt x="0" y="299"/>
                    </a:lnTo>
                    <a:lnTo>
                      <a:pt x="0" y="292"/>
                    </a:lnTo>
                    <a:lnTo>
                      <a:pt x="2" y="282"/>
                    </a:lnTo>
                    <a:lnTo>
                      <a:pt x="4" y="275"/>
                    </a:lnTo>
                    <a:lnTo>
                      <a:pt x="4" y="269"/>
                    </a:lnTo>
                    <a:lnTo>
                      <a:pt x="6" y="262"/>
                    </a:lnTo>
                    <a:lnTo>
                      <a:pt x="8" y="253"/>
                    </a:lnTo>
                    <a:lnTo>
                      <a:pt x="10" y="247"/>
                    </a:lnTo>
                    <a:lnTo>
                      <a:pt x="10" y="238"/>
                    </a:lnTo>
                    <a:lnTo>
                      <a:pt x="12" y="231"/>
                    </a:lnTo>
                    <a:lnTo>
                      <a:pt x="12" y="223"/>
                    </a:lnTo>
                    <a:lnTo>
                      <a:pt x="12" y="218"/>
                    </a:lnTo>
                    <a:lnTo>
                      <a:pt x="12" y="210"/>
                    </a:lnTo>
                    <a:lnTo>
                      <a:pt x="12" y="205"/>
                    </a:lnTo>
                    <a:lnTo>
                      <a:pt x="12" y="199"/>
                    </a:lnTo>
                    <a:lnTo>
                      <a:pt x="12" y="194"/>
                    </a:lnTo>
                    <a:lnTo>
                      <a:pt x="12" y="188"/>
                    </a:lnTo>
                    <a:lnTo>
                      <a:pt x="12" y="183"/>
                    </a:lnTo>
                    <a:lnTo>
                      <a:pt x="12" y="177"/>
                    </a:lnTo>
                    <a:lnTo>
                      <a:pt x="12" y="170"/>
                    </a:lnTo>
                    <a:lnTo>
                      <a:pt x="12" y="164"/>
                    </a:lnTo>
                    <a:lnTo>
                      <a:pt x="12" y="159"/>
                    </a:lnTo>
                    <a:lnTo>
                      <a:pt x="12" y="151"/>
                    </a:lnTo>
                    <a:lnTo>
                      <a:pt x="12" y="144"/>
                    </a:lnTo>
                    <a:lnTo>
                      <a:pt x="12" y="137"/>
                    </a:lnTo>
                    <a:lnTo>
                      <a:pt x="12" y="129"/>
                    </a:lnTo>
                    <a:lnTo>
                      <a:pt x="12" y="124"/>
                    </a:lnTo>
                    <a:lnTo>
                      <a:pt x="12" y="114"/>
                    </a:lnTo>
                    <a:lnTo>
                      <a:pt x="12" y="107"/>
                    </a:lnTo>
                    <a:lnTo>
                      <a:pt x="12" y="101"/>
                    </a:lnTo>
                    <a:lnTo>
                      <a:pt x="12" y="96"/>
                    </a:lnTo>
                    <a:lnTo>
                      <a:pt x="12" y="89"/>
                    </a:lnTo>
                    <a:lnTo>
                      <a:pt x="12" y="81"/>
                    </a:lnTo>
                    <a:lnTo>
                      <a:pt x="12" y="76"/>
                    </a:lnTo>
                    <a:lnTo>
                      <a:pt x="12" y="70"/>
                    </a:lnTo>
                    <a:lnTo>
                      <a:pt x="12" y="65"/>
                    </a:lnTo>
                    <a:lnTo>
                      <a:pt x="12" y="59"/>
                    </a:lnTo>
                    <a:lnTo>
                      <a:pt x="12" y="52"/>
                    </a:lnTo>
                    <a:lnTo>
                      <a:pt x="10" y="46"/>
                    </a:lnTo>
                    <a:lnTo>
                      <a:pt x="10" y="41"/>
                    </a:lnTo>
                    <a:lnTo>
                      <a:pt x="10" y="33"/>
                    </a:lnTo>
                    <a:lnTo>
                      <a:pt x="10" y="28"/>
                    </a:lnTo>
                    <a:lnTo>
                      <a:pt x="10" y="22"/>
                    </a:lnTo>
                    <a:lnTo>
                      <a:pt x="10" y="17"/>
                    </a:lnTo>
                    <a:lnTo>
                      <a:pt x="10" y="11"/>
                    </a:lnTo>
                    <a:lnTo>
                      <a:pt x="12" y="6"/>
                    </a:lnTo>
                    <a:lnTo>
                      <a:pt x="17" y="2"/>
                    </a:lnTo>
                    <a:lnTo>
                      <a:pt x="23" y="0"/>
                    </a:lnTo>
                    <a:lnTo>
                      <a:pt x="25" y="6"/>
                    </a:lnTo>
                    <a:lnTo>
                      <a:pt x="25" y="11"/>
                    </a:lnTo>
                    <a:lnTo>
                      <a:pt x="25" y="17"/>
                    </a:lnTo>
                    <a:lnTo>
                      <a:pt x="27" y="22"/>
                    </a:lnTo>
                    <a:lnTo>
                      <a:pt x="27" y="28"/>
                    </a:lnTo>
                    <a:lnTo>
                      <a:pt x="27" y="33"/>
                    </a:lnTo>
                    <a:lnTo>
                      <a:pt x="27" y="39"/>
                    </a:lnTo>
                    <a:lnTo>
                      <a:pt x="27" y="44"/>
                    </a:lnTo>
                    <a:lnTo>
                      <a:pt x="27" y="50"/>
                    </a:lnTo>
                    <a:lnTo>
                      <a:pt x="27" y="57"/>
                    </a:lnTo>
                    <a:lnTo>
                      <a:pt x="27" y="65"/>
                    </a:lnTo>
                    <a:lnTo>
                      <a:pt x="27" y="72"/>
                    </a:lnTo>
                    <a:lnTo>
                      <a:pt x="27" y="79"/>
                    </a:lnTo>
                    <a:lnTo>
                      <a:pt x="27" y="87"/>
                    </a:lnTo>
                    <a:lnTo>
                      <a:pt x="27" y="92"/>
                    </a:lnTo>
                    <a:lnTo>
                      <a:pt x="27" y="98"/>
                    </a:lnTo>
                    <a:lnTo>
                      <a:pt x="27" y="105"/>
                    </a:lnTo>
                    <a:lnTo>
                      <a:pt x="27" y="113"/>
                    </a:lnTo>
                    <a:lnTo>
                      <a:pt x="27" y="120"/>
                    </a:lnTo>
                    <a:lnTo>
                      <a:pt x="27" y="127"/>
                    </a:lnTo>
                    <a:lnTo>
                      <a:pt x="27" y="135"/>
                    </a:lnTo>
                    <a:lnTo>
                      <a:pt x="27" y="140"/>
                    </a:lnTo>
                    <a:lnTo>
                      <a:pt x="27" y="148"/>
                    </a:lnTo>
                    <a:lnTo>
                      <a:pt x="27" y="155"/>
                    </a:lnTo>
                    <a:lnTo>
                      <a:pt x="27" y="161"/>
                    </a:lnTo>
                    <a:lnTo>
                      <a:pt x="27" y="168"/>
                    </a:lnTo>
                    <a:lnTo>
                      <a:pt x="27" y="173"/>
                    </a:lnTo>
                    <a:lnTo>
                      <a:pt x="27" y="179"/>
                    </a:lnTo>
                    <a:lnTo>
                      <a:pt x="27" y="185"/>
                    </a:lnTo>
                    <a:lnTo>
                      <a:pt x="27" y="190"/>
                    </a:lnTo>
                    <a:lnTo>
                      <a:pt x="27" y="197"/>
                    </a:lnTo>
                    <a:lnTo>
                      <a:pt x="27" y="203"/>
                    </a:lnTo>
                    <a:lnTo>
                      <a:pt x="27" y="209"/>
                    </a:lnTo>
                    <a:lnTo>
                      <a:pt x="27" y="218"/>
                    </a:lnTo>
                    <a:lnTo>
                      <a:pt x="27" y="223"/>
                    </a:lnTo>
                    <a:lnTo>
                      <a:pt x="27" y="231"/>
                    </a:lnTo>
                    <a:lnTo>
                      <a:pt x="27" y="236"/>
                    </a:lnTo>
                    <a:lnTo>
                      <a:pt x="27" y="242"/>
                    </a:lnTo>
                    <a:lnTo>
                      <a:pt x="27" y="249"/>
                    </a:lnTo>
                    <a:lnTo>
                      <a:pt x="27" y="255"/>
                    </a:lnTo>
                    <a:lnTo>
                      <a:pt x="27" y="262"/>
                    </a:lnTo>
                    <a:lnTo>
                      <a:pt x="27" y="268"/>
                    </a:lnTo>
                    <a:lnTo>
                      <a:pt x="27" y="273"/>
                    </a:lnTo>
                    <a:lnTo>
                      <a:pt x="27" y="279"/>
                    </a:lnTo>
                    <a:lnTo>
                      <a:pt x="27" y="284"/>
                    </a:lnTo>
                    <a:lnTo>
                      <a:pt x="27" y="290"/>
                    </a:lnTo>
                    <a:lnTo>
                      <a:pt x="27" y="295"/>
                    </a:lnTo>
                    <a:lnTo>
                      <a:pt x="27" y="303"/>
                    </a:lnTo>
                    <a:lnTo>
                      <a:pt x="27" y="310"/>
                    </a:lnTo>
                    <a:lnTo>
                      <a:pt x="27" y="316"/>
                    </a:lnTo>
                    <a:lnTo>
                      <a:pt x="27" y="323"/>
                    </a:lnTo>
                    <a:lnTo>
                      <a:pt x="27" y="330"/>
                    </a:lnTo>
                    <a:lnTo>
                      <a:pt x="27" y="338"/>
                    </a:lnTo>
                    <a:lnTo>
                      <a:pt x="27" y="345"/>
                    </a:lnTo>
                    <a:lnTo>
                      <a:pt x="27" y="352"/>
                    </a:lnTo>
                    <a:lnTo>
                      <a:pt x="27" y="358"/>
                    </a:lnTo>
                    <a:lnTo>
                      <a:pt x="27" y="364"/>
                    </a:lnTo>
                    <a:lnTo>
                      <a:pt x="27" y="371"/>
                    </a:lnTo>
                    <a:lnTo>
                      <a:pt x="27" y="376"/>
                    </a:lnTo>
                    <a:lnTo>
                      <a:pt x="27" y="384"/>
                    </a:lnTo>
                    <a:lnTo>
                      <a:pt x="27" y="391"/>
                    </a:lnTo>
                    <a:lnTo>
                      <a:pt x="27" y="397"/>
                    </a:lnTo>
                    <a:lnTo>
                      <a:pt x="27" y="404"/>
                    </a:lnTo>
                    <a:lnTo>
                      <a:pt x="27" y="411"/>
                    </a:lnTo>
                    <a:lnTo>
                      <a:pt x="27" y="419"/>
                    </a:lnTo>
                    <a:lnTo>
                      <a:pt x="27" y="428"/>
                    </a:lnTo>
                    <a:lnTo>
                      <a:pt x="27" y="434"/>
                    </a:lnTo>
                    <a:lnTo>
                      <a:pt x="27" y="441"/>
                    </a:lnTo>
                    <a:lnTo>
                      <a:pt x="27" y="448"/>
                    </a:lnTo>
                    <a:lnTo>
                      <a:pt x="27" y="454"/>
                    </a:lnTo>
                    <a:lnTo>
                      <a:pt x="27" y="461"/>
                    </a:lnTo>
                    <a:lnTo>
                      <a:pt x="27" y="467"/>
                    </a:lnTo>
                    <a:lnTo>
                      <a:pt x="29" y="474"/>
                    </a:lnTo>
                    <a:lnTo>
                      <a:pt x="29" y="480"/>
                    </a:lnTo>
                    <a:lnTo>
                      <a:pt x="29" y="485"/>
                    </a:lnTo>
                    <a:lnTo>
                      <a:pt x="31" y="491"/>
                    </a:lnTo>
                    <a:lnTo>
                      <a:pt x="31" y="496"/>
                    </a:lnTo>
                    <a:lnTo>
                      <a:pt x="33" y="502"/>
                    </a:lnTo>
                    <a:lnTo>
                      <a:pt x="33" y="507"/>
                    </a:lnTo>
                    <a:lnTo>
                      <a:pt x="35" y="515"/>
                    </a:lnTo>
                    <a:lnTo>
                      <a:pt x="37" y="520"/>
                    </a:lnTo>
                    <a:lnTo>
                      <a:pt x="37" y="526"/>
                    </a:lnTo>
                    <a:lnTo>
                      <a:pt x="37" y="531"/>
                    </a:lnTo>
                    <a:lnTo>
                      <a:pt x="39" y="537"/>
                    </a:lnTo>
                    <a:lnTo>
                      <a:pt x="39" y="543"/>
                    </a:lnTo>
                    <a:lnTo>
                      <a:pt x="39" y="548"/>
                    </a:lnTo>
                    <a:lnTo>
                      <a:pt x="39" y="554"/>
                    </a:lnTo>
                    <a:lnTo>
                      <a:pt x="41" y="559"/>
                    </a:lnTo>
                    <a:lnTo>
                      <a:pt x="41" y="566"/>
                    </a:lnTo>
                    <a:lnTo>
                      <a:pt x="41" y="574"/>
                    </a:lnTo>
                    <a:lnTo>
                      <a:pt x="41" y="581"/>
                    </a:lnTo>
                    <a:lnTo>
                      <a:pt x="41" y="589"/>
                    </a:lnTo>
                    <a:lnTo>
                      <a:pt x="42" y="594"/>
                    </a:lnTo>
                    <a:lnTo>
                      <a:pt x="42" y="600"/>
                    </a:lnTo>
                    <a:lnTo>
                      <a:pt x="42" y="605"/>
                    </a:lnTo>
                    <a:lnTo>
                      <a:pt x="42" y="611"/>
                    </a:lnTo>
                    <a:lnTo>
                      <a:pt x="44" y="618"/>
                    </a:lnTo>
                    <a:lnTo>
                      <a:pt x="44" y="626"/>
                    </a:lnTo>
                    <a:lnTo>
                      <a:pt x="48" y="637"/>
                    </a:lnTo>
                    <a:lnTo>
                      <a:pt x="48" y="644"/>
                    </a:lnTo>
                    <a:lnTo>
                      <a:pt x="50" y="650"/>
                    </a:lnTo>
                    <a:lnTo>
                      <a:pt x="50" y="655"/>
                    </a:lnTo>
                    <a:lnTo>
                      <a:pt x="52" y="661"/>
                    </a:lnTo>
                    <a:lnTo>
                      <a:pt x="52" y="666"/>
                    </a:lnTo>
                    <a:lnTo>
                      <a:pt x="52" y="672"/>
                    </a:lnTo>
                    <a:lnTo>
                      <a:pt x="52" y="677"/>
                    </a:lnTo>
                    <a:lnTo>
                      <a:pt x="54" y="685"/>
                    </a:lnTo>
                    <a:lnTo>
                      <a:pt x="54" y="692"/>
                    </a:lnTo>
                    <a:lnTo>
                      <a:pt x="54" y="699"/>
                    </a:lnTo>
                    <a:lnTo>
                      <a:pt x="54" y="709"/>
                    </a:lnTo>
                    <a:lnTo>
                      <a:pt x="54" y="714"/>
                    </a:lnTo>
                    <a:lnTo>
                      <a:pt x="54" y="721"/>
                    </a:lnTo>
                    <a:lnTo>
                      <a:pt x="54" y="727"/>
                    </a:lnTo>
                    <a:lnTo>
                      <a:pt x="54" y="733"/>
                    </a:lnTo>
                    <a:lnTo>
                      <a:pt x="54" y="738"/>
                    </a:lnTo>
                    <a:lnTo>
                      <a:pt x="54" y="744"/>
                    </a:lnTo>
                    <a:lnTo>
                      <a:pt x="54" y="751"/>
                    </a:lnTo>
                    <a:lnTo>
                      <a:pt x="54" y="757"/>
                    </a:lnTo>
                    <a:lnTo>
                      <a:pt x="54" y="762"/>
                    </a:lnTo>
                    <a:lnTo>
                      <a:pt x="54" y="768"/>
                    </a:lnTo>
                    <a:lnTo>
                      <a:pt x="48" y="771"/>
                    </a:lnTo>
                    <a:lnTo>
                      <a:pt x="42" y="773"/>
                    </a:lnTo>
                    <a:lnTo>
                      <a:pt x="37" y="775"/>
                    </a:lnTo>
                    <a:lnTo>
                      <a:pt x="31" y="775"/>
                    </a:lnTo>
                    <a:lnTo>
                      <a:pt x="25" y="775"/>
                    </a:lnTo>
                    <a:lnTo>
                      <a:pt x="19" y="775"/>
                    </a:lnTo>
                    <a:lnTo>
                      <a:pt x="15" y="769"/>
                    </a:lnTo>
                    <a:lnTo>
                      <a:pt x="15" y="764"/>
                    </a:lnTo>
                    <a:lnTo>
                      <a:pt x="15" y="758"/>
                    </a:lnTo>
                    <a:lnTo>
                      <a:pt x="15" y="753"/>
                    </a:lnTo>
                    <a:lnTo>
                      <a:pt x="17" y="747"/>
                    </a:lnTo>
                    <a:lnTo>
                      <a:pt x="19" y="742"/>
                    </a:lnTo>
                  </a:path>
                </a:pathLst>
              </a:custGeom>
              <a:solidFill>
                <a:srgbClr val="EAEC5E"/>
              </a:solidFill>
              <a:ln w="12700" cap="rnd">
                <a:solidFill>
                  <a:srgbClr val="00CC00"/>
                </a:solidFill>
                <a:round/>
                <a:headEnd/>
                <a:tailEnd/>
              </a:ln>
            </p:spPr>
            <p:txBody>
              <a:bodyPr/>
              <a:lstStyle/>
              <a:p>
                <a:endParaRPr lang="en-US"/>
              </a:p>
            </p:txBody>
          </p:sp>
          <p:sp>
            <p:nvSpPr>
              <p:cNvPr id="3732" name="Freeform 385"/>
              <p:cNvSpPr>
                <a:spLocks/>
              </p:cNvSpPr>
              <p:nvPr/>
            </p:nvSpPr>
            <p:spPr bwMode="auto">
              <a:xfrm>
                <a:off x="4015" y="2160"/>
                <a:ext cx="53" cy="114"/>
              </a:xfrm>
              <a:custGeom>
                <a:avLst/>
                <a:gdLst>
                  <a:gd name="T0" fmla="*/ 49 w 53"/>
                  <a:gd name="T1" fmla="*/ 113 h 114"/>
                  <a:gd name="T2" fmla="*/ 51 w 53"/>
                  <a:gd name="T3" fmla="*/ 106 h 114"/>
                  <a:gd name="T4" fmla="*/ 52 w 53"/>
                  <a:gd name="T5" fmla="*/ 100 h 114"/>
                  <a:gd name="T6" fmla="*/ 52 w 53"/>
                  <a:gd name="T7" fmla="*/ 93 h 114"/>
                  <a:gd name="T8" fmla="*/ 52 w 53"/>
                  <a:gd name="T9" fmla="*/ 86 h 114"/>
                  <a:gd name="T10" fmla="*/ 52 w 53"/>
                  <a:gd name="T11" fmla="*/ 80 h 114"/>
                  <a:gd name="T12" fmla="*/ 52 w 53"/>
                  <a:gd name="T13" fmla="*/ 73 h 114"/>
                  <a:gd name="T14" fmla="*/ 50 w 53"/>
                  <a:gd name="T15" fmla="*/ 66 h 114"/>
                  <a:gd name="T16" fmla="*/ 48 w 53"/>
                  <a:gd name="T17" fmla="*/ 60 h 114"/>
                  <a:gd name="T18" fmla="*/ 45 w 53"/>
                  <a:gd name="T19" fmla="*/ 55 h 114"/>
                  <a:gd name="T20" fmla="*/ 43 w 53"/>
                  <a:gd name="T21" fmla="*/ 49 h 114"/>
                  <a:gd name="T22" fmla="*/ 40 w 53"/>
                  <a:gd name="T23" fmla="*/ 44 h 114"/>
                  <a:gd name="T24" fmla="*/ 38 w 53"/>
                  <a:gd name="T25" fmla="*/ 38 h 114"/>
                  <a:gd name="T26" fmla="*/ 35 w 53"/>
                  <a:gd name="T27" fmla="*/ 33 h 114"/>
                  <a:gd name="T28" fmla="*/ 33 w 53"/>
                  <a:gd name="T29" fmla="*/ 27 h 114"/>
                  <a:gd name="T30" fmla="*/ 30 w 53"/>
                  <a:gd name="T31" fmla="*/ 24 h 114"/>
                  <a:gd name="T32" fmla="*/ 27 w 53"/>
                  <a:gd name="T33" fmla="*/ 20 h 114"/>
                  <a:gd name="T34" fmla="*/ 24 w 53"/>
                  <a:gd name="T35" fmla="*/ 16 h 114"/>
                  <a:gd name="T36" fmla="*/ 21 w 53"/>
                  <a:gd name="T37" fmla="*/ 13 h 114"/>
                  <a:gd name="T38" fmla="*/ 18 w 53"/>
                  <a:gd name="T39" fmla="*/ 9 h 114"/>
                  <a:gd name="T40" fmla="*/ 15 w 53"/>
                  <a:gd name="T41" fmla="*/ 7 h 114"/>
                  <a:gd name="T42" fmla="*/ 12 w 53"/>
                  <a:gd name="T43" fmla="*/ 2 h 114"/>
                  <a:gd name="T44" fmla="*/ 9 w 53"/>
                  <a:gd name="T45" fmla="*/ 2 h 114"/>
                  <a:gd name="T46" fmla="*/ 6 w 53"/>
                  <a:gd name="T47" fmla="*/ 0 h 114"/>
                  <a:gd name="T48" fmla="*/ 3 w 53"/>
                  <a:gd name="T49" fmla="*/ 0 h 114"/>
                  <a:gd name="T50" fmla="*/ 0 w 53"/>
                  <a:gd name="T51" fmla="*/ 0 h 114"/>
                  <a:gd name="T52" fmla="*/ 3 w 53"/>
                  <a:gd name="T53" fmla="*/ 2 h 114"/>
                  <a:gd name="T54" fmla="*/ 0 w 53"/>
                  <a:gd name="T55" fmla="*/ 7 h 114"/>
                  <a:gd name="T56" fmla="*/ 0 w 53"/>
                  <a:gd name="T57" fmla="*/ 13 h 114"/>
                  <a:gd name="T58" fmla="*/ 1 w 53"/>
                  <a:gd name="T59" fmla="*/ 20 h 114"/>
                  <a:gd name="T60" fmla="*/ 3 w 53"/>
                  <a:gd name="T61" fmla="*/ 27 h 114"/>
                  <a:gd name="T62" fmla="*/ 4 w 53"/>
                  <a:gd name="T63" fmla="*/ 33 h 114"/>
                  <a:gd name="T64" fmla="*/ 5 w 53"/>
                  <a:gd name="T65" fmla="*/ 40 h 114"/>
                  <a:gd name="T66" fmla="*/ 7 w 53"/>
                  <a:gd name="T67" fmla="*/ 47 h 114"/>
                  <a:gd name="T68" fmla="*/ 10 w 53"/>
                  <a:gd name="T69" fmla="*/ 51 h 114"/>
                  <a:gd name="T70" fmla="*/ 12 w 53"/>
                  <a:gd name="T71" fmla="*/ 58 h 114"/>
                  <a:gd name="T72" fmla="*/ 15 w 53"/>
                  <a:gd name="T73" fmla="*/ 62 h 114"/>
                  <a:gd name="T74" fmla="*/ 18 w 53"/>
                  <a:gd name="T75" fmla="*/ 69 h 114"/>
                  <a:gd name="T76" fmla="*/ 21 w 53"/>
                  <a:gd name="T77" fmla="*/ 73 h 114"/>
                  <a:gd name="T78" fmla="*/ 24 w 53"/>
                  <a:gd name="T79" fmla="*/ 78 h 114"/>
                  <a:gd name="T80" fmla="*/ 26 w 53"/>
                  <a:gd name="T81" fmla="*/ 84 h 114"/>
                  <a:gd name="T82" fmla="*/ 29 w 53"/>
                  <a:gd name="T83" fmla="*/ 86 h 114"/>
                  <a:gd name="T84" fmla="*/ 31 w 53"/>
                  <a:gd name="T85" fmla="*/ 93 h 114"/>
                  <a:gd name="T86" fmla="*/ 34 w 53"/>
                  <a:gd name="T87" fmla="*/ 95 h 114"/>
                  <a:gd name="T88" fmla="*/ 37 w 53"/>
                  <a:gd name="T89" fmla="*/ 102 h 114"/>
                  <a:gd name="T90" fmla="*/ 39 w 53"/>
                  <a:gd name="T91" fmla="*/ 109 h 114"/>
                  <a:gd name="T92" fmla="*/ 42 w 53"/>
                  <a:gd name="T93" fmla="*/ 109 h 114"/>
                  <a:gd name="T94" fmla="*/ 45 w 53"/>
                  <a:gd name="T95" fmla="*/ 113 h 114"/>
                  <a:gd name="T96" fmla="*/ 48 w 53"/>
                  <a:gd name="T97" fmla="*/ 113 h 114"/>
                  <a:gd name="T98" fmla="*/ 51 w 53"/>
                  <a:gd name="T99" fmla="*/ 113 h 114"/>
                  <a:gd name="T100" fmla="*/ 51 w 53"/>
                  <a:gd name="T101" fmla="*/ 106 h 114"/>
                  <a:gd name="T102" fmla="*/ 51 w 53"/>
                  <a:gd name="T103" fmla="*/ 100 h 11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53"/>
                  <a:gd name="T157" fmla="*/ 0 h 114"/>
                  <a:gd name="T158" fmla="*/ 53 w 53"/>
                  <a:gd name="T159" fmla="*/ 114 h 114"/>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53" h="114">
                    <a:moveTo>
                      <a:pt x="49" y="113"/>
                    </a:moveTo>
                    <a:lnTo>
                      <a:pt x="51" y="106"/>
                    </a:lnTo>
                    <a:lnTo>
                      <a:pt x="52" y="100"/>
                    </a:lnTo>
                    <a:lnTo>
                      <a:pt x="52" y="93"/>
                    </a:lnTo>
                    <a:lnTo>
                      <a:pt x="52" y="86"/>
                    </a:lnTo>
                    <a:lnTo>
                      <a:pt x="52" y="80"/>
                    </a:lnTo>
                    <a:lnTo>
                      <a:pt x="52" y="73"/>
                    </a:lnTo>
                    <a:lnTo>
                      <a:pt x="50" y="66"/>
                    </a:lnTo>
                    <a:lnTo>
                      <a:pt x="48" y="60"/>
                    </a:lnTo>
                    <a:lnTo>
                      <a:pt x="45" y="55"/>
                    </a:lnTo>
                    <a:lnTo>
                      <a:pt x="43" y="49"/>
                    </a:lnTo>
                    <a:lnTo>
                      <a:pt x="40" y="44"/>
                    </a:lnTo>
                    <a:lnTo>
                      <a:pt x="38" y="38"/>
                    </a:lnTo>
                    <a:lnTo>
                      <a:pt x="35" y="33"/>
                    </a:lnTo>
                    <a:lnTo>
                      <a:pt x="33" y="27"/>
                    </a:lnTo>
                    <a:lnTo>
                      <a:pt x="30" y="24"/>
                    </a:lnTo>
                    <a:lnTo>
                      <a:pt x="27" y="20"/>
                    </a:lnTo>
                    <a:lnTo>
                      <a:pt x="24" y="16"/>
                    </a:lnTo>
                    <a:lnTo>
                      <a:pt x="21" y="13"/>
                    </a:lnTo>
                    <a:lnTo>
                      <a:pt x="18" y="9"/>
                    </a:lnTo>
                    <a:lnTo>
                      <a:pt x="15" y="7"/>
                    </a:lnTo>
                    <a:lnTo>
                      <a:pt x="12" y="2"/>
                    </a:lnTo>
                    <a:lnTo>
                      <a:pt x="9" y="2"/>
                    </a:lnTo>
                    <a:lnTo>
                      <a:pt x="6" y="0"/>
                    </a:lnTo>
                    <a:lnTo>
                      <a:pt x="3" y="0"/>
                    </a:lnTo>
                    <a:lnTo>
                      <a:pt x="0" y="0"/>
                    </a:lnTo>
                    <a:lnTo>
                      <a:pt x="3" y="2"/>
                    </a:lnTo>
                    <a:lnTo>
                      <a:pt x="0" y="7"/>
                    </a:lnTo>
                    <a:lnTo>
                      <a:pt x="0" y="13"/>
                    </a:lnTo>
                    <a:lnTo>
                      <a:pt x="1" y="20"/>
                    </a:lnTo>
                    <a:lnTo>
                      <a:pt x="3" y="27"/>
                    </a:lnTo>
                    <a:lnTo>
                      <a:pt x="4" y="33"/>
                    </a:lnTo>
                    <a:lnTo>
                      <a:pt x="5" y="40"/>
                    </a:lnTo>
                    <a:lnTo>
                      <a:pt x="7" y="47"/>
                    </a:lnTo>
                    <a:lnTo>
                      <a:pt x="10" y="51"/>
                    </a:lnTo>
                    <a:lnTo>
                      <a:pt x="12" y="58"/>
                    </a:lnTo>
                    <a:lnTo>
                      <a:pt x="15" y="62"/>
                    </a:lnTo>
                    <a:lnTo>
                      <a:pt x="18" y="69"/>
                    </a:lnTo>
                    <a:lnTo>
                      <a:pt x="21" y="73"/>
                    </a:lnTo>
                    <a:lnTo>
                      <a:pt x="24" y="78"/>
                    </a:lnTo>
                    <a:lnTo>
                      <a:pt x="26" y="84"/>
                    </a:lnTo>
                    <a:lnTo>
                      <a:pt x="29" y="86"/>
                    </a:lnTo>
                    <a:lnTo>
                      <a:pt x="31" y="93"/>
                    </a:lnTo>
                    <a:lnTo>
                      <a:pt x="34" y="95"/>
                    </a:lnTo>
                    <a:lnTo>
                      <a:pt x="37" y="102"/>
                    </a:lnTo>
                    <a:lnTo>
                      <a:pt x="39" y="109"/>
                    </a:lnTo>
                    <a:lnTo>
                      <a:pt x="42" y="109"/>
                    </a:lnTo>
                    <a:lnTo>
                      <a:pt x="45" y="113"/>
                    </a:lnTo>
                    <a:lnTo>
                      <a:pt x="48" y="113"/>
                    </a:lnTo>
                    <a:lnTo>
                      <a:pt x="51" y="113"/>
                    </a:lnTo>
                    <a:lnTo>
                      <a:pt x="51" y="106"/>
                    </a:lnTo>
                    <a:lnTo>
                      <a:pt x="51" y="100"/>
                    </a:lnTo>
                  </a:path>
                </a:pathLst>
              </a:custGeom>
              <a:solidFill>
                <a:srgbClr val="EAEC5E"/>
              </a:solidFill>
              <a:ln w="12700" cap="rnd">
                <a:solidFill>
                  <a:schemeClr val="tx1"/>
                </a:solidFill>
                <a:round/>
                <a:headEnd/>
                <a:tailEnd/>
              </a:ln>
            </p:spPr>
            <p:txBody>
              <a:bodyPr/>
              <a:lstStyle/>
              <a:p>
                <a:endParaRPr lang="en-US"/>
              </a:p>
            </p:txBody>
          </p:sp>
          <p:grpSp>
            <p:nvGrpSpPr>
              <p:cNvPr id="3733" name="Group 386"/>
              <p:cNvGrpSpPr>
                <a:grpSpLocks/>
              </p:cNvGrpSpPr>
              <p:nvPr/>
            </p:nvGrpSpPr>
            <p:grpSpPr bwMode="auto">
              <a:xfrm>
                <a:off x="4029" y="1856"/>
                <a:ext cx="97" cy="111"/>
                <a:chOff x="3654" y="1129"/>
                <a:chExt cx="97" cy="111"/>
              </a:xfrm>
            </p:grpSpPr>
            <p:sp>
              <p:nvSpPr>
                <p:cNvPr id="3734" name="Freeform 387"/>
                <p:cNvSpPr>
                  <a:spLocks/>
                </p:cNvSpPr>
                <p:nvPr/>
              </p:nvSpPr>
              <p:spPr bwMode="auto">
                <a:xfrm>
                  <a:off x="3705" y="1214"/>
                  <a:ext cx="46" cy="16"/>
                </a:xfrm>
                <a:custGeom>
                  <a:avLst/>
                  <a:gdLst>
                    <a:gd name="T0" fmla="*/ 0 w 46"/>
                    <a:gd name="T1" fmla="*/ 15 h 16"/>
                    <a:gd name="T2" fmla="*/ 2 w 46"/>
                    <a:gd name="T3" fmla="*/ 11 h 16"/>
                    <a:gd name="T4" fmla="*/ 6 w 46"/>
                    <a:gd name="T5" fmla="*/ 10 h 16"/>
                    <a:gd name="T6" fmla="*/ 11 w 46"/>
                    <a:gd name="T7" fmla="*/ 8 h 16"/>
                    <a:gd name="T8" fmla="*/ 16 w 46"/>
                    <a:gd name="T9" fmla="*/ 5 h 16"/>
                    <a:gd name="T10" fmla="*/ 21 w 46"/>
                    <a:gd name="T11" fmla="*/ 3 h 16"/>
                    <a:gd name="T12" fmla="*/ 26 w 46"/>
                    <a:gd name="T13" fmla="*/ 3 h 16"/>
                    <a:gd name="T14" fmla="*/ 30 w 46"/>
                    <a:gd name="T15" fmla="*/ 3 h 16"/>
                    <a:gd name="T16" fmla="*/ 35 w 46"/>
                    <a:gd name="T17" fmla="*/ 0 h 16"/>
                    <a:gd name="T18" fmla="*/ 39 w 46"/>
                    <a:gd name="T19" fmla="*/ 0 h 16"/>
                    <a:gd name="T20" fmla="*/ 44 w 46"/>
                    <a:gd name="T21" fmla="*/ 0 h 16"/>
                    <a:gd name="T22" fmla="*/ 45 w 46"/>
                    <a:gd name="T23" fmla="*/ 0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6"/>
                    <a:gd name="T37" fmla="*/ 0 h 16"/>
                    <a:gd name="T38" fmla="*/ 46 w 46"/>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6" h="16">
                      <a:moveTo>
                        <a:pt x="0" y="15"/>
                      </a:moveTo>
                      <a:lnTo>
                        <a:pt x="2" y="11"/>
                      </a:lnTo>
                      <a:lnTo>
                        <a:pt x="6" y="10"/>
                      </a:lnTo>
                      <a:lnTo>
                        <a:pt x="11" y="8"/>
                      </a:lnTo>
                      <a:lnTo>
                        <a:pt x="16" y="5"/>
                      </a:lnTo>
                      <a:lnTo>
                        <a:pt x="21" y="3"/>
                      </a:lnTo>
                      <a:lnTo>
                        <a:pt x="26" y="3"/>
                      </a:lnTo>
                      <a:lnTo>
                        <a:pt x="30" y="3"/>
                      </a:lnTo>
                      <a:lnTo>
                        <a:pt x="35" y="0"/>
                      </a:lnTo>
                      <a:lnTo>
                        <a:pt x="39" y="0"/>
                      </a:lnTo>
                      <a:lnTo>
                        <a:pt x="44" y="0"/>
                      </a:lnTo>
                      <a:lnTo>
                        <a:pt x="45"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735" name="Freeform 388"/>
                <p:cNvSpPr>
                  <a:spLocks/>
                </p:cNvSpPr>
                <p:nvPr/>
              </p:nvSpPr>
              <p:spPr bwMode="auto">
                <a:xfrm>
                  <a:off x="3704" y="1172"/>
                  <a:ext cx="42" cy="41"/>
                </a:xfrm>
                <a:custGeom>
                  <a:avLst/>
                  <a:gdLst>
                    <a:gd name="T0" fmla="*/ 0 w 42"/>
                    <a:gd name="T1" fmla="*/ 40 h 41"/>
                    <a:gd name="T2" fmla="*/ 2 w 42"/>
                    <a:gd name="T3" fmla="*/ 29 h 41"/>
                    <a:gd name="T4" fmla="*/ 6 w 42"/>
                    <a:gd name="T5" fmla="*/ 27 h 41"/>
                    <a:gd name="T6" fmla="*/ 10 w 42"/>
                    <a:gd name="T7" fmla="*/ 20 h 41"/>
                    <a:gd name="T8" fmla="*/ 14 w 42"/>
                    <a:gd name="T9" fmla="*/ 13 h 41"/>
                    <a:gd name="T10" fmla="*/ 19 w 42"/>
                    <a:gd name="T11" fmla="*/ 7 h 41"/>
                    <a:gd name="T12" fmla="*/ 24 w 42"/>
                    <a:gd name="T13" fmla="*/ 7 h 41"/>
                    <a:gd name="T14" fmla="*/ 27 w 42"/>
                    <a:gd name="T15" fmla="*/ 7 h 41"/>
                    <a:gd name="T16" fmla="*/ 32 w 42"/>
                    <a:gd name="T17" fmla="*/ 0 h 41"/>
                    <a:gd name="T18" fmla="*/ 36 w 42"/>
                    <a:gd name="T19" fmla="*/ 0 h 41"/>
                    <a:gd name="T20" fmla="*/ 40 w 42"/>
                    <a:gd name="T21" fmla="*/ 0 h 41"/>
                    <a:gd name="T22" fmla="*/ 41 w 42"/>
                    <a:gd name="T23" fmla="*/ 0 h 4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2"/>
                    <a:gd name="T37" fmla="*/ 0 h 41"/>
                    <a:gd name="T38" fmla="*/ 42 w 42"/>
                    <a:gd name="T39" fmla="*/ 41 h 4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2" h="41">
                      <a:moveTo>
                        <a:pt x="0" y="40"/>
                      </a:moveTo>
                      <a:lnTo>
                        <a:pt x="2" y="29"/>
                      </a:lnTo>
                      <a:lnTo>
                        <a:pt x="6" y="27"/>
                      </a:lnTo>
                      <a:lnTo>
                        <a:pt x="10" y="20"/>
                      </a:lnTo>
                      <a:lnTo>
                        <a:pt x="14" y="13"/>
                      </a:lnTo>
                      <a:lnTo>
                        <a:pt x="19" y="7"/>
                      </a:lnTo>
                      <a:lnTo>
                        <a:pt x="24" y="7"/>
                      </a:lnTo>
                      <a:lnTo>
                        <a:pt x="27" y="7"/>
                      </a:lnTo>
                      <a:lnTo>
                        <a:pt x="32" y="0"/>
                      </a:lnTo>
                      <a:lnTo>
                        <a:pt x="36" y="0"/>
                      </a:lnTo>
                      <a:lnTo>
                        <a:pt x="40" y="0"/>
                      </a:lnTo>
                      <a:lnTo>
                        <a:pt x="41"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736" name="Freeform 389"/>
                <p:cNvSpPr>
                  <a:spLocks/>
                </p:cNvSpPr>
                <p:nvPr/>
              </p:nvSpPr>
              <p:spPr bwMode="auto">
                <a:xfrm>
                  <a:off x="3706" y="1144"/>
                  <a:ext cx="30" cy="59"/>
                </a:xfrm>
                <a:custGeom>
                  <a:avLst/>
                  <a:gdLst>
                    <a:gd name="T0" fmla="*/ 0 w 30"/>
                    <a:gd name="T1" fmla="*/ 58 h 59"/>
                    <a:gd name="T2" fmla="*/ 2 w 30"/>
                    <a:gd name="T3" fmla="*/ 42 h 59"/>
                    <a:gd name="T4" fmla="*/ 4 w 30"/>
                    <a:gd name="T5" fmla="*/ 39 h 59"/>
                    <a:gd name="T6" fmla="*/ 7 w 30"/>
                    <a:gd name="T7" fmla="*/ 29 h 59"/>
                    <a:gd name="T8" fmla="*/ 10 w 30"/>
                    <a:gd name="T9" fmla="*/ 19 h 59"/>
                    <a:gd name="T10" fmla="*/ 13 w 30"/>
                    <a:gd name="T11" fmla="*/ 10 h 59"/>
                    <a:gd name="T12" fmla="*/ 17 w 30"/>
                    <a:gd name="T13" fmla="*/ 10 h 59"/>
                    <a:gd name="T14" fmla="*/ 19 w 30"/>
                    <a:gd name="T15" fmla="*/ 10 h 59"/>
                    <a:gd name="T16" fmla="*/ 22 w 30"/>
                    <a:gd name="T17" fmla="*/ 0 h 59"/>
                    <a:gd name="T18" fmla="*/ 25 w 30"/>
                    <a:gd name="T19" fmla="*/ 0 h 59"/>
                    <a:gd name="T20" fmla="*/ 28 w 30"/>
                    <a:gd name="T21" fmla="*/ 0 h 59"/>
                    <a:gd name="T22" fmla="*/ 29 w 30"/>
                    <a:gd name="T23" fmla="*/ 0 h 5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0"/>
                    <a:gd name="T37" fmla="*/ 0 h 59"/>
                    <a:gd name="T38" fmla="*/ 30 w 30"/>
                    <a:gd name="T39" fmla="*/ 59 h 5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0" h="59">
                      <a:moveTo>
                        <a:pt x="0" y="58"/>
                      </a:moveTo>
                      <a:lnTo>
                        <a:pt x="2" y="42"/>
                      </a:lnTo>
                      <a:lnTo>
                        <a:pt x="4" y="39"/>
                      </a:lnTo>
                      <a:lnTo>
                        <a:pt x="7" y="29"/>
                      </a:lnTo>
                      <a:lnTo>
                        <a:pt x="10" y="19"/>
                      </a:lnTo>
                      <a:lnTo>
                        <a:pt x="13" y="10"/>
                      </a:lnTo>
                      <a:lnTo>
                        <a:pt x="17" y="10"/>
                      </a:lnTo>
                      <a:lnTo>
                        <a:pt x="19" y="10"/>
                      </a:lnTo>
                      <a:lnTo>
                        <a:pt x="22" y="0"/>
                      </a:lnTo>
                      <a:lnTo>
                        <a:pt x="25" y="0"/>
                      </a:lnTo>
                      <a:lnTo>
                        <a:pt x="28" y="0"/>
                      </a:lnTo>
                      <a:lnTo>
                        <a:pt x="29"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737" name="Freeform 390"/>
                <p:cNvSpPr>
                  <a:spLocks/>
                </p:cNvSpPr>
                <p:nvPr/>
              </p:nvSpPr>
              <p:spPr bwMode="auto">
                <a:xfrm>
                  <a:off x="3654" y="1214"/>
                  <a:ext cx="46" cy="16"/>
                </a:xfrm>
                <a:custGeom>
                  <a:avLst/>
                  <a:gdLst>
                    <a:gd name="T0" fmla="*/ 45 w 46"/>
                    <a:gd name="T1" fmla="*/ 15 h 16"/>
                    <a:gd name="T2" fmla="*/ 43 w 46"/>
                    <a:gd name="T3" fmla="*/ 11 h 16"/>
                    <a:gd name="T4" fmla="*/ 39 w 46"/>
                    <a:gd name="T5" fmla="*/ 10 h 16"/>
                    <a:gd name="T6" fmla="*/ 34 w 46"/>
                    <a:gd name="T7" fmla="*/ 8 h 16"/>
                    <a:gd name="T8" fmla="*/ 29 w 46"/>
                    <a:gd name="T9" fmla="*/ 5 h 16"/>
                    <a:gd name="T10" fmla="*/ 24 w 46"/>
                    <a:gd name="T11" fmla="*/ 3 h 16"/>
                    <a:gd name="T12" fmla="*/ 19 w 46"/>
                    <a:gd name="T13" fmla="*/ 3 h 16"/>
                    <a:gd name="T14" fmla="*/ 15 w 46"/>
                    <a:gd name="T15" fmla="*/ 3 h 16"/>
                    <a:gd name="T16" fmla="*/ 10 w 46"/>
                    <a:gd name="T17" fmla="*/ 0 h 16"/>
                    <a:gd name="T18" fmla="*/ 6 w 46"/>
                    <a:gd name="T19" fmla="*/ 0 h 16"/>
                    <a:gd name="T20" fmla="*/ 1 w 46"/>
                    <a:gd name="T21" fmla="*/ 0 h 16"/>
                    <a:gd name="T22" fmla="*/ 0 w 46"/>
                    <a:gd name="T23" fmla="*/ 0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6"/>
                    <a:gd name="T37" fmla="*/ 0 h 16"/>
                    <a:gd name="T38" fmla="*/ 46 w 46"/>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6" h="16">
                      <a:moveTo>
                        <a:pt x="45" y="15"/>
                      </a:moveTo>
                      <a:lnTo>
                        <a:pt x="43" y="11"/>
                      </a:lnTo>
                      <a:lnTo>
                        <a:pt x="39" y="10"/>
                      </a:lnTo>
                      <a:lnTo>
                        <a:pt x="34" y="8"/>
                      </a:lnTo>
                      <a:lnTo>
                        <a:pt x="29" y="5"/>
                      </a:lnTo>
                      <a:lnTo>
                        <a:pt x="24" y="3"/>
                      </a:lnTo>
                      <a:lnTo>
                        <a:pt x="19" y="3"/>
                      </a:lnTo>
                      <a:lnTo>
                        <a:pt x="15" y="3"/>
                      </a:lnTo>
                      <a:lnTo>
                        <a:pt x="10" y="0"/>
                      </a:lnTo>
                      <a:lnTo>
                        <a:pt x="6" y="0"/>
                      </a:lnTo>
                      <a:lnTo>
                        <a:pt x="1" y="0"/>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738" name="Freeform 391"/>
                <p:cNvSpPr>
                  <a:spLocks/>
                </p:cNvSpPr>
                <p:nvPr/>
              </p:nvSpPr>
              <p:spPr bwMode="auto">
                <a:xfrm>
                  <a:off x="3657" y="1168"/>
                  <a:ext cx="41" cy="44"/>
                </a:xfrm>
                <a:custGeom>
                  <a:avLst/>
                  <a:gdLst>
                    <a:gd name="T0" fmla="*/ 40 w 41"/>
                    <a:gd name="T1" fmla="*/ 43 h 44"/>
                    <a:gd name="T2" fmla="*/ 38 w 41"/>
                    <a:gd name="T3" fmla="*/ 31 h 44"/>
                    <a:gd name="T4" fmla="*/ 34 w 41"/>
                    <a:gd name="T5" fmla="*/ 29 h 44"/>
                    <a:gd name="T6" fmla="*/ 30 w 41"/>
                    <a:gd name="T7" fmla="*/ 22 h 44"/>
                    <a:gd name="T8" fmla="*/ 26 w 41"/>
                    <a:gd name="T9" fmla="*/ 14 h 44"/>
                    <a:gd name="T10" fmla="*/ 22 w 41"/>
                    <a:gd name="T11" fmla="*/ 7 h 44"/>
                    <a:gd name="T12" fmla="*/ 17 w 41"/>
                    <a:gd name="T13" fmla="*/ 7 h 44"/>
                    <a:gd name="T14" fmla="*/ 13 w 41"/>
                    <a:gd name="T15" fmla="*/ 7 h 44"/>
                    <a:gd name="T16" fmla="*/ 9 w 41"/>
                    <a:gd name="T17" fmla="*/ 0 h 44"/>
                    <a:gd name="T18" fmla="*/ 5 w 41"/>
                    <a:gd name="T19" fmla="*/ 0 h 44"/>
                    <a:gd name="T20" fmla="*/ 1 w 41"/>
                    <a:gd name="T21" fmla="*/ 0 h 44"/>
                    <a:gd name="T22" fmla="*/ 0 w 41"/>
                    <a:gd name="T23" fmla="*/ 0 h 4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1"/>
                    <a:gd name="T37" fmla="*/ 0 h 44"/>
                    <a:gd name="T38" fmla="*/ 41 w 41"/>
                    <a:gd name="T39" fmla="*/ 44 h 4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1" h="44">
                      <a:moveTo>
                        <a:pt x="40" y="43"/>
                      </a:moveTo>
                      <a:lnTo>
                        <a:pt x="38" y="31"/>
                      </a:lnTo>
                      <a:lnTo>
                        <a:pt x="34" y="29"/>
                      </a:lnTo>
                      <a:lnTo>
                        <a:pt x="30" y="22"/>
                      </a:lnTo>
                      <a:lnTo>
                        <a:pt x="26" y="14"/>
                      </a:lnTo>
                      <a:lnTo>
                        <a:pt x="22" y="7"/>
                      </a:lnTo>
                      <a:lnTo>
                        <a:pt x="17" y="7"/>
                      </a:lnTo>
                      <a:lnTo>
                        <a:pt x="13" y="7"/>
                      </a:lnTo>
                      <a:lnTo>
                        <a:pt x="9" y="0"/>
                      </a:lnTo>
                      <a:lnTo>
                        <a:pt x="5" y="0"/>
                      </a:lnTo>
                      <a:lnTo>
                        <a:pt x="1" y="0"/>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739" name="Freeform 392"/>
                <p:cNvSpPr>
                  <a:spLocks/>
                </p:cNvSpPr>
                <p:nvPr/>
              </p:nvSpPr>
              <p:spPr bwMode="auto">
                <a:xfrm>
                  <a:off x="3663" y="1147"/>
                  <a:ext cx="38" cy="56"/>
                </a:xfrm>
                <a:custGeom>
                  <a:avLst/>
                  <a:gdLst>
                    <a:gd name="T0" fmla="*/ 37 w 38"/>
                    <a:gd name="T1" fmla="*/ 55 h 56"/>
                    <a:gd name="T2" fmla="*/ 35 w 38"/>
                    <a:gd name="T3" fmla="*/ 40 h 56"/>
                    <a:gd name="T4" fmla="*/ 32 w 38"/>
                    <a:gd name="T5" fmla="*/ 37 h 56"/>
                    <a:gd name="T6" fmla="*/ 28 w 38"/>
                    <a:gd name="T7" fmla="*/ 28 h 56"/>
                    <a:gd name="T8" fmla="*/ 24 w 38"/>
                    <a:gd name="T9" fmla="*/ 18 h 56"/>
                    <a:gd name="T10" fmla="*/ 20 w 38"/>
                    <a:gd name="T11" fmla="*/ 9 h 56"/>
                    <a:gd name="T12" fmla="*/ 16 w 38"/>
                    <a:gd name="T13" fmla="*/ 9 h 56"/>
                    <a:gd name="T14" fmla="*/ 12 w 38"/>
                    <a:gd name="T15" fmla="*/ 9 h 56"/>
                    <a:gd name="T16" fmla="*/ 8 w 38"/>
                    <a:gd name="T17" fmla="*/ 0 h 56"/>
                    <a:gd name="T18" fmla="*/ 5 w 38"/>
                    <a:gd name="T19" fmla="*/ 0 h 56"/>
                    <a:gd name="T20" fmla="*/ 1 w 38"/>
                    <a:gd name="T21" fmla="*/ 0 h 56"/>
                    <a:gd name="T22" fmla="*/ 0 w 38"/>
                    <a:gd name="T23" fmla="*/ 0 h 5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8"/>
                    <a:gd name="T37" fmla="*/ 0 h 56"/>
                    <a:gd name="T38" fmla="*/ 38 w 38"/>
                    <a:gd name="T39" fmla="*/ 56 h 5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8" h="56">
                      <a:moveTo>
                        <a:pt x="37" y="55"/>
                      </a:moveTo>
                      <a:lnTo>
                        <a:pt x="35" y="40"/>
                      </a:lnTo>
                      <a:lnTo>
                        <a:pt x="32" y="37"/>
                      </a:lnTo>
                      <a:lnTo>
                        <a:pt x="28" y="28"/>
                      </a:lnTo>
                      <a:lnTo>
                        <a:pt x="24" y="18"/>
                      </a:lnTo>
                      <a:lnTo>
                        <a:pt x="20" y="9"/>
                      </a:lnTo>
                      <a:lnTo>
                        <a:pt x="16" y="9"/>
                      </a:lnTo>
                      <a:lnTo>
                        <a:pt x="12" y="9"/>
                      </a:lnTo>
                      <a:lnTo>
                        <a:pt x="8" y="0"/>
                      </a:lnTo>
                      <a:lnTo>
                        <a:pt x="5" y="0"/>
                      </a:lnTo>
                      <a:lnTo>
                        <a:pt x="1" y="0"/>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740" name="Line 393"/>
                <p:cNvSpPr>
                  <a:spLocks noChangeShapeType="1"/>
                </p:cNvSpPr>
                <p:nvPr/>
              </p:nvSpPr>
              <p:spPr bwMode="auto">
                <a:xfrm flipH="1" flipV="1">
                  <a:off x="3701" y="1129"/>
                  <a:ext cx="1" cy="11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741" name="Freeform 394"/>
                <p:cNvSpPr>
                  <a:spLocks/>
                </p:cNvSpPr>
                <p:nvPr/>
              </p:nvSpPr>
              <p:spPr bwMode="auto">
                <a:xfrm>
                  <a:off x="3705" y="1190"/>
                  <a:ext cx="39" cy="31"/>
                </a:xfrm>
                <a:custGeom>
                  <a:avLst/>
                  <a:gdLst>
                    <a:gd name="T0" fmla="*/ 0 w 39"/>
                    <a:gd name="T1" fmla="*/ 30 h 31"/>
                    <a:gd name="T2" fmla="*/ 5 w 39"/>
                    <a:gd name="T3" fmla="*/ 25 h 31"/>
                    <a:gd name="T4" fmla="*/ 7 w 39"/>
                    <a:gd name="T5" fmla="*/ 20 h 31"/>
                    <a:gd name="T6" fmla="*/ 11 w 39"/>
                    <a:gd name="T7" fmla="*/ 17 h 31"/>
                    <a:gd name="T8" fmla="*/ 12 w 39"/>
                    <a:gd name="T9" fmla="*/ 13 h 31"/>
                    <a:gd name="T10" fmla="*/ 16 w 39"/>
                    <a:gd name="T11" fmla="*/ 11 h 31"/>
                    <a:gd name="T12" fmla="*/ 21 w 39"/>
                    <a:gd name="T13" fmla="*/ 6 h 31"/>
                    <a:gd name="T14" fmla="*/ 26 w 39"/>
                    <a:gd name="T15" fmla="*/ 3 h 31"/>
                    <a:gd name="T16" fmla="*/ 30 w 39"/>
                    <a:gd name="T17" fmla="*/ 2 h 31"/>
                    <a:gd name="T18" fmla="*/ 36 w 39"/>
                    <a:gd name="T19" fmla="*/ 1 h 31"/>
                    <a:gd name="T20" fmla="*/ 38 w 39"/>
                    <a:gd name="T21" fmla="*/ 0 h 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9"/>
                    <a:gd name="T34" fmla="*/ 0 h 31"/>
                    <a:gd name="T35" fmla="*/ 39 w 39"/>
                    <a:gd name="T36" fmla="*/ 31 h 3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9" h="31">
                      <a:moveTo>
                        <a:pt x="0" y="30"/>
                      </a:moveTo>
                      <a:lnTo>
                        <a:pt x="5" y="25"/>
                      </a:lnTo>
                      <a:lnTo>
                        <a:pt x="7" y="20"/>
                      </a:lnTo>
                      <a:lnTo>
                        <a:pt x="11" y="17"/>
                      </a:lnTo>
                      <a:lnTo>
                        <a:pt x="12" y="13"/>
                      </a:lnTo>
                      <a:lnTo>
                        <a:pt x="16" y="11"/>
                      </a:lnTo>
                      <a:lnTo>
                        <a:pt x="21" y="6"/>
                      </a:lnTo>
                      <a:lnTo>
                        <a:pt x="26" y="3"/>
                      </a:lnTo>
                      <a:lnTo>
                        <a:pt x="30" y="2"/>
                      </a:lnTo>
                      <a:lnTo>
                        <a:pt x="36" y="1"/>
                      </a:lnTo>
                      <a:lnTo>
                        <a:pt x="38"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742" name="Freeform 395"/>
                <p:cNvSpPr>
                  <a:spLocks/>
                </p:cNvSpPr>
                <p:nvPr/>
              </p:nvSpPr>
              <p:spPr bwMode="auto">
                <a:xfrm>
                  <a:off x="3662" y="1192"/>
                  <a:ext cx="39" cy="31"/>
                </a:xfrm>
                <a:custGeom>
                  <a:avLst/>
                  <a:gdLst>
                    <a:gd name="T0" fmla="*/ 38 w 39"/>
                    <a:gd name="T1" fmla="*/ 30 h 31"/>
                    <a:gd name="T2" fmla="*/ 33 w 39"/>
                    <a:gd name="T3" fmla="*/ 25 h 31"/>
                    <a:gd name="T4" fmla="*/ 31 w 39"/>
                    <a:gd name="T5" fmla="*/ 20 h 31"/>
                    <a:gd name="T6" fmla="*/ 27 w 39"/>
                    <a:gd name="T7" fmla="*/ 17 h 31"/>
                    <a:gd name="T8" fmla="*/ 26 w 39"/>
                    <a:gd name="T9" fmla="*/ 13 h 31"/>
                    <a:gd name="T10" fmla="*/ 22 w 39"/>
                    <a:gd name="T11" fmla="*/ 11 h 31"/>
                    <a:gd name="T12" fmla="*/ 17 w 39"/>
                    <a:gd name="T13" fmla="*/ 6 h 31"/>
                    <a:gd name="T14" fmla="*/ 12 w 39"/>
                    <a:gd name="T15" fmla="*/ 3 h 31"/>
                    <a:gd name="T16" fmla="*/ 8 w 39"/>
                    <a:gd name="T17" fmla="*/ 2 h 31"/>
                    <a:gd name="T18" fmla="*/ 2 w 39"/>
                    <a:gd name="T19" fmla="*/ 1 h 31"/>
                    <a:gd name="T20" fmla="*/ 0 w 39"/>
                    <a:gd name="T21" fmla="*/ 0 h 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9"/>
                    <a:gd name="T34" fmla="*/ 0 h 31"/>
                    <a:gd name="T35" fmla="*/ 39 w 39"/>
                    <a:gd name="T36" fmla="*/ 31 h 3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9" h="31">
                      <a:moveTo>
                        <a:pt x="38" y="30"/>
                      </a:moveTo>
                      <a:lnTo>
                        <a:pt x="33" y="25"/>
                      </a:lnTo>
                      <a:lnTo>
                        <a:pt x="31" y="20"/>
                      </a:lnTo>
                      <a:lnTo>
                        <a:pt x="27" y="17"/>
                      </a:lnTo>
                      <a:lnTo>
                        <a:pt x="26" y="13"/>
                      </a:lnTo>
                      <a:lnTo>
                        <a:pt x="22" y="11"/>
                      </a:lnTo>
                      <a:lnTo>
                        <a:pt x="17" y="6"/>
                      </a:lnTo>
                      <a:lnTo>
                        <a:pt x="12" y="3"/>
                      </a:lnTo>
                      <a:lnTo>
                        <a:pt x="8" y="2"/>
                      </a:lnTo>
                      <a:lnTo>
                        <a:pt x="2" y="1"/>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grpSp>
          <p:nvGrpSpPr>
            <p:cNvPr id="3592" name="Group 396"/>
            <p:cNvGrpSpPr>
              <a:grpSpLocks/>
            </p:cNvGrpSpPr>
            <p:nvPr/>
          </p:nvGrpSpPr>
          <p:grpSpPr bwMode="auto">
            <a:xfrm>
              <a:off x="2761" y="2160"/>
              <a:ext cx="359" cy="714"/>
              <a:chOff x="3897" y="1856"/>
              <a:chExt cx="331" cy="714"/>
            </a:xfrm>
          </p:grpSpPr>
          <p:sp>
            <p:nvSpPr>
              <p:cNvPr id="3707" name="Freeform 397"/>
              <p:cNvSpPr>
                <a:spLocks/>
              </p:cNvSpPr>
              <p:nvPr/>
            </p:nvSpPr>
            <p:spPr bwMode="auto">
              <a:xfrm>
                <a:off x="4097" y="2265"/>
                <a:ext cx="23" cy="36"/>
              </a:xfrm>
              <a:custGeom>
                <a:avLst/>
                <a:gdLst>
                  <a:gd name="T0" fmla="*/ 0 w 23"/>
                  <a:gd name="T1" fmla="*/ 35 h 36"/>
                  <a:gd name="T2" fmla="*/ 0 w 23"/>
                  <a:gd name="T3" fmla="*/ 29 h 36"/>
                  <a:gd name="T4" fmla="*/ 0 w 23"/>
                  <a:gd name="T5" fmla="*/ 23 h 36"/>
                  <a:gd name="T6" fmla="*/ 4 w 23"/>
                  <a:gd name="T7" fmla="*/ 16 h 36"/>
                  <a:gd name="T8" fmla="*/ 7 w 23"/>
                  <a:gd name="T9" fmla="*/ 10 h 36"/>
                  <a:gd name="T10" fmla="*/ 13 w 23"/>
                  <a:gd name="T11" fmla="*/ 6 h 36"/>
                  <a:gd name="T12" fmla="*/ 17 w 23"/>
                  <a:gd name="T13" fmla="*/ 0 h 36"/>
                  <a:gd name="T14" fmla="*/ 22 w 23"/>
                  <a:gd name="T15" fmla="*/ 0 h 36"/>
                  <a:gd name="T16" fmla="*/ 22 w 23"/>
                  <a:gd name="T17" fmla="*/ 0 h 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
                  <a:gd name="T28" fmla="*/ 0 h 36"/>
                  <a:gd name="T29" fmla="*/ 23 w 23"/>
                  <a:gd name="T30" fmla="*/ 36 h 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 h="36">
                    <a:moveTo>
                      <a:pt x="0" y="35"/>
                    </a:moveTo>
                    <a:lnTo>
                      <a:pt x="0" y="29"/>
                    </a:lnTo>
                    <a:lnTo>
                      <a:pt x="0" y="23"/>
                    </a:lnTo>
                    <a:lnTo>
                      <a:pt x="4" y="16"/>
                    </a:lnTo>
                    <a:lnTo>
                      <a:pt x="7" y="10"/>
                    </a:lnTo>
                    <a:lnTo>
                      <a:pt x="13" y="6"/>
                    </a:lnTo>
                    <a:lnTo>
                      <a:pt x="17" y="0"/>
                    </a:lnTo>
                    <a:lnTo>
                      <a:pt x="22"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708" name="Freeform 398"/>
              <p:cNvSpPr>
                <a:spLocks/>
              </p:cNvSpPr>
              <p:nvPr/>
            </p:nvSpPr>
            <p:spPr bwMode="auto">
              <a:xfrm>
                <a:off x="4060" y="2107"/>
                <a:ext cx="168" cy="106"/>
              </a:xfrm>
              <a:custGeom>
                <a:avLst/>
                <a:gdLst>
                  <a:gd name="T0" fmla="*/ 15 w 168"/>
                  <a:gd name="T1" fmla="*/ 59 h 106"/>
                  <a:gd name="T2" fmla="*/ 21 w 168"/>
                  <a:gd name="T3" fmla="*/ 50 h 106"/>
                  <a:gd name="T4" fmla="*/ 25 w 168"/>
                  <a:gd name="T5" fmla="*/ 42 h 106"/>
                  <a:gd name="T6" fmla="*/ 29 w 168"/>
                  <a:gd name="T7" fmla="*/ 32 h 106"/>
                  <a:gd name="T8" fmla="*/ 36 w 168"/>
                  <a:gd name="T9" fmla="*/ 22 h 106"/>
                  <a:gd name="T10" fmla="*/ 42 w 168"/>
                  <a:gd name="T11" fmla="*/ 14 h 106"/>
                  <a:gd name="T12" fmla="*/ 48 w 168"/>
                  <a:gd name="T13" fmla="*/ 6 h 106"/>
                  <a:gd name="T14" fmla="*/ 56 w 168"/>
                  <a:gd name="T15" fmla="*/ 0 h 106"/>
                  <a:gd name="T16" fmla="*/ 65 w 168"/>
                  <a:gd name="T17" fmla="*/ 0 h 106"/>
                  <a:gd name="T18" fmla="*/ 73 w 168"/>
                  <a:gd name="T19" fmla="*/ 0 h 106"/>
                  <a:gd name="T20" fmla="*/ 83 w 168"/>
                  <a:gd name="T21" fmla="*/ 3 h 106"/>
                  <a:gd name="T22" fmla="*/ 91 w 168"/>
                  <a:gd name="T23" fmla="*/ 7 h 106"/>
                  <a:gd name="T24" fmla="*/ 104 w 168"/>
                  <a:gd name="T25" fmla="*/ 18 h 106"/>
                  <a:gd name="T26" fmla="*/ 114 w 168"/>
                  <a:gd name="T27" fmla="*/ 25 h 106"/>
                  <a:gd name="T28" fmla="*/ 121 w 168"/>
                  <a:gd name="T29" fmla="*/ 32 h 106"/>
                  <a:gd name="T30" fmla="*/ 128 w 168"/>
                  <a:gd name="T31" fmla="*/ 41 h 106"/>
                  <a:gd name="T32" fmla="*/ 136 w 168"/>
                  <a:gd name="T33" fmla="*/ 49 h 106"/>
                  <a:gd name="T34" fmla="*/ 142 w 168"/>
                  <a:gd name="T35" fmla="*/ 57 h 106"/>
                  <a:gd name="T36" fmla="*/ 149 w 168"/>
                  <a:gd name="T37" fmla="*/ 66 h 106"/>
                  <a:gd name="T38" fmla="*/ 154 w 168"/>
                  <a:gd name="T39" fmla="*/ 74 h 106"/>
                  <a:gd name="T40" fmla="*/ 159 w 168"/>
                  <a:gd name="T41" fmla="*/ 84 h 106"/>
                  <a:gd name="T42" fmla="*/ 161 w 168"/>
                  <a:gd name="T43" fmla="*/ 92 h 106"/>
                  <a:gd name="T44" fmla="*/ 166 w 168"/>
                  <a:gd name="T45" fmla="*/ 101 h 106"/>
                  <a:gd name="T46" fmla="*/ 163 w 168"/>
                  <a:gd name="T47" fmla="*/ 104 h 106"/>
                  <a:gd name="T48" fmla="*/ 156 w 168"/>
                  <a:gd name="T49" fmla="*/ 97 h 106"/>
                  <a:gd name="T50" fmla="*/ 147 w 168"/>
                  <a:gd name="T51" fmla="*/ 91 h 106"/>
                  <a:gd name="T52" fmla="*/ 139 w 168"/>
                  <a:gd name="T53" fmla="*/ 87 h 106"/>
                  <a:gd name="T54" fmla="*/ 133 w 168"/>
                  <a:gd name="T55" fmla="*/ 78 h 106"/>
                  <a:gd name="T56" fmla="*/ 125 w 168"/>
                  <a:gd name="T57" fmla="*/ 70 h 106"/>
                  <a:gd name="T58" fmla="*/ 116 w 168"/>
                  <a:gd name="T59" fmla="*/ 62 h 106"/>
                  <a:gd name="T60" fmla="*/ 109 w 168"/>
                  <a:gd name="T61" fmla="*/ 55 h 106"/>
                  <a:gd name="T62" fmla="*/ 101 w 168"/>
                  <a:gd name="T63" fmla="*/ 49 h 106"/>
                  <a:gd name="T64" fmla="*/ 90 w 168"/>
                  <a:gd name="T65" fmla="*/ 39 h 106"/>
                  <a:gd name="T66" fmla="*/ 80 w 168"/>
                  <a:gd name="T67" fmla="*/ 34 h 106"/>
                  <a:gd name="T68" fmla="*/ 70 w 168"/>
                  <a:gd name="T69" fmla="*/ 27 h 106"/>
                  <a:gd name="T70" fmla="*/ 62 w 168"/>
                  <a:gd name="T71" fmla="*/ 22 h 106"/>
                  <a:gd name="T72" fmla="*/ 53 w 168"/>
                  <a:gd name="T73" fmla="*/ 24 h 106"/>
                  <a:gd name="T74" fmla="*/ 46 w 168"/>
                  <a:gd name="T75" fmla="*/ 32 h 106"/>
                  <a:gd name="T76" fmla="*/ 42 w 168"/>
                  <a:gd name="T77" fmla="*/ 41 h 106"/>
                  <a:gd name="T78" fmla="*/ 36 w 168"/>
                  <a:gd name="T79" fmla="*/ 49 h 106"/>
                  <a:gd name="T80" fmla="*/ 29 w 168"/>
                  <a:gd name="T81" fmla="*/ 57 h 106"/>
                  <a:gd name="T82" fmla="*/ 24 w 168"/>
                  <a:gd name="T83" fmla="*/ 66 h 106"/>
                  <a:gd name="T84" fmla="*/ 18 w 168"/>
                  <a:gd name="T85" fmla="*/ 74 h 106"/>
                  <a:gd name="T86" fmla="*/ 13 w 168"/>
                  <a:gd name="T87" fmla="*/ 83 h 106"/>
                  <a:gd name="T88" fmla="*/ 7 w 168"/>
                  <a:gd name="T89" fmla="*/ 91 h 106"/>
                  <a:gd name="T90" fmla="*/ 3 w 168"/>
                  <a:gd name="T91" fmla="*/ 99 h 106"/>
                  <a:gd name="T92" fmla="*/ 4 w 168"/>
                  <a:gd name="T93" fmla="*/ 64 h 10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68"/>
                  <a:gd name="T142" fmla="*/ 0 h 106"/>
                  <a:gd name="T143" fmla="*/ 168 w 168"/>
                  <a:gd name="T144" fmla="*/ 106 h 10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68" h="106">
                    <a:moveTo>
                      <a:pt x="13" y="63"/>
                    </a:moveTo>
                    <a:lnTo>
                      <a:pt x="15" y="59"/>
                    </a:lnTo>
                    <a:lnTo>
                      <a:pt x="18" y="55"/>
                    </a:lnTo>
                    <a:lnTo>
                      <a:pt x="21" y="50"/>
                    </a:lnTo>
                    <a:lnTo>
                      <a:pt x="22" y="46"/>
                    </a:lnTo>
                    <a:lnTo>
                      <a:pt x="25" y="42"/>
                    </a:lnTo>
                    <a:lnTo>
                      <a:pt x="27" y="38"/>
                    </a:lnTo>
                    <a:lnTo>
                      <a:pt x="29" y="32"/>
                    </a:lnTo>
                    <a:lnTo>
                      <a:pt x="32" y="28"/>
                    </a:lnTo>
                    <a:lnTo>
                      <a:pt x="36" y="22"/>
                    </a:lnTo>
                    <a:lnTo>
                      <a:pt x="39" y="18"/>
                    </a:lnTo>
                    <a:lnTo>
                      <a:pt x="42" y="14"/>
                    </a:lnTo>
                    <a:lnTo>
                      <a:pt x="46" y="10"/>
                    </a:lnTo>
                    <a:lnTo>
                      <a:pt x="48" y="6"/>
                    </a:lnTo>
                    <a:lnTo>
                      <a:pt x="52" y="3"/>
                    </a:lnTo>
                    <a:lnTo>
                      <a:pt x="56" y="0"/>
                    </a:lnTo>
                    <a:lnTo>
                      <a:pt x="60" y="0"/>
                    </a:lnTo>
                    <a:lnTo>
                      <a:pt x="65" y="0"/>
                    </a:lnTo>
                    <a:lnTo>
                      <a:pt x="69" y="0"/>
                    </a:lnTo>
                    <a:lnTo>
                      <a:pt x="73" y="0"/>
                    </a:lnTo>
                    <a:lnTo>
                      <a:pt x="77" y="0"/>
                    </a:lnTo>
                    <a:lnTo>
                      <a:pt x="83" y="3"/>
                    </a:lnTo>
                    <a:lnTo>
                      <a:pt x="87" y="6"/>
                    </a:lnTo>
                    <a:lnTo>
                      <a:pt x="91" y="7"/>
                    </a:lnTo>
                    <a:lnTo>
                      <a:pt x="95" y="11"/>
                    </a:lnTo>
                    <a:lnTo>
                      <a:pt x="104" y="18"/>
                    </a:lnTo>
                    <a:lnTo>
                      <a:pt x="108" y="21"/>
                    </a:lnTo>
                    <a:lnTo>
                      <a:pt x="114" y="25"/>
                    </a:lnTo>
                    <a:lnTo>
                      <a:pt x="116" y="29"/>
                    </a:lnTo>
                    <a:lnTo>
                      <a:pt x="121" y="32"/>
                    </a:lnTo>
                    <a:lnTo>
                      <a:pt x="125" y="36"/>
                    </a:lnTo>
                    <a:lnTo>
                      <a:pt x="128" y="41"/>
                    </a:lnTo>
                    <a:lnTo>
                      <a:pt x="132" y="45"/>
                    </a:lnTo>
                    <a:lnTo>
                      <a:pt x="136" y="49"/>
                    </a:lnTo>
                    <a:lnTo>
                      <a:pt x="140" y="53"/>
                    </a:lnTo>
                    <a:lnTo>
                      <a:pt x="142" y="57"/>
                    </a:lnTo>
                    <a:lnTo>
                      <a:pt x="146" y="62"/>
                    </a:lnTo>
                    <a:lnTo>
                      <a:pt x="149" y="66"/>
                    </a:lnTo>
                    <a:lnTo>
                      <a:pt x="150" y="70"/>
                    </a:lnTo>
                    <a:lnTo>
                      <a:pt x="154" y="74"/>
                    </a:lnTo>
                    <a:lnTo>
                      <a:pt x="156" y="80"/>
                    </a:lnTo>
                    <a:lnTo>
                      <a:pt x="159" y="84"/>
                    </a:lnTo>
                    <a:lnTo>
                      <a:pt x="160" y="88"/>
                    </a:lnTo>
                    <a:lnTo>
                      <a:pt x="161" y="92"/>
                    </a:lnTo>
                    <a:lnTo>
                      <a:pt x="164" y="97"/>
                    </a:lnTo>
                    <a:lnTo>
                      <a:pt x="166" y="101"/>
                    </a:lnTo>
                    <a:lnTo>
                      <a:pt x="167" y="105"/>
                    </a:lnTo>
                    <a:lnTo>
                      <a:pt x="163" y="104"/>
                    </a:lnTo>
                    <a:lnTo>
                      <a:pt x="160" y="99"/>
                    </a:lnTo>
                    <a:lnTo>
                      <a:pt x="156" y="97"/>
                    </a:lnTo>
                    <a:lnTo>
                      <a:pt x="152" y="94"/>
                    </a:lnTo>
                    <a:lnTo>
                      <a:pt x="147" y="91"/>
                    </a:lnTo>
                    <a:lnTo>
                      <a:pt x="143" y="90"/>
                    </a:lnTo>
                    <a:lnTo>
                      <a:pt x="139" y="87"/>
                    </a:lnTo>
                    <a:lnTo>
                      <a:pt x="136" y="83"/>
                    </a:lnTo>
                    <a:lnTo>
                      <a:pt x="133" y="78"/>
                    </a:lnTo>
                    <a:lnTo>
                      <a:pt x="129" y="76"/>
                    </a:lnTo>
                    <a:lnTo>
                      <a:pt x="125" y="70"/>
                    </a:lnTo>
                    <a:lnTo>
                      <a:pt x="121" y="66"/>
                    </a:lnTo>
                    <a:lnTo>
                      <a:pt x="116" y="62"/>
                    </a:lnTo>
                    <a:lnTo>
                      <a:pt x="112" y="59"/>
                    </a:lnTo>
                    <a:lnTo>
                      <a:pt x="109" y="55"/>
                    </a:lnTo>
                    <a:lnTo>
                      <a:pt x="105" y="52"/>
                    </a:lnTo>
                    <a:lnTo>
                      <a:pt x="101" y="49"/>
                    </a:lnTo>
                    <a:lnTo>
                      <a:pt x="95" y="45"/>
                    </a:lnTo>
                    <a:lnTo>
                      <a:pt x="90" y="39"/>
                    </a:lnTo>
                    <a:lnTo>
                      <a:pt x="86" y="36"/>
                    </a:lnTo>
                    <a:lnTo>
                      <a:pt x="80" y="34"/>
                    </a:lnTo>
                    <a:lnTo>
                      <a:pt x="76" y="31"/>
                    </a:lnTo>
                    <a:lnTo>
                      <a:pt x="70" y="27"/>
                    </a:lnTo>
                    <a:lnTo>
                      <a:pt x="66" y="24"/>
                    </a:lnTo>
                    <a:lnTo>
                      <a:pt x="62" y="22"/>
                    </a:lnTo>
                    <a:lnTo>
                      <a:pt x="58" y="21"/>
                    </a:lnTo>
                    <a:lnTo>
                      <a:pt x="53" y="24"/>
                    </a:lnTo>
                    <a:lnTo>
                      <a:pt x="51" y="29"/>
                    </a:lnTo>
                    <a:lnTo>
                      <a:pt x="46" y="32"/>
                    </a:lnTo>
                    <a:lnTo>
                      <a:pt x="45" y="36"/>
                    </a:lnTo>
                    <a:lnTo>
                      <a:pt x="42" y="41"/>
                    </a:lnTo>
                    <a:lnTo>
                      <a:pt x="39" y="45"/>
                    </a:lnTo>
                    <a:lnTo>
                      <a:pt x="36" y="49"/>
                    </a:lnTo>
                    <a:lnTo>
                      <a:pt x="34" y="53"/>
                    </a:lnTo>
                    <a:lnTo>
                      <a:pt x="29" y="57"/>
                    </a:lnTo>
                    <a:lnTo>
                      <a:pt x="27" y="62"/>
                    </a:lnTo>
                    <a:lnTo>
                      <a:pt x="24" y="66"/>
                    </a:lnTo>
                    <a:lnTo>
                      <a:pt x="21" y="70"/>
                    </a:lnTo>
                    <a:lnTo>
                      <a:pt x="18" y="74"/>
                    </a:lnTo>
                    <a:lnTo>
                      <a:pt x="15" y="78"/>
                    </a:lnTo>
                    <a:lnTo>
                      <a:pt x="13" y="83"/>
                    </a:lnTo>
                    <a:lnTo>
                      <a:pt x="10" y="87"/>
                    </a:lnTo>
                    <a:lnTo>
                      <a:pt x="7" y="91"/>
                    </a:lnTo>
                    <a:lnTo>
                      <a:pt x="6" y="95"/>
                    </a:lnTo>
                    <a:lnTo>
                      <a:pt x="3" y="99"/>
                    </a:lnTo>
                    <a:lnTo>
                      <a:pt x="0" y="104"/>
                    </a:lnTo>
                    <a:lnTo>
                      <a:pt x="4" y="64"/>
                    </a:lnTo>
                  </a:path>
                </a:pathLst>
              </a:custGeom>
              <a:solidFill>
                <a:srgbClr val="00CC00"/>
              </a:solidFill>
              <a:ln w="12700" cap="rnd">
                <a:solidFill>
                  <a:srgbClr val="00CC00"/>
                </a:solidFill>
                <a:round/>
                <a:headEnd/>
                <a:tailEnd/>
              </a:ln>
            </p:spPr>
            <p:txBody>
              <a:bodyPr/>
              <a:lstStyle/>
              <a:p>
                <a:endParaRPr lang="en-US"/>
              </a:p>
            </p:txBody>
          </p:sp>
          <p:sp>
            <p:nvSpPr>
              <p:cNvPr id="3709" name="Freeform 399"/>
              <p:cNvSpPr>
                <a:spLocks/>
              </p:cNvSpPr>
              <p:nvPr/>
            </p:nvSpPr>
            <p:spPr bwMode="auto">
              <a:xfrm>
                <a:off x="4075" y="2265"/>
                <a:ext cx="152" cy="107"/>
              </a:xfrm>
              <a:custGeom>
                <a:avLst/>
                <a:gdLst>
                  <a:gd name="T0" fmla="*/ 1 w 206"/>
                  <a:gd name="T1" fmla="*/ 2 h 131"/>
                  <a:gd name="T2" fmla="*/ 1 w 206"/>
                  <a:gd name="T3" fmla="*/ 2 h 131"/>
                  <a:gd name="T4" fmla="*/ 1 w 206"/>
                  <a:gd name="T5" fmla="*/ 2 h 131"/>
                  <a:gd name="T6" fmla="*/ 1 w 206"/>
                  <a:gd name="T7" fmla="*/ 2 h 131"/>
                  <a:gd name="T8" fmla="*/ 1 w 206"/>
                  <a:gd name="T9" fmla="*/ 2 h 131"/>
                  <a:gd name="T10" fmla="*/ 1 w 206"/>
                  <a:gd name="T11" fmla="*/ 2 h 131"/>
                  <a:gd name="T12" fmla="*/ 1 w 206"/>
                  <a:gd name="T13" fmla="*/ 2 h 131"/>
                  <a:gd name="T14" fmla="*/ 1 w 206"/>
                  <a:gd name="T15" fmla="*/ 0 h 131"/>
                  <a:gd name="T16" fmla="*/ 1 w 206"/>
                  <a:gd name="T17" fmla="*/ 0 h 131"/>
                  <a:gd name="T18" fmla="*/ 1 w 206"/>
                  <a:gd name="T19" fmla="*/ 0 h 131"/>
                  <a:gd name="T20" fmla="*/ 1 w 206"/>
                  <a:gd name="T21" fmla="*/ 2 h 131"/>
                  <a:gd name="T22" fmla="*/ 1 w 206"/>
                  <a:gd name="T23" fmla="*/ 2 h 131"/>
                  <a:gd name="T24" fmla="*/ 1 w 206"/>
                  <a:gd name="T25" fmla="*/ 2 h 131"/>
                  <a:gd name="T26" fmla="*/ 1 w 206"/>
                  <a:gd name="T27" fmla="*/ 2 h 131"/>
                  <a:gd name="T28" fmla="*/ 1 w 206"/>
                  <a:gd name="T29" fmla="*/ 2 h 131"/>
                  <a:gd name="T30" fmla="*/ 1 w 206"/>
                  <a:gd name="T31" fmla="*/ 2 h 131"/>
                  <a:gd name="T32" fmla="*/ 1 w 206"/>
                  <a:gd name="T33" fmla="*/ 2 h 131"/>
                  <a:gd name="T34" fmla="*/ 1 w 206"/>
                  <a:gd name="T35" fmla="*/ 2 h 131"/>
                  <a:gd name="T36" fmla="*/ 1 w 206"/>
                  <a:gd name="T37" fmla="*/ 2 h 131"/>
                  <a:gd name="T38" fmla="*/ 1 w 206"/>
                  <a:gd name="T39" fmla="*/ 3 h 131"/>
                  <a:gd name="T40" fmla="*/ 1 w 206"/>
                  <a:gd name="T41" fmla="*/ 3 h 131"/>
                  <a:gd name="T42" fmla="*/ 1 w 206"/>
                  <a:gd name="T43" fmla="*/ 4 h 131"/>
                  <a:gd name="T44" fmla="*/ 1 w 206"/>
                  <a:gd name="T45" fmla="*/ 4 h 131"/>
                  <a:gd name="T46" fmla="*/ 1 w 206"/>
                  <a:gd name="T47" fmla="*/ 4 h 131"/>
                  <a:gd name="T48" fmla="*/ 1 w 206"/>
                  <a:gd name="T49" fmla="*/ 4 h 131"/>
                  <a:gd name="T50" fmla="*/ 1 w 206"/>
                  <a:gd name="T51" fmla="*/ 4 h 131"/>
                  <a:gd name="T52" fmla="*/ 1 w 206"/>
                  <a:gd name="T53" fmla="*/ 3 h 131"/>
                  <a:gd name="T54" fmla="*/ 1 w 206"/>
                  <a:gd name="T55" fmla="*/ 3 h 131"/>
                  <a:gd name="T56" fmla="*/ 1 w 206"/>
                  <a:gd name="T57" fmla="*/ 2 h 131"/>
                  <a:gd name="T58" fmla="*/ 1 w 206"/>
                  <a:gd name="T59" fmla="*/ 2 h 131"/>
                  <a:gd name="T60" fmla="*/ 1 w 206"/>
                  <a:gd name="T61" fmla="*/ 2 h 131"/>
                  <a:gd name="T62" fmla="*/ 1 w 206"/>
                  <a:gd name="T63" fmla="*/ 2 h 131"/>
                  <a:gd name="T64" fmla="*/ 1 w 206"/>
                  <a:gd name="T65" fmla="*/ 2 h 131"/>
                  <a:gd name="T66" fmla="*/ 1 w 206"/>
                  <a:gd name="T67" fmla="*/ 2 h 131"/>
                  <a:gd name="T68" fmla="*/ 1 w 206"/>
                  <a:gd name="T69" fmla="*/ 2 h 131"/>
                  <a:gd name="T70" fmla="*/ 1 w 206"/>
                  <a:gd name="T71" fmla="*/ 2 h 131"/>
                  <a:gd name="T72" fmla="*/ 1 w 206"/>
                  <a:gd name="T73" fmla="*/ 2 h 131"/>
                  <a:gd name="T74" fmla="*/ 1 w 206"/>
                  <a:gd name="T75" fmla="*/ 2 h 131"/>
                  <a:gd name="T76" fmla="*/ 1 w 206"/>
                  <a:gd name="T77" fmla="*/ 2 h 131"/>
                  <a:gd name="T78" fmla="*/ 1 w 206"/>
                  <a:gd name="T79" fmla="*/ 2 h 131"/>
                  <a:gd name="T80" fmla="*/ 1 w 206"/>
                  <a:gd name="T81" fmla="*/ 2 h 131"/>
                  <a:gd name="T82" fmla="*/ 1 w 206"/>
                  <a:gd name="T83" fmla="*/ 2 h 131"/>
                  <a:gd name="T84" fmla="*/ 1 w 206"/>
                  <a:gd name="T85" fmla="*/ 3 h 131"/>
                  <a:gd name="T86" fmla="*/ 1 w 206"/>
                  <a:gd name="T87" fmla="*/ 3 h 131"/>
                  <a:gd name="T88" fmla="*/ 1 w 206"/>
                  <a:gd name="T89" fmla="*/ 4 h 131"/>
                  <a:gd name="T90" fmla="*/ 1 w 206"/>
                  <a:gd name="T91" fmla="*/ 4 h 131"/>
                  <a:gd name="T92" fmla="*/ 1 w 206"/>
                  <a:gd name="T93" fmla="*/ 2 h 13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206"/>
                  <a:gd name="T142" fmla="*/ 0 h 131"/>
                  <a:gd name="T143" fmla="*/ 206 w 206"/>
                  <a:gd name="T144" fmla="*/ 131 h 13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206" h="131">
                    <a:moveTo>
                      <a:pt x="16" y="78"/>
                    </a:moveTo>
                    <a:lnTo>
                      <a:pt x="19" y="73"/>
                    </a:lnTo>
                    <a:lnTo>
                      <a:pt x="22" y="68"/>
                    </a:lnTo>
                    <a:lnTo>
                      <a:pt x="26" y="62"/>
                    </a:lnTo>
                    <a:lnTo>
                      <a:pt x="28" y="57"/>
                    </a:lnTo>
                    <a:lnTo>
                      <a:pt x="31" y="52"/>
                    </a:lnTo>
                    <a:lnTo>
                      <a:pt x="33" y="47"/>
                    </a:lnTo>
                    <a:lnTo>
                      <a:pt x="36" y="40"/>
                    </a:lnTo>
                    <a:lnTo>
                      <a:pt x="40" y="35"/>
                    </a:lnTo>
                    <a:lnTo>
                      <a:pt x="45" y="28"/>
                    </a:lnTo>
                    <a:lnTo>
                      <a:pt x="48" y="23"/>
                    </a:lnTo>
                    <a:lnTo>
                      <a:pt x="52" y="17"/>
                    </a:lnTo>
                    <a:lnTo>
                      <a:pt x="57" y="12"/>
                    </a:lnTo>
                    <a:lnTo>
                      <a:pt x="59" y="7"/>
                    </a:lnTo>
                    <a:lnTo>
                      <a:pt x="64" y="3"/>
                    </a:lnTo>
                    <a:lnTo>
                      <a:pt x="69" y="0"/>
                    </a:lnTo>
                    <a:lnTo>
                      <a:pt x="74" y="0"/>
                    </a:lnTo>
                    <a:lnTo>
                      <a:pt x="79" y="0"/>
                    </a:lnTo>
                    <a:lnTo>
                      <a:pt x="84" y="0"/>
                    </a:lnTo>
                    <a:lnTo>
                      <a:pt x="90" y="0"/>
                    </a:lnTo>
                    <a:lnTo>
                      <a:pt x="95" y="0"/>
                    </a:lnTo>
                    <a:lnTo>
                      <a:pt x="102" y="3"/>
                    </a:lnTo>
                    <a:lnTo>
                      <a:pt x="107" y="7"/>
                    </a:lnTo>
                    <a:lnTo>
                      <a:pt x="112" y="9"/>
                    </a:lnTo>
                    <a:lnTo>
                      <a:pt x="117" y="14"/>
                    </a:lnTo>
                    <a:lnTo>
                      <a:pt x="127" y="23"/>
                    </a:lnTo>
                    <a:lnTo>
                      <a:pt x="133" y="26"/>
                    </a:lnTo>
                    <a:lnTo>
                      <a:pt x="140" y="31"/>
                    </a:lnTo>
                    <a:lnTo>
                      <a:pt x="143" y="36"/>
                    </a:lnTo>
                    <a:lnTo>
                      <a:pt x="148" y="40"/>
                    </a:lnTo>
                    <a:lnTo>
                      <a:pt x="153" y="45"/>
                    </a:lnTo>
                    <a:lnTo>
                      <a:pt x="157" y="50"/>
                    </a:lnTo>
                    <a:lnTo>
                      <a:pt x="162" y="55"/>
                    </a:lnTo>
                    <a:lnTo>
                      <a:pt x="167" y="61"/>
                    </a:lnTo>
                    <a:lnTo>
                      <a:pt x="172" y="66"/>
                    </a:lnTo>
                    <a:lnTo>
                      <a:pt x="174" y="71"/>
                    </a:lnTo>
                    <a:lnTo>
                      <a:pt x="179" y="76"/>
                    </a:lnTo>
                    <a:lnTo>
                      <a:pt x="183" y="81"/>
                    </a:lnTo>
                    <a:lnTo>
                      <a:pt x="184" y="87"/>
                    </a:lnTo>
                    <a:lnTo>
                      <a:pt x="189" y="92"/>
                    </a:lnTo>
                    <a:lnTo>
                      <a:pt x="191" y="99"/>
                    </a:lnTo>
                    <a:lnTo>
                      <a:pt x="195" y="104"/>
                    </a:lnTo>
                    <a:lnTo>
                      <a:pt x="196" y="109"/>
                    </a:lnTo>
                    <a:lnTo>
                      <a:pt x="198" y="114"/>
                    </a:lnTo>
                    <a:lnTo>
                      <a:pt x="202" y="120"/>
                    </a:lnTo>
                    <a:lnTo>
                      <a:pt x="203" y="125"/>
                    </a:lnTo>
                    <a:lnTo>
                      <a:pt x="205" y="130"/>
                    </a:lnTo>
                    <a:lnTo>
                      <a:pt x="200" y="128"/>
                    </a:lnTo>
                    <a:lnTo>
                      <a:pt x="196" y="123"/>
                    </a:lnTo>
                    <a:lnTo>
                      <a:pt x="191" y="120"/>
                    </a:lnTo>
                    <a:lnTo>
                      <a:pt x="186" y="116"/>
                    </a:lnTo>
                    <a:lnTo>
                      <a:pt x="181" y="113"/>
                    </a:lnTo>
                    <a:lnTo>
                      <a:pt x="176" y="111"/>
                    </a:lnTo>
                    <a:lnTo>
                      <a:pt x="171" y="107"/>
                    </a:lnTo>
                    <a:lnTo>
                      <a:pt x="167" y="102"/>
                    </a:lnTo>
                    <a:lnTo>
                      <a:pt x="164" y="97"/>
                    </a:lnTo>
                    <a:lnTo>
                      <a:pt x="158" y="94"/>
                    </a:lnTo>
                    <a:lnTo>
                      <a:pt x="153" y="87"/>
                    </a:lnTo>
                    <a:lnTo>
                      <a:pt x="148" y="81"/>
                    </a:lnTo>
                    <a:lnTo>
                      <a:pt x="143" y="76"/>
                    </a:lnTo>
                    <a:lnTo>
                      <a:pt x="138" y="73"/>
                    </a:lnTo>
                    <a:lnTo>
                      <a:pt x="134" y="68"/>
                    </a:lnTo>
                    <a:lnTo>
                      <a:pt x="129" y="64"/>
                    </a:lnTo>
                    <a:lnTo>
                      <a:pt x="124" y="61"/>
                    </a:lnTo>
                    <a:lnTo>
                      <a:pt x="117" y="55"/>
                    </a:lnTo>
                    <a:lnTo>
                      <a:pt x="110" y="49"/>
                    </a:lnTo>
                    <a:lnTo>
                      <a:pt x="105" y="45"/>
                    </a:lnTo>
                    <a:lnTo>
                      <a:pt x="98" y="42"/>
                    </a:lnTo>
                    <a:lnTo>
                      <a:pt x="93" y="38"/>
                    </a:lnTo>
                    <a:lnTo>
                      <a:pt x="86" y="33"/>
                    </a:lnTo>
                    <a:lnTo>
                      <a:pt x="81" y="29"/>
                    </a:lnTo>
                    <a:lnTo>
                      <a:pt x="76" y="28"/>
                    </a:lnTo>
                    <a:lnTo>
                      <a:pt x="71" y="26"/>
                    </a:lnTo>
                    <a:lnTo>
                      <a:pt x="65" y="29"/>
                    </a:lnTo>
                    <a:lnTo>
                      <a:pt x="62" y="36"/>
                    </a:lnTo>
                    <a:lnTo>
                      <a:pt x="57" y="40"/>
                    </a:lnTo>
                    <a:lnTo>
                      <a:pt x="55" y="45"/>
                    </a:lnTo>
                    <a:lnTo>
                      <a:pt x="52" y="50"/>
                    </a:lnTo>
                    <a:lnTo>
                      <a:pt x="48" y="55"/>
                    </a:lnTo>
                    <a:lnTo>
                      <a:pt x="45" y="61"/>
                    </a:lnTo>
                    <a:lnTo>
                      <a:pt x="41" y="66"/>
                    </a:lnTo>
                    <a:lnTo>
                      <a:pt x="36" y="71"/>
                    </a:lnTo>
                    <a:lnTo>
                      <a:pt x="33" y="76"/>
                    </a:lnTo>
                    <a:lnTo>
                      <a:pt x="29" y="81"/>
                    </a:lnTo>
                    <a:lnTo>
                      <a:pt x="26" y="87"/>
                    </a:lnTo>
                    <a:lnTo>
                      <a:pt x="22" y="92"/>
                    </a:lnTo>
                    <a:lnTo>
                      <a:pt x="19" y="97"/>
                    </a:lnTo>
                    <a:lnTo>
                      <a:pt x="16" y="102"/>
                    </a:lnTo>
                    <a:lnTo>
                      <a:pt x="12" y="107"/>
                    </a:lnTo>
                    <a:lnTo>
                      <a:pt x="9" y="113"/>
                    </a:lnTo>
                    <a:lnTo>
                      <a:pt x="7" y="118"/>
                    </a:lnTo>
                    <a:lnTo>
                      <a:pt x="3" y="123"/>
                    </a:lnTo>
                    <a:lnTo>
                      <a:pt x="0" y="128"/>
                    </a:lnTo>
                    <a:lnTo>
                      <a:pt x="5" y="80"/>
                    </a:lnTo>
                  </a:path>
                </a:pathLst>
              </a:custGeom>
              <a:solidFill>
                <a:srgbClr val="00CC00"/>
              </a:solidFill>
              <a:ln w="12700" cap="rnd">
                <a:solidFill>
                  <a:srgbClr val="00CC00"/>
                </a:solidFill>
                <a:round/>
                <a:headEnd/>
                <a:tailEnd/>
              </a:ln>
            </p:spPr>
            <p:txBody>
              <a:bodyPr/>
              <a:lstStyle/>
              <a:p>
                <a:endParaRPr lang="en-US"/>
              </a:p>
            </p:txBody>
          </p:sp>
          <p:sp>
            <p:nvSpPr>
              <p:cNvPr id="3710" name="Freeform 400"/>
              <p:cNvSpPr>
                <a:spLocks/>
              </p:cNvSpPr>
              <p:nvPr/>
            </p:nvSpPr>
            <p:spPr bwMode="auto">
              <a:xfrm>
                <a:off x="3897" y="2160"/>
                <a:ext cx="186" cy="118"/>
              </a:xfrm>
              <a:custGeom>
                <a:avLst/>
                <a:gdLst>
                  <a:gd name="T0" fmla="*/ 168 w 186"/>
                  <a:gd name="T1" fmla="*/ 66 h 118"/>
                  <a:gd name="T2" fmla="*/ 162 w 186"/>
                  <a:gd name="T3" fmla="*/ 56 h 118"/>
                  <a:gd name="T4" fmla="*/ 157 w 186"/>
                  <a:gd name="T5" fmla="*/ 47 h 118"/>
                  <a:gd name="T6" fmla="*/ 152 w 186"/>
                  <a:gd name="T7" fmla="*/ 36 h 118"/>
                  <a:gd name="T8" fmla="*/ 145 w 186"/>
                  <a:gd name="T9" fmla="*/ 25 h 118"/>
                  <a:gd name="T10" fmla="*/ 138 w 186"/>
                  <a:gd name="T11" fmla="*/ 16 h 118"/>
                  <a:gd name="T12" fmla="*/ 132 w 186"/>
                  <a:gd name="T13" fmla="*/ 6 h 118"/>
                  <a:gd name="T14" fmla="*/ 123 w 186"/>
                  <a:gd name="T15" fmla="*/ 0 h 118"/>
                  <a:gd name="T16" fmla="*/ 113 w 186"/>
                  <a:gd name="T17" fmla="*/ 0 h 118"/>
                  <a:gd name="T18" fmla="*/ 104 w 186"/>
                  <a:gd name="T19" fmla="*/ 0 h 118"/>
                  <a:gd name="T20" fmla="*/ 93 w 186"/>
                  <a:gd name="T21" fmla="*/ 3 h 118"/>
                  <a:gd name="T22" fmla="*/ 84 w 186"/>
                  <a:gd name="T23" fmla="*/ 8 h 118"/>
                  <a:gd name="T24" fmla="*/ 70 w 186"/>
                  <a:gd name="T25" fmla="*/ 20 h 118"/>
                  <a:gd name="T26" fmla="*/ 59 w 186"/>
                  <a:gd name="T27" fmla="*/ 28 h 118"/>
                  <a:gd name="T28" fmla="*/ 51 w 186"/>
                  <a:gd name="T29" fmla="*/ 36 h 118"/>
                  <a:gd name="T30" fmla="*/ 44 w 186"/>
                  <a:gd name="T31" fmla="*/ 45 h 118"/>
                  <a:gd name="T32" fmla="*/ 34 w 186"/>
                  <a:gd name="T33" fmla="*/ 55 h 118"/>
                  <a:gd name="T34" fmla="*/ 28 w 186"/>
                  <a:gd name="T35" fmla="*/ 64 h 118"/>
                  <a:gd name="T36" fmla="*/ 20 w 186"/>
                  <a:gd name="T37" fmla="*/ 73 h 118"/>
                  <a:gd name="T38" fmla="*/ 14 w 186"/>
                  <a:gd name="T39" fmla="*/ 83 h 118"/>
                  <a:gd name="T40" fmla="*/ 9 w 186"/>
                  <a:gd name="T41" fmla="*/ 94 h 118"/>
                  <a:gd name="T42" fmla="*/ 6 w 186"/>
                  <a:gd name="T43" fmla="*/ 103 h 118"/>
                  <a:gd name="T44" fmla="*/ 2 w 186"/>
                  <a:gd name="T45" fmla="*/ 112 h 118"/>
                  <a:gd name="T46" fmla="*/ 5 w 186"/>
                  <a:gd name="T47" fmla="*/ 115 h 118"/>
                  <a:gd name="T48" fmla="*/ 12 w 186"/>
                  <a:gd name="T49" fmla="*/ 108 h 118"/>
                  <a:gd name="T50" fmla="*/ 22 w 186"/>
                  <a:gd name="T51" fmla="*/ 101 h 118"/>
                  <a:gd name="T52" fmla="*/ 31 w 186"/>
                  <a:gd name="T53" fmla="*/ 97 h 118"/>
                  <a:gd name="T54" fmla="*/ 37 w 186"/>
                  <a:gd name="T55" fmla="*/ 87 h 118"/>
                  <a:gd name="T56" fmla="*/ 47 w 186"/>
                  <a:gd name="T57" fmla="*/ 78 h 118"/>
                  <a:gd name="T58" fmla="*/ 56 w 186"/>
                  <a:gd name="T59" fmla="*/ 69 h 118"/>
                  <a:gd name="T60" fmla="*/ 64 w 186"/>
                  <a:gd name="T61" fmla="*/ 61 h 118"/>
                  <a:gd name="T62" fmla="*/ 73 w 186"/>
                  <a:gd name="T63" fmla="*/ 55 h 118"/>
                  <a:gd name="T64" fmla="*/ 86 w 186"/>
                  <a:gd name="T65" fmla="*/ 44 h 118"/>
                  <a:gd name="T66" fmla="*/ 96 w 186"/>
                  <a:gd name="T67" fmla="*/ 37 h 118"/>
                  <a:gd name="T68" fmla="*/ 107 w 186"/>
                  <a:gd name="T69" fmla="*/ 30 h 118"/>
                  <a:gd name="T70" fmla="*/ 117 w 186"/>
                  <a:gd name="T71" fmla="*/ 25 h 118"/>
                  <a:gd name="T72" fmla="*/ 126 w 186"/>
                  <a:gd name="T73" fmla="*/ 27 h 118"/>
                  <a:gd name="T74" fmla="*/ 134 w 186"/>
                  <a:gd name="T75" fmla="*/ 36 h 118"/>
                  <a:gd name="T76" fmla="*/ 138 w 186"/>
                  <a:gd name="T77" fmla="*/ 45 h 118"/>
                  <a:gd name="T78" fmla="*/ 145 w 186"/>
                  <a:gd name="T79" fmla="*/ 55 h 118"/>
                  <a:gd name="T80" fmla="*/ 152 w 186"/>
                  <a:gd name="T81" fmla="*/ 64 h 118"/>
                  <a:gd name="T82" fmla="*/ 159 w 186"/>
                  <a:gd name="T83" fmla="*/ 73 h 118"/>
                  <a:gd name="T84" fmla="*/ 165 w 186"/>
                  <a:gd name="T85" fmla="*/ 83 h 118"/>
                  <a:gd name="T86" fmla="*/ 171 w 186"/>
                  <a:gd name="T87" fmla="*/ 92 h 118"/>
                  <a:gd name="T88" fmla="*/ 177 w 186"/>
                  <a:gd name="T89" fmla="*/ 101 h 118"/>
                  <a:gd name="T90" fmla="*/ 182 w 186"/>
                  <a:gd name="T91" fmla="*/ 111 h 118"/>
                  <a:gd name="T92" fmla="*/ 180 w 186"/>
                  <a:gd name="T93" fmla="*/ 72 h 11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6"/>
                  <a:gd name="T142" fmla="*/ 0 h 118"/>
                  <a:gd name="T143" fmla="*/ 186 w 186"/>
                  <a:gd name="T144" fmla="*/ 118 h 11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6" h="118">
                    <a:moveTo>
                      <a:pt x="171" y="70"/>
                    </a:moveTo>
                    <a:lnTo>
                      <a:pt x="168" y="66"/>
                    </a:lnTo>
                    <a:lnTo>
                      <a:pt x="165" y="61"/>
                    </a:lnTo>
                    <a:lnTo>
                      <a:pt x="162" y="56"/>
                    </a:lnTo>
                    <a:lnTo>
                      <a:pt x="160" y="51"/>
                    </a:lnTo>
                    <a:lnTo>
                      <a:pt x="157" y="47"/>
                    </a:lnTo>
                    <a:lnTo>
                      <a:pt x="155" y="42"/>
                    </a:lnTo>
                    <a:lnTo>
                      <a:pt x="152" y="36"/>
                    </a:lnTo>
                    <a:lnTo>
                      <a:pt x="149" y="31"/>
                    </a:lnTo>
                    <a:lnTo>
                      <a:pt x="145" y="25"/>
                    </a:lnTo>
                    <a:lnTo>
                      <a:pt x="141" y="20"/>
                    </a:lnTo>
                    <a:lnTo>
                      <a:pt x="138" y="16"/>
                    </a:lnTo>
                    <a:lnTo>
                      <a:pt x="134" y="11"/>
                    </a:lnTo>
                    <a:lnTo>
                      <a:pt x="132" y="6"/>
                    </a:lnTo>
                    <a:lnTo>
                      <a:pt x="127" y="3"/>
                    </a:lnTo>
                    <a:lnTo>
                      <a:pt x="123" y="0"/>
                    </a:lnTo>
                    <a:lnTo>
                      <a:pt x="118" y="0"/>
                    </a:lnTo>
                    <a:lnTo>
                      <a:pt x="113" y="0"/>
                    </a:lnTo>
                    <a:lnTo>
                      <a:pt x="109" y="0"/>
                    </a:lnTo>
                    <a:lnTo>
                      <a:pt x="104" y="0"/>
                    </a:lnTo>
                    <a:lnTo>
                      <a:pt x="99" y="0"/>
                    </a:lnTo>
                    <a:lnTo>
                      <a:pt x="93" y="3"/>
                    </a:lnTo>
                    <a:lnTo>
                      <a:pt x="89" y="6"/>
                    </a:lnTo>
                    <a:lnTo>
                      <a:pt x="84" y="8"/>
                    </a:lnTo>
                    <a:lnTo>
                      <a:pt x="79" y="12"/>
                    </a:lnTo>
                    <a:lnTo>
                      <a:pt x="70" y="20"/>
                    </a:lnTo>
                    <a:lnTo>
                      <a:pt x="65" y="23"/>
                    </a:lnTo>
                    <a:lnTo>
                      <a:pt x="59" y="28"/>
                    </a:lnTo>
                    <a:lnTo>
                      <a:pt x="56" y="33"/>
                    </a:lnTo>
                    <a:lnTo>
                      <a:pt x="51" y="36"/>
                    </a:lnTo>
                    <a:lnTo>
                      <a:pt x="47" y="41"/>
                    </a:lnTo>
                    <a:lnTo>
                      <a:pt x="44" y="45"/>
                    </a:lnTo>
                    <a:lnTo>
                      <a:pt x="39" y="50"/>
                    </a:lnTo>
                    <a:lnTo>
                      <a:pt x="34" y="55"/>
                    </a:lnTo>
                    <a:lnTo>
                      <a:pt x="30" y="59"/>
                    </a:lnTo>
                    <a:lnTo>
                      <a:pt x="28" y="64"/>
                    </a:lnTo>
                    <a:lnTo>
                      <a:pt x="23" y="69"/>
                    </a:lnTo>
                    <a:lnTo>
                      <a:pt x="20" y="73"/>
                    </a:lnTo>
                    <a:lnTo>
                      <a:pt x="19" y="78"/>
                    </a:lnTo>
                    <a:lnTo>
                      <a:pt x="14" y="83"/>
                    </a:lnTo>
                    <a:lnTo>
                      <a:pt x="12" y="89"/>
                    </a:lnTo>
                    <a:lnTo>
                      <a:pt x="9" y="94"/>
                    </a:lnTo>
                    <a:lnTo>
                      <a:pt x="8" y="98"/>
                    </a:lnTo>
                    <a:lnTo>
                      <a:pt x="6" y="103"/>
                    </a:lnTo>
                    <a:lnTo>
                      <a:pt x="3" y="108"/>
                    </a:lnTo>
                    <a:lnTo>
                      <a:pt x="2" y="112"/>
                    </a:lnTo>
                    <a:lnTo>
                      <a:pt x="0" y="117"/>
                    </a:lnTo>
                    <a:lnTo>
                      <a:pt x="5" y="115"/>
                    </a:lnTo>
                    <a:lnTo>
                      <a:pt x="8" y="111"/>
                    </a:lnTo>
                    <a:lnTo>
                      <a:pt x="12" y="108"/>
                    </a:lnTo>
                    <a:lnTo>
                      <a:pt x="17" y="105"/>
                    </a:lnTo>
                    <a:lnTo>
                      <a:pt x="22" y="101"/>
                    </a:lnTo>
                    <a:lnTo>
                      <a:pt x="26" y="100"/>
                    </a:lnTo>
                    <a:lnTo>
                      <a:pt x="31" y="97"/>
                    </a:lnTo>
                    <a:lnTo>
                      <a:pt x="34" y="92"/>
                    </a:lnTo>
                    <a:lnTo>
                      <a:pt x="37" y="87"/>
                    </a:lnTo>
                    <a:lnTo>
                      <a:pt x="42" y="84"/>
                    </a:lnTo>
                    <a:lnTo>
                      <a:pt x="47" y="78"/>
                    </a:lnTo>
                    <a:lnTo>
                      <a:pt x="51" y="73"/>
                    </a:lnTo>
                    <a:lnTo>
                      <a:pt x="56" y="69"/>
                    </a:lnTo>
                    <a:lnTo>
                      <a:pt x="61" y="66"/>
                    </a:lnTo>
                    <a:lnTo>
                      <a:pt x="64" y="61"/>
                    </a:lnTo>
                    <a:lnTo>
                      <a:pt x="68" y="58"/>
                    </a:lnTo>
                    <a:lnTo>
                      <a:pt x="73" y="55"/>
                    </a:lnTo>
                    <a:lnTo>
                      <a:pt x="79" y="50"/>
                    </a:lnTo>
                    <a:lnTo>
                      <a:pt x="86" y="44"/>
                    </a:lnTo>
                    <a:lnTo>
                      <a:pt x="90" y="41"/>
                    </a:lnTo>
                    <a:lnTo>
                      <a:pt x="96" y="37"/>
                    </a:lnTo>
                    <a:lnTo>
                      <a:pt x="101" y="34"/>
                    </a:lnTo>
                    <a:lnTo>
                      <a:pt x="107" y="30"/>
                    </a:lnTo>
                    <a:lnTo>
                      <a:pt x="112" y="27"/>
                    </a:lnTo>
                    <a:lnTo>
                      <a:pt x="117" y="25"/>
                    </a:lnTo>
                    <a:lnTo>
                      <a:pt x="121" y="23"/>
                    </a:lnTo>
                    <a:lnTo>
                      <a:pt x="126" y="27"/>
                    </a:lnTo>
                    <a:lnTo>
                      <a:pt x="129" y="33"/>
                    </a:lnTo>
                    <a:lnTo>
                      <a:pt x="134" y="36"/>
                    </a:lnTo>
                    <a:lnTo>
                      <a:pt x="135" y="41"/>
                    </a:lnTo>
                    <a:lnTo>
                      <a:pt x="138" y="45"/>
                    </a:lnTo>
                    <a:lnTo>
                      <a:pt x="141" y="50"/>
                    </a:lnTo>
                    <a:lnTo>
                      <a:pt x="145" y="55"/>
                    </a:lnTo>
                    <a:lnTo>
                      <a:pt x="148" y="59"/>
                    </a:lnTo>
                    <a:lnTo>
                      <a:pt x="152" y="64"/>
                    </a:lnTo>
                    <a:lnTo>
                      <a:pt x="155" y="69"/>
                    </a:lnTo>
                    <a:lnTo>
                      <a:pt x="159" y="73"/>
                    </a:lnTo>
                    <a:lnTo>
                      <a:pt x="162" y="78"/>
                    </a:lnTo>
                    <a:lnTo>
                      <a:pt x="165" y="83"/>
                    </a:lnTo>
                    <a:lnTo>
                      <a:pt x="168" y="87"/>
                    </a:lnTo>
                    <a:lnTo>
                      <a:pt x="171" y="92"/>
                    </a:lnTo>
                    <a:lnTo>
                      <a:pt x="174" y="97"/>
                    </a:lnTo>
                    <a:lnTo>
                      <a:pt x="177" y="101"/>
                    </a:lnTo>
                    <a:lnTo>
                      <a:pt x="179" y="106"/>
                    </a:lnTo>
                    <a:lnTo>
                      <a:pt x="182" y="111"/>
                    </a:lnTo>
                    <a:lnTo>
                      <a:pt x="185" y="115"/>
                    </a:lnTo>
                    <a:lnTo>
                      <a:pt x="180" y="72"/>
                    </a:lnTo>
                  </a:path>
                </a:pathLst>
              </a:custGeom>
              <a:solidFill>
                <a:srgbClr val="00CC00"/>
              </a:solidFill>
              <a:ln w="12700" cap="rnd">
                <a:solidFill>
                  <a:srgbClr val="00CC00"/>
                </a:solidFill>
                <a:round/>
                <a:headEnd/>
                <a:tailEnd/>
              </a:ln>
            </p:spPr>
            <p:txBody>
              <a:bodyPr/>
              <a:lstStyle/>
              <a:p>
                <a:endParaRPr lang="en-US"/>
              </a:p>
            </p:txBody>
          </p:sp>
          <p:sp>
            <p:nvSpPr>
              <p:cNvPr id="3711" name="Freeform 401"/>
              <p:cNvSpPr>
                <a:spLocks/>
              </p:cNvSpPr>
              <p:nvPr/>
            </p:nvSpPr>
            <p:spPr bwMode="auto">
              <a:xfrm>
                <a:off x="4081" y="2002"/>
                <a:ext cx="110" cy="70"/>
              </a:xfrm>
              <a:custGeom>
                <a:avLst/>
                <a:gdLst>
                  <a:gd name="T0" fmla="*/ 10 w 110"/>
                  <a:gd name="T1" fmla="*/ 39 h 70"/>
                  <a:gd name="T2" fmla="*/ 14 w 110"/>
                  <a:gd name="T3" fmla="*/ 33 h 70"/>
                  <a:gd name="T4" fmla="*/ 16 w 110"/>
                  <a:gd name="T5" fmla="*/ 28 h 70"/>
                  <a:gd name="T6" fmla="*/ 19 w 110"/>
                  <a:gd name="T7" fmla="*/ 21 h 70"/>
                  <a:gd name="T8" fmla="*/ 24 w 110"/>
                  <a:gd name="T9" fmla="*/ 15 h 70"/>
                  <a:gd name="T10" fmla="*/ 27 w 110"/>
                  <a:gd name="T11" fmla="*/ 9 h 70"/>
                  <a:gd name="T12" fmla="*/ 31 w 110"/>
                  <a:gd name="T13" fmla="*/ 4 h 70"/>
                  <a:gd name="T14" fmla="*/ 37 w 110"/>
                  <a:gd name="T15" fmla="*/ 0 h 70"/>
                  <a:gd name="T16" fmla="*/ 42 w 110"/>
                  <a:gd name="T17" fmla="*/ 0 h 70"/>
                  <a:gd name="T18" fmla="*/ 48 w 110"/>
                  <a:gd name="T19" fmla="*/ 0 h 70"/>
                  <a:gd name="T20" fmla="*/ 54 w 110"/>
                  <a:gd name="T21" fmla="*/ 2 h 70"/>
                  <a:gd name="T22" fmla="*/ 60 w 110"/>
                  <a:gd name="T23" fmla="*/ 5 h 70"/>
                  <a:gd name="T24" fmla="*/ 68 w 110"/>
                  <a:gd name="T25" fmla="*/ 12 h 70"/>
                  <a:gd name="T26" fmla="*/ 74 w 110"/>
                  <a:gd name="T27" fmla="*/ 17 h 70"/>
                  <a:gd name="T28" fmla="*/ 79 w 110"/>
                  <a:gd name="T29" fmla="*/ 21 h 70"/>
                  <a:gd name="T30" fmla="*/ 83 w 110"/>
                  <a:gd name="T31" fmla="*/ 27 h 70"/>
                  <a:gd name="T32" fmla="*/ 89 w 110"/>
                  <a:gd name="T33" fmla="*/ 32 h 70"/>
                  <a:gd name="T34" fmla="*/ 93 w 110"/>
                  <a:gd name="T35" fmla="*/ 38 h 70"/>
                  <a:gd name="T36" fmla="*/ 97 w 110"/>
                  <a:gd name="T37" fmla="*/ 43 h 70"/>
                  <a:gd name="T38" fmla="*/ 101 w 110"/>
                  <a:gd name="T39" fmla="*/ 49 h 70"/>
                  <a:gd name="T40" fmla="*/ 104 w 110"/>
                  <a:gd name="T41" fmla="*/ 55 h 70"/>
                  <a:gd name="T42" fmla="*/ 105 w 110"/>
                  <a:gd name="T43" fmla="*/ 61 h 70"/>
                  <a:gd name="T44" fmla="*/ 108 w 110"/>
                  <a:gd name="T45" fmla="*/ 66 h 70"/>
                  <a:gd name="T46" fmla="*/ 106 w 110"/>
                  <a:gd name="T47" fmla="*/ 68 h 70"/>
                  <a:gd name="T48" fmla="*/ 102 w 110"/>
                  <a:gd name="T49" fmla="*/ 63 h 70"/>
                  <a:gd name="T50" fmla="*/ 96 w 110"/>
                  <a:gd name="T51" fmla="*/ 60 h 70"/>
                  <a:gd name="T52" fmla="*/ 91 w 110"/>
                  <a:gd name="T53" fmla="*/ 57 h 70"/>
                  <a:gd name="T54" fmla="*/ 87 w 110"/>
                  <a:gd name="T55" fmla="*/ 52 h 70"/>
                  <a:gd name="T56" fmla="*/ 82 w 110"/>
                  <a:gd name="T57" fmla="*/ 46 h 70"/>
                  <a:gd name="T58" fmla="*/ 76 w 110"/>
                  <a:gd name="T59" fmla="*/ 40 h 70"/>
                  <a:gd name="T60" fmla="*/ 71 w 110"/>
                  <a:gd name="T61" fmla="*/ 36 h 70"/>
                  <a:gd name="T62" fmla="*/ 66 w 110"/>
                  <a:gd name="T63" fmla="*/ 32 h 70"/>
                  <a:gd name="T64" fmla="*/ 59 w 110"/>
                  <a:gd name="T65" fmla="*/ 26 h 70"/>
                  <a:gd name="T66" fmla="*/ 52 w 110"/>
                  <a:gd name="T67" fmla="*/ 22 h 70"/>
                  <a:gd name="T68" fmla="*/ 46 w 110"/>
                  <a:gd name="T69" fmla="*/ 17 h 70"/>
                  <a:gd name="T70" fmla="*/ 40 w 110"/>
                  <a:gd name="T71" fmla="*/ 15 h 70"/>
                  <a:gd name="T72" fmla="*/ 35 w 110"/>
                  <a:gd name="T73" fmla="*/ 16 h 70"/>
                  <a:gd name="T74" fmla="*/ 30 w 110"/>
                  <a:gd name="T75" fmla="*/ 21 h 70"/>
                  <a:gd name="T76" fmla="*/ 27 w 110"/>
                  <a:gd name="T77" fmla="*/ 27 h 70"/>
                  <a:gd name="T78" fmla="*/ 24 w 110"/>
                  <a:gd name="T79" fmla="*/ 32 h 70"/>
                  <a:gd name="T80" fmla="*/ 19 w 110"/>
                  <a:gd name="T81" fmla="*/ 38 h 70"/>
                  <a:gd name="T82" fmla="*/ 16 w 110"/>
                  <a:gd name="T83" fmla="*/ 43 h 70"/>
                  <a:gd name="T84" fmla="*/ 12 w 110"/>
                  <a:gd name="T85" fmla="*/ 49 h 70"/>
                  <a:gd name="T86" fmla="*/ 8 w 110"/>
                  <a:gd name="T87" fmla="*/ 54 h 70"/>
                  <a:gd name="T88" fmla="*/ 5 w 110"/>
                  <a:gd name="T89" fmla="*/ 60 h 70"/>
                  <a:gd name="T90" fmla="*/ 2 w 110"/>
                  <a:gd name="T91" fmla="*/ 65 h 70"/>
                  <a:gd name="T92" fmla="*/ 3 w 110"/>
                  <a:gd name="T93" fmla="*/ 42 h 7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10"/>
                  <a:gd name="T142" fmla="*/ 0 h 70"/>
                  <a:gd name="T143" fmla="*/ 110 w 110"/>
                  <a:gd name="T144" fmla="*/ 70 h 7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10" h="70">
                    <a:moveTo>
                      <a:pt x="8" y="41"/>
                    </a:moveTo>
                    <a:lnTo>
                      <a:pt x="10" y="39"/>
                    </a:lnTo>
                    <a:lnTo>
                      <a:pt x="12" y="36"/>
                    </a:lnTo>
                    <a:lnTo>
                      <a:pt x="14" y="33"/>
                    </a:lnTo>
                    <a:lnTo>
                      <a:pt x="15" y="30"/>
                    </a:lnTo>
                    <a:lnTo>
                      <a:pt x="16" y="28"/>
                    </a:lnTo>
                    <a:lnTo>
                      <a:pt x="17" y="25"/>
                    </a:lnTo>
                    <a:lnTo>
                      <a:pt x="19" y="21"/>
                    </a:lnTo>
                    <a:lnTo>
                      <a:pt x="21" y="18"/>
                    </a:lnTo>
                    <a:lnTo>
                      <a:pt x="24" y="15"/>
                    </a:lnTo>
                    <a:lnTo>
                      <a:pt x="26" y="12"/>
                    </a:lnTo>
                    <a:lnTo>
                      <a:pt x="27" y="9"/>
                    </a:lnTo>
                    <a:lnTo>
                      <a:pt x="30" y="6"/>
                    </a:lnTo>
                    <a:lnTo>
                      <a:pt x="31" y="4"/>
                    </a:lnTo>
                    <a:lnTo>
                      <a:pt x="34" y="2"/>
                    </a:lnTo>
                    <a:lnTo>
                      <a:pt x="37" y="0"/>
                    </a:lnTo>
                    <a:lnTo>
                      <a:pt x="39" y="0"/>
                    </a:lnTo>
                    <a:lnTo>
                      <a:pt x="42" y="0"/>
                    </a:lnTo>
                    <a:lnTo>
                      <a:pt x="45" y="0"/>
                    </a:lnTo>
                    <a:lnTo>
                      <a:pt x="48" y="0"/>
                    </a:lnTo>
                    <a:lnTo>
                      <a:pt x="50" y="0"/>
                    </a:lnTo>
                    <a:lnTo>
                      <a:pt x="54" y="2"/>
                    </a:lnTo>
                    <a:lnTo>
                      <a:pt x="57" y="4"/>
                    </a:lnTo>
                    <a:lnTo>
                      <a:pt x="60" y="5"/>
                    </a:lnTo>
                    <a:lnTo>
                      <a:pt x="62" y="7"/>
                    </a:lnTo>
                    <a:lnTo>
                      <a:pt x="68" y="12"/>
                    </a:lnTo>
                    <a:lnTo>
                      <a:pt x="71" y="14"/>
                    </a:lnTo>
                    <a:lnTo>
                      <a:pt x="74" y="17"/>
                    </a:lnTo>
                    <a:lnTo>
                      <a:pt x="76" y="19"/>
                    </a:lnTo>
                    <a:lnTo>
                      <a:pt x="79" y="21"/>
                    </a:lnTo>
                    <a:lnTo>
                      <a:pt x="82" y="24"/>
                    </a:lnTo>
                    <a:lnTo>
                      <a:pt x="83" y="27"/>
                    </a:lnTo>
                    <a:lnTo>
                      <a:pt x="86" y="29"/>
                    </a:lnTo>
                    <a:lnTo>
                      <a:pt x="89" y="32"/>
                    </a:lnTo>
                    <a:lnTo>
                      <a:pt x="92" y="35"/>
                    </a:lnTo>
                    <a:lnTo>
                      <a:pt x="93" y="38"/>
                    </a:lnTo>
                    <a:lnTo>
                      <a:pt x="95" y="40"/>
                    </a:lnTo>
                    <a:lnTo>
                      <a:pt x="97" y="43"/>
                    </a:lnTo>
                    <a:lnTo>
                      <a:pt x="98" y="46"/>
                    </a:lnTo>
                    <a:lnTo>
                      <a:pt x="101" y="49"/>
                    </a:lnTo>
                    <a:lnTo>
                      <a:pt x="102" y="52"/>
                    </a:lnTo>
                    <a:lnTo>
                      <a:pt x="104" y="55"/>
                    </a:lnTo>
                    <a:lnTo>
                      <a:pt x="104" y="58"/>
                    </a:lnTo>
                    <a:lnTo>
                      <a:pt x="105" y="61"/>
                    </a:lnTo>
                    <a:lnTo>
                      <a:pt x="107" y="63"/>
                    </a:lnTo>
                    <a:lnTo>
                      <a:pt x="108" y="66"/>
                    </a:lnTo>
                    <a:lnTo>
                      <a:pt x="109" y="69"/>
                    </a:lnTo>
                    <a:lnTo>
                      <a:pt x="106" y="68"/>
                    </a:lnTo>
                    <a:lnTo>
                      <a:pt x="104" y="65"/>
                    </a:lnTo>
                    <a:lnTo>
                      <a:pt x="102" y="63"/>
                    </a:lnTo>
                    <a:lnTo>
                      <a:pt x="99" y="62"/>
                    </a:lnTo>
                    <a:lnTo>
                      <a:pt x="96" y="60"/>
                    </a:lnTo>
                    <a:lnTo>
                      <a:pt x="93" y="59"/>
                    </a:lnTo>
                    <a:lnTo>
                      <a:pt x="91" y="57"/>
                    </a:lnTo>
                    <a:lnTo>
                      <a:pt x="89" y="54"/>
                    </a:lnTo>
                    <a:lnTo>
                      <a:pt x="87" y="52"/>
                    </a:lnTo>
                    <a:lnTo>
                      <a:pt x="84" y="50"/>
                    </a:lnTo>
                    <a:lnTo>
                      <a:pt x="82" y="46"/>
                    </a:lnTo>
                    <a:lnTo>
                      <a:pt x="79" y="43"/>
                    </a:lnTo>
                    <a:lnTo>
                      <a:pt x="76" y="40"/>
                    </a:lnTo>
                    <a:lnTo>
                      <a:pt x="73" y="39"/>
                    </a:lnTo>
                    <a:lnTo>
                      <a:pt x="71" y="36"/>
                    </a:lnTo>
                    <a:lnTo>
                      <a:pt x="69" y="34"/>
                    </a:lnTo>
                    <a:lnTo>
                      <a:pt x="66" y="32"/>
                    </a:lnTo>
                    <a:lnTo>
                      <a:pt x="62" y="29"/>
                    </a:lnTo>
                    <a:lnTo>
                      <a:pt x="59" y="26"/>
                    </a:lnTo>
                    <a:lnTo>
                      <a:pt x="56" y="24"/>
                    </a:lnTo>
                    <a:lnTo>
                      <a:pt x="52" y="22"/>
                    </a:lnTo>
                    <a:lnTo>
                      <a:pt x="49" y="20"/>
                    </a:lnTo>
                    <a:lnTo>
                      <a:pt x="46" y="17"/>
                    </a:lnTo>
                    <a:lnTo>
                      <a:pt x="43" y="16"/>
                    </a:lnTo>
                    <a:lnTo>
                      <a:pt x="40" y="15"/>
                    </a:lnTo>
                    <a:lnTo>
                      <a:pt x="38" y="14"/>
                    </a:lnTo>
                    <a:lnTo>
                      <a:pt x="35" y="16"/>
                    </a:lnTo>
                    <a:lnTo>
                      <a:pt x="33" y="19"/>
                    </a:lnTo>
                    <a:lnTo>
                      <a:pt x="30" y="21"/>
                    </a:lnTo>
                    <a:lnTo>
                      <a:pt x="29" y="24"/>
                    </a:lnTo>
                    <a:lnTo>
                      <a:pt x="27" y="27"/>
                    </a:lnTo>
                    <a:lnTo>
                      <a:pt x="26" y="29"/>
                    </a:lnTo>
                    <a:lnTo>
                      <a:pt x="24" y="32"/>
                    </a:lnTo>
                    <a:lnTo>
                      <a:pt x="22" y="35"/>
                    </a:lnTo>
                    <a:lnTo>
                      <a:pt x="19" y="38"/>
                    </a:lnTo>
                    <a:lnTo>
                      <a:pt x="17" y="40"/>
                    </a:lnTo>
                    <a:lnTo>
                      <a:pt x="16" y="43"/>
                    </a:lnTo>
                    <a:lnTo>
                      <a:pt x="14" y="46"/>
                    </a:lnTo>
                    <a:lnTo>
                      <a:pt x="12" y="49"/>
                    </a:lnTo>
                    <a:lnTo>
                      <a:pt x="10" y="52"/>
                    </a:lnTo>
                    <a:lnTo>
                      <a:pt x="8" y="54"/>
                    </a:lnTo>
                    <a:lnTo>
                      <a:pt x="6" y="57"/>
                    </a:lnTo>
                    <a:lnTo>
                      <a:pt x="5" y="60"/>
                    </a:lnTo>
                    <a:lnTo>
                      <a:pt x="4" y="63"/>
                    </a:lnTo>
                    <a:lnTo>
                      <a:pt x="2" y="65"/>
                    </a:lnTo>
                    <a:lnTo>
                      <a:pt x="0" y="68"/>
                    </a:lnTo>
                    <a:lnTo>
                      <a:pt x="3" y="42"/>
                    </a:lnTo>
                  </a:path>
                </a:pathLst>
              </a:custGeom>
              <a:solidFill>
                <a:srgbClr val="00CC00"/>
              </a:solidFill>
              <a:ln w="12700" cap="rnd">
                <a:solidFill>
                  <a:srgbClr val="00CC00"/>
                </a:solidFill>
                <a:round/>
                <a:headEnd/>
                <a:tailEnd/>
              </a:ln>
            </p:spPr>
            <p:txBody>
              <a:bodyPr/>
              <a:lstStyle/>
              <a:p>
                <a:endParaRPr lang="en-US"/>
              </a:p>
            </p:txBody>
          </p:sp>
          <p:sp>
            <p:nvSpPr>
              <p:cNvPr id="3712" name="Freeform 402"/>
              <p:cNvSpPr>
                <a:spLocks/>
              </p:cNvSpPr>
              <p:nvPr/>
            </p:nvSpPr>
            <p:spPr bwMode="auto">
              <a:xfrm>
                <a:off x="3918" y="2049"/>
                <a:ext cx="152" cy="95"/>
              </a:xfrm>
              <a:custGeom>
                <a:avLst/>
                <a:gdLst>
                  <a:gd name="T0" fmla="*/ 137 w 152"/>
                  <a:gd name="T1" fmla="*/ 53 h 95"/>
                  <a:gd name="T2" fmla="*/ 132 w 152"/>
                  <a:gd name="T3" fmla="*/ 45 h 95"/>
                  <a:gd name="T4" fmla="*/ 128 w 152"/>
                  <a:gd name="T5" fmla="*/ 38 h 95"/>
                  <a:gd name="T6" fmla="*/ 124 w 152"/>
                  <a:gd name="T7" fmla="*/ 29 h 95"/>
                  <a:gd name="T8" fmla="*/ 118 w 152"/>
                  <a:gd name="T9" fmla="*/ 20 h 95"/>
                  <a:gd name="T10" fmla="*/ 113 w 152"/>
                  <a:gd name="T11" fmla="*/ 13 h 95"/>
                  <a:gd name="T12" fmla="*/ 108 w 152"/>
                  <a:gd name="T13" fmla="*/ 5 h 95"/>
                  <a:gd name="T14" fmla="*/ 100 w 152"/>
                  <a:gd name="T15" fmla="*/ 0 h 95"/>
                  <a:gd name="T16" fmla="*/ 93 w 152"/>
                  <a:gd name="T17" fmla="*/ 0 h 95"/>
                  <a:gd name="T18" fmla="*/ 85 w 152"/>
                  <a:gd name="T19" fmla="*/ 0 h 95"/>
                  <a:gd name="T20" fmla="*/ 76 w 152"/>
                  <a:gd name="T21" fmla="*/ 3 h 95"/>
                  <a:gd name="T22" fmla="*/ 69 w 152"/>
                  <a:gd name="T23" fmla="*/ 6 h 95"/>
                  <a:gd name="T24" fmla="*/ 57 w 152"/>
                  <a:gd name="T25" fmla="*/ 16 h 95"/>
                  <a:gd name="T26" fmla="*/ 48 w 152"/>
                  <a:gd name="T27" fmla="*/ 23 h 95"/>
                  <a:gd name="T28" fmla="*/ 42 w 152"/>
                  <a:gd name="T29" fmla="*/ 29 h 95"/>
                  <a:gd name="T30" fmla="*/ 36 w 152"/>
                  <a:gd name="T31" fmla="*/ 36 h 95"/>
                  <a:gd name="T32" fmla="*/ 28 w 152"/>
                  <a:gd name="T33" fmla="*/ 44 h 95"/>
                  <a:gd name="T34" fmla="*/ 23 w 152"/>
                  <a:gd name="T35" fmla="*/ 51 h 95"/>
                  <a:gd name="T36" fmla="*/ 16 w 152"/>
                  <a:gd name="T37" fmla="*/ 59 h 95"/>
                  <a:gd name="T38" fmla="*/ 11 w 152"/>
                  <a:gd name="T39" fmla="*/ 66 h 95"/>
                  <a:gd name="T40" fmla="*/ 8 w 152"/>
                  <a:gd name="T41" fmla="*/ 75 h 95"/>
                  <a:gd name="T42" fmla="*/ 5 w 152"/>
                  <a:gd name="T43" fmla="*/ 83 h 95"/>
                  <a:gd name="T44" fmla="*/ 1 w 152"/>
                  <a:gd name="T45" fmla="*/ 90 h 95"/>
                  <a:gd name="T46" fmla="*/ 4 w 152"/>
                  <a:gd name="T47" fmla="*/ 93 h 95"/>
                  <a:gd name="T48" fmla="*/ 10 w 152"/>
                  <a:gd name="T49" fmla="*/ 86 h 95"/>
                  <a:gd name="T50" fmla="*/ 18 w 152"/>
                  <a:gd name="T51" fmla="*/ 81 h 95"/>
                  <a:gd name="T52" fmla="*/ 25 w 152"/>
                  <a:gd name="T53" fmla="*/ 78 h 95"/>
                  <a:gd name="T54" fmla="*/ 30 w 152"/>
                  <a:gd name="T55" fmla="*/ 70 h 95"/>
                  <a:gd name="T56" fmla="*/ 38 w 152"/>
                  <a:gd name="T57" fmla="*/ 63 h 95"/>
                  <a:gd name="T58" fmla="*/ 46 w 152"/>
                  <a:gd name="T59" fmla="*/ 55 h 95"/>
                  <a:gd name="T60" fmla="*/ 52 w 152"/>
                  <a:gd name="T61" fmla="*/ 49 h 95"/>
                  <a:gd name="T62" fmla="*/ 60 w 152"/>
                  <a:gd name="T63" fmla="*/ 44 h 95"/>
                  <a:gd name="T64" fmla="*/ 70 w 152"/>
                  <a:gd name="T65" fmla="*/ 35 h 95"/>
                  <a:gd name="T66" fmla="*/ 79 w 152"/>
                  <a:gd name="T67" fmla="*/ 30 h 95"/>
                  <a:gd name="T68" fmla="*/ 88 w 152"/>
                  <a:gd name="T69" fmla="*/ 24 h 95"/>
                  <a:gd name="T70" fmla="*/ 95 w 152"/>
                  <a:gd name="T71" fmla="*/ 20 h 95"/>
                  <a:gd name="T72" fmla="*/ 103 w 152"/>
                  <a:gd name="T73" fmla="*/ 21 h 95"/>
                  <a:gd name="T74" fmla="*/ 109 w 152"/>
                  <a:gd name="T75" fmla="*/ 29 h 95"/>
                  <a:gd name="T76" fmla="*/ 113 w 152"/>
                  <a:gd name="T77" fmla="*/ 36 h 95"/>
                  <a:gd name="T78" fmla="*/ 118 w 152"/>
                  <a:gd name="T79" fmla="*/ 44 h 95"/>
                  <a:gd name="T80" fmla="*/ 124 w 152"/>
                  <a:gd name="T81" fmla="*/ 51 h 95"/>
                  <a:gd name="T82" fmla="*/ 129 w 152"/>
                  <a:gd name="T83" fmla="*/ 59 h 95"/>
                  <a:gd name="T84" fmla="*/ 135 w 152"/>
                  <a:gd name="T85" fmla="*/ 66 h 95"/>
                  <a:gd name="T86" fmla="*/ 140 w 152"/>
                  <a:gd name="T87" fmla="*/ 74 h 95"/>
                  <a:gd name="T88" fmla="*/ 145 w 152"/>
                  <a:gd name="T89" fmla="*/ 81 h 95"/>
                  <a:gd name="T90" fmla="*/ 148 w 152"/>
                  <a:gd name="T91" fmla="*/ 89 h 95"/>
                  <a:gd name="T92" fmla="*/ 147 w 152"/>
                  <a:gd name="T93" fmla="*/ 58 h 9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52"/>
                  <a:gd name="T142" fmla="*/ 0 h 95"/>
                  <a:gd name="T143" fmla="*/ 152 w 152"/>
                  <a:gd name="T144" fmla="*/ 95 h 95"/>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52" h="95">
                    <a:moveTo>
                      <a:pt x="140" y="56"/>
                    </a:moveTo>
                    <a:lnTo>
                      <a:pt x="137" y="53"/>
                    </a:lnTo>
                    <a:lnTo>
                      <a:pt x="135" y="49"/>
                    </a:lnTo>
                    <a:lnTo>
                      <a:pt x="132" y="45"/>
                    </a:lnTo>
                    <a:lnTo>
                      <a:pt x="131" y="41"/>
                    </a:lnTo>
                    <a:lnTo>
                      <a:pt x="128" y="38"/>
                    </a:lnTo>
                    <a:lnTo>
                      <a:pt x="127" y="34"/>
                    </a:lnTo>
                    <a:lnTo>
                      <a:pt x="124" y="29"/>
                    </a:lnTo>
                    <a:lnTo>
                      <a:pt x="122" y="25"/>
                    </a:lnTo>
                    <a:lnTo>
                      <a:pt x="118" y="20"/>
                    </a:lnTo>
                    <a:lnTo>
                      <a:pt x="115" y="16"/>
                    </a:lnTo>
                    <a:lnTo>
                      <a:pt x="113" y="13"/>
                    </a:lnTo>
                    <a:lnTo>
                      <a:pt x="109" y="9"/>
                    </a:lnTo>
                    <a:lnTo>
                      <a:pt x="108" y="5"/>
                    </a:lnTo>
                    <a:lnTo>
                      <a:pt x="104" y="3"/>
                    </a:lnTo>
                    <a:lnTo>
                      <a:pt x="100" y="0"/>
                    </a:lnTo>
                    <a:lnTo>
                      <a:pt x="96" y="0"/>
                    </a:lnTo>
                    <a:lnTo>
                      <a:pt x="93" y="0"/>
                    </a:lnTo>
                    <a:lnTo>
                      <a:pt x="89" y="0"/>
                    </a:lnTo>
                    <a:lnTo>
                      <a:pt x="85" y="0"/>
                    </a:lnTo>
                    <a:lnTo>
                      <a:pt x="81" y="0"/>
                    </a:lnTo>
                    <a:lnTo>
                      <a:pt x="76" y="3"/>
                    </a:lnTo>
                    <a:lnTo>
                      <a:pt x="72" y="5"/>
                    </a:lnTo>
                    <a:lnTo>
                      <a:pt x="69" y="6"/>
                    </a:lnTo>
                    <a:lnTo>
                      <a:pt x="65" y="10"/>
                    </a:lnTo>
                    <a:lnTo>
                      <a:pt x="57" y="16"/>
                    </a:lnTo>
                    <a:lnTo>
                      <a:pt x="53" y="19"/>
                    </a:lnTo>
                    <a:lnTo>
                      <a:pt x="48" y="23"/>
                    </a:lnTo>
                    <a:lnTo>
                      <a:pt x="46" y="26"/>
                    </a:lnTo>
                    <a:lnTo>
                      <a:pt x="42" y="29"/>
                    </a:lnTo>
                    <a:lnTo>
                      <a:pt x="38" y="33"/>
                    </a:lnTo>
                    <a:lnTo>
                      <a:pt x="36" y="36"/>
                    </a:lnTo>
                    <a:lnTo>
                      <a:pt x="32" y="40"/>
                    </a:lnTo>
                    <a:lnTo>
                      <a:pt x="28" y="44"/>
                    </a:lnTo>
                    <a:lnTo>
                      <a:pt x="24" y="48"/>
                    </a:lnTo>
                    <a:lnTo>
                      <a:pt x="23" y="51"/>
                    </a:lnTo>
                    <a:lnTo>
                      <a:pt x="19" y="55"/>
                    </a:lnTo>
                    <a:lnTo>
                      <a:pt x="16" y="59"/>
                    </a:lnTo>
                    <a:lnTo>
                      <a:pt x="15" y="63"/>
                    </a:lnTo>
                    <a:lnTo>
                      <a:pt x="11" y="66"/>
                    </a:lnTo>
                    <a:lnTo>
                      <a:pt x="10" y="71"/>
                    </a:lnTo>
                    <a:lnTo>
                      <a:pt x="8" y="75"/>
                    </a:lnTo>
                    <a:lnTo>
                      <a:pt x="6" y="79"/>
                    </a:lnTo>
                    <a:lnTo>
                      <a:pt x="5" y="83"/>
                    </a:lnTo>
                    <a:lnTo>
                      <a:pt x="3" y="86"/>
                    </a:lnTo>
                    <a:lnTo>
                      <a:pt x="1" y="90"/>
                    </a:lnTo>
                    <a:lnTo>
                      <a:pt x="0" y="94"/>
                    </a:lnTo>
                    <a:lnTo>
                      <a:pt x="4" y="93"/>
                    </a:lnTo>
                    <a:lnTo>
                      <a:pt x="6" y="89"/>
                    </a:lnTo>
                    <a:lnTo>
                      <a:pt x="10" y="86"/>
                    </a:lnTo>
                    <a:lnTo>
                      <a:pt x="14" y="84"/>
                    </a:lnTo>
                    <a:lnTo>
                      <a:pt x="18" y="81"/>
                    </a:lnTo>
                    <a:lnTo>
                      <a:pt x="22" y="80"/>
                    </a:lnTo>
                    <a:lnTo>
                      <a:pt x="25" y="78"/>
                    </a:lnTo>
                    <a:lnTo>
                      <a:pt x="28" y="74"/>
                    </a:lnTo>
                    <a:lnTo>
                      <a:pt x="30" y="70"/>
                    </a:lnTo>
                    <a:lnTo>
                      <a:pt x="34" y="68"/>
                    </a:lnTo>
                    <a:lnTo>
                      <a:pt x="38" y="63"/>
                    </a:lnTo>
                    <a:lnTo>
                      <a:pt x="42" y="59"/>
                    </a:lnTo>
                    <a:lnTo>
                      <a:pt x="46" y="55"/>
                    </a:lnTo>
                    <a:lnTo>
                      <a:pt x="49" y="53"/>
                    </a:lnTo>
                    <a:lnTo>
                      <a:pt x="52" y="49"/>
                    </a:lnTo>
                    <a:lnTo>
                      <a:pt x="56" y="46"/>
                    </a:lnTo>
                    <a:lnTo>
                      <a:pt x="60" y="44"/>
                    </a:lnTo>
                    <a:lnTo>
                      <a:pt x="65" y="40"/>
                    </a:lnTo>
                    <a:lnTo>
                      <a:pt x="70" y="35"/>
                    </a:lnTo>
                    <a:lnTo>
                      <a:pt x="74" y="33"/>
                    </a:lnTo>
                    <a:lnTo>
                      <a:pt x="79" y="30"/>
                    </a:lnTo>
                    <a:lnTo>
                      <a:pt x="82" y="28"/>
                    </a:lnTo>
                    <a:lnTo>
                      <a:pt x="88" y="24"/>
                    </a:lnTo>
                    <a:lnTo>
                      <a:pt x="91" y="21"/>
                    </a:lnTo>
                    <a:lnTo>
                      <a:pt x="95" y="20"/>
                    </a:lnTo>
                    <a:lnTo>
                      <a:pt x="99" y="19"/>
                    </a:lnTo>
                    <a:lnTo>
                      <a:pt x="103" y="21"/>
                    </a:lnTo>
                    <a:lnTo>
                      <a:pt x="105" y="26"/>
                    </a:lnTo>
                    <a:lnTo>
                      <a:pt x="109" y="29"/>
                    </a:lnTo>
                    <a:lnTo>
                      <a:pt x="110" y="33"/>
                    </a:lnTo>
                    <a:lnTo>
                      <a:pt x="113" y="36"/>
                    </a:lnTo>
                    <a:lnTo>
                      <a:pt x="115" y="40"/>
                    </a:lnTo>
                    <a:lnTo>
                      <a:pt x="118" y="44"/>
                    </a:lnTo>
                    <a:lnTo>
                      <a:pt x="121" y="48"/>
                    </a:lnTo>
                    <a:lnTo>
                      <a:pt x="124" y="51"/>
                    </a:lnTo>
                    <a:lnTo>
                      <a:pt x="127" y="55"/>
                    </a:lnTo>
                    <a:lnTo>
                      <a:pt x="129" y="59"/>
                    </a:lnTo>
                    <a:lnTo>
                      <a:pt x="132" y="63"/>
                    </a:lnTo>
                    <a:lnTo>
                      <a:pt x="135" y="66"/>
                    </a:lnTo>
                    <a:lnTo>
                      <a:pt x="137" y="70"/>
                    </a:lnTo>
                    <a:lnTo>
                      <a:pt x="140" y="74"/>
                    </a:lnTo>
                    <a:lnTo>
                      <a:pt x="142" y="78"/>
                    </a:lnTo>
                    <a:lnTo>
                      <a:pt x="145" y="81"/>
                    </a:lnTo>
                    <a:lnTo>
                      <a:pt x="146" y="85"/>
                    </a:lnTo>
                    <a:lnTo>
                      <a:pt x="148" y="89"/>
                    </a:lnTo>
                    <a:lnTo>
                      <a:pt x="151" y="93"/>
                    </a:lnTo>
                    <a:lnTo>
                      <a:pt x="147" y="58"/>
                    </a:lnTo>
                  </a:path>
                </a:pathLst>
              </a:custGeom>
              <a:solidFill>
                <a:srgbClr val="00CC00"/>
              </a:solidFill>
              <a:ln w="12700" cap="rnd">
                <a:solidFill>
                  <a:srgbClr val="00CC00"/>
                </a:solidFill>
                <a:round/>
                <a:headEnd/>
                <a:tailEnd/>
              </a:ln>
            </p:spPr>
            <p:txBody>
              <a:bodyPr/>
              <a:lstStyle/>
              <a:p>
                <a:endParaRPr lang="en-US"/>
              </a:p>
            </p:txBody>
          </p:sp>
          <p:sp>
            <p:nvSpPr>
              <p:cNvPr id="3713" name="Freeform 403"/>
              <p:cNvSpPr>
                <a:spLocks/>
              </p:cNvSpPr>
              <p:nvPr/>
            </p:nvSpPr>
            <p:spPr bwMode="auto">
              <a:xfrm>
                <a:off x="4058" y="1965"/>
                <a:ext cx="47" cy="605"/>
              </a:xfrm>
              <a:custGeom>
                <a:avLst/>
                <a:gdLst>
                  <a:gd name="T0" fmla="*/ 3 w 55"/>
                  <a:gd name="T1" fmla="*/ 11 h 776"/>
                  <a:gd name="T2" fmla="*/ 3 w 55"/>
                  <a:gd name="T3" fmla="*/ 10 h 776"/>
                  <a:gd name="T4" fmla="*/ 3 w 55"/>
                  <a:gd name="T5" fmla="*/ 9 h 776"/>
                  <a:gd name="T6" fmla="*/ 3 w 55"/>
                  <a:gd name="T7" fmla="*/ 9 h 776"/>
                  <a:gd name="T8" fmla="*/ 3 w 55"/>
                  <a:gd name="T9" fmla="*/ 9 h 776"/>
                  <a:gd name="T10" fmla="*/ 3 w 55"/>
                  <a:gd name="T11" fmla="*/ 9 h 776"/>
                  <a:gd name="T12" fmla="*/ 3 w 55"/>
                  <a:gd name="T13" fmla="*/ 8 h 776"/>
                  <a:gd name="T14" fmla="*/ 3 w 55"/>
                  <a:gd name="T15" fmla="*/ 7 h 776"/>
                  <a:gd name="T16" fmla="*/ 3 w 55"/>
                  <a:gd name="T17" fmla="*/ 7 h 776"/>
                  <a:gd name="T18" fmla="*/ 3 w 55"/>
                  <a:gd name="T19" fmla="*/ 7 h 776"/>
                  <a:gd name="T20" fmla="*/ 3 w 55"/>
                  <a:gd name="T21" fmla="*/ 7 h 776"/>
                  <a:gd name="T22" fmla="*/ 2 w 55"/>
                  <a:gd name="T23" fmla="*/ 5 h 776"/>
                  <a:gd name="T24" fmla="*/ 0 w 55"/>
                  <a:gd name="T25" fmla="*/ 5 h 776"/>
                  <a:gd name="T26" fmla="*/ 0 w 55"/>
                  <a:gd name="T27" fmla="*/ 5 h 776"/>
                  <a:gd name="T28" fmla="*/ 0 w 55"/>
                  <a:gd name="T29" fmla="*/ 4 h 776"/>
                  <a:gd name="T30" fmla="*/ 0 w 55"/>
                  <a:gd name="T31" fmla="*/ 4 h 776"/>
                  <a:gd name="T32" fmla="*/ 3 w 55"/>
                  <a:gd name="T33" fmla="*/ 4 h 776"/>
                  <a:gd name="T34" fmla="*/ 3 w 55"/>
                  <a:gd name="T35" fmla="*/ 3 h 776"/>
                  <a:gd name="T36" fmla="*/ 3 w 55"/>
                  <a:gd name="T37" fmla="*/ 3 h 776"/>
                  <a:gd name="T38" fmla="*/ 3 w 55"/>
                  <a:gd name="T39" fmla="*/ 2 h 776"/>
                  <a:gd name="T40" fmla="*/ 3 w 55"/>
                  <a:gd name="T41" fmla="*/ 2 h 776"/>
                  <a:gd name="T42" fmla="*/ 3 w 55"/>
                  <a:gd name="T43" fmla="*/ 2 h 776"/>
                  <a:gd name="T44" fmla="*/ 3 w 55"/>
                  <a:gd name="T45" fmla="*/ 2 h 776"/>
                  <a:gd name="T46" fmla="*/ 3 w 55"/>
                  <a:gd name="T47" fmla="*/ 2 h 776"/>
                  <a:gd name="T48" fmla="*/ 3 w 55"/>
                  <a:gd name="T49" fmla="*/ 2 h 776"/>
                  <a:gd name="T50" fmla="*/ 3 w 55"/>
                  <a:gd name="T51" fmla="*/ 2 h 776"/>
                  <a:gd name="T52" fmla="*/ 3 w 55"/>
                  <a:gd name="T53" fmla="*/ 2 h 776"/>
                  <a:gd name="T54" fmla="*/ 3 w 55"/>
                  <a:gd name="T55" fmla="*/ 2 h 776"/>
                  <a:gd name="T56" fmla="*/ 3 w 55"/>
                  <a:gd name="T57" fmla="*/ 2 h 776"/>
                  <a:gd name="T58" fmla="*/ 3 w 55"/>
                  <a:gd name="T59" fmla="*/ 2 h 776"/>
                  <a:gd name="T60" fmla="*/ 3 w 55"/>
                  <a:gd name="T61" fmla="*/ 2 h 776"/>
                  <a:gd name="T62" fmla="*/ 3 w 55"/>
                  <a:gd name="T63" fmla="*/ 2 h 776"/>
                  <a:gd name="T64" fmla="*/ 3 w 55"/>
                  <a:gd name="T65" fmla="*/ 2 h 776"/>
                  <a:gd name="T66" fmla="*/ 3 w 55"/>
                  <a:gd name="T67" fmla="*/ 2 h 776"/>
                  <a:gd name="T68" fmla="*/ 3 w 55"/>
                  <a:gd name="T69" fmla="*/ 2 h 776"/>
                  <a:gd name="T70" fmla="*/ 3 w 55"/>
                  <a:gd name="T71" fmla="*/ 3 h 776"/>
                  <a:gd name="T72" fmla="*/ 3 w 55"/>
                  <a:gd name="T73" fmla="*/ 3 h 776"/>
                  <a:gd name="T74" fmla="*/ 3 w 55"/>
                  <a:gd name="T75" fmla="*/ 4 h 776"/>
                  <a:gd name="T76" fmla="*/ 3 w 55"/>
                  <a:gd name="T77" fmla="*/ 4 h 776"/>
                  <a:gd name="T78" fmla="*/ 3 w 55"/>
                  <a:gd name="T79" fmla="*/ 4 h 776"/>
                  <a:gd name="T80" fmla="*/ 3 w 55"/>
                  <a:gd name="T81" fmla="*/ 5 h 776"/>
                  <a:gd name="T82" fmla="*/ 3 w 55"/>
                  <a:gd name="T83" fmla="*/ 5 h 776"/>
                  <a:gd name="T84" fmla="*/ 3 w 55"/>
                  <a:gd name="T85" fmla="*/ 5 h 776"/>
                  <a:gd name="T86" fmla="*/ 3 w 55"/>
                  <a:gd name="T87" fmla="*/ 5 h 776"/>
                  <a:gd name="T88" fmla="*/ 3 w 55"/>
                  <a:gd name="T89" fmla="*/ 7 h 776"/>
                  <a:gd name="T90" fmla="*/ 3 w 55"/>
                  <a:gd name="T91" fmla="*/ 7 h 776"/>
                  <a:gd name="T92" fmla="*/ 3 w 55"/>
                  <a:gd name="T93" fmla="*/ 7 h 776"/>
                  <a:gd name="T94" fmla="*/ 3 w 55"/>
                  <a:gd name="T95" fmla="*/ 7 h 776"/>
                  <a:gd name="T96" fmla="*/ 3 w 55"/>
                  <a:gd name="T97" fmla="*/ 7 h 776"/>
                  <a:gd name="T98" fmla="*/ 3 w 55"/>
                  <a:gd name="T99" fmla="*/ 9 h 776"/>
                  <a:gd name="T100" fmla="*/ 3 w 55"/>
                  <a:gd name="T101" fmla="*/ 9 h 776"/>
                  <a:gd name="T102" fmla="*/ 3 w 55"/>
                  <a:gd name="T103" fmla="*/ 9 h 776"/>
                  <a:gd name="T104" fmla="*/ 3 w 55"/>
                  <a:gd name="T105" fmla="*/ 9 h 776"/>
                  <a:gd name="T106" fmla="*/ 3 w 55"/>
                  <a:gd name="T107" fmla="*/ 9 h 776"/>
                  <a:gd name="T108" fmla="*/ 3 w 55"/>
                  <a:gd name="T109" fmla="*/ 9 h 776"/>
                  <a:gd name="T110" fmla="*/ 3 w 55"/>
                  <a:gd name="T111" fmla="*/ 11 h 776"/>
                  <a:gd name="T112" fmla="*/ 3 w 55"/>
                  <a:gd name="T113" fmla="*/ 11 h 776"/>
                  <a:gd name="T114" fmla="*/ 3 w 55"/>
                  <a:gd name="T115" fmla="*/ 11 h 776"/>
                  <a:gd name="T116" fmla="*/ 3 w 55"/>
                  <a:gd name="T117" fmla="*/ 12 h 776"/>
                  <a:gd name="T118" fmla="*/ 3 w 55"/>
                  <a:gd name="T119" fmla="*/ 11 h 77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55"/>
                  <a:gd name="T181" fmla="*/ 0 h 776"/>
                  <a:gd name="T182" fmla="*/ 55 w 55"/>
                  <a:gd name="T183" fmla="*/ 776 h 77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55" h="776">
                    <a:moveTo>
                      <a:pt x="21" y="751"/>
                    </a:moveTo>
                    <a:lnTo>
                      <a:pt x="19" y="745"/>
                    </a:lnTo>
                    <a:lnTo>
                      <a:pt x="19" y="740"/>
                    </a:lnTo>
                    <a:lnTo>
                      <a:pt x="19" y="734"/>
                    </a:lnTo>
                    <a:lnTo>
                      <a:pt x="19" y="727"/>
                    </a:lnTo>
                    <a:lnTo>
                      <a:pt x="19" y="721"/>
                    </a:lnTo>
                    <a:lnTo>
                      <a:pt x="19" y="716"/>
                    </a:lnTo>
                    <a:lnTo>
                      <a:pt x="19" y="709"/>
                    </a:lnTo>
                    <a:lnTo>
                      <a:pt x="19" y="698"/>
                    </a:lnTo>
                    <a:lnTo>
                      <a:pt x="19" y="686"/>
                    </a:lnTo>
                    <a:lnTo>
                      <a:pt x="19" y="681"/>
                    </a:lnTo>
                    <a:lnTo>
                      <a:pt x="17" y="675"/>
                    </a:lnTo>
                    <a:lnTo>
                      <a:pt x="17" y="668"/>
                    </a:lnTo>
                    <a:lnTo>
                      <a:pt x="17" y="661"/>
                    </a:lnTo>
                    <a:lnTo>
                      <a:pt x="15" y="655"/>
                    </a:lnTo>
                    <a:lnTo>
                      <a:pt x="15" y="650"/>
                    </a:lnTo>
                    <a:lnTo>
                      <a:pt x="15" y="644"/>
                    </a:lnTo>
                    <a:lnTo>
                      <a:pt x="15" y="638"/>
                    </a:lnTo>
                    <a:lnTo>
                      <a:pt x="15" y="631"/>
                    </a:lnTo>
                    <a:lnTo>
                      <a:pt x="15" y="620"/>
                    </a:lnTo>
                    <a:lnTo>
                      <a:pt x="15" y="609"/>
                    </a:lnTo>
                    <a:lnTo>
                      <a:pt x="15" y="600"/>
                    </a:lnTo>
                    <a:lnTo>
                      <a:pt x="15" y="590"/>
                    </a:lnTo>
                    <a:lnTo>
                      <a:pt x="15" y="583"/>
                    </a:lnTo>
                    <a:lnTo>
                      <a:pt x="15" y="578"/>
                    </a:lnTo>
                    <a:lnTo>
                      <a:pt x="15" y="570"/>
                    </a:lnTo>
                    <a:lnTo>
                      <a:pt x="15" y="563"/>
                    </a:lnTo>
                    <a:lnTo>
                      <a:pt x="15" y="554"/>
                    </a:lnTo>
                    <a:lnTo>
                      <a:pt x="15" y="546"/>
                    </a:lnTo>
                    <a:lnTo>
                      <a:pt x="15" y="541"/>
                    </a:lnTo>
                    <a:lnTo>
                      <a:pt x="15" y="535"/>
                    </a:lnTo>
                    <a:lnTo>
                      <a:pt x="15" y="530"/>
                    </a:lnTo>
                    <a:lnTo>
                      <a:pt x="15" y="520"/>
                    </a:lnTo>
                    <a:lnTo>
                      <a:pt x="14" y="511"/>
                    </a:lnTo>
                    <a:lnTo>
                      <a:pt x="14" y="504"/>
                    </a:lnTo>
                    <a:lnTo>
                      <a:pt x="14" y="496"/>
                    </a:lnTo>
                    <a:lnTo>
                      <a:pt x="14" y="491"/>
                    </a:lnTo>
                    <a:lnTo>
                      <a:pt x="14" y="485"/>
                    </a:lnTo>
                    <a:lnTo>
                      <a:pt x="12" y="476"/>
                    </a:lnTo>
                    <a:lnTo>
                      <a:pt x="12" y="471"/>
                    </a:lnTo>
                    <a:lnTo>
                      <a:pt x="10" y="463"/>
                    </a:lnTo>
                    <a:lnTo>
                      <a:pt x="8" y="454"/>
                    </a:lnTo>
                    <a:lnTo>
                      <a:pt x="8" y="447"/>
                    </a:lnTo>
                    <a:lnTo>
                      <a:pt x="8" y="441"/>
                    </a:lnTo>
                    <a:lnTo>
                      <a:pt x="8" y="435"/>
                    </a:lnTo>
                    <a:lnTo>
                      <a:pt x="6" y="424"/>
                    </a:lnTo>
                    <a:lnTo>
                      <a:pt x="4" y="417"/>
                    </a:lnTo>
                    <a:lnTo>
                      <a:pt x="2" y="410"/>
                    </a:lnTo>
                    <a:lnTo>
                      <a:pt x="0" y="402"/>
                    </a:lnTo>
                    <a:lnTo>
                      <a:pt x="0" y="395"/>
                    </a:lnTo>
                    <a:lnTo>
                      <a:pt x="0" y="388"/>
                    </a:lnTo>
                    <a:lnTo>
                      <a:pt x="0" y="380"/>
                    </a:lnTo>
                    <a:lnTo>
                      <a:pt x="0" y="373"/>
                    </a:lnTo>
                    <a:lnTo>
                      <a:pt x="0" y="365"/>
                    </a:lnTo>
                    <a:lnTo>
                      <a:pt x="0" y="360"/>
                    </a:lnTo>
                    <a:lnTo>
                      <a:pt x="0" y="354"/>
                    </a:lnTo>
                    <a:lnTo>
                      <a:pt x="0" y="349"/>
                    </a:lnTo>
                    <a:lnTo>
                      <a:pt x="0" y="343"/>
                    </a:lnTo>
                    <a:lnTo>
                      <a:pt x="0" y="338"/>
                    </a:lnTo>
                    <a:lnTo>
                      <a:pt x="0" y="328"/>
                    </a:lnTo>
                    <a:lnTo>
                      <a:pt x="0" y="317"/>
                    </a:lnTo>
                    <a:lnTo>
                      <a:pt x="0" y="310"/>
                    </a:lnTo>
                    <a:lnTo>
                      <a:pt x="0" y="304"/>
                    </a:lnTo>
                    <a:lnTo>
                      <a:pt x="0" y="299"/>
                    </a:lnTo>
                    <a:lnTo>
                      <a:pt x="0" y="292"/>
                    </a:lnTo>
                    <a:lnTo>
                      <a:pt x="2" y="282"/>
                    </a:lnTo>
                    <a:lnTo>
                      <a:pt x="4" y="275"/>
                    </a:lnTo>
                    <a:lnTo>
                      <a:pt x="4" y="269"/>
                    </a:lnTo>
                    <a:lnTo>
                      <a:pt x="6" y="262"/>
                    </a:lnTo>
                    <a:lnTo>
                      <a:pt x="8" y="253"/>
                    </a:lnTo>
                    <a:lnTo>
                      <a:pt x="10" y="247"/>
                    </a:lnTo>
                    <a:lnTo>
                      <a:pt x="10" y="238"/>
                    </a:lnTo>
                    <a:lnTo>
                      <a:pt x="12" y="231"/>
                    </a:lnTo>
                    <a:lnTo>
                      <a:pt x="12" y="223"/>
                    </a:lnTo>
                    <a:lnTo>
                      <a:pt x="12" y="218"/>
                    </a:lnTo>
                    <a:lnTo>
                      <a:pt x="12" y="210"/>
                    </a:lnTo>
                    <a:lnTo>
                      <a:pt x="12" y="205"/>
                    </a:lnTo>
                    <a:lnTo>
                      <a:pt x="12" y="199"/>
                    </a:lnTo>
                    <a:lnTo>
                      <a:pt x="12" y="194"/>
                    </a:lnTo>
                    <a:lnTo>
                      <a:pt x="12" y="188"/>
                    </a:lnTo>
                    <a:lnTo>
                      <a:pt x="12" y="183"/>
                    </a:lnTo>
                    <a:lnTo>
                      <a:pt x="12" y="177"/>
                    </a:lnTo>
                    <a:lnTo>
                      <a:pt x="12" y="170"/>
                    </a:lnTo>
                    <a:lnTo>
                      <a:pt x="12" y="164"/>
                    </a:lnTo>
                    <a:lnTo>
                      <a:pt x="12" y="159"/>
                    </a:lnTo>
                    <a:lnTo>
                      <a:pt x="12" y="151"/>
                    </a:lnTo>
                    <a:lnTo>
                      <a:pt x="12" y="144"/>
                    </a:lnTo>
                    <a:lnTo>
                      <a:pt x="12" y="137"/>
                    </a:lnTo>
                    <a:lnTo>
                      <a:pt x="12" y="129"/>
                    </a:lnTo>
                    <a:lnTo>
                      <a:pt x="12" y="124"/>
                    </a:lnTo>
                    <a:lnTo>
                      <a:pt x="12" y="114"/>
                    </a:lnTo>
                    <a:lnTo>
                      <a:pt x="12" y="107"/>
                    </a:lnTo>
                    <a:lnTo>
                      <a:pt x="12" y="101"/>
                    </a:lnTo>
                    <a:lnTo>
                      <a:pt x="12" y="96"/>
                    </a:lnTo>
                    <a:lnTo>
                      <a:pt x="12" y="89"/>
                    </a:lnTo>
                    <a:lnTo>
                      <a:pt x="12" y="81"/>
                    </a:lnTo>
                    <a:lnTo>
                      <a:pt x="12" y="76"/>
                    </a:lnTo>
                    <a:lnTo>
                      <a:pt x="12" y="70"/>
                    </a:lnTo>
                    <a:lnTo>
                      <a:pt x="12" y="65"/>
                    </a:lnTo>
                    <a:lnTo>
                      <a:pt x="12" y="59"/>
                    </a:lnTo>
                    <a:lnTo>
                      <a:pt x="12" y="52"/>
                    </a:lnTo>
                    <a:lnTo>
                      <a:pt x="10" y="46"/>
                    </a:lnTo>
                    <a:lnTo>
                      <a:pt x="10" y="41"/>
                    </a:lnTo>
                    <a:lnTo>
                      <a:pt x="10" y="33"/>
                    </a:lnTo>
                    <a:lnTo>
                      <a:pt x="10" y="28"/>
                    </a:lnTo>
                    <a:lnTo>
                      <a:pt x="10" y="22"/>
                    </a:lnTo>
                    <a:lnTo>
                      <a:pt x="10" y="17"/>
                    </a:lnTo>
                    <a:lnTo>
                      <a:pt x="10" y="11"/>
                    </a:lnTo>
                    <a:lnTo>
                      <a:pt x="12" y="6"/>
                    </a:lnTo>
                    <a:lnTo>
                      <a:pt x="17" y="2"/>
                    </a:lnTo>
                    <a:lnTo>
                      <a:pt x="23" y="0"/>
                    </a:lnTo>
                    <a:lnTo>
                      <a:pt x="25" y="6"/>
                    </a:lnTo>
                    <a:lnTo>
                      <a:pt x="25" y="11"/>
                    </a:lnTo>
                    <a:lnTo>
                      <a:pt x="25" y="17"/>
                    </a:lnTo>
                    <a:lnTo>
                      <a:pt x="27" y="22"/>
                    </a:lnTo>
                    <a:lnTo>
                      <a:pt x="27" y="28"/>
                    </a:lnTo>
                    <a:lnTo>
                      <a:pt x="27" y="33"/>
                    </a:lnTo>
                    <a:lnTo>
                      <a:pt x="27" y="39"/>
                    </a:lnTo>
                    <a:lnTo>
                      <a:pt x="27" y="44"/>
                    </a:lnTo>
                    <a:lnTo>
                      <a:pt x="27" y="50"/>
                    </a:lnTo>
                    <a:lnTo>
                      <a:pt x="27" y="57"/>
                    </a:lnTo>
                    <a:lnTo>
                      <a:pt x="27" y="65"/>
                    </a:lnTo>
                    <a:lnTo>
                      <a:pt x="27" y="72"/>
                    </a:lnTo>
                    <a:lnTo>
                      <a:pt x="27" y="79"/>
                    </a:lnTo>
                    <a:lnTo>
                      <a:pt x="27" y="87"/>
                    </a:lnTo>
                    <a:lnTo>
                      <a:pt x="27" y="92"/>
                    </a:lnTo>
                    <a:lnTo>
                      <a:pt x="27" y="98"/>
                    </a:lnTo>
                    <a:lnTo>
                      <a:pt x="27" y="105"/>
                    </a:lnTo>
                    <a:lnTo>
                      <a:pt x="27" y="113"/>
                    </a:lnTo>
                    <a:lnTo>
                      <a:pt x="27" y="120"/>
                    </a:lnTo>
                    <a:lnTo>
                      <a:pt x="27" y="127"/>
                    </a:lnTo>
                    <a:lnTo>
                      <a:pt x="27" y="135"/>
                    </a:lnTo>
                    <a:lnTo>
                      <a:pt x="27" y="140"/>
                    </a:lnTo>
                    <a:lnTo>
                      <a:pt x="27" y="148"/>
                    </a:lnTo>
                    <a:lnTo>
                      <a:pt x="27" y="155"/>
                    </a:lnTo>
                    <a:lnTo>
                      <a:pt x="27" y="161"/>
                    </a:lnTo>
                    <a:lnTo>
                      <a:pt x="27" y="168"/>
                    </a:lnTo>
                    <a:lnTo>
                      <a:pt x="27" y="173"/>
                    </a:lnTo>
                    <a:lnTo>
                      <a:pt x="27" y="179"/>
                    </a:lnTo>
                    <a:lnTo>
                      <a:pt x="27" y="185"/>
                    </a:lnTo>
                    <a:lnTo>
                      <a:pt x="27" y="190"/>
                    </a:lnTo>
                    <a:lnTo>
                      <a:pt x="27" y="197"/>
                    </a:lnTo>
                    <a:lnTo>
                      <a:pt x="27" y="203"/>
                    </a:lnTo>
                    <a:lnTo>
                      <a:pt x="27" y="209"/>
                    </a:lnTo>
                    <a:lnTo>
                      <a:pt x="27" y="218"/>
                    </a:lnTo>
                    <a:lnTo>
                      <a:pt x="27" y="223"/>
                    </a:lnTo>
                    <a:lnTo>
                      <a:pt x="27" y="231"/>
                    </a:lnTo>
                    <a:lnTo>
                      <a:pt x="27" y="236"/>
                    </a:lnTo>
                    <a:lnTo>
                      <a:pt x="27" y="242"/>
                    </a:lnTo>
                    <a:lnTo>
                      <a:pt x="27" y="249"/>
                    </a:lnTo>
                    <a:lnTo>
                      <a:pt x="27" y="255"/>
                    </a:lnTo>
                    <a:lnTo>
                      <a:pt x="27" y="262"/>
                    </a:lnTo>
                    <a:lnTo>
                      <a:pt x="27" y="268"/>
                    </a:lnTo>
                    <a:lnTo>
                      <a:pt x="27" y="273"/>
                    </a:lnTo>
                    <a:lnTo>
                      <a:pt x="27" y="279"/>
                    </a:lnTo>
                    <a:lnTo>
                      <a:pt x="27" y="284"/>
                    </a:lnTo>
                    <a:lnTo>
                      <a:pt x="27" y="290"/>
                    </a:lnTo>
                    <a:lnTo>
                      <a:pt x="27" y="295"/>
                    </a:lnTo>
                    <a:lnTo>
                      <a:pt x="27" y="303"/>
                    </a:lnTo>
                    <a:lnTo>
                      <a:pt x="27" y="310"/>
                    </a:lnTo>
                    <a:lnTo>
                      <a:pt x="27" y="316"/>
                    </a:lnTo>
                    <a:lnTo>
                      <a:pt x="27" y="323"/>
                    </a:lnTo>
                    <a:lnTo>
                      <a:pt x="27" y="330"/>
                    </a:lnTo>
                    <a:lnTo>
                      <a:pt x="27" y="338"/>
                    </a:lnTo>
                    <a:lnTo>
                      <a:pt x="27" y="345"/>
                    </a:lnTo>
                    <a:lnTo>
                      <a:pt x="27" y="352"/>
                    </a:lnTo>
                    <a:lnTo>
                      <a:pt x="27" y="358"/>
                    </a:lnTo>
                    <a:lnTo>
                      <a:pt x="27" y="364"/>
                    </a:lnTo>
                    <a:lnTo>
                      <a:pt x="27" y="371"/>
                    </a:lnTo>
                    <a:lnTo>
                      <a:pt x="27" y="376"/>
                    </a:lnTo>
                    <a:lnTo>
                      <a:pt x="27" y="384"/>
                    </a:lnTo>
                    <a:lnTo>
                      <a:pt x="27" y="391"/>
                    </a:lnTo>
                    <a:lnTo>
                      <a:pt x="27" y="397"/>
                    </a:lnTo>
                    <a:lnTo>
                      <a:pt x="27" y="404"/>
                    </a:lnTo>
                    <a:lnTo>
                      <a:pt x="27" y="411"/>
                    </a:lnTo>
                    <a:lnTo>
                      <a:pt x="27" y="419"/>
                    </a:lnTo>
                    <a:lnTo>
                      <a:pt x="27" y="428"/>
                    </a:lnTo>
                    <a:lnTo>
                      <a:pt x="27" y="434"/>
                    </a:lnTo>
                    <a:lnTo>
                      <a:pt x="27" y="441"/>
                    </a:lnTo>
                    <a:lnTo>
                      <a:pt x="27" y="448"/>
                    </a:lnTo>
                    <a:lnTo>
                      <a:pt x="27" y="454"/>
                    </a:lnTo>
                    <a:lnTo>
                      <a:pt x="27" y="461"/>
                    </a:lnTo>
                    <a:lnTo>
                      <a:pt x="27" y="467"/>
                    </a:lnTo>
                    <a:lnTo>
                      <a:pt x="29" y="474"/>
                    </a:lnTo>
                    <a:lnTo>
                      <a:pt x="29" y="480"/>
                    </a:lnTo>
                    <a:lnTo>
                      <a:pt x="29" y="485"/>
                    </a:lnTo>
                    <a:lnTo>
                      <a:pt x="31" y="491"/>
                    </a:lnTo>
                    <a:lnTo>
                      <a:pt x="31" y="496"/>
                    </a:lnTo>
                    <a:lnTo>
                      <a:pt x="33" y="502"/>
                    </a:lnTo>
                    <a:lnTo>
                      <a:pt x="33" y="507"/>
                    </a:lnTo>
                    <a:lnTo>
                      <a:pt x="35" y="515"/>
                    </a:lnTo>
                    <a:lnTo>
                      <a:pt x="37" y="520"/>
                    </a:lnTo>
                    <a:lnTo>
                      <a:pt x="37" y="526"/>
                    </a:lnTo>
                    <a:lnTo>
                      <a:pt x="37" y="531"/>
                    </a:lnTo>
                    <a:lnTo>
                      <a:pt x="39" y="537"/>
                    </a:lnTo>
                    <a:lnTo>
                      <a:pt x="39" y="543"/>
                    </a:lnTo>
                    <a:lnTo>
                      <a:pt x="39" y="548"/>
                    </a:lnTo>
                    <a:lnTo>
                      <a:pt x="39" y="554"/>
                    </a:lnTo>
                    <a:lnTo>
                      <a:pt x="41" y="559"/>
                    </a:lnTo>
                    <a:lnTo>
                      <a:pt x="41" y="566"/>
                    </a:lnTo>
                    <a:lnTo>
                      <a:pt x="41" y="574"/>
                    </a:lnTo>
                    <a:lnTo>
                      <a:pt x="41" y="581"/>
                    </a:lnTo>
                    <a:lnTo>
                      <a:pt x="41" y="589"/>
                    </a:lnTo>
                    <a:lnTo>
                      <a:pt x="42" y="594"/>
                    </a:lnTo>
                    <a:lnTo>
                      <a:pt x="42" y="600"/>
                    </a:lnTo>
                    <a:lnTo>
                      <a:pt x="42" y="605"/>
                    </a:lnTo>
                    <a:lnTo>
                      <a:pt x="42" y="611"/>
                    </a:lnTo>
                    <a:lnTo>
                      <a:pt x="44" y="618"/>
                    </a:lnTo>
                    <a:lnTo>
                      <a:pt x="44" y="626"/>
                    </a:lnTo>
                    <a:lnTo>
                      <a:pt x="48" y="637"/>
                    </a:lnTo>
                    <a:lnTo>
                      <a:pt x="48" y="644"/>
                    </a:lnTo>
                    <a:lnTo>
                      <a:pt x="50" y="650"/>
                    </a:lnTo>
                    <a:lnTo>
                      <a:pt x="50" y="655"/>
                    </a:lnTo>
                    <a:lnTo>
                      <a:pt x="52" y="661"/>
                    </a:lnTo>
                    <a:lnTo>
                      <a:pt x="52" y="666"/>
                    </a:lnTo>
                    <a:lnTo>
                      <a:pt x="52" y="672"/>
                    </a:lnTo>
                    <a:lnTo>
                      <a:pt x="52" y="677"/>
                    </a:lnTo>
                    <a:lnTo>
                      <a:pt x="54" y="685"/>
                    </a:lnTo>
                    <a:lnTo>
                      <a:pt x="54" y="692"/>
                    </a:lnTo>
                    <a:lnTo>
                      <a:pt x="54" y="699"/>
                    </a:lnTo>
                    <a:lnTo>
                      <a:pt x="54" y="709"/>
                    </a:lnTo>
                    <a:lnTo>
                      <a:pt x="54" y="714"/>
                    </a:lnTo>
                    <a:lnTo>
                      <a:pt x="54" y="721"/>
                    </a:lnTo>
                    <a:lnTo>
                      <a:pt x="54" y="727"/>
                    </a:lnTo>
                    <a:lnTo>
                      <a:pt x="54" y="733"/>
                    </a:lnTo>
                    <a:lnTo>
                      <a:pt x="54" y="738"/>
                    </a:lnTo>
                    <a:lnTo>
                      <a:pt x="54" y="744"/>
                    </a:lnTo>
                    <a:lnTo>
                      <a:pt x="54" y="751"/>
                    </a:lnTo>
                    <a:lnTo>
                      <a:pt x="54" y="757"/>
                    </a:lnTo>
                    <a:lnTo>
                      <a:pt x="54" y="762"/>
                    </a:lnTo>
                    <a:lnTo>
                      <a:pt x="54" y="768"/>
                    </a:lnTo>
                    <a:lnTo>
                      <a:pt x="48" y="771"/>
                    </a:lnTo>
                    <a:lnTo>
                      <a:pt x="42" y="773"/>
                    </a:lnTo>
                    <a:lnTo>
                      <a:pt x="37" y="775"/>
                    </a:lnTo>
                    <a:lnTo>
                      <a:pt x="31" y="775"/>
                    </a:lnTo>
                    <a:lnTo>
                      <a:pt x="25" y="775"/>
                    </a:lnTo>
                    <a:lnTo>
                      <a:pt x="19" y="775"/>
                    </a:lnTo>
                    <a:lnTo>
                      <a:pt x="15" y="769"/>
                    </a:lnTo>
                    <a:lnTo>
                      <a:pt x="15" y="764"/>
                    </a:lnTo>
                    <a:lnTo>
                      <a:pt x="15" y="758"/>
                    </a:lnTo>
                    <a:lnTo>
                      <a:pt x="15" y="753"/>
                    </a:lnTo>
                    <a:lnTo>
                      <a:pt x="17" y="747"/>
                    </a:lnTo>
                    <a:lnTo>
                      <a:pt x="19" y="742"/>
                    </a:lnTo>
                  </a:path>
                </a:pathLst>
              </a:custGeom>
              <a:solidFill>
                <a:srgbClr val="EAEC5E"/>
              </a:solidFill>
              <a:ln w="12700" cap="rnd">
                <a:solidFill>
                  <a:srgbClr val="00CC00"/>
                </a:solidFill>
                <a:round/>
                <a:headEnd/>
                <a:tailEnd/>
              </a:ln>
            </p:spPr>
            <p:txBody>
              <a:bodyPr/>
              <a:lstStyle/>
              <a:p>
                <a:endParaRPr lang="en-US"/>
              </a:p>
            </p:txBody>
          </p:sp>
          <p:sp>
            <p:nvSpPr>
              <p:cNvPr id="3714" name="Freeform 404"/>
              <p:cNvSpPr>
                <a:spLocks/>
              </p:cNvSpPr>
              <p:nvPr/>
            </p:nvSpPr>
            <p:spPr bwMode="auto">
              <a:xfrm>
                <a:off x="4015" y="2160"/>
                <a:ext cx="53" cy="114"/>
              </a:xfrm>
              <a:custGeom>
                <a:avLst/>
                <a:gdLst>
                  <a:gd name="T0" fmla="*/ 49 w 53"/>
                  <a:gd name="T1" fmla="*/ 113 h 114"/>
                  <a:gd name="T2" fmla="*/ 51 w 53"/>
                  <a:gd name="T3" fmla="*/ 106 h 114"/>
                  <a:gd name="T4" fmla="*/ 52 w 53"/>
                  <a:gd name="T5" fmla="*/ 100 h 114"/>
                  <a:gd name="T6" fmla="*/ 52 w 53"/>
                  <a:gd name="T7" fmla="*/ 93 h 114"/>
                  <a:gd name="T8" fmla="*/ 52 w 53"/>
                  <a:gd name="T9" fmla="*/ 86 h 114"/>
                  <a:gd name="T10" fmla="*/ 52 w 53"/>
                  <a:gd name="T11" fmla="*/ 80 h 114"/>
                  <a:gd name="T12" fmla="*/ 52 w 53"/>
                  <a:gd name="T13" fmla="*/ 73 h 114"/>
                  <a:gd name="T14" fmla="*/ 50 w 53"/>
                  <a:gd name="T15" fmla="*/ 66 h 114"/>
                  <a:gd name="T16" fmla="*/ 48 w 53"/>
                  <a:gd name="T17" fmla="*/ 60 h 114"/>
                  <a:gd name="T18" fmla="*/ 45 w 53"/>
                  <a:gd name="T19" fmla="*/ 55 h 114"/>
                  <a:gd name="T20" fmla="*/ 43 w 53"/>
                  <a:gd name="T21" fmla="*/ 49 h 114"/>
                  <a:gd name="T22" fmla="*/ 40 w 53"/>
                  <a:gd name="T23" fmla="*/ 44 h 114"/>
                  <a:gd name="T24" fmla="*/ 38 w 53"/>
                  <a:gd name="T25" fmla="*/ 38 h 114"/>
                  <a:gd name="T26" fmla="*/ 35 w 53"/>
                  <a:gd name="T27" fmla="*/ 33 h 114"/>
                  <a:gd name="T28" fmla="*/ 33 w 53"/>
                  <a:gd name="T29" fmla="*/ 27 h 114"/>
                  <a:gd name="T30" fmla="*/ 30 w 53"/>
                  <a:gd name="T31" fmla="*/ 24 h 114"/>
                  <a:gd name="T32" fmla="*/ 27 w 53"/>
                  <a:gd name="T33" fmla="*/ 20 h 114"/>
                  <a:gd name="T34" fmla="*/ 24 w 53"/>
                  <a:gd name="T35" fmla="*/ 16 h 114"/>
                  <a:gd name="T36" fmla="*/ 21 w 53"/>
                  <a:gd name="T37" fmla="*/ 13 h 114"/>
                  <a:gd name="T38" fmla="*/ 18 w 53"/>
                  <a:gd name="T39" fmla="*/ 9 h 114"/>
                  <a:gd name="T40" fmla="*/ 15 w 53"/>
                  <a:gd name="T41" fmla="*/ 7 h 114"/>
                  <a:gd name="T42" fmla="*/ 12 w 53"/>
                  <a:gd name="T43" fmla="*/ 2 h 114"/>
                  <a:gd name="T44" fmla="*/ 9 w 53"/>
                  <a:gd name="T45" fmla="*/ 2 h 114"/>
                  <a:gd name="T46" fmla="*/ 6 w 53"/>
                  <a:gd name="T47" fmla="*/ 0 h 114"/>
                  <a:gd name="T48" fmla="*/ 3 w 53"/>
                  <a:gd name="T49" fmla="*/ 0 h 114"/>
                  <a:gd name="T50" fmla="*/ 0 w 53"/>
                  <a:gd name="T51" fmla="*/ 0 h 114"/>
                  <a:gd name="T52" fmla="*/ 3 w 53"/>
                  <a:gd name="T53" fmla="*/ 2 h 114"/>
                  <a:gd name="T54" fmla="*/ 0 w 53"/>
                  <a:gd name="T55" fmla="*/ 7 h 114"/>
                  <a:gd name="T56" fmla="*/ 0 w 53"/>
                  <a:gd name="T57" fmla="*/ 13 h 114"/>
                  <a:gd name="T58" fmla="*/ 1 w 53"/>
                  <a:gd name="T59" fmla="*/ 20 h 114"/>
                  <a:gd name="T60" fmla="*/ 3 w 53"/>
                  <a:gd name="T61" fmla="*/ 27 h 114"/>
                  <a:gd name="T62" fmla="*/ 4 w 53"/>
                  <a:gd name="T63" fmla="*/ 33 h 114"/>
                  <a:gd name="T64" fmla="*/ 5 w 53"/>
                  <a:gd name="T65" fmla="*/ 40 h 114"/>
                  <a:gd name="T66" fmla="*/ 7 w 53"/>
                  <a:gd name="T67" fmla="*/ 47 h 114"/>
                  <a:gd name="T68" fmla="*/ 10 w 53"/>
                  <a:gd name="T69" fmla="*/ 51 h 114"/>
                  <a:gd name="T70" fmla="*/ 12 w 53"/>
                  <a:gd name="T71" fmla="*/ 58 h 114"/>
                  <a:gd name="T72" fmla="*/ 15 w 53"/>
                  <a:gd name="T73" fmla="*/ 62 h 114"/>
                  <a:gd name="T74" fmla="*/ 18 w 53"/>
                  <a:gd name="T75" fmla="*/ 69 h 114"/>
                  <a:gd name="T76" fmla="*/ 21 w 53"/>
                  <a:gd name="T77" fmla="*/ 73 h 114"/>
                  <a:gd name="T78" fmla="*/ 24 w 53"/>
                  <a:gd name="T79" fmla="*/ 78 h 114"/>
                  <a:gd name="T80" fmla="*/ 26 w 53"/>
                  <a:gd name="T81" fmla="*/ 84 h 114"/>
                  <a:gd name="T82" fmla="*/ 29 w 53"/>
                  <a:gd name="T83" fmla="*/ 86 h 114"/>
                  <a:gd name="T84" fmla="*/ 31 w 53"/>
                  <a:gd name="T85" fmla="*/ 93 h 114"/>
                  <a:gd name="T86" fmla="*/ 34 w 53"/>
                  <a:gd name="T87" fmla="*/ 95 h 114"/>
                  <a:gd name="T88" fmla="*/ 37 w 53"/>
                  <a:gd name="T89" fmla="*/ 102 h 114"/>
                  <a:gd name="T90" fmla="*/ 39 w 53"/>
                  <a:gd name="T91" fmla="*/ 109 h 114"/>
                  <a:gd name="T92" fmla="*/ 42 w 53"/>
                  <a:gd name="T93" fmla="*/ 109 h 114"/>
                  <a:gd name="T94" fmla="*/ 45 w 53"/>
                  <a:gd name="T95" fmla="*/ 113 h 114"/>
                  <a:gd name="T96" fmla="*/ 48 w 53"/>
                  <a:gd name="T97" fmla="*/ 113 h 114"/>
                  <a:gd name="T98" fmla="*/ 51 w 53"/>
                  <a:gd name="T99" fmla="*/ 113 h 114"/>
                  <a:gd name="T100" fmla="*/ 51 w 53"/>
                  <a:gd name="T101" fmla="*/ 106 h 114"/>
                  <a:gd name="T102" fmla="*/ 51 w 53"/>
                  <a:gd name="T103" fmla="*/ 100 h 11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53"/>
                  <a:gd name="T157" fmla="*/ 0 h 114"/>
                  <a:gd name="T158" fmla="*/ 53 w 53"/>
                  <a:gd name="T159" fmla="*/ 114 h 114"/>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53" h="114">
                    <a:moveTo>
                      <a:pt x="49" y="113"/>
                    </a:moveTo>
                    <a:lnTo>
                      <a:pt x="51" y="106"/>
                    </a:lnTo>
                    <a:lnTo>
                      <a:pt x="52" y="100"/>
                    </a:lnTo>
                    <a:lnTo>
                      <a:pt x="52" y="93"/>
                    </a:lnTo>
                    <a:lnTo>
                      <a:pt x="52" y="86"/>
                    </a:lnTo>
                    <a:lnTo>
                      <a:pt x="52" y="80"/>
                    </a:lnTo>
                    <a:lnTo>
                      <a:pt x="52" y="73"/>
                    </a:lnTo>
                    <a:lnTo>
                      <a:pt x="50" y="66"/>
                    </a:lnTo>
                    <a:lnTo>
                      <a:pt x="48" y="60"/>
                    </a:lnTo>
                    <a:lnTo>
                      <a:pt x="45" y="55"/>
                    </a:lnTo>
                    <a:lnTo>
                      <a:pt x="43" y="49"/>
                    </a:lnTo>
                    <a:lnTo>
                      <a:pt x="40" y="44"/>
                    </a:lnTo>
                    <a:lnTo>
                      <a:pt x="38" y="38"/>
                    </a:lnTo>
                    <a:lnTo>
                      <a:pt x="35" y="33"/>
                    </a:lnTo>
                    <a:lnTo>
                      <a:pt x="33" y="27"/>
                    </a:lnTo>
                    <a:lnTo>
                      <a:pt x="30" y="24"/>
                    </a:lnTo>
                    <a:lnTo>
                      <a:pt x="27" y="20"/>
                    </a:lnTo>
                    <a:lnTo>
                      <a:pt x="24" y="16"/>
                    </a:lnTo>
                    <a:lnTo>
                      <a:pt x="21" y="13"/>
                    </a:lnTo>
                    <a:lnTo>
                      <a:pt x="18" y="9"/>
                    </a:lnTo>
                    <a:lnTo>
                      <a:pt x="15" y="7"/>
                    </a:lnTo>
                    <a:lnTo>
                      <a:pt x="12" y="2"/>
                    </a:lnTo>
                    <a:lnTo>
                      <a:pt x="9" y="2"/>
                    </a:lnTo>
                    <a:lnTo>
                      <a:pt x="6" y="0"/>
                    </a:lnTo>
                    <a:lnTo>
                      <a:pt x="3" y="0"/>
                    </a:lnTo>
                    <a:lnTo>
                      <a:pt x="0" y="0"/>
                    </a:lnTo>
                    <a:lnTo>
                      <a:pt x="3" y="2"/>
                    </a:lnTo>
                    <a:lnTo>
                      <a:pt x="0" y="7"/>
                    </a:lnTo>
                    <a:lnTo>
                      <a:pt x="0" y="13"/>
                    </a:lnTo>
                    <a:lnTo>
                      <a:pt x="1" y="20"/>
                    </a:lnTo>
                    <a:lnTo>
                      <a:pt x="3" y="27"/>
                    </a:lnTo>
                    <a:lnTo>
                      <a:pt x="4" y="33"/>
                    </a:lnTo>
                    <a:lnTo>
                      <a:pt x="5" y="40"/>
                    </a:lnTo>
                    <a:lnTo>
                      <a:pt x="7" y="47"/>
                    </a:lnTo>
                    <a:lnTo>
                      <a:pt x="10" y="51"/>
                    </a:lnTo>
                    <a:lnTo>
                      <a:pt x="12" y="58"/>
                    </a:lnTo>
                    <a:lnTo>
                      <a:pt x="15" y="62"/>
                    </a:lnTo>
                    <a:lnTo>
                      <a:pt x="18" y="69"/>
                    </a:lnTo>
                    <a:lnTo>
                      <a:pt x="21" y="73"/>
                    </a:lnTo>
                    <a:lnTo>
                      <a:pt x="24" y="78"/>
                    </a:lnTo>
                    <a:lnTo>
                      <a:pt x="26" y="84"/>
                    </a:lnTo>
                    <a:lnTo>
                      <a:pt x="29" y="86"/>
                    </a:lnTo>
                    <a:lnTo>
                      <a:pt x="31" y="93"/>
                    </a:lnTo>
                    <a:lnTo>
                      <a:pt x="34" y="95"/>
                    </a:lnTo>
                    <a:lnTo>
                      <a:pt x="37" y="102"/>
                    </a:lnTo>
                    <a:lnTo>
                      <a:pt x="39" y="109"/>
                    </a:lnTo>
                    <a:lnTo>
                      <a:pt x="42" y="109"/>
                    </a:lnTo>
                    <a:lnTo>
                      <a:pt x="45" y="113"/>
                    </a:lnTo>
                    <a:lnTo>
                      <a:pt x="48" y="113"/>
                    </a:lnTo>
                    <a:lnTo>
                      <a:pt x="51" y="113"/>
                    </a:lnTo>
                    <a:lnTo>
                      <a:pt x="51" y="106"/>
                    </a:lnTo>
                    <a:lnTo>
                      <a:pt x="51" y="100"/>
                    </a:lnTo>
                  </a:path>
                </a:pathLst>
              </a:custGeom>
              <a:solidFill>
                <a:srgbClr val="EAEC5E"/>
              </a:solidFill>
              <a:ln w="12700" cap="rnd">
                <a:solidFill>
                  <a:schemeClr val="tx1"/>
                </a:solidFill>
                <a:round/>
                <a:headEnd/>
                <a:tailEnd/>
              </a:ln>
            </p:spPr>
            <p:txBody>
              <a:bodyPr/>
              <a:lstStyle/>
              <a:p>
                <a:endParaRPr lang="en-US"/>
              </a:p>
            </p:txBody>
          </p:sp>
          <p:grpSp>
            <p:nvGrpSpPr>
              <p:cNvPr id="3715" name="Group 405"/>
              <p:cNvGrpSpPr>
                <a:grpSpLocks/>
              </p:cNvGrpSpPr>
              <p:nvPr/>
            </p:nvGrpSpPr>
            <p:grpSpPr bwMode="auto">
              <a:xfrm>
                <a:off x="4029" y="1856"/>
                <a:ext cx="97" cy="111"/>
                <a:chOff x="3654" y="1129"/>
                <a:chExt cx="97" cy="111"/>
              </a:xfrm>
            </p:grpSpPr>
            <p:sp>
              <p:nvSpPr>
                <p:cNvPr id="3716" name="Freeform 406"/>
                <p:cNvSpPr>
                  <a:spLocks/>
                </p:cNvSpPr>
                <p:nvPr/>
              </p:nvSpPr>
              <p:spPr bwMode="auto">
                <a:xfrm>
                  <a:off x="3705" y="1214"/>
                  <a:ext cx="46" cy="16"/>
                </a:xfrm>
                <a:custGeom>
                  <a:avLst/>
                  <a:gdLst>
                    <a:gd name="T0" fmla="*/ 0 w 46"/>
                    <a:gd name="T1" fmla="*/ 15 h 16"/>
                    <a:gd name="T2" fmla="*/ 2 w 46"/>
                    <a:gd name="T3" fmla="*/ 11 h 16"/>
                    <a:gd name="T4" fmla="*/ 6 w 46"/>
                    <a:gd name="T5" fmla="*/ 10 h 16"/>
                    <a:gd name="T6" fmla="*/ 11 w 46"/>
                    <a:gd name="T7" fmla="*/ 8 h 16"/>
                    <a:gd name="T8" fmla="*/ 16 w 46"/>
                    <a:gd name="T9" fmla="*/ 5 h 16"/>
                    <a:gd name="T10" fmla="*/ 21 w 46"/>
                    <a:gd name="T11" fmla="*/ 3 h 16"/>
                    <a:gd name="T12" fmla="*/ 26 w 46"/>
                    <a:gd name="T13" fmla="*/ 3 h 16"/>
                    <a:gd name="T14" fmla="*/ 30 w 46"/>
                    <a:gd name="T15" fmla="*/ 3 h 16"/>
                    <a:gd name="T16" fmla="*/ 35 w 46"/>
                    <a:gd name="T17" fmla="*/ 0 h 16"/>
                    <a:gd name="T18" fmla="*/ 39 w 46"/>
                    <a:gd name="T19" fmla="*/ 0 h 16"/>
                    <a:gd name="T20" fmla="*/ 44 w 46"/>
                    <a:gd name="T21" fmla="*/ 0 h 16"/>
                    <a:gd name="T22" fmla="*/ 45 w 46"/>
                    <a:gd name="T23" fmla="*/ 0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6"/>
                    <a:gd name="T37" fmla="*/ 0 h 16"/>
                    <a:gd name="T38" fmla="*/ 46 w 46"/>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6" h="16">
                      <a:moveTo>
                        <a:pt x="0" y="15"/>
                      </a:moveTo>
                      <a:lnTo>
                        <a:pt x="2" y="11"/>
                      </a:lnTo>
                      <a:lnTo>
                        <a:pt x="6" y="10"/>
                      </a:lnTo>
                      <a:lnTo>
                        <a:pt x="11" y="8"/>
                      </a:lnTo>
                      <a:lnTo>
                        <a:pt x="16" y="5"/>
                      </a:lnTo>
                      <a:lnTo>
                        <a:pt x="21" y="3"/>
                      </a:lnTo>
                      <a:lnTo>
                        <a:pt x="26" y="3"/>
                      </a:lnTo>
                      <a:lnTo>
                        <a:pt x="30" y="3"/>
                      </a:lnTo>
                      <a:lnTo>
                        <a:pt x="35" y="0"/>
                      </a:lnTo>
                      <a:lnTo>
                        <a:pt x="39" y="0"/>
                      </a:lnTo>
                      <a:lnTo>
                        <a:pt x="44" y="0"/>
                      </a:lnTo>
                      <a:lnTo>
                        <a:pt x="45"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717" name="Freeform 407"/>
                <p:cNvSpPr>
                  <a:spLocks/>
                </p:cNvSpPr>
                <p:nvPr/>
              </p:nvSpPr>
              <p:spPr bwMode="auto">
                <a:xfrm>
                  <a:off x="3704" y="1172"/>
                  <a:ext cx="42" cy="41"/>
                </a:xfrm>
                <a:custGeom>
                  <a:avLst/>
                  <a:gdLst>
                    <a:gd name="T0" fmla="*/ 0 w 42"/>
                    <a:gd name="T1" fmla="*/ 40 h 41"/>
                    <a:gd name="T2" fmla="*/ 2 w 42"/>
                    <a:gd name="T3" fmla="*/ 29 h 41"/>
                    <a:gd name="T4" fmla="*/ 6 w 42"/>
                    <a:gd name="T5" fmla="*/ 27 h 41"/>
                    <a:gd name="T6" fmla="*/ 10 w 42"/>
                    <a:gd name="T7" fmla="*/ 20 h 41"/>
                    <a:gd name="T8" fmla="*/ 14 w 42"/>
                    <a:gd name="T9" fmla="*/ 13 h 41"/>
                    <a:gd name="T10" fmla="*/ 19 w 42"/>
                    <a:gd name="T11" fmla="*/ 7 h 41"/>
                    <a:gd name="T12" fmla="*/ 24 w 42"/>
                    <a:gd name="T13" fmla="*/ 7 h 41"/>
                    <a:gd name="T14" fmla="*/ 27 w 42"/>
                    <a:gd name="T15" fmla="*/ 7 h 41"/>
                    <a:gd name="T16" fmla="*/ 32 w 42"/>
                    <a:gd name="T17" fmla="*/ 0 h 41"/>
                    <a:gd name="T18" fmla="*/ 36 w 42"/>
                    <a:gd name="T19" fmla="*/ 0 h 41"/>
                    <a:gd name="T20" fmla="*/ 40 w 42"/>
                    <a:gd name="T21" fmla="*/ 0 h 41"/>
                    <a:gd name="T22" fmla="*/ 41 w 42"/>
                    <a:gd name="T23" fmla="*/ 0 h 4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2"/>
                    <a:gd name="T37" fmla="*/ 0 h 41"/>
                    <a:gd name="T38" fmla="*/ 42 w 42"/>
                    <a:gd name="T39" fmla="*/ 41 h 4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2" h="41">
                      <a:moveTo>
                        <a:pt x="0" y="40"/>
                      </a:moveTo>
                      <a:lnTo>
                        <a:pt x="2" y="29"/>
                      </a:lnTo>
                      <a:lnTo>
                        <a:pt x="6" y="27"/>
                      </a:lnTo>
                      <a:lnTo>
                        <a:pt x="10" y="20"/>
                      </a:lnTo>
                      <a:lnTo>
                        <a:pt x="14" y="13"/>
                      </a:lnTo>
                      <a:lnTo>
                        <a:pt x="19" y="7"/>
                      </a:lnTo>
                      <a:lnTo>
                        <a:pt x="24" y="7"/>
                      </a:lnTo>
                      <a:lnTo>
                        <a:pt x="27" y="7"/>
                      </a:lnTo>
                      <a:lnTo>
                        <a:pt x="32" y="0"/>
                      </a:lnTo>
                      <a:lnTo>
                        <a:pt x="36" y="0"/>
                      </a:lnTo>
                      <a:lnTo>
                        <a:pt x="40" y="0"/>
                      </a:lnTo>
                      <a:lnTo>
                        <a:pt x="41"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718" name="Freeform 408"/>
                <p:cNvSpPr>
                  <a:spLocks/>
                </p:cNvSpPr>
                <p:nvPr/>
              </p:nvSpPr>
              <p:spPr bwMode="auto">
                <a:xfrm>
                  <a:off x="3706" y="1144"/>
                  <a:ext cx="30" cy="59"/>
                </a:xfrm>
                <a:custGeom>
                  <a:avLst/>
                  <a:gdLst>
                    <a:gd name="T0" fmla="*/ 0 w 30"/>
                    <a:gd name="T1" fmla="*/ 58 h 59"/>
                    <a:gd name="T2" fmla="*/ 2 w 30"/>
                    <a:gd name="T3" fmla="*/ 42 h 59"/>
                    <a:gd name="T4" fmla="*/ 4 w 30"/>
                    <a:gd name="T5" fmla="*/ 39 h 59"/>
                    <a:gd name="T6" fmla="*/ 7 w 30"/>
                    <a:gd name="T7" fmla="*/ 29 h 59"/>
                    <a:gd name="T8" fmla="*/ 10 w 30"/>
                    <a:gd name="T9" fmla="*/ 19 h 59"/>
                    <a:gd name="T10" fmla="*/ 13 w 30"/>
                    <a:gd name="T11" fmla="*/ 10 h 59"/>
                    <a:gd name="T12" fmla="*/ 17 w 30"/>
                    <a:gd name="T13" fmla="*/ 10 h 59"/>
                    <a:gd name="T14" fmla="*/ 19 w 30"/>
                    <a:gd name="T15" fmla="*/ 10 h 59"/>
                    <a:gd name="T16" fmla="*/ 22 w 30"/>
                    <a:gd name="T17" fmla="*/ 0 h 59"/>
                    <a:gd name="T18" fmla="*/ 25 w 30"/>
                    <a:gd name="T19" fmla="*/ 0 h 59"/>
                    <a:gd name="T20" fmla="*/ 28 w 30"/>
                    <a:gd name="T21" fmla="*/ 0 h 59"/>
                    <a:gd name="T22" fmla="*/ 29 w 30"/>
                    <a:gd name="T23" fmla="*/ 0 h 5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0"/>
                    <a:gd name="T37" fmla="*/ 0 h 59"/>
                    <a:gd name="T38" fmla="*/ 30 w 30"/>
                    <a:gd name="T39" fmla="*/ 59 h 5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0" h="59">
                      <a:moveTo>
                        <a:pt x="0" y="58"/>
                      </a:moveTo>
                      <a:lnTo>
                        <a:pt x="2" y="42"/>
                      </a:lnTo>
                      <a:lnTo>
                        <a:pt x="4" y="39"/>
                      </a:lnTo>
                      <a:lnTo>
                        <a:pt x="7" y="29"/>
                      </a:lnTo>
                      <a:lnTo>
                        <a:pt x="10" y="19"/>
                      </a:lnTo>
                      <a:lnTo>
                        <a:pt x="13" y="10"/>
                      </a:lnTo>
                      <a:lnTo>
                        <a:pt x="17" y="10"/>
                      </a:lnTo>
                      <a:lnTo>
                        <a:pt x="19" y="10"/>
                      </a:lnTo>
                      <a:lnTo>
                        <a:pt x="22" y="0"/>
                      </a:lnTo>
                      <a:lnTo>
                        <a:pt x="25" y="0"/>
                      </a:lnTo>
                      <a:lnTo>
                        <a:pt x="28" y="0"/>
                      </a:lnTo>
                      <a:lnTo>
                        <a:pt x="29"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719" name="Freeform 409"/>
                <p:cNvSpPr>
                  <a:spLocks/>
                </p:cNvSpPr>
                <p:nvPr/>
              </p:nvSpPr>
              <p:spPr bwMode="auto">
                <a:xfrm>
                  <a:off x="3654" y="1214"/>
                  <a:ext cx="46" cy="16"/>
                </a:xfrm>
                <a:custGeom>
                  <a:avLst/>
                  <a:gdLst>
                    <a:gd name="T0" fmla="*/ 45 w 46"/>
                    <a:gd name="T1" fmla="*/ 15 h 16"/>
                    <a:gd name="T2" fmla="*/ 43 w 46"/>
                    <a:gd name="T3" fmla="*/ 11 h 16"/>
                    <a:gd name="T4" fmla="*/ 39 w 46"/>
                    <a:gd name="T5" fmla="*/ 10 h 16"/>
                    <a:gd name="T6" fmla="*/ 34 w 46"/>
                    <a:gd name="T7" fmla="*/ 8 h 16"/>
                    <a:gd name="T8" fmla="*/ 29 w 46"/>
                    <a:gd name="T9" fmla="*/ 5 h 16"/>
                    <a:gd name="T10" fmla="*/ 24 w 46"/>
                    <a:gd name="T11" fmla="*/ 3 h 16"/>
                    <a:gd name="T12" fmla="*/ 19 w 46"/>
                    <a:gd name="T13" fmla="*/ 3 h 16"/>
                    <a:gd name="T14" fmla="*/ 15 w 46"/>
                    <a:gd name="T15" fmla="*/ 3 h 16"/>
                    <a:gd name="T16" fmla="*/ 10 w 46"/>
                    <a:gd name="T17" fmla="*/ 0 h 16"/>
                    <a:gd name="T18" fmla="*/ 6 w 46"/>
                    <a:gd name="T19" fmla="*/ 0 h 16"/>
                    <a:gd name="T20" fmla="*/ 1 w 46"/>
                    <a:gd name="T21" fmla="*/ 0 h 16"/>
                    <a:gd name="T22" fmla="*/ 0 w 46"/>
                    <a:gd name="T23" fmla="*/ 0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6"/>
                    <a:gd name="T37" fmla="*/ 0 h 16"/>
                    <a:gd name="T38" fmla="*/ 46 w 46"/>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6" h="16">
                      <a:moveTo>
                        <a:pt x="45" y="15"/>
                      </a:moveTo>
                      <a:lnTo>
                        <a:pt x="43" y="11"/>
                      </a:lnTo>
                      <a:lnTo>
                        <a:pt x="39" y="10"/>
                      </a:lnTo>
                      <a:lnTo>
                        <a:pt x="34" y="8"/>
                      </a:lnTo>
                      <a:lnTo>
                        <a:pt x="29" y="5"/>
                      </a:lnTo>
                      <a:lnTo>
                        <a:pt x="24" y="3"/>
                      </a:lnTo>
                      <a:lnTo>
                        <a:pt x="19" y="3"/>
                      </a:lnTo>
                      <a:lnTo>
                        <a:pt x="15" y="3"/>
                      </a:lnTo>
                      <a:lnTo>
                        <a:pt x="10" y="0"/>
                      </a:lnTo>
                      <a:lnTo>
                        <a:pt x="6" y="0"/>
                      </a:lnTo>
                      <a:lnTo>
                        <a:pt x="1" y="0"/>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720" name="Freeform 410"/>
                <p:cNvSpPr>
                  <a:spLocks/>
                </p:cNvSpPr>
                <p:nvPr/>
              </p:nvSpPr>
              <p:spPr bwMode="auto">
                <a:xfrm>
                  <a:off x="3657" y="1168"/>
                  <a:ext cx="41" cy="44"/>
                </a:xfrm>
                <a:custGeom>
                  <a:avLst/>
                  <a:gdLst>
                    <a:gd name="T0" fmla="*/ 40 w 41"/>
                    <a:gd name="T1" fmla="*/ 43 h 44"/>
                    <a:gd name="T2" fmla="*/ 38 w 41"/>
                    <a:gd name="T3" fmla="*/ 31 h 44"/>
                    <a:gd name="T4" fmla="*/ 34 w 41"/>
                    <a:gd name="T5" fmla="*/ 29 h 44"/>
                    <a:gd name="T6" fmla="*/ 30 w 41"/>
                    <a:gd name="T7" fmla="*/ 22 h 44"/>
                    <a:gd name="T8" fmla="*/ 26 w 41"/>
                    <a:gd name="T9" fmla="*/ 14 h 44"/>
                    <a:gd name="T10" fmla="*/ 22 w 41"/>
                    <a:gd name="T11" fmla="*/ 7 h 44"/>
                    <a:gd name="T12" fmla="*/ 17 w 41"/>
                    <a:gd name="T13" fmla="*/ 7 h 44"/>
                    <a:gd name="T14" fmla="*/ 13 w 41"/>
                    <a:gd name="T15" fmla="*/ 7 h 44"/>
                    <a:gd name="T16" fmla="*/ 9 w 41"/>
                    <a:gd name="T17" fmla="*/ 0 h 44"/>
                    <a:gd name="T18" fmla="*/ 5 w 41"/>
                    <a:gd name="T19" fmla="*/ 0 h 44"/>
                    <a:gd name="T20" fmla="*/ 1 w 41"/>
                    <a:gd name="T21" fmla="*/ 0 h 44"/>
                    <a:gd name="T22" fmla="*/ 0 w 41"/>
                    <a:gd name="T23" fmla="*/ 0 h 4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1"/>
                    <a:gd name="T37" fmla="*/ 0 h 44"/>
                    <a:gd name="T38" fmla="*/ 41 w 41"/>
                    <a:gd name="T39" fmla="*/ 44 h 4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1" h="44">
                      <a:moveTo>
                        <a:pt x="40" y="43"/>
                      </a:moveTo>
                      <a:lnTo>
                        <a:pt x="38" y="31"/>
                      </a:lnTo>
                      <a:lnTo>
                        <a:pt x="34" y="29"/>
                      </a:lnTo>
                      <a:lnTo>
                        <a:pt x="30" y="22"/>
                      </a:lnTo>
                      <a:lnTo>
                        <a:pt x="26" y="14"/>
                      </a:lnTo>
                      <a:lnTo>
                        <a:pt x="22" y="7"/>
                      </a:lnTo>
                      <a:lnTo>
                        <a:pt x="17" y="7"/>
                      </a:lnTo>
                      <a:lnTo>
                        <a:pt x="13" y="7"/>
                      </a:lnTo>
                      <a:lnTo>
                        <a:pt x="9" y="0"/>
                      </a:lnTo>
                      <a:lnTo>
                        <a:pt x="5" y="0"/>
                      </a:lnTo>
                      <a:lnTo>
                        <a:pt x="1" y="0"/>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721" name="Freeform 411"/>
                <p:cNvSpPr>
                  <a:spLocks/>
                </p:cNvSpPr>
                <p:nvPr/>
              </p:nvSpPr>
              <p:spPr bwMode="auto">
                <a:xfrm>
                  <a:off x="3663" y="1147"/>
                  <a:ext cx="38" cy="56"/>
                </a:xfrm>
                <a:custGeom>
                  <a:avLst/>
                  <a:gdLst>
                    <a:gd name="T0" fmla="*/ 37 w 38"/>
                    <a:gd name="T1" fmla="*/ 55 h 56"/>
                    <a:gd name="T2" fmla="*/ 35 w 38"/>
                    <a:gd name="T3" fmla="*/ 40 h 56"/>
                    <a:gd name="T4" fmla="*/ 32 w 38"/>
                    <a:gd name="T5" fmla="*/ 37 h 56"/>
                    <a:gd name="T6" fmla="*/ 28 w 38"/>
                    <a:gd name="T7" fmla="*/ 28 h 56"/>
                    <a:gd name="T8" fmla="*/ 24 w 38"/>
                    <a:gd name="T9" fmla="*/ 18 h 56"/>
                    <a:gd name="T10" fmla="*/ 20 w 38"/>
                    <a:gd name="T11" fmla="*/ 9 h 56"/>
                    <a:gd name="T12" fmla="*/ 16 w 38"/>
                    <a:gd name="T13" fmla="*/ 9 h 56"/>
                    <a:gd name="T14" fmla="*/ 12 w 38"/>
                    <a:gd name="T15" fmla="*/ 9 h 56"/>
                    <a:gd name="T16" fmla="*/ 8 w 38"/>
                    <a:gd name="T17" fmla="*/ 0 h 56"/>
                    <a:gd name="T18" fmla="*/ 5 w 38"/>
                    <a:gd name="T19" fmla="*/ 0 h 56"/>
                    <a:gd name="T20" fmla="*/ 1 w 38"/>
                    <a:gd name="T21" fmla="*/ 0 h 56"/>
                    <a:gd name="T22" fmla="*/ 0 w 38"/>
                    <a:gd name="T23" fmla="*/ 0 h 5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8"/>
                    <a:gd name="T37" fmla="*/ 0 h 56"/>
                    <a:gd name="T38" fmla="*/ 38 w 38"/>
                    <a:gd name="T39" fmla="*/ 56 h 5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8" h="56">
                      <a:moveTo>
                        <a:pt x="37" y="55"/>
                      </a:moveTo>
                      <a:lnTo>
                        <a:pt x="35" y="40"/>
                      </a:lnTo>
                      <a:lnTo>
                        <a:pt x="32" y="37"/>
                      </a:lnTo>
                      <a:lnTo>
                        <a:pt x="28" y="28"/>
                      </a:lnTo>
                      <a:lnTo>
                        <a:pt x="24" y="18"/>
                      </a:lnTo>
                      <a:lnTo>
                        <a:pt x="20" y="9"/>
                      </a:lnTo>
                      <a:lnTo>
                        <a:pt x="16" y="9"/>
                      </a:lnTo>
                      <a:lnTo>
                        <a:pt x="12" y="9"/>
                      </a:lnTo>
                      <a:lnTo>
                        <a:pt x="8" y="0"/>
                      </a:lnTo>
                      <a:lnTo>
                        <a:pt x="5" y="0"/>
                      </a:lnTo>
                      <a:lnTo>
                        <a:pt x="1" y="0"/>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722" name="Line 412"/>
                <p:cNvSpPr>
                  <a:spLocks noChangeShapeType="1"/>
                </p:cNvSpPr>
                <p:nvPr/>
              </p:nvSpPr>
              <p:spPr bwMode="auto">
                <a:xfrm flipH="1" flipV="1">
                  <a:off x="3701" y="1129"/>
                  <a:ext cx="1" cy="11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723" name="Freeform 413"/>
                <p:cNvSpPr>
                  <a:spLocks/>
                </p:cNvSpPr>
                <p:nvPr/>
              </p:nvSpPr>
              <p:spPr bwMode="auto">
                <a:xfrm>
                  <a:off x="3705" y="1190"/>
                  <a:ext cx="39" cy="31"/>
                </a:xfrm>
                <a:custGeom>
                  <a:avLst/>
                  <a:gdLst>
                    <a:gd name="T0" fmla="*/ 0 w 39"/>
                    <a:gd name="T1" fmla="*/ 30 h 31"/>
                    <a:gd name="T2" fmla="*/ 5 w 39"/>
                    <a:gd name="T3" fmla="*/ 25 h 31"/>
                    <a:gd name="T4" fmla="*/ 7 w 39"/>
                    <a:gd name="T5" fmla="*/ 20 h 31"/>
                    <a:gd name="T6" fmla="*/ 11 w 39"/>
                    <a:gd name="T7" fmla="*/ 17 h 31"/>
                    <a:gd name="T8" fmla="*/ 12 w 39"/>
                    <a:gd name="T9" fmla="*/ 13 h 31"/>
                    <a:gd name="T10" fmla="*/ 16 w 39"/>
                    <a:gd name="T11" fmla="*/ 11 h 31"/>
                    <a:gd name="T12" fmla="*/ 21 w 39"/>
                    <a:gd name="T13" fmla="*/ 6 h 31"/>
                    <a:gd name="T14" fmla="*/ 26 w 39"/>
                    <a:gd name="T15" fmla="*/ 3 h 31"/>
                    <a:gd name="T16" fmla="*/ 30 w 39"/>
                    <a:gd name="T17" fmla="*/ 2 h 31"/>
                    <a:gd name="T18" fmla="*/ 36 w 39"/>
                    <a:gd name="T19" fmla="*/ 1 h 31"/>
                    <a:gd name="T20" fmla="*/ 38 w 39"/>
                    <a:gd name="T21" fmla="*/ 0 h 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9"/>
                    <a:gd name="T34" fmla="*/ 0 h 31"/>
                    <a:gd name="T35" fmla="*/ 39 w 39"/>
                    <a:gd name="T36" fmla="*/ 31 h 3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9" h="31">
                      <a:moveTo>
                        <a:pt x="0" y="30"/>
                      </a:moveTo>
                      <a:lnTo>
                        <a:pt x="5" y="25"/>
                      </a:lnTo>
                      <a:lnTo>
                        <a:pt x="7" y="20"/>
                      </a:lnTo>
                      <a:lnTo>
                        <a:pt x="11" y="17"/>
                      </a:lnTo>
                      <a:lnTo>
                        <a:pt x="12" y="13"/>
                      </a:lnTo>
                      <a:lnTo>
                        <a:pt x="16" y="11"/>
                      </a:lnTo>
                      <a:lnTo>
                        <a:pt x="21" y="6"/>
                      </a:lnTo>
                      <a:lnTo>
                        <a:pt x="26" y="3"/>
                      </a:lnTo>
                      <a:lnTo>
                        <a:pt x="30" y="2"/>
                      </a:lnTo>
                      <a:lnTo>
                        <a:pt x="36" y="1"/>
                      </a:lnTo>
                      <a:lnTo>
                        <a:pt x="38"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724" name="Freeform 414"/>
                <p:cNvSpPr>
                  <a:spLocks/>
                </p:cNvSpPr>
                <p:nvPr/>
              </p:nvSpPr>
              <p:spPr bwMode="auto">
                <a:xfrm>
                  <a:off x="3662" y="1192"/>
                  <a:ext cx="39" cy="31"/>
                </a:xfrm>
                <a:custGeom>
                  <a:avLst/>
                  <a:gdLst>
                    <a:gd name="T0" fmla="*/ 38 w 39"/>
                    <a:gd name="T1" fmla="*/ 30 h 31"/>
                    <a:gd name="T2" fmla="*/ 33 w 39"/>
                    <a:gd name="T3" fmla="*/ 25 h 31"/>
                    <a:gd name="T4" fmla="*/ 31 w 39"/>
                    <a:gd name="T5" fmla="*/ 20 h 31"/>
                    <a:gd name="T6" fmla="*/ 27 w 39"/>
                    <a:gd name="T7" fmla="*/ 17 h 31"/>
                    <a:gd name="T8" fmla="*/ 26 w 39"/>
                    <a:gd name="T9" fmla="*/ 13 h 31"/>
                    <a:gd name="T10" fmla="*/ 22 w 39"/>
                    <a:gd name="T11" fmla="*/ 11 h 31"/>
                    <a:gd name="T12" fmla="*/ 17 w 39"/>
                    <a:gd name="T13" fmla="*/ 6 h 31"/>
                    <a:gd name="T14" fmla="*/ 12 w 39"/>
                    <a:gd name="T15" fmla="*/ 3 h 31"/>
                    <a:gd name="T16" fmla="*/ 8 w 39"/>
                    <a:gd name="T17" fmla="*/ 2 h 31"/>
                    <a:gd name="T18" fmla="*/ 2 w 39"/>
                    <a:gd name="T19" fmla="*/ 1 h 31"/>
                    <a:gd name="T20" fmla="*/ 0 w 39"/>
                    <a:gd name="T21" fmla="*/ 0 h 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9"/>
                    <a:gd name="T34" fmla="*/ 0 h 31"/>
                    <a:gd name="T35" fmla="*/ 39 w 39"/>
                    <a:gd name="T36" fmla="*/ 31 h 3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9" h="31">
                      <a:moveTo>
                        <a:pt x="38" y="30"/>
                      </a:moveTo>
                      <a:lnTo>
                        <a:pt x="33" y="25"/>
                      </a:lnTo>
                      <a:lnTo>
                        <a:pt x="31" y="20"/>
                      </a:lnTo>
                      <a:lnTo>
                        <a:pt x="27" y="17"/>
                      </a:lnTo>
                      <a:lnTo>
                        <a:pt x="26" y="13"/>
                      </a:lnTo>
                      <a:lnTo>
                        <a:pt x="22" y="11"/>
                      </a:lnTo>
                      <a:lnTo>
                        <a:pt x="17" y="6"/>
                      </a:lnTo>
                      <a:lnTo>
                        <a:pt x="12" y="3"/>
                      </a:lnTo>
                      <a:lnTo>
                        <a:pt x="8" y="2"/>
                      </a:lnTo>
                      <a:lnTo>
                        <a:pt x="2" y="1"/>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grpSp>
          <p:nvGrpSpPr>
            <p:cNvPr id="3593" name="Group 415"/>
            <p:cNvGrpSpPr>
              <a:grpSpLocks/>
            </p:cNvGrpSpPr>
            <p:nvPr/>
          </p:nvGrpSpPr>
          <p:grpSpPr bwMode="auto">
            <a:xfrm>
              <a:off x="2940" y="2481"/>
              <a:ext cx="359" cy="714"/>
              <a:chOff x="3897" y="1856"/>
              <a:chExt cx="331" cy="714"/>
            </a:xfrm>
          </p:grpSpPr>
          <p:sp>
            <p:nvSpPr>
              <p:cNvPr id="3689" name="Freeform 416"/>
              <p:cNvSpPr>
                <a:spLocks/>
              </p:cNvSpPr>
              <p:nvPr/>
            </p:nvSpPr>
            <p:spPr bwMode="auto">
              <a:xfrm>
                <a:off x="4097" y="2265"/>
                <a:ext cx="23" cy="36"/>
              </a:xfrm>
              <a:custGeom>
                <a:avLst/>
                <a:gdLst>
                  <a:gd name="T0" fmla="*/ 0 w 23"/>
                  <a:gd name="T1" fmla="*/ 35 h 36"/>
                  <a:gd name="T2" fmla="*/ 0 w 23"/>
                  <a:gd name="T3" fmla="*/ 29 h 36"/>
                  <a:gd name="T4" fmla="*/ 0 w 23"/>
                  <a:gd name="T5" fmla="*/ 23 h 36"/>
                  <a:gd name="T6" fmla="*/ 4 w 23"/>
                  <a:gd name="T7" fmla="*/ 16 h 36"/>
                  <a:gd name="T8" fmla="*/ 7 w 23"/>
                  <a:gd name="T9" fmla="*/ 10 h 36"/>
                  <a:gd name="T10" fmla="*/ 13 w 23"/>
                  <a:gd name="T11" fmla="*/ 6 h 36"/>
                  <a:gd name="T12" fmla="*/ 17 w 23"/>
                  <a:gd name="T13" fmla="*/ 0 h 36"/>
                  <a:gd name="T14" fmla="*/ 22 w 23"/>
                  <a:gd name="T15" fmla="*/ 0 h 36"/>
                  <a:gd name="T16" fmla="*/ 22 w 23"/>
                  <a:gd name="T17" fmla="*/ 0 h 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
                  <a:gd name="T28" fmla="*/ 0 h 36"/>
                  <a:gd name="T29" fmla="*/ 23 w 23"/>
                  <a:gd name="T30" fmla="*/ 36 h 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 h="36">
                    <a:moveTo>
                      <a:pt x="0" y="35"/>
                    </a:moveTo>
                    <a:lnTo>
                      <a:pt x="0" y="29"/>
                    </a:lnTo>
                    <a:lnTo>
                      <a:pt x="0" y="23"/>
                    </a:lnTo>
                    <a:lnTo>
                      <a:pt x="4" y="16"/>
                    </a:lnTo>
                    <a:lnTo>
                      <a:pt x="7" y="10"/>
                    </a:lnTo>
                    <a:lnTo>
                      <a:pt x="13" y="6"/>
                    </a:lnTo>
                    <a:lnTo>
                      <a:pt x="17" y="0"/>
                    </a:lnTo>
                    <a:lnTo>
                      <a:pt x="22"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690" name="Freeform 417"/>
              <p:cNvSpPr>
                <a:spLocks/>
              </p:cNvSpPr>
              <p:nvPr/>
            </p:nvSpPr>
            <p:spPr bwMode="auto">
              <a:xfrm>
                <a:off x="4060" y="2107"/>
                <a:ext cx="168" cy="106"/>
              </a:xfrm>
              <a:custGeom>
                <a:avLst/>
                <a:gdLst>
                  <a:gd name="T0" fmla="*/ 15 w 168"/>
                  <a:gd name="T1" fmla="*/ 59 h 106"/>
                  <a:gd name="T2" fmla="*/ 21 w 168"/>
                  <a:gd name="T3" fmla="*/ 50 h 106"/>
                  <a:gd name="T4" fmla="*/ 25 w 168"/>
                  <a:gd name="T5" fmla="*/ 42 h 106"/>
                  <a:gd name="T6" fmla="*/ 29 w 168"/>
                  <a:gd name="T7" fmla="*/ 32 h 106"/>
                  <a:gd name="T8" fmla="*/ 36 w 168"/>
                  <a:gd name="T9" fmla="*/ 22 h 106"/>
                  <a:gd name="T10" fmla="*/ 42 w 168"/>
                  <a:gd name="T11" fmla="*/ 14 h 106"/>
                  <a:gd name="T12" fmla="*/ 48 w 168"/>
                  <a:gd name="T13" fmla="*/ 6 h 106"/>
                  <a:gd name="T14" fmla="*/ 56 w 168"/>
                  <a:gd name="T15" fmla="*/ 0 h 106"/>
                  <a:gd name="T16" fmla="*/ 65 w 168"/>
                  <a:gd name="T17" fmla="*/ 0 h 106"/>
                  <a:gd name="T18" fmla="*/ 73 w 168"/>
                  <a:gd name="T19" fmla="*/ 0 h 106"/>
                  <a:gd name="T20" fmla="*/ 83 w 168"/>
                  <a:gd name="T21" fmla="*/ 3 h 106"/>
                  <a:gd name="T22" fmla="*/ 91 w 168"/>
                  <a:gd name="T23" fmla="*/ 7 h 106"/>
                  <a:gd name="T24" fmla="*/ 104 w 168"/>
                  <a:gd name="T25" fmla="*/ 18 h 106"/>
                  <a:gd name="T26" fmla="*/ 114 w 168"/>
                  <a:gd name="T27" fmla="*/ 25 h 106"/>
                  <a:gd name="T28" fmla="*/ 121 w 168"/>
                  <a:gd name="T29" fmla="*/ 32 h 106"/>
                  <a:gd name="T30" fmla="*/ 128 w 168"/>
                  <a:gd name="T31" fmla="*/ 41 h 106"/>
                  <a:gd name="T32" fmla="*/ 136 w 168"/>
                  <a:gd name="T33" fmla="*/ 49 h 106"/>
                  <a:gd name="T34" fmla="*/ 142 w 168"/>
                  <a:gd name="T35" fmla="*/ 57 h 106"/>
                  <a:gd name="T36" fmla="*/ 149 w 168"/>
                  <a:gd name="T37" fmla="*/ 66 h 106"/>
                  <a:gd name="T38" fmla="*/ 154 w 168"/>
                  <a:gd name="T39" fmla="*/ 74 h 106"/>
                  <a:gd name="T40" fmla="*/ 159 w 168"/>
                  <a:gd name="T41" fmla="*/ 84 h 106"/>
                  <a:gd name="T42" fmla="*/ 161 w 168"/>
                  <a:gd name="T43" fmla="*/ 92 h 106"/>
                  <a:gd name="T44" fmla="*/ 166 w 168"/>
                  <a:gd name="T45" fmla="*/ 101 h 106"/>
                  <a:gd name="T46" fmla="*/ 163 w 168"/>
                  <a:gd name="T47" fmla="*/ 104 h 106"/>
                  <a:gd name="T48" fmla="*/ 156 w 168"/>
                  <a:gd name="T49" fmla="*/ 97 h 106"/>
                  <a:gd name="T50" fmla="*/ 147 w 168"/>
                  <a:gd name="T51" fmla="*/ 91 h 106"/>
                  <a:gd name="T52" fmla="*/ 139 w 168"/>
                  <a:gd name="T53" fmla="*/ 87 h 106"/>
                  <a:gd name="T54" fmla="*/ 133 w 168"/>
                  <a:gd name="T55" fmla="*/ 78 h 106"/>
                  <a:gd name="T56" fmla="*/ 125 w 168"/>
                  <a:gd name="T57" fmla="*/ 70 h 106"/>
                  <a:gd name="T58" fmla="*/ 116 w 168"/>
                  <a:gd name="T59" fmla="*/ 62 h 106"/>
                  <a:gd name="T60" fmla="*/ 109 w 168"/>
                  <a:gd name="T61" fmla="*/ 55 h 106"/>
                  <a:gd name="T62" fmla="*/ 101 w 168"/>
                  <a:gd name="T63" fmla="*/ 49 h 106"/>
                  <a:gd name="T64" fmla="*/ 90 w 168"/>
                  <a:gd name="T65" fmla="*/ 39 h 106"/>
                  <a:gd name="T66" fmla="*/ 80 w 168"/>
                  <a:gd name="T67" fmla="*/ 34 h 106"/>
                  <a:gd name="T68" fmla="*/ 70 w 168"/>
                  <a:gd name="T69" fmla="*/ 27 h 106"/>
                  <a:gd name="T70" fmla="*/ 62 w 168"/>
                  <a:gd name="T71" fmla="*/ 22 h 106"/>
                  <a:gd name="T72" fmla="*/ 53 w 168"/>
                  <a:gd name="T73" fmla="*/ 24 h 106"/>
                  <a:gd name="T74" fmla="*/ 46 w 168"/>
                  <a:gd name="T75" fmla="*/ 32 h 106"/>
                  <a:gd name="T76" fmla="*/ 42 w 168"/>
                  <a:gd name="T77" fmla="*/ 41 h 106"/>
                  <a:gd name="T78" fmla="*/ 36 w 168"/>
                  <a:gd name="T79" fmla="*/ 49 h 106"/>
                  <a:gd name="T80" fmla="*/ 29 w 168"/>
                  <a:gd name="T81" fmla="*/ 57 h 106"/>
                  <a:gd name="T82" fmla="*/ 24 w 168"/>
                  <a:gd name="T83" fmla="*/ 66 h 106"/>
                  <a:gd name="T84" fmla="*/ 18 w 168"/>
                  <a:gd name="T85" fmla="*/ 74 h 106"/>
                  <a:gd name="T86" fmla="*/ 13 w 168"/>
                  <a:gd name="T87" fmla="*/ 83 h 106"/>
                  <a:gd name="T88" fmla="*/ 7 w 168"/>
                  <a:gd name="T89" fmla="*/ 91 h 106"/>
                  <a:gd name="T90" fmla="*/ 3 w 168"/>
                  <a:gd name="T91" fmla="*/ 99 h 106"/>
                  <a:gd name="T92" fmla="*/ 4 w 168"/>
                  <a:gd name="T93" fmla="*/ 64 h 10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68"/>
                  <a:gd name="T142" fmla="*/ 0 h 106"/>
                  <a:gd name="T143" fmla="*/ 168 w 168"/>
                  <a:gd name="T144" fmla="*/ 106 h 10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68" h="106">
                    <a:moveTo>
                      <a:pt x="13" y="63"/>
                    </a:moveTo>
                    <a:lnTo>
                      <a:pt x="15" y="59"/>
                    </a:lnTo>
                    <a:lnTo>
                      <a:pt x="18" y="55"/>
                    </a:lnTo>
                    <a:lnTo>
                      <a:pt x="21" y="50"/>
                    </a:lnTo>
                    <a:lnTo>
                      <a:pt x="22" y="46"/>
                    </a:lnTo>
                    <a:lnTo>
                      <a:pt x="25" y="42"/>
                    </a:lnTo>
                    <a:lnTo>
                      <a:pt x="27" y="38"/>
                    </a:lnTo>
                    <a:lnTo>
                      <a:pt x="29" y="32"/>
                    </a:lnTo>
                    <a:lnTo>
                      <a:pt x="32" y="28"/>
                    </a:lnTo>
                    <a:lnTo>
                      <a:pt x="36" y="22"/>
                    </a:lnTo>
                    <a:lnTo>
                      <a:pt x="39" y="18"/>
                    </a:lnTo>
                    <a:lnTo>
                      <a:pt x="42" y="14"/>
                    </a:lnTo>
                    <a:lnTo>
                      <a:pt x="46" y="10"/>
                    </a:lnTo>
                    <a:lnTo>
                      <a:pt x="48" y="6"/>
                    </a:lnTo>
                    <a:lnTo>
                      <a:pt x="52" y="3"/>
                    </a:lnTo>
                    <a:lnTo>
                      <a:pt x="56" y="0"/>
                    </a:lnTo>
                    <a:lnTo>
                      <a:pt x="60" y="0"/>
                    </a:lnTo>
                    <a:lnTo>
                      <a:pt x="65" y="0"/>
                    </a:lnTo>
                    <a:lnTo>
                      <a:pt x="69" y="0"/>
                    </a:lnTo>
                    <a:lnTo>
                      <a:pt x="73" y="0"/>
                    </a:lnTo>
                    <a:lnTo>
                      <a:pt x="77" y="0"/>
                    </a:lnTo>
                    <a:lnTo>
                      <a:pt x="83" y="3"/>
                    </a:lnTo>
                    <a:lnTo>
                      <a:pt x="87" y="6"/>
                    </a:lnTo>
                    <a:lnTo>
                      <a:pt x="91" y="7"/>
                    </a:lnTo>
                    <a:lnTo>
                      <a:pt x="95" y="11"/>
                    </a:lnTo>
                    <a:lnTo>
                      <a:pt x="104" y="18"/>
                    </a:lnTo>
                    <a:lnTo>
                      <a:pt x="108" y="21"/>
                    </a:lnTo>
                    <a:lnTo>
                      <a:pt x="114" y="25"/>
                    </a:lnTo>
                    <a:lnTo>
                      <a:pt x="116" y="29"/>
                    </a:lnTo>
                    <a:lnTo>
                      <a:pt x="121" y="32"/>
                    </a:lnTo>
                    <a:lnTo>
                      <a:pt x="125" y="36"/>
                    </a:lnTo>
                    <a:lnTo>
                      <a:pt x="128" y="41"/>
                    </a:lnTo>
                    <a:lnTo>
                      <a:pt x="132" y="45"/>
                    </a:lnTo>
                    <a:lnTo>
                      <a:pt x="136" y="49"/>
                    </a:lnTo>
                    <a:lnTo>
                      <a:pt x="140" y="53"/>
                    </a:lnTo>
                    <a:lnTo>
                      <a:pt x="142" y="57"/>
                    </a:lnTo>
                    <a:lnTo>
                      <a:pt x="146" y="62"/>
                    </a:lnTo>
                    <a:lnTo>
                      <a:pt x="149" y="66"/>
                    </a:lnTo>
                    <a:lnTo>
                      <a:pt x="150" y="70"/>
                    </a:lnTo>
                    <a:lnTo>
                      <a:pt x="154" y="74"/>
                    </a:lnTo>
                    <a:lnTo>
                      <a:pt x="156" y="80"/>
                    </a:lnTo>
                    <a:lnTo>
                      <a:pt x="159" y="84"/>
                    </a:lnTo>
                    <a:lnTo>
                      <a:pt x="160" y="88"/>
                    </a:lnTo>
                    <a:lnTo>
                      <a:pt x="161" y="92"/>
                    </a:lnTo>
                    <a:lnTo>
                      <a:pt x="164" y="97"/>
                    </a:lnTo>
                    <a:lnTo>
                      <a:pt x="166" y="101"/>
                    </a:lnTo>
                    <a:lnTo>
                      <a:pt x="167" y="105"/>
                    </a:lnTo>
                    <a:lnTo>
                      <a:pt x="163" y="104"/>
                    </a:lnTo>
                    <a:lnTo>
                      <a:pt x="160" y="99"/>
                    </a:lnTo>
                    <a:lnTo>
                      <a:pt x="156" y="97"/>
                    </a:lnTo>
                    <a:lnTo>
                      <a:pt x="152" y="94"/>
                    </a:lnTo>
                    <a:lnTo>
                      <a:pt x="147" y="91"/>
                    </a:lnTo>
                    <a:lnTo>
                      <a:pt x="143" y="90"/>
                    </a:lnTo>
                    <a:lnTo>
                      <a:pt x="139" y="87"/>
                    </a:lnTo>
                    <a:lnTo>
                      <a:pt x="136" y="83"/>
                    </a:lnTo>
                    <a:lnTo>
                      <a:pt x="133" y="78"/>
                    </a:lnTo>
                    <a:lnTo>
                      <a:pt x="129" y="76"/>
                    </a:lnTo>
                    <a:lnTo>
                      <a:pt x="125" y="70"/>
                    </a:lnTo>
                    <a:lnTo>
                      <a:pt x="121" y="66"/>
                    </a:lnTo>
                    <a:lnTo>
                      <a:pt x="116" y="62"/>
                    </a:lnTo>
                    <a:lnTo>
                      <a:pt x="112" y="59"/>
                    </a:lnTo>
                    <a:lnTo>
                      <a:pt x="109" y="55"/>
                    </a:lnTo>
                    <a:lnTo>
                      <a:pt x="105" y="52"/>
                    </a:lnTo>
                    <a:lnTo>
                      <a:pt x="101" y="49"/>
                    </a:lnTo>
                    <a:lnTo>
                      <a:pt x="95" y="45"/>
                    </a:lnTo>
                    <a:lnTo>
                      <a:pt x="90" y="39"/>
                    </a:lnTo>
                    <a:lnTo>
                      <a:pt x="86" y="36"/>
                    </a:lnTo>
                    <a:lnTo>
                      <a:pt x="80" y="34"/>
                    </a:lnTo>
                    <a:lnTo>
                      <a:pt x="76" y="31"/>
                    </a:lnTo>
                    <a:lnTo>
                      <a:pt x="70" y="27"/>
                    </a:lnTo>
                    <a:lnTo>
                      <a:pt x="66" y="24"/>
                    </a:lnTo>
                    <a:lnTo>
                      <a:pt x="62" y="22"/>
                    </a:lnTo>
                    <a:lnTo>
                      <a:pt x="58" y="21"/>
                    </a:lnTo>
                    <a:lnTo>
                      <a:pt x="53" y="24"/>
                    </a:lnTo>
                    <a:lnTo>
                      <a:pt x="51" y="29"/>
                    </a:lnTo>
                    <a:lnTo>
                      <a:pt x="46" y="32"/>
                    </a:lnTo>
                    <a:lnTo>
                      <a:pt x="45" y="36"/>
                    </a:lnTo>
                    <a:lnTo>
                      <a:pt x="42" y="41"/>
                    </a:lnTo>
                    <a:lnTo>
                      <a:pt x="39" y="45"/>
                    </a:lnTo>
                    <a:lnTo>
                      <a:pt x="36" y="49"/>
                    </a:lnTo>
                    <a:lnTo>
                      <a:pt x="34" y="53"/>
                    </a:lnTo>
                    <a:lnTo>
                      <a:pt x="29" y="57"/>
                    </a:lnTo>
                    <a:lnTo>
                      <a:pt x="27" y="62"/>
                    </a:lnTo>
                    <a:lnTo>
                      <a:pt x="24" y="66"/>
                    </a:lnTo>
                    <a:lnTo>
                      <a:pt x="21" y="70"/>
                    </a:lnTo>
                    <a:lnTo>
                      <a:pt x="18" y="74"/>
                    </a:lnTo>
                    <a:lnTo>
                      <a:pt x="15" y="78"/>
                    </a:lnTo>
                    <a:lnTo>
                      <a:pt x="13" y="83"/>
                    </a:lnTo>
                    <a:lnTo>
                      <a:pt x="10" y="87"/>
                    </a:lnTo>
                    <a:lnTo>
                      <a:pt x="7" y="91"/>
                    </a:lnTo>
                    <a:lnTo>
                      <a:pt x="6" y="95"/>
                    </a:lnTo>
                    <a:lnTo>
                      <a:pt x="3" y="99"/>
                    </a:lnTo>
                    <a:lnTo>
                      <a:pt x="0" y="104"/>
                    </a:lnTo>
                    <a:lnTo>
                      <a:pt x="4" y="64"/>
                    </a:lnTo>
                  </a:path>
                </a:pathLst>
              </a:custGeom>
              <a:solidFill>
                <a:srgbClr val="00CC00"/>
              </a:solidFill>
              <a:ln w="12700" cap="rnd">
                <a:solidFill>
                  <a:srgbClr val="00CC00"/>
                </a:solidFill>
                <a:round/>
                <a:headEnd/>
                <a:tailEnd/>
              </a:ln>
            </p:spPr>
            <p:txBody>
              <a:bodyPr/>
              <a:lstStyle/>
              <a:p>
                <a:endParaRPr lang="en-US"/>
              </a:p>
            </p:txBody>
          </p:sp>
          <p:sp>
            <p:nvSpPr>
              <p:cNvPr id="3691" name="Freeform 418"/>
              <p:cNvSpPr>
                <a:spLocks/>
              </p:cNvSpPr>
              <p:nvPr/>
            </p:nvSpPr>
            <p:spPr bwMode="auto">
              <a:xfrm>
                <a:off x="4075" y="2265"/>
                <a:ext cx="152" cy="107"/>
              </a:xfrm>
              <a:custGeom>
                <a:avLst/>
                <a:gdLst>
                  <a:gd name="T0" fmla="*/ 1 w 206"/>
                  <a:gd name="T1" fmla="*/ 2 h 131"/>
                  <a:gd name="T2" fmla="*/ 1 w 206"/>
                  <a:gd name="T3" fmla="*/ 2 h 131"/>
                  <a:gd name="T4" fmla="*/ 1 w 206"/>
                  <a:gd name="T5" fmla="*/ 2 h 131"/>
                  <a:gd name="T6" fmla="*/ 1 w 206"/>
                  <a:gd name="T7" fmla="*/ 2 h 131"/>
                  <a:gd name="T8" fmla="*/ 1 w 206"/>
                  <a:gd name="T9" fmla="*/ 2 h 131"/>
                  <a:gd name="T10" fmla="*/ 1 w 206"/>
                  <a:gd name="T11" fmla="*/ 2 h 131"/>
                  <a:gd name="T12" fmla="*/ 1 w 206"/>
                  <a:gd name="T13" fmla="*/ 2 h 131"/>
                  <a:gd name="T14" fmla="*/ 1 w 206"/>
                  <a:gd name="T15" fmla="*/ 0 h 131"/>
                  <a:gd name="T16" fmla="*/ 1 w 206"/>
                  <a:gd name="T17" fmla="*/ 0 h 131"/>
                  <a:gd name="T18" fmla="*/ 1 w 206"/>
                  <a:gd name="T19" fmla="*/ 0 h 131"/>
                  <a:gd name="T20" fmla="*/ 1 w 206"/>
                  <a:gd name="T21" fmla="*/ 2 h 131"/>
                  <a:gd name="T22" fmla="*/ 1 w 206"/>
                  <a:gd name="T23" fmla="*/ 2 h 131"/>
                  <a:gd name="T24" fmla="*/ 1 w 206"/>
                  <a:gd name="T25" fmla="*/ 2 h 131"/>
                  <a:gd name="T26" fmla="*/ 1 w 206"/>
                  <a:gd name="T27" fmla="*/ 2 h 131"/>
                  <a:gd name="T28" fmla="*/ 1 w 206"/>
                  <a:gd name="T29" fmla="*/ 2 h 131"/>
                  <a:gd name="T30" fmla="*/ 1 w 206"/>
                  <a:gd name="T31" fmla="*/ 2 h 131"/>
                  <a:gd name="T32" fmla="*/ 1 w 206"/>
                  <a:gd name="T33" fmla="*/ 2 h 131"/>
                  <a:gd name="T34" fmla="*/ 1 w 206"/>
                  <a:gd name="T35" fmla="*/ 2 h 131"/>
                  <a:gd name="T36" fmla="*/ 1 w 206"/>
                  <a:gd name="T37" fmla="*/ 2 h 131"/>
                  <a:gd name="T38" fmla="*/ 1 w 206"/>
                  <a:gd name="T39" fmla="*/ 3 h 131"/>
                  <a:gd name="T40" fmla="*/ 1 w 206"/>
                  <a:gd name="T41" fmla="*/ 3 h 131"/>
                  <a:gd name="T42" fmla="*/ 1 w 206"/>
                  <a:gd name="T43" fmla="*/ 4 h 131"/>
                  <a:gd name="T44" fmla="*/ 1 w 206"/>
                  <a:gd name="T45" fmla="*/ 4 h 131"/>
                  <a:gd name="T46" fmla="*/ 1 w 206"/>
                  <a:gd name="T47" fmla="*/ 4 h 131"/>
                  <a:gd name="T48" fmla="*/ 1 w 206"/>
                  <a:gd name="T49" fmla="*/ 4 h 131"/>
                  <a:gd name="T50" fmla="*/ 1 w 206"/>
                  <a:gd name="T51" fmla="*/ 4 h 131"/>
                  <a:gd name="T52" fmla="*/ 1 w 206"/>
                  <a:gd name="T53" fmla="*/ 3 h 131"/>
                  <a:gd name="T54" fmla="*/ 1 w 206"/>
                  <a:gd name="T55" fmla="*/ 3 h 131"/>
                  <a:gd name="T56" fmla="*/ 1 w 206"/>
                  <a:gd name="T57" fmla="*/ 2 h 131"/>
                  <a:gd name="T58" fmla="*/ 1 w 206"/>
                  <a:gd name="T59" fmla="*/ 2 h 131"/>
                  <a:gd name="T60" fmla="*/ 1 w 206"/>
                  <a:gd name="T61" fmla="*/ 2 h 131"/>
                  <a:gd name="T62" fmla="*/ 1 w 206"/>
                  <a:gd name="T63" fmla="*/ 2 h 131"/>
                  <a:gd name="T64" fmla="*/ 1 w 206"/>
                  <a:gd name="T65" fmla="*/ 2 h 131"/>
                  <a:gd name="T66" fmla="*/ 1 w 206"/>
                  <a:gd name="T67" fmla="*/ 2 h 131"/>
                  <a:gd name="T68" fmla="*/ 1 w 206"/>
                  <a:gd name="T69" fmla="*/ 2 h 131"/>
                  <a:gd name="T70" fmla="*/ 1 w 206"/>
                  <a:gd name="T71" fmla="*/ 2 h 131"/>
                  <a:gd name="T72" fmla="*/ 1 w 206"/>
                  <a:gd name="T73" fmla="*/ 2 h 131"/>
                  <a:gd name="T74" fmla="*/ 1 w 206"/>
                  <a:gd name="T75" fmla="*/ 2 h 131"/>
                  <a:gd name="T76" fmla="*/ 1 w 206"/>
                  <a:gd name="T77" fmla="*/ 2 h 131"/>
                  <a:gd name="T78" fmla="*/ 1 w 206"/>
                  <a:gd name="T79" fmla="*/ 2 h 131"/>
                  <a:gd name="T80" fmla="*/ 1 w 206"/>
                  <a:gd name="T81" fmla="*/ 2 h 131"/>
                  <a:gd name="T82" fmla="*/ 1 w 206"/>
                  <a:gd name="T83" fmla="*/ 2 h 131"/>
                  <a:gd name="T84" fmla="*/ 1 w 206"/>
                  <a:gd name="T85" fmla="*/ 3 h 131"/>
                  <a:gd name="T86" fmla="*/ 1 w 206"/>
                  <a:gd name="T87" fmla="*/ 3 h 131"/>
                  <a:gd name="T88" fmla="*/ 1 w 206"/>
                  <a:gd name="T89" fmla="*/ 4 h 131"/>
                  <a:gd name="T90" fmla="*/ 1 w 206"/>
                  <a:gd name="T91" fmla="*/ 4 h 131"/>
                  <a:gd name="T92" fmla="*/ 1 w 206"/>
                  <a:gd name="T93" fmla="*/ 2 h 13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206"/>
                  <a:gd name="T142" fmla="*/ 0 h 131"/>
                  <a:gd name="T143" fmla="*/ 206 w 206"/>
                  <a:gd name="T144" fmla="*/ 131 h 13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206" h="131">
                    <a:moveTo>
                      <a:pt x="16" y="78"/>
                    </a:moveTo>
                    <a:lnTo>
                      <a:pt x="19" y="73"/>
                    </a:lnTo>
                    <a:lnTo>
                      <a:pt x="22" y="68"/>
                    </a:lnTo>
                    <a:lnTo>
                      <a:pt x="26" y="62"/>
                    </a:lnTo>
                    <a:lnTo>
                      <a:pt x="28" y="57"/>
                    </a:lnTo>
                    <a:lnTo>
                      <a:pt x="31" y="52"/>
                    </a:lnTo>
                    <a:lnTo>
                      <a:pt x="33" y="47"/>
                    </a:lnTo>
                    <a:lnTo>
                      <a:pt x="36" y="40"/>
                    </a:lnTo>
                    <a:lnTo>
                      <a:pt x="40" y="35"/>
                    </a:lnTo>
                    <a:lnTo>
                      <a:pt x="45" y="28"/>
                    </a:lnTo>
                    <a:lnTo>
                      <a:pt x="48" y="23"/>
                    </a:lnTo>
                    <a:lnTo>
                      <a:pt x="52" y="17"/>
                    </a:lnTo>
                    <a:lnTo>
                      <a:pt x="57" y="12"/>
                    </a:lnTo>
                    <a:lnTo>
                      <a:pt x="59" y="7"/>
                    </a:lnTo>
                    <a:lnTo>
                      <a:pt x="64" y="3"/>
                    </a:lnTo>
                    <a:lnTo>
                      <a:pt x="69" y="0"/>
                    </a:lnTo>
                    <a:lnTo>
                      <a:pt x="74" y="0"/>
                    </a:lnTo>
                    <a:lnTo>
                      <a:pt x="79" y="0"/>
                    </a:lnTo>
                    <a:lnTo>
                      <a:pt x="84" y="0"/>
                    </a:lnTo>
                    <a:lnTo>
                      <a:pt x="90" y="0"/>
                    </a:lnTo>
                    <a:lnTo>
                      <a:pt x="95" y="0"/>
                    </a:lnTo>
                    <a:lnTo>
                      <a:pt x="102" y="3"/>
                    </a:lnTo>
                    <a:lnTo>
                      <a:pt x="107" y="7"/>
                    </a:lnTo>
                    <a:lnTo>
                      <a:pt x="112" y="9"/>
                    </a:lnTo>
                    <a:lnTo>
                      <a:pt x="117" y="14"/>
                    </a:lnTo>
                    <a:lnTo>
                      <a:pt x="127" y="23"/>
                    </a:lnTo>
                    <a:lnTo>
                      <a:pt x="133" y="26"/>
                    </a:lnTo>
                    <a:lnTo>
                      <a:pt x="140" y="31"/>
                    </a:lnTo>
                    <a:lnTo>
                      <a:pt x="143" y="36"/>
                    </a:lnTo>
                    <a:lnTo>
                      <a:pt x="148" y="40"/>
                    </a:lnTo>
                    <a:lnTo>
                      <a:pt x="153" y="45"/>
                    </a:lnTo>
                    <a:lnTo>
                      <a:pt x="157" y="50"/>
                    </a:lnTo>
                    <a:lnTo>
                      <a:pt x="162" y="55"/>
                    </a:lnTo>
                    <a:lnTo>
                      <a:pt x="167" y="61"/>
                    </a:lnTo>
                    <a:lnTo>
                      <a:pt x="172" y="66"/>
                    </a:lnTo>
                    <a:lnTo>
                      <a:pt x="174" y="71"/>
                    </a:lnTo>
                    <a:lnTo>
                      <a:pt x="179" y="76"/>
                    </a:lnTo>
                    <a:lnTo>
                      <a:pt x="183" y="81"/>
                    </a:lnTo>
                    <a:lnTo>
                      <a:pt x="184" y="87"/>
                    </a:lnTo>
                    <a:lnTo>
                      <a:pt x="189" y="92"/>
                    </a:lnTo>
                    <a:lnTo>
                      <a:pt x="191" y="99"/>
                    </a:lnTo>
                    <a:lnTo>
                      <a:pt x="195" y="104"/>
                    </a:lnTo>
                    <a:lnTo>
                      <a:pt x="196" y="109"/>
                    </a:lnTo>
                    <a:lnTo>
                      <a:pt x="198" y="114"/>
                    </a:lnTo>
                    <a:lnTo>
                      <a:pt x="202" y="120"/>
                    </a:lnTo>
                    <a:lnTo>
                      <a:pt x="203" y="125"/>
                    </a:lnTo>
                    <a:lnTo>
                      <a:pt x="205" y="130"/>
                    </a:lnTo>
                    <a:lnTo>
                      <a:pt x="200" y="128"/>
                    </a:lnTo>
                    <a:lnTo>
                      <a:pt x="196" y="123"/>
                    </a:lnTo>
                    <a:lnTo>
                      <a:pt x="191" y="120"/>
                    </a:lnTo>
                    <a:lnTo>
                      <a:pt x="186" y="116"/>
                    </a:lnTo>
                    <a:lnTo>
                      <a:pt x="181" y="113"/>
                    </a:lnTo>
                    <a:lnTo>
                      <a:pt x="176" y="111"/>
                    </a:lnTo>
                    <a:lnTo>
                      <a:pt x="171" y="107"/>
                    </a:lnTo>
                    <a:lnTo>
                      <a:pt x="167" y="102"/>
                    </a:lnTo>
                    <a:lnTo>
                      <a:pt x="164" y="97"/>
                    </a:lnTo>
                    <a:lnTo>
                      <a:pt x="158" y="94"/>
                    </a:lnTo>
                    <a:lnTo>
                      <a:pt x="153" y="87"/>
                    </a:lnTo>
                    <a:lnTo>
                      <a:pt x="148" y="81"/>
                    </a:lnTo>
                    <a:lnTo>
                      <a:pt x="143" y="76"/>
                    </a:lnTo>
                    <a:lnTo>
                      <a:pt x="138" y="73"/>
                    </a:lnTo>
                    <a:lnTo>
                      <a:pt x="134" y="68"/>
                    </a:lnTo>
                    <a:lnTo>
                      <a:pt x="129" y="64"/>
                    </a:lnTo>
                    <a:lnTo>
                      <a:pt x="124" y="61"/>
                    </a:lnTo>
                    <a:lnTo>
                      <a:pt x="117" y="55"/>
                    </a:lnTo>
                    <a:lnTo>
                      <a:pt x="110" y="49"/>
                    </a:lnTo>
                    <a:lnTo>
                      <a:pt x="105" y="45"/>
                    </a:lnTo>
                    <a:lnTo>
                      <a:pt x="98" y="42"/>
                    </a:lnTo>
                    <a:lnTo>
                      <a:pt x="93" y="38"/>
                    </a:lnTo>
                    <a:lnTo>
                      <a:pt x="86" y="33"/>
                    </a:lnTo>
                    <a:lnTo>
                      <a:pt x="81" y="29"/>
                    </a:lnTo>
                    <a:lnTo>
                      <a:pt x="76" y="28"/>
                    </a:lnTo>
                    <a:lnTo>
                      <a:pt x="71" y="26"/>
                    </a:lnTo>
                    <a:lnTo>
                      <a:pt x="65" y="29"/>
                    </a:lnTo>
                    <a:lnTo>
                      <a:pt x="62" y="36"/>
                    </a:lnTo>
                    <a:lnTo>
                      <a:pt x="57" y="40"/>
                    </a:lnTo>
                    <a:lnTo>
                      <a:pt x="55" y="45"/>
                    </a:lnTo>
                    <a:lnTo>
                      <a:pt x="52" y="50"/>
                    </a:lnTo>
                    <a:lnTo>
                      <a:pt x="48" y="55"/>
                    </a:lnTo>
                    <a:lnTo>
                      <a:pt x="45" y="61"/>
                    </a:lnTo>
                    <a:lnTo>
                      <a:pt x="41" y="66"/>
                    </a:lnTo>
                    <a:lnTo>
                      <a:pt x="36" y="71"/>
                    </a:lnTo>
                    <a:lnTo>
                      <a:pt x="33" y="76"/>
                    </a:lnTo>
                    <a:lnTo>
                      <a:pt x="29" y="81"/>
                    </a:lnTo>
                    <a:lnTo>
                      <a:pt x="26" y="87"/>
                    </a:lnTo>
                    <a:lnTo>
                      <a:pt x="22" y="92"/>
                    </a:lnTo>
                    <a:lnTo>
                      <a:pt x="19" y="97"/>
                    </a:lnTo>
                    <a:lnTo>
                      <a:pt x="16" y="102"/>
                    </a:lnTo>
                    <a:lnTo>
                      <a:pt x="12" y="107"/>
                    </a:lnTo>
                    <a:lnTo>
                      <a:pt x="9" y="113"/>
                    </a:lnTo>
                    <a:lnTo>
                      <a:pt x="7" y="118"/>
                    </a:lnTo>
                    <a:lnTo>
                      <a:pt x="3" y="123"/>
                    </a:lnTo>
                    <a:lnTo>
                      <a:pt x="0" y="128"/>
                    </a:lnTo>
                    <a:lnTo>
                      <a:pt x="5" y="80"/>
                    </a:lnTo>
                  </a:path>
                </a:pathLst>
              </a:custGeom>
              <a:solidFill>
                <a:srgbClr val="00CC00"/>
              </a:solidFill>
              <a:ln w="12700" cap="rnd">
                <a:solidFill>
                  <a:srgbClr val="00CC00"/>
                </a:solidFill>
                <a:round/>
                <a:headEnd/>
                <a:tailEnd/>
              </a:ln>
            </p:spPr>
            <p:txBody>
              <a:bodyPr/>
              <a:lstStyle/>
              <a:p>
                <a:endParaRPr lang="en-US"/>
              </a:p>
            </p:txBody>
          </p:sp>
          <p:sp>
            <p:nvSpPr>
              <p:cNvPr id="3692" name="Freeform 419"/>
              <p:cNvSpPr>
                <a:spLocks/>
              </p:cNvSpPr>
              <p:nvPr/>
            </p:nvSpPr>
            <p:spPr bwMode="auto">
              <a:xfrm>
                <a:off x="3897" y="2160"/>
                <a:ext cx="186" cy="118"/>
              </a:xfrm>
              <a:custGeom>
                <a:avLst/>
                <a:gdLst>
                  <a:gd name="T0" fmla="*/ 168 w 186"/>
                  <a:gd name="T1" fmla="*/ 66 h 118"/>
                  <a:gd name="T2" fmla="*/ 162 w 186"/>
                  <a:gd name="T3" fmla="*/ 56 h 118"/>
                  <a:gd name="T4" fmla="*/ 157 w 186"/>
                  <a:gd name="T5" fmla="*/ 47 h 118"/>
                  <a:gd name="T6" fmla="*/ 152 w 186"/>
                  <a:gd name="T7" fmla="*/ 36 h 118"/>
                  <a:gd name="T8" fmla="*/ 145 w 186"/>
                  <a:gd name="T9" fmla="*/ 25 h 118"/>
                  <a:gd name="T10" fmla="*/ 138 w 186"/>
                  <a:gd name="T11" fmla="*/ 16 h 118"/>
                  <a:gd name="T12" fmla="*/ 132 w 186"/>
                  <a:gd name="T13" fmla="*/ 6 h 118"/>
                  <a:gd name="T14" fmla="*/ 123 w 186"/>
                  <a:gd name="T15" fmla="*/ 0 h 118"/>
                  <a:gd name="T16" fmla="*/ 113 w 186"/>
                  <a:gd name="T17" fmla="*/ 0 h 118"/>
                  <a:gd name="T18" fmla="*/ 104 w 186"/>
                  <a:gd name="T19" fmla="*/ 0 h 118"/>
                  <a:gd name="T20" fmla="*/ 93 w 186"/>
                  <a:gd name="T21" fmla="*/ 3 h 118"/>
                  <a:gd name="T22" fmla="*/ 84 w 186"/>
                  <a:gd name="T23" fmla="*/ 8 h 118"/>
                  <a:gd name="T24" fmla="*/ 70 w 186"/>
                  <a:gd name="T25" fmla="*/ 20 h 118"/>
                  <a:gd name="T26" fmla="*/ 59 w 186"/>
                  <a:gd name="T27" fmla="*/ 28 h 118"/>
                  <a:gd name="T28" fmla="*/ 51 w 186"/>
                  <a:gd name="T29" fmla="*/ 36 h 118"/>
                  <a:gd name="T30" fmla="*/ 44 w 186"/>
                  <a:gd name="T31" fmla="*/ 45 h 118"/>
                  <a:gd name="T32" fmla="*/ 34 w 186"/>
                  <a:gd name="T33" fmla="*/ 55 h 118"/>
                  <a:gd name="T34" fmla="*/ 28 w 186"/>
                  <a:gd name="T35" fmla="*/ 64 h 118"/>
                  <a:gd name="T36" fmla="*/ 20 w 186"/>
                  <a:gd name="T37" fmla="*/ 73 h 118"/>
                  <a:gd name="T38" fmla="*/ 14 w 186"/>
                  <a:gd name="T39" fmla="*/ 83 h 118"/>
                  <a:gd name="T40" fmla="*/ 9 w 186"/>
                  <a:gd name="T41" fmla="*/ 94 h 118"/>
                  <a:gd name="T42" fmla="*/ 6 w 186"/>
                  <a:gd name="T43" fmla="*/ 103 h 118"/>
                  <a:gd name="T44" fmla="*/ 2 w 186"/>
                  <a:gd name="T45" fmla="*/ 112 h 118"/>
                  <a:gd name="T46" fmla="*/ 5 w 186"/>
                  <a:gd name="T47" fmla="*/ 115 h 118"/>
                  <a:gd name="T48" fmla="*/ 12 w 186"/>
                  <a:gd name="T49" fmla="*/ 108 h 118"/>
                  <a:gd name="T50" fmla="*/ 22 w 186"/>
                  <a:gd name="T51" fmla="*/ 101 h 118"/>
                  <a:gd name="T52" fmla="*/ 31 w 186"/>
                  <a:gd name="T53" fmla="*/ 97 h 118"/>
                  <a:gd name="T54" fmla="*/ 37 w 186"/>
                  <a:gd name="T55" fmla="*/ 87 h 118"/>
                  <a:gd name="T56" fmla="*/ 47 w 186"/>
                  <a:gd name="T57" fmla="*/ 78 h 118"/>
                  <a:gd name="T58" fmla="*/ 56 w 186"/>
                  <a:gd name="T59" fmla="*/ 69 h 118"/>
                  <a:gd name="T60" fmla="*/ 64 w 186"/>
                  <a:gd name="T61" fmla="*/ 61 h 118"/>
                  <a:gd name="T62" fmla="*/ 73 w 186"/>
                  <a:gd name="T63" fmla="*/ 55 h 118"/>
                  <a:gd name="T64" fmla="*/ 86 w 186"/>
                  <a:gd name="T65" fmla="*/ 44 h 118"/>
                  <a:gd name="T66" fmla="*/ 96 w 186"/>
                  <a:gd name="T67" fmla="*/ 37 h 118"/>
                  <a:gd name="T68" fmla="*/ 107 w 186"/>
                  <a:gd name="T69" fmla="*/ 30 h 118"/>
                  <a:gd name="T70" fmla="*/ 117 w 186"/>
                  <a:gd name="T71" fmla="*/ 25 h 118"/>
                  <a:gd name="T72" fmla="*/ 126 w 186"/>
                  <a:gd name="T73" fmla="*/ 27 h 118"/>
                  <a:gd name="T74" fmla="*/ 134 w 186"/>
                  <a:gd name="T75" fmla="*/ 36 h 118"/>
                  <a:gd name="T76" fmla="*/ 138 w 186"/>
                  <a:gd name="T77" fmla="*/ 45 h 118"/>
                  <a:gd name="T78" fmla="*/ 145 w 186"/>
                  <a:gd name="T79" fmla="*/ 55 h 118"/>
                  <a:gd name="T80" fmla="*/ 152 w 186"/>
                  <a:gd name="T81" fmla="*/ 64 h 118"/>
                  <a:gd name="T82" fmla="*/ 159 w 186"/>
                  <a:gd name="T83" fmla="*/ 73 h 118"/>
                  <a:gd name="T84" fmla="*/ 165 w 186"/>
                  <a:gd name="T85" fmla="*/ 83 h 118"/>
                  <a:gd name="T86" fmla="*/ 171 w 186"/>
                  <a:gd name="T87" fmla="*/ 92 h 118"/>
                  <a:gd name="T88" fmla="*/ 177 w 186"/>
                  <a:gd name="T89" fmla="*/ 101 h 118"/>
                  <a:gd name="T90" fmla="*/ 182 w 186"/>
                  <a:gd name="T91" fmla="*/ 111 h 118"/>
                  <a:gd name="T92" fmla="*/ 180 w 186"/>
                  <a:gd name="T93" fmla="*/ 72 h 11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6"/>
                  <a:gd name="T142" fmla="*/ 0 h 118"/>
                  <a:gd name="T143" fmla="*/ 186 w 186"/>
                  <a:gd name="T144" fmla="*/ 118 h 11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6" h="118">
                    <a:moveTo>
                      <a:pt x="171" y="70"/>
                    </a:moveTo>
                    <a:lnTo>
                      <a:pt x="168" y="66"/>
                    </a:lnTo>
                    <a:lnTo>
                      <a:pt x="165" y="61"/>
                    </a:lnTo>
                    <a:lnTo>
                      <a:pt x="162" y="56"/>
                    </a:lnTo>
                    <a:lnTo>
                      <a:pt x="160" y="51"/>
                    </a:lnTo>
                    <a:lnTo>
                      <a:pt x="157" y="47"/>
                    </a:lnTo>
                    <a:lnTo>
                      <a:pt x="155" y="42"/>
                    </a:lnTo>
                    <a:lnTo>
                      <a:pt x="152" y="36"/>
                    </a:lnTo>
                    <a:lnTo>
                      <a:pt x="149" y="31"/>
                    </a:lnTo>
                    <a:lnTo>
                      <a:pt x="145" y="25"/>
                    </a:lnTo>
                    <a:lnTo>
                      <a:pt x="141" y="20"/>
                    </a:lnTo>
                    <a:lnTo>
                      <a:pt x="138" y="16"/>
                    </a:lnTo>
                    <a:lnTo>
                      <a:pt x="134" y="11"/>
                    </a:lnTo>
                    <a:lnTo>
                      <a:pt x="132" y="6"/>
                    </a:lnTo>
                    <a:lnTo>
                      <a:pt x="127" y="3"/>
                    </a:lnTo>
                    <a:lnTo>
                      <a:pt x="123" y="0"/>
                    </a:lnTo>
                    <a:lnTo>
                      <a:pt x="118" y="0"/>
                    </a:lnTo>
                    <a:lnTo>
                      <a:pt x="113" y="0"/>
                    </a:lnTo>
                    <a:lnTo>
                      <a:pt x="109" y="0"/>
                    </a:lnTo>
                    <a:lnTo>
                      <a:pt x="104" y="0"/>
                    </a:lnTo>
                    <a:lnTo>
                      <a:pt x="99" y="0"/>
                    </a:lnTo>
                    <a:lnTo>
                      <a:pt x="93" y="3"/>
                    </a:lnTo>
                    <a:lnTo>
                      <a:pt x="89" y="6"/>
                    </a:lnTo>
                    <a:lnTo>
                      <a:pt x="84" y="8"/>
                    </a:lnTo>
                    <a:lnTo>
                      <a:pt x="79" y="12"/>
                    </a:lnTo>
                    <a:lnTo>
                      <a:pt x="70" y="20"/>
                    </a:lnTo>
                    <a:lnTo>
                      <a:pt x="65" y="23"/>
                    </a:lnTo>
                    <a:lnTo>
                      <a:pt x="59" y="28"/>
                    </a:lnTo>
                    <a:lnTo>
                      <a:pt x="56" y="33"/>
                    </a:lnTo>
                    <a:lnTo>
                      <a:pt x="51" y="36"/>
                    </a:lnTo>
                    <a:lnTo>
                      <a:pt x="47" y="41"/>
                    </a:lnTo>
                    <a:lnTo>
                      <a:pt x="44" y="45"/>
                    </a:lnTo>
                    <a:lnTo>
                      <a:pt x="39" y="50"/>
                    </a:lnTo>
                    <a:lnTo>
                      <a:pt x="34" y="55"/>
                    </a:lnTo>
                    <a:lnTo>
                      <a:pt x="30" y="59"/>
                    </a:lnTo>
                    <a:lnTo>
                      <a:pt x="28" y="64"/>
                    </a:lnTo>
                    <a:lnTo>
                      <a:pt x="23" y="69"/>
                    </a:lnTo>
                    <a:lnTo>
                      <a:pt x="20" y="73"/>
                    </a:lnTo>
                    <a:lnTo>
                      <a:pt x="19" y="78"/>
                    </a:lnTo>
                    <a:lnTo>
                      <a:pt x="14" y="83"/>
                    </a:lnTo>
                    <a:lnTo>
                      <a:pt x="12" y="89"/>
                    </a:lnTo>
                    <a:lnTo>
                      <a:pt x="9" y="94"/>
                    </a:lnTo>
                    <a:lnTo>
                      <a:pt x="8" y="98"/>
                    </a:lnTo>
                    <a:lnTo>
                      <a:pt x="6" y="103"/>
                    </a:lnTo>
                    <a:lnTo>
                      <a:pt x="3" y="108"/>
                    </a:lnTo>
                    <a:lnTo>
                      <a:pt x="2" y="112"/>
                    </a:lnTo>
                    <a:lnTo>
                      <a:pt x="0" y="117"/>
                    </a:lnTo>
                    <a:lnTo>
                      <a:pt x="5" y="115"/>
                    </a:lnTo>
                    <a:lnTo>
                      <a:pt x="8" y="111"/>
                    </a:lnTo>
                    <a:lnTo>
                      <a:pt x="12" y="108"/>
                    </a:lnTo>
                    <a:lnTo>
                      <a:pt x="17" y="105"/>
                    </a:lnTo>
                    <a:lnTo>
                      <a:pt x="22" y="101"/>
                    </a:lnTo>
                    <a:lnTo>
                      <a:pt x="26" y="100"/>
                    </a:lnTo>
                    <a:lnTo>
                      <a:pt x="31" y="97"/>
                    </a:lnTo>
                    <a:lnTo>
                      <a:pt x="34" y="92"/>
                    </a:lnTo>
                    <a:lnTo>
                      <a:pt x="37" y="87"/>
                    </a:lnTo>
                    <a:lnTo>
                      <a:pt x="42" y="84"/>
                    </a:lnTo>
                    <a:lnTo>
                      <a:pt x="47" y="78"/>
                    </a:lnTo>
                    <a:lnTo>
                      <a:pt x="51" y="73"/>
                    </a:lnTo>
                    <a:lnTo>
                      <a:pt x="56" y="69"/>
                    </a:lnTo>
                    <a:lnTo>
                      <a:pt x="61" y="66"/>
                    </a:lnTo>
                    <a:lnTo>
                      <a:pt x="64" y="61"/>
                    </a:lnTo>
                    <a:lnTo>
                      <a:pt x="68" y="58"/>
                    </a:lnTo>
                    <a:lnTo>
                      <a:pt x="73" y="55"/>
                    </a:lnTo>
                    <a:lnTo>
                      <a:pt x="79" y="50"/>
                    </a:lnTo>
                    <a:lnTo>
                      <a:pt x="86" y="44"/>
                    </a:lnTo>
                    <a:lnTo>
                      <a:pt x="90" y="41"/>
                    </a:lnTo>
                    <a:lnTo>
                      <a:pt x="96" y="37"/>
                    </a:lnTo>
                    <a:lnTo>
                      <a:pt x="101" y="34"/>
                    </a:lnTo>
                    <a:lnTo>
                      <a:pt x="107" y="30"/>
                    </a:lnTo>
                    <a:lnTo>
                      <a:pt x="112" y="27"/>
                    </a:lnTo>
                    <a:lnTo>
                      <a:pt x="117" y="25"/>
                    </a:lnTo>
                    <a:lnTo>
                      <a:pt x="121" y="23"/>
                    </a:lnTo>
                    <a:lnTo>
                      <a:pt x="126" y="27"/>
                    </a:lnTo>
                    <a:lnTo>
                      <a:pt x="129" y="33"/>
                    </a:lnTo>
                    <a:lnTo>
                      <a:pt x="134" y="36"/>
                    </a:lnTo>
                    <a:lnTo>
                      <a:pt x="135" y="41"/>
                    </a:lnTo>
                    <a:lnTo>
                      <a:pt x="138" y="45"/>
                    </a:lnTo>
                    <a:lnTo>
                      <a:pt x="141" y="50"/>
                    </a:lnTo>
                    <a:lnTo>
                      <a:pt x="145" y="55"/>
                    </a:lnTo>
                    <a:lnTo>
                      <a:pt x="148" y="59"/>
                    </a:lnTo>
                    <a:lnTo>
                      <a:pt x="152" y="64"/>
                    </a:lnTo>
                    <a:lnTo>
                      <a:pt x="155" y="69"/>
                    </a:lnTo>
                    <a:lnTo>
                      <a:pt x="159" y="73"/>
                    </a:lnTo>
                    <a:lnTo>
                      <a:pt x="162" y="78"/>
                    </a:lnTo>
                    <a:lnTo>
                      <a:pt x="165" y="83"/>
                    </a:lnTo>
                    <a:lnTo>
                      <a:pt x="168" y="87"/>
                    </a:lnTo>
                    <a:lnTo>
                      <a:pt x="171" y="92"/>
                    </a:lnTo>
                    <a:lnTo>
                      <a:pt x="174" y="97"/>
                    </a:lnTo>
                    <a:lnTo>
                      <a:pt x="177" y="101"/>
                    </a:lnTo>
                    <a:lnTo>
                      <a:pt x="179" y="106"/>
                    </a:lnTo>
                    <a:lnTo>
                      <a:pt x="182" y="111"/>
                    </a:lnTo>
                    <a:lnTo>
                      <a:pt x="185" y="115"/>
                    </a:lnTo>
                    <a:lnTo>
                      <a:pt x="180" y="72"/>
                    </a:lnTo>
                  </a:path>
                </a:pathLst>
              </a:custGeom>
              <a:solidFill>
                <a:srgbClr val="00CC00"/>
              </a:solidFill>
              <a:ln w="12700" cap="rnd">
                <a:solidFill>
                  <a:srgbClr val="00CC00"/>
                </a:solidFill>
                <a:round/>
                <a:headEnd/>
                <a:tailEnd/>
              </a:ln>
            </p:spPr>
            <p:txBody>
              <a:bodyPr/>
              <a:lstStyle/>
              <a:p>
                <a:endParaRPr lang="en-US"/>
              </a:p>
            </p:txBody>
          </p:sp>
          <p:sp>
            <p:nvSpPr>
              <p:cNvPr id="3693" name="Freeform 420"/>
              <p:cNvSpPr>
                <a:spLocks/>
              </p:cNvSpPr>
              <p:nvPr/>
            </p:nvSpPr>
            <p:spPr bwMode="auto">
              <a:xfrm>
                <a:off x="4081" y="2002"/>
                <a:ext cx="110" cy="70"/>
              </a:xfrm>
              <a:custGeom>
                <a:avLst/>
                <a:gdLst>
                  <a:gd name="T0" fmla="*/ 10 w 110"/>
                  <a:gd name="T1" fmla="*/ 39 h 70"/>
                  <a:gd name="T2" fmla="*/ 14 w 110"/>
                  <a:gd name="T3" fmla="*/ 33 h 70"/>
                  <a:gd name="T4" fmla="*/ 16 w 110"/>
                  <a:gd name="T5" fmla="*/ 28 h 70"/>
                  <a:gd name="T6" fmla="*/ 19 w 110"/>
                  <a:gd name="T7" fmla="*/ 21 h 70"/>
                  <a:gd name="T8" fmla="*/ 24 w 110"/>
                  <a:gd name="T9" fmla="*/ 15 h 70"/>
                  <a:gd name="T10" fmla="*/ 27 w 110"/>
                  <a:gd name="T11" fmla="*/ 9 h 70"/>
                  <a:gd name="T12" fmla="*/ 31 w 110"/>
                  <a:gd name="T13" fmla="*/ 4 h 70"/>
                  <a:gd name="T14" fmla="*/ 37 w 110"/>
                  <a:gd name="T15" fmla="*/ 0 h 70"/>
                  <a:gd name="T16" fmla="*/ 42 w 110"/>
                  <a:gd name="T17" fmla="*/ 0 h 70"/>
                  <a:gd name="T18" fmla="*/ 48 w 110"/>
                  <a:gd name="T19" fmla="*/ 0 h 70"/>
                  <a:gd name="T20" fmla="*/ 54 w 110"/>
                  <a:gd name="T21" fmla="*/ 2 h 70"/>
                  <a:gd name="T22" fmla="*/ 60 w 110"/>
                  <a:gd name="T23" fmla="*/ 5 h 70"/>
                  <a:gd name="T24" fmla="*/ 68 w 110"/>
                  <a:gd name="T25" fmla="*/ 12 h 70"/>
                  <a:gd name="T26" fmla="*/ 74 w 110"/>
                  <a:gd name="T27" fmla="*/ 17 h 70"/>
                  <a:gd name="T28" fmla="*/ 79 w 110"/>
                  <a:gd name="T29" fmla="*/ 21 h 70"/>
                  <a:gd name="T30" fmla="*/ 83 w 110"/>
                  <a:gd name="T31" fmla="*/ 27 h 70"/>
                  <a:gd name="T32" fmla="*/ 89 w 110"/>
                  <a:gd name="T33" fmla="*/ 32 h 70"/>
                  <a:gd name="T34" fmla="*/ 93 w 110"/>
                  <a:gd name="T35" fmla="*/ 38 h 70"/>
                  <a:gd name="T36" fmla="*/ 97 w 110"/>
                  <a:gd name="T37" fmla="*/ 43 h 70"/>
                  <a:gd name="T38" fmla="*/ 101 w 110"/>
                  <a:gd name="T39" fmla="*/ 49 h 70"/>
                  <a:gd name="T40" fmla="*/ 104 w 110"/>
                  <a:gd name="T41" fmla="*/ 55 h 70"/>
                  <a:gd name="T42" fmla="*/ 105 w 110"/>
                  <a:gd name="T43" fmla="*/ 61 h 70"/>
                  <a:gd name="T44" fmla="*/ 108 w 110"/>
                  <a:gd name="T45" fmla="*/ 66 h 70"/>
                  <a:gd name="T46" fmla="*/ 106 w 110"/>
                  <a:gd name="T47" fmla="*/ 68 h 70"/>
                  <a:gd name="T48" fmla="*/ 102 w 110"/>
                  <a:gd name="T49" fmla="*/ 63 h 70"/>
                  <a:gd name="T50" fmla="*/ 96 w 110"/>
                  <a:gd name="T51" fmla="*/ 60 h 70"/>
                  <a:gd name="T52" fmla="*/ 91 w 110"/>
                  <a:gd name="T53" fmla="*/ 57 h 70"/>
                  <a:gd name="T54" fmla="*/ 87 w 110"/>
                  <a:gd name="T55" fmla="*/ 52 h 70"/>
                  <a:gd name="T56" fmla="*/ 82 w 110"/>
                  <a:gd name="T57" fmla="*/ 46 h 70"/>
                  <a:gd name="T58" fmla="*/ 76 w 110"/>
                  <a:gd name="T59" fmla="*/ 40 h 70"/>
                  <a:gd name="T60" fmla="*/ 71 w 110"/>
                  <a:gd name="T61" fmla="*/ 36 h 70"/>
                  <a:gd name="T62" fmla="*/ 66 w 110"/>
                  <a:gd name="T63" fmla="*/ 32 h 70"/>
                  <a:gd name="T64" fmla="*/ 59 w 110"/>
                  <a:gd name="T65" fmla="*/ 26 h 70"/>
                  <a:gd name="T66" fmla="*/ 52 w 110"/>
                  <a:gd name="T67" fmla="*/ 22 h 70"/>
                  <a:gd name="T68" fmla="*/ 46 w 110"/>
                  <a:gd name="T69" fmla="*/ 17 h 70"/>
                  <a:gd name="T70" fmla="*/ 40 w 110"/>
                  <a:gd name="T71" fmla="*/ 15 h 70"/>
                  <a:gd name="T72" fmla="*/ 35 w 110"/>
                  <a:gd name="T73" fmla="*/ 16 h 70"/>
                  <a:gd name="T74" fmla="*/ 30 w 110"/>
                  <a:gd name="T75" fmla="*/ 21 h 70"/>
                  <a:gd name="T76" fmla="*/ 27 w 110"/>
                  <a:gd name="T77" fmla="*/ 27 h 70"/>
                  <a:gd name="T78" fmla="*/ 24 w 110"/>
                  <a:gd name="T79" fmla="*/ 32 h 70"/>
                  <a:gd name="T80" fmla="*/ 19 w 110"/>
                  <a:gd name="T81" fmla="*/ 38 h 70"/>
                  <a:gd name="T82" fmla="*/ 16 w 110"/>
                  <a:gd name="T83" fmla="*/ 43 h 70"/>
                  <a:gd name="T84" fmla="*/ 12 w 110"/>
                  <a:gd name="T85" fmla="*/ 49 h 70"/>
                  <a:gd name="T86" fmla="*/ 8 w 110"/>
                  <a:gd name="T87" fmla="*/ 54 h 70"/>
                  <a:gd name="T88" fmla="*/ 5 w 110"/>
                  <a:gd name="T89" fmla="*/ 60 h 70"/>
                  <a:gd name="T90" fmla="*/ 2 w 110"/>
                  <a:gd name="T91" fmla="*/ 65 h 70"/>
                  <a:gd name="T92" fmla="*/ 3 w 110"/>
                  <a:gd name="T93" fmla="*/ 42 h 7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10"/>
                  <a:gd name="T142" fmla="*/ 0 h 70"/>
                  <a:gd name="T143" fmla="*/ 110 w 110"/>
                  <a:gd name="T144" fmla="*/ 70 h 7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10" h="70">
                    <a:moveTo>
                      <a:pt x="8" y="41"/>
                    </a:moveTo>
                    <a:lnTo>
                      <a:pt x="10" y="39"/>
                    </a:lnTo>
                    <a:lnTo>
                      <a:pt x="12" y="36"/>
                    </a:lnTo>
                    <a:lnTo>
                      <a:pt x="14" y="33"/>
                    </a:lnTo>
                    <a:lnTo>
                      <a:pt x="15" y="30"/>
                    </a:lnTo>
                    <a:lnTo>
                      <a:pt x="16" y="28"/>
                    </a:lnTo>
                    <a:lnTo>
                      <a:pt x="17" y="25"/>
                    </a:lnTo>
                    <a:lnTo>
                      <a:pt x="19" y="21"/>
                    </a:lnTo>
                    <a:lnTo>
                      <a:pt x="21" y="18"/>
                    </a:lnTo>
                    <a:lnTo>
                      <a:pt x="24" y="15"/>
                    </a:lnTo>
                    <a:lnTo>
                      <a:pt x="26" y="12"/>
                    </a:lnTo>
                    <a:lnTo>
                      <a:pt x="27" y="9"/>
                    </a:lnTo>
                    <a:lnTo>
                      <a:pt x="30" y="6"/>
                    </a:lnTo>
                    <a:lnTo>
                      <a:pt x="31" y="4"/>
                    </a:lnTo>
                    <a:lnTo>
                      <a:pt x="34" y="2"/>
                    </a:lnTo>
                    <a:lnTo>
                      <a:pt x="37" y="0"/>
                    </a:lnTo>
                    <a:lnTo>
                      <a:pt x="39" y="0"/>
                    </a:lnTo>
                    <a:lnTo>
                      <a:pt x="42" y="0"/>
                    </a:lnTo>
                    <a:lnTo>
                      <a:pt x="45" y="0"/>
                    </a:lnTo>
                    <a:lnTo>
                      <a:pt x="48" y="0"/>
                    </a:lnTo>
                    <a:lnTo>
                      <a:pt x="50" y="0"/>
                    </a:lnTo>
                    <a:lnTo>
                      <a:pt x="54" y="2"/>
                    </a:lnTo>
                    <a:lnTo>
                      <a:pt x="57" y="4"/>
                    </a:lnTo>
                    <a:lnTo>
                      <a:pt x="60" y="5"/>
                    </a:lnTo>
                    <a:lnTo>
                      <a:pt x="62" y="7"/>
                    </a:lnTo>
                    <a:lnTo>
                      <a:pt x="68" y="12"/>
                    </a:lnTo>
                    <a:lnTo>
                      <a:pt x="71" y="14"/>
                    </a:lnTo>
                    <a:lnTo>
                      <a:pt x="74" y="17"/>
                    </a:lnTo>
                    <a:lnTo>
                      <a:pt x="76" y="19"/>
                    </a:lnTo>
                    <a:lnTo>
                      <a:pt x="79" y="21"/>
                    </a:lnTo>
                    <a:lnTo>
                      <a:pt x="82" y="24"/>
                    </a:lnTo>
                    <a:lnTo>
                      <a:pt x="83" y="27"/>
                    </a:lnTo>
                    <a:lnTo>
                      <a:pt x="86" y="29"/>
                    </a:lnTo>
                    <a:lnTo>
                      <a:pt x="89" y="32"/>
                    </a:lnTo>
                    <a:lnTo>
                      <a:pt x="92" y="35"/>
                    </a:lnTo>
                    <a:lnTo>
                      <a:pt x="93" y="38"/>
                    </a:lnTo>
                    <a:lnTo>
                      <a:pt x="95" y="40"/>
                    </a:lnTo>
                    <a:lnTo>
                      <a:pt x="97" y="43"/>
                    </a:lnTo>
                    <a:lnTo>
                      <a:pt x="98" y="46"/>
                    </a:lnTo>
                    <a:lnTo>
                      <a:pt x="101" y="49"/>
                    </a:lnTo>
                    <a:lnTo>
                      <a:pt x="102" y="52"/>
                    </a:lnTo>
                    <a:lnTo>
                      <a:pt x="104" y="55"/>
                    </a:lnTo>
                    <a:lnTo>
                      <a:pt x="104" y="58"/>
                    </a:lnTo>
                    <a:lnTo>
                      <a:pt x="105" y="61"/>
                    </a:lnTo>
                    <a:lnTo>
                      <a:pt x="107" y="63"/>
                    </a:lnTo>
                    <a:lnTo>
                      <a:pt x="108" y="66"/>
                    </a:lnTo>
                    <a:lnTo>
                      <a:pt x="109" y="69"/>
                    </a:lnTo>
                    <a:lnTo>
                      <a:pt x="106" y="68"/>
                    </a:lnTo>
                    <a:lnTo>
                      <a:pt x="104" y="65"/>
                    </a:lnTo>
                    <a:lnTo>
                      <a:pt x="102" y="63"/>
                    </a:lnTo>
                    <a:lnTo>
                      <a:pt x="99" y="62"/>
                    </a:lnTo>
                    <a:lnTo>
                      <a:pt x="96" y="60"/>
                    </a:lnTo>
                    <a:lnTo>
                      <a:pt x="93" y="59"/>
                    </a:lnTo>
                    <a:lnTo>
                      <a:pt x="91" y="57"/>
                    </a:lnTo>
                    <a:lnTo>
                      <a:pt x="89" y="54"/>
                    </a:lnTo>
                    <a:lnTo>
                      <a:pt x="87" y="52"/>
                    </a:lnTo>
                    <a:lnTo>
                      <a:pt x="84" y="50"/>
                    </a:lnTo>
                    <a:lnTo>
                      <a:pt x="82" y="46"/>
                    </a:lnTo>
                    <a:lnTo>
                      <a:pt x="79" y="43"/>
                    </a:lnTo>
                    <a:lnTo>
                      <a:pt x="76" y="40"/>
                    </a:lnTo>
                    <a:lnTo>
                      <a:pt x="73" y="39"/>
                    </a:lnTo>
                    <a:lnTo>
                      <a:pt x="71" y="36"/>
                    </a:lnTo>
                    <a:lnTo>
                      <a:pt x="69" y="34"/>
                    </a:lnTo>
                    <a:lnTo>
                      <a:pt x="66" y="32"/>
                    </a:lnTo>
                    <a:lnTo>
                      <a:pt x="62" y="29"/>
                    </a:lnTo>
                    <a:lnTo>
                      <a:pt x="59" y="26"/>
                    </a:lnTo>
                    <a:lnTo>
                      <a:pt x="56" y="24"/>
                    </a:lnTo>
                    <a:lnTo>
                      <a:pt x="52" y="22"/>
                    </a:lnTo>
                    <a:lnTo>
                      <a:pt x="49" y="20"/>
                    </a:lnTo>
                    <a:lnTo>
                      <a:pt x="46" y="17"/>
                    </a:lnTo>
                    <a:lnTo>
                      <a:pt x="43" y="16"/>
                    </a:lnTo>
                    <a:lnTo>
                      <a:pt x="40" y="15"/>
                    </a:lnTo>
                    <a:lnTo>
                      <a:pt x="38" y="14"/>
                    </a:lnTo>
                    <a:lnTo>
                      <a:pt x="35" y="16"/>
                    </a:lnTo>
                    <a:lnTo>
                      <a:pt x="33" y="19"/>
                    </a:lnTo>
                    <a:lnTo>
                      <a:pt x="30" y="21"/>
                    </a:lnTo>
                    <a:lnTo>
                      <a:pt x="29" y="24"/>
                    </a:lnTo>
                    <a:lnTo>
                      <a:pt x="27" y="27"/>
                    </a:lnTo>
                    <a:lnTo>
                      <a:pt x="26" y="29"/>
                    </a:lnTo>
                    <a:lnTo>
                      <a:pt x="24" y="32"/>
                    </a:lnTo>
                    <a:lnTo>
                      <a:pt x="22" y="35"/>
                    </a:lnTo>
                    <a:lnTo>
                      <a:pt x="19" y="38"/>
                    </a:lnTo>
                    <a:lnTo>
                      <a:pt x="17" y="40"/>
                    </a:lnTo>
                    <a:lnTo>
                      <a:pt x="16" y="43"/>
                    </a:lnTo>
                    <a:lnTo>
                      <a:pt x="14" y="46"/>
                    </a:lnTo>
                    <a:lnTo>
                      <a:pt x="12" y="49"/>
                    </a:lnTo>
                    <a:lnTo>
                      <a:pt x="10" y="52"/>
                    </a:lnTo>
                    <a:lnTo>
                      <a:pt x="8" y="54"/>
                    </a:lnTo>
                    <a:lnTo>
                      <a:pt x="6" y="57"/>
                    </a:lnTo>
                    <a:lnTo>
                      <a:pt x="5" y="60"/>
                    </a:lnTo>
                    <a:lnTo>
                      <a:pt x="4" y="63"/>
                    </a:lnTo>
                    <a:lnTo>
                      <a:pt x="2" y="65"/>
                    </a:lnTo>
                    <a:lnTo>
                      <a:pt x="0" y="68"/>
                    </a:lnTo>
                    <a:lnTo>
                      <a:pt x="3" y="42"/>
                    </a:lnTo>
                  </a:path>
                </a:pathLst>
              </a:custGeom>
              <a:solidFill>
                <a:srgbClr val="00CC00"/>
              </a:solidFill>
              <a:ln w="12700" cap="rnd">
                <a:solidFill>
                  <a:srgbClr val="00CC00"/>
                </a:solidFill>
                <a:round/>
                <a:headEnd/>
                <a:tailEnd/>
              </a:ln>
            </p:spPr>
            <p:txBody>
              <a:bodyPr/>
              <a:lstStyle/>
              <a:p>
                <a:endParaRPr lang="en-US"/>
              </a:p>
            </p:txBody>
          </p:sp>
          <p:sp>
            <p:nvSpPr>
              <p:cNvPr id="3694" name="Freeform 421"/>
              <p:cNvSpPr>
                <a:spLocks/>
              </p:cNvSpPr>
              <p:nvPr/>
            </p:nvSpPr>
            <p:spPr bwMode="auto">
              <a:xfrm>
                <a:off x="3918" y="2049"/>
                <a:ext cx="152" cy="95"/>
              </a:xfrm>
              <a:custGeom>
                <a:avLst/>
                <a:gdLst>
                  <a:gd name="T0" fmla="*/ 137 w 152"/>
                  <a:gd name="T1" fmla="*/ 53 h 95"/>
                  <a:gd name="T2" fmla="*/ 132 w 152"/>
                  <a:gd name="T3" fmla="*/ 45 h 95"/>
                  <a:gd name="T4" fmla="*/ 128 w 152"/>
                  <a:gd name="T5" fmla="*/ 38 h 95"/>
                  <a:gd name="T6" fmla="*/ 124 w 152"/>
                  <a:gd name="T7" fmla="*/ 29 h 95"/>
                  <a:gd name="T8" fmla="*/ 118 w 152"/>
                  <a:gd name="T9" fmla="*/ 20 h 95"/>
                  <a:gd name="T10" fmla="*/ 113 w 152"/>
                  <a:gd name="T11" fmla="*/ 13 h 95"/>
                  <a:gd name="T12" fmla="*/ 108 w 152"/>
                  <a:gd name="T13" fmla="*/ 5 h 95"/>
                  <a:gd name="T14" fmla="*/ 100 w 152"/>
                  <a:gd name="T15" fmla="*/ 0 h 95"/>
                  <a:gd name="T16" fmla="*/ 93 w 152"/>
                  <a:gd name="T17" fmla="*/ 0 h 95"/>
                  <a:gd name="T18" fmla="*/ 85 w 152"/>
                  <a:gd name="T19" fmla="*/ 0 h 95"/>
                  <a:gd name="T20" fmla="*/ 76 w 152"/>
                  <a:gd name="T21" fmla="*/ 3 h 95"/>
                  <a:gd name="T22" fmla="*/ 69 w 152"/>
                  <a:gd name="T23" fmla="*/ 6 h 95"/>
                  <a:gd name="T24" fmla="*/ 57 w 152"/>
                  <a:gd name="T25" fmla="*/ 16 h 95"/>
                  <a:gd name="T26" fmla="*/ 48 w 152"/>
                  <a:gd name="T27" fmla="*/ 23 h 95"/>
                  <a:gd name="T28" fmla="*/ 42 w 152"/>
                  <a:gd name="T29" fmla="*/ 29 h 95"/>
                  <a:gd name="T30" fmla="*/ 36 w 152"/>
                  <a:gd name="T31" fmla="*/ 36 h 95"/>
                  <a:gd name="T32" fmla="*/ 28 w 152"/>
                  <a:gd name="T33" fmla="*/ 44 h 95"/>
                  <a:gd name="T34" fmla="*/ 23 w 152"/>
                  <a:gd name="T35" fmla="*/ 51 h 95"/>
                  <a:gd name="T36" fmla="*/ 16 w 152"/>
                  <a:gd name="T37" fmla="*/ 59 h 95"/>
                  <a:gd name="T38" fmla="*/ 11 w 152"/>
                  <a:gd name="T39" fmla="*/ 66 h 95"/>
                  <a:gd name="T40" fmla="*/ 8 w 152"/>
                  <a:gd name="T41" fmla="*/ 75 h 95"/>
                  <a:gd name="T42" fmla="*/ 5 w 152"/>
                  <a:gd name="T43" fmla="*/ 83 h 95"/>
                  <a:gd name="T44" fmla="*/ 1 w 152"/>
                  <a:gd name="T45" fmla="*/ 90 h 95"/>
                  <a:gd name="T46" fmla="*/ 4 w 152"/>
                  <a:gd name="T47" fmla="*/ 93 h 95"/>
                  <a:gd name="T48" fmla="*/ 10 w 152"/>
                  <a:gd name="T49" fmla="*/ 86 h 95"/>
                  <a:gd name="T50" fmla="*/ 18 w 152"/>
                  <a:gd name="T51" fmla="*/ 81 h 95"/>
                  <a:gd name="T52" fmla="*/ 25 w 152"/>
                  <a:gd name="T53" fmla="*/ 78 h 95"/>
                  <a:gd name="T54" fmla="*/ 30 w 152"/>
                  <a:gd name="T55" fmla="*/ 70 h 95"/>
                  <a:gd name="T56" fmla="*/ 38 w 152"/>
                  <a:gd name="T57" fmla="*/ 63 h 95"/>
                  <a:gd name="T58" fmla="*/ 46 w 152"/>
                  <a:gd name="T59" fmla="*/ 55 h 95"/>
                  <a:gd name="T60" fmla="*/ 52 w 152"/>
                  <a:gd name="T61" fmla="*/ 49 h 95"/>
                  <a:gd name="T62" fmla="*/ 60 w 152"/>
                  <a:gd name="T63" fmla="*/ 44 h 95"/>
                  <a:gd name="T64" fmla="*/ 70 w 152"/>
                  <a:gd name="T65" fmla="*/ 35 h 95"/>
                  <a:gd name="T66" fmla="*/ 79 w 152"/>
                  <a:gd name="T67" fmla="*/ 30 h 95"/>
                  <a:gd name="T68" fmla="*/ 88 w 152"/>
                  <a:gd name="T69" fmla="*/ 24 h 95"/>
                  <a:gd name="T70" fmla="*/ 95 w 152"/>
                  <a:gd name="T71" fmla="*/ 20 h 95"/>
                  <a:gd name="T72" fmla="*/ 103 w 152"/>
                  <a:gd name="T73" fmla="*/ 21 h 95"/>
                  <a:gd name="T74" fmla="*/ 109 w 152"/>
                  <a:gd name="T75" fmla="*/ 29 h 95"/>
                  <a:gd name="T76" fmla="*/ 113 w 152"/>
                  <a:gd name="T77" fmla="*/ 36 h 95"/>
                  <a:gd name="T78" fmla="*/ 118 w 152"/>
                  <a:gd name="T79" fmla="*/ 44 h 95"/>
                  <a:gd name="T80" fmla="*/ 124 w 152"/>
                  <a:gd name="T81" fmla="*/ 51 h 95"/>
                  <a:gd name="T82" fmla="*/ 129 w 152"/>
                  <a:gd name="T83" fmla="*/ 59 h 95"/>
                  <a:gd name="T84" fmla="*/ 135 w 152"/>
                  <a:gd name="T85" fmla="*/ 66 h 95"/>
                  <a:gd name="T86" fmla="*/ 140 w 152"/>
                  <a:gd name="T87" fmla="*/ 74 h 95"/>
                  <a:gd name="T88" fmla="*/ 145 w 152"/>
                  <a:gd name="T89" fmla="*/ 81 h 95"/>
                  <a:gd name="T90" fmla="*/ 148 w 152"/>
                  <a:gd name="T91" fmla="*/ 89 h 95"/>
                  <a:gd name="T92" fmla="*/ 147 w 152"/>
                  <a:gd name="T93" fmla="*/ 58 h 9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52"/>
                  <a:gd name="T142" fmla="*/ 0 h 95"/>
                  <a:gd name="T143" fmla="*/ 152 w 152"/>
                  <a:gd name="T144" fmla="*/ 95 h 95"/>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52" h="95">
                    <a:moveTo>
                      <a:pt x="140" y="56"/>
                    </a:moveTo>
                    <a:lnTo>
                      <a:pt x="137" y="53"/>
                    </a:lnTo>
                    <a:lnTo>
                      <a:pt x="135" y="49"/>
                    </a:lnTo>
                    <a:lnTo>
                      <a:pt x="132" y="45"/>
                    </a:lnTo>
                    <a:lnTo>
                      <a:pt x="131" y="41"/>
                    </a:lnTo>
                    <a:lnTo>
                      <a:pt x="128" y="38"/>
                    </a:lnTo>
                    <a:lnTo>
                      <a:pt x="127" y="34"/>
                    </a:lnTo>
                    <a:lnTo>
                      <a:pt x="124" y="29"/>
                    </a:lnTo>
                    <a:lnTo>
                      <a:pt x="122" y="25"/>
                    </a:lnTo>
                    <a:lnTo>
                      <a:pt x="118" y="20"/>
                    </a:lnTo>
                    <a:lnTo>
                      <a:pt x="115" y="16"/>
                    </a:lnTo>
                    <a:lnTo>
                      <a:pt x="113" y="13"/>
                    </a:lnTo>
                    <a:lnTo>
                      <a:pt x="109" y="9"/>
                    </a:lnTo>
                    <a:lnTo>
                      <a:pt x="108" y="5"/>
                    </a:lnTo>
                    <a:lnTo>
                      <a:pt x="104" y="3"/>
                    </a:lnTo>
                    <a:lnTo>
                      <a:pt x="100" y="0"/>
                    </a:lnTo>
                    <a:lnTo>
                      <a:pt x="96" y="0"/>
                    </a:lnTo>
                    <a:lnTo>
                      <a:pt x="93" y="0"/>
                    </a:lnTo>
                    <a:lnTo>
                      <a:pt x="89" y="0"/>
                    </a:lnTo>
                    <a:lnTo>
                      <a:pt x="85" y="0"/>
                    </a:lnTo>
                    <a:lnTo>
                      <a:pt x="81" y="0"/>
                    </a:lnTo>
                    <a:lnTo>
                      <a:pt x="76" y="3"/>
                    </a:lnTo>
                    <a:lnTo>
                      <a:pt x="72" y="5"/>
                    </a:lnTo>
                    <a:lnTo>
                      <a:pt x="69" y="6"/>
                    </a:lnTo>
                    <a:lnTo>
                      <a:pt x="65" y="10"/>
                    </a:lnTo>
                    <a:lnTo>
                      <a:pt x="57" y="16"/>
                    </a:lnTo>
                    <a:lnTo>
                      <a:pt x="53" y="19"/>
                    </a:lnTo>
                    <a:lnTo>
                      <a:pt x="48" y="23"/>
                    </a:lnTo>
                    <a:lnTo>
                      <a:pt x="46" y="26"/>
                    </a:lnTo>
                    <a:lnTo>
                      <a:pt x="42" y="29"/>
                    </a:lnTo>
                    <a:lnTo>
                      <a:pt x="38" y="33"/>
                    </a:lnTo>
                    <a:lnTo>
                      <a:pt x="36" y="36"/>
                    </a:lnTo>
                    <a:lnTo>
                      <a:pt x="32" y="40"/>
                    </a:lnTo>
                    <a:lnTo>
                      <a:pt x="28" y="44"/>
                    </a:lnTo>
                    <a:lnTo>
                      <a:pt x="24" y="48"/>
                    </a:lnTo>
                    <a:lnTo>
                      <a:pt x="23" y="51"/>
                    </a:lnTo>
                    <a:lnTo>
                      <a:pt x="19" y="55"/>
                    </a:lnTo>
                    <a:lnTo>
                      <a:pt x="16" y="59"/>
                    </a:lnTo>
                    <a:lnTo>
                      <a:pt x="15" y="63"/>
                    </a:lnTo>
                    <a:lnTo>
                      <a:pt x="11" y="66"/>
                    </a:lnTo>
                    <a:lnTo>
                      <a:pt x="10" y="71"/>
                    </a:lnTo>
                    <a:lnTo>
                      <a:pt x="8" y="75"/>
                    </a:lnTo>
                    <a:lnTo>
                      <a:pt x="6" y="79"/>
                    </a:lnTo>
                    <a:lnTo>
                      <a:pt x="5" y="83"/>
                    </a:lnTo>
                    <a:lnTo>
                      <a:pt x="3" y="86"/>
                    </a:lnTo>
                    <a:lnTo>
                      <a:pt x="1" y="90"/>
                    </a:lnTo>
                    <a:lnTo>
                      <a:pt x="0" y="94"/>
                    </a:lnTo>
                    <a:lnTo>
                      <a:pt x="4" y="93"/>
                    </a:lnTo>
                    <a:lnTo>
                      <a:pt x="6" y="89"/>
                    </a:lnTo>
                    <a:lnTo>
                      <a:pt x="10" y="86"/>
                    </a:lnTo>
                    <a:lnTo>
                      <a:pt x="14" y="84"/>
                    </a:lnTo>
                    <a:lnTo>
                      <a:pt x="18" y="81"/>
                    </a:lnTo>
                    <a:lnTo>
                      <a:pt x="22" y="80"/>
                    </a:lnTo>
                    <a:lnTo>
                      <a:pt x="25" y="78"/>
                    </a:lnTo>
                    <a:lnTo>
                      <a:pt x="28" y="74"/>
                    </a:lnTo>
                    <a:lnTo>
                      <a:pt x="30" y="70"/>
                    </a:lnTo>
                    <a:lnTo>
                      <a:pt x="34" y="68"/>
                    </a:lnTo>
                    <a:lnTo>
                      <a:pt x="38" y="63"/>
                    </a:lnTo>
                    <a:lnTo>
                      <a:pt x="42" y="59"/>
                    </a:lnTo>
                    <a:lnTo>
                      <a:pt x="46" y="55"/>
                    </a:lnTo>
                    <a:lnTo>
                      <a:pt x="49" y="53"/>
                    </a:lnTo>
                    <a:lnTo>
                      <a:pt x="52" y="49"/>
                    </a:lnTo>
                    <a:lnTo>
                      <a:pt x="56" y="46"/>
                    </a:lnTo>
                    <a:lnTo>
                      <a:pt x="60" y="44"/>
                    </a:lnTo>
                    <a:lnTo>
                      <a:pt x="65" y="40"/>
                    </a:lnTo>
                    <a:lnTo>
                      <a:pt x="70" y="35"/>
                    </a:lnTo>
                    <a:lnTo>
                      <a:pt x="74" y="33"/>
                    </a:lnTo>
                    <a:lnTo>
                      <a:pt x="79" y="30"/>
                    </a:lnTo>
                    <a:lnTo>
                      <a:pt x="82" y="28"/>
                    </a:lnTo>
                    <a:lnTo>
                      <a:pt x="88" y="24"/>
                    </a:lnTo>
                    <a:lnTo>
                      <a:pt x="91" y="21"/>
                    </a:lnTo>
                    <a:lnTo>
                      <a:pt x="95" y="20"/>
                    </a:lnTo>
                    <a:lnTo>
                      <a:pt x="99" y="19"/>
                    </a:lnTo>
                    <a:lnTo>
                      <a:pt x="103" y="21"/>
                    </a:lnTo>
                    <a:lnTo>
                      <a:pt x="105" y="26"/>
                    </a:lnTo>
                    <a:lnTo>
                      <a:pt x="109" y="29"/>
                    </a:lnTo>
                    <a:lnTo>
                      <a:pt x="110" y="33"/>
                    </a:lnTo>
                    <a:lnTo>
                      <a:pt x="113" y="36"/>
                    </a:lnTo>
                    <a:lnTo>
                      <a:pt x="115" y="40"/>
                    </a:lnTo>
                    <a:lnTo>
                      <a:pt x="118" y="44"/>
                    </a:lnTo>
                    <a:lnTo>
                      <a:pt x="121" y="48"/>
                    </a:lnTo>
                    <a:lnTo>
                      <a:pt x="124" y="51"/>
                    </a:lnTo>
                    <a:lnTo>
                      <a:pt x="127" y="55"/>
                    </a:lnTo>
                    <a:lnTo>
                      <a:pt x="129" y="59"/>
                    </a:lnTo>
                    <a:lnTo>
                      <a:pt x="132" y="63"/>
                    </a:lnTo>
                    <a:lnTo>
                      <a:pt x="135" y="66"/>
                    </a:lnTo>
                    <a:lnTo>
                      <a:pt x="137" y="70"/>
                    </a:lnTo>
                    <a:lnTo>
                      <a:pt x="140" y="74"/>
                    </a:lnTo>
                    <a:lnTo>
                      <a:pt x="142" y="78"/>
                    </a:lnTo>
                    <a:lnTo>
                      <a:pt x="145" y="81"/>
                    </a:lnTo>
                    <a:lnTo>
                      <a:pt x="146" y="85"/>
                    </a:lnTo>
                    <a:lnTo>
                      <a:pt x="148" y="89"/>
                    </a:lnTo>
                    <a:lnTo>
                      <a:pt x="151" y="93"/>
                    </a:lnTo>
                    <a:lnTo>
                      <a:pt x="147" y="58"/>
                    </a:lnTo>
                  </a:path>
                </a:pathLst>
              </a:custGeom>
              <a:solidFill>
                <a:srgbClr val="00CC00"/>
              </a:solidFill>
              <a:ln w="12700" cap="rnd">
                <a:solidFill>
                  <a:srgbClr val="00CC00"/>
                </a:solidFill>
                <a:round/>
                <a:headEnd/>
                <a:tailEnd/>
              </a:ln>
            </p:spPr>
            <p:txBody>
              <a:bodyPr/>
              <a:lstStyle/>
              <a:p>
                <a:endParaRPr lang="en-US"/>
              </a:p>
            </p:txBody>
          </p:sp>
          <p:sp>
            <p:nvSpPr>
              <p:cNvPr id="3695" name="Freeform 422"/>
              <p:cNvSpPr>
                <a:spLocks/>
              </p:cNvSpPr>
              <p:nvPr/>
            </p:nvSpPr>
            <p:spPr bwMode="auto">
              <a:xfrm>
                <a:off x="4058" y="1965"/>
                <a:ext cx="47" cy="605"/>
              </a:xfrm>
              <a:custGeom>
                <a:avLst/>
                <a:gdLst>
                  <a:gd name="T0" fmla="*/ 3 w 55"/>
                  <a:gd name="T1" fmla="*/ 11 h 776"/>
                  <a:gd name="T2" fmla="*/ 3 w 55"/>
                  <a:gd name="T3" fmla="*/ 10 h 776"/>
                  <a:gd name="T4" fmla="*/ 3 w 55"/>
                  <a:gd name="T5" fmla="*/ 9 h 776"/>
                  <a:gd name="T6" fmla="*/ 3 w 55"/>
                  <a:gd name="T7" fmla="*/ 9 h 776"/>
                  <a:gd name="T8" fmla="*/ 3 w 55"/>
                  <a:gd name="T9" fmla="*/ 9 h 776"/>
                  <a:gd name="T10" fmla="*/ 3 w 55"/>
                  <a:gd name="T11" fmla="*/ 9 h 776"/>
                  <a:gd name="T12" fmla="*/ 3 w 55"/>
                  <a:gd name="T13" fmla="*/ 8 h 776"/>
                  <a:gd name="T14" fmla="*/ 3 w 55"/>
                  <a:gd name="T15" fmla="*/ 7 h 776"/>
                  <a:gd name="T16" fmla="*/ 3 w 55"/>
                  <a:gd name="T17" fmla="*/ 7 h 776"/>
                  <a:gd name="T18" fmla="*/ 3 w 55"/>
                  <a:gd name="T19" fmla="*/ 7 h 776"/>
                  <a:gd name="T20" fmla="*/ 3 w 55"/>
                  <a:gd name="T21" fmla="*/ 7 h 776"/>
                  <a:gd name="T22" fmla="*/ 2 w 55"/>
                  <a:gd name="T23" fmla="*/ 5 h 776"/>
                  <a:gd name="T24" fmla="*/ 0 w 55"/>
                  <a:gd name="T25" fmla="*/ 5 h 776"/>
                  <a:gd name="T26" fmla="*/ 0 w 55"/>
                  <a:gd name="T27" fmla="*/ 5 h 776"/>
                  <a:gd name="T28" fmla="*/ 0 w 55"/>
                  <a:gd name="T29" fmla="*/ 4 h 776"/>
                  <a:gd name="T30" fmla="*/ 0 w 55"/>
                  <a:gd name="T31" fmla="*/ 4 h 776"/>
                  <a:gd name="T32" fmla="*/ 3 w 55"/>
                  <a:gd name="T33" fmla="*/ 4 h 776"/>
                  <a:gd name="T34" fmla="*/ 3 w 55"/>
                  <a:gd name="T35" fmla="*/ 3 h 776"/>
                  <a:gd name="T36" fmla="*/ 3 w 55"/>
                  <a:gd name="T37" fmla="*/ 3 h 776"/>
                  <a:gd name="T38" fmla="*/ 3 w 55"/>
                  <a:gd name="T39" fmla="*/ 2 h 776"/>
                  <a:gd name="T40" fmla="*/ 3 w 55"/>
                  <a:gd name="T41" fmla="*/ 2 h 776"/>
                  <a:gd name="T42" fmla="*/ 3 w 55"/>
                  <a:gd name="T43" fmla="*/ 2 h 776"/>
                  <a:gd name="T44" fmla="*/ 3 w 55"/>
                  <a:gd name="T45" fmla="*/ 2 h 776"/>
                  <a:gd name="T46" fmla="*/ 3 w 55"/>
                  <a:gd name="T47" fmla="*/ 2 h 776"/>
                  <a:gd name="T48" fmla="*/ 3 w 55"/>
                  <a:gd name="T49" fmla="*/ 2 h 776"/>
                  <a:gd name="T50" fmla="*/ 3 w 55"/>
                  <a:gd name="T51" fmla="*/ 2 h 776"/>
                  <a:gd name="T52" fmla="*/ 3 w 55"/>
                  <a:gd name="T53" fmla="*/ 2 h 776"/>
                  <a:gd name="T54" fmla="*/ 3 w 55"/>
                  <a:gd name="T55" fmla="*/ 2 h 776"/>
                  <a:gd name="T56" fmla="*/ 3 w 55"/>
                  <a:gd name="T57" fmla="*/ 2 h 776"/>
                  <a:gd name="T58" fmla="*/ 3 w 55"/>
                  <a:gd name="T59" fmla="*/ 2 h 776"/>
                  <a:gd name="T60" fmla="*/ 3 w 55"/>
                  <a:gd name="T61" fmla="*/ 2 h 776"/>
                  <a:gd name="T62" fmla="*/ 3 w 55"/>
                  <a:gd name="T63" fmla="*/ 2 h 776"/>
                  <a:gd name="T64" fmla="*/ 3 w 55"/>
                  <a:gd name="T65" fmla="*/ 2 h 776"/>
                  <a:gd name="T66" fmla="*/ 3 w 55"/>
                  <a:gd name="T67" fmla="*/ 2 h 776"/>
                  <a:gd name="T68" fmla="*/ 3 w 55"/>
                  <a:gd name="T69" fmla="*/ 2 h 776"/>
                  <a:gd name="T70" fmla="*/ 3 w 55"/>
                  <a:gd name="T71" fmla="*/ 3 h 776"/>
                  <a:gd name="T72" fmla="*/ 3 w 55"/>
                  <a:gd name="T73" fmla="*/ 3 h 776"/>
                  <a:gd name="T74" fmla="*/ 3 w 55"/>
                  <a:gd name="T75" fmla="*/ 4 h 776"/>
                  <a:gd name="T76" fmla="*/ 3 w 55"/>
                  <a:gd name="T77" fmla="*/ 4 h 776"/>
                  <a:gd name="T78" fmla="*/ 3 w 55"/>
                  <a:gd name="T79" fmla="*/ 4 h 776"/>
                  <a:gd name="T80" fmla="*/ 3 w 55"/>
                  <a:gd name="T81" fmla="*/ 5 h 776"/>
                  <a:gd name="T82" fmla="*/ 3 w 55"/>
                  <a:gd name="T83" fmla="*/ 5 h 776"/>
                  <a:gd name="T84" fmla="*/ 3 w 55"/>
                  <a:gd name="T85" fmla="*/ 5 h 776"/>
                  <a:gd name="T86" fmla="*/ 3 w 55"/>
                  <a:gd name="T87" fmla="*/ 5 h 776"/>
                  <a:gd name="T88" fmla="*/ 3 w 55"/>
                  <a:gd name="T89" fmla="*/ 7 h 776"/>
                  <a:gd name="T90" fmla="*/ 3 w 55"/>
                  <a:gd name="T91" fmla="*/ 7 h 776"/>
                  <a:gd name="T92" fmla="*/ 3 w 55"/>
                  <a:gd name="T93" fmla="*/ 7 h 776"/>
                  <a:gd name="T94" fmla="*/ 3 w 55"/>
                  <a:gd name="T95" fmla="*/ 7 h 776"/>
                  <a:gd name="T96" fmla="*/ 3 w 55"/>
                  <a:gd name="T97" fmla="*/ 7 h 776"/>
                  <a:gd name="T98" fmla="*/ 3 w 55"/>
                  <a:gd name="T99" fmla="*/ 9 h 776"/>
                  <a:gd name="T100" fmla="*/ 3 w 55"/>
                  <a:gd name="T101" fmla="*/ 9 h 776"/>
                  <a:gd name="T102" fmla="*/ 3 w 55"/>
                  <a:gd name="T103" fmla="*/ 9 h 776"/>
                  <a:gd name="T104" fmla="*/ 3 w 55"/>
                  <a:gd name="T105" fmla="*/ 9 h 776"/>
                  <a:gd name="T106" fmla="*/ 3 w 55"/>
                  <a:gd name="T107" fmla="*/ 9 h 776"/>
                  <a:gd name="T108" fmla="*/ 3 w 55"/>
                  <a:gd name="T109" fmla="*/ 9 h 776"/>
                  <a:gd name="T110" fmla="*/ 3 w 55"/>
                  <a:gd name="T111" fmla="*/ 11 h 776"/>
                  <a:gd name="T112" fmla="*/ 3 w 55"/>
                  <a:gd name="T113" fmla="*/ 11 h 776"/>
                  <a:gd name="T114" fmla="*/ 3 w 55"/>
                  <a:gd name="T115" fmla="*/ 11 h 776"/>
                  <a:gd name="T116" fmla="*/ 3 w 55"/>
                  <a:gd name="T117" fmla="*/ 12 h 776"/>
                  <a:gd name="T118" fmla="*/ 3 w 55"/>
                  <a:gd name="T119" fmla="*/ 11 h 77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55"/>
                  <a:gd name="T181" fmla="*/ 0 h 776"/>
                  <a:gd name="T182" fmla="*/ 55 w 55"/>
                  <a:gd name="T183" fmla="*/ 776 h 77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55" h="776">
                    <a:moveTo>
                      <a:pt x="21" y="751"/>
                    </a:moveTo>
                    <a:lnTo>
                      <a:pt x="19" y="745"/>
                    </a:lnTo>
                    <a:lnTo>
                      <a:pt x="19" y="740"/>
                    </a:lnTo>
                    <a:lnTo>
                      <a:pt x="19" y="734"/>
                    </a:lnTo>
                    <a:lnTo>
                      <a:pt x="19" y="727"/>
                    </a:lnTo>
                    <a:lnTo>
                      <a:pt x="19" y="721"/>
                    </a:lnTo>
                    <a:lnTo>
                      <a:pt x="19" y="716"/>
                    </a:lnTo>
                    <a:lnTo>
                      <a:pt x="19" y="709"/>
                    </a:lnTo>
                    <a:lnTo>
                      <a:pt x="19" y="698"/>
                    </a:lnTo>
                    <a:lnTo>
                      <a:pt x="19" y="686"/>
                    </a:lnTo>
                    <a:lnTo>
                      <a:pt x="19" y="681"/>
                    </a:lnTo>
                    <a:lnTo>
                      <a:pt x="17" y="675"/>
                    </a:lnTo>
                    <a:lnTo>
                      <a:pt x="17" y="668"/>
                    </a:lnTo>
                    <a:lnTo>
                      <a:pt x="17" y="661"/>
                    </a:lnTo>
                    <a:lnTo>
                      <a:pt x="15" y="655"/>
                    </a:lnTo>
                    <a:lnTo>
                      <a:pt x="15" y="650"/>
                    </a:lnTo>
                    <a:lnTo>
                      <a:pt x="15" y="644"/>
                    </a:lnTo>
                    <a:lnTo>
                      <a:pt x="15" y="638"/>
                    </a:lnTo>
                    <a:lnTo>
                      <a:pt x="15" y="631"/>
                    </a:lnTo>
                    <a:lnTo>
                      <a:pt x="15" y="620"/>
                    </a:lnTo>
                    <a:lnTo>
                      <a:pt x="15" y="609"/>
                    </a:lnTo>
                    <a:lnTo>
                      <a:pt x="15" y="600"/>
                    </a:lnTo>
                    <a:lnTo>
                      <a:pt x="15" y="590"/>
                    </a:lnTo>
                    <a:lnTo>
                      <a:pt x="15" y="583"/>
                    </a:lnTo>
                    <a:lnTo>
                      <a:pt x="15" y="578"/>
                    </a:lnTo>
                    <a:lnTo>
                      <a:pt x="15" y="570"/>
                    </a:lnTo>
                    <a:lnTo>
                      <a:pt x="15" y="563"/>
                    </a:lnTo>
                    <a:lnTo>
                      <a:pt x="15" y="554"/>
                    </a:lnTo>
                    <a:lnTo>
                      <a:pt x="15" y="546"/>
                    </a:lnTo>
                    <a:lnTo>
                      <a:pt x="15" y="541"/>
                    </a:lnTo>
                    <a:lnTo>
                      <a:pt x="15" y="535"/>
                    </a:lnTo>
                    <a:lnTo>
                      <a:pt x="15" y="530"/>
                    </a:lnTo>
                    <a:lnTo>
                      <a:pt x="15" y="520"/>
                    </a:lnTo>
                    <a:lnTo>
                      <a:pt x="14" y="511"/>
                    </a:lnTo>
                    <a:lnTo>
                      <a:pt x="14" y="504"/>
                    </a:lnTo>
                    <a:lnTo>
                      <a:pt x="14" y="496"/>
                    </a:lnTo>
                    <a:lnTo>
                      <a:pt x="14" y="491"/>
                    </a:lnTo>
                    <a:lnTo>
                      <a:pt x="14" y="485"/>
                    </a:lnTo>
                    <a:lnTo>
                      <a:pt x="12" y="476"/>
                    </a:lnTo>
                    <a:lnTo>
                      <a:pt x="12" y="471"/>
                    </a:lnTo>
                    <a:lnTo>
                      <a:pt x="10" y="463"/>
                    </a:lnTo>
                    <a:lnTo>
                      <a:pt x="8" y="454"/>
                    </a:lnTo>
                    <a:lnTo>
                      <a:pt x="8" y="447"/>
                    </a:lnTo>
                    <a:lnTo>
                      <a:pt x="8" y="441"/>
                    </a:lnTo>
                    <a:lnTo>
                      <a:pt x="8" y="435"/>
                    </a:lnTo>
                    <a:lnTo>
                      <a:pt x="6" y="424"/>
                    </a:lnTo>
                    <a:lnTo>
                      <a:pt x="4" y="417"/>
                    </a:lnTo>
                    <a:lnTo>
                      <a:pt x="2" y="410"/>
                    </a:lnTo>
                    <a:lnTo>
                      <a:pt x="0" y="402"/>
                    </a:lnTo>
                    <a:lnTo>
                      <a:pt x="0" y="395"/>
                    </a:lnTo>
                    <a:lnTo>
                      <a:pt x="0" y="388"/>
                    </a:lnTo>
                    <a:lnTo>
                      <a:pt x="0" y="380"/>
                    </a:lnTo>
                    <a:lnTo>
                      <a:pt x="0" y="373"/>
                    </a:lnTo>
                    <a:lnTo>
                      <a:pt x="0" y="365"/>
                    </a:lnTo>
                    <a:lnTo>
                      <a:pt x="0" y="360"/>
                    </a:lnTo>
                    <a:lnTo>
                      <a:pt x="0" y="354"/>
                    </a:lnTo>
                    <a:lnTo>
                      <a:pt x="0" y="349"/>
                    </a:lnTo>
                    <a:lnTo>
                      <a:pt x="0" y="343"/>
                    </a:lnTo>
                    <a:lnTo>
                      <a:pt x="0" y="338"/>
                    </a:lnTo>
                    <a:lnTo>
                      <a:pt x="0" y="328"/>
                    </a:lnTo>
                    <a:lnTo>
                      <a:pt x="0" y="317"/>
                    </a:lnTo>
                    <a:lnTo>
                      <a:pt x="0" y="310"/>
                    </a:lnTo>
                    <a:lnTo>
                      <a:pt x="0" y="304"/>
                    </a:lnTo>
                    <a:lnTo>
                      <a:pt x="0" y="299"/>
                    </a:lnTo>
                    <a:lnTo>
                      <a:pt x="0" y="292"/>
                    </a:lnTo>
                    <a:lnTo>
                      <a:pt x="2" y="282"/>
                    </a:lnTo>
                    <a:lnTo>
                      <a:pt x="4" y="275"/>
                    </a:lnTo>
                    <a:lnTo>
                      <a:pt x="4" y="269"/>
                    </a:lnTo>
                    <a:lnTo>
                      <a:pt x="6" y="262"/>
                    </a:lnTo>
                    <a:lnTo>
                      <a:pt x="8" y="253"/>
                    </a:lnTo>
                    <a:lnTo>
                      <a:pt x="10" y="247"/>
                    </a:lnTo>
                    <a:lnTo>
                      <a:pt x="10" y="238"/>
                    </a:lnTo>
                    <a:lnTo>
                      <a:pt x="12" y="231"/>
                    </a:lnTo>
                    <a:lnTo>
                      <a:pt x="12" y="223"/>
                    </a:lnTo>
                    <a:lnTo>
                      <a:pt x="12" y="218"/>
                    </a:lnTo>
                    <a:lnTo>
                      <a:pt x="12" y="210"/>
                    </a:lnTo>
                    <a:lnTo>
                      <a:pt x="12" y="205"/>
                    </a:lnTo>
                    <a:lnTo>
                      <a:pt x="12" y="199"/>
                    </a:lnTo>
                    <a:lnTo>
                      <a:pt x="12" y="194"/>
                    </a:lnTo>
                    <a:lnTo>
                      <a:pt x="12" y="188"/>
                    </a:lnTo>
                    <a:lnTo>
                      <a:pt x="12" y="183"/>
                    </a:lnTo>
                    <a:lnTo>
                      <a:pt x="12" y="177"/>
                    </a:lnTo>
                    <a:lnTo>
                      <a:pt x="12" y="170"/>
                    </a:lnTo>
                    <a:lnTo>
                      <a:pt x="12" y="164"/>
                    </a:lnTo>
                    <a:lnTo>
                      <a:pt x="12" y="159"/>
                    </a:lnTo>
                    <a:lnTo>
                      <a:pt x="12" y="151"/>
                    </a:lnTo>
                    <a:lnTo>
                      <a:pt x="12" y="144"/>
                    </a:lnTo>
                    <a:lnTo>
                      <a:pt x="12" y="137"/>
                    </a:lnTo>
                    <a:lnTo>
                      <a:pt x="12" y="129"/>
                    </a:lnTo>
                    <a:lnTo>
                      <a:pt x="12" y="124"/>
                    </a:lnTo>
                    <a:lnTo>
                      <a:pt x="12" y="114"/>
                    </a:lnTo>
                    <a:lnTo>
                      <a:pt x="12" y="107"/>
                    </a:lnTo>
                    <a:lnTo>
                      <a:pt x="12" y="101"/>
                    </a:lnTo>
                    <a:lnTo>
                      <a:pt x="12" y="96"/>
                    </a:lnTo>
                    <a:lnTo>
                      <a:pt x="12" y="89"/>
                    </a:lnTo>
                    <a:lnTo>
                      <a:pt x="12" y="81"/>
                    </a:lnTo>
                    <a:lnTo>
                      <a:pt x="12" y="76"/>
                    </a:lnTo>
                    <a:lnTo>
                      <a:pt x="12" y="70"/>
                    </a:lnTo>
                    <a:lnTo>
                      <a:pt x="12" y="65"/>
                    </a:lnTo>
                    <a:lnTo>
                      <a:pt x="12" y="59"/>
                    </a:lnTo>
                    <a:lnTo>
                      <a:pt x="12" y="52"/>
                    </a:lnTo>
                    <a:lnTo>
                      <a:pt x="10" y="46"/>
                    </a:lnTo>
                    <a:lnTo>
                      <a:pt x="10" y="41"/>
                    </a:lnTo>
                    <a:lnTo>
                      <a:pt x="10" y="33"/>
                    </a:lnTo>
                    <a:lnTo>
                      <a:pt x="10" y="28"/>
                    </a:lnTo>
                    <a:lnTo>
                      <a:pt x="10" y="22"/>
                    </a:lnTo>
                    <a:lnTo>
                      <a:pt x="10" y="17"/>
                    </a:lnTo>
                    <a:lnTo>
                      <a:pt x="10" y="11"/>
                    </a:lnTo>
                    <a:lnTo>
                      <a:pt x="12" y="6"/>
                    </a:lnTo>
                    <a:lnTo>
                      <a:pt x="17" y="2"/>
                    </a:lnTo>
                    <a:lnTo>
                      <a:pt x="23" y="0"/>
                    </a:lnTo>
                    <a:lnTo>
                      <a:pt x="25" y="6"/>
                    </a:lnTo>
                    <a:lnTo>
                      <a:pt x="25" y="11"/>
                    </a:lnTo>
                    <a:lnTo>
                      <a:pt x="25" y="17"/>
                    </a:lnTo>
                    <a:lnTo>
                      <a:pt x="27" y="22"/>
                    </a:lnTo>
                    <a:lnTo>
                      <a:pt x="27" y="28"/>
                    </a:lnTo>
                    <a:lnTo>
                      <a:pt x="27" y="33"/>
                    </a:lnTo>
                    <a:lnTo>
                      <a:pt x="27" y="39"/>
                    </a:lnTo>
                    <a:lnTo>
                      <a:pt x="27" y="44"/>
                    </a:lnTo>
                    <a:lnTo>
                      <a:pt x="27" y="50"/>
                    </a:lnTo>
                    <a:lnTo>
                      <a:pt x="27" y="57"/>
                    </a:lnTo>
                    <a:lnTo>
                      <a:pt x="27" y="65"/>
                    </a:lnTo>
                    <a:lnTo>
                      <a:pt x="27" y="72"/>
                    </a:lnTo>
                    <a:lnTo>
                      <a:pt x="27" y="79"/>
                    </a:lnTo>
                    <a:lnTo>
                      <a:pt x="27" y="87"/>
                    </a:lnTo>
                    <a:lnTo>
                      <a:pt x="27" y="92"/>
                    </a:lnTo>
                    <a:lnTo>
                      <a:pt x="27" y="98"/>
                    </a:lnTo>
                    <a:lnTo>
                      <a:pt x="27" y="105"/>
                    </a:lnTo>
                    <a:lnTo>
                      <a:pt x="27" y="113"/>
                    </a:lnTo>
                    <a:lnTo>
                      <a:pt x="27" y="120"/>
                    </a:lnTo>
                    <a:lnTo>
                      <a:pt x="27" y="127"/>
                    </a:lnTo>
                    <a:lnTo>
                      <a:pt x="27" y="135"/>
                    </a:lnTo>
                    <a:lnTo>
                      <a:pt x="27" y="140"/>
                    </a:lnTo>
                    <a:lnTo>
                      <a:pt x="27" y="148"/>
                    </a:lnTo>
                    <a:lnTo>
                      <a:pt x="27" y="155"/>
                    </a:lnTo>
                    <a:lnTo>
                      <a:pt x="27" y="161"/>
                    </a:lnTo>
                    <a:lnTo>
                      <a:pt x="27" y="168"/>
                    </a:lnTo>
                    <a:lnTo>
                      <a:pt x="27" y="173"/>
                    </a:lnTo>
                    <a:lnTo>
                      <a:pt x="27" y="179"/>
                    </a:lnTo>
                    <a:lnTo>
                      <a:pt x="27" y="185"/>
                    </a:lnTo>
                    <a:lnTo>
                      <a:pt x="27" y="190"/>
                    </a:lnTo>
                    <a:lnTo>
                      <a:pt x="27" y="197"/>
                    </a:lnTo>
                    <a:lnTo>
                      <a:pt x="27" y="203"/>
                    </a:lnTo>
                    <a:lnTo>
                      <a:pt x="27" y="209"/>
                    </a:lnTo>
                    <a:lnTo>
                      <a:pt x="27" y="218"/>
                    </a:lnTo>
                    <a:lnTo>
                      <a:pt x="27" y="223"/>
                    </a:lnTo>
                    <a:lnTo>
                      <a:pt x="27" y="231"/>
                    </a:lnTo>
                    <a:lnTo>
                      <a:pt x="27" y="236"/>
                    </a:lnTo>
                    <a:lnTo>
                      <a:pt x="27" y="242"/>
                    </a:lnTo>
                    <a:lnTo>
                      <a:pt x="27" y="249"/>
                    </a:lnTo>
                    <a:lnTo>
                      <a:pt x="27" y="255"/>
                    </a:lnTo>
                    <a:lnTo>
                      <a:pt x="27" y="262"/>
                    </a:lnTo>
                    <a:lnTo>
                      <a:pt x="27" y="268"/>
                    </a:lnTo>
                    <a:lnTo>
                      <a:pt x="27" y="273"/>
                    </a:lnTo>
                    <a:lnTo>
                      <a:pt x="27" y="279"/>
                    </a:lnTo>
                    <a:lnTo>
                      <a:pt x="27" y="284"/>
                    </a:lnTo>
                    <a:lnTo>
                      <a:pt x="27" y="290"/>
                    </a:lnTo>
                    <a:lnTo>
                      <a:pt x="27" y="295"/>
                    </a:lnTo>
                    <a:lnTo>
                      <a:pt x="27" y="303"/>
                    </a:lnTo>
                    <a:lnTo>
                      <a:pt x="27" y="310"/>
                    </a:lnTo>
                    <a:lnTo>
                      <a:pt x="27" y="316"/>
                    </a:lnTo>
                    <a:lnTo>
                      <a:pt x="27" y="323"/>
                    </a:lnTo>
                    <a:lnTo>
                      <a:pt x="27" y="330"/>
                    </a:lnTo>
                    <a:lnTo>
                      <a:pt x="27" y="338"/>
                    </a:lnTo>
                    <a:lnTo>
                      <a:pt x="27" y="345"/>
                    </a:lnTo>
                    <a:lnTo>
                      <a:pt x="27" y="352"/>
                    </a:lnTo>
                    <a:lnTo>
                      <a:pt x="27" y="358"/>
                    </a:lnTo>
                    <a:lnTo>
                      <a:pt x="27" y="364"/>
                    </a:lnTo>
                    <a:lnTo>
                      <a:pt x="27" y="371"/>
                    </a:lnTo>
                    <a:lnTo>
                      <a:pt x="27" y="376"/>
                    </a:lnTo>
                    <a:lnTo>
                      <a:pt x="27" y="384"/>
                    </a:lnTo>
                    <a:lnTo>
                      <a:pt x="27" y="391"/>
                    </a:lnTo>
                    <a:lnTo>
                      <a:pt x="27" y="397"/>
                    </a:lnTo>
                    <a:lnTo>
                      <a:pt x="27" y="404"/>
                    </a:lnTo>
                    <a:lnTo>
                      <a:pt x="27" y="411"/>
                    </a:lnTo>
                    <a:lnTo>
                      <a:pt x="27" y="419"/>
                    </a:lnTo>
                    <a:lnTo>
                      <a:pt x="27" y="428"/>
                    </a:lnTo>
                    <a:lnTo>
                      <a:pt x="27" y="434"/>
                    </a:lnTo>
                    <a:lnTo>
                      <a:pt x="27" y="441"/>
                    </a:lnTo>
                    <a:lnTo>
                      <a:pt x="27" y="448"/>
                    </a:lnTo>
                    <a:lnTo>
                      <a:pt x="27" y="454"/>
                    </a:lnTo>
                    <a:lnTo>
                      <a:pt x="27" y="461"/>
                    </a:lnTo>
                    <a:lnTo>
                      <a:pt x="27" y="467"/>
                    </a:lnTo>
                    <a:lnTo>
                      <a:pt x="29" y="474"/>
                    </a:lnTo>
                    <a:lnTo>
                      <a:pt x="29" y="480"/>
                    </a:lnTo>
                    <a:lnTo>
                      <a:pt x="29" y="485"/>
                    </a:lnTo>
                    <a:lnTo>
                      <a:pt x="31" y="491"/>
                    </a:lnTo>
                    <a:lnTo>
                      <a:pt x="31" y="496"/>
                    </a:lnTo>
                    <a:lnTo>
                      <a:pt x="33" y="502"/>
                    </a:lnTo>
                    <a:lnTo>
                      <a:pt x="33" y="507"/>
                    </a:lnTo>
                    <a:lnTo>
                      <a:pt x="35" y="515"/>
                    </a:lnTo>
                    <a:lnTo>
                      <a:pt x="37" y="520"/>
                    </a:lnTo>
                    <a:lnTo>
                      <a:pt x="37" y="526"/>
                    </a:lnTo>
                    <a:lnTo>
                      <a:pt x="37" y="531"/>
                    </a:lnTo>
                    <a:lnTo>
                      <a:pt x="39" y="537"/>
                    </a:lnTo>
                    <a:lnTo>
                      <a:pt x="39" y="543"/>
                    </a:lnTo>
                    <a:lnTo>
                      <a:pt x="39" y="548"/>
                    </a:lnTo>
                    <a:lnTo>
                      <a:pt x="39" y="554"/>
                    </a:lnTo>
                    <a:lnTo>
                      <a:pt x="41" y="559"/>
                    </a:lnTo>
                    <a:lnTo>
                      <a:pt x="41" y="566"/>
                    </a:lnTo>
                    <a:lnTo>
                      <a:pt x="41" y="574"/>
                    </a:lnTo>
                    <a:lnTo>
                      <a:pt x="41" y="581"/>
                    </a:lnTo>
                    <a:lnTo>
                      <a:pt x="41" y="589"/>
                    </a:lnTo>
                    <a:lnTo>
                      <a:pt x="42" y="594"/>
                    </a:lnTo>
                    <a:lnTo>
                      <a:pt x="42" y="600"/>
                    </a:lnTo>
                    <a:lnTo>
                      <a:pt x="42" y="605"/>
                    </a:lnTo>
                    <a:lnTo>
                      <a:pt x="42" y="611"/>
                    </a:lnTo>
                    <a:lnTo>
                      <a:pt x="44" y="618"/>
                    </a:lnTo>
                    <a:lnTo>
                      <a:pt x="44" y="626"/>
                    </a:lnTo>
                    <a:lnTo>
                      <a:pt x="48" y="637"/>
                    </a:lnTo>
                    <a:lnTo>
                      <a:pt x="48" y="644"/>
                    </a:lnTo>
                    <a:lnTo>
                      <a:pt x="50" y="650"/>
                    </a:lnTo>
                    <a:lnTo>
                      <a:pt x="50" y="655"/>
                    </a:lnTo>
                    <a:lnTo>
                      <a:pt x="52" y="661"/>
                    </a:lnTo>
                    <a:lnTo>
                      <a:pt x="52" y="666"/>
                    </a:lnTo>
                    <a:lnTo>
                      <a:pt x="52" y="672"/>
                    </a:lnTo>
                    <a:lnTo>
                      <a:pt x="52" y="677"/>
                    </a:lnTo>
                    <a:lnTo>
                      <a:pt x="54" y="685"/>
                    </a:lnTo>
                    <a:lnTo>
                      <a:pt x="54" y="692"/>
                    </a:lnTo>
                    <a:lnTo>
                      <a:pt x="54" y="699"/>
                    </a:lnTo>
                    <a:lnTo>
                      <a:pt x="54" y="709"/>
                    </a:lnTo>
                    <a:lnTo>
                      <a:pt x="54" y="714"/>
                    </a:lnTo>
                    <a:lnTo>
                      <a:pt x="54" y="721"/>
                    </a:lnTo>
                    <a:lnTo>
                      <a:pt x="54" y="727"/>
                    </a:lnTo>
                    <a:lnTo>
                      <a:pt x="54" y="733"/>
                    </a:lnTo>
                    <a:lnTo>
                      <a:pt x="54" y="738"/>
                    </a:lnTo>
                    <a:lnTo>
                      <a:pt x="54" y="744"/>
                    </a:lnTo>
                    <a:lnTo>
                      <a:pt x="54" y="751"/>
                    </a:lnTo>
                    <a:lnTo>
                      <a:pt x="54" y="757"/>
                    </a:lnTo>
                    <a:lnTo>
                      <a:pt x="54" y="762"/>
                    </a:lnTo>
                    <a:lnTo>
                      <a:pt x="54" y="768"/>
                    </a:lnTo>
                    <a:lnTo>
                      <a:pt x="48" y="771"/>
                    </a:lnTo>
                    <a:lnTo>
                      <a:pt x="42" y="773"/>
                    </a:lnTo>
                    <a:lnTo>
                      <a:pt x="37" y="775"/>
                    </a:lnTo>
                    <a:lnTo>
                      <a:pt x="31" y="775"/>
                    </a:lnTo>
                    <a:lnTo>
                      <a:pt x="25" y="775"/>
                    </a:lnTo>
                    <a:lnTo>
                      <a:pt x="19" y="775"/>
                    </a:lnTo>
                    <a:lnTo>
                      <a:pt x="15" y="769"/>
                    </a:lnTo>
                    <a:lnTo>
                      <a:pt x="15" y="764"/>
                    </a:lnTo>
                    <a:lnTo>
                      <a:pt x="15" y="758"/>
                    </a:lnTo>
                    <a:lnTo>
                      <a:pt x="15" y="753"/>
                    </a:lnTo>
                    <a:lnTo>
                      <a:pt x="17" y="747"/>
                    </a:lnTo>
                    <a:lnTo>
                      <a:pt x="19" y="742"/>
                    </a:lnTo>
                  </a:path>
                </a:pathLst>
              </a:custGeom>
              <a:solidFill>
                <a:srgbClr val="EAEC5E"/>
              </a:solidFill>
              <a:ln w="12700" cap="rnd">
                <a:solidFill>
                  <a:srgbClr val="00CC00"/>
                </a:solidFill>
                <a:round/>
                <a:headEnd/>
                <a:tailEnd/>
              </a:ln>
            </p:spPr>
            <p:txBody>
              <a:bodyPr/>
              <a:lstStyle/>
              <a:p>
                <a:endParaRPr lang="en-US"/>
              </a:p>
            </p:txBody>
          </p:sp>
          <p:sp>
            <p:nvSpPr>
              <p:cNvPr id="3696" name="Freeform 423"/>
              <p:cNvSpPr>
                <a:spLocks/>
              </p:cNvSpPr>
              <p:nvPr/>
            </p:nvSpPr>
            <p:spPr bwMode="auto">
              <a:xfrm>
                <a:off x="4015" y="2160"/>
                <a:ext cx="53" cy="114"/>
              </a:xfrm>
              <a:custGeom>
                <a:avLst/>
                <a:gdLst>
                  <a:gd name="T0" fmla="*/ 49 w 53"/>
                  <a:gd name="T1" fmla="*/ 113 h 114"/>
                  <a:gd name="T2" fmla="*/ 51 w 53"/>
                  <a:gd name="T3" fmla="*/ 106 h 114"/>
                  <a:gd name="T4" fmla="*/ 52 w 53"/>
                  <a:gd name="T5" fmla="*/ 100 h 114"/>
                  <a:gd name="T6" fmla="*/ 52 w 53"/>
                  <a:gd name="T7" fmla="*/ 93 h 114"/>
                  <a:gd name="T8" fmla="*/ 52 w 53"/>
                  <a:gd name="T9" fmla="*/ 86 h 114"/>
                  <a:gd name="T10" fmla="*/ 52 w 53"/>
                  <a:gd name="T11" fmla="*/ 80 h 114"/>
                  <a:gd name="T12" fmla="*/ 52 w 53"/>
                  <a:gd name="T13" fmla="*/ 73 h 114"/>
                  <a:gd name="T14" fmla="*/ 50 w 53"/>
                  <a:gd name="T15" fmla="*/ 66 h 114"/>
                  <a:gd name="T16" fmla="*/ 48 w 53"/>
                  <a:gd name="T17" fmla="*/ 60 h 114"/>
                  <a:gd name="T18" fmla="*/ 45 w 53"/>
                  <a:gd name="T19" fmla="*/ 55 h 114"/>
                  <a:gd name="T20" fmla="*/ 43 w 53"/>
                  <a:gd name="T21" fmla="*/ 49 h 114"/>
                  <a:gd name="T22" fmla="*/ 40 w 53"/>
                  <a:gd name="T23" fmla="*/ 44 h 114"/>
                  <a:gd name="T24" fmla="*/ 38 w 53"/>
                  <a:gd name="T25" fmla="*/ 38 h 114"/>
                  <a:gd name="T26" fmla="*/ 35 w 53"/>
                  <a:gd name="T27" fmla="*/ 33 h 114"/>
                  <a:gd name="T28" fmla="*/ 33 w 53"/>
                  <a:gd name="T29" fmla="*/ 27 h 114"/>
                  <a:gd name="T30" fmla="*/ 30 w 53"/>
                  <a:gd name="T31" fmla="*/ 24 h 114"/>
                  <a:gd name="T32" fmla="*/ 27 w 53"/>
                  <a:gd name="T33" fmla="*/ 20 h 114"/>
                  <a:gd name="T34" fmla="*/ 24 w 53"/>
                  <a:gd name="T35" fmla="*/ 16 h 114"/>
                  <a:gd name="T36" fmla="*/ 21 w 53"/>
                  <a:gd name="T37" fmla="*/ 13 h 114"/>
                  <a:gd name="T38" fmla="*/ 18 w 53"/>
                  <a:gd name="T39" fmla="*/ 9 h 114"/>
                  <a:gd name="T40" fmla="*/ 15 w 53"/>
                  <a:gd name="T41" fmla="*/ 7 h 114"/>
                  <a:gd name="T42" fmla="*/ 12 w 53"/>
                  <a:gd name="T43" fmla="*/ 2 h 114"/>
                  <a:gd name="T44" fmla="*/ 9 w 53"/>
                  <a:gd name="T45" fmla="*/ 2 h 114"/>
                  <a:gd name="T46" fmla="*/ 6 w 53"/>
                  <a:gd name="T47" fmla="*/ 0 h 114"/>
                  <a:gd name="T48" fmla="*/ 3 w 53"/>
                  <a:gd name="T49" fmla="*/ 0 h 114"/>
                  <a:gd name="T50" fmla="*/ 0 w 53"/>
                  <a:gd name="T51" fmla="*/ 0 h 114"/>
                  <a:gd name="T52" fmla="*/ 3 w 53"/>
                  <a:gd name="T53" fmla="*/ 2 h 114"/>
                  <a:gd name="T54" fmla="*/ 0 w 53"/>
                  <a:gd name="T55" fmla="*/ 7 h 114"/>
                  <a:gd name="T56" fmla="*/ 0 w 53"/>
                  <a:gd name="T57" fmla="*/ 13 h 114"/>
                  <a:gd name="T58" fmla="*/ 1 w 53"/>
                  <a:gd name="T59" fmla="*/ 20 h 114"/>
                  <a:gd name="T60" fmla="*/ 3 w 53"/>
                  <a:gd name="T61" fmla="*/ 27 h 114"/>
                  <a:gd name="T62" fmla="*/ 4 w 53"/>
                  <a:gd name="T63" fmla="*/ 33 h 114"/>
                  <a:gd name="T64" fmla="*/ 5 w 53"/>
                  <a:gd name="T65" fmla="*/ 40 h 114"/>
                  <a:gd name="T66" fmla="*/ 7 w 53"/>
                  <a:gd name="T67" fmla="*/ 47 h 114"/>
                  <a:gd name="T68" fmla="*/ 10 w 53"/>
                  <a:gd name="T69" fmla="*/ 51 h 114"/>
                  <a:gd name="T70" fmla="*/ 12 w 53"/>
                  <a:gd name="T71" fmla="*/ 58 h 114"/>
                  <a:gd name="T72" fmla="*/ 15 w 53"/>
                  <a:gd name="T73" fmla="*/ 62 h 114"/>
                  <a:gd name="T74" fmla="*/ 18 w 53"/>
                  <a:gd name="T75" fmla="*/ 69 h 114"/>
                  <a:gd name="T76" fmla="*/ 21 w 53"/>
                  <a:gd name="T77" fmla="*/ 73 h 114"/>
                  <a:gd name="T78" fmla="*/ 24 w 53"/>
                  <a:gd name="T79" fmla="*/ 78 h 114"/>
                  <a:gd name="T80" fmla="*/ 26 w 53"/>
                  <a:gd name="T81" fmla="*/ 84 h 114"/>
                  <a:gd name="T82" fmla="*/ 29 w 53"/>
                  <a:gd name="T83" fmla="*/ 86 h 114"/>
                  <a:gd name="T84" fmla="*/ 31 w 53"/>
                  <a:gd name="T85" fmla="*/ 93 h 114"/>
                  <a:gd name="T86" fmla="*/ 34 w 53"/>
                  <a:gd name="T87" fmla="*/ 95 h 114"/>
                  <a:gd name="T88" fmla="*/ 37 w 53"/>
                  <a:gd name="T89" fmla="*/ 102 h 114"/>
                  <a:gd name="T90" fmla="*/ 39 w 53"/>
                  <a:gd name="T91" fmla="*/ 109 h 114"/>
                  <a:gd name="T92" fmla="*/ 42 w 53"/>
                  <a:gd name="T93" fmla="*/ 109 h 114"/>
                  <a:gd name="T94" fmla="*/ 45 w 53"/>
                  <a:gd name="T95" fmla="*/ 113 h 114"/>
                  <a:gd name="T96" fmla="*/ 48 w 53"/>
                  <a:gd name="T97" fmla="*/ 113 h 114"/>
                  <a:gd name="T98" fmla="*/ 51 w 53"/>
                  <a:gd name="T99" fmla="*/ 113 h 114"/>
                  <a:gd name="T100" fmla="*/ 51 w 53"/>
                  <a:gd name="T101" fmla="*/ 106 h 114"/>
                  <a:gd name="T102" fmla="*/ 51 w 53"/>
                  <a:gd name="T103" fmla="*/ 100 h 11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53"/>
                  <a:gd name="T157" fmla="*/ 0 h 114"/>
                  <a:gd name="T158" fmla="*/ 53 w 53"/>
                  <a:gd name="T159" fmla="*/ 114 h 114"/>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53" h="114">
                    <a:moveTo>
                      <a:pt x="49" y="113"/>
                    </a:moveTo>
                    <a:lnTo>
                      <a:pt x="51" y="106"/>
                    </a:lnTo>
                    <a:lnTo>
                      <a:pt x="52" y="100"/>
                    </a:lnTo>
                    <a:lnTo>
                      <a:pt x="52" y="93"/>
                    </a:lnTo>
                    <a:lnTo>
                      <a:pt x="52" y="86"/>
                    </a:lnTo>
                    <a:lnTo>
                      <a:pt x="52" y="80"/>
                    </a:lnTo>
                    <a:lnTo>
                      <a:pt x="52" y="73"/>
                    </a:lnTo>
                    <a:lnTo>
                      <a:pt x="50" y="66"/>
                    </a:lnTo>
                    <a:lnTo>
                      <a:pt x="48" y="60"/>
                    </a:lnTo>
                    <a:lnTo>
                      <a:pt x="45" y="55"/>
                    </a:lnTo>
                    <a:lnTo>
                      <a:pt x="43" y="49"/>
                    </a:lnTo>
                    <a:lnTo>
                      <a:pt x="40" y="44"/>
                    </a:lnTo>
                    <a:lnTo>
                      <a:pt x="38" y="38"/>
                    </a:lnTo>
                    <a:lnTo>
                      <a:pt x="35" y="33"/>
                    </a:lnTo>
                    <a:lnTo>
                      <a:pt x="33" y="27"/>
                    </a:lnTo>
                    <a:lnTo>
                      <a:pt x="30" y="24"/>
                    </a:lnTo>
                    <a:lnTo>
                      <a:pt x="27" y="20"/>
                    </a:lnTo>
                    <a:lnTo>
                      <a:pt x="24" y="16"/>
                    </a:lnTo>
                    <a:lnTo>
                      <a:pt x="21" y="13"/>
                    </a:lnTo>
                    <a:lnTo>
                      <a:pt x="18" y="9"/>
                    </a:lnTo>
                    <a:lnTo>
                      <a:pt x="15" y="7"/>
                    </a:lnTo>
                    <a:lnTo>
                      <a:pt x="12" y="2"/>
                    </a:lnTo>
                    <a:lnTo>
                      <a:pt x="9" y="2"/>
                    </a:lnTo>
                    <a:lnTo>
                      <a:pt x="6" y="0"/>
                    </a:lnTo>
                    <a:lnTo>
                      <a:pt x="3" y="0"/>
                    </a:lnTo>
                    <a:lnTo>
                      <a:pt x="0" y="0"/>
                    </a:lnTo>
                    <a:lnTo>
                      <a:pt x="3" y="2"/>
                    </a:lnTo>
                    <a:lnTo>
                      <a:pt x="0" y="7"/>
                    </a:lnTo>
                    <a:lnTo>
                      <a:pt x="0" y="13"/>
                    </a:lnTo>
                    <a:lnTo>
                      <a:pt x="1" y="20"/>
                    </a:lnTo>
                    <a:lnTo>
                      <a:pt x="3" y="27"/>
                    </a:lnTo>
                    <a:lnTo>
                      <a:pt x="4" y="33"/>
                    </a:lnTo>
                    <a:lnTo>
                      <a:pt x="5" y="40"/>
                    </a:lnTo>
                    <a:lnTo>
                      <a:pt x="7" y="47"/>
                    </a:lnTo>
                    <a:lnTo>
                      <a:pt x="10" y="51"/>
                    </a:lnTo>
                    <a:lnTo>
                      <a:pt x="12" y="58"/>
                    </a:lnTo>
                    <a:lnTo>
                      <a:pt x="15" y="62"/>
                    </a:lnTo>
                    <a:lnTo>
                      <a:pt x="18" y="69"/>
                    </a:lnTo>
                    <a:lnTo>
                      <a:pt x="21" y="73"/>
                    </a:lnTo>
                    <a:lnTo>
                      <a:pt x="24" y="78"/>
                    </a:lnTo>
                    <a:lnTo>
                      <a:pt x="26" y="84"/>
                    </a:lnTo>
                    <a:lnTo>
                      <a:pt x="29" y="86"/>
                    </a:lnTo>
                    <a:lnTo>
                      <a:pt x="31" y="93"/>
                    </a:lnTo>
                    <a:lnTo>
                      <a:pt x="34" y="95"/>
                    </a:lnTo>
                    <a:lnTo>
                      <a:pt x="37" y="102"/>
                    </a:lnTo>
                    <a:lnTo>
                      <a:pt x="39" y="109"/>
                    </a:lnTo>
                    <a:lnTo>
                      <a:pt x="42" y="109"/>
                    </a:lnTo>
                    <a:lnTo>
                      <a:pt x="45" y="113"/>
                    </a:lnTo>
                    <a:lnTo>
                      <a:pt x="48" y="113"/>
                    </a:lnTo>
                    <a:lnTo>
                      <a:pt x="51" y="113"/>
                    </a:lnTo>
                    <a:lnTo>
                      <a:pt x="51" y="106"/>
                    </a:lnTo>
                    <a:lnTo>
                      <a:pt x="51" y="100"/>
                    </a:lnTo>
                  </a:path>
                </a:pathLst>
              </a:custGeom>
              <a:solidFill>
                <a:srgbClr val="EAEC5E"/>
              </a:solidFill>
              <a:ln w="12700" cap="rnd">
                <a:solidFill>
                  <a:schemeClr val="tx1"/>
                </a:solidFill>
                <a:round/>
                <a:headEnd/>
                <a:tailEnd/>
              </a:ln>
            </p:spPr>
            <p:txBody>
              <a:bodyPr/>
              <a:lstStyle/>
              <a:p>
                <a:endParaRPr lang="en-US"/>
              </a:p>
            </p:txBody>
          </p:sp>
          <p:grpSp>
            <p:nvGrpSpPr>
              <p:cNvPr id="3697" name="Group 424"/>
              <p:cNvGrpSpPr>
                <a:grpSpLocks/>
              </p:cNvGrpSpPr>
              <p:nvPr/>
            </p:nvGrpSpPr>
            <p:grpSpPr bwMode="auto">
              <a:xfrm>
                <a:off x="4029" y="1856"/>
                <a:ext cx="97" cy="111"/>
                <a:chOff x="3654" y="1129"/>
                <a:chExt cx="97" cy="111"/>
              </a:xfrm>
            </p:grpSpPr>
            <p:sp>
              <p:nvSpPr>
                <p:cNvPr id="3698" name="Freeform 425"/>
                <p:cNvSpPr>
                  <a:spLocks/>
                </p:cNvSpPr>
                <p:nvPr/>
              </p:nvSpPr>
              <p:spPr bwMode="auto">
                <a:xfrm>
                  <a:off x="3705" y="1214"/>
                  <a:ext cx="46" cy="16"/>
                </a:xfrm>
                <a:custGeom>
                  <a:avLst/>
                  <a:gdLst>
                    <a:gd name="T0" fmla="*/ 0 w 46"/>
                    <a:gd name="T1" fmla="*/ 15 h 16"/>
                    <a:gd name="T2" fmla="*/ 2 w 46"/>
                    <a:gd name="T3" fmla="*/ 11 h 16"/>
                    <a:gd name="T4" fmla="*/ 6 w 46"/>
                    <a:gd name="T5" fmla="*/ 10 h 16"/>
                    <a:gd name="T6" fmla="*/ 11 w 46"/>
                    <a:gd name="T7" fmla="*/ 8 h 16"/>
                    <a:gd name="T8" fmla="*/ 16 w 46"/>
                    <a:gd name="T9" fmla="*/ 5 h 16"/>
                    <a:gd name="T10" fmla="*/ 21 w 46"/>
                    <a:gd name="T11" fmla="*/ 3 h 16"/>
                    <a:gd name="T12" fmla="*/ 26 w 46"/>
                    <a:gd name="T13" fmla="*/ 3 h 16"/>
                    <a:gd name="T14" fmla="*/ 30 w 46"/>
                    <a:gd name="T15" fmla="*/ 3 h 16"/>
                    <a:gd name="T16" fmla="*/ 35 w 46"/>
                    <a:gd name="T17" fmla="*/ 0 h 16"/>
                    <a:gd name="T18" fmla="*/ 39 w 46"/>
                    <a:gd name="T19" fmla="*/ 0 h 16"/>
                    <a:gd name="T20" fmla="*/ 44 w 46"/>
                    <a:gd name="T21" fmla="*/ 0 h 16"/>
                    <a:gd name="T22" fmla="*/ 45 w 46"/>
                    <a:gd name="T23" fmla="*/ 0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6"/>
                    <a:gd name="T37" fmla="*/ 0 h 16"/>
                    <a:gd name="T38" fmla="*/ 46 w 46"/>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6" h="16">
                      <a:moveTo>
                        <a:pt x="0" y="15"/>
                      </a:moveTo>
                      <a:lnTo>
                        <a:pt x="2" y="11"/>
                      </a:lnTo>
                      <a:lnTo>
                        <a:pt x="6" y="10"/>
                      </a:lnTo>
                      <a:lnTo>
                        <a:pt x="11" y="8"/>
                      </a:lnTo>
                      <a:lnTo>
                        <a:pt x="16" y="5"/>
                      </a:lnTo>
                      <a:lnTo>
                        <a:pt x="21" y="3"/>
                      </a:lnTo>
                      <a:lnTo>
                        <a:pt x="26" y="3"/>
                      </a:lnTo>
                      <a:lnTo>
                        <a:pt x="30" y="3"/>
                      </a:lnTo>
                      <a:lnTo>
                        <a:pt x="35" y="0"/>
                      </a:lnTo>
                      <a:lnTo>
                        <a:pt x="39" y="0"/>
                      </a:lnTo>
                      <a:lnTo>
                        <a:pt x="44" y="0"/>
                      </a:lnTo>
                      <a:lnTo>
                        <a:pt x="45"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699" name="Freeform 426"/>
                <p:cNvSpPr>
                  <a:spLocks/>
                </p:cNvSpPr>
                <p:nvPr/>
              </p:nvSpPr>
              <p:spPr bwMode="auto">
                <a:xfrm>
                  <a:off x="3704" y="1172"/>
                  <a:ext cx="42" cy="41"/>
                </a:xfrm>
                <a:custGeom>
                  <a:avLst/>
                  <a:gdLst>
                    <a:gd name="T0" fmla="*/ 0 w 42"/>
                    <a:gd name="T1" fmla="*/ 40 h 41"/>
                    <a:gd name="T2" fmla="*/ 2 w 42"/>
                    <a:gd name="T3" fmla="*/ 29 h 41"/>
                    <a:gd name="T4" fmla="*/ 6 w 42"/>
                    <a:gd name="T5" fmla="*/ 27 h 41"/>
                    <a:gd name="T6" fmla="*/ 10 w 42"/>
                    <a:gd name="T7" fmla="*/ 20 h 41"/>
                    <a:gd name="T8" fmla="*/ 14 w 42"/>
                    <a:gd name="T9" fmla="*/ 13 h 41"/>
                    <a:gd name="T10" fmla="*/ 19 w 42"/>
                    <a:gd name="T11" fmla="*/ 7 h 41"/>
                    <a:gd name="T12" fmla="*/ 24 w 42"/>
                    <a:gd name="T13" fmla="*/ 7 h 41"/>
                    <a:gd name="T14" fmla="*/ 27 w 42"/>
                    <a:gd name="T15" fmla="*/ 7 h 41"/>
                    <a:gd name="T16" fmla="*/ 32 w 42"/>
                    <a:gd name="T17" fmla="*/ 0 h 41"/>
                    <a:gd name="T18" fmla="*/ 36 w 42"/>
                    <a:gd name="T19" fmla="*/ 0 h 41"/>
                    <a:gd name="T20" fmla="*/ 40 w 42"/>
                    <a:gd name="T21" fmla="*/ 0 h 41"/>
                    <a:gd name="T22" fmla="*/ 41 w 42"/>
                    <a:gd name="T23" fmla="*/ 0 h 4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2"/>
                    <a:gd name="T37" fmla="*/ 0 h 41"/>
                    <a:gd name="T38" fmla="*/ 42 w 42"/>
                    <a:gd name="T39" fmla="*/ 41 h 4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2" h="41">
                      <a:moveTo>
                        <a:pt x="0" y="40"/>
                      </a:moveTo>
                      <a:lnTo>
                        <a:pt x="2" y="29"/>
                      </a:lnTo>
                      <a:lnTo>
                        <a:pt x="6" y="27"/>
                      </a:lnTo>
                      <a:lnTo>
                        <a:pt x="10" y="20"/>
                      </a:lnTo>
                      <a:lnTo>
                        <a:pt x="14" y="13"/>
                      </a:lnTo>
                      <a:lnTo>
                        <a:pt x="19" y="7"/>
                      </a:lnTo>
                      <a:lnTo>
                        <a:pt x="24" y="7"/>
                      </a:lnTo>
                      <a:lnTo>
                        <a:pt x="27" y="7"/>
                      </a:lnTo>
                      <a:lnTo>
                        <a:pt x="32" y="0"/>
                      </a:lnTo>
                      <a:lnTo>
                        <a:pt x="36" y="0"/>
                      </a:lnTo>
                      <a:lnTo>
                        <a:pt x="40" y="0"/>
                      </a:lnTo>
                      <a:lnTo>
                        <a:pt x="41"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700" name="Freeform 427"/>
                <p:cNvSpPr>
                  <a:spLocks/>
                </p:cNvSpPr>
                <p:nvPr/>
              </p:nvSpPr>
              <p:spPr bwMode="auto">
                <a:xfrm>
                  <a:off x="3706" y="1144"/>
                  <a:ext cx="30" cy="59"/>
                </a:xfrm>
                <a:custGeom>
                  <a:avLst/>
                  <a:gdLst>
                    <a:gd name="T0" fmla="*/ 0 w 30"/>
                    <a:gd name="T1" fmla="*/ 58 h 59"/>
                    <a:gd name="T2" fmla="*/ 2 w 30"/>
                    <a:gd name="T3" fmla="*/ 42 h 59"/>
                    <a:gd name="T4" fmla="*/ 4 w 30"/>
                    <a:gd name="T5" fmla="*/ 39 h 59"/>
                    <a:gd name="T6" fmla="*/ 7 w 30"/>
                    <a:gd name="T7" fmla="*/ 29 h 59"/>
                    <a:gd name="T8" fmla="*/ 10 w 30"/>
                    <a:gd name="T9" fmla="*/ 19 h 59"/>
                    <a:gd name="T10" fmla="*/ 13 w 30"/>
                    <a:gd name="T11" fmla="*/ 10 h 59"/>
                    <a:gd name="T12" fmla="*/ 17 w 30"/>
                    <a:gd name="T13" fmla="*/ 10 h 59"/>
                    <a:gd name="T14" fmla="*/ 19 w 30"/>
                    <a:gd name="T15" fmla="*/ 10 h 59"/>
                    <a:gd name="T16" fmla="*/ 22 w 30"/>
                    <a:gd name="T17" fmla="*/ 0 h 59"/>
                    <a:gd name="T18" fmla="*/ 25 w 30"/>
                    <a:gd name="T19" fmla="*/ 0 h 59"/>
                    <a:gd name="T20" fmla="*/ 28 w 30"/>
                    <a:gd name="T21" fmla="*/ 0 h 59"/>
                    <a:gd name="T22" fmla="*/ 29 w 30"/>
                    <a:gd name="T23" fmla="*/ 0 h 5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0"/>
                    <a:gd name="T37" fmla="*/ 0 h 59"/>
                    <a:gd name="T38" fmla="*/ 30 w 30"/>
                    <a:gd name="T39" fmla="*/ 59 h 5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0" h="59">
                      <a:moveTo>
                        <a:pt x="0" y="58"/>
                      </a:moveTo>
                      <a:lnTo>
                        <a:pt x="2" y="42"/>
                      </a:lnTo>
                      <a:lnTo>
                        <a:pt x="4" y="39"/>
                      </a:lnTo>
                      <a:lnTo>
                        <a:pt x="7" y="29"/>
                      </a:lnTo>
                      <a:lnTo>
                        <a:pt x="10" y="19"/>
                      </a:lnTo>
                      <a:lnTo>
                        <a:pt x="13" y="10"/>
                      </a:lnTo>
                      <a:lnTo>
                        <a:pt x="17" y="10"/>
                      </a:lnTo>
                      <a:lnTo>
                        <a:pt x="19" y="10"/>
                      </a:lnTo>
                      <a:lnTo>
                        <a:pt x="22" y="0"/>
                      </a:lnTo>
                      <a:lnTo>
                        <a:pt x="25" y="0"/>
                      </a:lnTo>
                      <a:lnTo>
                        <a:pt x="28" y="0"/>
                      </a:lnTo>
                      <a:lnTo>
                        <a:pt x="29"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701" name="Freeform 428"/>
                <p:cNvSpPr>
                  <a:spLocks/>
                </p:cNvSpPr>
                <p:nvPr/>
              </p:nvSpPr>
              <p:spPr bwMode="auto">
                <a:xfrm>
                  <a:off x="3654" y="1214"/>
                  <a:ext cx="46" cy="16"/>
                </a:xfrm>
                <a:custGeom>
                  <a:avLst/>
                  <a:gdLst>
                    <a:gd name="T0" fmla="*/ 45 w 46"/>
                    <a:gd name="T1" fmla="*/ 15 h 16"/>
                    <a:gd name="T2" fmla="*/ 43 w 46"/>
                    <a:gd name="T3" fmla="*/ 11 h 16"/>
                    <a:gd name="T4" fmla="*/ 39 w 46"/>
                    <a:gd name="T5" fmla="*/ 10 h 16"/>
                    <a:gd name="T6" fmla="*/ 34 w 46"/>
                    <a:gd name="T7" fmla="*/ 8 h 16"/>
                    <a:gd name="T8" fmla="*/ 29 w 46"/>
                    <a:gd name="T9" fmla="*/ 5 h 16"/>
                    <a:gd name="T10" fmla="*/ 24 w 46"/>
                    <a:gd name="T11" fmla="*/ 3 h 16"/>
                    <a:gd name="T12" fmla="*/ 19 w 46"/>
                    <a:gd name="T13" fmla="*/ 3 h 16"/>
                    <a:gd name="T14" fmla="*/ 15 w 46"/>
                    <a:gd name="T15" fmla="*/ 3 h 16"/>
                    <a:gd name="T16" fmla="*/ 10 w 46"/>
                    <a:gd name="T17" fmla="*/ 0 h 16"/>
                    <a:gd name="T18" fmla="*/ 6 w 46"/>
                    <a:gd name="T19" fmla="*/ 0 h 16"/>
                    <a:gd name="T20" fmla="*/ 1 w 46"/>
                    <a:gd name="T21" fmla="*/ 0 h 16"/>
                    <a:gd name="T22" fmla="*/ 0 w 46"/>
                    <a:gd name="T23" fmla="*/ 0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6"/>
                    <a:gd name="T37" fmla="*/ 0 h 16"/>
                    <a:gd name="T38" fmla="*/ 46 w 46"/>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6" h="16">
                      <a:moveTo>
                        <a:pt x="45" y="15"/>
                      </a:moveTo>
                      <a:lnTo>
                        <a:pt x="43" y="11"/>
                      </a:lnTo>
                      <a:lnTo>
                        <a:pt x="39" y="10"/>
                      </a:lnTo>
                      <a:lnTo>
                        <a:pt x="34" y="8"/>
                      </a:lnTo>
                      <a:lnTo>
                        <a:pt x="29" y="5"/>
                      </a:lnTo>
                      <a:lnTo>
                        <a:pt x="24" y="3"/>
                      </a:lnTo>
                      <a:lnTo>
                        <a:pt x="19" y="3"/>
                      </a:lnTo>
                      <a:lnTo>
                        <a:pt x="15" y="3"/>
                      </a:lnTo>
                      <a:lnTo>
                        <a:pt x="10" y="0"/>
                      </a:lnTo>
                      <a:lnTo>
                        <a:pt x="6" y="0"/>
                      </a:lnTo>
                      <a:lnTo>
                        <a:pt x="1" y="0"/>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702" name="Freeform 429"/>
                <p:cNvSpPr>
                  <a:spLocks/>
                </p:cNvSpPr>
                <p:nvPr/>
              </p:nvSpPr>
              <p:spPr bwMode="auto">
                <a:xfrm>
                  <a:off x="3657" y="1168"/>
                  <a:ext cx="41" cy="44"/>
                </a:xfrm>
                <a:custGeom>
                  <a:avLst/>
                  <a:gdLst>
                    <a:gd name="T0" fmla="*/ 40 w 41"/>
                    <a:gd name="T1" fmla="*/ 43 h 44"/>
                    <a:gd name="T2" fmla="*/ 38 w 41"/>
                    <a:gd name="T3" fmla="*/ 31 h 44"/>
                    <a:gd name="T4" fmla="*/ 34 w 41"/>
                    <a:gd name="T5" fmla="*/ 29 h 44"/>
                    <a:gd name="T6" fmla="*/ 30 w 41"/>
                    <a:gd name="T7" fmla="*/ 22 h 44"/>
                    <a:gd name="T8" fmla="*/ 26 w 41"/>
                    <a:gd name="T9" fmla="*/ 14 h 44"/>
                    <a:gd name="T10" fmla="*/ 22 w 41"/>
                    <a:gd name="T11" fmla="*/ 7 h 44"/>
                    <a:gd name="T12" fmla="*/ 17 w 41"/>
                    <a:gd name="T13" fmla="*/ 7 h 44"/>
                    <a:gd name="T14" fmla="*/ 13 w 41"/>
                    <a:gd name="T15" fmla="*/ 7 h 44"/>
                    <a:gd name="T16" fmla="*/ 9 w 41"/>
                    <a:gd name="T17" fmla="*/ 0 h 44"/>
                    <a:gd name="T18" fmla="*/ 5 w 41"/>
                    <a:gd name="T19" fmla="*/ 0 h 44"/>
                    <a:gd name="T20" fmla="*/ 1 w 41"/>
                    <a:gd name="T21" fmla="*/ 0 h 44"/>
                    <a:gd name="T22" fmla="*/ 0 w 41"/>
                    <a:gd name="T23" fmla="*/ 0 h 4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1"/>
                    <a:gd name="T37" fmla="*/ 0 h 44"/>
                    <a:gd name="T38" fmla="*/ 41 w 41"/>
                    <a:gd name="T39" fmla="*/ 44 h 4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1" h="44">
                      <a:moveTo>
                        <a:pt x="40" y="43"/>
                      </a:moveTo>
                      <a:lnTo>
                        <a:pt x="38" y="31"/>
                      </a:lnTo>
                      <a:lnTo>
                        <a:pt x="34" y="29"/>
                      </a:lnTo>
                      <a:lnTo>
                        <a:pt x="30" y="22"/>
                      </a:lnTo>
                      <a:lnTo>
                        <a:pt x="26" y="14"/>
                      </a:lnTo>
                      <a:lnTo>
                        <a:pt x="22" y="7"/>
                      </a:lnTo>
                      <a:lnTo>
                        <a:pt x="17" y="7"/>
                      </a:lnTo>
                      <a:lnTo>
                        <a:pt x="13" y="7"/>
                      </a:lnTo>
                      <a:lnTo>
                        <a:pt x="9" y="0"/>
                      </a:lnTo>
                      <a:lnTo>
                        <a:pt x="5" y="0"/>
                      </a:lnTo>
                      <a:lnTo>
                        <a:pt x="1" y="0"/>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703" name="Freeform 430"/>
                <p:cNvSpPr>
                  <a:spLocks/>
                </p:cNvSpPr>
                <p:nvPr/>
              </p:nvSpPr>
              <p:spPr bwMode="auto">
                <a:xfrm>
                  <a:off x="3663" y="1147"/>
                  <a:ext cx="38" cy="56"/>
                </a:xfrm>
                <a:custGeom>
                  <a:avLst/>
                  <a:gdLst>
                    <a:gd name="T0" fmla="*/ 37 w 38"/>
                    <a:gd name="T1" fmla="*/ 55 h 56"/>
                    <a:gd name="T2" fmla="*/ 35 w 38"/>
                    <a:gd name="T3" fmla="*/ 40 h 56"/>
                    <a:gd name="T4" fmla="*/ 32 w 38"/>
                    <a:gd name="T5" fmla="*/ 37 h 56"/>
                    <a:gd name="T6" fmla="*/ 28 w 38"/>
                    <a:gd name="T7" fmla="*/ 28 h 56"/>
                    <a:gd name="T8" fmla="*/ 24 w 38"/>
                    <a:gd name="T9" fmla="*/ 18 h 56"/>
                    <a:gd name="T10" fmla="*/ 20 w 38"/>
                    <a:gd name="T11" fmla="*/ 9 h 56"/>
                    <a:gd name="T12" fmla="*/ 16 w 38"/>
                    <a:gd name="T13" fmla="*/ 9 h 56"/>
                    <a:gd name="T14" fmla="*/ 12 w 38"/>
                    <a:gd name="T15" fmla="*/ 9 h 56"/>
                    <a:gd name="T16" fmla="*/ 8 w 38"/>
                    <a:gd name="T17" fmla="*/ 0 h 56"/>
                    <a:gd name="T18" fmla="*/ 5 w 38"/>
                    <a:gd name="T19" fmla="*/ 0 h 56"/>
                    <a:gd name="T20" fmla="*/ 1 w 38"/>
                    <a:gd name="T21" fmla="*/ 0 h 56"/>
                    <a:gd name="T22" fmla="*/ 0 w 38"/>
                    <a:gd name="T23" fmla="*/ 0 h 5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8"/>
                    <a:gd name="T37" fmla="*/ 0 h 56"/>
                    <a:gd name="T38" fmla="*/ 38 w 38"/>
                    <a:gd name="T39" fmla="*/ 56 h 5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8" h="56">
                      <a:moveTo>
                        <a:pt x="37" y="55"/>
                      </a:moveTo>
                      <a:lnTo>
                        <a:pt x="35" y="40"/>
                      </a:lnTo>
                      <a:lnTo>
                        <a:pt x="32" y="37"/>
                      </a:lnTo>
                      <a:lnTo>
                        <a:pt x="28" y="28"/>
                      </a:lnTo>
                      <a:lnTo>
                        <a:pt x="24" y="18"/>
                      </a:lnTo>
                      <a:lnTo>
                        <a:pt x="20" y="9"/>
                      </a:lnTo>
                      <a:lnTo>
                        <a:pt x="16" y="9"/>
                      </a:lnTo>
                      <a:lnTo>
                        <a:pt x="12" y="9"/>
                      </a:lnTo>
                      <a:lnTo>
                        <a:pt x="8" y="0"/>
                      </a:lnTo>
                      <a:lnTo>
                        <a:pt x="5" y="0"/>
                      </a:lnTo>
                      <a:lnTo>
                        <a:pt x="1" y="0"/>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704" name="Line 431"/>
                <p:cNvSpPr>
                  <a:spLocks noChangeShapeType="1"/>
                </p:cNvSpPr>
                <p:nvPr/>
              </p:nvSpPr>
              <p:spPr bwMode="auto">
                <a:xfrm flipH="1" flipV="1">
                  <a:off x="3701" y="1129"/>
                  <a:ext cx="1" cy="11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705" name="Freeform 432"/>
                <p:cNvSpPr>
                  <a:spLocks/>
                </p:cNvSpPr>
                <p:nvPr/>
              </p:nvSpPr>
              <p:spPr bwMode="auto">
                <a:xfrm>
                  <a:off x="3705" y="1190"/>
                  <a:ext cx="39" cy="31"/>
                </a:xfrm>
                <a:custGeom>
                  <a:avLst/>
                  <a:gdLst>
                    <a:gd name="T0" fmla="*/ 0 w 39"/>
                    <a:gd name="T1" fmla="*/ 30 h 31"/>
                    <a:gd name="T2" fmla="*/ 5 w 39"/>
                    <a:gd name="T3" fmla="*/ 25 h 31"/>
                    <a:gd name="T4" fmla="*/ 7 w 39"/>
                    <a:gd name="T5" fmla="*/ 20 h 31"/>
                    <a:gd name="T6" fmla="*/ 11 w 39"/>
                    <a:gd name="T7" fmla="*/ 17 h 31"/>
                    <a:gd name="T8" fmla="*/ 12 w 39"/>
                    <a:gd name="T9" fmla="*/ 13 h 31"/>
                    <a:gd name="T10" fmla="*/ 16 w 39"/>
                    <a:gd name="T11" fmla="*/ 11 h 31"/>
                    <a:gd name="T12" fmla="*/ 21 w 39"/>
                    <a:gd name="T13" fmla="*/ 6 h 31"/>
                    <a:gd name="T14" fmla="*/ 26 w 39"/>
                    <a:gd name="T15" fmla="*/ 3 h 31"/>
                    <a:gd name="T16" fmla="*/ 30 w 39"/>
                    <a:gd name="T17" fmla="*/ 2 h 31"/>
                    <a:gd name="T18" fmla="*/ 36 w 39"/>
                    <a:gd name="T19" fmla="*/ 1 h 31"/>
                    <a:gd name="T20" fmla="*/ 38 w 39"/>
                    <a:gd name="T21" fmla="*/ 0 h 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9"/>
                    <a:gd name="T34" fmla="*/ 0 h 31"/>
                    <a:gd name="T35" fmla="*/ 39 w 39"/>
                    <a:gd name="T36" fmla="*/ 31 h 3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9" h="31">
                      <a:moveTo>
                        <a:pt x="0" y="30"/>
                      </a:moveTo>
                      <a:lnTo>
                        <a:pt x="5" y="25"/>
                      </a:lnTo>
                      <a:lnTo>
                        <a:pt x="7" y="20"/>
                      </a:lnTo>
                      <a:lnTo>
                        <a:pt x="11" y="17"/>
                      </a:lnTo>
                      <a:lnTo>
                        <a:pt x="12" y="13"/>
                      </a:lnTo>
                      <a:lnTo>
                        <a:pt x="16" y="11"/>
                      </a:lnTo>
                      <a:lnTo>
                        <a:pt x="21" y="6"/>
                      </a:lnTo>
                      <a:lnTo>
                        <a:pt x="26" y="3"/>
                      </a:lnTo>
                      <a:lnTo>
                        <a:pt x="30" y="2"/>
                      </a:lnTo>
                      <a:lnTo>
                        <a:pt x="36" y="1"/>
                      </a:lnTo>
                      <a:lnTo>
                        <a:pt x="38"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706" name="Freeform 433"/>
                <p:cNvSpPr>
                  <a:spLocks/>
                </p:cNvSpPr>
                <p:nvPr/>
              </p:nvSpPr>
              <p:spPr bwMode="auto">
                <a:xfrm>
                  <a:off x="3662" y="1192"/>
                  <a:ext cx="39" cy="31"/>
                </a:xfrm>
                <a:custGeom>
                  <a:avLst/>
                  <a:gdLst>
                    <a:gd name="T0" fmla="*/ 38 w 39"/>
                    <a:gd name="T1" fmla="*/ 30 h 31"/>
                    <a:gd name="T2" fmla="*/ 33 w 39"/>
                    <a:gd name="T3" fmla="*/ 25 h 31"/>
                    <a:gd name="T4" fmla="*/ 31 w 39"/>
                    <a:gd name="T5" fmla="*/ 20 h 31"/>
                    <a:gd name="T6" fmla="*/ 27 w 39"/>
                    <a:gd name="T7" fmla="*/ 17 h 31"/>
                    <a:gd name="T8" fmla="*/ 26 w 39"/>
                    <a:gd name="T9" fmla="*/ 13 h 31"/>
                    <a:gd name="T10" fmla="*/ 22 w 39"/>
                    <a:gd name="T11" fmla="*/ 11 h 31"/>
                    <a:gd name="T12" fmla="*/ 17 w 39"/>
                    <a:gd name="T13" fmla="*/ 6 h 31"/>
                    <a:gd name="T14" fmla="*/ 12 w 39"/>
                    <a:gd name="T15" fmla="*/ 3 h 31"/>
                    <a:gd name="T16" fmla="*/ 8 w 39"/>
                    <a:gd name="T17" fmla="*/ 2 h 31"/>
                    <a:gd name="T18" fmla="*/ 2 w 39"/>
                    <a:gd name="T19" fmla="*/ 1 h 31"/>
                    <a:gd name="T20" fmla="*/ 0 w 39"/>
                    <a:gd name="T21" fmla="*/ 0 h 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9"/>
                    <a:gd name="T34" fmla="*/ 0 h 31"/>
                    <a:gd name="T35" fmla="*/ 39 w 39"/>
                    <a:gd name="T36" fmla="*/ 31 h 3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9" h="31">
                      <a:moveTo>
                        <a:pt x="38" y="30"/>
                      </a:moveTo>
                      <a:lnTo>
                        <a:pt x="33" y="25"/>
                      </a:lnTo>
                      <a:lnTo>
                        <a:pt x="31" y="20"/>
                      </a:lnTo>
                      <a:lnTo>
                        <a:pt x="27" y="17"/>
                      </a:lnTo>
                      <a:lnTo>
                        <a:pt x="26" y="13"/>
                      </a:lnTo>
                      <a:lnTo>
                        <a:pt x="22" y="11"/>
                      </a:lnTo>
                      <a:lnTo>
                        <a:pt x="17" y="6"/>
                      </a:lnTo>
                      <a:lnTo>
                        <a:pt x="12" y="3"/>
                      </a:lnTo>
                      <a:lnTo>
                        <a:pt x="8" y="2"/>
                      </a:lnTo>
                      <a:lnTo>
                        <a:pt x="2" y="1"/>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grpSp>
          <p:nvGrpSpPr>
            <p:cNvPr id="3594" name="Group 434"/>
            <p:cNvGrpSpPr>
              <a:grpSpLocks/>
            </p:cNvGrpSpPr>
            <p:nvPr/>
          </p:nvGrpSpPr>
          <p:grpSpPr bwMode="auto">
            <a:xfrm>
              <a:off x="2401" y="2635"/>
              <a:ext cx="358" cy="714"/>
              <a:chOff x="3897" y="1856"/>
              <a:chExt cx="331" cy="714"/>
            </a:xfrm>
          </p:grpSpPr>
          <p:sp>
            <p:nvSpPr>
              <p:cNvPr id="3671" name="Freeform 435"/>
              <p:cNvSpPr>
                <a:spLocks/>
              </p:cNvSpPr>
              <p:nvPr/>
            </p:nvSpPr>
            <p:spPr bwMode="auto">
              <a:xfrm>
                <a:off x="4097" y="2265"/>
                <a:ext cx="23" cy="36"/>
              </a:xfrm>
              <a:custGeom>
                <a:avLst/>
                <a:gdLst>
                  <a:gd name="T0" fmla="*/ 0 w 23"/>
                  <a:gd name="T1" fmla="*/ 35 h 36"/>
                  <a:gd name="T2" fmla="*/ 0 w 23"/>
                  <a:gd name="T3" fmla="*/ 29 h 36"/>
                  <a:gd name="T4" fmla="*/ 0 w 23"/>
                  <a:gd name="T5" fmla="*/ 23 h 36"/>
                  <a:gd name="T6" fmla="*/ 4 w 23"/>
                  <a:gd name="T7" fmla="*/ 16 h 36"/>
                  <a:gd name="T8" fmla="*/ 7 w 23"/>
                  <a:gd name="T9" fmla="*/ 10 h 36"/>
                  <a:gd name="T10" fmla="*/ 13 w 23"/>
                  <a:gd name="T11" fmla="*/ 6 h 36"/>
                  <a:gd name="T12" fmla="*/ 17 w 23"/>
                  <a:gd name="T13" fmla="*/ 0 h 36"/>
                  <a:gd name="T14" fmla="*/ 22 w 23"/>
                  <a:gd name="T15" fmla="*/ 0 h 36"/>
                  <a:gd name="T16" fmla="*/ 22 w 23"/>
                  <a:gd name="T17" fmla="*/ 0 h 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
                  <a:gd name="T28" fmla="*/ 0 h 36"/>
                  <a:gd name="T29" fmla="*/ 23 w 23"/>
                  <a:gd name="T30" fmla="*/ 36 h 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 h="36">
                    <a:moveTo>
                      <a:pt x="0" y="35"/>
                    </a:moveTo>
                    <a:lnTo>
                      <a:pt x="0" y="29"/>
                    </a:lnTo>
                    <a:lnTo>
                      <a:pt x="0" y="23"/>
                    </a:lnTo>
                    <a:lnTo>
                      <a:pt x="4" y="16"/>
                    </a:lnTo>
                    <a:lnTo>
                      <a:pt x="7" y="10"/>
                    </a:lnTo>
                    <a:lnTo>
                      <a:pt x="13" y="6"/>
                    </a:lnTo>
                    <a:lnTo>
                      <a:pt x="17" y="0"/>
                    </a:lnTo>
                    <a:lnTo>
                      <a:pt x="22"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672" name="Freeform 436"/>
              <p:cNvSpPr>
                <a:spLocks/>
              </p:cNvSpPr>
              <p:nvPr/>
            </p:nvSpPr>
            <p:spPr bwMode="auto">
              <a:xfrm>
                <a:off x="4060" y="2107"/>
                <a:ext cx="168" cy="106"/>
              </a:xfrm>
              <a:custGeom>
                <a:avLst/>
                <a:gdLst>
                  <a:gd name="T0" fmla="*/ 15 w 168"/>
                  <a:gd name="T1" fmla="*/ 59 h 106"/>
                  <a:gd name="T2" fmla="*/ 21 w 168"/>
                  <a:gd name="T3" fmla="*/ 50 h 106"/>
                  <a:gd name="T4" fmla="*/ 25 w 168"/>
                  <a:gd name="T5" fmla="*/ 42 h 106"/>
                  <a:gd name="T6" fmla="*/ 29 w 168"/>
                  <a:gd name="T7" fmla="*/ 32 h 106"/>
                  <a:gd name="T8" fmla="*/ 36 w 168"/>
                  <a:gd name="T9" fmla="*/ 22 h 106"/>
                  <a:gd name="T10" fmla="*/ 42 w 168"/>
                  <a:gd name="T11" fmla="*/ 14 h 106"/>
                  <a:gd name="T12" fmla="*/ 48 w 168"/>
                  <a:gd name="T13" fmla="*/ 6 h 106"/>
                  <a:gd name="T14" fmla="*/ 56 w 168"/>
                  <a:gd name="T15" fmla="*/ 0 h 106"/>
                  <a:gd name="T16" fmla="*/ 65 w 168"/>
                  <a:gd name="T17" fmla="*/ 0 h 106"/>
                  <a:gd name="T18" fmla="*/ 73 w 168"/>
                  <a:gd name="T19" fmla="*/ 0 h 106"/>
                  <a:gd name="T20" fmla="*/ 83 w 168"/>
                  <a:gd name="T21" fmla="*/ 3 h 106"/>
                  <a:gd name="T22" fmla="*/ 91 w 168"/>
                  <a:gd name="T23" fmla="*/ 7 h 106"/>
                  <a:gd name="T24" fmla="*/ 104 w 168"/>
                  <a:gd name="T25" fmla="*/ 18 h 106"/>
                  <a:gd name="T26" fmla="*/ 114 w 168"/>
                  <a:gd name="T27" fmla="*/ 25 h 106"/>
                  <a:gd name="T28" fmla="*/ 121 w 168"/>
                  <a:gd name="T29" fmla="*/ 32 h 106"/>
                  <a:gd name="T30" fmla="*/ 128 w 168"/>
                  <a:gd name="T31" fmla="*/ 41 h 106"/>
                  <a:gd name="T32" fmla="*/ 136 w 168"/>
                  <a:gd name="T33" fmla="*/ 49 h 106"/>
                  <a:gd name="T34" fmla="*/ 142 w 168"/>
                  <a:gd name="T35" fmla="*/ 57 h 106"/>
                  <a:gd name="T36" fmla="*/ 149 w 168"/>
                  <a:gd name="T37" fmla="*/ 66 h 106"/>
                  <a:gd name="T38" fmla="*/ 154 w 168"/>
                  <a:gd name="T39" fmla="*/ 74 h 106"/>
                  <a:gd name="T40" fmla="*/ 159 w 168"/>
                  <a:gd name="T41" fmla="*/ 84 h 106"/>
                  <a:gd name="T42" fmla="*/ 161 w 168"/>
                  <a:gd name="T43" fmla="*/ 92 h 106"/>
                  <a:gd name="T44" fmla="*/ 166 w 168"/>
                  <a:gd name="T45" fmla="*/ 101 h 106"/>
                  <a:gd name="T46" fmla="*/ 163 w 168"/>
                  <a:gd name="T47" fmla="*/ 104 h 106"/>
                  <a:gd name="T48" fmla="*/ 156 w 168"/>
                  <a:gd name="T49" fmla="*/ 97 h 106"/>
                  <a:gd name="T50" fmla="*/ 147 w 168"/>
                  <a:gd name="T51" fmla="*/ 91 h 106"/>
                  <a:gd name="T52" fmla="*/ 139 w 168"/>
                  <a:gd name="T53" fmla="*/ 87 h 106"/>
                  <a:gd name="T54" fmla="*/ 133 w 168"/>
                  <a:gd name="T55" fmla="*/ 78 h 106"/>
                  <a:gd name="T56" fmla="*/ 125 w 168"/>
                  <a:gd name="T57" fmla="*/ 70 h 106"/>
                  <a:gd name="T58" fmla="*/ 116 w 168"/>
                  <a:gd name="T59" fmla="*/ 62 h 106"/>
                  <a:gd name="T60" fmla="*/ 109 w 168"/>
                  <a:gd name="T61" fmla="*/ 55 h 106"/>
                  <a:gd name="T62" fmla="*/ 101 w 168"/>
                  <a:gd name="T63" fmla="*/ 49 h 106"/>
                  <a:gd name="T64" fmla="*/ 90 w 168"/>
                  <a:gd name="T65" fmla="*/ 39 h 106"/>
                  <a:gd name="T66" fmla="*/ 80 w 168"/>
                  <a:gd name="T67" fmla="*/ 34 h 106"/>
                  <a:gd name="T68" fmla="*/ 70 w 168"/>
                  <a:gd name="T69" fmla="*/ 27 h 106"/>
                  <a:gd name="T70" fmla="*/ 62 w 168"/>
                  <a:gd name="T71" fmla="*/ 22 h 106"/>
                  <a:gd name="T72" fmla="*/ 53 w 168"/>
                  <a:gd name="T73" fmla="*/ 24 h 106"/>
                  <a:gd name="T74" fmla="*/ 46 w 168"/>
                  <a:gd name="T75" fmla="*/ 32 h 106"/>
                  <a:gd name="T76" fmla="*/ 42 w 168"/>
                  <a:gd name="T77" fmla="*/ 41 h 106"/>
                  <a:gd name="T78" fmla="*/ 36 w 168"/>
                  <a:gd name="T79" fmla="*/ 49 h 106"/>
                  <a:gd name="T80" fmla="*/ 29 w 168"/>
                  <a:gd name="T81" fmla="*/ 57 h 106"/>
                  <a:gd name="T82" fmla="*/ 24 w 168"/>
                  <a:gd name="T83" fmla="*/ 66 h 106"/>
                  <a:gd name="T84" fmla="*/ 18 w 168"/>
                  <a:gd name="T85" fmla="*/ 74 h 106"/>
                  <a:gd name="T86" fmla="*/ 13 w 168"/>
                  <a:gd name="T87" fmla="*/ 83 h 106"/>
                  <a:gd name="T88" fmla="*/ 7 w 168"/>
                  <a:gd name="T89" fmla="*/ 91 h 106"/>
                  <a:gd name="T90" fmla="*/ 3 w 168"/>
                  <a:gd name="T91" fmla="*/ 99 h 106"/>
                  <a:gd name="T92" fmla="*/ 4 w 168"/>
                  <a:gd name="T93" fmla="*/ 64 h 10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68"/>
                  <a:gd name="T142" fmla="*/ 0 h 106"/>
                  <a:gd name="T143" fmla="*/ 168 w 168"/>
                  <a:gd name="T144" fmla="*/ 106 h 10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68" h="106">
                    <a:moveTo>
                      <a:pt x="13" y="63"/>
                    </a:moveTo>
                    <a:lnTo>
                      <a:pt x="15" y="59"/>
                    </a:lnTo>
                    <a:lnTo>
                      <a:pt x="18" y="55"/>
                    </a:lnTo>
                    <a:lnTo>
                      <a:pt x="21" y="50"/>
                    </a:lnTo>
                    <a:lnTo>
                      <a:pt x="22" y="46"/>
                    </a:lnTo>
                    <a:lnTo>
                      <a:pt x="25" y="42"/>
                    </a:lnTo>
                    <a:lnTo>
                      <a:pt x="27" y="38"/>
                    </a:lnTo>
                    <a:lnTo>
                      <a:pt x="29" y="32"/>
                    </a:lnTo>
                    <a:lnTo>
                      <a:pt x="32" y="28"/>
                    </a:lnTo>
                    <a:lnTo>
                      <a:pt x="36" y="22"/>
                    </a:lnTo>
                    <a:lnTo>
                      <a:pt x="39" y="18"/>
                    </a:lnTo>
                    <a:lnTo>
                      <a:pt x="42" y="14"/>
                    </a:lnTo>
                    <a:lnTo>
                      <a:pt x="46" y="10"/>
                    </a:lnTo>
                    <a:lnTo>
                      <a:pt x="48" y="6"/>
                    </a:lnTo>
                    <a:lnTo>
                      <a:pt x="52" y="3"/>
                    </a:lnTo>
                    <a:lnTo>
                      <a:pt x="56" y="0"/>
                    </a:lnTo>
                    <a:lnTo>
                      <a:pt x="60" y="0"/>
                    </a:lnTo>
                    <a:lnTo>
                      <a:pt x="65" y="0"/>
                    </a:lnTo>
                    <a:lnTo>
                      <a:pt x="69" y="0"/>
                    </a:lnTo>
                    <a:lnTo>
                      <a:pt x="73" y="0"/>
                    </a:lnTo>
                    <a:lnTo>
                      <a:pt x="77" y="0"/>
                    </a:lnTo>
                    <a:lnTo>
                      <a:pt x="83" y="3"/>
                    </a:lnTo>
                    <a:lnTo>
                      <a:pt x="87" y="6"/>
                    </a:lnTo>
                    <a:lnTo>
                      <a:pt x="91" y="7"/>
                    </a:lnTo>
                    <a:lnTo>
                      <a:pt x="95" y="11"/>
                    </a:lnTo>
                    <a:lnTo>
                      <a:pt x="104" y="18"/>
                    </a:lnTo>
                    <a:lnTo>
                      <a:pt x="108" y="21"/>
                    </a:lnTo>
                    <a:lnTo>
                      <a:pt x="114" y="25"/>
                    </a:lnTo>
                    <a:lnTo>
                      <a:pt x="116" y="29"/>
                    </a:lnTo>
                    <a:lnTo>
                      <a:pt x="121" y="32"/>
                    </a:lnTo>
                    <a:lnTo>
                      <a:pt x="125" y="36"/>
                    </a:lnTo>
                    <a:lnTo>
                      <a:pt x="128" y="41"/>
                    </a:lnTo>
                    <a:lnTo>
                      <a:pt x="132" y="45"/>
                    </a:lnTo>
                    <a:lnTo>
                      <a:pt x="136" y="49"/>
                    </a:lnTo>
                    <a:lnTo>
                      <a:pt x="140" y="53"/>
                    </a:lnTo>
                    <a:lnTo>
                      <a:pt x="142" y="57"/>
                    </a:lnTo>
                    <a:lnTo>
                      <a:pt x="146" y="62"/>
                    </a:lnTo>
                    <a:lnTo>
                      <a:pt x="149" y="66"/>
                    </a:lnTo>
                    <a:lnTo>
                      <a:pt x="150" y="70"/>
                    </a:lnTo>
                    <a:lnTo>
                      <a:pt x="154" y="74"/>
                    </a:lnTo>
                    <a:lnTo>
                      <a:pt x="156" y="80"/>
                    </a:lnTo>
                    <a:lnTo>
                      <a:pt x="159" y="84"/>
                    </a:lnTo>
                    <a:lnTo>
                      <a:pt x="160" y="88"/>
                    </a:lnTo>
                    <a:lnTo>
                      <a:pt x="161" y="92"/>
                    </a:lnTo>
                    <a:lnTo>
                      <a:pt x="164" y="97"/>
                    </a:lnTo>
                    <a:lnTo>
                      <a:pt x="166" y="101"/>
                    </a:lnTo>
                    <a:lnTo>
                      <a:pt x="167" y="105"/>
                    </a:lnTo>
                    <a:lnTo>
                      <a:pt x="163" y="104"/>
                    </a:lnTo>
                    <a:lnTo>
                      <a:pt x="160" y="99"/>
                    </a:lnTo>
                    <a:lnTo>
                      <a:pt x="156" y="97"/>
                    </a:lnTo>
                    <a:lnTo>
                      <a:pt x="152" y="94"/>
                    </a:lnTo>
                    <a:lnTo>
                      <a:pt x="147" y="91"/>
                    </a:lnTo>
                    <a:lnTo>
                      <a:pt x="143" y="90"/>
                    </a:lnTo>
                    <a:lnTo>
                      <a:pt x="139" y="87"/>
                    </a:lnTo>
                    <a:lnTo>
                      <a:pt x="136" y="83"/>
                    </a:lnTo>
                    <a:lnTo>
                      <a:pt x="133" y="78"/>
                    </a:lnTo>
                    <a:lnTo>
                      <a:pt x="129" y="76"/>
                    </a:lnTo>
                    <a:lnTo>
                      <a:pt x="125" y="70"/>
                    </a:lnTo>
                    <a:lnTo>
                      <a:pt x="121" y="66"/>
                    </a:lnTo>
                    <a:lnTo>
                      <a:pt x="116" y="62"/>
                    </a:lnTo>
                    <a:lnTo>
                      <a:pt x="112" y="59"/>
                    </a:lnTo>
                    <a:lnTo>
                      <a:pt x="109" y="55"/>
                    </a:lnTo>
                    <a:lnTo>
                      <a:pt x="105" y="52"/>
                    </a:lnTo>
                    <a:lnTo>
                      <a:pt x="101" y="49"/>
                    </a:lnTo>
                    <a:lnTo>
                      <a:pt x="95" y="45"/>
                    </a:lnTo>
                    <a:lnTo>
                      <a:pt x="90" y="39"/>
                    </a:lnTo>
                    <a:lnTo>
                      <a:pt x="86" y="36"/>
                    </a:lnTo>
                    <a:lnTo>
                      <a:pt x="80" y="34"/>
                    </a:lnTo>
                    <a:lnTo>
                      <a:pt x="76" y="31"/>
                    </a:lnTo>
                    <a:lnTo>
                      <a:pt x="70" y="27"/>
                    </a:lnTo>
                    <a:lnTo>
                      <a:pt x="66" y="24"/>
                    </a:lnTo>
                    <a:lnTo>
                      <a:pt x="62" y="22"/>
                    </a:lnTo>
                    <a:lnTo>
                      <a:pt x="58" y="21"/>
                    </a:lnTo>
                    <a:lnTo>
                      <a:pt x="53" y="24"/>
                    </a:lnTo>
                    <a:lnTo>
                      <a:pt x="51" y="29"/>
                    </a:lnTo>
                    <a:lnTo>
                      <a:pt x="46" y="32"/>
                    </a:lnTo>
                    <a:lnTo>
                      <a:pt x="45" y="36"/>
                    </a:lnTo>
                    <a:lnTo>
                      <a:pt x="42" y="41"/>
                    </a:lnTo>
                    <a:lnTo>
                      <a:pt x="39" y="45"/>
                    </a:lnTo>
                    <a:lnTo>
                      <a:pt x="36" y="49"/>
                    </a:lnTo>
                    <a:lnTo>
                      <a:pt x="34" y="53"/>
                    </a:lnTo>
                    <a:lnTo>
                      <a:pt x="29" y="57"/>
                    </a:lnTo>
                    <a:lnTo>
                      <a:pt x="27" y="62"/>
                    </a:lnTo>
                    <a:lnTo>
                      <a:pt x="24" y="66"/>
                    </a:lnTo>
                    <a:lnTo>
                      <a:pt x="21" y="70"/>
                    </a:lnTo>
                    <a:lnTo>
                      <a:pt x="18" y="74"/>
                    </a:lnTo>
                    <a:lnTo>
                      <a:pt x="15" y="78"/>
                    </a:lnTo>
                    <a:lnTo>
                      <a:pt x="13" y="83"/>
                    </a:lnTo>
                    <a:lnTo>
                      <a:pt x="10" y="87"/>
                    </a:lnTo>
                    <a:lnTo>
                      <a:pt x="7" y="91"/>
                    </a:lnTo>
                    <a:lnTo>
                      <a:pt x="6" y="95"/>
                    </a:lnTo>
                    <a:lnTo>
                      <a:pt x="3" y="99"/>
                    </a:lnTo>
                    <a:lnTo>
                      <a:pt x="0" y="104"/>
                    </a:lnTo>
                    <a:lnTo>
                      <a:pt x="4" y="64"/>
                    </a:lnTo>
                  </a:path>
                </a:pathLst>
              </a:custGeom>
              <a:solidFill>
                <a:srgbClr val="00CC00"/>
              </a:solidFill>
              <a:ln w="12700" cap="rnd">
                <a:solidFill>
                  <a:srgbClr val="00CC00"/>
                </a:solidFill>
                <a:round/>
                <a:headEnd/>
                <a:tailEnd/>
              </a:ln>
            </p:spPr>
            <p:txBody>
              <a:bodyPr/>
              <a:lstStyle/>
              <a:p>
                <a:endParaRPr lang="en-US"/>
              </a:p>
            </p:txBody>
          </p:sp>
          <p:sp>
            <p:nvSpPr>
              <p:cNvPr id="3673" name="Freeform 437"/>
              <p:cNvSpPr>
                <a:spLocks/>
              </p:cNvSpPr>
              <p:nvPr/>
            </p:nvSpPr>
            <p:spPr bwMode="auto">
              <a:xfrm>
                <a:off x="4075" y="2265"/>
                <a:ext cx="152" cy="107"/>
              </a:xfrm>
              <a:custGeom>
                <a:avLst/>
                <a:gdLst>
                  <a:gd name="T0" fmla="*/ 1 w 206"/>
                  <a:gd name="T1" fmla="*/ 2 h 131"/>
                  <a:gd name="T2" fmla="*/ 1 w 206"/>
                  <a:gd name="T3" fmla="*/ 2 h 131"/>
                  <a:gd name="T4" fmla="*/ 1 w 206"/>
                  <a:gd name="T5" fmla="*/ 2 h 131"/>
                  <a:gd name="T6" fmla="*/ 1 w 206"/>
                  <a:gd name="T7" fmla="*/ 2 h 131"/>
                  <a:gd name="T8" fmla="*/ 1 w 206"/>
                  <a:gd name="T9" fmla="*/ 2 h 131"/>
                  <a:gd name="T10" fmla="*/ 1 w 206"/>
                  <a:gd name="T11" fmla="*/ 2 h 131"/>
                  <a:gd name="T12" fmla="*/ 1 w 206"/>
                  <a:gd name="T13" fmla="*/ 2 h 131"/>
                  <a:gd name="T14" fmla="*/ 1 w 206"/>
                  <a:gd name="T15" fmla="*/ 0 h 131"/>
                  <a:gd name="T16" fmla="*/ 1 w 206"/>
                  <a:gd name="T17" fmla="*/ 0 h 131"/>
                  <a:gd name="T18" fmla="*/ 1 w 206"/>
                  <a:gd name="T19" fmla="*/ 0 h 131"/>
                  <a:gd name="T20" fmla="*/ 1 w 206"/>
                  <a:gd name="T21" fmla="*/ 2 h 131"/>
                  <a:gd name="T22" fmla="*/ 1 w 206"/>
                  <a:gd name="T23" fmla="*/ 2 h 131"/>
                  <a:gd name="T24" fmla="*/ 1 w 206"/>
                  <a:gd name="T25" fmla="*/ 2 h 131"/>
                  <a:gd name="T26" fmla="*/ 1 w 206"/>
                  <a:gd name="T27" fmla="*/ 2 h 131"/>
                  <a:gd name="T28" fmla="*/ 1 w 206"/>
                  <a:gd name="T29" fmla="*/ 2 h 131"/>
                  <a:gd name="T30" fmla="*/ 1 w 206"/>
                  <a:gd name="T31" fmla="*/ 2 h 131"/>
                  <a:gd name="T32" fmla="*/ 1 w 206"/>
                  <a:gd name="T33" fmla="*/ 2 h 131"/>
                  <a:gd name="T34" fmla="*/ 1 w 206"/>
                  <a:gd name="T35" fmla="*/ 2 h 131"/>
                  <a:gd name="T36" fmla="*/ 1 w 206"/>
                  <a:gd name="T37" fmla="*/ 2 h 131"/>
                  <a:gd name="T38" fmla="*/ 1 w 206"/>
                  <a:gd name="T39" fmla="*/ 3 h 131"/>
                  <a:gd name="T40" fmla="*/ 1 w 206"/>
                  <a:gd name="T41" fmla="*/ 3 h 131"/>
                  <a:gd name="T42" fmla="*/ 1 w 206"/>
                  <a:gd name="T43" fmla="*/ 4 h 131"/>
                  <a:gd name="T44" fmla="*/ 1 w 206"/>
                  <a:gd name="T45" fmla="*/ 4 h 131"/>
                  <a:gd name="T46" fmla="*/ 1 w 206"/>
                  <a:gd name="T47" fmla="*/ 4 h 131"/>
                  <a:gd name="T48" fmla="*/ 1 w 206"/>
                  <a:gd name="T49" fmla="*/ 4 h 131"/>
                  <a:gd name="T50" fmla="*/ 1 w 206"/>
                  <a:gd name="T51" fmla="*/ 4 h 131"/>
                  <a:gd name="T52" fmla="*/ 1 w 206"/>
                  <a:gd name="T53" fmla="*/ 3 h 131"/>
                  <a:gd name="T54" fmla="*/ 1 w 206"/>
                  <a:gd name="T55" fmla="*/ 3 h 131"/>
                  <a:gd name="T56" fmla="*/ 1 w 206"/>
                  <a:gd name="T57" fmla="*/ 2 h 131"/>
                  <a:gd name="T58" fmla="*/ 1 w 206"/>
                  <a:gd name="T59" fmla="*/ 2 h 131"/>
                  <a:gd name="T60" fmla="*/ 1 w 206"/>
                  <a:gd name="T61" fmla="*/ 2 h 131"/>
                  <a:gd name="T62" fmla="*/ 1 w 206"/>
                  <a:gd name="T63" fmla="*/ 2 h 131"/>
                  <a:gd name="T64" fmla="*/ 1 w 206"/>
                  <a:gd name="T65" fmla="*/ 2 h 131"/>
                  <a:gd name="T66" fmla="*/ 1 w 206"/>
                  <a:gd name="T67" fmla="*/ 2 h 131"/>
                  <a:gd name="T68" fmla="*/ 1 w 206"/>
                  <a:gd name="T69" fmla="*/ 2 h 131"/>
                  <a:gd name="T70" fmla="*/ 1 w 206"/>
                  <a:gd name="T71" fmla="*/ 2 h 131"/>
                  <a:gd name="T72" fmla="*/ 1 w 206"/>
                  <a:gd name="T73" fmla="*/ 2 h 131"/>
                  <a:gd name="T74" fmla="*/ 1 w 206"/>
                  <a:gd name="T75" fmla="*/ 2 h 131"/>
                  <a:gd name="T76" fmla="*/ 1 w 206"/>
                  <a:gd name="T77" fmla="*/ 2 h 131"/>
                  <a:gd name="T78" fmla="*/ 1 w 206"/>
                  <a:gd name="T79" fmla="*/ 2 h 131"/>
                  <a:gd name="T80" fmla="*/ 1 w 206"/>
                  <a:gd name="T81" fmla="*/ 2 h 131"/>
                  <a:gd name="T82" fmla="*/ 1 w 206"/>
                  <a:gd name="T83" fmla="*/ 2 h 131"/>
                  <a:gd name="T84" fmla="*/ 1 w 206"/>
                  <a:gd name="T85" fmla="*/ 3 h 131"/>
                  <a:gd name="T86" fmla="*/ 1 w 206"/>
                  <a:gd name="T87" fmla="*/ 3 h 131"/>
                  <a:gd name="T88" fmla="*/ 1 w 206"/>
                  <a:gd name="T89" fmla="*/ 4 h 131"/>
                  <a:gd name="T90" fmla="*/ 1 w 206"/>
                  <a:gd name="T91" fmla="*/ 4 h 131"/>
                  <a:gd name="T92" fmla="*/ 1 w 206"/>
                  <a:gd name="T93" fmla="*/ 2 h 13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206"/>
                  <a:gd name="T142" fmla="*/ 0 h 131"/>
                  <a:gd name="T143" fmla="*/ 206 w 206"/>
                  <a:gd name="T144" fmla="*/ 131 h 13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206" h="131">
                    <a:moveTo>
                      <a:pt x="16" y="78"/>
                    </a:moveTo>
                    <a:lnTo>
                      <a:pt x="19" y="73"/>
                    </a:lnTo>
                    <a:lnTo>
                      <a:pt x="22" y="68"/>
                    </a:lnTo>
                    <a:lnTo>
                      <a:pt x="26" y="62"/>
                    </a:lnTo>
                    <a:lnTo>
                      <a:pt x="28" y="57"/>
                    </a:lnTo>
                    <a:lnTo>
                      <a:pt x="31" y="52"/>
                    </a:lnTo>
                    <a:lnTo>
                      <a:pt x="33" y="47"/>
                    </a:lnTo>
                    <a:lnTo>
                      <a:pt x="36" y="40"/>
                    </a:lnTo>
                    <a:lnTo>
                      <a:pt x="40" y="35"/>
                    </a:lnTo>
                    <a:lnTo>
                      <a:pt x="45" y="28"/>
                    </a:lnTo>
                    <a:lnTo>
                      <a:pt x="48" y="23"/>
                    </a:lnTo>
                    <a:lnTo>
                      <a:pt x="52" y="17"/>
                    </a:lnTo>
                    <a:lnTo>
                      <a:pt x="57" y="12"/>
                    </a:lnTo>
                    <a:lnTo>
                      <a:pt x="59" y="7"/>
                    </a:lnTo>
                    <a:lnTo>
                      <a:pt x="64" y="3"/>
                    </a:lnTo>
                    <a:lnTo>
                      <a:pt x="69" y="0"/>
                    </a:lnTo>
                    <a:lnTo>
                      <a:pt x="74" y="0"/>
                    </a:lnTo>
                    <a:lnTo>
                      <a:pt x="79" y="0"/>
                    </a:lnTo>
                    <a:lnTo>
                      <a:pt x="84" y="0"/>
                    </a:lnTo>
                    <a:lnTo>
                      <a:pt x="90" y="0"/>
                    </a:lnTo>
                    <a:lnTo>
                      <a:pt x="95" y="0"/>
                    </a:lnTo>
                    <a:lnTo>
                      <a:pt x="102" y="3"/>
                    </a:lnTo>
                    <a:lnTo>
                      <a:pt x="107" y="7"/>
                    </a:lnTo>
                    <a:lnTo>
                      <a:pt x="112" y="9"/>
                    </a:lnTo>
                    <a:lnTo>
                      <a:pt x="117" y="14"/>
                    </a:lnTo>
                    <a:lnTo>
                      <a:pt x="127" y="23"/>
                    </a:lnTo>
                    <a:lnTo>
                      <a:pt x="133" y="26"/>
                    </a:lnTo>
                    <a:lnTo>
                      <a:pt x="140" y="31"/>
                    </a:lnTo>
                    <a:lnTo>
                      <a:pt x="143" y="36"/>
                    </a:lnTo>
                    <a:lnTo>
                      <a:pt x="148" y="40"/>
                    </a:lnTo>
                    <a:lnTo>
                      <a:pt x="153" y="45"/>
                    </a:lnTo>
                    <a:lnTo>
                      <a:pt x="157" y="50"/>
                    </a:lnTo>
                    <a:lnTo>
                      <a:pt x="162" y="55"/>
                    </a:lnTo>
                    <a:lnTo>
                      <a:pt x="167" y="61"/>
                    </a:lnTo>
                    <a:lnTo>
                      <a:pt x="172" y="66"/>
                    </a:lnTo>
                    <a:lnTo>
                      <a:pt x="174" y="71"/>
                    </a:lnTo>
                    <a:lnTo>
                      <a:pt x="179" y="76"/>
                    </a:lnTo>
                    <a:lnTo>
                      <a:pt x="183" y="81"/>
                    </a:lnTo>
                    <a:lnTo>
                      <a:pt x="184" y="87"/>
                    </a:lnTo>
                    <a:lnTo>
                      <a:pt x="189" y="92"/>
                    </a:lnTo>
                    <a:lnTo>
                      <a:pt x="191" y="99"/>
                    </a:lnTo>
                    <a:lnTo>
                      <a:pt x="195" y="104"/>
                    </a:lnTo>
                    <a:lnTo>
                      <a:pt x="196" y="109"/>
                    </a:lnTo>
                    <a:lnTo>
                      <a:pt x="198" y="114"/>
                    </a:lnTo>
                    <a:lnTo>
                      <a:pt x="202" y="120"/>
                    </a:lnTo>
                    <a:lnTo>
                      <a:pt x="203" y="125"/>
                    </a:lnTo>
                    <a:lnTo>
                      <a:pt x="205" y="130"/>
                    </a:lnTo>
                    <a:lnTo>
                      <a:pt x="200" y="128"/>
                    </a:lnTo>
                    <a:lnTo>
                      <a:pt x="196" y="123"/>
                    </a:lnTo>
                    <a:lnTo>
                      <a:pt x="191" y="120"/>
                    </a:lnTo>
                    <a:lnTo>
                      <a:pt x="186" y="116"/>
                    </a:lnTo>
                    <a:lnTo>
                      <a:pt x="181" y="113"/>
                    </a:lnTo>
                    <a:lnTo>
                      <a:pt x="176" y="111"/>
                    </a:lnTo>
                    <a:lnTo>
                      <a:pt x="171" y="107"/>
                    </a:lnTo>
                    <a:lnTo>
                      <a:pt x="167" y="102"/>
                    </a:lnTo>
                    <a:lnTo>
                      <a:pt x="164" y="97"/>
                    </a:lnTo>
                    <a:lnTo>
                      <a:pt x="158" y="94"/>
                    </a:lnTo>
                    <a:lnTo>
                      <a:pt x="153" y="87"/>
                    </a:lnTo>
                    <a:lnTo>
                      <a:pt x="148" y="81"/>
                    </a:lnTo>
                    <a:lnTo>
                      <a:pt x="143" y="76"/>
                    </a:lnTo>
                    <a:lnTo>
                      <a:pt x="138" y="73"/>
                    </a:lnTo>
                    <a:lnTo>
                      <a:pt x="134" y="68"/>
                    </a:lnTo>
                    <a:lnTo>
                      <a:pt x="129" y="64"/>
                    </a:lnTo>
                    <a:lnTo>
                      <a:pt x="124" y="61"/>
                    </a:lnTo>
                    <a:lnTo>
                      <a:pt x="117" y="55"/>
                    </a:lnTo>
                    <a:lnTo>
                      <a:pt x="110" y="49"/>
                    </a:lnTo>
                    <a:lnTo>
                      <a:pt x="105" y="45"/>
                    </a:lnTo>
                    <a:lnTo>
                      <a:pt x="98" y="42"/>
                    </a:lnTo>
                    <a:lnTo>
                      <a:pt x="93" y="38"/>
                    </a:lnTo>
                    <a:lnTo>
                      <a:pt x="86" y="33"/>
                    </a:lnTo>
                    <a:lnTo>
                      <a:pt x="81" y="29"/>
                    </a:lnTo>
                    <a:lnTo>
                      <a:pt x="76" y="28"/>
                    </a:lnTo>
                    <a:lnTo>
                      <a:pt x="71" y="26"/>
                    </a:lnTo>
                    <a:lnTo>
                      <a:pt x="65" y="29"/>
                    </a:lnTo>
                    <a:lnTo>
                      <a:pt x="62" y="36"/>
                    </a:lnTo>
                    <a:lnTo>
                      <a:pt x="57" y="40"/>
                    </a:lnTo>
                    <a:lnTo>
                      <a:pt x="55" y="45"/>
                    </a:lnTo>
                    <a:lnTo>
                      <a:pt x="52" y="50"/>
                    </a:lnTo>
                    <a:lnTo>
                      <a:pt x="48" y="55"/>
                    </a:lnTo>
                    <a:lnTo>
                      <a:pt x="45" y="61"/>
                    </a:lnTo>
                    <a:lnTo>
                      <a:pt x="41" y="66"/>
                    </a:lnTo>
                    <a:lnTo>
                      <a:pt x="36" y="71"/>
                    </a:lnTo>
                    <a:lnTo>
                      <a:pt x="33" y="76"/>
                    </a:lnTo>
                    <a:lnTo>
                      <a:pt x="29" y="81"/>
                    </a:lnTo>
                    <a:lnTo>
                      <a:pt x="26" y="87"/>
                    </a:lnTo>
                    <a:lnTo>
                      <a:pt x="22" y="92"/>
                    </a:lnTo>
                    <a:lnTo>
                      <a:pt x="19" y="97"/>
                    </a:lnTo>
                    <a:lnTo>
                      <a:pt x="16" y="102"/>
                    </a:lnTo>
                    <a:lnTo>
                      <a:pt x="12" y="107"/>
                    </a:lnTo>
                    <a:lnTo>
                      <a:pt x="9" y="113"/>
                    </a:lnTo>
                    <a:lnTo>
                      <a:pt x="7" y="118"/>
                    </a:lnTo>
                    <a:lnTo>
                      <a:pt x="3" y="123"/>
                    </a:lnTo>
                    <a:lnTo>
                      <a:pt x="0" y="128"/>
                    </a:lnTo>
                    <a:lnTo>
                      <a:pt x="5" y="80"/>
                    </a:lnTo>
                  </a:path>
                </a:pathLst>
              </a:custGeom>
              <a:solidFill>
                <a:srgbClr val="00CC00"/>
              </a:solidFill>
              <a:ln w="12700" cap="rnd">
                <a:solidFill>
                  <a:srgbClr val="00CC00"/>
                </a:solidFill>
                <a:round/>
                <a:headEnd/>
                <a:tailEnd/>
              </a:ln>
            </p:spPr>
            <p:txBody>
              <a:bodyPr/>
              <a:lstStyle/>
              <a:p>
                <a:endParaRPr lang="en-US"/>
              </a:p>
            </p:txBody>
          </p:sp>
          <p:sp>
            <p:nvSpPr>
              <p:cNvPr id="3674" name="Freeform 438"/>
              <p:cNvSpPr>
                <a:spLocks/>
              </p:cNvSpPr>
              <p:nvPr/>
            </p:nvSpPr>
            <p:spPr bwMode="auto">
              <a:xfrm>
                <a:off x="3897" y="2160"/>
                <a:ext cx="186" cy="118"/>
              </a:xfrm>
              <a:custGeom>
                <a:avLst/>
                <a:gdLst>
                  <a:gd name="T0" fmla="*/ 168 w 186"/>
                  <a:gd name="T1" fmla="*/ 66 h 118"/>
                  <a:gd name="T2" fmla="*/ 162 w 186"/>
                  <a:gd name="T3" fmla="*/ 56 h 118"/>
                  <a:gd name="T4" fmla="*/ 157 w 186"/>
                  <a:gd name="T5" fmla="*/ 47 h 118"/>
                  <a:gd name="T6" fmla="*/ 152 w 186"/>
                  <a:gd name="T7" fmla="*/ 36 h 118"/>
                  <a:gd name="T8" fmla="*/ 145 w 186"/>
                  <a:gd name="T9" fmla="*/ 25 h 118"/>
                  <a:gd name="T10" fmla="*/ 138 w 186"/>
                  <a:gd name="T11" fmla="*/ 16 h 118"/>
                  <a:gd name="T12" fmla="*/ 132 w 186"/>
                  <a:gd name="T13" fmla="*/ 6 h 118"/>
                  <a:gd name="T14" fmla="*/ 123 w 186"/>
                  <a:gd name="T15" fmla="*/ 0 h 118"/>
                  <a:gd name="T16" fmla="*/ 113 w 186"/>
                  <a:gd name="T17" fmla="*/ 0 h 118"/>
                  <a:gd name="T18" fmla="*/ 104 w 186"/>
                  <a:gd name="T19" fmla="*/ 0 h 118"/>
                  <a:gd name="T20" fmla="*/ 93 w 186"/>
                  <a:gd name="T21" fmla="*/ 3 h 118"/>
                  <a:gd name="T22" fmla="*/ 84 w 186"/>
                  <a:gd name="T23" fmla="*/ 8 h 118"/>
                  <a:gd name="T24" fmla="*/ 70 w 186"/>
                  <a:gd name="T25" fmla="*/ 20 h 118"/>
                  <a:gd name="T26" fmla="*/ 59 w 186"/>
                  <a:gd name="T27" fmla="*/ 28 h 118"/>
                  <a:gd name="T28" fmla="*/ 51 w 186"/>
                  <a:gd name="T29" fmla="*/ 36 h 118"/>
                  <a:gd name="T30" fmla="*/ 44 w 186"/>
                  <a:gd name="T31" fmla="*/ 45 h 118"/>
                  <a:gd name="T32" fmla="*/ 34 w 186"/>
                  <a:gd name="T33" fmla="*/ 55 h 118"/>
                  <a:gd name="T34" fmla="*/ 28 w 186"/>
                  <a:gd name="T35" fmla="*/ 64 h 118"/>
                  <a:gd name="T36" fmla="*/ 20 w 186"/>
                  <a:gd name="T37" fmla="*/ 73 h 118"/>
                  <a:gd name="T38" fmla="*/ 14 w 186"/>
                  <a:gd name="T39" fmla="*/ 83 h 118"/>
                  <a:gd name="T40" fmla="*/ 9 w 186"/>
                  <a:gd name="T41" fmla="*/ 94 h 118"/>
                  <a:gd name="T42" fmla="*/ 6 w 186"/>
                  <a:gd name="T43" fmla="*/ 103 h 118"/>
                  <a:gd name="T44" fmla="*/ 2 w 186"/>
                  <a:gd name="T45" fmla="*/ 112 h 118"/>
                  <a:gd name="T46" fmla="*/ 5 w 186"/>
                  <a:gd name="T47" fmla="*/ 115 h 118"/>
                  <a:gd name="T48" fmla="*/ 12 w 186"/>
                  <a:gd name="T49" fmla="*/ 108 h 118"/>
                  <a:gd name="T50" fmla="*/ 22 w 186"/>
                  <a:gd name="T51" fmla="*/ 101 h 118"/>
                  <a:gd name="T52" fmla="*/ 31 w 186"/>
                  <a:gd name="T53" fmla="*/ 97 h 118"/>
                  <a:gd name="T54" fmla="*/ 37 w 186"/>
                  <a:gd name="T55" fmla="*/ 87 h 118"/>
                  <a:gd name="T56" fmla="*/ 47 w 186"/>
                  <a:gd name="T57" fmla="*/ 78 h 118"/>
                  <a:gd name="T58" fmla="*/ 56 w 186"/>
                  <a:gd name="T59" fmla="*/ 69 h 118"/>
                  <a:gd name="T60" fmla="*/ 64 w 186"/>
                  <a:gd name="T61" fmla="*/ 61 h 118"/>
                  <a:gd name="T62" fmla="*/ 73 w 186"/>
                  <a:gd name="T63" fmla="*/ 55 h 118"/>
                  <a:gd name="T64" fmla="*/ 86 w 186"/>
                  <a:gd name="T65" fmla="*/ 44 h 118"/>
                  <a:gd name="T66" fmla="*/ 96 w 186"/>
                  <a:gd name="T67" fmla="*/ 37 h 118"/>
                  <a:gd name="T68" fmla="*/ 107 w 186"/>
                  <a:gd name="T69" fmla="*/ 30 h 118"/>
                  <a:gd name="T70" fmla="*/ 117 w 186"/>
                  <a:gd name="T71" fmla="*/ 25 h 118"/>
                  <a:gd name="T72" fmla="*/ 126 w 186"/>
                  <a:gd name="T73" fmla="*/ 27 h 118"/>
                  <a:gd name="T74" fmla="*/ 134 w 186"/>
                  <a:gd name="T75" fmla="*/ 36 h 118"/>
                  <a:gd name="T76" fmla="*/ 138 w 186"/>
                  <a:gd name="T77" fmla="*/ 45 h 118"/>
                  <a:gd name="T78" fmla="*/ 145 w 186"/>
                  <a:gd name="T79" fmla="*/ 55 h 118"/>
                  <a:gd name="T80" fmla="*/ 152 w 186"/>
                  <a:gd name="T81" fmla="*/ 64 h 118"/>
                  <a:gd name="T82" fmla="*/ 159 w 186"/>
                  <a:gd name="T83" fmla="*/ 73 h 118"/>
                  <a:gd name="T84" fmla="*/ 165 w 186"/>
                  <a:gd name="T85" fmla="*/ 83 h 118"/>
                  <a:gd name="T86" fmla="*/ 171 w 186"/>
                  <a:gd name="T87" fmla="*/ 92 h 118"/>
                  <a:gd name="T88" fmla="*/ 177 w 186"/>
                  <a:gd name="T89" fmla="*/ 101 h 118"/>
                  <a:gd name="T90" fmla="*/ 182 w 186"/>
                  <a:gd name="T91" fmla="*/ 111 h 118"/>
                  <a:gd name="T92" fmla="*/ 180 w 186"/>
                  <a:gd name="T93" fmla="*/ 72 h 11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6"/>
                  <a:gd name="T142" fmla="*/ 0 h 118"/>
                  <a:gd name="T143" fmla="*/ 186 w 186"/>
                  <a:gd name="T144" fmla="*/ 118 h 11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6" h="118">
                    <a:moveTo>
                      <a:pt x="171" y="70"/>
                    </a:moveTo>
                    <a:lnTo>
                      <a:pt x="168" y="66"/>
                    </a:lnTo>
                    <a:lnTo>
                      <a:pt x="165" y="61"/>
                    </a:lnTo>
                    <a:lnTo>
                      <a:pt x="162" y="56"/>
                    </a:lnTo>
                    <a:lnTo>
                      <a:pt x="160" y="51"/>
                    </a:lnTo>
                    <a:lnTo>
                      <a:pt x="157" y="47"/>
                    </a:lnTo>
                    <a:lnTo>
                      <a:pt x="155" y="42"/>
                    </a:lnTo>
                    <a:lnTo>
                      <a:pt x="152" y="36"/>
                    </a:lnTo>
                    <a:lnTo>
                      <a:pt x="149" y="31"/>
                    </a:lnTo>
                    <a:lnTo>
                      <a:pt x="145" y="25"/>
                    </a:lnTo>
                    <a:lnTo>
                      <a:pt x="141" y="20"/>
                    </a:lnTo>
                    <a:lnTo>
                      <a:pt x="138" y="16"/>
                    </a:lnTo>
                    <a:lnTo>
                      <a:pt x="134" y="11"/>
                    </a:lnTo>
                    <a:lnTo>
                      <a:pt x="132" y="6"/>
                    </a:lnTo>
                    <a:lnTo>
                      <a:pt x="127" y="3"/>
                    </a:lnTo>
                    <a:lnTo>
                      <a:pt x="123" y="0"/>
                    </a:lnTo>
                    <a:lnTo>
                      <a:pt x="118" y="0"/>
                    </a:lnTo>
                    <a:lnTo>
                      <a:pt x="113" y="0"/>
                    </a:lnTo>
                    <a:lnTo>
                      <a:pt x="109" y="0"/>
                    </a:lnTo>
                    <a:lnTo>
                      <a:pt x="104" y="0"/>
                    </a:lnTo>
                    <a:lnTo>
                      <a:pt x="99" y="0"/>
                    </a:lnTo>
                    <a:lnTo>
                      <a:pt x="93" y="3"/>
                    </a:lnTo>
                    <a:lnTo>
                      <a:pt x="89" y="6"/>
                    </a:lnTo>
                    <a:lnTo>
                      <a:pt x="84" y="8"/>
                    </a:lnTo>
                    <a:lnTo>
                      <a:pt x="79" y="12"/>
                    </a:lnTo>
                    <a:lnTo>
                      <a:pt x="70" y="20"/>
                    </a:lnTo>
                    <a:lnTo>
                      <a:pt x="65" y="23"/>
                    </a:lnTo>
                    <a:lnTo>
                      <a:pt x="59" y="28"/>
                    </a:lnTo>
                    <a:lnTo>
                      <a:pt x="56" y="33"/>
                    </a:lnTo>
                    <a:lnTo>
                      <a:pt x="51" y="36"/>
                    </a:lnTo>
                    <a:lnTo>
                      <a:pt x="47" y="41"/>
                    </a:lnTo>
                    <a:lnTo>
                      <a:pt x="44" y="45"/>
                    </a:lnTo>
                    <a:lnTo>
                      <a:pt x="39" y="50"/>
                    </a:lnTo>
                    <a:lnTo>
                      <a:pt x="34" y="55"/>
                    </a:lnTo>
                    <a:lnTo>
                      <a:pt x="30" y="59"/>
                    </a:lnTo>
                    <a:lnTo>
                      <a:pt x="28" y="64"/>
                    </a:lnTo>
                    <a:lnTo>
                      <a:pt x="23" y="69"/>
                    </a:lnTo>
                    <a:lnTo>
                      <a:pt x="20" y="73"/>
                    </a:lnTo>
                    <a:lnTo>
                      <a:pt x="19" y="78"/>
                    </a:lnTo>
                    <a:lnTo>
                      <a:pt x="14" y="83"/>
                    </a:lnTo>
                    <a:lnTo>
                      <a:pt x="12" y="89"/>
                    </a:lnTo>
                    <a:lnTo>
                      <a:pt x="9" y="94"/>
                    </a:lnTo>
                    <a:lnTo>
                      <a:pt x="8" y="98"/>
                    </a:lnTo>
                    <a:lnTo>
                      <a:pt x="6" y="103"/>
                    </a:lnTo>
                    <a:lnTo>
                      <a:pt x="3" y="108"/>
                    </a:lnTo>
                    <a:lnTo>
                      <a:pt x="2" y="112"/>
                    </a:lnTo>
                    <a:lnTo>
                      <a:pt x="0" y="117"/>
                    </a:lnTo>
                    <a:lnTo>
                      <a:pt x="5" y="115"/>
                    </a:lnTo>
                    <a:lnTo>
                      <a:pt x="8" y="111"/>
                    </a:lnTo>
                    <a:lnTo>
                      <a:pt x="12" y="108"/>
                    </a:lnTo>
                    <a:lnTo>
                      <a:pt x="17" y="105"/>
                    </a:lnTo>
                    <a:lnTo>
                      <a:pt x="22" y="101"/>
                    </a:lnTo>
                    <a:lnTo>
                      <a:pt x="26" y="100"/>
                    </a:lnTo>
                    <a:lnTo>
                      <a:pt x="31" y="97"/>
                    </a:lnTo>
                    <a:lnTo>
                      <a:pt x="34" y="92"/>
                    </a:lnTo>
                    <a:lnTo>
                      <a:pt x="37" y="87"/>
                    </a:lnTo>
                    <a:lnTo>
                      <a:pt x="42" y="84"/>
                    </a:lnTo>
                    <a:lnTo>
                      <a:pt x="47" y="78"/>
                    </a:lnTo>
                    <a:lnTo>
                      <a:pt x="51" y="73"/>
                    </a:lnTo>
                    <a:lnTo>
                      <a:pt x="56" y="69"/>
                    </a:lnTo>
                    <a:lnTo>
                      <a:pt x="61" y="66"/>
                    </a:lnTo>
                    <a:lnTo>
                      <a:pt x="64" y="61"/>
                    </a:lnTo>
                    <a:lnTo>
                      <a:pt x="68" y="58"/>
                    </a:lnTo>
                    <a:lnTo>
                      <a:pt x="73" y="55"/>
                    </a:lnTo>
                    <a:lnTo>
                      <a:pt x="79" y="50"/>
                    </a:lnTo>
                    <a:lnTo>
                      <a:pt x="86" y="44"/>
                    </a:lnTo>
                    <a:lnTo>
                      <a:pt x="90" y="41"/>
                    </a:lnTo>
                    <a:lnTo>
                      <a:pt x="96" y="37"/>
                    </a:lnTo>
                    <a:lnTo>
                      <a:pt x="101" y="34"/>
                    </a:lnTo>
                    <a:lnTo>
                      <a:pt x="107" y="30"/>
                    </a:lnTo>
                    <a:lnTo>
                      <a:pt x="112" y="27"/>
                    </a:lnTo>
                    <a:lnTo>
                      <a:pt x="117" y="25"/>
                    </a:lnTo>
                    <a:lnTo>
                      <a:pt x="121" y="23"/>
                    </a:lnTo>
                    <a:lnTo>
                      <a:pt x="126" y="27"/>
                    </a:lnTo>
                    <a:lnTo>
                      <a:pt x="129" y="33"/>
                    </a:lnTo>
                    <a:lnTo>
                      <a:pt x="134" y="36"/>
                    </a:lnTo>
                    <a:lnTo>
                      <a:pt x="135" y="41"/>
                    </a:lnTo>
                    <a:lnTo>
                      <a:pt x="138" y="45"/>
                    </a:lnTo>
                    <a:lnTo>
                      <a:pt x="141" y="50"/>
                    </a:lnTo>
                    <a:lnTo>
                      <a:pt x="145" y="55"/>
                    </a:lnTo>
                    <a:lnTo>
                      <a:pt x="148" y="59"/>
                    </a:lnTo>
                    <a:lnTo>
                      <a:pt x="152" y="64"/>
                    </a:lnTo>
                    <a:lnTo>
                      <a:pt x="155" y="69"/>
                    </a:lnTo>
                    <a:lnTo>
                      <a:pt x="159" y="73"/>
                    </a:lnTo>
                    <a:lnTo>
                      <a:pt x="162" y="78"/>
                    </a:lnTo>
                    <a:lnTo>
                      <a:pt x="165" y="83"/>
                    </a:lnTo>
                    <a:lnTo>
                      <a:pt x="168" y="87"/>
                    </a:lnTo>
                    <a:lnTo>
                      <a:pt x="171" y="92"/>
                    </a:lnTo>
                    <a:lnTo>
                      <a:pt x="174" y="97"/>
                    </a:lnTo>
                    <a:lnTo>
                      <a:pt x="177" y="101"/>
                    </a:lnTo>
                    <a:lnTo>
                      <a:pt x="179" y="106"/>
                    </a:lnTo>
                    <a:lnTo>
                      <a:pt x="182" y="111"/>
                    </a:lnTo>
                    <a:lnTo>
                      <a:pt x="185" y="115"/>
                    </a:lnTo>
                    <a:lnTo>
                      <a:pt x="180" y="72"/>
                    </a:lnTo>
                  </a:path>
                </a:pathLst>
              </a:custGeom>
              <a:solidFill>
                <a:srgbClr val="00CC00"/>
              </a:solidFill>
              <a:ln w="12700" cap="rnd">
                <a:solidFill>
                  <a:srgbClr val="00CC00"/>
                </a:solidFill>
                <a:round/>
                <a:headEnd/>
                <a:tailEnd/>
              </a:ln>
            </p:spPr>
            <p:txBody>
              <a:bodyPr/>
              <a:lstStyle/>
              <a:p>
                <a:endParaRPr lang="en-US"/>
              </a:p>
            </p:txBody>
          </p:sp>
          <p:sp>
            <p:nvSpPr>
              <p:cNvPr id="3675" name="Freeform 439"/>
              <p:cNvSpPr>
                <a:spLocks/>
              </p:cNvSpPr>
              <p:nvPr/>
            </p:nvSpPr>
            <p:spPr bwMode="auto">
              <a:xfrm>
                <a:off x="4081" y="2002"/>
                <a:ext cx="110" cy="70"/>
              </a:xfrm>
              <a:custGeom>
                <a:avLst/>
                <a:gdLst>
                  <a:gd name="T0" fmla="*/ 10 w 110"/>
                  <a:gd name="T1" fmla="*/ 39 h 70"/>
                  <a:gd name="T2" fmla="*/ 14 w 110"/>
                  <a:gd name="T3" fmla="*/ 33 h 70"/>
                  <a:gd name="T4" fmla="*/ 16 w 110"/>
                  <a:gd name="T5" fmla="*/ 28 h 70"/>
                  <a:gd name="T6" fmla="*/ 19 w 110"/>
                  <a:gd name="T7" fmla="*/ 21 h 70"/>
                  <a:gd name="T8" fmla="*/ 24 w 110"/>
                  <a:gd name="T9" fmla="*/ 15 h 70"/>
                  <a:gd name="T10" fmla="*/ 27 w 110"/>
                  <a:gd name="T11" fmla="*/ 9 h 70"/>
                  <a:gd name="T12" fmla="*/ 31 w 110"/>
                  <a:gd name="T13" fmla="*/ 4 h 70"/>
                  <a:gd name="T14" fmla="*/ 37 w 110"/>
                  <a:gd name="T15" fmla="*/ 0 h 70"/>
                  <a:gd name="T16" fmla="*/ 42 w 110"/>
                  <a:gd name="T17" fmla="*/ 0 h 70"/>
                  <a:gd name="T18" fmla="*/ 48 w 110"/>
                  <a:gd name="T19" fmla="*/ 0 h 70"/>
                  <a:gd name="T20" fmla="*/ 54 w 110"/>
                  <a:gd name="T21" fmla="*/ 2 h 70"/>
                  <a:gd name="T22" fmla="*/ 60 w 110"/>
                  <a:gd name="T23" fmla="*/ 5 h 70"/>
                  <a:gd name="T24" fmla="*/ 68 w 110"/>
                  <a:gd name="T25" fmla="*/ 12 h 70"/>
                  <a:gd name="T26" fmla="*/ 74 w 110"/>
                  <a:gd name="T27" fmla="*/ 17 h 70"/>
                  <a:gd name="T28" fmla="*/ 79 w 110"/>
                  <a:gd name="T29" fmla="*/ 21 h 70"/>
                  <a:gd name="T30" fmla="*/ 83 w 110"/>
                  <a:gd name="T31" fmla="*/ 27 h 70"/>
                  <a:gd name="T32" fmla="*/ 89 w 110"/>
                  <a:gd name="T33" fmla="*/ 32 h 70"/>
                  <a:gd name="T34" fmla="*/ 93 w 110"/>
                  <a:gd name="T35" fmla="*/ 38 h 70"/>
                  <a:gd name="T36" fmla="*/ 97 w 110"/>
                  <a:gd name="T37" fmla="*/ 43 h 70"/>
                  <a:gd name="T38" fmla="*/ 101 w 110"/>
                  <a:gd name="T39" fmla="*/ 49 h 70"/>
                  <a:gd name="T40" fmla="*/ 104 w 110"/>
                  <a:gd name="T41" fmla="*/ 55 h 70"/>
                  <a:gd name="T42" fmla="*/ 105 w 110"/>
                  <a:gd name="T43" fmla="*/ 61 h 70"/>
                  <a:gd name="T44" fmla="*/ 108 w 110"/>
                  <a:gd name="T45" fmla="*/ 66 h 70"/>
                  <a:gd name="T46" fmla="*/ 106 w 110"/>
                  <a:gd name="T47" fmla="*/ 68 h 70"/>
                  <a:gd name="T48" fmla="*/ 102 w 110"/>
                  <a:gd name="T49" fmla="*/ 63 h 70"/>
                  <a:gd name="T50" fmla="*/ 96 w 110"/>
                  <a:gd name="T51" fmla="*/ 60 h 70"/>
                  <a:gd name="T52" fmla="*/ 91 w 110"/>
                  <a:gd name="T53" fmla="*/ 57 h 70"/>
                  <a:gd name="T54" fmla="*/ 87 w 110"/>
                  <a:gd name="T55" fmla="*/ 52 h 70"/>
                  <a:gd name="T56" fmla="*/ 82 w 110"/>
                  <a:gd name="T57" fmla="*/ 46 h 70"/>
                  <a:gd name="T58" fmla="*/ 76 w 110"/>
                  <a:gd name="T59" fmla="*/ 40 h 70"/>
                  <a:gd name="T60" fmla="*/ 71 w 110"/>
                  <a:gd name="T61" fmla="*/ 36 h 70"/>
                  <a:gd name="T62" fmla="*/ 66 w 110"/>
                  <a:gd name="T63" fmla="*/ 32 h 70"/>
                  <a:gd name="T64" fmla="*/ 59 w 110"/>
                  <a:gd name="T65" fmla="*/ 26 h 70"/>
                  <a:gd name="T66" fmla="*/ 52 w 110"/>
                  <a:gd name="T67" fmla="*/ 22 h 70"/>
                  <a:gd name="T68" fmla="*/ 46 w 110"/>
                  <a:gd name="T69" fmla="*/ 17 h 70"/>
                  <a:gd name="T70" fmla="*/ 40 w 110"/>
                  <a:gd name="T71" fmla="*/ 15 h 70"/>
                  <a:gd name="T72" fmla="*/ 35 w 110"/>
                  <a:gd name="T73" fmla="*/ 16 h 70"/>
                  <a:gd name="T74" fmla="*/ 30 w 110"/>
                  <a:gd name="T75" fmla="*/ 21 h 70"/>
                  <a:gd name="T76" fmla="*/ 27 w 110"/>
                  <a:gd name="T77" fmla="*/ 27 h 70"/>
                  <a:gd name="T78" fmla="*/ 24 w 110"/>
                  <a:gd name="T79" fmla="*/ 32 h 70"/>
                  <a:gd name="T80" fmla="*/ 19 w 110"/>
                  <a:gd name="T81" fmla="*/ 38 h 70"/>
                  <a:gd name="T82" fmla="*/ 16 w 110"/>
                  <a:gd name="T83" fmla="*/ 43 h 70"/>
                  <a:gd name="T84" fmla="*/ 12 w 110"/>
                  <a:gd name="T85" fmla="*/ 49 h 70"/>
                  <a:gd name="T86" fmla="*/ 8 w 110"/>
                  <a:gd name="T87" fmla="*/ 54 h 70"/>
                  <a:gd name="T88" fmla="*/ 5 w 110"/>
                  <a:gd name="T89" fmla="*/ 60 h 70"/>
                  <a:gd name="T90" fmla="*/ 2 w 110"/>
                  <a:gd name="T91" fmla="*/ 65 h 70"/>
                  <a:gd name="T92" fmla="*/ 3 w 110"/>
                  <a:gd name="T93" fmla="*/ 42 h 7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10"/>
                  <a:gd name="T142" fmla="*/ 0 h 70"/>
                  <a:gd name="T143" fmla="*/ 110 w 110"/>
                  <a:gd name="T144" fmla="*/ 70 h 7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10" h="70">
                    <a:moveTo>
                      <a:pt x="8" y="41"/>
                    </a:moveTo>
                    <a:lnTo>
                      <a:pt x="10" y="39"/>
                    </a:lnTo>
                    <a:lnTo>
                      <a:pt x="12" y="36"/>
                    </a:lnTo>
                    <a:lnTo>
                      <a:pt x="14" y="33"/>
                    </a:lnTo>
                    <a:lnTo>
                      <a:pt x="15" y="30"/>
                    </a:lnTo>
                    <a:lnTo>
                      <a:pt x="16" y="28"/>
                    </a:lnTo>
                    <a:lnTo>
                      <a:pt x="17" y="25"/>
                    </a:lnTo>
                    <a:lnTo>
                      <a:pt x="19" y="21"/>
                    </a:lnTo>
                    <a:lnTo>
                      <a:pt x="21" y="18"/>
                    </a:lnTo>
                    <a:lnTo>
                      <a:pt x="24" y="15"/>
                    </a:lnTo>
                    <a:lnTo>
                      <a:pt x="26" y="12"/>
                    </a:lnTo>
                    <a:lnTo>
                      <a:pt x="27" y="9"/>
                    </a:lnTo>
                    <a:lnTo>
                      <a:pt x="30" y="6"/>
                    </a:lnTo>
                    <a:lnTo>
                      <a:pt x="31" y="4"/>
                    </a:lnTo>
                    <a:lnTo>
                      <a:pt x="34" y="2"/>
                    </a:lnTo>
                    <a:lnTo>
                      <a:pt x="37" y="0"/>
                    </a:lnTo>
                    <a:lnTo>
                      <a:pt x="39" y="0"/>
                    </a:lnTo>
                    <a:lnTo>
                      <a:pt x="42" y="0"/>
                    </a:lnTo>
                    <a:lnTo>
                      <a:pt x="45" y="0"/>
                    </a:lnTo>
                    <a:lnTo>
                      <a:pt x="48" y="0"/>
                    </a:lnTo>
                    <a:lnTo>
                      <a:pt x="50" y="0"/>
                    </a:lnTo>
                    <a:lnTo>
                      <a:pt x="54" y="2"/>
                    </a:lnTo>
                    <a:lnTo>
                      <a:pt x="57" y="4"/>
                    </a:lnTo>
                    <a:lnTo>
                      <a:pt x="60" y="5"/>
                    </a:lnTo>
                    <a:lnTo>
                      <a:pt x="62" y="7"/>
                    </a:lnTo>
                    <a:lnTo>
                      <a:pt x="68" y="12"/>
                    </a:lnTo>
                    <a:lnTo>
                      <a:pt x="71" y="14"/>
                    </a:lnTo>
                    <a:lnTo>
                      <a:pt x="74" y="17"/>
                    </a:lnTo>
                    <a:lnTo>
                      <a:pt x="76" y="19"/>
                    </a:lnTo>
                    <a:lnTo>
                      <a:pt x="79" y="21"/>
                    </a:lnTo>
                    <a:lnTo>
                      <a:pt x="82" y="24"/>
                    </a:lnTo>
                    <a:lnTo>
                      <a:pt x="83" y="27"/>
                    </a:lnTo>
                    <a:lnTo>
                      <a:pt x="86" y="29"/>
                    </a:lnTo>
                    <a:lnTo>
                      <a:pt x="89" y="32"/>
                    </a:lnTo>
                    <a:lnTo>
                      <a:pt x="92" y="35"/>
                    </a:lnTo>
                    <a:lnTo>
                      <a:pt x="93" y="38"/>
                    </a:lnTo>
                    <a:lnTo>
                      <a:pt x="95" y="40"/>
                    </a:lnTo>
                    <a:lnTo>
                      <a:pt x="97" y="43"/>
                    </a:lnTo>
                    <a:lnTo>
                      <a:pt x="98" y="46"/>
                    </a:lnTo>
                    <a:lnTo>
                      <a:pt x="101" y="49"/>
                    </a:lnTo>
                    <a:lnTo>
                      <a:pt x="102" y="52"/>
                    </a:lnTo>
                    <a:lnTo>
                      <a:pt x="104" y="55"/>
                    </a:lnTo>
                    <a:lnTo>
                      <a:pt x="104" y="58"/>
                    </a:lnTo>
                    <a:lnTo>
                      <a:pt x="105" y="61"/>
                    </a:lnTo>
                    <a:lnTo>
                      <a:pt x="107" y="63"/>
                    </a:lnTo>
                    <a:lnTo>
                      <a:pt x="108" y="66"/>
                    </a:lnTo>
                    <a:lnTo>
                      <a:pt x="109" y="69"/>
                    </a:lnTo>
                    <a:lnTo>
                      <a:pt x="106" y="68"/>
                    </a:lnTo>
                    <a:lnTo>
                      <a:pt x="104" y="65"/>
                    </a:lnTo>
                    <a:lnTo>
                      <a:pt x="102" y="63"/>
                    </a:lnTo>
                    <a:lnTo>
                      <a:pt x="99" y="62"/>
                    </a:lnTo>
                    <a:lnTo>
                      <a:pt x="96" y="60"/>
                    </a:lnTo>
                    <a:lnTo>
                      <a:pt x="93" y="59"/>
                    </a:lnTo>
                    <a:lnTo>
                      <a:pt x="91" y="57"/>
                    </a:lnTo>
                    <a:lnTo>
                      <a:pt x="89" y="54"/>
                    </a:lnTo>
                    <a:lnTo>
                      <a:pt x="87" y="52"/>
                    </a:lnTo>
                    <a:lnTo>
                      <a:pt x="84" y="50"/>
                    </a:lnTo>
                    <a:lnTo>
                      <a:pt x="82" y="46"/>
                    </a:lnTo>
                    <a:lnTo>
                      <a:pt x="79" y="43"/>
                    </a:lnTo>
                    <a:lnTo>
                      <a:pt x="76" y="40"/>
                    </a:lnTo>
                    <a:lnTo>
                      <a:pt x="73" y="39"/>
                    </a:lnTo>
                    <a:lnTo>
                      <a:pt x="71" y="36"/>
                    </a:lnTo>
                    <a:lnTo>
                      <a:pt x="69" y="34"/>
                    </a:lnTo>
                    <a:lnTo>
                      <a:pt x="66" y="32"/>
                    </a:lnTo>
                    <a:lnTo>
                      <a:pt x="62" y="29"/>
                    </a:lnTo>
                    <a:lnTo>
                      <a:pt x="59" y="26"/>
                    </a:lnTo>
                    <a:lnTo>
                      <a:pt x="56" y="24"/>
                    </a:lnTo>
                    <a:lnTo>
                      <a:pt x="52" y="22"/>
                    </a:lnTo>
                    <a:lnTo>
                      <a:pt x="49" y="20"/>
                    </a:lnTo>
                    <a:lnTo>
                      <a:pt x="46" y="17"/>
                    </a:lnTo>
                    <a:lnTo>
                      <a:pt x="43" y="16"/>
                    </a:lnTo>
                    <a:lnTo>
                      <a:pt x="40" y="15"/>
                    </a:lnTo>
                    <a:lnTo>
                      <a:pt x="38" y="14"/>
                    </a:lnTo>
                    <a:lnTo>
                      <a:pt x="35" y="16"/>
                    </a:lnTo>
                    <a:lnTo>
                      <a:pt x="33" y="19"/>
                    </a:lnTo>
                    <a:lnTo>
                      <a:pt x="30" y="21"/>
                    </a:lnTo>
                    <a:lnTo>
                      <a:pt x="29" y="24"/>
                    </a:lnTo>
                    <a:lnTo>
                      <a:pt x="27" y="27"/>
                    </a:lnTo>
                    <a:lnTo>
                      <a:pt x="26" y="29"/>
                    </a:lnTo>
                    <a:lnTo>
                      <a:pt x="24" y="32"/>
                    </a:lnTo>
                    <a:lnTo>
                      <a:pt x="22" y="35"/>
                    </a:lnTo>
                    <a:lnTo>
                      <a:pt x="19" y="38"/>
                    </a:lnTo>
                    <a:lnTo>
                      <a:pt x="17" y="40"/>
                    </a:lnTo>
                    <a:lnTo>
                      <a:pt x="16" y="43"/>
                    </a:lnTo>
                    <a:lnTo>
                      <a:pt x="14" y="46"/>
                    </a:lnTo>
                    <a:lnTo>
                      <a:pt x="12" y="49"/>
                    </a:lnTo>
                    <a:lnTo>
                      <a:pt x="10" y="52"/>
                    </a:lnTo>
                    <a:lnTo>
                      <a:pt x="8" y="54"/>
                    </a:lnTo>
                    <a:lnTo>
                      <a:pt x="6" y="57"/>
                    </a:lnTo>
                    <a:lnTo>
                      <a:pt x="5" y="60"/>
                    </a:lnTo>
                    <a:lnTo>
                      <a:pt x="4" y="63"/>
                    </a:lnTo>
                    <a:lnTo>
                      <a:pt x="2" y="65"/>
                    </a:lnTo>
                    <a:lnTo>
                      <a:pt x="0" y="68"/>
                    </a:lnTo>
                    <a:lnTo>
                      <a:pt x="3" y="42"/>
                    </a:lnTo>
                  </a:path>
                </a:pathLst>
              </a:custGeom>
              <a:solidFill>
                <a:srgbClr val="00CC00"/>
              </a:solidFill>
              <a:ln w="12700" cap="rnd">
                <a:solidFill>
                  <a:srgbClr val="00CC00"/>
                </a:solidFill>
                <a:round/>
                <a:headEnd/>
                <a:tailEnd/>
              </a:ln>
            </p:spPr>
            <p:txBody>
              <a:bodyPr/>
              <a:lstStyle/>
              <a:p>
                <a:endParaRPr lang="en-US"/>
              </a:p>
            </p:txBody>
          </p:sp>
          <p:sp>
            <p:nvSpPr>
              <p:cNvPr id="3676" name="Freeform 440"/>
              <p:cNvSpPr>
                <a:spLocks/>
              </p:cNvSpPr>
              <p:nvPr/>
            </p:nvSpPr>
            <p:spPr bwMode="auto">
              <a:xfrm>
                <a:off x="3918" y="2049"/>
                <a:ext cx="152" cy="95"/>
              </a:xfrm>
              <a:custGeom>
                <a:avLst/>
                <a:gdLst>
                  <a:gd name="T0" fmla="*/ 137 w 152"/>
                  <a:gd name="T1" fmla="*/ 53 h 95"/>
                  <a:gd name="T2" fmla="*/ 132 w 152"/>
                  <a:gd name="T3" fmla="*/ 45 h 95"/>
                  <a:gd name="T4" fmla="*/ 128 w 152"/>
                  <a:gd name="T5" fmla="*/ 38 h 95"/>
                  <a:gd name="T6" fmla="*/ 124 w 152"/>
                  <a:gd name="T7" fmla="*/ 29 h 95"/>
                  <a:gd name="T8" fmla="*/ 118 w 152"/>
                  <a:gd name="T9" fmla="*/ 20 h 95"/>
                  <a:gd name="T10" fmla="*/ 113 w 152"/>
                  <a:gd name="T11" fmla="*/ 13 h 95"/>
                  <a:gd name="T12" fmla="*/ 108 w 152"/>
                  <a:gd name="T13" fmla="*/ 5 h 95"/>
                  <a:gd name="T14" fmla="*/ 100 w 152"/>
                  <a:gd name="T15" fmla="*/ 0 h 95"/>
                  <a:gd name="T16" fmla="*/ 93 w 152"/>
                  <a:gd name="T17" fmla="*/ 0 h 95"/>
                  <a:gd name="T18" fmla="*/ 85 w 152"/>
                  <a:gd name="T19" fmla="*/ 0 h 95"/>
                  <a:gd name="T20" fmla="*/ 76 w 152"/>
                  <a:gd name="T21" fmla="*/ 3 h 95"/>
                  <a:gd name="T22" fmla="*/ 69 w 152"/>
                  <a:gd name="T23" fmla="*/ 6 h 95"/>
                  <a:gd name="T24" fmla="*/ 57 w 152"/>
                  <a:gd name="T25" fmla="*/ 16 h 95"/>
                  <a:gd name="T26" fmla="*/ 48 w 152"/>
                  <a:gd name="T27" fmla="*/ 23 h 95"/>
                  <a:gd name="T28" fmla="*/ 42 w 152"/>
                  <a:gd name="T29" fmla="*/ 29 h 95"/>
                  <a:gd name="T30" fmla="*/ 36 w 152"/>
                  <a:gd name="T31" fmla="*/ 36 h 95"/>
                  <a:gd name="T32" fmla="*/ 28 w 152"/>
                  <a:gd name="T33" fmla="*/ 44 h 95"/>
                  <a:gd name="T34" fmla="*/ 23 w 152"/>
                  <a:gd name="T35" fmla="*/ 51 h 95"/>
                  <a:gd name="T36" fmla="*/ 16 w 152"/>
                  <a:gd name="T37" fmla="*/ 59 h 95"/>
                  <a:gd name="T38" fmla="*/ 11 w 152"/>
                  <a:gd name="T39" fmla="*/ 66 h 95"/>
                  <a:gd name="T40" fmla="*/ 8 w 152"/>
                  <a:gd name="T41" fmla="*/ 75 h 95"/>
                  <a:gd name="T42" fmla="*/ 5 w 152"/>
                  <a:gd name="T43" fmla="*/ 83 h 95"/>
                  <a:gd name="T44" fmla="*/ 1 w 152"/>
                  <a:gd name="T45" fmla="*/ 90 h 95"/>
                  <a:gd name="T46" fmla="*/ 4 w 152"/>
                  <a:gd name="T47" fmla="*/ 93 h 95"/>
                  <a:gd name="T48" fmla="*/ 10 w 152"/>
                  <a:gd name="T49" fmla="*/ 86 h 95"/>
                  <a:gd name="T50" fmla="*/ 18 w 152"/>
                  <a:gd name="T51" fmla="*/ 81 h 95"/>
                  <a:gd name="T52" fmla="*/ 25 w 152"/>
                  <a:gd name="T53" fmla="*/ 78 h 95"/>
                  <a:gd name="T54" fmla="*/ 30 w 152"/>
                  <a:gd name="T55" fmla="*/ 70 h 95"/>
                  <a:gd name="T56" fmla="*/ 38 w 152"/>
                  <a:gd name="T57" fmla="*/ 63 h 95"/>
                  <a:gd name="T58" fmla="*/ 46 w 152"/>
                  <a:gd name="T59" fmla="*/ 55 h 95"/>
                  <a:gd name="T60" fmla="*/ 52 w 152"/>
                  <a:gd name="T61" fmla="*/ 49 h 95"/>
                  <a:gd name="T62" fmla="*/ 60 w 152"/>
                  <a:gd name="T63" fmla="*/ 44 h 95"/>
                  <a:gd name="T64" fmla="*/ 70 w 152"/>
                  <a:gd name="T65" fmla="*/ 35 h 95"/>
                  <a:gd name="T66" fmla="*/ 79 w 152"/>
                  <a:gd name="T67" fmla="*/ 30 h 95"/>
                  <a:gd name="T68" fmla="*/ 88 w 152"/>
                  <a:gd name="T69" fmla="*/ 24 h 95"/>
                  <a:gd name="T70" fmla="*/ 95 w 152"/>
                  <a:gd name="T71" fmla="*/ 20 h 95"/>
                  <a:gd name="T72" fmla="*/ 103 w 152"/>
                  <a:gd name="T73" fmla="*/ 21 h 95"/>
                  <a:gd name="T74" fmla="*/ 109 w 152"/>
                  <a:gd name="T75" fmla="*/ 29 h 95"/>
                  <a:gd name="T76" fmla="*/ 113 w 152"/>
                  <a:gd name="T77" fmla="*/ 36 h 95"/>
                  <a:gd name="T78" fmla="*/ 118 w 152"/>
                  <a:gd name="T79" fmla="*/ 44 h 95"/>
                  <a:gd name="T80" fmla="*/ 124 w 152"/>
                  <a:gd name="T81" fmla="*/ 51 h 95"/>
                  <a:gd name="T82" fmla="*/ 129 w 152"/>
                  <a:gd name="T83" fmla="*/ 59 h 95"/>
                  <a:gd name="T84" fmla="*/ 135 w 152"/>
                  <a:gd name="T85" fmla="*/ 66 h 95"/>
                  <a:gd name="T86" fmla="*/ 140 w 152"/>
                  <a:gd name="T87" fmla="*/ 74 h 95"/>
                  <a:gd name="T88" fmla="*/ 145 w 152"/>
                  <a:gd name="T89" fmla="*/ 81 h 95"/>
                  <a:gd name="T90" fmla="*/ 148 w 152"/>
                  <a:gd name="T91" fmla="*/ 89 h 95"/>
                  <a:gd name="T92" fmla="*/ 147 w 152"/>
                  <a:gd name="T93" fmla="*/ 58 h 9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52"/>
                  <a:gd name="T142" fmla="*/ 0 h 95"/>
                  <a:gd name="T143" fmla="*/ 152 w 152"/>
                  <a:gd name="T144" fmla="*/ 95 h 95"/>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52" h="95">
                    <a:moveTo>
                      <a:pt x="140" y="56"/>
                    </a:moveTo>
                    <a:lnTo>
                      <a:pt x="137" y="53"/>
                    </a:lnTo>
                    <a:lnTo>
                      <a:pt x="135" y="49"/>
                    </a:lnTo>
                    <a:lnTo>
                      <a:pt x="132" y="45"/>
                    </a:lnTo>
                    <a:lnTo>
                      <a:pt x="131" y="41"/>
                    </a:lnTo>
                    <a:lnTo>
                      <a:pt x="128" y="38"/>
                    </a:lnTo>
                    <a:lnTo>
                      <a:pt x="127" y="34"/>
                    </a:lnTo>
                    <a:lnTo>
                      <a:pt x="124" y="29"/>
                    </a:lnTo>
                    <a:lnTo>
                      <a:pt x="122" y="25"/>
                    </a:lnTo>
                    <a:lnTo>
                      <a:pt x="118" y="20"/>
                    </a:lnTo>
                    <a:lnTo>
                      <a:pt x="115" y="16"/>
                    </a:lnTo>
                    <a:lnTo>
                      <a:pt x="113" y="13"/>
                    </a:lnTo>
                    <a:lnTo>
                      <a:pt x="109" y="9"/>
                    </a:lnTo>
                    <a:lnTo>
                      <a:pt x="108" y="5"/>
                    </a:lnTo>
                    <a:lnTo>
                      <a:pt x="104" y="3"/>
                    </a:lnTo>
                    <a:lnTo>
                      <a:pt x="100" y="0"/>
                    </a:lnTo>
                    <a:lnTo>
                      <a:pt x="96" y="0"/>
                    </a:lnTo>
                    <a:lnTo>
                      <a:pt x="93" y="0"/>
                    </a:lnTo>
                    <a:lnTo>
                      <a:pt x="89" y="0"/>
                    </a:lnTo>
                    <a:lnTo>
                      <a:pt x="85" y="0"/>
                    </a:lnTo>
                    <a:lnTo>
                      <a:pt x="81" y="0"/>
                    </a:lnTo>
                    <a:lnTo>
                      <a:pt x="76" y="3"/>
                    </a:lnTo>
                    <a:lnTo>
                      <a:pt x="72" y="5"/>
                    </a:lnTo>
                    <a:lnTo>
                      <a:pt x="69" y="6"/>
                    </a:lnTo>
                    <a:lnTo>
                      <a:pt x="65" y="10"/>
                    </a:lnTo>
                    <a:lnTo>
                      <a:pt x="57" y="16"/>
                    </a:lnTo>
                    <a:lnTo>
                      <a:pt x="53" y="19"/>
                    </a:lnTo>
                    <a:lnTo>
                      <a:pt x="48" y="23"/>
                    </a:lnTo>
                    <a:lnTo>
                      <a:pt x="46" y="26"/>
                    </a:lnTo>
                    <a:lnTo>
                      <a:pt x="42" y="29"/>
                    </a:lnTo>
                    <a:lnTo>
                      <a:pt x="38" y="33"/>
                    </a:lnTo>
                    <a:lnTo>
                      <a:pt x="36" y="36"/>
                    </a:lnTo>
                    <a:lnTo>
                      <a:pt x="32" y="40"/>
                    </a:lnTo>
                    <a:lnTo>
                      <a:pt x="28" y="44"/>
                    </a:lnTo>
                    <a:lnTo>
                      <a:pt x="24" y="48"/>
                    </a:lnTo>
                    <a:lnTo>
                      <a:pt x="23" y="51"/>
                    </a:lnTo>
                    <a:lnTo>
                      <a:pt x="19" y="55"/>
                    </a:lnTo>
                    <a:lnTo>
                      <a:pt x="16" y="59"/>
                    </a:lnTo>
                    <a:lnTo>
                      <a:pt x="15" y="63"/>
                    </a:lnTo>
                    <a:lnTo>
                      <a:pt x="11" y="66"/>
                    </a:lnTo>
                    <a:lnTo>
                      <a:pt x="10" y="71"/>
                    </a:lnTo>
                    <a:lnTo>
                      <a:pt x="8" y="75"/>
                    </a:lnTo>
                    <a:lnTo>
                      <a:pt x="6" y="79"/>
                    </a:lnTo>
                    <a:lnTo>
                      <a:pt x="5" y="83"/>
                    </a:lnTo>
                    <a:lnTo>
                      <a:pt x="3" y="86"/>
                    </a:lnTo>
                    <a:lnTo>
                      <a:pt x="1" y="90"/>
                    </a:lnTo>
                    <a:lnTo>
                      <a:pt x="0" y="94"/>
                    </a:lnTo>
                    <a:lnTo>
                      <a:pt x="4" y="93"/>
                    </a:lnTo>
                    <a:lnTo>
                      <a:pt x="6" y="89"/>
                    </a:lnTo>
                    <a:lnTo>
                      <a:pt x="10" y="86"/>
                    </a:lnTo>
                    <a:lnTo>
                      <a:pt x="14" y="84"/>
                    </a:lnTo>
                    <a:lnTo>
                      <a:pt x="18" y="81"/>
                    </a:lnTo>
                    <a:lnTo>
                      <a:pt x="22" y="80"/>
                    </a:lnTo>
                    <a:lnTo>
                      <a:pt x="25" y="78"/>
                    </a:lnTo>
                    <a:lnTo>
                      <a:pt x="28" y="74"/>
                    </a:lnTo>
                    <a:lnTo>
                      <a:pt x="30" y="70"/>
                    </a:lnTo>
                    <a:lnTo>
                      <a:pt x="34" y="68"/>
                    </a:lnTo>
                    <a:lnTo>
                      <a:pt x="38" y="63"/>
                    </a:lnTo>
                    <a:lnTo>
                      <a:pt x="42" y="59"/>
                    </a:lnTo>
                    <a:lnTo>
                      <a:pt x="46" y="55"/>
                    </a:lnTo>
                    <a:lnTo>
                      <a:pt x="49" y="53"/>
                    </a:lnTo>
                    <a:lnTo>
                      <a:pt x="52" y="49"/>
                    </a:lnTo>
                    <a:lnTo>
                      <a:pt x="56" y="46"/>
                    </a:lnTo>
                    <a:lnTo>
                      <a:pt x="60" y="44"/>
                    </a:lnTo>
                    <a:lnTo>
                      <a:pt x="65" y="40"/>
                    </a:lnTo>
                    <a:lnTo>
                      <a:pt x="70" y="35"/>
                    </a:lnTo>
                    <a:lnTo>
                      <a:pt x="74" y="33"/>
                    </a:lnTo>
                    <a:lnTo>
                      <a:pt x="79" y="30"/>
                    </a:lnTo>
                    <a:lnTo>
                      <a:pt x="82" y="28"/>
                    </a:lnTo>
                    <a:lnTo>
                      <a:pt x="88" y="24"/>
                    </a:lnTo>
                    <a:lnTo>
                      <a:pt x="91" y="21"/>
                    </a:lnTo>
                    <a:lnTo>
                      <a:pt x="95" y="20"/>
                    </a:lnTo>
                    <a:lnTo>
                      <a:pt x="99" y="19"/>
                    </a:lnTo>
                    <a:lnTo>
                      <a:pt x="103" y="21"/>
                    </a:lnTo>
                    <a:lnTo>
                      <a:pt x="105" y="26"/>
                    </a:lnTo>
                    <a:lnTo>
                      <a:pt x="109" y="29"/>
                    </a:lnTo>
                    <a:lnTo>
                      <a:pt x="110" y="33"/>
                    </a:lnTo>
                    <a:lnTo>
                      <a:pt x="113" y="36"/>
                    </a:lnTo>
                    <a:lnTo>
                      <a:pt x="115" y="40"/>
                    </a:lnTo>
                    <a:lnTo>
                      <a:pt x="118" y="44"/>
                    </a:lnTo>
                    <a:lnTo>
                      <a:pt x="121" y="48"/>
                    </a:lnTo>
                    <a:lnTo>
                      <a:pt x="124" y="51"/>
                    </a:lnTo>
                    <a:lnTo>
                      <a:pt x="127" y="55"/>
                    </a:lnTo>
                    <a:lnTo>
                      <a:pt x="129" y="59"/>
                    </a:lnTo>
                    <a:lnTo>
                      <a:pt x="132" y="63"/>
                    </a:lnTo>
                    <a:lnTo>
                      <a:pt x="135" y="66"/>
                    </a:lnTo>
                    <a:lnTo>
                      <a:pt x="137" y="70"/>
                    </a:lnTo>
                    <a:lnTo>
                      <a:pt x="140" y="74"/>
                    </a:lnTo>
                    <a:lnTo>
                      <a:pt x="142" y="78"/>
                    </a:lnTo>
                    <a:lnTo>
                      <a:pt x="145" y="81"/>
                    </a:lnTo>
                    <a:lnTo>
                      <a:pt x="146" y="85"/>
                    </a:lnTo>
                    <a:lnTo>
                      <a:pt x="148" y="89"/>
                    </a:lnTo>
                    <a:lnTo>
                      <a:pt x="151" y="93"/>
                    </a:lnTo>
                    <a:lnTo>
                      <a:pt x="147" y="58"/>
                    </a:lnTo>
                  </a:path>
                </a:pathLst>
              </a:custGeom>
              <a:solidFill>
                <a:srgbClr val="00CC00"/>
              </a:solidFill>
              <a:ln w="12700" cap="rnd">
                <a:solidFill>
                  <a:srgbClr val="00CC00"/>
                </a:solidFill>
                <a:round/>
                <a:headEnd/>
                <a:tailEnd/>
              </a:ln>
            </p:spPr>
            <p:txBody>
              <a:bodyPr/>
              <a:lstStyle/>
              <a:p>
                <a:endParaRPr lang="en-US"/>
              </a:p>
            </p:txBody>
          </p:sp>
          <p:sp>
            <p:nvSpPr>
              <p:cNvPr id="3677" name="Freeform 441"/>
              <p:cNvSpPr>
                <a:spLocks/>
              </p:cNvSpPr>
              <p:nvPr/>
            </p:nvSpPr>
            <p:spPr bwMode="auto">
              <a:xfrm>
                <a:off x="4058" y="1965"/>
                <a:ext cx="47" cy="605"/>
              </a:xfrm>
              <a:custGeom>
                <a:avLst/>
                <a:gdLst>
                  <a:gd name="T0" fmla="*/ 3 w 55"/>
                  <a:gd name="T1" fmla="*/ 11 h 776"/>
                  <a:gd name="T2" fmla="*/ 3 w 55"/>
                  <a:gd name="T3" fmla="*/ 10 h 776"/>
                  <a:gd name="T4" fmla="*/ 3 w 55"/>
                  <a:gd name="T5" fmla="*/ 9 h 776"/>
                  <a:gd name="T6" fmla="*/ 3 w 55"/>
                  <a:gd name="T7" fmla="*/ 9 h 776"/>
                  <a:gd name="T8" fmla="*/ 3 w 55"/>
                  <a:gd name="T9" fmla="*/ 9 h 776"/>
                  <a:gd name="T10" fmla="*/ 3 w 55"/>
                  <a:gd name="T11" fmla="*/ 9 h 776"/>
                  <a:gd name="T12" fmla="*/ 3 w 55"/>
                  <a:gd name="T13" fmla="*/ 8 h 776"/>
                  <a:gd name="T14" fmla="*/ 3 w 55"/>
                  <a:gd name="T15" fmla="*/ 7 h 776"/>
                  <a:gd name="T16" fmla="*/ 3 w 55"/>
                  <a:gd name="T17" fmla="*/ 7 h 776"/>
                  <a:gd name="T18" fmla="*/ 3 w 55"/>
                  <a:gd name="T19" fmla="*/ 7 h 776"/>
                  <a:gd name="T20" fmla="*/ 3 w 55"/>
                  <a:gd name="T21" fmla="*/ 7 h 776"/>
                  <a:gd name="T22" fmla="*/ 2 w 55"/>
                  <a:gd name="T23" fmla="*/ 5 h 776"/>
                  <a:gd name="T24" fmla="*/ 0 w 55"/>
                  <a:gd name="T25" fmla="*/ 5 h 776"/>
                  <a:gd name="T26" fmla="*/ 0 w 55"/>
                  <a:gd name="T27" fmla="*/ 5 h 776"/>
                  <a:gd name="T28" fmla="*/ 0 w 55"/>
                  <a:gd name="T29" fmla="*/ 4 h 776"/>
                  <a:gd name="T30" fmla="*/ 0 w 55"/>
                  <a:gd name="T31" fmla="*/ 4 h 776"/>
                  <a:gd name="T32" fmla="*/ 3 w 55"/>
                  <a:gd name="T33" fmla="*/ 4 h 776"/>
                  <a:gd name="T34" fmla="*/ 3 w 55"/>
                  <a:gd name="T35" fmla="*/ 3 h 776"/>
                  <a:gd name="T36" fmla="*/ 3 w 55"/>
                  <a:gd name="T37" fmla="*/ 3 h 776"/>
                  <a:gd name="T38" fmla="*/ 3 w 55"/>
                  <a:gd name="T39" fmla="*/ 2 h 776"/>
                  <a:gd name="T40" fmla="*/ 3 w 55"/>
                  <a:gd name="T41" fmla="*/ 2 h 776"/>
                  <a:gd name="T42" fmla="*/ 3 w 55"/>
                  <a:gd name="T43" fmla="*/ 2 h 776"/>
                  <a:gd name="T44" fmla="*/ 3 w 55"/>
                  <a:gd name="T45" fmla="*/ 2 h 776"/>
                  <a:gd name="T46" fmla="*/ 3 w 55"/>
                  <a:gd name="T47" fmla="*/ 2 h 776"/>
                  <a:gd name="T48" fmla="*/ 3 w 55"/>
                  <a:gd name="T49" fmla="*/ 2 h 776"/>
                  <a:gd name="T50" fmla="*/ 3 w 55"/>
                  <a:gd name="T51" fmla="*/ 2 h 776"/>
                  <a:gd name="T52" fmla="*/ 3 w 55"/>
                  <a:gd name="T53" fmla="*/ 2 h 776"/>
                  <a:gd name="T54" fmla="*/ 3 w 55"/>
                  <a:gd name="T55" fmla="*/ 2 h 776"/>
                  <a:gd name="T56" fmla="*/ 3 w 55"/>
                  <a:gd name="T57" fmla="*/ 2 h 776"/>
                  <a:gd name="T58" fmla="*/ 3 w 55"/>
                  <a:gd name="T59" fmla="*/ 2 h 776"/>
                  <a:gd name="T60" fmla="*/ 3 w 55"/>
                  <a:gd name="T61" fmla="*/ 2 h 776"/>
                  <a:gd name="T62" fmla="*/ 3 w 55"/>
                  <a:gd name="T63" fmla="*/ 2 h 776"/>
                  <a:gd name="T64" fmla="*/ 3 w 55"/>
                  <a:gd name="T65" fmla="*/ 2 h 776"/>
                  <a:gd name="T66" fmla="*/ 3 w 55"/>
                  <a:gd name="T67" fmla="*/ 2 h 776"/>
                  <a:gd name="T68" fmla="*/ 3 w 55"/>
                  <a:gd name="T69" fmla="*/ 2 h 776"/>
                  <a:gd name="T70" fmla="*/ 3 w 55"/>
                  <a:gd name="T71" fmla="*/ 3 h 776"/>
                  <a:gd name="T72" fmla="*/ 3 w 55"/>
                  <a:gd name="T73" fmla="*/ 3 h 776"/>
                  <a:gd name="T74" fmla="*/ 3 w 55"/>
                  <a:gd name="T75" fmla="*/ 4 h 776"/>
                  <a:gd name="T76" fmla="*/ 3 w 55"/>
                  <a:gd name="T77" fmla="*/ 4 h 776"/>
                  <a:gd name="T78" fmla="*/ 3 w 55"/>
                  <a:gd name="T79" fmla="*/ 4 h 776"/>
                  <a:gd name="T80" fmla="*/ 3 w 55"/>
                  <a:gd name="T81" fmla="*/ 5 h 776"/>
                  <a:gd name="T82" fmla="*/ 3 w 55"/>
                  <a:gd name="T83" fmla="*/ 5 h 776"/>
                  <a:gd name="T84" fmla="*/ 3 w 55"/>
                  <a:gd name="T85" fmla="*/ 5 h 776"/>
                  <a:gd name="T86" fmla="*/ 3 w 55"/>
                  <a:gd name="T87" fmla="*/ 5 h 776"/>
                  <a:gd name="T88" fmla="*/ 3 w 55"/>
                  <a:gd name="T89" fmla="*/ 7 h 776"/>
                  <a:gd name="T90" fmla="*/ 3 w 55"/>
                  <a:gd name="T91" fmla="*/ 7 h 776"/>
                  <a:gd name="T92" fmla="*/ 3 w 55"/>
                  <a:gd name="T93" fmla="*/ 7 h 776"/>
                  <a:gd name="T94" fmla="*/ 3 w 55"/>
                  <a:gd name="T95" fmla="*/ 7 h 776"/>
                  <a:gd name="T96" fmla="*/ 3 w 55"/>
                  <a:gd name="T97" fmla="*/ 7 h 776"/>
                  <a:gd name="T98" fmla="*/ 3 w 55"/>
                  <a:gd name="T99" fmla="*/ 9 h 776"/>
                  <a:gd name="T100" fmla="*/ 3 w 55"/>
                  <a:gd name="T101" fmla="*/ 9 h 776"/>
                  <a:gd name="T102" fmla="*/ 3 w 55"/>
                  <a:gd name="T103" fmla="*/ 9 h 776"/>
                  <a:gd name="T104" fmla="*/ 3 w 55"/>
                  <a:gd name="T105" fmla="*/ 9 h 776"/>
                  <a:gd name="T106" fmla="*/ 3 w 55"/>
                  <a:gd name="T107" fmla="*/ 9 h 776"/>
                  <a:gd name="T108" fmla="*/ 3 w 55"/>
                  <a:gd name="T109" fmla="*/ 9 h 776"/>
                  <a:gd name="T110" fmla="*/ 3 w 55"/>
                  <a:gd name="T111" fmla="*/ 11 h 776"/>
                  <a:gd name="T112" fmla="*/ 3 w 55"/>
                  <a:gd name="T113" fmla="*/ 11 h 776"/>
                  <a:gd name="T114" fmla="*/ 3 w 55"/>
                  <a:gd name="T115" fmla="*/ 11 h 776"/>
                  <a:gd name="T116" fmla="*/ 3 w 55"/>
                  <a:gd name="T117" fmla="*/ 12 h 776"/>
                  <a:gd name="T118" fmla="*/ 3 w 55"/>
                  <a:gd name="T119" fmla="*/ 11 h 77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55"/>
                  <a:gd name="T181" fmla="*/ 0 h 776"/>
                  <a:gd name="T182" fmla="*/ 55 w 55"/>
                  <a:gd name="T183" fmla="*/ 776 h 77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55" h="776">
                    <a:moveTo>
                      <a:pt x="21" y="751"/>
                    </a:moveTo>
                    <a:lnTo>
                      <a:pt x="19" y="745"/>
                    </a:lnTo>
                    <a:lnTo>
                      <a:pt x="19" y="740"/>
                    </a:lnTo>
                    <a:lnTo>
                      <a:pt x="19" y="734"/>
                    </a:lnTo>
                    <a:lnTo>
                      <a:pt x="19" y="727"/>
                    </a:lnTo>
                    <a:lnTo>
                      <a:pt x="19" y="721"/>
                    </a:lnTo>
                    <a:lnTo>
                      <a:pt x="19" y="716"/>
                    </a:lnTo>
                    <a:lnTo>
                      <a:pt x="19" y="709"/>
                    </a:lnTo>
                    <a:lnTo>
                      <a:pt x="19" y="698"/>
                    </a:lnTo>
                    <a:lnTo>
                      <a:pt x="19" y="686"/>
                    </a:lnTo>
                    <a:lnTo>
                      <a:pt x="19" y="681"/>
                    </a:lnTo>
                    <a:lnTo>
                      <a:pt x="17" y="675"/>
                    </a:lnTo>
                    <a:lnTo>
                      <a:pt x="17" y="668"/>
                    </a:lnTo>
                    <a:lnTo>
                      <a:pt x="17" y="661"/>
                    </a:lnTo>
                    <a:lnTo>
                      <a:pt x="15" y="655"/>
                    </a:lnTo>
                    <a:lnTo>
                      <a:pt x="15" y="650"/>
                    </a:lnTo>
                    <a:lnTo>
                      <a:pt x="15" y="644"/>
                    </a:lnTo>
                    <a:lnTo>
                      <a:pt x="15" y="638"/>
                    </a:lnTo>
                    <a:lnTo>
                      <a:pt x="15" y="631"/>
                    </a:lnTo>
                    <a:lnTo>
                      <a:pt x="15" y="620"/>
                    </a:lnTo>
                    <a:lnTo>
                      <a:pt x="15" y="609"/>
                    </a:lnTo>
                    <a:lnTo>
                      <a:pt x="15" y="600"/>
                    </a:lnTo>
                    <a:lnTo>
                      <a:pt x="15" y="590"/>
                    </a:lnTo>
                    <a:lnTo>
                      <a:pt x="15" y="583"/>
                    </a:lnTo>
                    <a:lnTo>
                      <a:pt x="15" y="578"/>
                    </a:lnTo>
                    <a:lnTo>
                      <a:pt x="15" y="570"/>
                    </a:lnTo>
                    <a:lnTo>
                      <a:pt x="15" y="563"/>
                    </a:lnTo>
                    <a:lnTo>
                      <a:pt x="15" y="554"/>
                    </a:lnTo>
                    <a:lnTo>
                      <a:pt x="15" y="546"/>
                    </a:lnTo>
                    <a:lnTo>
                      <a:pt x="15" y="541"/>
                    </a:lnTo>
                    <a:lnTo>
                      <a:pt x="15" y="535"/>
                    </a:lnTo>
                    <a:lnTo>
                      <a:pt x="15" y="530"/>
                    </a:lnTo>
                    <a:lnTo>
                      <a:pt x="15" y="520"/>
                    </a:lnTo>
                    <a:lnTo>
                      <a:pt x="14" y="511"/>
                    </a:lnTo>
                    <a:lnTo>
                      <a:pt x="14" y="504"/>
                    </a:lnTo>
                    <a:lnTo>
                      <a:pt x="14" y="496"/>
                    </a:lnTo>
                    <a:lnTo>
                      <a:pt x="14" y="491"/>
                    </a:lnTo>
                    <a:lnTo>
                      <a:pt x="14" y="485"/>
                    </a:lnTo>
                    <a:lnTo>
                      <a:pt x="12" y="476"/>
                    </a:lnTo>
                    <a:lnTo>
                      <a:pt x="12" y="471"/>
                    </a:lnTo>
                    <a:lnTo>
                      <a:pt x="10" y="463"/>
                    </a:lnTo>
                    <a:lnTo>
                      <a:pt x="8" y="454"/>
                    </a:lnTo>
                    <a:lnTo>
                      <a:pt x="8" y="447"/>
                    </a:lnTo>
                    <a:lnTo>
                      <a:pt x="8" y="441"/>
                    </a:lnTo>
                    <a:lnTo>
                      <a:pt x="8" y="435"/>
                    </a:lnTo>
                    <a:lnTo>
                      <a:pt x="6" y="424"/>
                    </a:lnTo>
                    <a:lnTo>
                      <a:pt x="4" y="417"/>
                    </a:lnTo>
                    <a:lnTo>
                      <a:pt x="2" y="410"/>
                    </a:lnTo>
                    <a:lnTo>
                      <a:pt x="0" y="402"/>
                    </a:lnTo>
                    <a:lnTo>
                      <a:pt x="0" y="395"/>
                    </a:lnTo>
                    <a:lnTo>
                      <a:pt x="0" y="388"/>
                    </a:lnTo>
                    <a:lnTo>
                      <a:pt x="0" y="380"/>
                    </a:lnTo>
                    <a:lnTo>
                      <a:pt x="0" y="373"/>
                    </a:lnTo>
                    <a:lnTo>
                      <a:pt x="0" y="365"/>
                    </a:lnTo>
                    <a:lnTo>
                      <a:pt x="0" y="360"/>
                    </a:lnTo>
                    <a:lnTo>
                      <a:pt x="0" y="354"/>
                    </a:lnTo>
                    <a:lnTo>
                      <a:pt x="0" y="349"/>
                    </a:lnTo>
                    <a:lnTo>
                      <a:pt x="0" y="343"/>
                    </a:lnTo>
                    <a:lnTo>
                      <a:pt x="0" y="338"/>
                    </a:lnTo>
                    <a:lnTo>
                      <a:pt x="0" y="328"/>
                    </a:lnTo>
                    <a:lnTo>
                      <a:pt x="0" y="317"/>
                    </a:lnTo>
                    <a:lnTo>
                      <a:pt x="0" y="310"/>
                    </a:lnTo>
                    <a:lnTo>
                      <a:pt x="0" y="304"/>
                    </a:lnTo>
                    <a:lnTo>
                      <a:pt x="0" y="299"/>
                    </a:lnTo>
                    <a:lnTo>
                      <a:pt x="0" y="292"/>
                    </a:lnTo>
                    <a:lnTo>
                      <a:pt x="2" y="282"/>
                    </a:lnTo>
                    <a:lnTo>
                      <a:pt x="4" y="275"/>
                    </a:lnTo>
                    <a:lnTo>
                      <a:pt x="4" y="269"/>
                    </a:lnTo>
                    <a:lnTo>
                      <a:pt x="6" y="262"/>
                    </a:lnTo>
                    <a:lnTo>
                      <a:pt x="8" y="253"/>
                    </a:lnTo>
                    <a:lnTo>
                      <a:pt x="10" y="247"/>
                    </a:lnTo>
                    <a:lnTo>
                      <a:pt x="10" y="238"/>
                    </a:lnTo>
                    <a:lnTo>
                      <a:pt x="12" y="231"/>
                    </a:lnTo>
                    <a:lnTo>
                      <a:pt x="12" y="223"/>
                    </a:lnTo>
                    <a:lnTo>
                      <a:pt x="12" y="218"/>
                    </a:lnTo>
                    <a:lnTo>
                      <a:pt x="12" y="210"/>
                    </a:lnTo>
                    <a:lnTo>
                      <a:pt x="12" y="205"/>
                    </a:lnTo>
                    <a:lnTo>
                      <a:pt x="12" y="199"/>
                    </a:lnTo>
                    <a:lnTo>
                      <a:pt x="12" y="194"/>
                    </a:lnTo>
                    <a:lnTo>
                      <a:pt x="12" y="188"/>
                    </a:lnTo>
                    <a:lnTo>
                      <a:pt x="12" y="183"/>
                    </a:lnTo>
                    <a:lnTo>
                      <a:pt x="12" y="177"/>
                    </a:lnTo>
                    <a:lnTo>
                      <a:pt x="12" y="170"/>
                    </a:lnTo>
                    <a:lnTo>
                      <a:pt x="12" y="164"/>
                    </a:lnTo>
                    <a:lnTo>
                      <a:pt x="12" y="159"/>
                    </a:lnTo>
                    <a:lnTo>
                      <a:pt x="12" y="151"/>
                    </a:lnTo>
                    <a:lnTo>
                      <a:pt x="12" y="144"/>
                    </a:lnTo>
                    <a:lnTo>
                      <a:pt x="12" y="137"/>
                    </a:lnTo>
                    <a:lnTo>
                      <a:pt x="12" y="129"/>
                    </a:lnTo>
                    <a:lnTo>
                      <a:pt x="12" y="124"/>
                    </a:lnTo>
                    <a:lnTo>
                      <a:pt x="12" y="114"/>
                    </a:lnTo>
                    <a:lnTo>
                      <a:pt x="12" y="107"/>
                    </a:lnTo>
                    <a:lnTo>
                      <a:pt x="12" y="101"/>
                    </a:lnTo>
                    <a:lnTo>
                      <a:pt x="12" y="96"/>
                    </a:lnTo>
                    <a:lnTo>
                      <a:pt x="12" y="89"/>
                    </a:lnTo>
                    <a:lnTo>
                      <a:pt x="12" y="81"/>
                    </a:lnTo>
                    <a:lnTo>
                      <a:pt x="12" y="76"/>
                    </a:lnTo>
                    <a:lnTo>
                      <a:pt x="12" y="70"/>
                    </a:lnTo>
                    <a:lnTo>
                      <a:pt x="12" y="65"/>
                    </a:lnTo>
                    <a:lnTo>
                      <a:pt x="12" y="59"/>
                    </a:lnTo>
                    <a:lnTo>
                      <a:pt x="12" y="52"/>
                    </a:lnTo>
                    <a:lnTo>
                      <a:pt x="10" y="46"/>
                    </a:lnTo>
                    <a:lnTo>
                      <a:pt x="10" y="41"/>
                    </a:lnTo>
                    <a:lnTo>
                      <a:pt x="10" y="33"/>
                    </a:lnTo>
                    <a:lnTo>
                      <a:pt x="10" y="28"/>
                    </a:lnTo>
                    <a:lnTo>
                      <a:pt x="10" y="22"/>
                    </a:lnTo>
                    <a:lnTo>
                      <a:pt x="10" y="17"/>
                    </a:lnTo>
                    <a:lnTo>
                      <a:pt x="10" y="11"/>
                    </a:lnTo>
                    <a:lnTo>
                      <a:pt x="12" y="6"/>
                    </a:lnTo>
                    <a:lnTo>
                      <a:pt x="17" y="2"/>
                    </a:lnTo>
                    <a:lnTo>
                      <a:pt x="23" y="0"/>
                    </a:lnTo>
                    <a:lnTo>
                      <a:pt x="25" y="6"/>
                    </a:lnTo>
                    <a:lnTo>
                      <a:pt x="25" y="11"/>
                    </a:lnTo>
                    <a:lnTo>
                      <a:pt x="25" y="17"/>
                    </a:lnTo>
                    <a:lnTo>
                      <a:pt x="27" y="22"/>
                    </a:lnTo>
                    <a:lnTo>
                      <a:pt x="27" y="28"/>
                    </a:lnTo>
                    <a:lnTo>
                      <a:pt x="27" y="33"/>
                    </a:lnTo>
                    <a:lnTo>
                      <a:pt x="27" y="39"/>
                    </a:lnTo>
                    <a:lnTo>
                      <a:pt x="27" y="44"/>
                    </a:lnTo>
                    <a:lnTo>
                      <a:pt x="27" y="50"/>
                    </a:lnTo>
                    <a:lnTo>
                      <a:pt x="27" y="57"/>
                    </a:lnTo>
                    <a:lnTo>
                      <a:pt x="27" y="65"/>
                    </a:lnTo>
                    <a:lnTo>
                      <a:pt x="27" y="72"/>
                    </a:lnTo>
                    <a:lnTo>
                      <a:pt x="27" y="79"/>
                    </a:lnTo>
                    <a:lnTo>
                      <a:pt x="27" y="87"/>
                    </a:lnTo>
                    <a:lnTo>
                      <a:pt x="27" y="92"/>
                    </a:lnTo>
                    <a:lnTo>
                      <a:pt x="27" y="98"/>
                    </a:lnTo>
                    <a:lnTo>
                      <a:pt x="27" y="105"/>
                    </a:lnTo>
                    <a:lnTo>
                      <a:pt x="27" y="113"/>
                    </a:lnTo>
                    <a:lnTo>
                      <a:pt x="27" y="120"/>
                    </a:lnTo>
                    <a:lnTo>
                      <a:pt x="27" y="127"/>
                    </a:lnTo>
                    <a:lnTo>
                      <a:pt x="27" y="135"/>
                    </a:lnTo>
                    <a:lnTo>
                      <a:pt x="27" y="140"/>
                    </a:lnTo>
                    <a:lnTo>
                      <a:pt x="27" y="148"/>
                    </a:lnTo>
                    <a:lnTo>
                      <a:pt x="27" y="155"/>
                    </a:lnTo>
                    <a:lnTo>
                      <a:pt x="27" y="161"/>
                    </a:lnTo>
                    <a:lnTo>
                      <a:pt x="27" y="168"/>
                    </a:lnTo>
                    <a:lnTo>
                      <a:pt x="27" y="173"/>
                    </a:lnTo>
                    <a:lnTo>
                      <a:pt x="27" y="179"/>
                    </a:lnTo>
                    <a:lnTo>
                      <a:pt x="27" y="185"/>
                    </a:lnTo>
                    <a:lnTo>
                      <a:pt x="27" y="190"/>
                    </a:lnTo>
                    <a:lnTo>
                      <a:pt x="27" y="197"/>
                    </a:lnTo>
                    <a:lnTo>
                      <a:pt x="27" y="203"/>
                    </a:lnTo>
                    <a:lnTo>
                      <a:pt x="27" y="209"/>
                    </a:lnTo>
                    <a:lnTo>
                      <a:pt x="27" y="218"/>
                    </a:lnTo>
                    <a:lnTo>
                      <a:pt x="27" y="223"/>
                    </a:lnTo>
                    <a:lnTo>
                      <a:pt x="27" y="231"/>
                    </a:lnTo>
                    <a:lnTo>
                      <a:pt x="27" y="236"/>
                    </a:lnTo>
                    <a:lnTo>
                      <a:pt x="27" y="242"/>
                    </a:lnTo>
                    <a:lnTo>
                      <a:pt x="27" y="249"/>
                    </a:lnTo>
                    <a:lnTo>
                      <a:pt x="27" y="255"/>
                    </a:lnTo>
                    <a:lnTo>
                      <a:pt x="27" y="262"/>
                    </a:lnTo>
                    <a:lnTo>
                      <a:pt x="27" y="268"/>
                    </a:lnTo>
                    <a:lnTo>
                      <a:pt x="27" y="273"/>
                    </a:lnTo>
                    <a:lnTo>
                      <a:pt x="27" y="279"/>
                    </a:lnTo>
                    <a:lnTo>
                      <a:pt x="27" y="284"/>
                    </a:lnTo>
                    <a:lnTo>
                      <a:pt x="27" y="290"/>
                    </a:lnTo>
                    <a:lnTo>
                      <a:pt x="27" y="295"/>
                    </a:lnTo>
                    <a:lnTo>
                      <a:pt x="27" y="303"/>
                    </a:lnTo>
                    <a:lnTo>
                      <a:pt x="27" y="310"/>
                    </a:lnTo>
                    <a:lnTo>
                      <a:pt x="27" y="316"/>
                    </a:lnTo>
                    <a:lnTo>
                      <a:pt x="27" y="323"/>
                    </a:lnTo>
                    <a:lnTo>
                      <a:pt x="27" y="330"/>
                    </a:lnTo>
                    <a:lnTo>
                      <a:pt x="27" y="338"/>
                    </a:lnTo>
                    <a:lnTo>
                      <a:pt x="27" y="345"/>
                    </a:lnTo>
                    <a:lnTo>
                      <a:pt x="27" y="352"/>
                    </a:lnTo>
                    <a:lnTo>
                      <a:pt x="27" y="358"/>
                    </a:lnTo>
                    <a:lnTo>
                      <a:pt x="27" y="364"/>
                    </a:lnTo>
                    <a:lnTo>
                      <a:pt x="27" y="371"/>
                    </a:lnTo>
                    <a:lnTo>
                      <a:pt x="27" y="376"/>
                    </a:lnTo>
                    <a:lnTo>
                      <a:pt x="27" y="384"/>
                    </a:lnTo>
                    <a:lnTo>
                      <a:pt x="27" y="391"/>
                    </a:lnTo>
                    <a:lnTo>
                      <a:pt x="27" y="397"/>
                    </a:lnTo>
                    <a:lnTo>
                      <a:pt x="27" y="404"/>
                    </a:lnTo>
                    <a:lnTo>
                      <a:pt x="27" y="411"/>
                    </a:lnTo>
                    <a:lnTo>
                      <a:pt x="27" y="419"/>
                    </a:lnTo>
                    <a:lnTo>
                      <a:pt x="27" y="428"/>
                    </a:lnTo>
                    <a:lnTo>
                      <a:pt x="27" y="434"/>
                    </a:lnTo>
                    <a:lnTo>
                      <a:pt x="27" y="441"/>
                    </a:lnTo>
                    <a:lnTo>
                      <a:pt x="27" y="448"/>
                    </a:lnTo>
                    <a:lnTo>
                      <a:pt x="27" y="454"/>
                    </a:lnTo>
                    <a:lnTo>
                      <a:pt x="27" y="461"/>
                    </a:lnTo>
                    <a:lnTo>
                      <a:pt x="27" y="467"/>
                    </a:lnTo>
                    <a:lnTo>
                      <a:pt x="29" y="474"/>
                    </a:lnTo>
                    <a:lnTo>
                      <a:pt x="29" y="480"/>
                    </a:lnTo>
                    <a:lnTo>
                      <a:pt x="29" y="485"/>
                    </a:lnTo>
                    <a:lnTo>
                      <a:pt x="31" y="491"/>
                    </a:lnTo>
                    <a:lnTo>
                      <a:pt x="31" y="496"/>
                    </a:lnTo>
                    <a:lnTo>
                      <a:pt x="33" y="502"/>
                    </a:lnTo>
                    <a:lnTo>
                      <a:pt x="33" y="507"/>
                    </a:lnTo>
                    <a:lnTo>
                      <a:pt x="35" y="515"/>
                    </a:lnTo>
                    <a:lnTo>
                      <a:pt x="37" y="520"/>
                    </a:lnTo>
                    <a:lnTo>
                      <a:pt x="37" y="526"/>
                    </a:lnTo>
                    <a:lnTo>
                      <a:pt x="37" y="531"/>
                    </a:lnTo>
                    <a:lnTo>
                      <a:pt x="39" y="537"/>
                    </a:lnTo>
                    <a:lnTo>
                      <a:pt x="39" y="543"/>
                    </a:lnTo>
                    <a:lnTo>
                      <a:pt x="39" y="548"/>
                    </a:lnTo>
                    <a:lnTo>
                      <a:pt x="39" y="554"/>
                    </a:lnTo>
                    <a:lnTo>
                      <a:pt x="41" y="559"/>
                    </a:lnTo>
                    <a:lnTo>
                      <a:pt x="41" y="566"/>
                    </a:lnTo>
                    <a:lnTo>
                      <a:pt x="41" y="574"/>
                    </a:lnTo>
                    <a:lnTo>
                      <a:pt x="41" y="581"/>
                    </a:lnTo>
                    <a:lnTo>
                      <a:pt x="41" y="589"/>
                    </a:lnTo>
                    <a:lnTo>
                      <a:pt x="42" y="594"/>
                    </a:lnTo>
                    <a:lnTo>
                      <a:pt x="42" y="600"/>
                    </a:lnTo>
                    <a:lnTo>
                      <a:pt x="42" y="605"/>
                    </a:lnTo>
                    <a:lnTo>
                      <a:pt x="42" y="611"/>
                    </a:lnTo>
                    <a:lnTo>
                      <a:pt x="44" y="618"/>
                    </a:lnTo>
                    <a:lnTo>
                      <a:pt x="44" y="626"/>
                    </a:lnTo>
                    <a:lnTo>
                      <a:pt x="48" y="637"/>
                    </a:lnTo>
                    <a:lnTo>
                      <a:pt x="48" y="644"/>
                    </a:lnTo>
                    <a:lnTo>
                      <a:pt x="50" y="650"/>
                    </a:lnTo>
                    <a:lnTo>
                      <a:pt x="50" y="655"/>
                    </a:lnTo>
                    <a:lnTo>
                      <a:pt x="52" y="661"/>
                    </a:lnTo>
                    <a:lnTo>
                      <a:pt x="52" y="666"/>
                    </a:lnTo>
                    <a:lnTo>
                      <a:pt x="52" y="672"/>
                    </a:lnTo>
                    <a:lnTo>
                      <a:pt x="52" y="677"/>
                    </a:lnTo>
                    <a:lnTo>
                      <a:pt x="54" y="685"/>
                    </a:lnTo>
                    <a:lnTo>
                      <a:pt x="54" y="692"/>
                    </a:lnTo>
                    <a:lnTo>
                      <a:pt x="54" y="699"/>
                    </a:lnTo>
                    <a:lnTo>
                      <a:pt x="54" y="709"/>
                    </a:lnTo>
                    <a:lnTo>
                      <a:pt x="54" y="714"/>
                    </a:lnTo>
                    <a:lnTo>
                      <a:pt x="54" y="721"/>
                    </a:lnTo>
                    <a:lnTo>
                      <a:pt x="54" y="727"/>
                    </a:lnTo>
                    <a:lnTo>
                      <a:pt x="54" y="733"/>
                    </a:lnTo>
                    <a:lnTo>
                      <a:pt x="54" y="738"/>
                    </a:lnTo>
                    <a:lnTo>
                      <a:pt x="54" y="744"/>
                    </a:lnTo>
                    <a:lnTo>
                      <a:pt x="54" y="751"/>
                    </a:lnTo>
                    <a:lnTo>
                      <a:pt x="54" y="757"/>
                    </a:lnTo>
                    <a:lnTo>
                      <a:pt x="54" y="762"/>
                    </a:lnTo>
                    <a:lnTo>
                      <a:pt x="54" y="768"/>
                    </a:lnTo>
                    <a:lnTo>
                      <a:pt x="48" y="771"/>
                    </a:lnTo>
                    <a:lnTo>
                      <a:pt x="42" y="773"/>
                    </a:lnTo>
                    <a:lnTo>
                      <a:pt x="37" y="775"/>
                    </a:lnTo>
                    <a:lnTo>
                      <a:pt x="31" y="775"/>
                    </a:lnTo>
                    <a:lnTo>
                      <a:pt x="25" y="775"/>
                    </a:lnTo>
                    <a:lnTo>
                      <a:pt x="19" y="775"/>
                    </a:lnTo>
                    <a:lnTo>
                      <a:pt x="15" y="769"/>
                    </a:lnTo>
                    <a:lnTo>
                      <a:pt x="15" y="764"/>
                    </a:lnTo>
                    <a:lnTo>
                      <a:pt x="15" y="758"/>
                    </a:lnTo>
                    <a:lnTo>
                      <a:pt x="15" y="753"/>
                    </a:lnTo>
                    <a:lnTo>
                      <a:pt x="17" y="747"/>
                    </a:lnTo>
                    <a:lnTo>
                      <a:pt x="19" y="742"/>
                    </a:lnTo>
                  </a:path>
                </a:pathLst>
              </a:custGeom>
              <a:solidFill>
                <a:srgbClr val="EAEC5E"/>
              </a:solidFill>
              <a:ln w="12700" cap="rnd">
                <a:solidFill>
                  <a:srgbClr val="00CC00"/>
                </a:solidFill>
                <a:round/>
                <a:headEnd/>
                <a:tailEnd/>
              </a:ln>
            </p:spPr>
            <p:txBody>
              <a:bodyPr/>
              <a:lstStyle/>
              <a:p>
                <a:endParaRPr lang="en-US"/>
              </a:p>
            </p:txBody>
          </p:sp>
          <p:sp>
            <p:nvSpPr>
              <p:cNvPr id="3678" name="Freeform 442"/>
              <p:cNvSpPr>
                <a:spLocks/>
              </p:cNvSpPr>
              <p:nvPr/>
            </p:nvSpPr>
            <p:spPr bwMode="auto">
              <a:xfrm>
                <a:off x="4015" y="2160"/>
                <a:ext cx="53" cy="114"/>
              </a:xfrm>
              <a:custGeom>
                <a:avLst/>
                <a:gdLst>
                  <a:gd name="T0" fmla="*/ 49 w 53"/>
                  <a:gd name="T1" fmla="*/ 113 h 114"/>
                  <a:gd name="T2" fmla="*/ 51 w 53"/>
                  <a:gd name="T3" fmla="*/ 106 h 114"/>
                  <a:gd name="T4" fmla="*/ 52 w 53"/>
                  <a:gd name="T5" fmla="*/ 100 h 114"/>
                  <a:gd name="T6" fmla="*/ 52 w 53"/>
                  <a:gd name="T7" fmla="*/ 93 h 114"/>
                  <a:gd name="T8" fmla="*/ 52 w 53"/>
                  <a:gd name="T9" fmla="*/ 86 h 114"/>
                  <a:gd name="T10" fmla="*/ 52 w 53"/>
                  <a:gd name="T11" fmla="*/ 80 h 114"/>
                  <a:gd name="T12" fmla="*/ 52 w 53"/>
                  <a:gd name="T13" fmla="*/ 73 h 114"/>
                  <a:gd name="T14" fmla="*/ 50 w 53"/>
                  <a:gd name="T15" fmla="*/ 66 h 114"/>
                  <a:gd name="T16" fmla="*/ 48 w 53"/>
                  <a:gd name="T17" fmla="*/ 60 h 114"/>
                  <a:gd name="T18" fmla="*/ 45 w 53"/>
                  <a:gd name="T19" fmla="*/ 55 h 114"/>
                  <a:gd name="T20" fmla="*/ 43 w 53"/>
                  <a:gd name="T21" fmla="*/ 49 h 114"/>
                  <a:gd name="T22" fmla="*/ 40 w 53"/>
                  <a:gd name="T23" fmla="*/ 44 h 114"/>
                  <a:gd name="T24" fmla="*/ 38 w 53"/>
                  <a:gd name="T25" fmla="*/ 38 h 114"/>
                  <a:gd name="T26" fmla="*/ 35 w 53"/>
                  <a:gd name="T27" fmla="*/ 33 h 114"/>
                  <a:gd name="T28" fmla="*/ 33 w 53"/>
                  <a:gd name="T29" fmla="*/ 27 h 114"/>
                  <a:gd name="T30" fmla="*/ 30 w 53"/>
                  <a:gd name="T31" fmla="*/ 24 h 114"/>
                  <a:gd name="T32" fmla="*/ 27 w 53"/>
                  <a:gd name="T33" fmla="*/ 20 h 114"/>
                  <a:gd name="T34" fmla="*/ 24 w 53"/>
                  <a:gd name="T35" fmla="*/ 16 h 114"/>
                  <a:gd name="T36" fmla="*/ 21 w 53"/>
                  <a:gd name="T37" fmla="*/ 13 h 114"/>
                  <a:gd name="T38" fmla="*/ 18 w 53"/>
                  <a:gd name="T39" fmla="*/ 9 h 114"/>
                  <a:gd name="T40" fmla="*/ 15 w 53"/>
                  <a:gd name="T41" fmla="*/ 7 h 114"/>
                  <a:gd name="T42" fmla="*/ 12 w 53"/>
                  <a:gd name="T43" fmla="*/ 2 h 114"/>
                  <a:gd name="T44" fmla="*/ 9 w 53"/>
                  <a:gd name="T45" fmla="*/ 2 h 114"/>
                  <a:gd name="T46" fmla="*/ 6 w 53"/>
                  <a:gd name="T47" fmla="*/ 0 h 114"/>
                  <a:gd name="T48" fmla="*/ 3 w 53"/>
                  <a:gd name="T49" fmla="*/ 0 h 114"/>
                  <a:gd name="T50" fmla="*/ 0 w 53"/>
                  <a:gd name="T51" fmla="*/ 0 h 114"/>
                  <a:gd name="T52" fmla="*/ 3 w 53"/>
                  <a:gd name="T53" fmla="*/ 2 h 114"/>
                  <a:gd name="T54" fmla="*/ 0 w 53"/>
                  <a:gd name="T55" fmla="*/ 7 h 114"/>
                  <a:gd name="T56" fmla="*/ 0 w 53"/>
                  <a:gd name="T57" fmla="*/ 13 h 114"/>
                  <a:gd name="T58" fmla="*/ 1 w 53"/>
                  <a:gd name="T59" fmla="*/ 20 h 114"/>
                  <a:gd name="T60" fmla="*/ 3 w 53"/>
                  <a:gd name="T61" fmla="*/ 27 h 114"/>
                  <a:gd name="T62" fmla="*/ 4 w 53"/>
                  <a:gd name="T63" fmla="*/ 33 h 114"/>
                  <a:gd name="T64" fmla="*/ 5 w 53"/>
                  <a:gd name="T65" fmla="*/ 40 h 114"/>
                  <a:gd name="T66" fmla="*/ 7 w 53"/>
                  <a:gd name="T67" fmla="*/ 47 h 114"/>
                  <a:gd name="T68" fmla="*/ 10 w 53"/>
                  <a:gd name="T69" fmla="*/ 51 h 114"/>
                  <a:gd name="T70" fmla="*/ 12 w 53"/>
                  <a:gd name="T71" fmla="*/ 58 h 114"/>
                  <a:gd name="T72" fmla="*/ 15 w 53"/>
                  <a:gd name="T73" fmla="*/ 62 h 114"/>
                  <a:gd name="T74" fmla="*/ 18 w 53"/>
                  <a:gd name="T75" fmla="*/ 69 h 114"/>
                  <a:gd name="T76" fmla="*/ 21 w 53"/>
                  <a:gd name="T77" fmla="*/ 73 h 114"/>
                  <a:gd name="T78" fmla="*/ 24 w 53"/>
                  <a:gd name="T79" fmla="*/ 78 h 114"/>
                  <a:gd name="T80" fmla="*/ 26 w 53"/>
                  <a:gd name="T81" fmla="*/ 84 h 114"/>
                  <a:gd name="T82" fmla="*/ 29 w 53"/>
                  <a:gd name="T83" fmla="*/ 86 h 114"/>
                  <a:gd name="T84" fmla="*/ 31 w 53"/>
                  <a:gd name="T85" fmla="*/ 93 h 114"/>
                  <a:gd name="T86" fmla="*/ 34 w 53"/>
                  <a:gd name="T87" fmla="*/ 95 h 114"/>
                  <a:gd name="T88" fmla="*/ 37 w 53"/>
                  <a:gd name="T89" fmla="*/ 102 h 114"/>
                  <a:gd name="T90" fmla="*/ 39 w 53"/>
                  <a:gd name="T91" fmla="*/ 109 h 114"/>
                  <a:gd name="T92" fmla="*/ 42 w 53"/>
                  <a:gd name="T93" fmla="*/ 109 h 114"/>
                  <a:gd name="T94" fmla="*/ 45 w 53"/>
                  <a:gd name="T95" fmla="*/ 113 h 114"/>
                  <a:gd name="T96" fmla="*/ 48 w 53"/>
                  <a:gd name="T97" fmla="*/ 113 h 114"/>
                  <a:gd name="T98" fmla="*/ 51 w 53"/>
                  <a:gd name="T99" fmla="*/ 113 h 114"/>
                  <a:gd name="T100" fmla="*/ 51 w 53"/>
                  <a:gd name="T101" fmla="*/ 106 h 114"/>
                  <a:gd name="T102" fmla="*/ 51 w 53"/>
                  <a:gd name="T103" fmla="*/ 100 h 11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53"/>
                  <a:gd name="T157" fmla="*/ 0 h 114"/>
                  <a:gd name="T158" fmla="*/ 53 w 53"/>
                  <a:gd name="T159" fmla="*/ 114 h 114"/>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53" h="114">
                    <a:moveTo>
                      <a:pt x="49" y="113"/>
                    </a:moveTo>
                    <a:lnTo>
                      <a:pt x="51" y="106"/>
                    </a:lnTo>
                    <a:lnTo>
                      <a:pt x="52" y="100"/>
                    </a:lnTo>
                    <a:lnTo>
                      <a:pt x="52" y="93"/>
                    </a:lnTo>
                    <a:lnTo>
                      <a:pt x="52" y="86"/>
                    </a:lnTo>
                    <a:lnTo>
                      <a:pt x="52" y="80"/>
                    </a:lnTo>
                    <a:lnTo>
                      <a:pt x="52" y="73"/>
                    </a:lnTo>
                    <a:lnTo>
                      <a:pt x="50" y="66"/>
                    </a:lnTo>
                    <a:lnTo>
                      <a:pt x="48" y="60"/>
                    </a:lnTo>
                    <a:lnTo>
                      <a:pt x="45" y="55"/>
                    </a:lnTo>
                    <a:lnTo>
                      <a:pt x="43" y="49"/>
                    </a:lnTo>
                    <a:lnTo>
                      <a:pt x="40" y="44"/>
                    </a:lnTo>
                    <a:lnTo>
                      <a:pt x="38" y="38"/>
                    </a:lnTo>
                    <a:lnTo>
                      <a:pt x="35" y="33"/>
                    </a:lnTo>
                    <a:lnTo>
                      <a:pt x="33" y="27"/>
                    </a:lnTo>
                    <a:lnTo>
                      <a:pt x="30" y="24"/>
                    </a:lnTo>
                    <a:lnTo>
                      <a:pt x="27" y="20"/>
                    </a:lnTo>
                    <a:lnTo>
                      <a:pt x="24" y="16"/>
                    </a:lnTo>
                    <a:lnTo>
                      <a:pt x="21" y="13"/>
                    </a:lnTo>
                    <a:lnTo>
                      <a:pt x="18" y="9"/>
                    </a:lnTo>
                    <a:lnTo>
                      <a:pt x="15" y="7"/>
                    </a:lnTo>
                    <a:lnTo>
                      <a:pt x="12" y="2"/>
                    </a:lnTo>
                    <a:lnTo>
                      <a:pt x="9" y="2"/>
                    </a:lnTo>
                    <a:lnTo>
                      <a:pt x="6" y="0"/>
                    </a:lnTo>
                    <a:lnTo>
                      <a:pt x="3" y="0"/>
                    </a:lnTo>
                    <a:lnTo>
                      <a:pt x="0" y="0"/>
                    </a:lnTo>
                    <a:lnTo>
                      <a:pt x="3" y="2"/>
                    </a:lnTo>
                    <a:lnTo>
                      <a:pt x="0" y="7"/>
                    </a:lnTo>
                    <a:lnTo>
                      <a:pt x="0" y="13"/>
                    </a:lnTo>
                    <a:lnTo>
                      <a:pt x="1" y="20"/>
                    </a:lnTo>
                    <a:lnTo>
                      <a:pt x="3" y="27"/>
                    </a:lnTo>
                    <a:lnTo>
                      <a:pt x="4" y="33"/>
                    </a:lnTo>
                    <a:lnTo>
                      <a:pt x="5" y="40"/>
                    </a:lnTo>
                    <a:lnTo>
                      <a:pt x="7" y="47"/>
                    </a:lnTo>
                    <a:lnTo>
                      <a:pt x="10" y="51"/>
                    </a:lnTo>
                    <a:lnTo>
                      <a:pt x="12" y="58"/>
                    </a:lnTo>
                    <a:lnTo>
                      <a:pt x="15" y="62"/>
                    </a:lnTo>
                    <a:lnTo>
                      <a:pt x="18" y="69"/>
                    </a:lnTo>
                    <a:lnTo>
                      <a:pt x="21" y="73"/>
                    </a:lnTo>
                    <a:lnTo>
                      <a:pt x="24" y="78"/>
                    </a:lnTo>
                    <a:lnTo>
                      <a:pt x="26" y="84"/>
                    </a:lnTo>
                    <a:lnTo>
                      <a:pt x="29" y="86"/>
                    </a:lnTo>
                    <a:lnTo>
                      <a:pt x="31" y="93"/>
                    </a:lnTo>
                    <a:lnTo>
                      <a:pt x="34" y="95"/>
                    </a:lnTo>
                    <a:lnTo>
                      <a:pt x="37" y="102"/>
                    </a:lnTo>
                    <a:lnTo>
                      <a:pt x="39" y="109"/>
                    </a:lnTo>
                    <a:lnTo>
                      <a:pt x="42" y="109"/>
                    </a:lnTo>
                    <a:lnTo>
                      <a:pt x="45" y="113"/>
                    </a:lnTo>
                    <a:lnTo>
                      <a:pt x="48" y="113"/>
                    </a:lnTo>
                    <a:lnTo>
                      <a:pt x="51" y="113"/>
                    </a:lnTo>
                    <a:lnTo>
                      <a:pt x="51" y="106"/>
                    </a:lnTo>
                    <a:lnTo>
                      <a:pt x="51" y="100"/>
                    </a:lnTo>
                  </a:path>
                </a:pathLst>
              </a:custGeom>
              <a:solidFill>
                <a:srgbClr val="EAEC5E"/>
              </a:solidFill>
              <a:ln w="12700" cap="rnd">
                <a:solidFill>
                  <a:schemeClr val="tx1"/>
                </a:solidFill>
                <a:round/>
                <a:headEnd/>
                <a:tailEnd/>
              </a:ln>
            </p:spPr>
            <p:txBody>
              <a:bodyPr/>
              <a:lstStyle/>
              <a:p>
                <a:endParaRPr lang="en-US"/>
              </a:p>
            </p:txBody>
          </p:sp>
          <p:grpSp>
            <p:nvGrpSpPr>
              <p:cNvPr id="3679" name="Group 443"/>
              <p:cNvGrpSpPr>
                <a:grpSpLocks/>
              </p:cNvGrpSpPr>
              <p:nvPr/>
            </p:nvGrpSpPr>
            <p:grpSpPr bwMode="auto">
              <a:xfrm>
                <a:off x="4029" y="1856"/>
                <a:ext cx="97" cy="111"/>
                <a:chOff x="3654" y="1129"/>
                <a:chExt cx="97" cy="111"/>
              </a:xfrm>
            </p:grpSpPr>
            <p:sp>
              <p:nvSpPr>
                <p:cNvPr id="3680" name="Freeform 444"/>
                <p:cNvSpPr>
                  <a:spLocks/>
                </p:cNvSpPr>
                <p:nvPr/>
              </p:nvSpPr>
              <p:spPr bwMode="auto">
                <a:xfrm>
                  <a:off x="3705" y="1214"/>
                  <a:ext cx="46" cy="16"/>
                </a:xfrm>
                <a:custGeom>
                  <a:avLst/>
                  <a:gdLst>
                    <a:gd name="T0" fmla="*/ 0 w 46"/>
                    <a:gd name="T1" fmla="*/ 15 h 16"/>
                    <a:gd name="T2" fmla="*/ 2 w 46"/>
                    <a:gd name="T3" fmla="*/ 11 h 16"/>
                    <a:gd name="T4" fmla="*/ 6 w 46"/>
                    <a:gd name="T5" fmla="*/ 10 h 16"/>
                    <a:gd name="T6" fmla="*/ 11 w 46"/>
                    <a:gd name="T7" fmla="*/ 8 h 16"/>
                    <a:gd name="T8" fmla="*/ 16 w 46"/>
                    <a:gd name="T9" fmla="*/ 5 h 16"/>
                    <a:gd name="T10" fmla="*/ 21 w 46"/>
                    <a:gd name="T11" fmla="*/ 3 h 16"/>
                    <a:gd name="T12" fmla="*/ 26 w 46"/>
                    <a:gd name="T13" fmla="*/ 3 h 16"/>
                    <a:gd name="T14" fmla="*/ 30 w 46"/>
                    <a:gd name="T15" fmla="*/ 3 h 16"/>
                    <a:gd name="T16" fmla="*/ 35 w 46"/>
                    <a:gd name="T17" fmla="*/ 0 h 16"/>
                    <a:gd name="T18" fmla="*/ 39 w 46"/>
                    <a:gd name="T19" fmla="*/ 0 h 16"/>
                    <a:gd name="T20" fmla="*/ 44 w 46"/>
                    <a:gd name="T21" fmla="*/ 0 h 16"/>
                    <a:gd name="T22" fmla="*/ 45 w 46"/>
                    <a:gd name="T23" fmla="*/ 0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6"/>
                    <a:gd name="T37" fmla="*/ 0 h 16"/>
                    <a:gd name="T38" fmla="*/ 46 w 46"/>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6" h="16">
                      <a:moveTo>
                        <a:pt x="0" y="15"/>
                      </a:moveTo>
                      <a:lnTo>
                        <a:pt x="2" y="11"/>
                      </a:lnTo>
                      <a:lnTo>
                        <a:pt x="6" y="10"/>
                      </a:lnTo>
                      <a:lnTo>
                        <a:pt x="11" y="8"/>
                      </a:lnTo>
                      <a:lnTo>
                        <a:pt x="16" y="5"/>
                      </a:lnTo>
                      <a:lnTo>
                        <a:pt x="21" y="3"/>
                      </a:lnTo>
                      <a:lnTo>
                        <a:pt x="26" y="3"/>
                      </a:lnTo>
                      <a:lnTo>
                        <a:pt x="30" y="3"/>
                      </a:lnTo>
                      <a:lnTo>
                        <a:pt x="35" y="0"/>
                      </a:lnTo>
                      <a:lnTo>
                        <a:pt x="39" y="0"/>
                      </a:lnTo>
                      <a:lnTo>
                        <a:pt x="44" y="0"/>
                      </a:lnTo>
                      <a:lnTo>
                        <a:pt x="45"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681" name="Freeform 445"/>
                <p:cNvSpPr>
                  <a:spLocks/>
                </p:cNvSpPr>
                <p:nvPr/>
              </p:nvSpPr>
              <p:spPr bwMode="auto">
                <a:xfrm>
                  <a:off x="3704" y="1172"/>
                  <a:ext cx="42" cy="41"/>
                </a:xfrm>
                <a:custGeom>
                  <a:avLst/>
                  <a:gdLst>
                    <a:gd name="T0" fmla="*/ 0 w 42"/>
                    <a:gd name="T1" fmla="*/ 40 h 41"/>
                    <a:gd name="T2" fmla="*/ 2 w 42"/>
                    <a:gd name="T3" fmla="*/ 29 h 41"/>
                    <a:gd name="T4" fmla="*/ 6 w 42"/>
                    <a:gd name="T5" fmla="*/ 27 h 41"/>
                    <a:gd name="T6" fmla="*/ 10 w 42"/>
                    <a:gd name="T7" fmla="*/ 20 h 41"/>
                    <a:gd name="T8" fmla="*/ 14 w 42"/>
                    <a:gd name="T9" fmla="*/ 13 h 41"/>
                    <a:gd name="T10" fmla="*/ 19 w 42"/>
                    <a:gd name="T11" fmla="*/ 7 h 41"/>
                    <a:gd name="T12" fmla="*/ 24 w 42"/>
                    <a:gd name="T13" fmla="*/ 7 h 41"/>
                    <a:gd name="T14" fmla="*/ 27 w 42"/>
                    <a:gd name="T15" fmla="*/ 7 h 41"/>
                    <a:gd name="T16" fmla="*/ 32 w 42"/>
                    <a:gd name="T17" fmla="*/ 0 h 41"/>
                    <a:gd name="T18" fmla="*/ 36 w 42"/>
                    <a:gd name="T19" fmla="*/ 0 h 41"/>
                    <a:gd name="T20" fmla="*/ 40 w 42"/>
                    <a:gd name="T21" fmla="*/ 0 h 41"/>
                    <a:gd name="T22" fmla="*/ 41 w 42"/>
                    <a:gd name="T23" fmla="*/ 0 h 4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2"/>
                    <a:gd name="T37" fmla="*/ 0 h 41"/>
                    <a:gd name="T38" fmla="*/ 42 w 42"/>
                    <a:gd name="T39" fmla="*/ 41 h 4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2" h="41">
                      <a:moveTo>
                        <a:pt x="0" y="40"/>
                      </a:moveTo>
                      <a:lnTo>
                        <a:pt x="2" y="29"/>
                      </a:lnTo>
                      <a:lnTo>
                        <a:pt x="6" y="27"/>
                      </a:lnTo>
                      <a:lnTo>
                        <a:pt x="10" y="20"/>
                      </a:lnTo>
                      <a:lnTo>
                        <a:pt x="14" y="13"/>
                      </a:lnTo>
                      <a:lnTo>
                        <a:pt x="19" y="7"/>
                      </a:lnTo>
                      <a:lnTo>
                        <a:pt x="24" y="7"/>
                      </a:lnTo>
                      <a:lnTo>
                        <a:pt x="27" y="7"/>
                      </a:lnTo>
                      <a:lnTo>
                        <a:pt x="32" y="0"/>
                      </a:lnTo>
                      <a:lnTo>
                        <a:pt x="36" y="0"/>
                      </a:lnTo>
                      <a:lnTo>
                        <a:pt x="40" y="0"/>
                      </a:lnTo>
                      <a:lnTo>
                        <a:pt x="41"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682" name="Freeform 446"/>
                <p:cNvSpPr>
                  <a:spLocks/>
                </p:cNvSpPr>
                <p:nvPr/>
              </p:nvSpPr>
              <p:spPr bwMode="auto">
                <a:xfrm>
                  <a:off x="3706" y="1144"/>
                  <a:ext cx="30" cy="59"/>
                </a:xfrm>
                <a:custGeom>
                  <a:avLst/>
                  <a:gdLst>
                    <a:gd name="T0" fmla="*/ 0 w 30"/>
                    <a:gd name="T1" fmla="*/ 58 h 59"/>
                    <a:gd name="T2" fmla="*/ 2 w 30"/>
                    <a:gd name="T3" fmla="*/ 42 h 59"/>
                    <a:gd name="T4" fmla="*/ 4 w 30"/>
                    <a:gd name="T5" fmla="*/ 39 h 59"/>
                    <a:gd name="T6" fmla="*/ 7 w 30"/>
                    <a:gd name="T7" fmla="*/ 29 h 59"/>
                    <a:gd name="T8" fmla="*/ 10 w 30"/>
                    <a:gd name="T9" fmla="*/ 19 h 59"/>
                    <a:gd name="T10" fmla="*/ 13 w 30"/>
                    <a:gd name="T11" fmla="*/ 10 h 59"/>
                    <a:gd name="T12" fmla="*/ 17 w 30"/>
                    <a:gd name="T13" fmla="*/ 10 h 59"/>
                    <a:gd name="T14" fmla="*/ 19 w 30"/>
                    <a:gd name="T15" fmla="*/ 10 h 59"/>
                    <a:gd name="T16" fmla="*/ 22 w 30"/>
                    <a:gd name="T17" fmla="*/ 0 h 59"/>
                    <a:gd name="T18" fmla="*/ 25 w 30"/>
                    <a:gd name="T19" fmla="*/ 0 h 59"/>
                    <a:gd name="T20" fmla="*/ 28 w 30"/>
                    <a:gd name="T21" fmla="*/ 0 h 59"/>
                    <a:gd name="T22" fmla="*/ 29 w 30"/>
                    <a:gd name="T23" fmla="*/ 0 h 5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0"/>
                    <a:gd name="T37" fmla="*/ 0 h 59"/>
                    <a:gd name="T38" fmla="*/ 30 w 30"/>
                    <a:gd name="T39" fmla="*/ 59 h 5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0" h="59">
                      <a:moveTo>
                        <a:pt x="0" y="58"/>
                      </a:moveTo>
                      <a:lnTo>
                        <a:pt x="2" y="42"/>
                      </a:lnTo>
                      <a:lnTo>
                        <a:pt x="4" y="39"/>
                      </a:lnTo>
                      <a:lnTo>
                        <a:pt x="7" y="29"/>
                      </a:lnTo>
                      <a:lnTo>
                        <a:pt x="10" y="19"/>
                      </a:lnTo>
                      <a:lnTo>
                        <a:pt x="13" y="10"/>
                      </a:lnTo>
                      <a:lnTo>
                        <a:pt x="17" y="10"/>
                      </a:lnTo>
                      <a:lnTo>
                        <a:pt x="19" y="10"/>
                      </a:lnTo>
                      <a:lnTo>
                        <a:pt x="22" y="0"/>
                      </a:lnTo>
                      <a:lnTo>
                        <a:pt x="25" y="0"/>
                      </a:lnTo>
                      <a:lnTo>
                        <a:pt x="28" y="0"/>
                      </a:lnTo>
                      <a:lnTo>
                        <a:pt x="29"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683" name="Freeform 447"/>
                <p:cNvSpPr>
                  <a:spLocks/>
                </p:cNvSpPr>
                <p:nvPr/>
              </p:nvSpPr>
              <p:spPr bwMode="auto">
                <a:xfrm>
                  <a:off x="3654" y="1214"/>
                  <a:ext cx="46" cy="16"/>
                </a:xfrm>
                <a:custGeom>
                  <a:avLst/>
                  <a:gdLst>
                    <a:gd name="T0" fmla="*/ 45 w 46"/>
                    <a:gd name="T1" fmla="*/ 15 h 16"/>
                    <a:gd name="T2" fmla="*/ 43 w 46"/>
                    <a:gd name="T3" fmla="*/ 11 h 16"/>
                    <a:gd name="T4" fmla="*/ 39 w 46"/>
                    <a:gd name="T5" fmla="*/ 10 h 16"/>
                    <a:gd name="T6" fmla="*/ 34 w 46"/>
                    <a:gd name="T7" fmla="*/ 8 h 16"/>
                    <a:gd name="T8" fmla="*/ 29 w 46"/>
                    <a:gd name="T9" fmla="*/ 5 h 16"/>
                    <a:gd name="T10" fmla="*/ 24 w 46"/>
                    <a:gd name="T11" fmla="*/ 3 h 16"/>
                    <a:gd name="T12" fmla="*/ 19 w 46"/>
                    <a:gd name="T13" fmla="*/ 3 h 16"/>
                    <a:gd name="T14" fmla="*/ 15 w 46"/>
                    <a:gd name="T15" fmla="*/ 3 h 16"/>
                    <a:gd name="T16" fmla="*/ 10 w 46"/>
                    <a:gd name="T17" fmla="*/ 0 h 16"/>
                    <a:gd name="T18" fmla="*/ 6 w 46"/>
                    <a:gd name="T19" fmla="*/ 0 h 16"/>
                    <a:gd name="T20" fmla="*/ 1 w 46"/>
                    <a:gd name="T21" fmla="*/ 0 h 16"/>
                    <a:gd name="T22" fmla="*/ 0 w 46"/>
                    <a:gd name="T23" fmla="*/ 0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6"/>
                    <a:gd name="T37" fmla="*/ 0 h 16"/>
                    <a:gd name="T38" fmla="*/ 46 w 46"/>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6" h="16">
                      <a:moveTo>
                        <a:pt x="45" y="15"/>
                      </a:moveTo>
                      <a:lnTo>
                        <a:pt x="43" y="11"/>
                      </a:lnTo>
                      <a:lnTo>
                        <a:pt x="39" y="10"/>
                      </a:lnTo>
                      <a:lnTo>
                        <a:pt x="34" y="8"/>
                      </a:lnTo>
                      <a:lnTo>
                        <a:pt x="29" y="5"/>
                      </a:lnTo>
                      <a:lnTo>
                        <a:pt x="24" y="3"/>
                      </a:lnTo>
                      <a:lnTo>
                        <a:pt x="19" y="3"/>
                      </a:lnTo>
                      <a:lnTo>
                        <a:pt x="15" y="3"/>
                      </a:lnTo>
                      <a:lnTo>
                        <a:pt x="10" y="0"/>
                      </a:lnTo>
                      <a:lnTo>
                        <a:pt x="6" y="0"/>
                      </a:lnTo>
                      <a:lnTo>
                        <a:pt x="1" y="0"/>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684" name="Freeform 448"/>
                <p:cNvSpPr>
                  <a:spLocks/>
                </p:cNvSpPr>
                <p:nvPr/>
              </p:nvSpPr>
              <p:spPr bwMode="auto">
                <a:xfrm>
                  <a:off x="3657" y="1168"/>
                  <a:ext cx="41" cy="44"/>
                </a:xfrm>
                <a:custGeom>
                  <a:avLst/>
                  <a:gdLst>
                    <a:gd name="T0" fmla="*/ 40 w 41"/>
                    <a:gd name="T1" fmla="*/ 43 h 44"/>
                    <a:gd name="T2" fmla="*/ 38 w 41"/>
                    <a:gd name="T3" fmla="*/ 31 h 44"/>
                    <a:gd name="T4" fmla="*/ 34 w 41"/>
                    <a:gd name="T5" fmla="*/ 29 h 44"/>
                    <a:gd name="T6" fmla="*/ 30 w 41"/>
                    <a:gd name="T7" fmla="*/ 22 h 44"/>
                    <a:gd name="T8" fmla="*/ 26 w 41"/>
                    <a:gd name="T9" fmla="*/ 14 h 44"/>
                    <a:gd name="T10" fmla="*/ 22 w 41"/>
                    <a:gd name="T11" fmla="*/ 7 h 44"/>
                    <a:gd name="T12" fmla="*/ 17 w 41"/>
                    <a:gd name="T13" fmla="*/ 7 h 44"/>
                    <a:gd name="T14" fmla="*/ 13 w 41"/>
                    <a:gd name="T15" fmla="*/ 7 h 44"/>
                    <a:gd name="T16" fmla="*/ 9 w 41"/>
                    <a:gd name="T17" fmla="*/ 0 h 44"/>
                    <a:gd name="T18" fmla="*/ 5 w 41"/>
                    <a:gd name="T19" fmla="*/ 0 h 44"/>
                    <a:gd name="T20" fmla="*/ 1 w 41"/>
                    <a:gd name="T21" fmla="*/ 0 h 44"/>
                    <a:gd name="T22" fmla="*/ 0 w 41"/>
                    <a:gd name="T23" fmla="*/ 0 h 4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1"/>
                    <a:gd name="T37" fmla="*/ 0 h 44"/>
                    <a:gd name="T38" fmla="*/ 41 w 41"/>
                    <a:gd name="T39" fmla="*/ 44 h 4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1" h="44">
                      <a:moveTo>
                        <a:pt x="40" y="43"/>
                      </a:moveTo>
                      <a:lnTo>
                        <a:pt x="38" y="31"/>
                      </a:lnTo>
                      <a:lnTo>
                        <a:pt x="34" y="29"/>
                      </a:lnTo>
                      <a:lnTo>
                        <a:pt x="30" y="22"/>
                      </a:lnTo>
                      <a:lnTo>
                        <a:pt x="26" y="14"/>
                      </a:lnTo>
                      <a:lnTo>
                        <a:pt x="22" y="7"/>
                      </a:lnTo>
                      <a:lnTo>
                        <a:pt x="17" y="7"/>
                      </a:lnTo>
                      <a:lnTo>
                        <a:pt x="13" y="7"/>
                      </a:lnTo>
                      <a:lnTo>
                        <a:pt x="9" y="0"/>
                      </a:lnTo>
                      <a:lnTo>
                        <a:pt x="5" y="0"/>
                      </a:lnTo>
                      <a:lnTo>
                        <a:pt x="1" y="0"/>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685" name="Freeform 449"/>
                <p:cNvSpPr>
                  <a:spLocks/>
                </p:cNvSpPr>
                <p:nvPr/>
              </p:nvSpPr>
              <p:spPr bwMode="auto">
                <a:xfrm>
                  <a:off x="3663" y="1147"/>
                  <a:ext cx="38" cy="56"/>
                </a:xfrm>
                <a:custGeom>
                  <a:avLst/>
                  <a:gdLst>
                    <a:gd name="T0" fmla="*/ 37 w 38"/>
                    <a:gd name="T1" fmla="*/ 55 h 56"/>
                    <a:gd name="T2" fmla="*/ 35 w 38"/>
                    <a:gd name="T3" fmla="*/ 40 h 56"/>
                    <a:gd name="T4" fmla="*/ 32 w 38"/>
                    <a:gd name="T5" fmla="*/ 37 h 56"/>
                    <a:gd name="T6" fmla="*/ 28 w 38"/>
                    <a:gd name="T7" fmla="*/ 28 h 56"/>
                    <a:gd name="T8" fmla="*/ 24 w 38"/>
                    <a:gd name="T9" fmla="*/ 18 h 56"/>
                    <a:gd name="T10" fmla="*/ 20 w 38"/>
                    <a:gd name="T11" fmla="*/ 9 h 56"/>
                    <a:gd name="T12" fmla="*/ 16 w 38"/>
                    <a:gd name="T13" fmla="*/ 9 h 56"/>
                    <a:gd name="T14" fmla="*/ 12 w 38"/>
                    <a:gd name="T15" fmla="*/ 9 h 56"/>
                    <a:gd name="T16" fmla="*/ 8 w 38"/>
                    <a:gd name="T17" fmla="*/ 0 h 56"/>
                    <a:gd name="T18" fmla="*/ 5 w 38"/>
                    <a:gd name="T19" fmla="*/ 0 h 56"/>
                    <a:gd name="T20" fmla="*/ 1 w 38"/>
                    <a:gd name="T21" fmla="*/ 0 h 56"/>
                    <a:gd name="T22" fmla="*/ 0 w 38"/>
                    <a:gd name="T23" fmla="*/ 0 h 5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8"/>
                    <a:gd name="T37" fmla="*/ 0 h 56"/>
                    <a:gd name="T38" fmla="*/ 38 w 38"/>
                    <a:gd name="T39" fmla="*/ 56 h 5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8" h="56">
                      <a:moveTo>
                        <a:pt x="37" y="55"/>
                      </a:moveTo>
                      <a:lnTo>
                        <a:pt x="35" y="40"/>
                      </a:lnTo>
                      <a:lnTo>
                        <a:pt x="32" y="37"/>
                      </a:lnTo>
                      <a:lnTo>
                        <a:pt x="28" y="28"/>
                      </a:lnTo>
                      <a:lnTo>
                        <a:pt x="24" y="18"/>
                      </a:lnTo>
                      <a:lnTo>
                        <a:pt x="20" y="9"/>
                      </a:lnTo>
                      <a:lnTo>
                        <a:pt x="16" y="9"/>
                      </a:lnTo>
                      <a:lnTo>
                        <a:pt x="12" y="9"/>
                      </a:lnTo>
                      <a:lnTo>
                        <a:pt x="8" y="0"/>
                      </a:lnTo>
                      <a:lnTo>
                        <a:pt x="5" y="0"/>
                      </a:lnTo>
                      <a:lnTo>
                        <a:pt x="1" y="0"/>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686" name="Line 450"/>
                <p:cNvSpPr>
                  <a:spLocks noChangeShapeType="1"/>
                </p:cNvSpPr>
                <p:nvPr/>
              </p:nvSpPr>
              <p:spPr bwMode="auto">
                <a:xfrm flipH="1" flipV="1">
                  <a:off x="3701" y="1129"/>
                  <a:ext cx="1" cy="11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87" name="Freeform 451"/>
                <p:cNvSpPr>
                  <a:spLocks/>
                </p:cNvSpPr>
                <p:nvPr/>
              </p:nvSpPr>
              <p:spPr bwMode="auto">
                <a:xfrm>
                  <a:off x="3705" y="1190"/>
                  <a:ext cx="39" cy="31"/>
                </a:xfrm>
                <a:custGeom>
                  <a:avLst/>
                  <a:gdLst>
                    <a:gd name="T0" fmla="*/ 0 w 39"/>
                    <a:gd name="T1" fmla="*/ 30 h 31"/>
                    <a:gd name="T2" fmla="*/ 5 w 39"/>
                    <a:gd name="T3" fmla="*/ 25 h 31"/>
                    <a:gd name="T4" fmla="*/ 7 w 39"/>
                    <a:gd name="T5" fmla="*/ 20 h 31"/>
                    <a:gd name="T6" fmla="*/ 11 w 39"/>
                    <a:gd name="T7" fmla="*/ 17 h 31"/>
                    <a:gd name="T8" fmla="*/ 12 w 39"/>
                    <a:gd name="T9" fmla="*/ 13 h 31"/>
                    <a:gd name="T10" fmla="*/ 16 w 39"/>
                    <a:gd name="T11" fmla="*/ 11 h 31"/>
                    <a:gd name="T12" fmla="*/ 21 w 39"/>
                    <a:gd name="T13" fmla="*/ 6 h 31"/>
                    <a:gd name="T14" fmla="*/ 26 w 39"/>
                    <a:gd name="T15" fmla="*/ 3 h 31"/>
                    <a:gd name="T16" fmla="*/ 30 w 39"/>
                    <a:gd name="T17" fmla="*/ 2 h 31"/>
                    <a:gd name="T18" fmla="*/ 36 w 39"/>
                    <a:gd name="T19" fmla="*/ 1 h 31"/>
                    <a:gd name="T20" fmla="*/ 38 w 39"/>
                    <a:gd name="T21" fmla="*/ 0 h 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9"/>
                    <a:gd name="T34" fmla="*/ 0 h 31"/>
                    <a:gd name="T35" fmla="*/ 39 w 39"/>
                    <a:gd name="T36" fmla="*/ 31 h 3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9" h="31">
                      <a:moveTo>
                        <a:pt x="0" y="30"/>
                      </a:moveTo>
                      <a:lnTo>
                        <a:pt x="5" y="25"/>
                      </a:lnTo>
                      <a:lnTo>
                        <a:pt x="7" y="20"/>
                      </a:lnTo>
                      <a:lnTo>
                        <a:pt x="11" y="17"/>
                      </a:lnTo>
                      <a:lnTo>
                        <a:pt x="12" y="13"/>
                      </a:lnTo>
                      <a:lnTo>
                        <a:pt x="16" y="11"/>
                      </a:lnTo>
                      <a:lnTo>
                        <a:pt x="21" y="6"/>
                      </a:lnTo>
                      <a:lnTo>
                        <a:pt x="26" y="3"/>
                      </a:lnTo>
                      <a:lnTo>
                        <a:pt x="30" y="2"/>
                      </a:lnTo>
                      <a:lnTo>
                        <a:pt x="36" y="1"/>
                      </a:lnTo>
                      <a:lnTo>
                        <a:pt x="38"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688" name="Freeform 452"/>
                <p:cNvSpPr>
                  <a:spLocks/>
                </p:cNvSpPr>
                <p:nvPr/>
              </p:nvSpPr>
              <p:spPr bwMode="auto">
                <a:xfrm>
                  <a:off x="3662" y="1192"/>
                  <a:ext cx="39" cy="31"/>
                </a:xfrm>
                <a:custGeom>
                  <a:avLst/>
                  <a:gdLst>
                    <a:gd name="T0" fmla="*/ 38 w 39"/>
                    <a:gd name="T1" fmla="*/ 30 h 31"/>
                    <a:gd name="T2" fmla="*/ 33 w 39"/>
                    <a:gd name="T3" fmla="*/ 25 h 31"/>
                    <a:gd name="T4" fmla="*/ 31 w 39"/>
                    <a:gd name="T5" fmla="*/ 20 h 31"/>
                    <a:gd name="T6" fmla="*/ 27 w 39"/>
                    <a:gd name="T7" fmla="*/ 17 h 31"/>
                    <a:gd name="T8" fmla="*/ 26 w 39"/>
                    <a:gd name="T9" fmla="*/ 13 h 31"/>
                    <a:gd name="T10" fmla="*/ 22 w 39"/>
                    <a:gd name="T11" fmla="*/ 11 h 31"/>
                    <a:gd name="T12" fmla="*/ 17 w 39"/>
                    <a:gd name="T13" fmla="*/ 6 h 31"/>
                    <a:gd name="T14" fmla="*/ 12 w 39"/>
                    <a:gd name="T15" fmla="*/ 3 h 31"/>
                    <a:gd name="T16" fmla="*/ 8 w 39"/>
                    <a:gd name="T17" fmla="*/ 2 h 31"/>
                    <a:gd name="T18" fmla="*/ 2 w 39"/>
                    <a:gd name="T19" fmla="*/ 1 h 31"/>
                    <a:gd name="T20" fmla="*/ 0 w 39"/>
                    <a:gd name="T21" fmla="*/ 0 h 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9"/>
                    <a:gd name="T34" fmla="*/ 0 h 31"/>
                    <a:gd name="T35" fmla="*/ 39 w 39"/>
                    <a:gd name="T36" fmla="*/ 31 h 3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9" h="31">
                      <a:moveTo>
                        <a:pt x="38" y="30"/>
                      </a:moveTo>
                      <a:lnTo>
                        <a:pt x="33" y="25"/>
                      </a:lnTo>
                      <a:lnTo>
                        <a:pt x="31" y="20"/>
                      </a:lnTo>
                      <a:lnTo>
                        <a:pt x="27" y="17"/>
                      </a:lnTo>
                      <a:lnTo>
                        <a:pt x="26" y="13"/>
                      </a:lnTo>
                      <a:lnTo>
                        <a:pt x="22" y="11"/>
                      </a:lnTo>
                      <a:lnTo>
                        <a:pt x="17" y="6"/>
                      </a:lnTo>
                      <a:lnTo>
                        <a:pt x="12" y="3"/>
                      </a:lnTo>
                      <a:lnTo>
                        <a:pt x="8" y="2"/>
                      </a:lnTo>
                      <a:lnTo>
                        <a:pt x="2" y="1"/>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grpSp>
          <p:nvGrpSpPr>
            <p:cNvPr id="3595" name="Group 453"/>
            <p:cNvGrpSpPr>
              <a:grpSpLocks/>
            </p:cNvGrpSpPr>
            <p:nvPr/>
          </p:nvGrpSpPr>
          <p:grpSpPr bwMode="auto">
            <a:xfrm>
              <a:off x="3414" y="2263"/>
              <a:ext cx="358" cy="714"/>
              <a:chOff x="3897" y="1856"/>
              <a:chExt cx="331" cy="714"/>
            </a:xfrm>
          </p:grpSpPr>
          <p:sp>
            <p:nvSpPr>
              <p:cNvPr id="3653" name="Freeform 454"/>
              <p:cNvSpPr>
                <a:spLocks/>
              </p:cNvSpPr>
              <p:nvPr/>
            </p:nvSpPr>
            <p:spPr bwMode="auto">
              <a:xfrm>
                <a:off x="4097" y="2265"/>
                <a:ext cx="23" cy="36"/>
              </a:xfrm>
              <a:custGeom>
                <a:avLst/>
                <a:gdLst>
                  <a:gd name="T0" fmla="*/ 0 w 23"/>
                  <a:gd name="T1" fmla="*/ 35 h 36"/>
                  <a:gd name="T2" fmla="*/ 0 w 23"/>
                  <a:gd name="T3" fmla="*/ 29 h 36"/>
                  <a:gd name="T4" fmla="*/ 0 w 23"/>
                  <a:gd name="T5" fmla="*/ 23 h 36"/>
                  <a:gd name="T6" fmla="*/ 4 w 23"/>
                  <a:gd name="T7" fmla="*/ 16 h 36"/>
                  <a:gd name="T8" fmla="*/ 7 w 23"/>
                  <a:gd name="T9" fmla="*/ 10 h 36"/>
                  <a:gd name="T10" fmla="*/ 13 w 23"/>
                  <a:gd name="T11" fmla="*/ 6 h 36"/>
                  <a:gd name="T12" fmla="*/ 17 w 23"/>
                  <a:gd name="T13" fmla="*/ 0 h 36"/>
                  <a:gd name="T14" fmla="*/ 22 w 23"/>
                  <a:gd name="T15" fmla="*/ 0 h 36"/>
                  <a:gd name="T16" fmla="*/ 22 w 23"/>
                  <a:gd name="T17" fmla="*/ 0 h 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
                  <a:gd name="T28" fmla="*/ 0 h 36"/>
                  <a:gd name="T29" fmla="*/ 23 w 23"/>
                  <a:gd name="T30" fmla="*/ 36 h 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 h="36">
                    <a:moveTo>
                      <a:pt x="0" y="35"/>
                    </a:moveTo>
                    <a:lnTo>
                      <a:pt x="0" y="29"/>
                    </a:lnTo>
                    <a:lnTo>
                      <a:pt x="0" y="23"/>
                    </a:lnTo>
                    <a:lnTo>
                      <a:pt x="4" y="16"/>
                    </a:lnTo>
                    <a:lnTo>
                      <a:pt x="7" y="10"/>
                    </a:lnTo>
                    <a:lnTo>
                      <a:pt x="13" y="6"/>
                    </a:lnTo>
                    <a:lnTo>
                      <a:pt x="17" y="0"/>
                    </a:lnTo>
                    <a:lnTo>
                      <a:pt x="22"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654" name="Freeform 455"/>
              <p:cNvSpPr>
                <a:spLocks/>
              </p:cNvSpPr>
              <p:nvPr/>
            </p:nvSpPr>
            <p:spPr bwMode="auto">
              <a:xfrm>
                <a:off x="4060" y="2107"/>
                <a:ext cx="168" cy="106"/>
              </a:xfrm>
              <a:custGeom>
                <a:avLst/>
                <a:gdLst>
                  <a:gd name="T0" fmla="*/ 15 w 168"/>
                  <a:gd name="T1" fmla="*/ 59 h 106"/>
                  <a:gd name="T2" fmla="*/ 21 w 168"/>
                  <a:gd name="T3" fmla="*/ 50 h 106"/>
                  <a:gd name="T4" fmla="*/ 25 w 168"/>
                  <a:gd name="T5" fmla="*/ 42 h 106"/>
                  <a:gd name="T6" fmla="*/ 29 w 168"/>
                  <a:gd name="T7" fmla="*/ 32 h 106"/>
                  <a:gd name="T8" fmla="*/ 36 w 168"/>
                  <a:gd name="T9" fmla="*/ 22 h 106"/>
                  <a:gd name="T10" fmla="*/ 42 w 168"/>
                  <a:gd name="T11" fmla="*/ 14 h 106"/>
                  <a:gd name="T12" fmla="*/ 48 w 168"/>
                  <a:gd name="T13" fmla="*/ 6 h 106"/>
                  <a:gd name="T14" fmla="*/ 56 w 168"/>
                  <a:gd name="T15" fmla="*/ 0 h 106"/>
                  <a:gd name="T16" fmla="*/ 65 w 168"/>
                  <a:gd name="T17" fmla="*/ 0 h 106"/>
                  <a:gd name="T18" fmla="*/ 73 w 168"/>
                  <a:gd name="T19" fmla="*/ 0 h 106"/>
                  <a:gd name="T20" fmla="*/ 83 w 168"/>
                  <a:gd name="T21" fmla="*/ 3 h 106"/>
                  <a:gd name="T22" fmla="*/ 91 w 168"/>
                  <a:gd name="T23" fmla="*/ 7 h 106"/>
                  <a:gd name="T24" fmla="*/ 104 w 168"/>
                  <a:gd name="T25" fmla="*/ 18 h 106"/>
                  <a:gd name="T26" fmla="*/ 114 w 168"/>
                  <a:gd name="T27" fmla="*/ 25 h 106"/>
                  <a:gd name="T28" fmla="*/ 121 w 168"/>
                  <a:gd name="T29" fmla="*/ 32 h 106"/>
                  <a:gd name="T30" fmla="*/ 128 w 168"/>
                  <a:gd name="T31" fmla="*/ 41 h 106"/>
                  <a:gd name="T32" fmla="*/ 136 w 168"/>
                  <a:gd name="T33" fmla="*/ 49 h 106"/>
                  <a:gd name="T34" fmla="*/ 142 w 168"/>
                  <a:gd name="T35" fmla="*/ 57 h 106"/>
                  <a:gd name="T36" fmla="*/ 149 w 168"/>
                  <a:gd name="T37" fmla="*/ 66 h 106"/>
                  <a:gd name="T38" fmla="*/ 154 w 168"/>
                  <a:gd name="T39" fmla="*/ 74 h 106"/>
                  <a:gd name="T40" fmla="*/ 159 w 168"/>
                  <a:gd name="T41" fmla="*/ 84 h 106"/>
                  <a:gd name="T42" fmla="*/ 161 w 168"/>
                  <a:gd name="T43" fmla="*/ 92 h 106"/>
                  <a:gd name="T44" fmla="*/ 166 w 168"/>
                  <a:gd name="T45" fmla="*/ 101 h 106"/>
                  <a:gd name="T46" fmla="*/ 163 w 168"/>
                  <a:gd name="T47" fmla="*/ 104 h 106"/>
                  <a:gd name="T48" fmla="*/ 156 w 168"/>
                  <a:gd name="T49" fmla="*/ 97 h 106"/>
                  <a:gd name="T50" fmla="*/ 147 w 168"/>
                  <a:gd name="T51" fmla="*/ 91 h 106"/>
                  <a:gd name="T52" fmla="*/ 139 w 168"/>
                  <a:gd name="T53" fmla="*/ 87 h 106"/>
                  <a:gd name="T54" fmla="*/ 133 w 168"/>
                  <a:gd name="T55" fmla="*/ 78 h 106"/>
                  <a:gd name="T56" fmla="*/ 125 w 168"/>
                  <a:gd name="T57" fmla="*/ 70 h 106"/>
                  <a:gd name="T58" fmla="*/ 116 w 168"/>
                  <a:gd name="T59" fmla="*/ 62 h 106"/>
                  <a:gd name="T60" fmla="*/ 109 w 168"/>
                  <a:gd name="T61" fmla="*/ 55 h 106"/>
                  <a:gd name="T62" fmla="*/ 101 w 168"/>
                  <a:gd name="T63" fmla="*/ 49 h 106"/>
                  <a:gd name="T64" fmla="*/ 90 w 168"/>
                  <a:gd name="T65" fmla="*/ 39 h 106"/>
                  <a:gd name="T66" fmla="*/ 80 w 168"/>
                  <a:gd name="T67" fmla="*/ 34 h 106"/>
                  <a:gd name="T68" fmla="*/ 70 w 168"/>
                  <a:gd name="T69" fmla="*/ 27 h 106"/>
                  <a:gd name="T70" fmla="*/ 62 w 168"/>
                  <a:gd name="T71" fmla="*/ 22 h 106"/>
                  <a:gd name="T72" fmla="*/ 53 w 168"/>
                  <a:gd name="T73" fmla="*/ 24 h 106"/>
                  <a:gd name="T74" fmla="*/ 46 w 168"/>
                  <a:gd name="T75" fmla="*/ 32 h 106"/>
                  <a:gd name="T76" fmla="*/ 42 w 168"/>
                  <a:gd name="T77" fmla="*/ 41 h 106"/>
                  <a:gd name="T78" fmla="*/ 36 w 168"/>
                  <a:gd name="T79" fmla="*/ 49 h 106"/>
                  <a:gd name="T80" fmla="*/ 29 w 168"/>
                  <a:gd name="T81" fmla="*/ 57 h 106"/>
                  <a:gd name="T82" fmla="*/ 24 w 168"/>
                  <a:gd name="T83" fmla="*/ 66 h 106"/>
                  <a:gd name="T84" fmla="*/ 18 w 168"/>
                  <a:gd name="T85" fmla="*/ 74 h 106"/>
                  <a:gd name="T86" fmla="*/ 13 w 168"/>
                  <a:gd name="T87" fmla="*/ 83 h 106"/>
                  <a:gd name="T88" fmla="*/ 7 w 168"/>
                  <a:gd name="T89" fmla="*/ 91 h 106"/>
                  <a:gd name="T90" fmla="*/ 3 w 168"/>
                  <a:gd name="T91" fmla="*/ 99 h 106"/>
                  <a:gd name="T92" fmla="*/ 4 w 168"/>
                  <a:gd name="T93" fmla="*/ 64 h 10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68"/>
                  <a:gd name="T142" fmla="*/ 0 h 106"/>
                  <a:gd name="T143" fmla="*/ 168 w 168"/>
                  <a:gd name="T144" fmla="*/ 106 h 10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68" h="106">
                    <a:moveTo>
                      <a:pt x="13" y="63"/>
                    </a:moveTo>
                    <a:lnTo>
                      <a:pt x="15" y="59"/>
                    </a:lnTo>
                    <a:lnTo>
                      <a:pt x="18" y="55"/>
                    </a:lnTo>
                    <a:lnTo>
                      <a:pt x="21" y="50"/>
                    </a:lnTo>
                    <a:lnTo>
                      <a:pt x="22" y="46"/>
                    </a:lnTo>
                    <a:lnTo>
                      <a:pt x="25" y="42"/>
                    </a:lnTo>
                    <a:lnTo>
                      <a:pt x="27" y="38"/>
                    </a:lnTo>
                    <a:lnTo>
                      <a:pt x="29" y="32"/>
                    </a:lnTo>
                    <a:lnTo>
                      <a:pt x="32" y="28"/>
                    </a:lnTo>
                    <a:lnTo>
                      <a:pt x="36" y="22"/>
                    </a:lnTo>
                    <a:lnTo>
                      <a:pt x="39" y="18"/>
                    </a:lnTo>
                    <a:lnTo>
                      <a:pt x="42" y="14"/>
                    </a:lnTo>
                    <a:lnTo>
                      <a:pt x="46" y="10"/>
                    </a:lnTo>
                    <a:lnTo>
                      <a:pt x="48" y="6"/>
                    </a:lnTo>
                    <a:lnTo>
                      <a:pt x="52" y="3"/>
                    </a:lnTo>
                    <a:lnTo>
                      <a:pt x="56" y="0"/>
                    </a:lnTo>
                    <a:lnTo>
                      <a:pt x="60" y="0"/>
                    </a:lnTo>
                    <a:lnTo>
                      <a:pt x="65" y="0"/>
                    </a:lnTo>
                    <a:lnTo>
                      <a:pt x="69" y="0"/>
                    </a:lnTo>
                    <a:lnTo>
                      <a:pt x="73" y="0"/>
                    </a:lnTo>
                    <a:lnTo>
                      <a:pt x="77" y="0"/>
                    </a:lnTo>
                    <a:lnTo>
                      <a:pt x="83" y="3"/>
                    </a:lnTo>
                    <a:lnTo>
                      <a:pt x="87" y="6"/>
                    </a:lnTo>
                    <a:lnTo>
                      <a:pt x="91" y="7"/>
                    </a:lnTo>
                    <a:lnTo>
                      <a:pt x="95" y="11"/>
                    </a:lnTo>
                    <a:lnTo>
                      <a:pt x="104" y="18"/>
                    </a:lnTo>
                    <a:lnTo>
                      <a:pt x="108" y="21"/>
                    </a:lnTo>
                    <a:lnTo>
                      <a:pt x="114" y="25"/>
                    </a:lnTo>
                    <a:lnTo>
                      <a:pt x="116" y="29"/>
                    </a:lnTo>
                    <a:lnTo>
                      <a:pt x="121" y="32"/>
                    </a:lnTo>
                    <a:lnTo>
                      <a:pt x="125" y="36"/>
                    </a:lnTo>
                    <a:lnTo>
                      <a:pt x="128" y="41"/>
                    </a:lnTo>
                    <a:lnTo>
                      <a:pt x="132" y="45"/>
                    </a:lnTo>
                    <a:lnTo>
                      <a:pt x="136" y="49"/>
                    </a:lnTo>
                    <a:lnTo>
                      <a:pt x="140" y="53"/>
                    </a:lnTo>
                    <a:lnTo>
                      <a:pt x="142" y="57"/>
                    </a:lnTo>
                    <a:lnTo>
                      <a:pt x="146" y="62"/>
                    </a:lnTo>
                    <a:lnTo>
                      <a:pt x="149" y="66"/>
                    </a:lnTo>
                    <a:lnTo>
                      <a:pt x="150" y="70"/>
                    </a:lnTo>
                    <a:lnTo>
                      <a:pt x="154" y="74"/>
                    </a:lnTo>
                    <a:lnTo>
                      <a:pt x="156" y="80"/>
                    </a:lnTo>
                    <a:lnTo>
                      <a:pt x="159" y="84"/>
                    </a:lnTo>
                    <a:lnTo>
                      <a:pt x="160" y="88"/>
                    </a:lnTo>
                    <a:lnTo>
                      <a:pt x="161" y="92"/>
                    </a:lnTo>
                    <a:lnTo>
                      <a:pt x="164" y="97"/>
                    </a:lnTo>
                    <a:lnTo>
                      <a:pt x="166" y="101"/>
                    </a:lnTo>
                    <a:lnTo>
                      <a:pt x="167" y="105"/>
                    </a:lnTo>
                    <a:lnTo>
                      <a:pt x="163" y="104"/>
                    </a:lnTo>
                    <a:lnTo>
                      <a:pt x="160" y="99"/>
                    </a:lnTo>
                    <a:lnTo>
                      <a:pt x="156" y="97"/>
                    </a:lnTo>
                    <a:lnTo>
                      <a:pt x="152" y="94"/>
                    </a:lnTo>
                    <a:lnTo>
                      <a:pt x="147" y="91"/>
                    </a:lnTo>
                    <a:lnTo>
                      <a:pt x="143" y="90"/>
                    </a:lnTo>
                    <a:lnTo>
                      <a:pt x="139" y="87"/>
                    </a:lnTo>
                    <a:lnTo>
                      <a:pt x="136" y="83"/>
                    </a:lnTo>
                    <a:lnTo>
                      <a:pt x="133" y="78"/>
                    </a:lnTo>
                    <a:lnTo>
                      <a:pt x="129" y="76"/>
                    </a:lnTo>
                    <a:lnTo>
                      <a:pt x="125" y="70"/>
                    </a:lnTo>
                    <a:lnTo>
                      <a:pt x="121" y="66"/>
                    </a:lnTo>
                    <a:lnTo>
                      <a:pt x="116" y="62"/>
                    </a:lnTo>
                    <a:lnTo>
                      <a:pt x="112" y="59"/>
                    </a:lnTo>
                    <a:lnTo>
                      <a:pt x="109" y="55"/>
                    </a:lnTo>
                    <a:lnTo>
                      <a:pt x="105" y="52"/>
                    </a:lnTo>
                    <a:lnTo>
                      <a:pt x="101" y="49"/>
                    </a:lnTo>
                    <a:lnTo>
                      <a:pt x="95" y="45"/>
                    </a:lnTo>
                    <a:lnTo>
                      <a:pt x="90" y="39"/>
                    </a:lnTo>
                    <a:lnTo>
                      <a:pt x="86" y="36"/>
                    </a:lnTo>
                    <a:lnTo>
                      <a:pt x="80" y="34"/>
                    </a:lnTo>
                    <a:lnTo>
                      <a:pt x="76" y="31"/>
                    </a:lnTo>
                    <a:lnTo>
                      <a:pt x="70" y="27"/>
                    </a:lnTo>
                    <a:lnTo>
                      <a:pt x="66" y="24"/>
                    </a:lnTo>
                    <a:lnTo>
                      <a:pt x="62" y="22"/>
                    </a:lnTo>
                    <a:lnTo>
                      <a:pt x="58" y="21"/>
                    </a:lnTo>
                    <a:lnTo>
                      <a:pt x="53" y="24"/>
                    </a:lnTo>
                    <a:lnTo>
                      <a:pt x="51" y="29"/>
                    </a:lnTo>
                    <a:lnTo>
                      <a:pt x="46" y="32"/>
                    </a:lnTo>
                    <a:lnTo>
                      <a:pt x="45" y="36"/>
                    </a:lnTo>
                    <a:lnTo>
                      <a:pt x="42" y="41"/>
                    </a:lnTo>
                    <a:lnTo>
                      <a:pt x="39" y="45"/>
                    </a:lnTo>
                    <a:lnTo>
                      <a:pt x="36" y="49"/>
                    </a:lnTo>
                    <a:lnTo>
                      <a:pt x="34" y="53"/>
                    </a:lnTo>
                    <a:lnTo>
                      <a:pt x="29" y="57"/>
                    </a:lnTo>
                    <a:lnTo>
                      <a:pt x="27" y="62"/>
                    </a:lnTo>
                    <a:lnTo>
                      <a:pt x="24" y="66"/>
                    </a:lnTo>
                    <a:lnTo>
                      <a:pt x="21" y="70"/>
                    </a:lnTo>
                    <a:lnTo>
                      <a:pt x="18" y="74"/>
                    </a:lnTo>
                    <a:lnTo>
                      <a:pt x="15" y="78"/>
                    </a:lnTo>
                    <a:lnTo>
                      <a:pt x="13" y="83"/>
                    </a:lnTo>
                    <a:lnTo>
                      <a:pt x="10" y="87"/>
                    </a:lnTo>
                    <a:lnTo>
                      <a:pt x="7" y="91"/>
                    </a:lnTo>
                    <a:lnTo>
                      <a:pt x="6" y="95"/>
                    </a:lnTo>
                    <a:lnTo>
                      <a:pt x="3" y="99"/>
                    </a:lnTo>
                    <a:lnTo>
                      <a:pt x="0" y="104"/>
                    </a:lnTo>
                    <a:lnTo>
                      <a:pt x="4" y="64"/>
                    </a:lnTo>
                  </a:path>
                </a:pathLst>
              </a:custGeom>
              <a:solidFill>
                <a:srgbClr val="00CC00"/>
              </a:solidFill>
              <a:ln w="12700" cap="rnd">
                <a:solidFill>
                  <a:srgbClr val="00CC00"/>
                </a:solidFill>
                <a:round/>
                <a:headEnd/>
                <a:tailEnd/>
              </a:ln>
            </p:spPr>
            <p:txBody>
              <a:bodyPr/>
              <a:lstStyle/>
              <a:p>
                <a:endParaRPr lang="en-US"/>
              </a:p>
            </p:txBody>
          </p:sp>
          <p:sp>
            <p:nvSpPr>
              <p:cNvPr id="3655" name="Freeform 456"/>
              <p:cNvSpPr>
                <a:spLocks/>
              </p:cNvSpPr>
              <p:nvPr/>
            </p:nvSpPr>
            <p:spPr bwMode="auto">
              <a:xfrm>
                <a:off x="4075" y="2265"/>
                <a:ext cx="152" cy="107"/>
              </a:xfrm>
              <a:custGeom>
                <a:avLst/>
                <a:gdLst>
                  <a:gd name="T0" fmla="*/ 1 w 206"/>
                  <a:gd name="T1" fmla="*/ 2 h 131"/>
                  <a:gd name="T2" fmla="*/ 1 w 206"/>
                  <a:gd name="T3" fmla="*/ 2 h 131"/>
                  <a:gd name="T4" fmla="*/ 1 w 206"/>
                  <a:gd name="T5" fmla="*/ 2 h 131"/>
                  <a:gd name="T6" fmla="*/ 1 w 206"/>
                  <a:gd name="T7" fmla="*/ 2 h 131"/>
                  <a:gd name="T8" fmla="*/ 1 w 206"/>
                  <a:gd name="T9" fmla="*/ 2 h 131"/>
                  <a:gd name="T10" fmla="*/ 1 w 206"/>
                  <a:gd name="T11" fmla="*/ 2 h 131"/>
                  <a:gd name="T12" fmla="*/ 1 w 206"/>
                  <a:gd name="T13" fmla="*/ 2 h 131"/>
                  <a:gd name="T14" fmla="*/ 1 w 206"/>
                  <a:gd name="T15" fmla="*/ 0 h 131"/>
                  <a:gd name="T16" fmla="*/ 1 w 206"/>
                  <a:gd name="T17" fmla="*/ 0 h 131"/>
                  <a:gd name="T18" fmla="*/ 1 w 206"/>
                  <a:gd name="T19" fmla="*/ 0 h 131"/>
                  <a:gd name="T20" fmla="*/ 1 w 206"/>
                  <a:gd name="T21" fmla="*/ 2 h 131"/>
                  <a:gd name="T22" fmla="*/ 1 w 206"/>
                  <a:gd name="T23" fmla="*/ 2 h 131"/>
                  <a:gd name="T24" fmla="*/ 1 w 206"/>
                  <a:gd name="T25" fmla="*/ 2 h 131"/>
                  <a:gd name="T26" fmla="*/ 1 w 206"/>
                  <a:gd name="T27" fmla="*/ 2 h 131"/>
                  <a:gd name="T28" fmla="*/ 1 w 206"/>
                  <a:gd name="T29" fmla="*/ 2 h 131"/>
                  <a:gd name="T30" fmla="*/ 1 w 206"/>
                  <a:gd name="T31" fmla="*/ 2 h 131"/>
                  <a:gd name="T32" fmla="*/ 1 w 206"/>
                  <a:gd name="T33" fmla="*/ 2 h 131"/>
                  <a:gd name="T34" fmla="*/ 1 w 206"/>
                  <a:gd name="T35" fmla="*/ 2 h 131"/>
                  <a:gd name="T36" fmla="*/ 1 w 206"/>
                  <a:gd name="T37" fmla="*/ 2 h 131"/>
                  <a:gd name="T38" fmla="*/ 1 w 206"/>
                  <a:gd name="T39" fmla="*/ 3 h 131"/>
                  <a:gd name="T40" fmla="*/ 1 w 206"/>
                  <a:gd name="T41" fmla="*/ 3 h 131"/>
                  <a:gd name="T42" fmla="*/ 1 w 206"/>
                  <a:gd name="T43" fmla="*/ 4 h 131"/>
                  <a:gd name="T44" fmla="*/ 1 w 206"/>
                  <a:gd name="T45" fmla="*/ 4 h 131"/>
                  <a:gd name="T46" fmla="*/ 1 w 206"/>
                  <a:gd name="T47" fmla="*/ 4 h 131"/>
                  <a:gd name="T48" fmla="*/ 1 w 206"/>
                  <a:gd name="T49" fmla="*/ 4 h 131"/>
                  <a:gd name="T50" fmla="*/ 1 w 206"/>
                  <a:gd name="T51" fmla="*/ 4 h 131"/>
                  <a:gd name="T52" fmla="*/ 1 w 206"/>
                  <a:gd name="T53" fmla="*/ 3 h 131"/>
                  <a:gd name="T54" fmla="*/ 1 w 206"/>
                  <a:gd name="T55" fmla="*/ 3 h 131"/>
                  <a:gd name="T56" fmla="*/ 1 w 206"/>
                  <a:gd name="T57" fmla="*/ 2 h 131"/>
                  <a:gd name="T58" fmla="*/ 1 w 206"/>
                  <a:gd name="T59" fmla="*/ 2 h 131"/>
                  <a:gd name="T60" fmla="*/ 1 w 206"/>
                  <a:gd name="T61" fmla="*/ 2 h 131"/>
                  <a:gd name="T62" fmla="*/ 1 w 206"/>
                  <a:gd name="T63" fmla="*/ 2 h 131"/>
                  <a:gd name="T64" fmla="*/ 1 w 206"/>
                  <a:gd name="T65" fmla="*/ 2 h 131"/>
                  <a:gd name="T66" fmla="*/ 1 w 206"/>
                  <a:gd name="T67" fmla="*/ 2 h 131"/>
                  <a:gd name="T68" fmla="*/ 1 w 206"/>
                  <a:gd name="T69" fmla="*/ 2 h 131"/>
                  <a:gd name="T70" fmla="*/ 1 w 206"/>
                  <a:gd name="T71" fmla="*/ 2 h 131"/>
                  <a:gd name="T72" fmla="*/ 1 w 206"/>
                  <a:gd name="T73" fmla="*/ 2 h 131"/>
                  <a:gd name="T74" fmla="*/ 1 w 206"/>
                  <a:gd name="T75" fmla="*/ 2 h 131"/>
                  <a:gd name="T76" fmla="*/ 1 w 206"/>
                  <a:gd name="T77" fmla="*/ 2 h 131"/>
                  <a:gd name="T78" fmla="*/ 1 w 206"/>
                  <a:gd name="T79" fmla="*/ 2 h 131"/>
                  <a:gd name="T80" fmla="*/ 1 w 206"/>
                  <a:gd name="T81" fmla="*/ 2 h 131"/>
                  <a:gd name="T82" fmla="*/ 1 w 206"/>
                  <a:gd name="T83" fmla="*/ 2 h 131"/>
                  <a:gd name="T84" fmla="*/ 1 w 206"/>
                  <a:gd name="T85" fmla="*/ 3 h 131"/>
                  <a:gd name="T86" fmla="*/ 1 w 206"/>
                  <a:gd name="T87" fmla="*/ 3 h 131"/>
                  <a:gd name="T88" fmla="*/ 1 w 206"/>
                  <a:gd name="T89" fmla="*/ 4 h 131"/>
                  <a:gd name="T90" fmla="*/ 1 w 206"/>
                  <a:gd name="T91" fmla="*/ 4 h 131"/>
                  <a:gd name="T92" fmla="*/ 1 w 206"/>
                  <a:gd name="T93" fmla="*/ 2 h 13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206"/>
                  <a:gd name="T142" fmla="*/ 0 h 131"/>
                  <a:gd name="T143" fmla="*/ 206 w 206"/>
                  <a:gd name="T144" fmla="*/ 131 h 13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206" h="131">
                    <a:moveTo>
                      <a:pt x="16" y="78"/>
                    </a:moveTo>
                    <a:lnTo>
                      <a:pt x="19" y="73"/>
                    </a:lnTo>
                    <a:lnTo>
                      <a:pt x="22" y="68"/>
                    </a:lnTo>
                    <a:lnTo>
                      <a:pt x="26" y="62"/>
                    </a:lnTo>
                    <a:lnTo>
                      <a:pt x="28" y="57"/>
                    </a:lnTo>
                    <a:lnTo>
                      <a:pt x="31" y="52"/>
                    </a:lnTo>
                    <a:lnTo>
                      <a:pt x="33" y="47"/>
                    </a:lnTo>
                    <a:lnTo>
                      <a:pt x="36" y="40"/>
                    </a:lnTo>
                    <a:lnTo>
                      <a:pt x="40" y="35"/>
                    </a:lnTo>
                    <a:lnTo>
                      <a:pt x="45" y="28"/>
                    </a:lnTo>
                    <a:lnTo>
                      <a:pt x="48" y="23"/>
                    </a:lnTo>
                    <a:lnTo>
                      <a:pt x="52" y="17"/>
                    </a:lnTo>
                    <a:lnTo>
                      <a:pt x="57" y="12"/>
                    </a:lnTo>
                    <a:lnTo>
                      <a:pt x="59" y="7"/>
                    </a:lnTo>
                    <a:lnTo>
                      <a:pt x="64" y="3"/>
                    </a:lnTo>
                    <a:lnTo>
                      <a:pt x="69" y="0"/>
                    </a:lnTo>
                    <a:lnTo>
                      <a:pt x="74" y="0"/>
                    </a:lnTo>
                    <a:lnTo>
                      <a:pt x="79" y="0"/>
                    </a:lnTo>
                    <a:lnTo>
                      <a:pt x="84" y="0"/>
                    </a:lnTo>
                    <a:lnTo>
                      <a:pt x="90" y="0"/>
                    </a:lnTo>
                    <a:lnTo>
                      <a:pt x="95" y="0"/>
                    </a:lnTo>
                    <a:lnTo>
                      <a:pt x="102" y="3"/>
                    </a:lnTo>
                    <a:lnTo>
                      <a:pt x="107" y="7"/>
                    </a:lnTo>
                    <a:lnTo>
                      <a:pt x="112" y="9"/>
                    </a:lnTo>
                    <a:lnTo>
                      <a:pt x="117" y="14"/>
                    </a:lnTo>
                    <a:lnTo>
                      <a:pt x="127" y="23"/>
                    </a:lnTo>
                    <a:lnTo>
                      <a:pt x="133" y="26"/>
                    </a:lnTo>
                    <a:lnTo>
                      <a:pt x="140" y="31"/>
                    </a:lnTo>
                    <a:lnTo>
                      <a:pt x="143" y="36"/>
                    </a:lnTo>
                    <a:lnTo>
                      <a:pt x="148" y="40"/>
                    </a:lnTo>
                    <a:lnTo>
                      <a:pt x="153" y="45"/>
                    </a:lnTo>
                    <a:lnTo>
                      <a:pt x="157" y="50"/>
                    </a:lnTo>
                    <a:lnTo>
                      <a:pt x="162" y="55"/>
                    </a:lnTo>
                    <a:lnTo>
                      <a:pt x="167" y="61"/>
                    </a:lnTo>
                    <a:lnTo>
                      <a:pt x="172" y="66"/>
                    </a:lnTo>
                    <a:lnTo>
                      <a:pt x="174" y="71"/>
                    </a:lnTo>
                    <a:lnTo>
                      <a:pt x="179" y="76"/>
                    </a:lnTo>
                    <a:lnTo>
                      <a:pt x="183" y="81"/>
                    </a:lnTo>
                    <a:lnTo>
                      <a:pt x="184" y="87"/>
                    </a:lnTo>
                    <a:lnTo>
                      <a:pt x="189" y="92"/>
                    </a:lnTo>
                    <a:lnTo>
                      <a:pt x="191" y="99"/>
                    </a:lnTo>
                    <a:lnTo>
                      <a:pt x="195" y="104"/>
                    </a:lnTo>
                    <a:lnTo>
                      <a:pt x="196" y="109"/>
                    </a:lnTo>
                    <a:lnTo>
                      <a:pt x="198" y="114"/>
                    </a:lnTo>
                    <a:lnTo>
                      <a:pt x="202" y="120"/>
                    </a:lnTo>
                    <a:lnTo>
                      <a:pt x="203" y="125"/>
                    </a:lnTo>
                    <a:lnTo>
                      <a:pt x="205" y="130"/>
                    </a:lnTo>
                    <a:lnTo>
                      <a:pt x="200" y="128"/>
                    </a:lnTo>
                    <a:lnTo>
                      <a:pt x="196" y="123"/>
                    </a:lnTo>
                    <a:lnTo>
                      <a:pt x="191" y="120"/>
                    </a:lnTo>
                    <a:lnTo>
                      <a:pt x="186" y="116"/>
                    </a:lnTo>
                    <a:lnTo>
                      <a:pt x="181" y="113"/>
                    </a:lnTo>
                    <a:lnTo>
                      <a:pt x="176" y="111"/>
                    </a:lnTo>
                    <a:lnTo>
                      <a:pt x="171" y="107"/>
                    </a:lnTo>
                    <a:lnTo>
                      <a:pt x="167" y="102"/>
                    </a:lnTo>
                    <a:lnTo>
                      <a:pt x="164" y="97"/>
                    </a:lnTo>
                    <a:lnTo>
                      <a:pt x="158" y="94"/>
                    </a:lnTo>
                    <a:lnTo>
                      <a:pt x="153" y="87"/>
                    </a:lnTo>
                    <a:lnTo>
                      <a:pt x="148" y="81"/>
                    </a:lnTo>
                    <a:lnTo>
                      <a:pt x="143" y="76"/>
                    </a:lnTo>
                    <a:lnTo>
                      <a:pt x="138" y="73"/>
                    </a:lnTo>
                    <a:lnTo>
                      <a:pt x="134" y="68"/>
                    </a:lnTo>
                    <a:lnTo>
                      <a:pt x="129" y="64"/>
                    </a:lnTo>
                    <a:lnTo>
                      <a:pt x="124" y="61"/>
                    </a:lnTo>
                    <a:lnTo>
                      <a:pt x="117" y="55"/>
                    </a:lnTo>
                    <a:lnTo>
                      <a:pt x="110" y="49"/>
                    </a:lnTo>
                    <a:lnTo>
                      <a:pt x="105" y="45"/>
                    </a:lnTo>
                    <a:lnTo>
                      <a:pt x="98" y="42"/>
                    </a:lnTo>
                    <a:lnTo>
                      <a:pt x="93" y="38"/>
                    </a:lnTo>
                    <a:lnTo>
                      <a:pt x="86" y="33"/>
                    </a:lnTo>
                    <a:lnTo>
                      <a:pt x="81" y="29"/>
                    </a:lnTo>
                    <a:lnTo>
                      <a:pt x="76" y="28"/>
                    </a:lnTo>
                    <a:lnTo>
                      <a:pt x="71" y="26"/>
                    </a:lnTo>
                    <a:lnTo>
                      <a:pt x="65" y="29"/>
                    </a:lnTo>
                    <a:lnTo>
                      <a:pt x="62" y="36"/>
                    </a:lnTo>
                    <a:lnTo>
                      <a:pt x="57" y="40"/>
                    </a:lnTo>
                    <a:lnTo>
                      <a:pt x="55" y="45"/>
                    </a:lnTo>
                    <a:lnTo>
                      <a:pt x="52" y="50"/>
                    </a:lnTo>
                    <a:lnTo>
                      <a:pt x="48" y="55"/>
                    </a:lnTo>
                    <a:lnTo>
                      <a:pt x="45" y="61"/>
                    </a:lnTo>
                    <a:lnTo>
                      <a:pt x="41" y="66"/>
                    </a:lnTo>
                    <a:lnTo>
                      <a:pt x="36" y="71"/>
                    </a:lnTo>
                    <a:lnTo>
                      <a:pt x="33" y="76"/>
                    </a:lnTo>
                    <a:lnTo>
                      <a:pt x="29" y="81"/>
                    </a:lnTo>
                    <a:lnTo>
                      <a:pt x="26" y="87"/>
                    </a:lnTo>
                    <a:lnTo>
                      <a:pt x="22" y="92"/>
                    </a:lnTo>
                    <a:lnTo>
                      <a:pt x="19" y="97"/>
                    </a:lnTo>
                    <a:lnTo>
                      <a:pt x="16" y="102"/>
                    </a:lnTo>
                    <a:lnTo>
                      <a:pt x="12" y="107"/>
                    </a:lnTo>
                    <a:lnTo>
                      <a:pt x="9" y="113"/>
                    </a:lnTo>
                    <a:lnTo>
                      <a:pt x="7" y="118"/>
                    </a:lnTo>
                    <a:lnTo>
                      <a:pt x="3" y="123"/>
                    </a:lnTo>
                    <a:lnTo>
                      <a:pt x="0" y="128"/>
                    </a:lnTo>
                    <a:lnTo>
                      <a:pt x="5" y="80"/>
                    </a:lnTo>
                  </a:path>
                </a:pathLst>
              </a:custGeom>
              <a:solidFill>
                <a:srgbClr val="00CC00"/>
              </a:solidFill>
              <a:ln w="12700" cap="rnd">
                <a:solidFill>
                  <a:srgbClr val="00CC00"/>
                </a:solidFill>
                <a:round/>
                <a:headEnd/>
                <a:tailEnd/>
              </a:ln>
            </p:spPr>
            <p:txBody>
              <a:bodyPr/>
              <a:lstStyle/>
              <a:p>
                <a:endParaRPr lang="en-US"/>
              </a:p>
            </p:txBody>
          </p:sp>
          <p:sp>
            <p:nvSpPr>
              <p:cNvPr id="3656" name="Freeform 457"/>
              <p:cNvSpPr>
                <a:spLocks/>
              </p:cNvSpPr>
              <p:nvPr/>
            </p:nvSpPr>
            <p:spPr bwMode="auto">
              <a:xfrm>
                <a:off x="3897" y="2160"/>
                <a:ext cx="186" cy="118"/>
              </a:xfrm>
              <a:custGeom>
                <a:avLst/>
                <a:gdLst>
                  <a:gd name="T0" fmla="*/ 168 w 186"/>
                  <a:gd name="T1" fmla="*/ 66 h 118"/>
                  <a:gd name="T2" fmla="*/ 162 w 186"/>
                  <a:gd name="T3" fmla="*/ 56 h 118"/>
                  <a:gd name="T4" fmla="*/ 157 w 186"/>
                  <a:gd name="T5" fmla="*/ 47 h 118"/>
                  <a:gd name="T6" fmla="*/ 152 w 186"/>
                  <a:gd name="T7" fmla="*/ 36 h 118"/>
                  <a:gd name="T8" fmla="*/ 145 w 186"/>
                  <a:gd name="T9" fmla="*/ 25 h 118"/>
                  <a:gd name="T10" fmla="*/ 138 w 186"/>
                  <a:gd name="T11" fmla="*/ 16 h 118"/>
                  <a:gd name="T12" fmla="*/ 132 w 186"/>
                  <a:gd name="T13" fmla="*/ 6 h 118"/>
                  <a:gd name="T14" fmla="*/ 123 w 186"/>
                  <a:gd name="T15" fmla="*/ 0 h 118"/>
                  <a:gd name="T16" fmla="*/ 113 w 186"/>
                  <a:gd name="T17" fmla="*/ 0 h 118"/>
                  <a:gd name="T18" fmla="*/ 104 w 186"/>
                  <a:gd name="T19" fmla="*/ 0 h 118"/>
                  <a:gd name="T20" fmla="*/ 93 w 186"/>
                  <a:gd name="T21" fmla="*/ 3 h 118"/>
                  <a:gd name="T22" fmla="*/ 84 w 186"/>
                  <a:gd name="T23" fmla="*/ 8 h 118"/>
                  <a:gd name="T24" fmla="*/ 70 w 186"/>
                  <a:gd name="T25" fmla="*/ 20 h 118"/>
                  <a:gd name="T26" fmla="*/ 59 w 186"/>
                  <a:gd name="T27" fmla="*/ 28 h 118"/>
                  <a:gd name="T28" fmla="*/ 51 w 186"/>
                  <a:gd name="T29" fmla="*/ 36 h 118"/>
                  <a:gd name="T30" fmla="*/ 44 w 186"/>
                  <a:gd name="T31" fmla="*/ 45 h 118"/>
                  <a:gd name="T32" fmla="*/ 34 w 186"/>
                  <a:gd name="T33" fmla="*/ 55 h 118"/>
                  <a:gd name="T34" fmla="*/ 28 w 186"/>
                  <a:gd name="T35" fmla="*/ 64 h 118"/>
                  <a:gd name="T36" fmla="*/ 20 w 186"/>
                  <a:gd name="T37" fmla="*/ 73 h 118"/>
                  <a:gd name="T38" fmla="*/ 14 w 186"/>
                  <a:gd name="T39" fmla="*/ 83 h 118"/>
                  <a:gd name="T40" fmla="*/ 9 w 186"/>
                  <a:gd name="T41" fmla="*/ 94 h 118"/>
                  <a:gd name="T42" fmla="*/ 6 w 186"/>
                  <a:gd name="T43" fmla="*/ 103 h 118"/>
                  <a:gd name="T44" fmla="*/ 2 w 186"/>
                  <a:gd name="T45" fmla="*/ 112 h 118"/>
                  <a:gd name="T46" fmla="*/ 5 w 186"/>
                  <a:gd name="T47" fmla="*/ 115 h 118"/>
                  <a:gd name="T48" fmla="*/ 12 w 186"/>
                  <a:gd name="T49" fmla="*/ 108 h 118"/>
                  <a:gd name="T50" fmla="*/ 22 w 186"/>
                  <a:gd name="T51" fmla="*/ 101 h 118"/>
                  <a:gd name="T52" fmla="*/ 31 w 186"/>
                  <a:gd name="T53" fmla="*/ 97 h 118"/>
                  <a:gd name="T54" fmla="*/ 37 w 186"/>
                  <a:gd name="T55" fmla="*/ 87 h 118"/>
                  <a:gd name="T56" fmla="*/ 47 w 186"/>
                  <a:gd name="T57" fmla="*/ 78 h 118"/>
                  <a:gd name="T58" fmla="*/ 56 w 186"/>
                  <a:gd name="T59" fmla="*/ 69 h 118"/>
                  <a:gd name="T60" fmla="*/ 64 w 186"/>
                  <a:gd name="T61" fmla="*/ 61 h 118"/>
                  <a:gd name="T62" fmla="*/ 73 w 186"/>
                  <a:gd name="T63" fmla="*/ 55 h 118"/>
                  <a:gd name="T64" fmla="*/ 86 w 186"/>
                  <a:gd name="T65" fmla="*/ 44 h 118"/>
                  <a:gd name="T66" fmla="*/ 96 w 186"/>
                  <a:gd name="T67" fmla="*/ 37 h 118"/>
                  <a:gd name="T68" fmla="*/ 107 w 186"/>
                  <a:gd name="T69" fmla="*/ 30 h 118"/>
                  <a:gd name="T70" fmla="*/ 117 w 186"/>
                  <a:gd name="T71" fmla="*/ 25 h 118"/>
                  <a:gd name="T72" fmla="*/ 126 w 186"/>
                  <a:gd name="T73" fmla="*/ 27 h 118"/>
                  <a:gd name="T74" fmla="*/ 134 w 186"/>
                  <a:gd name="T75" fmla="*/ 36 h 118"/>
                  <a:gd name="T76" fmla="*/ 138 w 186"/>
                  <a:gd name="T77" fmla="*/ 45 h 118"/>
                  <a:gd name="T78" fmla="*/ 145 w 186"/>
                  <a:gd name="T79" fmla="*/ 55 h 118"/>
                  <a:gd name="T80" fmla="*/ 152 w 186"/>
                  <a:gd name="T81" fmla="*/ 64 h 118"/>
                  <a:gd name="T82" fmla="*/ 159 w 186"/>
                  <a:gd name="T83" fmla="*/ 73 h 118"/>
                  <a:gd name="T84" fmla="*/ 165 w 186"/>
                  <a:gd name="T85" fmla="*/ 83 h 118"/>
                  <a:gd name="T86" fmla="*/ 171 w 186"/>
                  <a:gd name="T87" fmla="*/ 92 h 118"/>
                  <a:gd name="T88" fmla="*/ 177 w 186"/>
                  <a:gd name="T89" fmla="*/ 101 h 118"/>
                  <a:gd name="T90" fmla="*/ 182 w 186"/>
                  <a:gd name="T91" fmla="*/ 111 h 118"/>
                  <a:gd name="T92" fmla="*/ 180 w 186"/>
                  <a:gd name="T93" fmla="*/ 72 h 11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6"/>
                  <a:gd name="T142" fmla="*/ 0 h 118"/>
                  <a:gd name="T143" fmla="*/ 186 w 186"/>
                  <a:gd name="T144" fmla="*/ 118 h 11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6" h="118">
                    <a:moveTo>
                      <a:pt x="171" y="70"/>
                    </a:moveTo>
                    <a:lnTo>
                      <a:pt x="168" y="66"/>
                    </a:lnTo>
                    <a:lnTo>
                      <a:pt x="165" y="61"/>
                    </a:lnTo>
                    <a:lnTo>
                      <a:pt x="162" y="56"/>
                    </a:lnTo>
                    <a:lnTo>
                      <a:pt x="160" y="51"/>
                    </a:lnTo>
                    <a:lnTo>
                      <a:pt x="157" y="47"/>
                    </a:lnTo>
                    <a:lnTo>
                      <a:pt x="155" y="42"/>
                    </a:lnTo>
                    <a:lnTo>
                      <a:pt x="152" y="36"/>
                    </a:lnTo>
                    <a:lnTo>
                      <a:pt x="149" y="31"/>
                    </a:lnTo>
                    <a:lnTo>
                      <a:pt x="145" y="25"/>
                    </a:lnTo>
                    <a:lnTo>
                      <a:pt x="141" y="20"/>
                    </a:lnTo>
                    <a:lnTo>
                      <a:pt x="138" y="16"/>
                    </a:lnTo>
                    <a:lnTo>
                      <a:pt x="134" y="11"/>
                    </a:lnTo>
                    <a:lnTo>
                      <a:pt x="132" y="6"/>
                    </a:lnTo>
                    <a:lnTo>
                      <a:pt x="127" y="3"/>
                    </a:lnTo>
                    <a:lnTo>
                      <a:pt x="123" y="0"/>
                    </a:lnTo>
                    <a:lnTo>
                      <a:pt x="118" y="0"/>
                    </a:lnTo>
                    <a:lnTo>
                      <a:pt x="113" y="0"/>
                    </a:lnTo>
                    <a:lnTo>
                      <a:pt x="109" y="0"/>
                    </a:lnTo>
                    <a:lnTo>
                      <a:pt x="104" y="0"/>
                    </a:lnTo>
                    <a:lnTo>
                      <a:pt x="99" y="0"/>
                    </a:lnTo>
                    <a:lnTo>
                      <a:pt x="93" y="3"/>
                    </a:lnTo>
                    <a:lnTo>
                      <a:pt x="89" y="6"/>
                    </a:lnTo>
                    <a:lnTo>
                      <a:pt x="84" y="8"/>
                    </a:lnTo>
                    <a:lnTo>
                      <a:pt x="79" y="12"/>
                    </a:lnTo>
                    <a:lnTo>
                      <a:pt x="70" y="20"/>
                    </a:lnTo>
                    <a:lnTo>
                      <a:pt x="65" y="23"/>
                    </a:lnTo>
                    <a:lnTo>
                      <a:pt x="59" y="28"/>
                    </a:lnTo>
                    <a:lnTo>
                      <a:pt x="56" y="33"/>
                    </a:lnTo>
                    <a:lnTo>
                      <a:pt x="51" y="36"/>
                    </a:lnTo>
                    <a:lnTo>
                      <a:pt x="47" y="41"/>
                    </a:lnTo>
                    <a:lnTo>
                      <a:pt x="44" y="45"/>
                    </a:lnTo>
                    <a:lnTo>
                      <a:pt x="39" y="50"/>
                    </a:lnTo>
                    <a:lnTo>
                      <a:pt x="34" y="55"/>
                    </a:lnTo>
                    <a:lnTo>
                      <a:pt x="30" y="59"/>
                    </a:lnTo>
                    <a:lnTo>
                      <a:pt x="28" y="64"/>
                    </a:lnTo>
                    <a:lnTo>
                      <a:pt x="23" y="69"/>
                    </a:lnTo>
                    <a:lnTo>
                      <a:pt x="20" y="73"/>
                    </a:lnTo>
                    <a:lnTo>
                      <a:pt x="19" y="78"/>
                    </a:lnTo>
                    <a:lnTo>
                      <a:pt x="14" y="83"/>
                    </a:lnTo>
                    <a:lnTo>
                      <a:pt x="12" y="89"/>
                    </a:lnTo>
                    <a:lnTo>
                      <a:pt x="9" y="94"/>
                    </a:lnTo>
                    <a:lnTo>
                      <a:pt x="8" y="98"/>
                    </a:lnTo>
                    <a:lnTo>
                      <a:pt x="6" y="103"/>
                    </a:lnTo>
                    <a:lnTo>
                      <a:pt x="3" y="108"/>
                    </a:lnTo>
                    <a:lnTo>
                      <a:pt x="2" y="112"/>
                    </a:lnTo>
                    <a:lnTo>
                      <a:pt x="0" y="117"/>
                    </a:lnTo>
                    <a:lnTo>
                      <a:pt x="5" y="115"/>
                    </a:lnTo>
                    <a:lnTo>
                      <a:pt x="8" y="111"/>
                    </a:lnTo>
                    <a:lnTo>
                      <a:pt x="12" y="108"/>
                    </a:lnTo>
                    <a:lnTo>
                      <a:pt x="17" y="105"/>
                    </a:lnTo>
                    <a:lnTo>
                      <a:pt x="22" y="101"/>
                    </a:lnTo>
                    <a:lnTo>
                      <a:pt x="26" y="100"/>
                    </a:lnTo>
                    <a:lnTo>
                      <a:pt x="31" y="97"/>
                    </a:lnTo>
                    <a:lnTo>
                      <a:pt x="34" y="92"/>
                    </a:lnTo>
                    <a:lnTo>
                      <a:pt x="37" y="87"/>
                    </a:lnTo>
                    <a:lnTo>
                      <a:pt x="42" y="84"/>
                    </a:lnTo>
                    <a:lnTo>
                      <a:pt x="47" y="78"/>
                    </a:lnTo>
                    <a:lnTo>
                      <a:pt x="51" y="73"/>
                    </a:lnTo>
                    <a:lnTo>
                      <a:pt x="56" y="69"/>
                    </a:lnTo>
                    <a:lnTo>
                      <a:pt x="61" y="66"/>
                    </a:lnTo>
                    <a:lnTo>
                      <a:pt x="64" y="61"/>
                    </a:lnTo>
                    <a:lnTo>
                      <a:pt x="68" y="58"/>
                    </a:lnTo>
                    <a:lnTo>
                      <a:pt x="73" y="55"/>
                    </a:lnTo>
                    <a:lnTo>
                      <a:pt x="79" y="50"/>
                    </a:lnTo>
                    <a:lnTo>
                      <a:pt x="86" y="44"/>
                    </a:lnTo>
                    <a:lnTo>
                      <a:pt x="90" y="41"/>
                    </a:lnTo>
                    <a:lnTo>
                      <a:pt x="96" y="37"/>
                    </a:lnTo>
                    <a:lnTo>
                      <a:pt x="101" y="34"/>
                    </a:lnTo>
                    <a:lnTo>
                      <a:pt x="107" y="30"/>
                    </a:lnTo>
                    <a:lnTo>
                      <a:pt x="112" y="27"/>
                    </a:lnTo>
                    <a:lnTo>
                      <a:pt x="117" y="25"/>
                    </a:lnTo>
                    <a:lnTo>
                      <a:pt x="121" y="23"/>
                    </a:lnTo>
                    <a:lnTo>
                      <a:pt x="126" y="27"/>
                    </a:lnTo>
                    <a:lnTo>
                      <a:pt x="129" y="33"/>
                    </a:lnTo>
                    <a:lnTo>
                      <a:pt x="134" y="36"/>
                    </a:lnTo>
                    <a:lnTo>
                      <a:pt x="135" y="41"/>
                    </a:lnTo>
                    <a:lnTo>
                      <a:pt x="138" y="45"/>
                    </a:lnTo>
                    <a:lnTo>
                      <a:pt x="141" y="50"/>
                    </a:lnTo>
                    <a:lnTo>
                      <a:pt x="145" y="55"/>
                    </a:lnTo>
                    <a:lnTo>
                      <a:pt x="148" y="59"/>
                    </a:lnTo>
                    <a:lnTo>
                      <a:pt x="152" y="64"/>
                    </a:lnTo>
                    <a:lnTo>
                      <a:pt x="155" y="69"/>
                    </a:lnTo>
                    <a:lnTo>
                      <a:pt x="159" y="73"/>
                    </a:lnTo>
                    <a:lnTo>
                      <a:pt x="162" y="78"/>
                    </a:lnTo>
                    <a:lnTo>
                      <a:pt x="165" y="83"/>
                    </a:lnTo>
                    <a:lnTo>
                      <a:pt x="168" y="87"/>
                    </a:lnTo>
                    <a:lnTo>
                      <a:pt x="171" y="92"/>
                    </a:lnTo>
                    <a:lnTo>
                      <a:pt x="174" y="97"/>
                    </a:lnTo>
                    <a:lnTo>
                      <a:pt x="177" y="101"/>
                    </a:lnTo>
                    <a:lnTo>
                      <a:pt x="179" y="106"/>
                    </a:lnTo>
                    <a:lnTo>
                      <a:pt x="182" y="111"/>
                    </a:lnTo>
                    <a:lnTo>
                      <a:pt x="185" y="115"/>
                    </a:lnTo>
                    <a:lnTo>
                      <a:pt x="180" y="72"/>
                    </a:lnTo>
                  </a:path>
                </a:pathLst>
              </a:custGeom>
              <a:solidFill>
                <a:srgbClr val="00CC00"/>
              </a:solidFill>
              <a:ln w="12700" cap="rnd">
                <a:solidFill>
                  <a:srgbClr val="00CC00"/>
                </a:solidFill>
                <a:round/>
                <a:headEnd/>
                <a:tailEnd/>
              </a:ln>
            </p:spPr>
            <p:txBody>
              <a:bodyPr/>
              <a:lstStyle/>
              <a:p>
                <a:endParaRPr lang="en-US"/>
              </a:p>
            </p:txBody>
          </p:sp>
          <p:sp>
            <p:nvSpPr>
              <p:cNvPr id="3657" name="Freeform 458"/>
              <p:cNvSpPr>
                <a:spLocks/>
              </p:cNvSpPr>
              <p:nvPr/>
            </p:nvSpPr>
            <p:spPr bwMode="auto">
              <a:xfrm>
                <a:off x="4081" y="2002"/>
                <a:ext cx="110" cy="70"/>
              </a:xfrm>
              <a:custGeom>
                <a:avLst/>
                <a:gdLst>
                  <a:gd name="T0" fmla="*/ 10 w 110"/>
                  <a:gd name="T1" fmla="*/ 39 h 70"/>
                  <a:gd name="T2" fmla="*/ 14 w 110"/>
                  <a:gd name="T3" fmla="*/ 33 h 70"/>
                  <a:gd name="T4" fmla="*/ 16 w 110"/>
                  <a:gd name="T5" fmla="*/ 28 h 70"/>
                  <a:gd name="T6" fmla="*/ 19 w 110"/>
                  <a:gd name="T7" fmla="*/ 21 h 70"/>
                  <a:gd name="T8" fmla="*/ 24 w 110"/>
                  <a:gd name="T9" fmla="*/ 15 h 70"/>
                  <a:gd name="T10" fmla="*/ 27 w 110"/>
                  <a:gd name="T11" fmla="*/ 9 h 70"/>
                  <a:gd name="T12" fmla="*/ 31 w 110"/>
                  <a:gd name="T13" fmla="*/ 4 h 70"/>
                  <a:gd name="T14" fmla="*/ 37 w 110"/>
                  <a:gd name="T15" fmla="*/ 0 h 70"/>
                  <a:gd name="T16" fmla="*/ 42 w 110"/>
                  <a:gd name="T17" fmla="*/ 0 h 70"/>
                  <a:gd name="T18" fmla="*/ 48 w 110"/>
                  <a:gd name="T19" fmla="*/ 0 h 70"/>
                  <a:gd name="T20" fmla="*/ 54 w 110"/>
                  <a:gd name="T21" fmla="*/ 2 h 70"/>
                  <a:gd name="T22" fmla="*/ 60 w 110"/>
                  <a:gd name="T23" fmla="*/ 5 h 70"/>
                  <a:gd name="T24" fmla="*/ 68 w 110"/>
                  <a:gd name="T25" fmla="*/ 12 h 70"/>
                  <a:gd name="T26" fmla="*/ 74 w 110"/>
                  <a:gd name="T27" fmla="*/ 17 h 70"/>
                  <a:gd name="T28" fmla="*/ 79 w 110"/>
                  <a:gd name="T29" fmla="*/ 21 h 70"/>
                  <a:gd name="T30" fmla="*/ 83 w 110"/>
                  <a:gd name="T31" fmla="*/ 27 h 70"/>
                  <a:gd name="T32" fmla="*/ 89 w 110"/>
                  <a:gd name="T33" fmla="*/ 32 h 70"/>
                  <a:gd name="T34" fmla="*/ 93 w 110"/>
                  <a:gd name="T35" fmla="*/ 38 h 70"/>
                  <a:gd name="T36" fmla="*/ 97 w 110"/>
                  <a:gd name="T37" fmla="*/ 43 h 70"/>
                  <a:gd name="T38" fmla="*/ 101 w 110"/>
                  <a:gd name="T39" fmla="*/ 49 h 70"/>
                  <a:gd name="T40" fmla="*/ 104 w 110"/>
                  <a:gd name="T41" fmla="*/ 55 h 70"/>
                  <a:gd name="T42" fmla="*/ 105 w 110"/>
                  <a:gd name="T43" fmla="*/ 61 h 70"/>
                  <a:gd name="T44" fmla="*/ 108 w 110"/>
                  <a:gd name="T45" fmla="*/ 66 h 70"/>
                  <a:gd name="T46" fmla="*/ 106 w 110"/>
                  <a:gd name="T47" fmla="*/ 68 h 70"/>
                  <a:gd name="T48" fmla="*/ 102 w 110"/>
                  <a:gd name="T49" fmla="*/ 63 h 70"/>
                  <a:gd name="T50" fmla="*/ 96 w 110"/>
                  <a:gd name="T51" fmla="*/ 60 h 70"/>
                  <a:gd name="T52" fmla="*/ 91 w 110"/>
                  <a:gd name="T53" fmla="*/ 57 h 70"/>
                  <a:gd name="T54" fmla="*/ 87 w 110"/>
                  <a:gd name="T55" fmla="*/ 52 h 70"/>
                  <a:gd name="T56" fmla="*/ 82 w 110"/>
                  <a:gd name="T57" fmla="*/ 46 h 70"/>
                  <a:gd name="T58" fmla="*/ 76 w 110"/>
                  <a:gd name="T59" fmla="*/ 40 h 70"/>
                  <a:gd name="T60" fmla="*/ 71 w 110"/>
                  <a:gd name="T61" fmla="*/ 36 h 70"/>
                  <a:gd name="T62" fmla="*/ 66 w 110"/>
                  <a:gd name="T63" fmla="*/ 32 h 70"/>
                  <a:gd name="T64" fmla="*/ 59 w 110"/>
                  <a:gd name="T65" fmla="*/ 26 h 70"/>
                  <a:gd name="T66" fmla="*/ 52 w 110"/>
                  <a:gd name="T67" fmla="*/ 22 h 70"/>
                  <a:gd name="T68" fmla="*/ 46 w 110"/>
                  <a:gd name="T69" fmla="*/ 17 h 70"/>
                  <a:gd name="T70" fmla="*/ 40 w 110"/>
                  <a:gd name="T71" fmla="*/ 15 h 70"/>
                  <a:gd name="T72" fmla="*/ 35 w 110"/>
                  <a:gd name="T73" fmla="*/ 16 h 70"/>
                  <a:gd name="T74" fmla="*/ 30 w 110"/>
                  <a:gd name="T75" fmla="*/ 21 h 70"/>
                  <a:gd name="T76" fmla="*/ 27 w 110"/>
                  <a:gd name="T77" fmla="*/ 27 h 70"/>
                  <a:gd name="T78" fmla="*/ 24 w 110"/>
                  <a:gd name="T79" fmla="*/ 32 h 70"/>
                  <a:gd name="T80" fmla="*/ 19 w 110"/>
                  <a:gd name="T81" fmla="*/ 38 h 70"/>
                  <a:gd name="T82" fmla="*/ 16 w 110"/>
                  <a:gd name="T83" fmla="*/ 43 h 70"/>
                  <a:gd name="T84" fmla="*/ 12 w 110"/>
                  <a:gd name="T85" fmla="*/ 49 h 70"/>
                  <a:gd name="T86" fmla="*/ 8 w 110"/>
                  <a:gd name="T87" fmla="*/ 54 h 70"/>
                  <a:gd name="T88" fmla="*/ 5 w 110"/>
                  <a:gd name="T89" fmla="*/ 60 h 70"/>
                  <a:gd name="T90" fmla="*/ 2 w 110"/>
                  <a:gd name="T91" fmla="*/ 65 h 70"/>
                  <a:gd name="T92" fmla="*/ 3 w 110"/>
                  <a:gd name="T93" fmla="*/ 42 h 7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10"/>
                  <a:gd name="T142" fmla="*/ 0 h 70"/>
                  <a:gd name="T143" fmla="*/ 110 w 110"/>
                  <a:gd name="T144" fmla="*/ 70 h 7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10" h="70">
                    <a:moveTo>
                      <a:pt x="8" y="41"/>
                    </a:moveTo>
                    <a:lnTo>
                      <a:pt x="10" y="39"/>
                    </a:lnTo>
                    <a:lnTo>
                      <a:pt x="12" y="36"/>
                    </a:lnTo>
                    <a:lnTo>
                      <a:pt x="14" y="33"/>
                    </a:lnTo>
                    <a:lnTo>
                      <a:pt x="15" y="30"/>
                    </a:lnTo>
                    <a:lnTo>
                      <a:pt x="16" y="28"/>
                    </a:lnTo>
                    <a:lnTo>
                      <a:pt x="17" y="25"/>
                    </a:lnTo>
                    <a:lnTo>
                      <a:pt x="19" y="21"/>
                    </a:lnTo>
                    <a:lnTo>
                      <a:pt x="21" y="18"/>
                    </a:lnTo>
                    <a:lnTo>
                      <a:pt x="24" y="15"/>
                    </a:lnTo>
                    <a:lnTo>
                      <a:pt x="26" y="12"/>
                    </a:lnTo>
                    <a:lnTo>
                      <a:pt x="27" y="9"/>
                    </a:lnTo>
                    <a:lnTo>
                      <a:pt x="30" y="6"/>
                    </a:lnTo>
                    <a:lnTo>
                      <a:pt x="31" y="4"/>
                    </a:lnTo>
                    <a:lnTo>
                      <a:pt x="34" y="2"/>
                    </a:lnTo>
                    <a:lnTo>
                      <a:pt x="37" y="0"/>
                    </a:lnTo>
                    <a:lnTo>
                      <a:pt x="39" y="0"/>
                    </a:lnTo>
                    <a:lnTo>
                      <a:pt x="42" y="0"/>
                    </a:lnTo>
                    <a:lnTo>
                      <a:pt x="45" y="0"/>
                    </a:lnTo>
                    <a:lnTo>
                      <a:pt x="48" y="0"/>
                    </a:lnTo>
                    <a:lnTo>
                      <a:pt x="50" y="0"/>
                    </a:lnTo>
                    <a:lnTo>
                      <a:pt x="54" y="2"/>
                    </a:lnTo>
                    <a:lnTo>
                      <a:pt x="57" y="4"/>
                    </a:lnTo>
                    <a:lnTo>
                      <a:pt x="60" y="5"/>
                    </a:lnTo>
                    <a:lnTo>
                      <a:pt x="62" y="7"/>
                    </a:lnTo>
                    <a:lnTo>
                      <a:pt x="68" y="12"/>
                    </a:lnTo>
                    <a:lnTo>
                      <a:pt x="71" y="14"/>
                    </a:lnTo>
                    <a:lnTo>
                      <a:pt x="74" y="17"/>
                    </a:lnTo>
                    <a:lnTo>
                      <a:pt x="76" y="19"/>
                    </a:lnTo>
                    <a:lnTo>
                      <a:pt x="79" y="21"/>
                    </a:lnTo>
                    <a:lnTo>
                      <a:pt x="82" y="24"/>
                    </a:lnTo>
                    <a:lnTo>
                      <a:pt x="83" y="27"/>
                    </a:lnTo>
                    <a:lnTo>
                      <a:pt x="86" y="29"/>
                    </a:lnTo>
                    <a:lnTo>
                      <a:pt x="89" y="32"/>
                    </a:lnTo>
                    <a:lnTo>
                      <a:pt x="92" y="35"/>
                    </a:lnTo>
                    <a:lnTo>
                      <a:pt x="93" y="38"/>
                    </a:lnTo>
                    <a:lnTo>
                      <a:pt x="95" y="40"/>
                    </a:lnTo>
                    <a:lnTo>
                      <a:pt x="97" y="43"/>
                    </a:lnTo>
                    <a:lnTo>
                      <a:pt x="98" y="46"/>
                    </a:lnTo>
                    <a:lnTo>
                      <a:pt x="101" y="49"/>
                    </a:lnTo>
                    <a:lnTo>
                      <a:pt x="102" y="52"/>
                    </a:lnTo>
                    <a:lnTo>
                      <a:pt x="104" y="55"/>
                    </a:lnTo>
                    <a:lnTo>
                      <a:pt x="104" y="58"/>
                    </a:lnTo>
                    <a:lnTo>
                      <a:pt x="105" y="61"/>
                    </a:lnTo>
                    <a:lnTo>
                      <a:pt x="107" y="63"/>
                    </a:lnTo>
                    <a:lnTo>
                      <a:pt x="108" y="66"/>
                    </a:lnTo>
                    <a:lnTo>
                      <a:pt x="109" y="69"/>
                    </a:lnTo>
                    <a:lnTo>
                      <a:pt x="106" y="68"/>
                    </a:lnTo>
                    <a:lnTo>
                      <a:pt x="104" y="65"/>
                    </a:lnTo>
                    <a:lnTo>
                      <a:pt x="102" y="63"/>
                    </a:lnTo>
                    <a:lnTo>
                      <a:pt x="99" y="62"/>
                    </a:lnTo>
                    <a:lnTo>
                      <a:pt x="96" y="60"/>
                    </a:lnTo>
                    <a:lnTo>
                      <a:pt x="93" y="59"/>
                    </a:lnTo>
                    <a:lnTo>
                      <a:pt x="91" y="57"/>
                    </a:lnTo>
                    <a:lnTo>
                      <a:pt x="89" y="54"/>
                    </a:lnTo>
                    <a:lnTo>
                      <a:pt x="87" y="52"/>
                    </a:lnTo>
                    <a:lnTo>
                      <a:pt x="84" y="50"/>
                    </a:lnTo>
                    <a:lnTo>
                      <a:pt x="82" y="46"/>
                    </a:lnTo>
                    <a:lnTo>
                      <a:pt x="79" y="43"/>
                    </a:lnTo>
                    <a:lnTo>
                      <a:pt x="76" y="40"/>
                    </a:lnTo>
                    <a:lnTo>
                      <a:pt x="73" y="39"/>
                    </a:lnTo>
                    <a:lnTo>
                      <a:pt x="71" y="36"/>
                    </a:lnTo>
                    <a:lnTo>
                      <a:pt x="69" y="34"/>
                    </a:lnTo>
                    <a:lnTo>
                      <a:pt x="66" y="32"/>
                    </a:lnTo>
                    <a:lnTo>
                      <a:pt x="62" y="29"/>
                    </a:lnTo>
                    <a:lnTo>
                      <a:pt x="59" y="26"/>
                    </a:lnTo>
                    <a:lnTo>
                      <a:pt x="56" y="24"/>
                    </a:lnTo>
                    <a:lnTo>
                      <a:pt x="52" y="22"/>
                    </a:lnTo>
                    <a:lnTo>
                      <a:pt x="49" y="20"/>
                    </a:lnTo>
                    <a:lnTo>
                      <a:pt x="46" y="17"/>
                    </a:lnTo>
                    <a:lnTo>
                      <a:pt x="43" y="16"/>
                    </a:lnTo>
                    <a:lnTo>
                      <a:pt x="40" y="15"/>
                    </a:lnTo>
                    <a:lnTo>
                      <a:pt x="38" y="14"/>
                    </a:lnTo>
                    <a:lnTo>
                      <a:pt x="35" y="16"/>
                    </a:lnTo>
                    <a:lnTo>
                      <a:pt x="33" y="19"/>
                    </a:lnTo>
                    <a:lnTo>
                      <a:pt x="30" y="21"/>
                    </a:lnTo>
                    <a:lnTo>
                      <a:pt x="29" y="24"/>
                    </a:lnTo>
                    <a:lnTo>
                      <a:pt x="27" y="27"/>
                    </a:lnTo>
                    <a:lnTo>
                      <a:pt x="26" y="29"/>
                    </a:lnTo>
                    <a:lnTo>
                      <a:pt x="24" y="32"/>
                    </a:lnTo>
                    <a:lnTo>
                      <a:pt x="22" y="35"/>
                    </a:lnTo>
                    <a:lnTo>
                      <a:pt x="19" y="38"/>
                    </a:lnTo>
                    <a:lnTo>
                      <a:pt x="17" y="40"/>
                    </a:lnTo>
                    <a:lnTo>
                      <a:pt x="16" y="43"/>
                    </a:lnTo>
                    <a:lnTo>
                      <a:pt x="14" y="46"/>
                    </a:lnTo>
                    <a:lnTo>
                      <a:pt x="12" y="49"/>
                    </a:lnTo>
                    <a:lnTo>
                      <a:pt x="10" y="52"/>
                    </a:lnTo>
                    <a:lnTo>
                      <a:pt x="8" y="54"/>
                    </a:lnTo>
                    <a:lnTo>
                      <a:pt x="6" y="57"/>
                    </a:lnTo>
                    <a:lnTo>
                      <a:pt x="5" y="60"/>
                    </a:lnTo>
                    <a:lnTo>
                      <a:pt x="4" y="63"/>
                    </a:lnTo>
                    <a:lnTo>
                      <a:pt x="2" y="65"/>
                    </a:lnTo>
                    <a:lnTo>
                      <a:pt x="0" y="68"/>
                    </a:lnTo>
                    <a:lnTo>
                      <a:pt x="3" y="42"/>
                    </a:lnTo>
                  </a:path>
                </a:pathLst>
              </a:custGeom>
              <a:solidFill>
                <a:srgbClr val="00CC00"/>
              </a:solidFill>
              <a:ln w="12700" cap="rnd">
                <a:solidFill>
                  <a:srgbClr val="00CC00"/>
                </a:solidFill>
                <a:round/>
                <a:headEnd/>
                <a:tailEnd/>
              </a:ln>
            </p:spPr>
            <p:txBody>
              <a:bodyPr/>
              <a:lstStyle/>
              <a:p>
                <a:endParaRPr lang="en-US"/>
              </a:p>
            </p:txBody>
          </p:sp>
          <p:sp>
            <p:nvSpPr>
              <p:cNvPr id="3658" name="Freeform 459"/>
              <p:cNvSpPr>
                <a:spLocks/>
              </p:cNvSpPr>
              <p:nvPr/>
            </p:nvSpPr>
            <p:spPr bwMode="auto">
              <a:xfrm>
                <a:off x="3918" y="2049"/>
                <a:ext cx="152" cy="95"/>
              </a:xfrm>
              <a:custGeom>
                <a:avLst/>
                <a:gdLst>
                  <a:gd name="T0" fmla="*/ 137 w 152"/>
                  <a:gd name="T1" fmla="*/ 53 h 95"/>
                  <a:gd name="T2" fmla="*/ 132 w 152"/>
                  <a:gd name="T3" fmla="*/ 45 h 95"/>
                  <a:gd name="T4" fmla="*/ 128 w 152"/>
                  <a:gd name="T5" fmla="*/ 38 h 95"/>
                  <a:gd name="T6" fmla="*/ 124 w 152"/>
                  <a:gd name="T7" fmla="*/ 29 h 95"/>
                  <a:gd name="T8" fmla="*/ 118 w 152"/>
                  <a:gd name="T9" fmla="*/ 20 h 95"/>
                  <a:gd name="T10" fmla="*/ 113 w 152"/>
                  <a:gd name="T11" fmla="*/ 13 h 95"/>
                  <a:gd name="T12" fmla="*/ 108 w 152"/>
                  <a:gd name="T13" fmla="*/ 5 h 95"/>
                  <a:gd name="T14" fmla="*/ 100 w 152"/>
                  <a:gd name="T15" fmla="*/ 0 h 95"/>
                  <a:gd name="T16" fmla="*/ 93 w 152"/>
                  <a:gd name="T17" fmla="*/ 0 h 95"/>
                  <a:gd name="T18" fmla="*/ 85 w 152"/>
                  <a:gd name="T19" fmla="*/ 0 h 95"/>
                  <a:gd name="T20" fmla="*/ 76 w 152"/>
                  <a:gd name="T21" fmla="*/ 3 h 95"/>
                  <a:gd name="T22" fmla="*/ 69 w 152"/>
                  <a:gd name="T23" fmla="*/ 6 h 95"/>
                  <a:gd name="T24" fmla="*/ 57 w 152"/>
                  <a:gd name="T25" fmla="*/ 16 h 95"/>
                  <a:gd name="T26" fmla="*/ 48 w 152"/>
                  <a:gd name="T27" fmla="*/ 23 h 95"/>
                  <a:gd name="T28" fmla="*/ 42 w 152"/>
                  <a:gd name="T29" fmla="*/ 29 h 95"/>
                  <a:gd name="T30" fmla="*/ 36 w 152"/>
                  <a:gd name="T31" fmla="*/ 36 h 95"/>
                  <a:gd name="T32" fmla="*/ 28 w 152"/>
                  <a:gd name="T33" fmla="*/ 44 h 95"/>
                  <a:gd name="T34" fmla="*/ 23 w 152"/>
                  <a:gd name="T35" fmla="*/ 51 h 95"/>
                  <a:gd name="T36" fmla="*/ 16 w 152"/>
                  <a:gd name="T37" fmla="*/ 59 h 95"/>
                  <a:gd name="T38" fmla="*/ 11 w 152"/>
                  <a:gd name="T39" fmla="*/ 66 h 95"/>
                  <a:gd name="T40" fmla="*/ 8 w 152"/>
                  <a:gd name="T41" fmla="*/ 75 h 95"/>
                  <a:gd name="T42" fmla="*/ 5 w 152"/>
                  <a:gd name="T43" fmla="*/ 83 h 95"/>
                  <a:gd name="T44" fmla="*/ 1 w 152"/>
                  <a:gd name="T45" fmla="*/ 90 h 95"/>
                  <a:gd name="T46" fmla="*/ 4 w 152"/>
                  <a:gd name="T47" fmla="*/ 93 h 95"/>
                  <a:gd name="T48" fmla="*/ 10 w 152"/>
                  <a:gd name="T49" fmla="*/ 86 h 95"/>
                  <a:gd name="T50" fmla="*/ 18 w 152"/>
                  <a:gd name="T51" fmla="*/ 81 h 95"/>
                  <a:gd name="T52" fmla="*/ 25 w 152"/>
                  <a:gd name="T53" fmla="*/ 78 h 95"/>
                  <a:gd name="T54" fmla="*/ 30 w 152"/>
                  <a:gd name="T55" fmla="*/ 70 h 95"/>
                  <a:gd name="T56" fmla="*/ 38 w 152"/>
                  <a:gd name="T57" fmla="*/ 63 h 95"/>
                  <a:gd name="T58" fmla="*/ 46 w 152"/>
                  <a:gd name="T59" fmla="*/ 55 h 95"/>
                  <a:gd name="T60" fmla="*/ 52 w 152"/>
                  <a:gd name="T61" fmla="*/ 49 h 95"/>
                  <a:gd name="T62" fmla="*/ 60 w 152"/>
                  <a:gd name="T63" fmla="*/ 44 h 95"/>
                  <a:gd name="T64" fmla="*/ 70 w 152"/>
                  <a:gd name="T65" fmla="*/ 35 h 95"/>
                  <a:gd name="T66" fmla="*/ 79 w 152"/>
                  <a:gd name="T67" fmla="*/ 30 h 95"/>
                  <a:gd name="T68" fmla="*/ 88 w 152"/>
                  <a:gd name="T69" fmla="*/ 24 h 95"/>
                  <a:gd name="T70" fmla="*/ 95 w 152"/>
                  <a:gd name="T71" fmla="*/ 20 h 95"/>
                  <a:gd name="T72" fmla="*/ 103 w 152"/>
                  <a:gd name="T73" fmla="*/ 21 h 95"/>
                  <a:gd name="T74" fmla="*/ 109 w 152"/>
                  <a:gd name="T75" fmla="*/ 29 h 95"/>
                  <a:gd name="T76" fmla="*/ 113 w 152"/>
                  <a:gd name="T77" fmla="*/ 36 h 95"/>
                  <a:gd name="T78" fmla="*/ 118 w 152"/>
                  <a:gd name="T79" fmla="*/ 44 h 95"/>
                  <a:gd name="T80" fmla="*/ 124 w 152"/>
                  <a:gd name="T81" fmla="*/ 51 h 95"/>
                  <a:gd name="T82" fmla="*/ 129 w 152"/>
                  <a:gd name="T83" fmla="*/ 59 h 95"/>
                  <a:gd name="T84" fmla="*/ 135 w 152"/>
                  <a:gd name="T85" fmla="*/ 66 h 95"/>
                  <a:gd name="T86" fmla="*/ 140 w 152"/>
                  <a:gd name="T87" fmla="*/ 74 h 95"/>
                  <a:gd name="T88" fmla="*/ 145 w 152"/>
                  <a:gd name="T89" fmla="*/ 81 h 95"/>
                  <a:gd name="T90" fmla="*/ 148 w 152"/>
                  <a:gd name="T91" fmla="*/ 89 h 95"/>
                  <a:gd name="T92" fmla="*/ 147 w 152"/>
                  <a:gd name="T93" fmla="*/ 58 h 9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52"/>
                  <a:gd name="T142" fmla="*/ 0 h 95"/>
                  <a:gd name="T143" fmla="*/ 152 w 152"/>
                  <a:gd name="T144" fmla="*/ 95 h 95"/>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52" h="95">
                    <a:moveTo>
                      <a:pt x="140" y="56"/>
                    </a:moveTo>
                    <a:lnTo>
                      <a:pt x="137" y="53"/>
                    </a:lnTo>
                    <a:lnTo>
                      <a:pt x="135" y="49"/>
                    </a:lnTo>
                    <a:lnTo>
                      <a:pt x="132" y="45"/>
                    </a:lnTo>
                    <a:lnTo>
                      <a:pt x="131" y="41"/>
                    </a:lnTo>
                    <a:lnTo>
                      <a:pt x="128" y="38"/>
                    </a:lnTo>
                    <a:lnTo>
                      <a:pt x="127" y="34"/>
                    </a:lnTo>
                    <a:lnTo>
                      <a:pt x="124" y="29"/>
                    </a:lnTo>
                    <a:lnTo>
                      <a:pt x="122" y="25"/>
                    </a:lnTo>
                    <a:lnTo>
                      <a:pt x="118" y="20"/>
                    </a:lnTo>
                    <a:lnTo>
                      <a:pt x="115" y="16"/>
                    </a:lnTo>
                    <a:lnTo>
                      <a:pt x="113" y="13"/>
                    </a:lnTo>
                    <a:lnTo>
                      <a:pt x="109" y="9"/>
                    </a:lnTo>
                    <a:lnTo>
                      <a:pt x="108" y="5"/>
                    </a:lnTo>
                    <a:lnTo>
                      <a:pt x="104" y="3"/>
                    </a:lnTo>
                    <a:lnTo>
                      <a:pt x="100" y="0"/>
                    </a:lnTo>
                    <a:lnTo>
                      <a:pt x="96" y="0"/>
                    </a:lnTo>
                    <a:lnTo>
                      <a:pt x="93" y="0"/>
                    </a:lnTo>
                    <a:lnTo>
                      <a:pt x="89" y="0"/>
                    </a:lnTo>
                    <a:lnTo>
                      <a:pt x="85" y="0"/>
                    </a:lnTo>
                    <a:lnTo>
                      <a:pt x="81" y="0"/>
                    </a:lnTo>
                    <a:lnTo>
                      <a:pt x="76" y="3"/>
                    </a:lnTo>
                    <a:lnTo>
                      <a:pt x="72" y="5"/>
                    </a:lnTo>
                    <a:lnTo>
                      <a:pt x="69" y="6"/>
                    </a:lnTo>
                    <a:lnTo>
                      <a:pt x="65" y="10"/>
                    </a:lnTo>
                    <a:lnTo>
                      <a:pt x="57" y="16"/>
                    </a:lnTo>
                    <a:lnTo>
                      <a:pt x="53" y="19"/>
                    </a:lnTo>
                    <a:lnTo>
                      <a:pt x="48" y="23"/>
                    </a:lnTo>
                    <a:lnTo>
                      <a:pt x="46" y="26"/>
                    </a:lnTo>
                    <a:lnTo>
                      <a:pt x="42" y="29"/>
                    </a:lnTo>
                    <a:lnTo>
                      <a:pt x="38" y="33"/>
                    </a:lnTo>
                    <a:lnTo>
                      <a:pt x="36" y="36"/>
                    </a:lnTo>
                    <a:lnTo>
                      <a:pt x="32" y="40"/>
                    </a:lnTo>
                    <a:lnTo>
                      <a:pt x="28" y="44"/>
                    </a:lnTo>
                    <a:lnTo>
                      <a:pt x="24" y="48"/>
                    </a:lnTo>
                    <a:lnTo>
                      <a:pt x="23" y="51"/>
                    </a:lnTo>
                    <a:lnTo>
                      <a:pt x="19" y="55"/>
                    </a:lnTo>
                    <a:lnTo>
                      <a:pt x="16" y="59"/>
                    </a:lnTo>
                    <a:lnTo>
                      <a:pt x="15" y="63"/>
                    </a:lnTo>
                    <a:lnTo>
                      <a:pt x="11" y="66"/>
                    </a:lnTo>
                    <a:lnTo>
                      <a:pt x="10" y="71"/>
                    </a:lnTo>
                    <a:lnTo>
                      <a:pt x="8" y="75"/>
                    </a:lnTo>
                    <a:lnTo>
                      <a:pt x="6" y="79"/>
                    </a:lnTo>
                    <a:lnTo>
                      <a:pt x="5" y="83"/>
                    </a:lnTo>
                    <a:lnTo>
                      <a:pt x="3" y="86"/>
                    </a:lnTo>
                    <a:lnTo>
                      <a:pt x="1" y="90"/>
                    </a:lnTo>
                    <a:lnTo>
                      <a:pt x="0" y="94"/>
                    </a:lnTo>
                    <a:lnTo>
                      <a:pt x="4" y="93"/>
                    </a:lnTo>
                    <a:lnTo>
                      <a:pt x="6" y="89"/>
                    </a:lnTo>
                    <a:lnTo>
                      <a:pt x="10" y="86"/>
                    </a:lnTo>
                    <a:lnTo>
                      <a:pt x="14" y="84"/>
                    </a:lnTo>
                    <a:lnTo>
                      <a:pt x="18" y="81"/>
                    </a:lnTo>
                    <a:lnTo>
                      <a:pt x="22" y="80"/>
                    </a:lnTo>
                    <a:lnTo>
                      <a:pt x="25" y="78"/>
                    </a:lnTo>
                    <a:lnTo>
                      <a:pt x="28" y="74"/>
                    </a:lnTo>
                    <a:lnTo>
                      <a:pt x="30" y="70"/>
                    </a:lnTo>
                    <a:lnTo>
                      <a:pt x="34" y="68"/>
                    </a:lnTo>
                    <a:lnTo>
                      <a:pt x="38" y="63"/>
                    </a:lnTo>
                    <a:lnTo>
                      <a:pt x="42" y="59"/>
                    </a:lnTo>
                    <a:lnTo>
                      <a:pt x="46" y="55"/>
                    </a:lnTo>
                    <a:lnTo>
                      <a:pt x="49" y="53"/>
                    </a:lnTo>
                    <a:lnTo>
                      <a:pt x="52" y="49"/>
                    </a:lnTo>
                    <a:lnTo>
                      <a:pt x="56" y="46"/>
                    </a:lnTo>
                    <a:lnTo>
                      <a:pt x="60" y="44"/>
                    </a:lnTo>
                    <a:lnTo>
                      <a:pt x="65" y="40"/>
                    </a:lnTo>
                    <a:lnTo>
                      <a:pt x="70" y="35"/>
                    </a:lnTo>
                    <a:lnTo>
                      <a:pt x="74" y="33"/>
                    </a:lnTo>
                    <a:lnTo>
                      <a:pt x="79" y="30"/>
                    </a:lnTo>
                    <a:lnTo>
                      <a:pt x="82" y="28"/>
                    </a:lnTo>
                    <a:lnTo>
                      <a:pt x="88" y="24"/>
                    </a:lnTo>
                    <a:lnTo>
                      <a:pt x="91" y="21"/>
                    </a:lnTo>
                    <a:lnTo>
                      <a:pt x="95" y="20"/>
                    </a:lnTo>
                    <a:lnTo>
                      <a:pt x="99" y="19"/>
                    </a:lnTo>
                    <a:lnTo>
                      <a:pt x="103" y="21"/>
                    </a:lnTo>
                    <a:lnTo>
                      <a:pt x="105" y="26"/>
                    </a:lnTo>
                    <a:lnTo>
                      <a:pt x="109" y="29"/>
                    </a:lnTo>
                    <a:lnTo>
                      <a:pt x="110" y="33"/>
                    </a:lnTo>
                    <a:lnTo>
                      <a:pt x="113" y="36"/>
                    </a:lnTo>
                    <a:lnTo>
                      <a:pt x="115" y="40"/>
                    </a:lnTo>
                    <a:lnTo>
                      <a:pt x="118" y="44"/>
                    </a:lnTo>
                    <a:lnTo>
                      <a:pt x="121" y="48"/>
                    </a:lnTo>
                    <a:lnTo>
                      <a:pt x="124" y="51"/>
                    </a:lnTo>
                    <a:lnTo>
                      <a:pt x="127" y="55"/>
                    </a:lnTo>
                    <a:lnTo>
                      <a:pt x="129" y="59"/>
                    </a:lnTo>
                    <a:lnTo>
                      <a:pt x="132" y="63"/>
                    </a:lnTo>
                    <a:lnTo>
                      <a:pt x="135" y="66"/>
                    </a:lnTo>
                    <a:lnTo>
                      <a:pt x="137" y="70"/>
                    </a:lnTo>
                    <a:lnTo>
                      <a:pt x="140" y="74"/>
                    </a:lnTo>
                    <a:lnTo>
                      <a:pt x="142" y="78"/>
                    </a:lnTo>
                    <a:lnTo>
                      <a:pt x="145" y="81"/>
                    </a:lnTo>
                    <a:lnTo>
                      <a:pt x="146" y="85"/>
                    </a:lnTo>
                    <a:lnTo>
                      <a:pt x="148" y="89"/>
                    </a:lnTo>
                    <a:lnTo>
                      <a:pt x="151" y="93"/>
                    </a:lnTo>
                    <a:lnTo>
                      <a:pt x="147" y="58"/>
                    </a:lnTo>
                  </a:path>
                </a:pathLst>
              </a:custGeom>
              <a:solidFill>
                <a:srgbClr val="00CC00"/>
              </a:solidFill>
              <a:ln w="12700" cap="rnd">
                <a:solidFill>
                  <a:srgbClr val="00CC00"/>
                </a:solidFill>
                <a:round/>
                <a:headEnd/>
                <a:tailEnd/>
              </a:ln>
            </p:spPr>
            <p:txBody>
              <a:bodyPr/>
              <a:lstStyle/>
              <a:p>
                <a:endParaRPr lang="en-US"/>
              </a:p>
            </p:txBody>
          </p:sp>
          <p:sp>
            <p:nvSpPr>
              <p:cNvPr id="3659" name="Freeform 460"/>
              <p:cNvSpPr>
                <a:spLocks/>
              </p:cNvSpPr>
              <p:nvPr/>
            </p:nvSpPr>
            <p:spPr bwMode="auto">
              <a:xfrm>
                <a:off x="4058" y="1965"/>
                <a:ext cx="47" cy="605"/>
              </a:xfrm>
              <a:custGeom>
                <a:avLst/>
                <a:gdLst>
                  <a:gd name="T0" fmla="*/ 3 w 55"/>
                  <a:gd name="T1" fmla="*/ 11 h 776"/>
                  <a:gd name="T2" fmla="*/ 3 w 55"/>
                  <a:gd name="T3" fmla="*/ 10 h 776"/>
                  <a:gd name="T4" fmla="*/ 3 w 55"/>
                  <a:gd name="T5" fmla="*/ 9 h 776"/>
                  <a:gd name="T6" fmla="*/ 3 w 55"/>
                  <a:gd name="T7" fmla="*/ 9 h 776"/>
                  <a:gd name="T8" fmla="*/ 3 w 55"/>
                  <a:gd name="T9" fmla="*/ 9 h 776"/>
                  <a:gd name="T10" fmla="*/ 3 w 55"/>
                  <a:gd name="T11" fmla="*/ 9 h 776"/>
                  <a:gd name="T12" fmla="*/ 3 w 55"/>
                  <a:gd name="T13" fmla="*/ 8 h 776"/>
                  <a:gd name="T14" fmla="*/ 3 w 55"/>
                  <a:gd name="T15" fmla="*/ 7 h 776"/>
                  <a:gd name="T16" fmla="*/ 3 w 55"/>
                  <a:gd name="T17" fmla="*/ 7 h 776"/>
                  <a:gd name="T18" fmla="*/ 3 w 55"/>
                  <a:gd name="T19" fmla="*/ 7 h 776"/>
                  <a:gd name="T20" fmla="*/ 3 w 55"/>
                  <a:gd name="T21" fmla="*/ 7 h 776"/>
                  <a:gd name="T22" fmla="*/ 2 w 55"/>
                  <a:gd name="T23" fmla="*/ 5 h 776"/>
                  <a:gd name="T24" fmla="*/ 0 w 55"/>
                  <a:gd name="T25" fmla="*/ 5 h 776"/>
                  <a:gd name="T26" fmla="*/ 0 w 55"/>
                  <a:gd name="T27" fmla="*/ 5 h 776"/>
                  <a:gd name="T28" fmla="*/ 0 w 55"/>
                  <a:gd name="T29" fmla="*/ 4 h 776"/>
                  <a:gd name="T30" fmla="*/ 0 w 55"/>
                  <a:gd name="T31" fmla="*/ 4 h 776"/>
                  <a:gd name="T32" fmla="*/ 3 w 55"/>
                  <a:gd name="T33" fmla="*/ 4 h 776"/>
                  <a:gd name="T34" fmla="*/ 3 w 55"/>
                  <a:gd name="T35" fmla="*/ 3 h 776"/>
                  <a:gd name="T36" fmla="*/ 3 w 55"/>
                  <a:gd name="T37" fmla="*/ 3 h 776"/>
                  <a:gd name="T38" fmla="*/ 3 w 55"/>
                  <a:gd name="T39" fmla="*/ 2 h 776"/>
                  <a:gd name="T40" fmla="*/ 3 w 55"/>
                  <a:gd name="T41" fmla="*/ 2 h 776"/>
                  <a:gd name="T42" fmla="*/ 3 w 55"/>
                  <a:gd name="T43" fmla="*/ 2 h 776"/>
                  <a:gd name="T44" fmla="*/ 3 w 55"/>
                  <a:gd name="T45" fmla="*/ 2 h 776"/>
                  <a:gd name="T46" fmla="*/ 3 w 55"/>
                  <a:gd name="T47" fmla="*/ 2 h 776"/>
                  <a:gd name="T48" fmla="*/ 3 w 55"/>
                  <a:gd name="T49" fmla="*/ 2 h 776"/>
                  <a:gd name="T50" fmla="*/ 3 w 55"/>
                  <a:gd name="T51" fmla="*/ 2 h 776"/>
                  <a:gd name="T52" fmla="*/ 3 w 55"/>
                  <a:gd name="T53" fmla="*/ 2 h 776"/>
                  <a:gd name="T54" fmla="*/ 3 w 55"/>
                  <a:gd name="T55" fmla="*/ 2 h 776"/>
                  <a:gd name="T56" fmla="*/ 3 w 55"/>
                  <a:gd name="T57" fmla="*/ 2 h 776"/>
                  <a:gd name="T58" fmla="*/ 3 w 55"/>
                  <a:gd name="T59" fmla="*/ 2 h 776"/>
                  <a:gd name="T60" fmla="*/ 3 w 55"/>
                  <a:gd name="T61" fmla="*/ 2 h 776"/>
                  <a:gd name="T62" fmla="*/ 3 w 55"/>
                  <a:gd name="T63" fmla="*/ 2 h 776"/>
                  <a:gd name="T64" fmla="*/ 3 w 55"/>
                  <a:gd name="T65" fmla="*/ 2 h 776"/>
                  <a:gd name="T66" fmla="*/ 3 w 55"/>
                  <a:gd name="T67" fmla="*/ 2 h 776"/>
                  <a:gd name="T68" fmla="*/ 3 w 55"/>
                  <a:gd name="T69" fmla="*/ 2 h 776"/>
                  <a:gd name="T70" fmla="*/ 3 w 55"/>
                  <a:gd name="T71" fmla="*/ 3 h 776"/>
                  <a:gd name="T72" fmla="*/ 3 w 55"/>
                  <a:gd name="T73" fmla="*/ 3 h 776"/>
                  <a:gd name="T74" fmla="*/ 3 w 55"/>
                  <a:gd name="T75" fmla="*/ 4 h 776"/>
                  <a:gd name="T76" fmla="*/ 3 w 55"/>
                  <a:gd name="T77" fmla="*/ 4 h 776"/>
                  <a:gd name="T78" fmla="*/ 3 w 55"/>
                  <a:gd name="T79" fmla="*/ 4 h 776"/>
                  <a:gd name="T80" fmla="*/ 3 w 55"/>
                  <a:gd name="T81" fmla="*/ 5 h 776"/>
                  <a:gd name="T82" fmla="*/ 3 w 55"/>
                  <a:gd name="T83" fmla="*/ 5 h 776"/>
                  <a:gd name="T84" fmla="*/ 3 w 55"/>
                  <a:gd name="T85" fmla="*/ 5 h 776"/>
                  <a:gd name="T86" fmla="*/ 3 w 55"/>
                  <a:gd name="T87" fmla="*/ 5 h 776"/>
                  <a:gd name="T88" fmla="*/ 3 w 55"/>
                  <a:gd name="T89" fmla="*/ 7 h 776"/>
                  <a:gd name="T90" fmla="*/ 3 w 55"/>
                  <a:gd name="T91" fmla="*/ 7 h 776"/>
                  <a:gd name="T92" fmla="*/ 3 w 55"/>
                  <a:gd name="T93" fmla="*/ 7 h 776"/>
                  <a:gd name="T94" fmla="*/ 3 w 55"/>
                  <a:gd name="T95" fmla="*/ 7 h 776"/>
                  <a:gd name="T96" fmla="*/ 3 w 55"/>
                  <a:gd name="T97" fmla="*/ 7 h 776"/>
                  <a:gd name="T98" fmla="*/ 3 w 55"/>
                  <a:gd name="T99" fmla="*/ 9 h 776"/>
                  <a:gd name="T100" fmla="*/ 3 w 55"/>
                  <a:gd name="T101" fmla="*/ 9 h 776"/>
                  <a:gd name="T102" fmla="*/ 3 w 55"/>
                  <a:gd name="T103" fmla="*/ 9 h 776"/>
                  <a:gd name="T104" fmla="*/ 3 w 55"/>
                  <a:gd name="T105" fmla="*/ 9 h 776"/>
                  <a:gd name="T106" fmla="*/ 3 w 55"/>
                  <a:gd name="T107" fmla="*/ 9 h 776"/>
                  <a:gd name="T108" fmla="*/ 3 w 55"/>
                  <a:gd name="T109" fmla="*/ 9 h 776"/>
                  <a:gd name="T110" fmla="*/ 3 w 55"/>
                  <a:gd name="T111" fmla="*/ 11 h 776"/>
                  <a:gd name="T112" fmla="*/ 3 w 55"/>
                  <a:gd name="T113" fmla="*/ 11 h 776"/>
                  <a:gd name="T114" fmla="*/ 3 w 55"/>
                  <a:gd name="T115" fmla="*/ 11 h 776"/>
                  <a:gd name="T116" fmla="*/ 3 w 55"/>
                  <a:gd name="T117" fmla="*/ 12 h 776"/>
                  <a:gd name="T118" fmla="*/ 3 w 55"/>
                  <a:gd name="T119" fmla="*/ 11 h 77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55"/>
                  <a:gd name="T181" fmla="*/ 0 h 776"/>
                  <a:gd name="T182" fmla="*/ 55 w 55"/>
                  <a:gd name="T183" fmla="*/ 776 h 77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55" h="776">
                    <a:moveTo>
                      <a:pt x="21" y="751"/>
                    </a:moveTo>
                    <a:lnTo>
                      <a:pt x="19" y="745"/>
                    </a:lnTo>
                    <a:lnTo>
                      <a:pt x="19" y="740"/>
                    </a:lnTo>
                    <a:lnTo>
                      <a:pt x="19" y="734"/>
                    </a:lnTo>
                    <a:lnTo>
                      <a:pt x="19" y="727"/>
                    </a:lnTo>
                    <a:lnTo>
                      <a:pt x="19" y="721"/>
                    </a:lnTo>
                    <a:lnTo>
                      <a:pt x="19" y="716"/>
                    </a:lnTo>
                    <a:lnTo>
                      <a:pt x="19" y="709"/>
                    </a:lnTo>
                    <a:lnTo>
                      <a:pt x="19" y="698"/>
                    </a:lnTo>
                    <a:lnTo>
                      <a:pt x="19" y="686"/>
                    </a:lnTo>
                    <a:lnTo>
                      <a:pt x="19" y="681"/>
                    </a:lnTo>
                    <a:lnTo>
                      <a:pt x="17" y="675"/>
                    </a:lnTo>
                    <a:lnTo>
                      <a:pt x="17" y="668"/>
                    </a:lnTo>
                    <a:lnTo>
                      <a:pt x="17" y="661"/>
                    </a:lnTo>
                    <a:lnTo>
                      <a:pt x="15" y="655"/>
                    </a:lnTo>
                    <a:lnTo>
                      <a:pt x="15" y="650"/>
                    </a:lnTo>
                    <a:lnTo>
                      <a:pt x="15" y="644"/>
                    </a:lnTo>
                    <a:lnTo>
                      <a:pt x="15" y="638"/>
                    </a:lnTo>
                    <a:lnTo>
                      <a:pt x="15" y="631"/>
                    </a:lnTo>
                    <a:lnTo>
                      <a:pt x="15" y="620"/>
                    </a:lnTo>
                    <a:lnTo>
                      <a:pt x="15" y="609"/>
                    </a:lnTo>
                    <a:lnTo>
                      <a:pt x="15" y="600"/>
                    </a:lnTo>
                    <a:lnTo>
                      <a:pt x="15" y="590"/>
                    </a:lnTo>
                    <a:lnTo>
                      <a:pt x="15" y="583"/>
                    </a:lnTo>
                    <a:lnTo>
                      <a:pt x="15" y="578"/>
                    </a:lnTo>
                    <a:lnTo>
                      <a:pt x="15" y="570"/>
                    </a:lnTo>
                    <a:lnTo>
                      <a:pt x="15" y="563"/>
                    </a:lnTo>
                    <a:lnTo>
                      <a:pt x="15" y="554"/>
                    </a:lnTo>
                    <a:lnTo>
                      <a:pt x="15" y="546"/>
                    </a:lnTo>
                    <a:lnTo>
                      <a:pt x="15" y="541"/>
                    </a:lnTo>
                    <a:lnTo>
                      <a:pt x="15" y="535"/>
                    </a:lnTo>
                    <a:lnTo>
                      <a:pt x="15" y="530"/>
                    </a:lnTo>
                    <a:lnTo>
                      <a:pt x="15" y="520"/>
                    </a:lnTo>
                    <a:lnTo>
                      <a:pt x="14" y="511"/>
                    </a:lnTo>
                    <a:lnTo>
                      <a:pt x="14" y="504"/>
                    </a:lnTo>
                    <a:lnTo>
                      <a:pt x="14" y="496"/>
                    </a:lnTo>
                    <a:lnTo>
                      <a:pt x="14" y="491"/>
                    </a:lnTo>
                    <a:lnTo>
                      <a:pt x="14" y="485"/>
                    </a:lnTo>
                    <a:lnTo>
                      <a:pt x="12" y="476"/>
                    </a:lnTo>
                    <a:lnTo>
                      <a:pt x="12" y="471"/>
                    </a:lnTo>
                    <a:lnTo>
                      <a:pt x="10" y="463"/>
                    </a:lnTo>
                    <a:lnTo>
                      <a:pt x="8" y="454"/>
                    </a:lnTo>
                    <a:lnTo>
                      <a:pt x="8" y="447"/>
                    </a:lnTo>
                    <a:lnTo>
                      <a:pt x="8" y="441"/>
                    </a:lnTo>
                    <a:lnTo>
                      <a:pt x="8" y="435"/>
                    </a:lnTo>
                    <a:lnTo>
                      <a:pt x="6" y="424"/>
                    </a:lnTo>
                    <a:lnTo>
                      <a:pt x="4" y="417"/>
                    </a:lnTo>
                    <a:lnTo>
                      <a:pt x="2" y="410"/>
                    </a:lnTo>
                    <a:lnTo>
                      <a:pt x="0" y="402"/>
                    </a:lnTo>
                    <a:lnTo>
                      <a:pt x="0" y="395"/>
                    </a:lnTo>
                    <a:lnTo>
                      <a:pt x="0" y="388"/>
                    </a:lnTo>
                    <a:lnTo>
                      <a:pt x="0" y="380"/>
                    </a:lnTo>
                    <a:lnTo>
                      <a:pt x="0" y="373"/>
                    </a:lnTo>
                    <a:lnTo>
                      <a:pt x="0" y="365"/>
                    </a:lnTo>
                    <a:lnTo>
                      <a:pt x="0" y="360"/>
                    </a:lnTo>
                    <a:lnTo>
                      <a:pt x="0" y="354"/>
                    </a:lnTo>
                    <a:lnTo>
                      <a:pt x="0" y="349"/>
                    </a:lnTo>
                    <a:lnTo>
                      <a:pt x="0" y="343"/>
                    </a:lnTo>
                    <a:lnTo>
                      <a:pt x="0" y="338"/>
                    </a:lnTo>
                    <a:lnTo>
                      <a:pt x="0" y="328"/>
                    </a:lnTo>
                    <a:lnTo>
                      <a:pt x="0" y="317"/>
                    </a:lnTo>
                    <a:lnTo>
                      <a:pt x="0" y="310"/>
                    </a:lnTo>
                    <a:lnTo>
                      <a:pt x="0" y="304"/>
                    </a:lnTo>
                    <a:lnTo>
                      <a:pt x="0" y="299"/>
                    </a:lnTo>
                    <a:lnTo>
                      <a:pt x="0" y="292"/>
                    </a:lnTo>
                    <a:lnTo>
                      <a:pt x="2" y="282"/>
                    </a:lnTo>
                    <a:lnTo>
                      <a:pt x="4" y="275"/>
                    </a:lnTo>
                    <a:lnTo>
                      <a:pt x="4" y="269"/>
                    </a:lnTo>
                    <a:lnTo>
                      <a:pt x="6" y="262"/>
                    </a:lnTo>
                    <a:lnTo>
                      <a:pt x="8" y="253"/>
                    </a:lnTo>
                    <a:lnTo>
                      <a:pt x="10" y="247"/>
                    </a:lnTo>
                    <a:lnTo>
                      <a:pt x="10" y="238"/>
                    </a:lnTo>
                    <a:lnTo>
                      <a:pt x="12" y="231"/>
                    </a:lnTo>
                    <a:lnTo>
                      <a:pt x="12" y="223"/>
                    </a:lnTo>
                    <a:lnTo>
                      <a:pt x="12" y="218"/>
                    </a:lnTo>
                    <a:lnTo>
                      <a:pt x="12" y="210"/>
                    </a:lnTo>
                    <a:lnTo>
                      <a:pt x="12" y="205"/>
                    </a:lnTo>
                    <a:lnTo>
                      <a:pt x="12" y="199"/>
                    </a:lnTo>
                    <a:lnTo>
                      <a:pt x="12" y="194"/>
                    </a:lnTo>
                    <a:lnTo>
                      <a:pt x="12" y="188"/>
                    </a:lnTo>
                    <a:lnTo>
                      <a:pt x="12" y="183"/>
                    </a:lnTo>
                    <a:lnTo>
                      <a:pt x="12" y="177"/>
                    </a:lnTo>
                    <a:lnTo>
                      <a:pt x="12" y="170"/>
                    </a:lnTo>
                    <a:lnTo>
                      <a:pt x="12" y="164"/>
                    </a:lnTo>
                    <a:lnTo>
                      <a:pt x="12" y="159"/>
                    </a:lnTo>
                    <a:lnTo>
                      <a:pt x="12" y="151"/>
                    </a:lnTo>
                    <a:lnTo>
                      <a:pt x="12" y="144"/>
                    </a:lnTo>
                    <a:lnTo>
                      <a:pt x="12" y="137"/>
                    </a:lnTo>
                    <a:lnTo>
                      <a:pt x="12" y="129"/>
                    </a:lnTo>
                    <a:lnTo>
                      <a:pt x="12" y="124"/>
                    </a:lnTo>
                    <a:lnTo>
                      <a:pt x="12" y="114"/>
                    </a:lnTo>
                    <a:lnTo>
                      <a:pt x="12" y="107"/>
                    </a:lnTo>
                    <a:lnTo>
                      <a:pt x="12" y="101"/>
                    </a:lnTo>
                    <a:lnTo>
                      <a:pt x="12" y="96"/>
                    </a:lnTo>
                    <a:lnTo>
                      <a:pt x="12" y="89"/>
                    </a:lnTo>
                    <a:lnTo>
                      <a:pt x="12" y="81"/>
                    </a:lnTo>
                    <a:lnTo>
                      <a:pt x="12" y="76"/>
                    </a:lnTo>
                    <a:lnTo>
                      <a:pt x="12" y="70"/>
                    </a:lnTo>
                    <a:lnTo>
                      <a:pt x="12" y="65"/>
                    </a:lnTo>
                    <a:lnTo>
                      <a:pt x="12" y="59"/>
                    </a:lnTo>
                    <a:lnTo>
                      <a:pt x="12" y="52"/>
                    </a:lnTo>
                    <a:lnTo>
                      <a:pt x="10" y="46"/>
                    </a:lnTo>
                    <a:lnTo>
                      <a:pt x="10" y="41"/>
                    </a:lnTo>
                    <a:lnTo>
                      <a:pt x="10" y="33"/>
                    </a:lnTo>
                    <a:lnTo>
                      <a:pt x="10" y="28"/>
                    </a:lnTo>
                    <a:lnTo>
                      <a:pt x="10" y="22"/>
                    </a:lnTo>
                    <a:lnTo>
                      <a:pt x="10" y="17"/>
                    </a:lnTo>
                    <a:lnTo>
                      <a:pt x="10" y="11"/>
                    </a:lnTo>
                    <a:lnTo>
                      <a:pt x="12" y="6"/>
                    </a:lnTo>
                    <a:lnTo>
                      <a:pt x="17" y="2"/>
                    </a:lnTo>
                    <a:lnTo>
                      <a:pt x="23" y="0"/>
                    </a:lnTo>
                    <a:lnTo>
                      <a:pt x="25" y="6"/>
                    </a:lnTo>
                    <a:lnTo>
                      <a:pt x="25" y="11"/>
                    </a:lnTo>
                    <a:lnTo>
                      <a:pt x="25" y="17"/>
                    </a:lnTo>
                    <a:lnTo>
                      <a:pt x="27" y="22"/>
                    </a:lnTo>
                    <a:lnTo>
                      <a:pt x="27" y="28"/>
                    </a:lnTo>
                    <a:lnTo>
                      <a:pt x="27" y="33"/>
                    </a:lnTo>
                    <a:lnTo>
                      <a:pt x="27" y="39"/>
                    </a:lnTo>
                    <a:lnTo>
                      <a:pt x="27" y="44"/>
                    </a:lnTo>
                    <a:lnTo>
                      <a:pt x="27" y="50"/>
                    </a:lnTo>
                    <a:lnTo>
                      <a:pt x="27" y="57"/>
                    </a:lnTo>
                    <a:lnTo>
                      <a:pt x="27" y="65"/>
                    </a:lnTo>
                    <a:lnTo>
                      <a:pt x="27" y="72"/>
                    </a:lnTo>
                    <a:lnTo>
                      <a:pt x="27" y="79"/>
                    </a:lnTo>
                    <a:lnTo>
                      <a:pt x="27" y="87"/>
                    </a:lnTo>
                    <a:lnTo>
                      <a:pt x="27" y="92"/>
                    </a:lnTo>
                    <a:lnTo>
                      <a:pt x="27" y="98"/>
                    </a:lnTo>
                    <a:lnTo>
                      <a:pt x="27" y="105"/>
                    </a:lnTo>
                    <a:lnTo>
                      <a:pt x="27" y="113"/>
                    </a:lnTo>
                    <a:lnTo>
                      <a:pt x="27" y="120"/>
                    </a:lnTo>
                    <a:lnTo>
                      <a:pt x="27" y="127"/>
                    </a:lnTo>
                    <a:lnTo>
                      <a:pt x="27" y="135"/>
                    </a:lnTo>
                    <a:lnTo>
                      <a:pt x="27" y="140"/>
                    </a:lnTo>
                    <a:lnTo>
                      <a:pt x="27" y="148"/>
                    </a:lnTo>
                    <a:lnTo>
                      <a:pt x="27" y="155"/>
                    </a:lnTo>
                    <a:lnTo>
                      <a:pt x="27" y="161"/>
                    </a:lnTo>
                    <a:lnTo>
                      <a:pt x="27" y="168"/>
                    </a:lnTo>
                    <a:lnTo>
                      <a:pt x="27" y="173"/>
                    </a:lnTo>
                    <a:lnTo>
                      <a:pt x="27" y="179"/>
                    </a:lnTo>
                    <a:lnTo>
                      <a:pt x="27" y="185"/>
                    </a:lnTo>
                    <a:lnTo>
                      <a:pt x="27" y="190"/>
                    </a:lnTo>
                    <a:lnTo>
                      <a:pt x="27" y="197"/>
                    </a:lnTo>
                    <a:lnTo>
                      <a:pt x="27" y="203"/>
                    </a:lnTo>
                    <a:lnTo>
                      <a:pt x="27" y="209"/>
                    </a:lnTo>
                    <a:lnTo>
                      <a:pt x="27" y="218"/>
                    </a:lnTo>
                    <a:lnTo>
                      <a:pt x="27" y="223"/>
                    </a:lnTo>
                    <a:lnTo>
                      <a:pt x="27" y="231"/>
                    </a:lnTo>
                    <a:lnTo>
                      <a:pt x="27" y="236"/>
                    </a:lnTo>
                    <a:lnTo>
                      <a:pt x="27" y="242"/>
                    </a:lnTo>
                    <a:lnTo>
                      <a:pt x="27" y="249"/>
                    </a:lnTo>
                    <a:lnTo>
                      <a:pt x="27" y="255"/>
                    </a:lnTo>
                    <a:lnTo>
                      <a:pt x="27" y="262"/>
                    </a:lnTo>
                    <a:lnTo>
                      <a:pt x="27" y="268"/>
                    </a:lnTo>
                    <a:lnTo>
                      <a:pt x="27" y="273"/>
                    </a:lnTo>
                    <a:lnTo>
                      <a:pt x="27" y="279"/>
                    </a:lnTo>
                    <a:lnTo>
                      <a:pt x="27" y="284"/>
                    </a:lnTo>
                    <a:lnTo>
                      <a:pt x="27" y="290"/>
                    </a:lnTo>
                    <a:lnTo>
                      <a:pt x="27" y="295"/>
                    </a:lnTo>
                    <a:lnTo>
                      <a:pt x="27" y="303"/>
                    </a:lnTo>
                    <a:lnTo>
                      <a:pt x="27" y="310"/>
                    </a:lnTo>
                    <a:lnTo>
                      <a:pt x="27" y="316"/>
                    </a:lnTo>
                    <a:lnTo>
                      <a:pt x="27" y="323"/>
                    </a:lnTo>
                    <a:lnTo>
                      <a:pt x="27" y="330"/>
                    </a:lnTo>
                    <a:lnTo>
                      <a:pt x="27" y="338"/>
                    </a:lnTo>
                    <a:lnTo>
                      <a:pt x="27" y="345"/>
                    </a:lnTo>
                    <a:lnTo>
                      <a:pt x="27" y="352"/>
                    </a:lnTo>
                    <a:lnTo>
                      <a:pt x="27" y="358"/>
                    </a:lnTo>
                    <a:lnTo>
                      <a:pt x="27" y="364"/>
                    </a:lnTo>
                    <a:lnTo>
                      <a:pt x="27" y="371"/>
                    </a:lnTo>
                    <a:lnTo>
                      <a:pt x="27" y="376"/>
                    </a:lnTo>
                    <a:lnTo>
                      <a:pt x="27" y="384"/>
                    </a:lnTo>
                    <a:lnTo>
                      <a:pt x="27" y="391"/>
                    </a:lnTo>
                    <a:lnTo>
                      <a:pt x="27" y="397"/>
                    </a:lnTo>
                    <a:lnTo>
                      <a:pt x="27" y="404"/>
                    </a:lnTo>
                    <a:lnTo>
                      <a:pt x="27" y="411"/>
                    </a:lnTo>
                    <a:lnTo>
                      <a:pt x="27" y="419"/>
                    </a:lnTo>
                    <a:lnTo>
                      <a:pt x="27" y="428"/>
                    </a:lnTo>
                    <a:lnTo>
                      <a:pt x="27" y="434"/>
                    </a:lnTo>
                    <a:lnTo>
                      <a:pt x="27" y="441"/>
                    </a:lnTo>
                    <a:lnTo>
                      <a:pt x="27" y="448"/>
                    </a:lnTo>
                    <a:lnTo>
                      <a:pt x="27" y="454"/>
                    </a:lnTo>
                    <a:lnTo>
                      <a:pt x="27" y="461"/>
                    </a:lnTo>
                    <a:lnTo>
                      <a:pt x="27" y="467"/>
                    </a:lnTo>
                    <a:lnTo>
                      <a:pt x="29" y="474"/>
                    </a:lnTo>
                    <a:lnTo>
                      <a:pt x="29" y="480"/>
                    </a:lnTo>
                    <a:lnTo>
                      <a:pt x="29" y="485"/>
                    </a:lnTo>
                    <a:lnTo>
                      <a:pt x="31" y="491"/>
                    </a:lnTo>
                    <a:lnTo>
                      <a:pt x="31" y="496"/>
                    </a:lnTo>
                    <a:lnTo>
                      <a:pt x="33" y="502"/>
                    </a:lnTo>
                    <a:lnTo>
                      <a:pt x="33" y="507"/>
                    </a:lnTo>
                    <a:lnTo>
                      <a:pt x="35" y="515"/>
                    </a:lnTo>
                    <a:lnTo>
                      <a:pt x="37" y="520"/>
                    </a:lnTo>
                    <a:lnTo>
                      <a:pt x="37" y="526"/>
                    </a:lnTo>
                    <a:lnTo>
                      <a:pt x="37" y="531"/>
                    </a:lnTo>
                    <a:lnTo>
                      <a:pt x="39" y="537"/>
                    </a:lnTo>
                    <a:lnTo>
                      <a:pt x="39" y="543"/>
                    </a:lnTo>
                    <a:lnTo>
                      <a:pt x="39" y="548"/>
                    </a:lnTo>
                    <a:lnTo>
                      <a:pt x="39" y="554"/>
                    </a:lnTo>
                    <a:lnTo>
                      <a:pt x="41" y="559"/>
                    </a:lnTo>
                    <a:lnTo>
                      <a:pt x="41" y="566"/>
                    </a:lnTo>
                    <a:lnTo>
                      <a:pt x="41" y="574"/>
                    </a:lnTo>
                    <a:lnTo>
                      <a:pt x="41" y="581"/>
                    </a:lnTo>
                    <a:lnTo>
                      <a:pt x="41" y="589"/>
                    </a:lnTo>
                    <a:lnTo>
                      <a:pt x="42" y="594"/>
                    </a:lnTo>
                    <a:lnTo>
                      <a:pt x="42" y="600"/>
                    </a:lnTo>
                    <a:lnTo>
                      <a:pt x="42" y="605"/>
                    </a:lnTo>
                    <a:lnTo>
                      <a:pt x="42" y="611"/>
                    </a:lnTo>
                    <a:lnTo>
                      <a:pt x="44" y="618"/>
                    </a:lnTo>
                    <a:lnTo>
                      <a:pt x="44" y="626"/>
                    </a:lnTo>
                    <a:lnTo>
                      <a:pt x="48" y="637"/>
                    </a:lnTo>
                    <a:lnTo>
                      <a:pt x="48" y="644"/>
                    </a:lnTo>
                    <a:lnTo>
                      <a:pt x="50" y="650"/>
                    </a:lnTo>
                    <a:lnTo>
                      <a:pt x="50" y="655"/>
                    </a:lnTo>
                    <a:lnTo>
                      <a:pt x="52" y="661"/>
                    </a:lnTo>
                    <a:lnTo>
                      <a:pt x="52" y="666"/>
                    </a:lnTo>
                    <a:lnTo>
                      <a:pt x="52" y="672"/>
                    </a:lnTo>
                    <a:lnTo>
                      <a:pt x="52" y="677"/>
                    </a:lnTo>
                    <a:lnTo>
                      <a:pt x="54" y="685"/>
                    </a:lnTo>
                    <a:lnTo>
                      <a:pt x="54" y="692"/>
                    </a:lnTo>
                    <a:lnTo>
                      <a:pt x="54" y="699"/>
                    </a:lnTo>
                    <a:lnTo>
                      <a:pt x="54" y="709"/>
                    </a:lnTo>
                    <a:lnTo>
                      <a:pt x="54" y="714"/>
                    </a:lnTo>
                    <a:lnTo>
                      <a:pt x="54" y="721"/>
                    </a:lnTo>
                    <a:lnTo>
                      <a:pt x="54" y="727"/>
                    </a:lnTo>
                    <a:lnTo>
                      <a:pt x="54" y="733"/>
                    </a:lnTo>
                    <a:lnTo>
                      <a:pt x="54" y="738"/>
                    </a:lnTo>
                    <a:lnTo>
                      <a:pt x="54" y="744"/>
                    </a:lnTo>
                    <a:lnTo>
                      <a:pt x="54" y="751"/>
                    </a:lnTo>
                    <a:lnTo>
                      <a:pt x="54" y="757"/>
                    </a:lnTo>
                    <a:lnTo>
                      <a:pt x="54" y="762"/>
                    </a:lnTo>
                    <a:lnTo>
                      <a:pt x="54" y="768"/>
                    </a:lnTo>
                    <a:lnTo>
                      <a:pt x="48" y="771"/>
                    </a:lnTo>
                    <a:lnTo>
                      <a:pt x="42" y="773"/>
                    </a:lnTo>
                    <a:lnTo>
                      <a:pt x="37" y="775"/>
                    </a:lnTo>
                    <a:lnTo>
                      <a:pt x="31" y="775"/>
                    </a:lnTo>
                    <a:lnTo>
                      <a:pt x="25" y="775"/>
                    </a:lnTo>
                    <a:lnTo>
                      <a:pt x="19" y="775"/>
                    </a:lnTo>
                    <a:lnTo>
                      <a:pt x="15" y="769"/>
                    </a:lnTo>
                    <a:lnTo>
                      <a:pt x="15" y="764"/>
                    </a:lnTo>
                    <a:lnTo>
                      <a:pt x="15" y="758"/>
                    </a:lnTo>
                    <a:lnTo>
                      <a:pt x="15" y="753"/>
                    </a:lnTo>
                    <a:lnTo>
                      <a:pt x="17" y="747"/>
                    </a:lnTo>
                    <a:lnTo>
                      <a:pt x="19" y="742"/>
                    </a:lnTo>
                  </a:path>
                </a:pathLst>
              </a:custGeom>
              <a:solidFill>
                <a:srgbClr val="EAEC5E"/>
              </a:solidFill>
              <a:ln w="12700" cap="rnd">
                <a:solidFill>
                  <a:srgbClr val="00CC00"/>
                </a:solidFill>
                <a:round/>
                <a:headEnd/>
                <a:tailEnd/>
              </a:ln>
            </p:spPr>
            <p:txBody>
              <a:bodyPr/>
              <a:lstStyle/>
              <a:p>
                <a:endParaRPr lang="en-US"/>
              </a:p>
            </p:txBody>
          </p:sp>
          <p:sp>
            <p:nvSpPr>
              <p:cNvPr id="3660" name="Freeform 461"/>
              <p:cNvSpPr>
                <a:spLocks/>
              </p:cNvSpPr>
              <p:nvPr/>
            </p:nvSpPr>
            <p:spPr bwMode="auto">
              <a:xfrm>
                <a:off x="4015" y="2160"/>
                <a:ext cx="53" cy="114"/>
              </a:xfrm>
              <a:custGeom>
                <a:avLst/>
                <a:gdLst>
                  <a:gd name="T0" fmla="*/ 49 w 53"/>
                  <a:gd name="T1" fmla="*/ 113 h 114"/>
                  <a:gd name="T2" fmla="*/ 51 w 53"/>
                  <a:gd name="T3" fmla="*/ 106 h 114"/>
                  <a:gd name="T4" fmla="*/ 52 w 53"/>
                  <a:gd name="T5" fmla="*/ 100 h 114"/>
                  <a:gd name="T6" fmla="*/ 52 w 53"/>
                  <a:gd name="T7" fmla="*/ 93 h 114"/>
                  <a:gd name="T8" fmla="*/ 52 w 53"/>
                  <a:gd name="T9" fmla="*/ 86 h 114"/>
                  <a:gd name="T10" fmla="*/ 52 w 53"/>
                  <a:gd name="T11" fmla="*/ 80 h 114"/>
                  <a:gd name="T12" fmla="*/ 52 w 53"/>
                  <a:gd name="T13" fmla="*/ 73 h 114"/>
                  <a:gd name="T14" fmla="*/ 50 w 53"/>
                  <a:gd name="T15" fmla="*/ 66 h 114"/>
                  <a:gd name="T16" fmla="*/ 48 w 53"/>
                  <a:gd name="T17" fmla="*/ 60 h 114"/>
                  <a:gd name="T18" fmla="*/ 45 w 53"/>
                  <a:gd name="T19" fmla="*/ 55 h 114"/>
                  <a:gd name="T20" fmla="*/ 43 w 53"/>
                  <a:gd name="T21" fmla="*/ 49 h 114"/>
                  <a:gd name="T22" fmla="*/ 40 w 53"/>
                  <a:gd name="T23" fmla="*/ 44 h 114"/>
                  <a:gd name="T24" fmla="*/ 38 w 53"/>
                  <a:gd name="T25" fmla="*/ 38 h 114"/>
                  <a:gd name="T26" fmla="*/ 35 w 53"/>
                  <a:gd name="T27" fmla="*/ 33 h 114"/>
                  <a:gd name="T28" fmla="*/ 33 w 53"/>
                  <a:gd name="T29" fmla="*/ 27 h 114"/>
                  <a:gd name="T30" fmla="*/ 30 w 53"/>
                  <a:gd name="T31" fmla="*/ 24 h 114"/>
                  <a:gd name="T32" fmla="*/ 27 w 53"/>
                  <a:gd name="T33" fmla="*/ 20 h 114"/>
                  <a:gd name="T34" fmla="*/ 24 w 53"/>
                  <a:gd name="T35" fmla="*/ 16 h 114"/>
                  <a:gd name="T36" fmla="*/ 21 w 53"/>
                  <a:gd name="T37" fmla="*/ 13 h 114"/>
                  <a:gd name="T38" fmla="*/ 18 w 53"/>
                  <a:gd name="T39" fmla="*/ 9 h 114"/>
                  <a:gd name="T40" fmla="*/ 15 w 53"/>
                  <a:gd name="T41" fmla="*/ 7 h 114"/>
                  <a:gd name="T42" fmla="*/ 12 w 53"/>
                  <a:gd name="T43" fmla="*/ 2 h 114"/>
                  <a:gd name="T44" fmla="*/ 9 w 53"/>
                  <a:gd name="T45" fmla="*/ 2 h 114"/>
                  <a:gd name="T46" fmla="*/ 6 w 53"/>
                  <a:gd name="T47" fmla="*/ 0 h 114"/>
                  <a:gd name="T48" fmla="*/ 3 w 53"/>
                  <a:gd name="T49" fmla="*/ 0 h 114"/>
                  <a:gd name="T50" fmla="*/ 0 w 53"/>
                  <a:gd name="T51" fmla="*/ 0 h 114"/>
                  <a:gd name="T52" fmla="*/ 3 w 53"/>
                  <a:gd name="T53" fmla="*/ 2 h 114"/>
                  <a:gd name="T54" fmla="*/ 0 w 53"/>
                  <a:gd name="T55" fmla="*/ 7 h 114"/>
                  <a:gd name="T56" fmla="*/ 0 w 53"/>
                  <a:gd name="T57" fmla="*/ 13 h 114"/>
                  <a:gd name="T58" fmla="*/ 1 w 53"/>
                  <a:gd name="T59" fmla="*/ 20 h 114"/>
                  <a:gd name="T60" fmla="*/ 3 w 53"/>
                  <a:gd name="T61" fmla="*/ 27 h 114"/>
                  <a:gd name="T62" fmla="*/ 4 w 53"/>
                  <a:gd name="T63" fmla="*/ 33 h 114"/>
                  <a:gd name="T64" fmla="*/ 5 w 53"/>
                  <a:gd name="T65" fmla="*/ 40 h 114"/>
                  <a:gd name="T66" fmla="*/ 7 w 53"/>
                  <a:gd name="T67" fmla="*/ 47 h 114"/>
                  <a:gd name="T68" fmla="*/ 10 w 53"/>
                  <a:gd name="T69" fmla="*/ 51 h 114"/>
                  <a:gd name="T70" fmla="*/ 12 w 53"/>
                  <a:gd name="T71" fmla="*/ 58 h 114"/>
                  <a:gd name="T72" fmla="*/ 15 w 53"/>
                  <a:gd name="T73" fmla="*/ 62 h 114"/>
                  <a:gd name="T74" fmla="*/ 18 w 53"/>
                  <a:gd name="T75" fmla="*/ 69 h 114"/>
                  <a:gd name="T76" fmla="*/ 21 w 53"/>
                  <a:gd name="T77" fmla="*/ 73 h 114"/>
                  <a:gd name="T78" fmla="*/ 24 w 53"/>
                  <a:gd name="T79" fmla="*/ 78 h 114"/>
                  <a:gd name="T80" fmla="*/ 26 w 53"/>
                  <a:gd name="T81" fmla="*/ 84 h 114"/>
                  <a:gd name="T82" fmla="*/ 29 w 53"/>
                  <a:gd name="T83" fmla="*/ 86 h 114"/>
                  <a:gd name="T84" fmla="*/ 31 w 53"/>
                  <a:gd name="T85" fmla="*/ 93 h 114"/>
                  <a:gd name="T86" fmla="*/ 34 w 53"/>
                  <a:gd name="T87" fmla="*/ 95 h 114"/>
                  <a:gd name="T88" fmla="*/ 37 w 53"/>
                  <a:gd name="T89" fmla="*/ 102 h 114"/>
                  <a:gd name="T90" fmla="*/ 39 w 53"/>
                  <a:gd name="T91" fmla="*/ 109 h 114"/>
                  <a:gd name="T92" fmla="*/ 42 w 53"/>
                  <a:gd name="T93" fmla="*/ 109 h 114"/>
                  <a:gd name="T94" fmla="*/ 45 w 53"/>
                  <a:gd name="T95" fmla="*/ 113 h 114"/>
                  <a:gd name="T96" fmla="*/ 48 w 53"/>
                  <a:gd name="T97" fmla="*/ 113 h 114"/>
                  <a:gd name="T98" fmla="*/ 51 w 53"/>
                  <a:gd name="T99" fmla="*/ 113 h 114"/>
                  <a:gd name="T100" fmla="*/ 51 w 53"/>
                  <a:gd name="T101" fmla="*/ 106 h 114"/>
                  <a:gd name="T102" fmla="*/ 51 w 53"/>
                  <a:gd name="T103" fmla="*/ 100 h 11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53"/>
                  <a:gd name="T157" fmla="*/ 0 h 114"/>
                  <a:gd name="T158" fmla="*/ 53 w 53"/>
                  <a:gd name="T159" fmla="*/ 114 h 114"/>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53" h="114">
                    <a:moveTo>
                      <a:pt x="49" y="113"/>
                    </a:moveTo>
                    <a:lnTo>
                      <a:pt x="51" y="106"/>
                    </a:lnTo>
                    <a:lnTo>
                      <a:pt x="52" y="100"/>
                    </a:lnTo>
                    <a:lnTo>
                      <a:pt x="52" y="93"/>
                    </a:lnTo>
                    <a:lnTo>
                      <a:pt x="52" y="86"/>
                    </a:lnTo>
                    <a:lnTo>
                      <a:pt x="52" y="80"/>
                    </a:lnTo>
                    <a:lnTo>
                      <a:pt x="52" y="73"/>
                    </a:lnTo>
                    <a:lnTo>
                      <a:pt x="50" y="66"/>
                    </a:lnTo>
                    <a:lnTo>
                      <a:pt x="48" y="60"/>
                    </a:lnTo>
                    <a:lnTo>
                      <a:pt x="45" y="55"/>
                    </a:lnTo>
                    <a:lnTo>
                      <a:pt x="43" y="49"/>
                    </a:lnTo>
                    <a:lnTo>
                      <a:pt x="40" y="44"/>
                    </a:lnTo>
                    <a:lnTo>
                      <a:pt x="38" y="38"/>
                    </a:lnTo>
                    <a:lnTo>
                      <a:pt x="35" y="33"/>
                    </a:lnTo>
                    <a:lnTo>
                      <a:pt x="33" y="27"/>
                    </a:lnTo>
                    <a:lnTo>
                      <a:pt x="30" y="24"/>
                    </a:lnTo>
                    <a:lnTo>
                      <a:pt x="27" y="20"/>
                    </a:lnTo>
                    <a:lnTo>
                      <a:pt x="24" y="16"/>
                    </a:lnTo>
                    <a:lnTo>
                      <a:pt x="21" y="13"/>
                    </a:lnTo>
                    <a:lnTo>
                      <a:pt x="18" y="9"/>
                    </a:lnTo>
                    <a:lnTo>
                      <a:pt x="15" y="7"/>
                    </a:lnTo>
                    <a:lnTo>
                      <a:pt x="12" y="2"/>
                    </a:lnTo>
                    <a:lnTo>
                      <a:pt x="9" y="2"/>
                    </a:lnTo>
                    <a:lnTo>
                      <a:pt x="6" y="0"/>
                    </a:lnTo>
                    <a:lnTo>
                      <a:pt x="3" y="0"/>
                    </a:lnTo>
                    <a:lnTo>
                      <a:pt x="0" y="0"/>
                    </a:lnTo>
                    <a:lnTo>
                      <a:pt x="3" y="2"/>
                    </a:lnTo>
                    <a:lnTo>
                      <a:pt x="0" y="7"/>
                    </a:lnTo>
                    <a:lnTo>
                      <a:pt x="0" y="13"/>
                    </a:lnTo>
                    <a:lnTo>
                      <a:pt x="1" y="20"/>
                    </a:lnTo>
                    <a:lnTo>
                      <a:pt x="3" y="27"/>
                    </a:lnTo>
                    <a:lnTo>
                      <a:pt x="4" y="33"/>
                    </a:lnTo>
                    <a:lnTo>
                      <a:pt x="5" y="40"/>
                    </a:lnTo>
                    <a:lnTo>
                      <a:pt x="7" y="47"/>
                    </a:lnTo>
                    <a:lnTo>
                      <a:pt x="10" y="51"/>
                    </a:lnTo>
                    <a:lnTo>
                      <a:pt x="12" y="58"/>
                    </a:lnTo>
                    <a:lnTo>
                      <a:pt x="15" y="62"/>
                    </a:lnTo>
                    <a:lnTo>
                      <a:pt x="18" y="69"/>
                    </a:lnTo>
                    <a:lnTo>
                      <a:pt x="21" y="73"/>
                    </a:lnTo>
                    <a:lnTo>
                      <a:pt x="24" y="78"/>
                    </a:lnTo>
                    <a:lnTo>
                      <a:pt x="26" y="84"/>
                    </a:lnTo>
                    <a:lnTo>
                      <a:pt x="29" y="86"/>
                    </a:lnTo>
                    <a:lnTo>
                      <a:pt x="31" y="93"/>
                    </a:lnTo>
                    <a:lnTo>
                      <a:pt x="34" y="95"/>
                    </a:lnTo>
                    <a:lnTo>
                      <a:pt x="37" y="102"/>
                    </a:lnTo>
                    <a:lnTo>
                      <a:pt x="39" y="109"/>
                    </a:lnTo>
                    <a:lnTo>
                      <a:pt x="42" y="109"/>
                    </a:lnTo>
                    <a:lnTo>
                      <a:pt x="45" y="113"/>
                    </a:lnTo>
                    <a:lnTo>
                      <a:pt x="48" y="113"/>
                    </a:lnTo>
                    <a:lnTo>
                      <a:pt x="51" y="113"/>
                    </a:lnTo>
                    <a:lnTo>
                      <a:pt x="51" y="106"/>
                    </a:lnTo>
                    <a:lnTo>
                      <a:pt x="51" y="100"/>
                    </a:lnTo>
                  </a:path>
                </a:pathLst>
              </a:custGeom>
              <a:solidFill>
                <a:srgbClr val="EAEC5E"/>
              </a:solidFill>
              <a:ln w="12700" cap="rnd">
                <a:solidFill>
                  <a:schemeClr val="tx1"/>
                </a:solidFill>
                <a:round/>
                <a:headEnd/>
                <a:tailEnd/>
              </a:ln>
            </p:spPr>
            <p:txBody>
              <a:bodyPr/>
              <a:lstStyle/>
              <a:p>
                <a:endParaRPr lang="en-US"/>
              </a:p>
            </p:txBody>
          </p:sp>
          <p:grpSp>
            <p:nvGrpSpPr>
              <p:cNvPr id="3661" name="Group 462"/>
              <p:cNvGrpSpPr>
                <a:grpSpLocks/>
              </p:cNvGrpSpPr>
              <p:nvPr/>
            </p:nvGrpSpPr>
            <p:grpSpPr bwMode="auto">
              <a:xfrm>
                <a:off x="4029" y="1856"/>
                <a:ext cx="97" cy="111"/>
                <a:chOff x="3654" y="1129"/>
                <a:chExt cx="97" cy="111"/>
              </a:xfrm>
            </p:grpSpPr>
            <p:sp>
              <p:nvSpPr>
                <p:cNvPr id="3662" name="Freeform 463"/>
                <p:cNvSpPr>
                  <a:spLocks/>
                </p:cNvSpPr>
                <p:nvPr/>
              </p:nvSpPr>
              <p:spPr bwMode="auto">
                <a:xfrm>
                  <a:off x="3705" y="1214"/>
                  <a:ext cx="46" cy="16"/>
                </a:xfrm>
                <a:custGeom>
                  <a:avLst/>
                  <a:gdLst>
                    <a:gd name="T0" fmla="*/ 0 w 46"/>
                    <a:gd name="T1" fmla="*/ 15 h 16"/>
                    <a:gd name="T2" fmla="*/ 2 w 46"/>
                    <a:gd name="T3" fmla="*/ 11 h 16"/>
                    <a:gd name="T4" fmla="*/ 6 w 46"/>
                    <a:gd name="T5" fmla="*/ 10 h 16"/>
                    <a:gd name="T6" fmla="*/ 11 w 46"/>
                    <a:gd name="T7" fmla="*/ 8 h 16"/>
                    <a:gd name="T8" fmla="*/ 16 w 46"/>
                    <a:gd name="T9" fmla="*/ 5 h 16"/>
                    <a:gd name="T10" fmla="*/ 21 w 46"/>
                    <a:gd name="T11" fmla="*/ 3 h 16"/>
                    <a:gd name="T12" fmla="*/ 26 w 46"/>
                    <a:gd name="T13" fmla="*/ 3 h 16"/>
                    <a:gd name="T14" fmla="*/ 30 w 46"/>
                    <a:gd name="T15" fmla="*/ 3 h 16"/>
                    <a:gd name="T16" fmla="*/ 35 w 46"/>
                    <a:gd name="T17" fmla="*/ 0 h 16"/>
                    <a:gd name="T18" fmla="*/ 39 w 46"/>
                    <a:gd name="T19" fmla="*/ 0 h 16"/>
                    <a:gd name="T20" fmla="*/ 44 w 46"/>
                    <a:gd name="T21" fmla="*/ 0 h 16"/>
                    <a:gd name="T22" fmla="*/ 45 w 46"/>
                    <a:gd name="T23" fmla="*/ 0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6"/>
                    <a:gd name="T37" fmla="*/ 0 h 16"/>
                    <a:gd name="T38" fmla="*/ 46 w 46"/>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6" h="16">
                      <a:moveTo>
                        <a:pt x="0" y="15"/>
                      </a:moveTo>
                      <a:lnTo>
                        <a:pt x="2" y="11"/>
                      </a:lnTo>
                      <a:lnTo>
                        <a:pt x="6" y="10"/>
                      </a:lnTo>
                      <a:lnTo>
                        <a:pt x="11" y="8"/>
                      </a:lnTo>
                      <a:lnTo>
                        <a:pt x="16" y="5"/>
                      </a:lnTo>
                      <a:lnTo>
                        <a:pt x="21" y="3"/>
                      </a:lnTo>
                      <a:lnTo>
                        <a:pt x="26" y="3"/>
                      </a:lnTo>
                      <a:lnTo>
                        <a:pt x="30" y="3"/>
                      </a:lnTo>
                      <a:lnTo>
                        <a:pt x="35" y="0"/>
                      </a:lnTo>
                      <a:lnTo>
                        <a:pt x="39" y="0"/>
                      </a:lnTo>
                      <a:lnTo>
                        <a:pt x="44" y="0"/>
                      </a:lnTo>
                      <a:lnTo>
                        <a:pt x="45"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663" name="Freeform 464"/>
                <p:cNvSpPr>
                  <a:spLocks/>
                </p:cNvSpPr>
                <p:nvPr/>
              </p:nvSpPr>
              <p:spPr bwMode="auto">
                <a:xfrm>
                  <a:off x="3704" y="1172"/>
                  <a:ext cx="42" cy="41"/>
                </a:xfrm>
                <a:custGeom>
                  <a:avLst/>
                  <a:gdLst>
                    <a:gd name="T0" fmla="*/ 0 w 42"/>
                    <a:gd name="T1" fmla="*/ 40 h 41"/>
                    <a:gd name="T2" fmla="*/ 2 w 42"/>
                    <a:gd name="T3" fmla="*/ 29 h 41"/>
                    <a:gd name="T4" fmla="*/ 6 w 42"/>
                    <a:gd name="T5" fmla="*/ 27 h 41"/>
                    <a:gd name="T6" fmla="*/ 10 w 42"/>
                    <a:gd name="T7" fmla="*/ 20 h 41"/>
                    <a:gd name="T8" fmla="*/ 14 w 42"/>
                    <a:gd name="T9" fmla="*/ 13 h 41"/>
                    <a:gd name="T10" fmla="*/ 19 w 42"/>
                    <a:gd name="T11" fmla="*/ 7 h 41"/>
                    <a:gd name="T12" fmla="*/ 24 w 42"/>
                    <a:gd name="T13" fmla="*/ 7 h 41"/>
                    <a:gd name="T14" fmla="*/ 27 w 42"/>
                    <a:gd name="T15" fmla="*/ 7 h 41"/>
                    <a:gd name="T16" fmla="*/ 32 w 42"/>
                    <a:gd name="T17" fmla="*/ 0 h 41"/>
                    <a:gd name="T18" fmla="*/ 36 w 42"/>
                    <a:gd name="T19" fmla="*/ 0 h 41"/>
                    <a:gd name="T20" fmla="*/ 40 w 42"/>
                    <a:gd name="T21" fmla="*/ 0 h 41"/>
                    <a:gd name="T22" fmla="*/ 41 w 42"/>
                    <a:gd name="T23" fmla="*/ 0 h 4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2"/>
                    <a:gd name="T37" fmla="*/ 0 h 41"/>
                    <a:gd name="T38" fmla="*/ 42 w 42"/>
                    <a:gd name="T39" fmla="*/ 41 h 4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2" h="41">
                      <a:moveTo>
                        <a:pt x="0" y="40"/>
                      </a:moveTo>
                      <a:lnTo>
                        <a:pt x="2" y="29"/>
                      </a:lnTo>
                      <a:lnTo>
                        <a:pt x="6" y="27"/>
                      </a:lnTo>
                      <a:lnTo>
                        <a:pt x="10" y="20"/>
                      </a:lnTo>
                      <a:lnTo>
                        <a:pt x="14" y="13"/>
                      </a:lnTo>
                      <a:lnTo>
                        <a:pt x="19" y="7"/>
                      </a:lnTo>
                      <a:lnTo>
                        <a:pt x="24" y="7"/>
                      </a:lnTo>
                      <a:lnTo>
                        <a:pt x="27" y="7"/>
                      </a:lnTo>
                      <a:lnTo>
                        <a:pt x="32" y="0"/>
                      </a:lnTo>
                      <a:lnTo>
                        <a:pt x="36" y="0"/>
                      </a:lnTo>
                      <a:lnTo>
                        <a:pt x="40" y="0"/>
                      </a:lnTo>
                      <a:lnTo>
                        <a:pt x="41"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664" name="Freeform 465"/>
                <p:cNvSpPr>
                  <a:spLocks/>
                </p:cNvSpPr>
                <p:nvPr/>
              </p:nvSpPr>
              <p:spPr bwMode="auto">
                <a:xfrm>
                  <a:off x="3706" y="1144"/>
                  <a:ext cx="30" cy="59"/>
                </a:xfrm>
                <a:custGeom>
                  <a:avLst/>
                  <a:gdLst>
                    <a:gd name="T0" fmla="*/ 0 w 30"/>
                    <a:gd name="T1" fmla="*/ 58 h 59"/>
                    <a:gd name="T2" fmla="*/ 2 w 30"/>
                    <a:gd name="T3" fmla="*/ 42 h 59"/>
                    <a:gd name="T4" fmla="*/ 4 w 30"/>
                    <a:gd name="T5" fmla="*/ 39 h 59"/>
                    <a:gd name="T6" fmla="*/ 7 w 30"/>
                    <a:gd name="T7" fmla="*/ 29 h 59"/>
                    <a:gd name="T8" fmla="*/ 10 w 30"/>
                    <a:gd name="T9" fmla="*/ 19 h 59"/>
                    <a:gd name="T10" fmla="*/ 13 w 30"/>
                    <a:gd name="T11" fmla="*/ 10 h 59"/>
                    <a:gd name="T12" fmla="*/ 17 w 30"/>
                    <a:gd name="T13" fmla="*/ 10 h 59"/>
                    <a:gd name="T14" fmla="*/ 19 w 30"/>
                    <a:gd name="T15" fmla="*/ 10 h 59"/>
                    <a:gd name="T16" fmla="*/ 22 w 30"/>
                    <a:gd name="T17" fmla="*/ 0 h 59"/>
                    <a:gd name="T18" fmla="*/ 25 w 30"/>
                    <a:gd name="T19" fmla="*/ 0 h 59"/>
                    <a:gd name="T20" fmla="*/ 28 w 30"/>
                    <a:gd name="T21" fmla="*/ 0 h 59"/>
                    <a:gd name="T22" fmla="*/ 29 w 30"/>
                    <a:gd name="T23" fmla="*/ 0 h 5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0"/>
                    <a:gd name="T37" fmla="*/ 0 h 59"/>
                    <a:gd name="T38" fmla="*/ 30 w 30"/>
                    <a:gd name="T39" fmla="*/ 59 h 5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0" h="59">
                      <a:moveTo>
                        <a:pt x="0" y="58"/>
                      </a:moveTo>
                      <a:lnTo>
                        <a:pt x="2" y="42"/>
                      </a:lnTo>
                      <a:lnTo>
                        <a:pt x="4" y="39"/>
                      </a:lnTo>
                      <a:lnTo>
                        <a:pt x="7" y="29"/>
                      </a:lnTo>
                      <a:lnTo>
                        <a:pt x="10" y="19"/>
                      </a:lnTo>
                      <a:lnTo>
                        <a:pt x="13" y="10"/>
                      </a:lnTo>
                      <a:lnTo>
                        <a:pt x="17" y="10"/>
                      </a:lnTo>
                      <a:lnTo>
                        <a:pt x="19" y="10"/>
                      </a:lnTo>
                      <a:lnTo>
                        <a:pt x="22" y="0"/>
                      </a:lnTo>
                      <a:lnTo>
                        <a:pt x="25" y="0"/>
                      </a:lnTo>
                      <a:lnTo>
                        <a:pt x="28" y="0"/>
                      </a:lnTo>
                      <a:lnTo>
                        <a:pt x="29"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665" name="Freeform 466"/>
                <p:cNvSpPr>
                  <a:spLocks/>
                </p:cNvSpPr>
                <p:nvPr/>
              </p:nvSpPr>
              <p:spPr bwMode="auto">
                <a:xfrm>
                  <a:off x="3654" y="1214"/>
                  <a:ext cx="46" cy="16"/>
                </a:xfrm>
                <a:custGeom>
                  <a:avLst/>
                  <a:gdLst>
                    <a:gd name="T0" fmla="*/ 45 w 46"/>
                    <a:gd name="T1" fmla="*/ 15 h 16"/>
                    <a:gd name="T2" fmla="*/ 43 w 46"/>
                    <a:gd name="T3" fmla="*/ 11 h 16"/>
                    <a:gd name="T4" fmla="*/ 39 w 46"/>
                    <a:gd name="T5" fmla="*/ 10 h 16"/>
                    <a:gd name="T6" fmla="*/ 34 w 46"/>
                    <a:gd name="T7" fmla="*/ 8 h 16"/>
                    <a:gd name="T8" fmla="*/ 29 w 46"/>
                    <a:gd name="T9" fmla="*/ 5 h 16"/>
                    <a:gd name="T10" fmla="*/ 24 w 46"/>
                    <a:gd name="T11" fmla="*/ 3 h 16"/>
                    <a:gd name="T12" fmla="*/ 19 w 46"/>
                    <a:gd name="T13" fmla="*/ 3 h 16"/>
                    <a:gd name="T14" fmla="*/ 15 w 46"/>
                    <a:gd name="T15" fmla="*/ 3 h 16"/>
                    <a:gd name="T16" fmla="*/ 10 w 46"/>
                    <a:gd name="T17" fmla="*/ 0 h 16"/>
                    <a:gd name="T18" fmla="*/ 6 w 46"/>
                    <a:gd name="T19" fmla="*/ 0 h 16"/>
                    <a:gd name="T20" fmla="*/ 1 w 46"/>
                    <a:gd name="T21" fmla="*/ 0 h 16"/>
                    <a:gd name="T22" fmla="*/ 0 w 46"/>
                    <a:gd name="T23" fmla="*/ 0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6"/>
                    <a:gd name="T37" fmla="*/ 0 h 16"/>
                    <a:gd name="T38" fmla="*/ 46 w 46"/>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6" h="16">
                      <a:moveTo>
                        <a:pt x="45" y="15"/>
                      </a:moveTo>
                      <a:lnTo>
                        <a:pt x="43" y="11"/>
                      </a:lnTo>
                      <a:lnTo>
                        <a:pt x="39" y="10"/>
                      </a:lnTo>
                      <a:lnTo>
                        <a:pt x="34" y="8"/>
                      </a:lnTo>
                      <a:lnTo>
                        <a:pt x="29" y="5"/>
                      </a:lnTo>
                      <a:lnTo>
                        <a:pt x="24" y="3"/>
                      </a:lnTo>
                      <a:lnTo>
                        <a:pt x="19" y="3"/>
                      </a:lnTo>
                      <a:lnTo>
                        <a:pt x="15" y="3"/>
                      </a:lnTo>
                      <a:lnTo>
                        <a:pt x="10" y="0"/>
                      </a:lnTo>
                      <a:lnTo>
                        <a:pt x="6" y="0"/>
                      </a:lnTo>
                      <a:lnTo>
                        <a:pt x="1" y="0"/>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666" name="Freeform 467"/>
                <p:cNvSpPr>
                  <a:spLocks/>
                </p:cNvSpPr>
                <p:nvPr/>
              </p:nvSpPr>
              <p:spPr bwMode="auto">
                <a:xfrm>
                  <a:off x="3657" y="1168"/>
                  <a:ext cx="41" cy="44"/>
                </a:xfrm>
                <a:custGeom>
                  <a:avLst/>
                  <a:gdLst>
                    <a:gd name="T0" fmla="*/ 40 w 41"/>
                    <a:gd name="T1" fmla="*/ 43 h 44"/>
                    <a:gd name="T2" fmla="*/ 38 w 41"/>
                    <a:gd name="T3" fmla="*/ 31 h 44"/>
                    <a:gd name="T4" fmla="*/ 34 w 41"/>
                    <a:gd name="T5" fmla="*/ 29 h 44"/>
                    <a:gd name="T6" fmla="*/ 30 w 41"/>
                    <a:gd name="T7" fmla="*/ 22 h 44"/>
                    <a:gd name="T8" fmla="*/ 26 w 41"/>
                    <a:gd name="T9" fmla="*/ 14 h 44"/>
                    <a:gd name="T10" fmla="*/ 22 w 41"/>
                    <a:gd name="T11" fmla="*/ 7 h 44"/>
                    <a:gd name="T12" fmla="*/ 17 w 41"/>
                    <a:gd name="T13" fmla="*/ 7 h 44"/>
                    <a:gd name="T14" fmla="*/ 13 w 41"/>
                    <a:gd name="T15" fmla="*/ 7 h 44"/>
                    <a:gd name="T16" fmla="*/ 9 w 41"/>
                    <a:gd name="T17" fmla="*/ 0 h 44"/>
                    <a:gd name="T18" fmla="*/ 5 w 41"/>
                    <a:gd name="T19" fmla="*/ 0 h 44"/>
                    <a:gd name="T20" fmla="*/ 1 w 41"/>
                    <a:gd name="T21" fmla="*/ 0 h 44"/>
                    <a:gd name="T22" fmla="*/ 0 w 41"/>
                    <a:gd name="T23" fmla="*/ 0 h 4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1"/>
                    <a:gd name="T37" fmla="*/ 0 h 44"/>
                    <a:gd name="T38" fmla="*/ 41 w 41"/>
                    <a:gd name="T39" fmla="*/ 44 h 4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1" h="44">
                      <a:moveTo>
                        <a:pt x="40" y="43"/>
                      </a:moveTo>
                      <a:lnTo>
                        <a:pt x="38" y="31"/>
                      </a:lnTo>
                      <a:lnTo>
                        <a:pt x="34" y="29"/>
                      </a:lnTo>
                      <a:lnTo>
                        <a:pt x="30" y="22"/>
                      </a:lnTo>
                      <a:lnTo>
                        <a:pt x="26" y="14"/>
                      </a:lnTo>
                      <a:lnTo>
                        <a:pt x="22" y="7"/>
                      </a:lnTo>
                      <a:lnTo>
                        <a:pt x="17" y="7"/>
                      </a:lnTo>
                      <a:lnTo>
                        <a:pt x="13" y="7"/>
                      </a:lnTo>
                      <a:lnTo>
                        <a:pt x="9" y="0"/>
                      </a:lnTo>
                      <a:lnTo>
                        <a:pt x="5" y="0"/>
                      </a:lnTo>
                      <a:lnTo>
                        <a:pt x="1" y="0"/>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667" name="Freeform 468"/>
                <p:cNvSpPr>
                  <a:spLocks/>
                </p:cNvSpPr>
                <p:nvPr/>
              </p:nvSpPr>
              <p:spPr bwMode="auto">
                <a:xfrm>
                  <a:off x="3663" y="1147"/>
                  <a:ext cx="38" cy="56"/>
                </a:xfrm>
                <a:custGeom>
                  <a:avLst/>
                  <a:gdLst>
                    <a:gd name="T0" fmla="*/ 37 w 38"/>
                    <a:gd name="T1" fmla="*/ 55 h 56"/>
                    <a:gd name="T2" fmla="*/ 35 w 38"/>
                    <a:gd name="T3" fmla="*/ 40 h 56"/>
                    <a:gd name="T4" fmla="*/ 32 w 38"/>
                    <a:gd name="T5" fmla="*/ 37 h 56"/>
                    <a:gd name="T6" fmla="*/ 28 w 38"/>
                    <a:gd name="T7" fmla="*/ 28 h 56"/>
                    <a:gd name="T8" fmla="*/ 24 w 38"/>
                    <a:gd name="T9" fmla="*/ 18 h 56"/>
                    <a:gd name="T10" fmla="*/ 20 w 38"/>
                    <a:gd name="T11" fmla="*/ 9 h 56"/>
                    <a:gd name="T12" fmla="*/ 16 w 38"/>
                    <a:gd name="T13" fmla="*/ 9 h 56"/>
                    <a:gd name="T14" fmla="*/ 12 w 38"/>
                    <a:gd name="T15" fmla="*/ 9 h 56"/>
                    <a:gd name="T16" fmla="*/ 8 w 38"/>
                    <a:gd name="T17" fmla="*/ 0 h 56"/>
                    <a:gd name="T18" fmla="*/ 5 w 38"/>
                    <a:gd name="T19" fmla="*/ 0 h 56"/>
                    <a:gd name="T20" fmla="*/ 1 w 38"/>
                    <a:gd name="T21" fmla="*/ 0 h 56"/>
                    <a:gd name="T22" fmla="*/ 0 w 38"/>
                    <a:gd name="T23" fmla="*/ 0 h 5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8"/>
                    <a:gd name="T37" fmla="*/ 0 h 56"/>
                    <a:gd name="T38" fmla="*/ 38 w 38"/>
                    <a:gd name="T39" fmla="*/ 56 h 5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8" h="56">
                      <a:moveTo>
                        <a:pt x="37" y="55"/>
                      </a:moveTo>
                      <a:lnTo>
                        <a:pt x="35" y="40"/>
                      </a:lnTo>
                      <a:lnTo>
                        <a:pt x="32" y="37"/>
                      </a:lnTo>
                      <a:lnTo>
                        <a:pt x="28" y="28"/>
                      </a:lnTo>
                      <a:lnTo>
                        <a:pt x="24" y="18"/>
                      </a:lnTo>
                      <a:lnTo>
                        <a:pt x="20" y="9"/>
                      </a:lnTo>
                      <a:lnTo>
                        <a:pt x="16" y="9"/>
                      </a:lnTo>
                      <a:lnTo>
                        <a:pt x="12" y="9"/>
                      </a:lnTo>
                      <a:lnTo>
                        <a:pt x="8" y="0"/>
                      </a:lnTo>
                      <a:lnTo>
                        <a:pt x="5" y="0"/>
                      </a:lnTo>
                      <a:lnTo>
                        <a:pt x="1" y="0"/>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668" name="Line 469"/>
                <p:cNvSpPr>
                  <a:spLocks noChangeShapeType="1"/>
                </p:cNvSpPr>
                <p:nvPr/>
              </p:nvSpPr>
              <p:spPr bwMode="auto">
                <a:xfrm flipH="1" flipV="1">
                  <a:off x="3701" y="1129"/>
                  <a:ext cx="1" cy="11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69" name="Freeform 470"/>
                <p:cNvSpPr>
                  <a:spLocks/>
                </p:cNvSpPr>
                <p:nvPr/>
              </p:nvSpPr>
              <p:spPr bwMode="auto">
                <a:xfrm>
                  <a:off x="3705" y="1190"/>
                  <a:ext cx="39" cy="31"/>
                </a:xfrm>
                <a:custGeom>
                  <a:avLst/>
                  <a:gdLst>
                    <a:gd name="T0" fmla="*/ 0 w 39"/>
                    <a:gd name="T1" fmla="*/ 30 h 31"/>
                    <a:gd name="T2" fmla="*/ 5 w 39"/>
                    <a:gd name="T3" fmla="*/ 25 h 31"/>
                    <a:gd name="T4" fmla="*/ 7 w 39"/>
                    <a:gd name="T5" fmla="*/ 20 h 31"/>
                    <a:gd name="T6" fmla="*/ 11 w 39"/>
                    <a:gd name="T7" fmla="*/ 17 h 31"/>
                    <a:gd name="T8" fmla="*/ 12 w 39"/>
                    <a:gd name="T9" fmla="*/ 13 h 31"/>
                    <a:gd name="T10" fmla="*/ 16 w 39"/>
                    <a:gd name="T11" fmla="*/ 11 h 31"/>
                    <a:gd name="T12" fmla="*/ 21 w 39"/>
                    <a:gd name="T13" fmla="*/ 6 h 31"/>
                    <a:gd name="T14" fmla="*/ 26 w 39"/>
                    <a:gd name="T15" fmla="*/ 3 h 31"/>
                    <a:gd name="T16" fmla="*/ 30 w 39"/>
                    <a:gd name="T17" fmla="*/ 2 h 31"/>
                    <a:gd name="T18" fmla="*/ 36 w 39"/>
                    <a:gd name="T19" fmla="*/ 1 h 31"/>
                    <a:gd name="T20" fmla="*/ 38 w 39"/>
                    <a:gd name="T21" fmla="*/ 0 h 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9"/>
                    <a:gd name="T34" fmla="*/ 0 h 31"/>
                    <a:gd name="T35" fmla="*/ 39 w 39"/>
                    <a:gd name="T36" fmla="*/ 31 h 3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9" h="31">
                      <a:moveTo>
                        <a:pt x="0" y="30"/>
                      </a:moveTo>
                      <a:lnTo>
                        <a:pt x="5" y="25"/>
                      </a:lnTo>
                      <a:lnTo>
                        <a:pt x="7" y="20"/>
                      </a:lnTo>
                      <a:lnTo>
                        <a:pt x="11" y="17"/>
                      </a:lnTo>
                      <a:lnTo>
                        <a:pt x="12" y="13"/>
                      </a:lnTo>
                      <a:lnTo>
                        <a:pt x="16" y="11"/>
                      </a:lnTo>
                      <a:lnTo>
                        <a:pt x="21" y="6"/>
                      </a:lnTo>
                      <a:lnTo>
                        <a:pt x="26" y="3"/>
                      </a:lnTo>
                      <a:lnTo>
                        <a:pt x="30" y="2"/>
                      </a:lnTo>
                      <a:lnTo>
                        <a:pt x="36" y="1"/>
                      </a:lnTo>
                      <a:lnTo>
                        <a:pt x="38"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670" name="Freeform 471"/>
                <p:cNvSpPr>
                  <a:spLocks/>
                </p:cNvSpPr>
                <p:nvPr/>
              </p:nvSpPr>
              <p:spPr bwMode="auto">
                <a:xfrm>
                  <a:off x="3662" y="1192"/>
                  <a:ext cx="39" cy="31"/>
                </a:xfrm>
                <a:custGeom>
                  <a:avLst/>
                  <a:gdLst>
                    <a:gd name="T0" fmla="*/ 38 w 39"/>
                    <a:gd name="T1" fmla="*/ 30 h 31"/>
                    <a:gd name="T2" fmla="*/ 33 w 39"/>
                    <a:gd name="T3" fmla="*/ 25 h 31"/>
                    <a:gd name="T4" fmla="*/ 31 w 39"/>
                    <a:gd name="T5" fmla="*/ 20 h 31"/>
                    <a:gd name="T6" fmla="*/ 27 w 39"/>
                    <a:gd name="T7" fmla="*/ 17 h 31"/>
                    <a:gd name="T8" fmla="*/ 26 w 39"/>
                    <a:gd name="T9" fmla="*/ 13 h 31"/>
                    <a:gd name="T10" fmla="*/ 22 w 39"/>
                    <a:gd name="T11" fmla="*/ 11 h 31"/>
                    <a:gd name="T12" fmla="*/ 17 w 39"/>
                    <a:gd name="T13" fmla="*/ 6 h 31"/>
                    <a:gd name="T14" fmla="*/ 12 w 39"/>
                    <a:gd name="T15" fmla="*/ 3 h 31"/>
                    <a:gd name="T16" fmla="*/ 8 w 39"/>
                    <a:gd name="T17" fmla="*/ 2 h 31"/>
                    <a:gd name="T18" fmla="*/ 2 w 39"/>
                    <a:gd name="T19" fmla="*/ 1 h 31"/>
                    <a:gd name="T20" fmla="*/ 0 w 39"/>
                    <a:gd name="T21" fmla="*/ 0 h 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9"/>
                    <a:gd name="T34" fmla="*/ 0 h 31"/>
                    <a:gd name="T35" fmla="*/ 39 w 39"/>
                    <a:gd name="T36" fmla="*/ 31 h 3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9" h="31">
                      <a:moveTo>
                        <a:pt x="38" y="30"/>
                      </a:moveTo>
                      <a:lnTo>
                        <a:pt x="33" y="25"/>
                      </a:lnTo>
                      <a:lnTo>
                        <a:pt x="31" y="20"/>
                      </a:lnTo>
                      <a:lnTo>
                        <a:pt x="27" y="17"/>
                      </a:lnTo>
                      <a:lnTo>
                        <a:pt x="26" y="13"/>
                      </a:lnTo>
                      <a:lnTo>
                        <a:pt x="22" y="11"/>
                      </a:lnTo>
                      <a:lnTo>
                        <a:pt x="17" y="6"/>
                      </a:lnTo>
                      <a:lnTo>
                        <a:pt x="12" y="3"/>
                      </a:lnTo>
                      <a:lnTo>
                        <a:pt x="8" y="2"/>
                      </a:lnTo>
                      <a:lnTo>
                        <a:pt x="2" y="1"/>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grpSp>
          <p:nvGrpSpPr>
            <p:cNvPr id="3596" name="Group 472"/>
            <p:cNvGrpSpPr>
              <a:grpSpLocks/>
            </p:cNvGrpSpPr>
            <p:nvPr/>
          </p:nvGrpSpPr>
          <p:grpSpPr bwMode="auto">
            <a:xfrm>
              <a:off x="4029" y="2378"/>
              <a:ext cx="359" cy="714"/>
              <a:chOff x="3897" y="1856"/>
              <a:chExt cx="331" cy="714"/>
            </a:xfrm>
          </p:grpSpPr>
          <p:sp>
            <p:nvSpPr>
              <p:cNvPr id="3635" name="Freeform 473"/>
              <p:cNvSpPr>
                <a:spLocks/>
              </p:cNvSpPr>
              <p:nvPr/>
            </p:nvSpPr>
            <p:spPr bwMode="auto">
              <a:xfrm>
                <a:off x="4097" y="2265"/>
                <a:ext cx="23" cy="36"/>
              </a:xfrm>
              <a:custGeom>
                <a:avLst/>
                <a:gdLst>
                  <a:gd name="T0" fmla="*/ 0 w 23"/>
                  <a:gd name="T1" fmla="*/ 35 h 36"/>
                  <a:gd name="T2" fmla="*/ 0 w 23"/>
                  <a:gd name="T3" fmla="*/ 29 h 36"/>
                  <a:gd name="T4" fmla="*/ 0 w 23"/>
                  <a:gd name="T5" fmla="*/ 23 h 36"/>
                  <a:gd name="T6" fmla="*/ 4 w 23"/>
                  <a:gd name="T7" fmla="*/ 16 h 36"/>
                  <a:gd name="T8" fmla="*/ 7 w 23"/>
                  <a:gd name="T9" fmla="*/ 10 h 36"/>
                  <a:gd name="T10" fmla="*/ 13 w 23"/>
                  <a:gd name="T11" fmla="*/ 6 h 36"/>
                  <a:gd name="T12" fmla="*/ 17 w 23"/>
                  <a:gd name="T13" fmla="*/ 0 h 36"/>
                  <a:gd name="T14" fmla="*/ 22 w 23"/>
                  <a:gd name="T15" fmla="*/ 0 h 36"/>
                  <a:gd name="T16" fmla="*/ 22 w 23"/>
                  <a:gd name="T17" fmla="*/ 0 h 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
                  <a:gd name="T28" fmla="*/ 0 h 36"/>
                  <a:gd name="T29" fmla="*/ 23 w 23"/>
                  <a:gd name="T30" fmla="*/ 36 h 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 h="36">
                    <a:moveTo>
                      <a:pt x="0" y="35"/>
                    </a:moveTo>
                    <a:lnTo>
                      <a:pt x="0" y="29"/>
                    </a:lnTo>
                    <a:lnTo>
                      <a:pt x="0" y="23"/>
                    </a:lnTo>
                    <a:lnTo>
                      <a:pt x="4" y="16"/>
                    </a:lnTo>
                    <a:lnTo>
                      <a:pt x="7" y="10"/>
                    </a:lnTo>
                    <a:lnTo>
                      <a:pt x="13" y="6"/>
                    </a:lnTo>
                    <a:lnTo>
                      <a:pt x="17" y="0"/>
                    </a:lnTo>
                    <a:lnTo>
                      <a:pt x="22"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636" name="Freeform 474"/>
              <p:cNvSpPr>
                <a:spLocks/>
              </p:cNvSpPr>
              <p:nvPr/>
            </p:nvSpPr>
            <p:spPr bwMode="auto">
              <a:xfrm>
                <a:off x="4060" y="2107"/>
                <a:ext cx="168" cy="106"/>
              </a:xfrm>
              <a:custGeom>
                <a:avLst/>
                <a:gdLst>
                  <a:gd name="T0" fmla="*/ 15 w 168"/>
                  <a:gd name="T1" fmla="*/ 59 h 106"/>
                  <a:gd name="T2" fmla="*/ 21 w 168"/>
                  <a:gd name="T3" fmla="*/ 50 h 106"/>
                  <a:gd name="T4" fmla="*/ 25 w 168"/>
                  <a:gd name="T5" fmla="*/ 42 h 106"/>
                  <a:gd name="T6" fmla="*/ 29 w 168"/>
                  <a:gd name="T7" fmla="*/ 32 h 106"/>
                  <a:gd name="T8" fmla="*/ 36 w 168"/>
                  <a:gd name="T9" fmla="*/ 22 h 106"/>
                  <a:gd name="T10" fmla="*/ 42 w 168"/>
                  <a:gd name="T11" fmla="*/ 14 h 106"/>
                  <a:gd name="T12" fmla="*/ 48 w 168"/>
                  <a:gd name="T13" fmla="*/ 6 h 106"/>
                  <a:gd name="T14" fmla="*/ 56 w 168"/>
                  <a:gd name="T15" fmla="*/ 0 h 106"/>
                  <a:gd name="T16" fmla="*/ 65 w 168"/>
                  <a:gd name="T17" fmla="*/ 0 h 106"/>
                  <a:gd name="T18" fmla="*/ 73 w 168"/>
                  <a:gd name="T19" fmla="*/ 0 h 106"/>
                  <a:gd name="T20" fmla="*/ 83 w 168"/>
                  <a:gd name="T21" fmla="*/ 3 h 106"/>
                  <a:gd name="T22" fmla="*/ 91 w 168"/>
                  <a:gd name="T23" fmla="*/ 7 h 106"/>
                  <a:gd name="T24" fmla="*/ 104 w 168"/>
                  <a:gd name="T25" fmla="*/ 18 h 106"/>
                  <a:gd name="T26" fmla="*/ 114 w 168"/>
                  <a:gd name="T27" fmla="*/ 25 h 106"/>
                  <a:gd name="T28" fmla="*/ 121 w 168"/>
                  <a:gd name="T29" fmla="*/ 32 h 106"/>
                  <a:gd name="T30" fmla="*/ 128 w 168"/>
                  <a:gd name="T31" fmla="*/ 41 h 106"/>
                  <a:gd name="T32" fmla="*/ 136 w 168"/>
                  <a:gd name="T33" fmla="*/ 49 h 106"/>
                  <a:gd name="T34" fmla="*/ 142 w 168"/>
                  <a:gd name="T35" fmla="*/ 57 h 106"/>
                  <a:gd name="T36" fmla="*/ 149 w 168"/>
                  <a:gd name="T37" fmla="*/ 66 h 106"/>
                  <a:gd name="T38" fmla="*/ 154 w 168"/>
                  <a:gd name="T39" fmla="*/ 74 h 106"/>
                  <a:gd name="T40" fmla="*/ 159 w 168"/>
                  <a:gd name="T41" fmla="*/ 84 h 106"/>
                  <a:gd name="T42" fmla="*/ 161 w 168"/>
                  <a:gd name="T43" fmla="*/ 92 h 106"/>
                  <a:gd name="T44" fmla="*/ 166 w 168"/>
                  <a:gd name="T45" fmla="*/ 101 h 106"/>
                  <a:gd name="T46" fmla="*/ 163 w 168"/>
                  <a:gd name="T47" fmla="*/ 104 h 106"/>
                  <a:gd name="T48" fmla="*/ 156 w 168"/>
                  <a:gd name="T49" fmla="*/ 97 h 106"/>
                  <a:gd name="T50" fmla="*/ 147 w 168"/>
                  <a:gd name="T51" fmla="*/ 91 h 106"/>
                  <a:gd name="T52" fmla="*/ 139 w 168"/>
                  <a:gd name="T53" fmla="*/ 87 h 106"/>
                  <a:gd name="T54" fmla="*/ 133 w 168"/>
                  <a:gd name="T55" fmla="*/ 78 h 106"/>
                  <a:gd name="T56" fmla="*/ 125 w 168"/>
                  <a:gd name="T57" fmla="*/ 70 h 106"/>
                  <a:gd name="T58" fmla="*/ 116 w 168"/>
                  <a:gd name="T59" fmla="*/ 62 h 106"/>
                  <a:gd name="T60" fmla="*/ 109 w 168"/>
                  <a:gd name="T61" fmla="*/ 55 h 106"/>
                  <a:gd name="T62" fmla="*/ 101 w 168"/>
                  <a:gd name="T63" fmla="*/ 49 h 106"/>
                  <a:gd name="T64" fmla="*/ 90 w 168"/>
                  <a:gd name="T65" fmla="*/ 39 h 106"/>
                  <a:gd name="T66" fmla="*/ 80 w 168"/>
                  <a:gd name="T67" fmla="*/ 34 h 106"/>
                  <a:gd name="T68" fmla="*/ 70 w 168"/>
                  <a:gd name="T69" fmla="*/ 27 h 106"/>
                  <a:gd name="T70" fmla="*/ 62 w 168"/>
                  <a:gd name="T71" fmla="*/ 22 h 106"/>
                  <a:gd name="T72" fmla="*/ 53 w 168"/>
                  <a:gd name="T73" fmla="*/ 24 h 106"/>
                  <a:gd name="T74" fmla="*/ 46 w 168"/>
                  <a:gd name="T75" fmla="*/ 32 h 106"/>
                  <a:gd name="T76" fmla="*/ 42 w 168"/>
                  <a:gd name="T77" fmla="*/ 41 h 106"/>
                  <a:gd name="T78" fmla="*/ 36 w 168"/>
                  <a:gd name="T79" fmla="*/ 49 h 106"/>
                  <a:gd name="T80" fmla="*/ 29 w 168"/>
                  <a:gd name="T81" fmla="*/ 57 h 106"/>
                  <a:gd name="T82" fmla="*/ 24 w 168"/>
                  <a:gd name="T83" fmla="*/ 66 h 106"/>
                  <a:gd name="T84" fmla="*/ 18 w 168"/>
                  <a:gd name="T85" fmla="*/ 74 h 106"/>
                  <a:gd name="T86" fmla="*/ 13 w 168"/>
                  <a:gd name="T87" fmla="*/ 83 h 106"/>
                  <a:gd name="T88" fmla="*/ 7 w 168"/>
                  <a:gd name="T89" fmla="*/ 91 h 106"/>
                  <a:gd name="T90" fmla="*/ 3 w 168"/>
                  <a:gd name="T91" fmla="*/ 99 h 106"/>
                  <a:gd name="T92" fmla="*/ 4 w 168"/>
                  <a:gd name="T93" fmla="*/ 64 h 10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68"/>
                  <a:gd name="T142" fmla="*/ 0 h 106"/>
                  <a:gd name="T143" fmla="*/ 168 w 168"/>
                  <a:gd name="T144" fmla="*/ 106 h 10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68" h="106">
                    <a:moveTo>
                      <a:pt x="13" y="63"/>
                    </a:moveTo>
                    <a:lnTo>
                      <a:pt x="15" y="59"/>
                    </a:lnTo>
                    <a:lnTo>
                      <a:pt x="18" y="55"/>
                    </a:lnTo>
                    <a:lnTo>
                      <a:pt x="21" y="50"/>
                    </a:lnTo>
                    <a:lnTo>
                      <a:pt x="22" y="46"/>
                    </a:lnTo>
                    <a:lnTo>
                      <a:pt x="25" y="42"/>
                    </a:lnTo>
                    <a:lnTo>
                      <a:pt x="27" y="38"/>
                    </a:lnTo>
                    <a:lnTo>
                      <a:pt x="29" y="32"/>
                    </a:lnTo>
                    <a:lnTo>
                      <a:pt x="32" y="28"/>
                    </a:lnTo>
                    <a:lnTo>
                      <a:pt x="36" y="22"/>
                    </a:lnTo>
                    <a:lnTo>
                      <a:pt x="39" y="18"/>
                    </a:lnTo>
                    <a:lnTo>
                      <a:pt x="42" y="14"/>
                    </a:lnTo>
                    <a:lnTo>
                      <a:pt x="46" y="10"/>
                    </a:lnTo>
                    <a:lnTo>
                      <a:pt x="48" y="6"/>
                    </a:lnTo>
                    <a:lnTo>
                      <a:pt x="52" y="3"/>
                    </a:lnTo>
                    <a:lnTo>
                      <a:pt x="56" y="0"/>
                    </a:lnTo>
                    <a:lnTo>
                      <a:pt x="60" y="0"/>
                    </a:lnTo>
                    <a:lnTo>
                      <a:pt x="65" y="0"/>
                    </a:lnTo>
                    <a:lnTo>
                      <a:pt x="69" y="0"/>
                    </a:lnTo>
                    <a:lnTo>
                      <a:pt x="73" y="0"/>
                    </a:lnTo>
                    <a:lnTo>
                      <a:pt x="77" y="0"/>
                    </a:lnTo>
                    <a:lnTo>
                      <a:pt x="83" y="3"/>
                    </a:lnTo>
                    <a:lnTo>
                      <a:pt x="87" y="6"/>
                    </a:lnTo>
                    <a:lnTo>
                      <a:pt x="91" y="7"/>
                    </a:lnTo>
                    <a:lnTo>
                      <a:pt x="95" y="11"/>
                    </a:lnTo>
                    <a:lnTo>
                      <a:pt x="104" y="18"/>
                    </a:lnTo>
                    <a:lnTo>
                      <a:pt x="108" y="21"/>
                    </a:lnTo>
                    <a:lnTo>
                      <a:pt x="114" y="25"/>
                    </a:lnTo>
                    <a:lnTo>
                      <a:pt x="116" y="29"/>
                    </a:lnTo>
                    <a:lnTo>
                      <a:pt x="121" y="32"/>
                    </a:lnTo>
                    <a:lnTo>
                      <a:pt x="125" y="36"/>
                    </a:lnTo>
                    <a:lnTo>
                      <a:pt x="128" y="41"/>
                    </a:lnTo>
                    <a:lnTo>
                      <a:pt x="132" y="45"/>
                    </a:lnTo>
                    <a:lnTo>
                      <a:pt x="136" y="49"/>
                    </a:lnTo>
                    <a:lnTo>
                      <a:pt x="140" y="53"/>
                    </a:lnTo>
                    <a:lnTo>
                      <a:pt x="142" y="57"/>
                    </a:lnTo>
                    <a:lnTo>
                      <a:pt x="146" y="62"/>
                    </a:lnTo>
                    <a:lnTo>
                      <a:pt x="149" y="66"/>
                    </a:lnTo>
                    <a:lnTo>
                      <a:pt x="150" y="70"/>
                    </a:lnTo>
                    <a:lnTo>
                      <a:pt x="154" y="74"/>
                    </a:lnTo>
                    <a:lnTo>
                      <a:pt x="156" y="80"/>
                    </a:lnTo>
                    <a:lnTo>
                      <a:pt x="159" y="84"/>
                    </a:lnTo>
                    <a:lnTo>
                      <a:pt x="160" y="88"/>
                    </a:lnTo>
                    <a:lnTo>
                      <a:pt x="161" y="92"/>
                    </a:lnTo>
                    <a:lnTo>
                      <a:pt x="164" y="97"/>
                    </a:lnTo>
                    <a:lnTo>
                      <a:pt x="166" y="101"/>
                    </a:lnTo>
                    <a:lnTo>
                      <a:pt x="167" y="105"/>
                    </a:lnTo>
                    <a:lnTo>
                      <a:pt x="163" y="104"/>
                    </a:lnTo>
                    <a:lnTo>
                      <a:pt x="160" y="99"/>
                    </a:lnTo>
                    <a:lnTo>
                      <a:pt x="156" y="97"/>
                    </a:lnTo>
                    <a:lnTo>
                      <a:pt x="152" y="94"/>
                    </a:lnTo>
                    <a:lnTo>
                      <a:pt x="147" y="91"/>
                    </a:lnTo>
                    <a:lnTo>
                      <a:pt x="143" y="90"/>
                    </a:lnTo>
                    <a:lnTo>
                      <a:pt x="139" y="87"/>
                    </a:lnTo>
                    <a:lnTo>
                      <a:pt x="136" y="83"/>
                    </a:lnTo>
                    <a:lnTo>
                      <a:pt x="133" y="78"/>
                    </a:lnTo>
                    <a:lnTo>
                      <a:pt x="129" y="76"/>
                    </a:lnTo>
                    <a:lnTo>
                      <a:pt x="125" y="70"/>
                    </a:lnTo>
                    <a:lnTo>
                      <a:pt x="121" y="66"/>
                    </a:lnTo>
                    <a:lnTo>
                      <a:pt x="116" y="62"/>
                    </a:lnTo>
                    <a:lnTo>
                      <a:pt x="112" y="59"/>
                    </a:lnTo>
                    <a:lnTo>
                      <a:pt x="109" y="55"/>
                    </a:lnTo>
                    <a:lnTo>
                      <a:pt x="105" y="52"/>
                    </a:lnTo>
                    <a:lnTo>
                      <a:pt x="101" y="49"/>
                    </a:lnTo>
                    <a:lnTo>
                      <a:pt x="95" y="45"/>
                    </a:lnTo>
                    <a:lnTo>
                      <a:pt x="90" y="39"/>
                    </a:lnTo>
                    <a:lnTo>
                      <a:pt x="86" y="36"/>
                    </a:lnTo>
                    <a:lnTo>
                      <a:pt x="80" y="34"/>
                    </a:lnTo>
                    <a:lnTo>
                      <a:pt x="76" y="31"/>
                    </a:lnTo>
                    <a:lnTo>
                      <a:pt x="70" y="27"/>
                    </a:lnTo>
                    <a:lnTo>
                      <a:pt x="66" y="24"/>
                    </a:lnTo>
                    <a:lnTo>
                      <a:pt x="62" y="22"/>
                    </a:lnTo>
                    <a:lnTo>
                      <a:pt x="58" y="21"/>
                    </a:lnTo>
                    <a:lnTo>
                      <a:pt x="53" y="24"/>
                    </a:lnTo>
                    <a:lnTo>
                      <a:pt x="51" y="29"/>
                    </a:lnTo>
                    <a:lnTo>
                      <a:pt x="46" y="32"/>
                    </a:lnTo>
                    <a:lnTo>
                      <a:pt x="45" y="36"/>
                    </a:lnTo>
                    <a:lnTo>
                      <a:pt x="42" y="41"/>
                    </a:lnTo>
                    <a:lnTo>
                      <a:pt x="39" y="45"/>
                    </a:lnTo>
                    <a:lnTo>
                      <a:pt x="36" y="49"/>
                    </a:lnTo>
                    <a:lnTo>
                      <a:pt x="34" y="53"/>
                    </a:lnTo>
                    <a:lnTo>
                      <a:pt x="29" y="57"/>
                    </a:lnTo>
                    <a:lnTo>
                      <a:pt x="27" y="62"/>
                    </a:lnTo>
                    <a:lnTo>
                      <a:pt x="24" y="66"/>
                    </a:lnTo>
                    <a:lnTo>
                      <a:pt x="21" y="70"/>
                    </a:lnTo>
                    <a:lnTo>
                      <a:pt x="18" y="74"/>
                    </a:lnTo>
                    <a:lnTo>
                      <a:pt x="15" y="78"/>
                    </a:lnTo>
                    <a:lnTo>
                      <a:pt x="13" y="83"/>
                    </a:lnTo>
                    <a:lnTo>
                      <a:pt x="10" y="87"/>
                    </a:lnTo>
                    <a:lnTo>
                      <a:pt x="7" y="91"/>
                    </a:lnTo>
                    <a:lnTo>
                      <a:pt x="6" y="95"/>
                    </a:lnTo>
                    <a:lnTo>
                      <a:pt x="3" y="99"/>
                    </a:lnTo>
                    <a:lnTo>
                      <a:pt x="0" y="104"/>
                    </a:lnTo>
                    <a:lnTo>
                      <a:pt x="4" y="64"/>
                    </a:lnTo>
                  </a:path>
                </a:pathLst>
              </a:custGeom>
              <a:solidFill>
                <a:srgbClr val="00CC00"/>
              </a:solidFill>
              <a:ln w="12700" cap="rnd">
                <a:solidFill>
                  <a:srgbClr val="00CC00"/>
                </a:solidFill>
                <a:round/>
                <a:headEnd/>
                <a:tailEnd/>
              </a:ln>
            </p:spPr>
            <p:txBody>
              <a:bodyPr/>
              <a:lstStyle/>
              <a:p>
                <a:endParaRPr lang="en-US"/>
              </a:p>
            </p:txBody>
          </p:sp>
          <p:sp>
            <p:nvSpPr>
              <p:cNvPr id="3637" name="Freeform 475"/>
              <p:cNvSpPr>
                <a:spLocks/>
              </p:cNvSpPr>
              <p:nvPr/>
            </p:nvSpPr>
            <p:spPr bwMode="auto">
              <a:xfrm>
                <a:off x="4075" y="2265"/>
                <a:ext cx="152" cy="107"/>
              </a:xfrm>
              <a:custGeom>
                <a:avLst/>
                <a:gdLst>
                  <a:gd name="T0" fmla="*/ 1 w 206"/>
                  <a:gd name="T1" fmla="*/ 2 h 131"/>
                  <a:gd name="T2" fmla="*/ 1 w 206"/>
                  <a:gd name="T3" fmla="*/ 2 h 131"/>
                  <a:gd name="T4" fmla="*/ 1 w 206"/>
                  <a:gd name="T5" fmla="*/ 2 h 131"/>
                  <a:gd name="T6" fmla="*/ 1 w 206"/>
                  <a:gd name="T7" fmla="*/ 2 h 131"/>
                  <a:gd name="T8" fmla="*/ 1 w 206"/>
                  <a:gd name="T9" fmla="*/ 2 h 131"/>
                  <a:gd name="T10" fmla="*/ 1 w 206"/>
                  <a:gd name="T11" fmla="*/ 2 h 131"/>
                  <a:gd name="T12" fmla="*/ 1 w 206"/>
                  <a:gd name="T13" fmla="*/ 2 h 131"/>
                  <a:gd name="T14" fmla="*/ 1 w 206"/>
                  <a:gd name="T15" fmla="*/ 0 h 131"/>
                  <a:gd name="T16" fmla="*/ 1 w 206"/>
                  <a:gd name="T17" fmla="*/ 0 h 131"/>
                  <a:gd name="T18" fmla="*/ 1 w 206"/>
                  <a:gd name="T19" fmla="*/ 0 h 131"/>
                  <a:gd name="T20" fmla="*/ 1 w 206"/>
                  <a:gd name="T21" fmla="*/ 2 h 131"/>
                  <a:gd name="T22" fmla="*/ 1 w 206"/>
                  <a:gd name="T23" fmla="*/ 2 h 131"/>
                  <a:gd name="T24" fmla="*/ 1 w 206"/>
                  <a:gd name="T25" fmla="*/ 2 h 131"/>
                  <a:gd name="T26" fmla="*/ 1 w 206"/>
                  <a:gd name="T27" fmla="*/ 2 h 131"/>
                  <a:gd name="T28" fmla="*/ 1 w 206"/>
                  <a:gd name="T29" fmla="*/ 2 h 131"/>
                  <a:gd name="T30" fmla="*/ 1 w 206"/>
                  <a:gd name="T31" fmla="*/ 2 h 131"/>
                  <a:gd name="T32" fmla="*/ 1 w 206"/>
                  <a:gd name="T33" fmla="*/ 2 h 131"/>
                  <a:gd name="T34" fmla="*/ 1 w 206"/>
                  <a:gd name="T35" fmla="*/ 2 h 131"/>
                  <a:gd name="T36" fmla="*/ 1 w 206"/>
                  <a:gd name="T37" fmla="*/ 2 h 131"/>
                  <a:gd name="T38" fmla="*/ 1 w 206"/>
                  <a:gd name="T39" fmla="*/ 3 h 131"/>
                  <a:gd name="T40" fmla="*/ 1 w 206"/>
                  <a:gd name="T41" fmla="*/ 3 h 131"/>
                  <a:gd name="T42" fmla="*/ 1 w 206"/>
                  <a:gd name="T43" fmla="*/ 4 h 131"/>
                  <a:gd name="T44" fmla="*/ 1 w 206"/>
                  <a:gd name="T45" fmla="*/ 4 h 131"/>
                  <a:gd name="T46" fmla="*/ 1 w 206"/>
                  <a:gd name="T47" fmla="*/ 4 h 131"/>
                  <a:gd name="T48" fmla="*/ 1 w 206"/>
                  <a:gd name="T49" fmla="*/ 4 h 131"/>
                  <a:gd name="T50" fmla="*/ 1 w 206"/>
                  <a:gd name="T51" fmla="*/ 4 h 131"/>
                  <a:gd name="T52" fmla="*/ 1 w 206"/>
                  <a:gd name="T53" fmla="*/ 3 h 131"/>
                  <a:gd name="T54" fmla="*/ 1 w 206"/>
                  <a:gd name="T55" fmla="*/ 3 h 131"/>
                  <a:gd name="T56" fmla="*/ 1 w 206"/>
                  <a:gd name="T57" fmla="*/ 2 h 131"/>
                  <a:gd name="T58" fmla="*/ 1 w 206"/>
                  <a:gd name="T59" fmla="*/ 2 h 131"/>
                  <a:gd name="T60" fmla="*/ 1 w 206"/>
                  <a:gd name="T61" fmla="*/ 2 h 131"/>
                  <a:gd name="T62" fmla="*/ 1 w 206"/>
                  <a:gd name="T63" fmla="*/ 2 h 131"/>
                  <a:gd name="T64" fmla="*/ 1 w 206"/>
                  <a:gd name="T65" fmla="*/ 2 h 131"/>
                  <a:gd name="T66" fmla="*/ 1 w 206"/>
                  <a:gd name="T67" fmla="*/ 2 h 131"/>
                  <a:gd name="T68" fmla="*/ 1 w 206"/>
                  <a:gd name="T69" fmla="*/ 2 h 131"/>
                  <a:gd name="T70" fmla="*/ 1 w 206"/>
                  <a:gd name="T71" fmla="*/ 2 h 131"/>
                  <a:gd name="T72" fmla="*/ 1 w 206"/>
                  <a:gd name="T73" fmla="*/ 2 h 131"/>
                  <a:gd name="T74" fmla="*/ 1 w 206"/>
                  <a:gd name="T75" fmla="*/ 2 h 131"/>
                  <a:gd name="T76" fmla="*/ 1 w 206"/>
                  <a:gd name="T77" fmla="*/ 2 h 131"/>
                  <a:gd name="T78" fmla="*/ 1 w 206"/>
                  <a:gd name="T79" fmla="*/ 2 h 131"/>
                  <a:gd name="T80" fmla="*/ 1 w 206"/>
                  <a:gd name="T81" fmla="*/ 2 h 131"/>
                  <a:gd name="T82" fmla="*/ 1 w 206"/>
                  <a:gd name="T83" fmla="*/ 2 h 131"/>
                  <a:gd name="T84" fmla="*/ 1 w 206"/>
                  <a:gd name="T85" fmla="*/ 3 h 131"/>
                  <a:gd name="T86" fmla="*/ 1 w 206"/>
                  <a:gd name="T87" fmla="*/ 3 h 131"/>
                  <a:gd name="T88" fmla="*/ 1 w 206"/>
                  <a:gd name="T89" fmla="*/ 4 h 131"/>
                  <a:gd name="T90" fmla="*/ 1 w 206"/>
                  <a:gd name="T91" fmla="*/ 4 h 131"/>
                  <a:gd name="T92" fmla="*/ 1 w 206"/>
                  <a:gd name="T93" fmla="*/ 2 h 13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206"/>
                  <a:gd name="T142" fmla="*/ 0 h 131"/>
                  <a:gd name="T143" fmla="*/ 206 w 206"/>
                  <a:gd name="T144" fmla="*/ 131 h 13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206" h="131">
                    <a:moveTo>
                      <a:pt x="16" y="78"/>
                    </a:moveTo>
                    <a:lnTo>
                      <a:pt x="19" y="73"/>
                    </a:lnTo>
                    <a:lnTo>
                      <a:pt x="22" y="68"/>
                    </a:lnTo>
                    <a:lnTo>
                      <a:pt x="26" y="62"/>
                    </a:lnTo>
                    <a:lnTo>
                      <a:pt x="28" y="57"/>
                    </a:lnTo>
                    <a:lnTo>
                      <a:pt x="31" y="52"/>
                    </a:lnTo>
                    <a:lnTo>
                      <a:pt x="33" y="47"/>
                    </a:lnTo>
                    <a:lnTo>
                      <a:pt x="36" y="40"/>
                    </a:lnTo>
                    <a:lnTo>
                      <a:pt x="40" y="35"/>
                    </a:lnTo>
                    <a:lnTo>
                      <a:pt x="45" y="28"/>
                    </a:lnTo>
                    <a:lnTo>
                      <a:pt x="48" y="23"/>
                    </a:lnTo>
                    <a:lnTo>
                      <a:pt x="52" y="17"/>
                    </a:lnTo>
                    <a:lnTo>
                      <a:pt x="57" y="12"/>
                    </a:lnTo>
                    <a:lnTo>
                      <a:pt x="59" y="7"/>
                    </a:lnTo>
                    <a:lnTo>
                      <a:pt x="64" y="3"/>
                    </a:lnTo>
                    <a:lnTo>
                      <a:pt x="69" y="0"/>
                    </a:lnTo>
                    <a:lnTo>
                      <a:pt x="74" y="0"/>
                    </a:lnTo>
                    <a:lnTo>
                      <a:pt x="79" y="0"/>
                    </a:lnTo>
                    <a:lnTo>
                      <a:pt x="84" y="0"/>
                    </a:lnTo>
                    <a:lnTo>
                      <a:pt x="90" y="0"/>
                    </a:lnTo>
                    <a:lnTo>
                      <a:pt x="95" y="0"/>
                    </a:lnTo>
                    <a:lnTo>
                      <a:pt x="102" y="3"/>
                    </a:lnTo>
                    <a:lnTo>
                      <a:pt x="107" y="7"/>
                    </a:lnTo>
                    <a:lnTo>
                      <a:pt x="112" y="9"/>
                    </a:lnTo>
                    <a:lnTo>
                      <a:pt x="117" y="14"/>
                    </a:lnTo>
                    <a:lnTo>
                      <a:pt x="127" y="23"/>
                    </a:lnTo>
                    <a:lnTo>
                      <a:pt x="133" y="26"/>
                    </a:lnTo>
                    <a:lnTo>
                      <a:pt x="140" y="31"/>
                    </a:lnTo>
                    <a:lnTo>
                      <a:pt x="143" y="36"/>
                    </a:lnTo>
                    <a:lnTo>
                      <a:pt x="148" y="40"/>
                    </a:lnTo>
                    <a:lnTo>
                      <a:pt x="153" y="45"/>
                    </a:lnTo>
                    <a:lnTo>
                      <a:pt x="157" y="50"/>
                    </a:lnTo>
                    <a:lnTo>
                      <a:pt x="162" y="55"/>
                    </a:lnTo>
                    <a:lnTo>
                      <a:pt x="167" y="61"/>
                    </a:lnTo>
                    <a:lnTo>
                      <a:pt x="172" y="66"/>
                    </a:lnTo>
                    <a:lnTo>
                      <a:pt x="174" y="71"/>
                    </a:lnTo>
                    <a:lnTo>
                      <a:pt x="179" y="76"/>
                    </a:lnTo>
                    <a:lnTo>
                      <a:pt x="183" y="81"/>
                    </a:lnTo>
                    <a:lnTo>
                      <a:pt x="184" y="87"/>
                    </a:lnTo>
                    <a:lnTo>
                      <a:pt x="189" y="92"/>
                    </a:lnTo>
                    <a:lnTo>
                      <a:pt x="191" y="99"/>
                    </a:lnTo>
                    <a:lnTo>
                      <a:pt x="195" y="104"/>
                    </a:lnTo>
                    <a:lnTo>
                      <a:pt x="196" y="109"/>
                    </a:lnTo>
                    <a:lnTo>
                      <a:pt x="198" y="114"/>
                    </a:lnTo>
                    <a:lnTo>
                      <a:pt x="202" y="120"/>
                    </a:lnTo>
                    <a:lnTo>
                      <a:pt x="203" y="125"/>
                    </a:lnTo>
                    <a:lnTo>
                      <a:pt x="205" y="130"/>
                    </a:lnTo>
                    <a:lnTo>
                      <a:pt x="200" y="128"/>
                    </a:lnTo>
                    <a:lnTo>
                      <a:pt x="196" y="123"/>
                    </a:lnTo>
                    <a:lnTo>
                      <a:pt x="191" y="120"/>
                    </a:lnTo>
                    <a:lnTo>
                      <a:pt x="186" y="116"/>
                    </a:lnTo>
                    <a:lnTo>
                      <a:pt x="181" y="113"/>
                    </a:lnTo>
                    <a:lnTo>
                      <a:pt x="176" y="111"/>
                    </a:lnTo>
                    <a:lnTo>
                      <a:pt x="171" y="107"/>
                    </a:lnTo>
                    <a:lnTo>
                      <a:pt x="167" y="102"/>
                    </a:lnTo>
                    <a:lnTo>
                      <a:pt x="164" y="97"/>
                    </a:lnTo>
                    <a:lnTo>
                      <a:pt x="158" y="94"/>
                    </a:lnTo>
                    <a:lnTo>
                      <a:pt x="153" y="87"/>
                    </a:lnTo>
                    <a:lnTo>
                      <a:pt x="148" y="81"/>
                    </a:lnTo>
                    <a:lnTo>
                      <a:pt x="143" y="76"/>
                    </a:lnTo>
                    <a:lnTo>
                      <a:pt x="138" y="73"/>
                    </a:lnTo>
                    <a:lnTo>
                      <a:pt x="134" y="68"/>
                    </a:lnTo>
                    <a:lnTo>
                      <a:pt x="129" y="64"/>
                    </a:lnTo>
                    <a:lnTo>
                      <a:pt x="124" y="61"/>
                    </a:lnTo>
                    <a:lnTo>
                      <a:pt x="117" y="55"/>
                    </a:lnTo>
                    <a:lnTo>
                      <a:pt x="110" y="49"/>
                    </a:lnTo>
                    <a:lnTo>
                      <a:pt x="105" y="45"/>
                    </a:lnTo>
                    <a:lnTo>
                      <a:pt x="98" y="42"/>
                    </a:lnTo>
                    <a:lnTo>
                      <a:pt x="93" y="38"/>
                    </a:lnTo>
                    <a:lnTo>
                      <a:pt x="86" y="33"/>
                    </a:lnTo>
                    <a:lnTo>
                      <a:pt x="81" y="29"/>
                    </a:lnTo>
                    <a:lnTo>
                      <a:pt x="76" y="28"/>
                    </a:lnTo>
                    <a:lnTo>
                      <a:pt x="71" y="26"/>
                    </a:lnTo>
                    <a:lnTo>
                      <a:pt x="65" y="29"/>
                    </a:lnTo>
                    <a:lnTo>
                      <a:pt x="62" y="36"/>
                    </a:lnTo>
                    <a:lnTo>
                      <a:pt x="57" y="40"/>
                    </a:lnTo>
                    <a:lnTo>
                      <a:pt x="55" y="45"/>
                    </a:lnTo>
                    <a:lnTo>
                      <a:pt x="52" y="50"/>
                    </a:lnTo>
                    <a:lnTo>
                      <a:pt x="48" y="55"/>
                    </a:lnTo>
                    <a:lnTo>
                      <a:pt x="45" y="61"/>
                    </a:lnTo>
                    <a:lnTo>
                      <a:pt x="41" y="66"/>
                    </a:lnTo>
                    <a:lnTo>
                      <a:pt x="36" y="71"/>
                    </a:lnTo>
                    <a:lnTo>
                      <a:pt x="33" y="76"/>
                    </a:lnTo>
                    <a:lnTo>
                      <a:pt x="29" y="81"/>
                    </a:lnTo>
                    <a:lnTo>
                      <a:pt x="26" y="87"/>
                    </a:lnTo>
                    <a:lnTo>
                      <a:pt x="22" y="92"/>
                    </a:lnTo>
                    <a:lnTo>
                      <a:pt x="19" y="97"/>
                    </a:lnTo>
                    <a:lnTo>
                      <a:pt x="16" y="102"/>
                    </a:lnTo>
                    <a:lnTo>
                      <a:pt x="12" y="107"/>
                    </a:lnTo>
                    <a:lnTo>
                      <a:pt x="9" y="113"/>
                    </a:lnTo>
                    <a:lnTo>
                      <a:pt x="7" y="118"/>
                    </a:lnTo>
                    <a:lnTo>
                      <a:pt x="3" y="123"/>
                    </a:lnTo>
                    <a:lnTo>
                      <a:pt x="0" y="128"/>
                    </a:lnTo>
                    <a:lnTo>
                      <a:pt x="5" y="80"/>
                    </a:lnTo>
                  </a:path>
                </a:pathLst>
              </a:custGeom>
              <a:solidFill>
                <a:srgbClr val="00CC00"/>
              </a:solidFill>
              <a:ln w="12700" cap="rnd">
                <a:solidFill>
                  <a:srgbClr val="00CC00"/>
                </a:solidFill>
                <a:round/>
                <a:headEnd/>
                <a:tailEnd/>
              </a:ln>
            </p:spPr>
            <p:txBody>
              <a:bodyPr/>
              <a:lstStyle/>
              <a:p>
                <a:endParaRPr lang="en-US"/>
              </a:p>
            </p:txBody>
          </p:sp>
          <p:sp>
            <p:nvSpPr>
              <p:cNvPr id="3638" name="Freeform 476"/>
              <p:cNvSpPr>
                <a:spLocks/>
              </p:cNvSpPr>
              <p:nvPr/>
            </p:nvSpPr>
            <p:spPr bwMode="auto">
              <a:xfrm>
                <a:off x="3897" y="2160"/>
                <a:ext cx="186" cy="118"/>
              </a:xfrm>
              <a:custGeom>
                <a:avLst/>
                <a:gdLst>
                  <a:gd name="T0" fmla="*/ 168 w 186"/>
                  <a:gd name="T1" fmla="*/ 66 h 118"/>
                  <a:gd name="T2" fmla="*/ 162 w 186"/>
                  <a:gd name="T3" fmla="*/ 56 h 118"/>
                  <a:gd name="T4" fmla="*/ 157 w 186"/>
                  <a:gd name="T5" fmla="*/ 47 h 118"/>
                  <a:gd name="T6" fmla="*/ 152 w 186"/>
                  <a:gd name="T7" fmla="*/ 36 h 118"/>
                  <a:gd name="T8" fmla="*/ 145 w 186"/>
                  <a:gd name="T9" fmla="*/ 25 h 118"/>
                  <a:gd name="T10" fmla="*/ 138 w 186"/>
                  <a:gd name="T11" fmla="*/ 16 h 118"/>
                  <a:gd name="T12" fmla="*/ 132 w 186"/>
                  <a:gd name="T13" fmla="*/ 6 h 118"/>
                  <a:gd name="T14" fmla="*/ 123 w 186"/>
                  <a:gd name="T15" fmla="*/ 0 h 118"/>
                  <a:gd name="T16" fmla="*/ 113 w 186"/>
                  <a:gd name="T17" fmla="*/ 0 h 118"/>
                  <a:gd name="T18" fmla="*/ 104 w 186"/>
                  <a:gd name="T19" fmla="*/ 0 h 118"/>
                  <a:gd name="T20" fmla="*/ 93 w 186"/>
                  <a:gd name="T21" fmla="*/ 3 h 118"/>
                  <a:gd name="T22" fmla="*/ 84 w 186"/>
                  <a:gd name="T23" fmla="*/ 8 h 118"/>
                  <a:gd name="T24" fmla="*/ 70 w 186"/>
                  <a:gd name="T25" fmla="*/ 20 h 118"/>
                  <a:gd name="T26" fmla="*/ 59 w 186"/>
                  <a:gd name="T27" fmla="*/ 28 h 118"/>
                  <a:gd name="T28" fmla="*/ 51 w 186"/>
                  <a:gd name="T29" fmla="*/ 36 h 118"/>
                  <a:gd name="T30" fmla="*/ 44 w 186"/>
                  <a:gd name="T31" fmla="*/ 45 h 118"/>
                  <a:gd name="T32" fmla="*/ 34 w 186"/>
                  <a:gd name="T33" fmla="*/ 55 h 118"/>
                  <a:gd name="T34" fmla="*/ 28 w 186"/>
                  <a:gd name="T35" fmla="*/ 64 h 118"/>
                  <a:gd name="T36" fmla="*/ 20 w 186"/>
                  <a:gd name="T37" fmla="*/ 73 h 118"/>
                  <a:gd name="T38" fmla="*/ 14 w 186"/>
                  <a:gd name="T39" fmla="*/ 83 h 118"/>
                  <a:gd name="T40" fmla="*/ 9 w 186"/>
                  <a:gd name="T41" fmla="*/ 94 h 118"/>
                  <a:gd name="T42" fmla="*/ 6 w 186"/>
                  <a:gd name="T43" fmla="*/ 103 h 118"/>
                  <a:gd name="T44" fmla="*/ 2 w 186"/>
                  <a:gd name="T45" fmla="*/ 112 h 118"/>
                  <a:gd name="T46" fmla="*/ 5 w 186"/>
                  <a:gd name="T47" fmla="*/ 115 h 118"/>
                  <a:gd name="T48" fmla="*/ 12 w 186"/>
                  <a:gd name="T49" fmla="*/ 108 h 118"/>
                  <a:gd name="T50" fmla="*/ 22 w 186"/>
                  <a:gd name="T51" fmla="*/ 101 h 118"/>
                  <a:gd name="T52" fmla="*/ 31 w 186"/>
                  <a:gd name="T53" fmla="*/ 97 h 118"/>
                  <a:gd name="T54" fmla="*/ 37 w 186"/>
                  <a:gd name="T55" fmla="*/ 87 h 118"/>
                  <a:gd name="T56" fmla="*/ 47 w 186"/>
                  <a:gd name="T57" fmla="*/ 78 h 118"/>
                  <a:gd name="T58" fmla="*/ 56 w 186"/>
                  <a:gd name="T59" fmla="*/ 69 h 118"/>
                  <a:gd name="T60" fmla="*/ 64 w 186"/>
                  <a:gd name="T61" fmla="*/ 61 h 118"/>
                  <a:gd name="T62" fmla="*/ 73 w 186"/>
                  <a:gd name="T63" fmla="*/ 55 h 118"/>
                  <a:gd name="T64" fmla="*/ 86 w 186"/>
                  <a:gd name="T65" fmla="*/ 44 h 118"/>
                  <a:gd name="T66" fmla="*/ 96 w 186"/>
                  <a:gd name="T67" fmla="*/ 37 h 118"/>
                  <a:gd name="T68" fmla="*/ 107 w 186"/>
                  <a:gd name="T69" fmla="*/ 30 h 118"/>
                  <a:gd name="T70" fmla="*/ 117 w 186"/>
                  <a:gd name="T71" fmla="*/ 25 h 118"/>
                  <a:gd name="T72" fmla="*/ 126 w 186"/>
                  <a:gd name="T73" fmla="*/ 27 h 118"/>
                  <a:gd name="T74" fmla="*/ 134 w 186"/>
                  <a:gd name="T75" fmla="*/ 36 h 118"/>
                  <a:gd name="T76" fmla="*/ 138 w 186"/>
                  <a:gd name="T77" fmla="*/ 45 h 118"/>
                  <a:gd name="T78" fmla="*/ 145 w 186"/>
                  <a:gd name="T79" fmla="*/ 55 h 118"/>
                  <a:gd name="T80" fmla="*/ 152 w 186"/>
                  <a:gd name="T81" fmla="*/ 64 h 118"/>
                  <a:gd name="T82" fmla="*/ 159 w 186"/>
                  <a:gd name="T83" fmla="*/ 73 h 118"/>
                  <a:gd name="T84" fmla="*/ 165 w 186"/>
                  <a:gd name="T85" fmla="*/ 83 h 118"/>
                  <a:gd name="T86" fmla="*/ 171 w 186"/>
                  <a:gd name="T87" fmla="*/ 92 h 118"/>
                  <a:gd name="T88" fmla="*/ 177 w 186"/>
                  <a:gd name="T89" fmla="*/ 101 h 118"/>
                  <a:gd name="T90" fmla="*/ 182 w 186"/>
                  <a:gd name="T91" fmla="*/ 111 h 118"/>
                  <a:gd name="T92" fmla="*/ 180 w 186"/>
                  <a:gd name="T93" fmla="*/ 72 h 11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6"/>
                  <a:gd name="T142" fmla="*/ 0 h 118"/>
                  <a:gd name="T143" fmla="*/ 186 w 186"/>
                  <a:gd name="T144" fmla="*/ 118 h 11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6" h="118">
                    <a:moveTo>
                      <a:pt x="171" y="70"/>
                    </a:moveTo>
                    <a:lnTo>
                      <a:pt x="168" y="66"/>
                    </a:lnTo>
                    <a:lnTo>
                      <a:pt x="165" y="61"/>
                    </a:lnTo>
                    <a:lnTo>
                      <a:pt x="162" y="56"/>
                    </a:lnTo>
                    <a:lnTo>
                      <a:pt x="160" y="51"/>
                    </a:lnTo>
                    <a:lnTo>
                      <a:pt x="157" y="47"/>
                    </a:lnTo>
                    <a:lnTo>
                      <a:pt x="155" y="42"/>
                    </a:lnTo>
                    <a:lnTo>
                      <a:pt x="152" y="36"/>
                    </a:lnTo>
                    <a:lnTo>
                      <a:pt x="149" y="31"/>
                    </a:lnTo>
                    <a:lnTo>
                      <a:pt x="145" y="25"/>
                    </a:lnTo>
                    <a:lnTo>
                      <a:pt x="141" y="20"/>
                    </a:lnTo>
                    <a:lnTo>
                      <a:pt x="138" y="16"/>
                    </a:lnTo>
                    <a:lnTo>
                      <a:pt x="134" y="11"/>
                    </a:lnTo>
                    <a:lnTo>
                      <a:pt x="132" y="6"/>
                    </a:lnTo>
                    <a:lnTo>
                      <a:pt x="127" y="3"/>
                    </a:lnTo>
                    <a:lnTo>
                      <a:pt x="123" y="0"/>
                    </a:lnTo>
                    <a:lnTo>
                      <a:pt x="118" y="0"/>
                    </a:lnTo>
                    <a:lnTo>
                      <a:pt x="113" y="0"/>
                    </a:lnTo>
                    <a:lnTo>
                      <a:pt x="109" y="0"/>
                    </a:lnTo>
                    <a:lnTo>
                      <a:pt x="104" y="0"/>
                    </a:lnTo>
                    <a:lnTo>
                      <a:pt x="99" y="0"/>
                    </a:lnTo>
                    <a:lnTo>
                      <a:pt x="93" y="3"/>
                    </a:lnTo>
                    <a:lnTo>
                      <a:pt x="89" y="6"/>
                    </a:lnTo>
                    <a:lnTo>
                      <a:pt x="84" y="8"/>
                    </a:lnTo>
                    <a:lnTo>
                      <a:pt x="79" y="12"/>
                    </a:lnTo>
                    <a:lnTo>
                      <a:pt x="70" y="20"/>
                    </a:lnTo>
                    <a:lnTo>
                      <a:pt x="65" y="23"/>
                    </a:lnTo>
                    <a:lnTo>
                      <a:pt x="59" y="28"/>
                    </a:lnTo>
                    <a:lnTo>
                      <a:pt x="56" y="33"/>
                    </a:lnTo>
                    <a:lnTo>
                      <a:pt x="51" y="36"/>
                    </a:lnTo>
                    <a:lnTo>
                      <a:pt x="47" y="41"/>
                    </a:lnTo>
                    <a:lnTo>
                      <a:pt x="44" y="45"/>
                    </a:lnTo>
                    <a:lnTo>
                      <a:pt x="39" y="50"/>
                    </a:lnTo>
                    <a:lnTo>
                      <a:pt x="34" y="55"/>
                    </a:lnTo>
                    <a:lnTo>
                      <a:pt x="30" y="59"/>
                    </a:lnTo>
                    <a:lnTo>
                      <a:pt x="28" y="64"/>
                    </a:lnTo>
                    <a:lnTo>
                      <a:pt x="23" y="69"/>
                    </a:lnTo>
                    <a:lnTo>
                      <a:pt x="20" y="73"/>
                    </a:lnTo>
                    <a:lnTo>
                      <a:pt x="19" y="78"/>
                    </a:lnTo>
                    <a:lnTo>
                      <a:pt x="14" y="83"/>
                    </a:lnTo>
                    <a:lnTo>
                      <a:pt x="12" y="89"/>
                    </a:lnTo>
                    <a:lnTo>
                      <a:pt x="9" y="94"/>
                    </a:lnTo>
                    <a:lnTo>
                      <a:pt x="8" y="98"/>
                    </a:lnTo>
                    <a:lnTo>
                      <a:pt x="6" y="103"/>
                    </a:lnTo>
                    <a:lnTo>
                      <a:pt x="3" y="108"/>
                    </a:lnTo>
                    <a:lnTo>
                      <a:pt x="2" y="112"/>
                    </a:lnTo>
                    <a:lnTo>
                      <a:pt x="0" y="117"/>
                    </a:lnTo>
                    <a:lnTo>
                      <a:pt x="5" y="115"/>
                    </a:lnTo>
                    <a:lnTo>
                      <a:pt x="8" y="111"/>
                    </a:lnTo>
                    <a:lnTo>
                      <a:pt x="12" y="108"/>
                    </a:lnTo>
                    <a:lnTo>
                      <a:pt x="17" y="105"/>
                    </a:lnTo>
                    <a:lnTo>
                      <a:pt x="22" y="101"/>
                    </a:lnTo>
                    <a:lnTo>
                      <a:pt x="26" y="100"/>
                    </a:lnTo>
                    <a:lnTo>
                      <a:pt x="31" y="97"/>
                    </a:lnTo>
                    <a:lnTo>
                      <a:pt x="34" y="92"/>
                    </a:lnTo>
                    <a:lnTo>
                      <a:pt x="37" y="87"/>
                    </a:lnTo>
                    <a:lnTo>
                      <a:pt x="42" y="84"/>
                    </a:lnTo>
                    <a:lnTo>
                      <a:pt x="47" y="78"/>
                    </a:lnTo>
                    <a:lnTo>
                      <a:pt x="51" y="73"/>
                    </a:lnTo>
                    <a:lnTo>
                      <a:pt x="56" y="69"/>
                    </a:lnTo>
                    <a:lnTo>
                      <a:pt x="61" y="66"/>
                    </a:lnTo>
                    <a:lnTo>
                      <a:pt x="64" y="61"/>
                    </a:lnTo>
                    <a:lnTo>
                      <a:pt x="68" y="58"/>
                    </a:lnTo>
                    <a:lnTo>
                      <a:pt x="73" y="55"/>
                    </a:lnTo>
                    <a:lnTo>
                      <a:pt x="79" y="50"/>
                    </a:lnTo>
                    <a:lnTo>
                      <a:pt x="86" y="44"/>
                    </a:lnTo>
                    <a:lnTo>
                      <a:pt x="90" y="41"/>
                    </a:lnTo>
                    <a:lnTo>
                      <a:pt x="96" y="37"/>
                    </a:lnTo>
                    <a:lnTo>
                      <a:pt x="101" y="34"/>
                    </a:lnTo>
                    <a:lnTo>
                      <a:pt x="107" y="30"/>
                    </a:lnTo>
                    <a:lnTo>
                      <a:pt x="112" y="27"/>
                    </a:lnTo>
                    <a:lnTo>
                      <a:pt x="117" y="25"/>
                    </a:lnTo>
                    <a:lnTo>
                      <a:pt x="121" y="23"/>
                    </a:lnTo>
                    <a:lnTo>
                      <a:pt x="126" y="27"/>
                    </a:lnTo>
                    <a:lnTo>
                      <a:pt x="129" y="33"/>
                    </a:lnTo>
                    <a:lnTo>
                      <a:pt x="134" y="36"/>
                    </a:lnTo>
                    <a:lnTo>
                      <a:pt x="135" y="41"/>
                    </a:lnTo>
                    <a:lnTo>
                      <a:pt x="138" y="45"/>
                    </a:lnTo>
                    <a:lnTo>
                      <a:pt x="141" y="50"/>
                    </a:lnTo>
                    <a:lnTo>
                      <a:pt x="145" y="55"/>
                    </a:lnTo>
                    <a:lnTo>
                      <a:pt x="148" y="59"/>
                    </a:lnTo>
                    <a:lnTo>
                      <a:pt x="152" y="64"/>
                    </a:lnTo>
                    <a:lnTo>
                      <a:pt x="155" y="69"/>
                    </a:lnTo>
                    <a:lnTo>
                      <a:pt x="159" y="73"/>
                    </a:lnTo>
                    <a:lnTo>
                      <a:pt x="162" y="78"/>
                    </a:lnTo>
                    <a:lnTo>
                      <a:pt x="165" y="83"/>
                    </a:lnTo>
                    <a:lnTo>
                      <a:pt x="168" y="87"/>
                    </a:lnTo>
                    <a:lnTo>
                      <a:pt x="171" y="92"/>
                    </a:lnTo>
                    <a:lnTo>
                      <a:pt x="174" y="97"/>
                    </a:lnTo>
                    <a:lnTo>
                      <a:pt x="177" y="101"/>
                    </a:lnTo>
                    <a:lnTo>
                      <a:pt x="179" y="106"/>
                    </a:lnTo>
                    <a:lnTo>
                      <a:pt x="182" y="111"/>
                    </a:lnTo>
                    <a:lnTo>
                      <a:pt x="185" y="115"/>
                    </a:lnTo>
                    <a:lnTo>
                      <a:pt x="180" y="72"/>
                    </a:lnTo>
                  </a:path>
                </a:pathLst>
              </a:custGeom>
              <a:solidFill>
                <a:srgbClr val="00CC00"/>
              </a:solidFill>
              <a:ln w="12700" cap="rnd">
                <a:solidFill>
                  <a:srgbClr val="00CC00"/>
                </a:solidFill>
                <a:round/>
                <a:headEnd/>
                <a:tailEnd/>
              </a:ln>
            </p:spPr>
            <p:txBody>
              <a:bodyPr/>
              <a:lstStyle/>
              <a:p>
                <a:endParaRPr lang="en-US"/>
              </a:p>
            </p:txBody>
          </p:sp>
          <p:sp>
            <p:nvSpPr>
              <p:cNvPr id="3639" name="Freeform 477"/>
              <p:cNvSpPr>
                <a:spLocks/>
              </p:cNvSpPr>
              <p:nvPr/>
            </p:nvSpPr>
            <p:spPr bwMode="auto">
              <a:xfrm>
                <a:off x="4081" y="2002"/>
                <a:ext cx="110" cy="70"/>
              </a:xfrm>
              <a:custGeom>
                <a:avLst/>
                <a:gdLst>
                  <a:gd name="T0" fmla="*/ 10 w 110"/>
                  <a:gd name="T1" fmla="*/ 39 h 70"/>
                  <a:gd name="T2" fmla="*/ 14 w 110"/>
                  <a:gd name="T3" fmla="*/ 33 h 70"/>
                  <a:gd name="T4" fmla="*/ 16 w 110"/>
                  <a:gd name="T5" fmla="*/ 28 h 70"/>
                  <a:gd name="T6" fmla="*/ 19 w 110"/>
                  <a:gd name="T7" fmla="*/ 21 h 70"/>
                  <a:gd name="T8" fmla="*/ 24 w 110"/>
                  <a:gd name="T9" fmla="*/ 15 h 70"/>
                  <a:gd name="T10" fmla="*/ 27 w 110"/>
                  <a:gd name="T11" fmla="*/ 9 h 70"/>
                  <a:gd name="T12" fmla="*/ 31 w 110"/>
                  <a:gd name="T13" fmla="*/ 4 h 70"/>
                  <a:gd name="T14" fmla="*/ 37 w 110"/>
                  <a:gd name="T15" fmla="*/ 0 h 70"/>
                  <a:gd name="T16" fmla="*/ 42 w 110"/>
                  <a:gd name="T17" fmla="*/ 0 h 70"/>
                  <a:gd name="T18" fmla="*/ 48 w 110"/>
                  <a:gd name="T19" fmla="*/ 0 h 70"/>
                  <a:gd name="T20" fmla="*/ 54 w 110"/>
                  <a:gd name="T21" fmla="*/ 2 h 70"/>
                  <a:gd name="T22" fmla="*/ 60 w 110"/>
                  <a:gd name="T23" fmla="*/ 5 h 70"/>
                  <a:gd name="T24" fmla="*/ 68 w 110"/>
                  <a:gd name="T25" fmla="*/ 12 h 70"/>
                  <a:gd name="T26" fmla="*/ 74 w 110"/>
                  <a:gd name="T27" fmla="*/ 17 h 70"/>
                  <a:gd name="T28" fmla="*/ 79 w 110"/>
                  <a:gd name="T29" fmla="*/ 21 h 70"/>
                  <a:gd name="T30" fmla="*/ 83 w 110"/>
                  <a:gd name="T31" fmla="*/ 27 h 70"/>
                  <a:gd name="T32" fmla="*/ 89 w 110"/>
                  <a:gd name="T33" fmla="*/ 32 h 70"/>
                  <a:gd name="T34" fmla="*/ 93 w 110"/>
                  <a:gd name="T35" fmla="*/ 38 h 70"/>
                  <a:gd name="T36" fmla="*/ 97 w 110"/>
                  <a:gd name="T37" fmla="*/ 43 h 70"/>
                  <a:gd name="T38" fmla="*/ 101 w 110"/>
                  <a:gd name="T39" fmla="*/ 49 h 70"/>
                  <a:gd name="T40" fmla="*/ 104 w 110"/>
                  <a:gd name="T41" fmla="*/ 55 h 70"/>
                  <a:gd name="T42" fmla="*/ 105 w 110"/>
                  <a:gd name="T43" fmla="*/ 61 h 70"/>
                  <a:gd name="T44" fmla="*/ 108 w 110"/>
                  <a:gd name="T45" fmla="*/ 66 h 70"/>
                  <a:gd name="T46" fmla="*/ 106 w 110"/>
                  <a:gd name="T47" fmla="*/ 68 h 70"/>
                  <a:gd name="T48" fmla="*/ 102 w 110"/>
                  <a:gd name="T49" fmla="*/ 63 h 70"/>
                  <a:gd name="T50" fmla="*/ 96 w 110"/>
                  <a:gd name="T51" fmla="*/ 60 h 70"/>
                  <a:gd name="T52" fmla="*/ 91 w 110"/>
                  <a:gd name="T53" fmla="*/ 57 h 70"/>
                  <a:gd name="T54" fmla="*/ 87 w 110"/>
                  <a:gd name="T55" fmla="*/ 52 h 70"/>
                  <a:gd name="T56" fmla="*/ 82 w 110"/>
                  <a:gd name="T57" fmla="*/ 46 h 70"/>
                  <a:gd name="T58" fmla="*/ 76 w 110"/>
                  <a:gd name="T59" fmla="*/ 40 h 70"/>
                  <a:gd name="T60" fmla="*/ 71 w 110"/>
                  <a:gd name="T61" fmla="*/ 36 h 70"/>
                  <a:gd name="T62" fmla="*/ 66 w 110"/>
                  <a:gd name="T63" fmla="*/ 32 h 70"/>
                  <a:gd name="T64" fmla="*/ 59 w 110"/>
                  <a:gd name="T65" fmla="*/ 26 h 70"/>
                  <a:gd name="T66" fmla="*/ 52 w 110"/>
                  <a:gd name="T67" fmla="*/ 22 h 70"/>
                  <a:gd name="T68" fmla="*/ 46 w 110"/>
                  <a:gd name="T69" fmla="*/ 17 h 70"/>
                  <a:gd name="T70" fmla="*/ 40 w 110"/>
                  <a:gd name="T71" fmla="*/ 15 h 70"/>
                  <a:gd name="T72" fmla="*/ 35 w 110"/>
                  <a:gd name="T73" fmla="*/ 16 h 70"/>
                  <a:gd name="T74" fmla="*/ 30 w 110"/>
                  <a:gd name="T75" fmla="*/ 21 h 70"/>
                  <a:gd name="T76" fmla="*/ 27 w 110"/>
                  <a:gd name="T77" fmla="*/ 27 h 70"/>
                  <a:gd name="T78" fmla="*/ 24 w 110"/>
                  <a:gd name="T79" fmla="*/ 32 h 70"/>
                  <a:gd name="T80" fmla="*/ 19 w 110"/>
                  <a:gd name="T81" fmla="*/ 38 h 70"/>
                  <a:gd name="T82" fmla="*/ 16 w 110"/>
                  <a:gd name="T83" fmla="*/ 43 h 70"/>
                  <a:gd name="T84" fmla="*/ 12 w 110"/>
                  <a:gd name="T85" fmla="*/ 49 h 70"/>
                  <a:gd name="T86" fmla="*/ 8 w 110"/>
                  <a:gd name="T87" fmla="*/ 54 h 70"/>
                  <a:gd name="T88" fmla="*/ 5 w 110"/>
                  <a:gd name="T89" fmla="*/ 60 h 70"/>
                  <a:gd name="T90" fmla="*/ 2 w 110"/>
                  <a:gd name="T91" fmla="*/ 65 h 70"/>
                  <a:gd name="T92" fmla="*/ 3 w 110"/>
                  <a:gd name="T93" fmla="*/ 42 h 7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10"/>
                  <a:gd name="T142" fmla="*/ 0 h 70"/>
                  <a:gd name="T143" fmla="*/ 110 w 110"/>
                  <a:gd name="T144" fmla="*/ 70 h 7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10" h="70">
                    <a:moveTo>
                      <a:pt x="8" y="41"/>
                    </a:moveTo>
                    <a:lnTo>
                      <a:pt x="10" y="39"/>
                    </a:lnTo>
                    <a:lnTo>
                      <a:pt x="12" y="36"/>
                    </a:lnTo>
                    <a:lnTo>
                      <a:pt x="14" y="33"/>
                    </a:lnTo>
                    <a:lnTo>
                      <a:pt x="15" y="30"/>
                    </a:lnTo>
                    <a:lnTo>
                      <a:pt x="16" y="28"/>
                    </a:lnTo>
                    <a:lnTo>
                      <a:pt x="17" y="25"/>
                    </a:lnTo>
                    <a:lnTo>
                      <a:pt x="19" y="21"/>
                    </a:lnTo>
                    <a:lnTo>
                      <a:pt x="21" y="18"/>
                    </a:lnTo>
                    <a:lnTo>
                      <a:pt x="24" y="15"/>
                    </a:lnTo>
                    <a:lnTo>
                      <a:pt x="26" y="12"/>
                    </a:lnTo>
                    <a:lnTo>
                      <a:pt x="27" y="9"/>
                    </a:lnTo>
                    <a:lnTo>
                      <a:pt x="30" y="6"/>
                    </a:lnTo>
                    <a:lnTo>
                      <a:pt x="31" y="4"/>
                    </a:lnTo>
                    <a:lnTo>
                      <a:pt x="34" y="2"/>
                    </a:lnTo>
                    <a:lnTo>
                      <a:pt x="37" y="0"/>
                    </a:lnTo>
                    <a:lnTo>
                      <a:pt x="39" y="0"/>
                    </a:lnTo>
                    <a:lnTo>
                      <a:pt x="42" y="0"/>
                    </a:lnTo>
                    <a:lnTo>
                      <a:pt x="45" y="0"/>
                    </a:lnTo>
                    <a:lnTo>
                      <a:pt x="48" y="0"/>
                    </a:lnTo>
                    <a:lnTo>
                      <a:pt x="50" y="0"/>
                    </a:lnTo>
                    <a:lnTo>
                      <a:pt x="54" y="2"/>
                    </a:lnTo>
                    <a:lnTo>
                      <a:pt x="57" y="4"/>
                    </a:lnTo>
                    <a:lnTo>
                      <a:pt x="60" y="5"/>
                    </a:lnTo>
                    <a:lnTo>
                      <a:pt x="62" y="7"/>
                    </a:lnTo>
                    <a:lnTo>
                      <a:pt x="68" y="12"/>
                    </a:lnTo>
                    <a:lnTo>
                      <a:pt x="71" y="14"/>
                    </a:lnTo>
                    <a:lnTo>
                      <a:pt x="74" y="17"/>
                    </a:lnTo>
                    <a:lnTo>
                      <a:pt x="76" y="19"/>
                    </a:lnTo>
                    <a:lnTo>
                      <a:pt x="79" y="21"/>
                    </a:lnTo>
                    <a:lnTo>
                      <a:pt x="82" y="24"/>
                    </a:lnTo>
                    <a:lnTo>
                      <a:pt x="83" y="27"/>
                    </a:lnTo>
                    <a:lnTo>
                      <a:pt x="86" y="29"/>
                    </a:lnTo>
                    <a:lnTo>
                      <a:pt x="89" y="32"/>
                    </a:lnTo>
                    <a:lnTo>
                      <a:pt x="92" y="35"/>
                    </a:lnTo>
                    <a:lnTo>
                      <a:pt x="93" y="38"/>
                    </a:lnTo>
                    <a:lnTo>
                      <a:pt x="95" y="40"/>
                    </a:lnTo>
                    <a:lnTo>
                      <a:pt x="97" y="43"/>
                    </a:lnTo>
                    <a:lnTo>
                      <a:pt x="98" y="46"/>
                    </a:lnTo>
                    <a:lnTo>
                      <a:pt x="101" y="49"/>
                    </a:lnTo>
                    <a:lnTo>
                      <a:pt x="102" y="52"/>
                    </a:lnTo>
                    <a:lnTo>
                      <a:pt x="104" y="55"/>
                    </a:lnTo>
                    <a:lnTo>
                      <a:pt x="104" y="58"/>
                    </a:lnTo>
                    <a:lnTo>
                      <a:pt x="105" y="61"/>
                    </a:lnTo>
                    <a:lnTo>
                      <a:pt x="107" y="63"/>
                    </a:lnTo>
                    <a:lnTo>
                      <a:pt x="108" y="66"/>
                    </a:lnTo>
                    <a:lnTo>
                      <a:pt x="109" y="69"/>
                    </a:lnTo>
                    <a:lnTo>
                      <a:pt x="106" y="68"/>
                    </a:lnTo>
                    <a:lnTo>
                      <a:pt x="104" y="65"/>
                    </a:lnTo>
                    <a:lnTo>
                      <a:pt x="102" y="63"/>
                    </a:lnTo>
                    <a:lnTo>
                      <a:pt x="99" y="62"/>
                    </a:lnTo>
                    <a:lnTo>
                      <a:pt x="96" y="60"/>
                    </a:lnTo>
                    <a:lnTo>
                      <a:pt x="93" y="59"/>
                    </a:lnTo>
                    <a:lnTo>
                      <a:pt x="91" y="57"/>
                    </a:lnTo>
                    <a:lnTo>
                      <a:pt x="89" y="54"/>
                    </a:lnTo>
                    <a:lnTo>
                      <a:pt x="87" y="52"/>
                    </a:lnTo>
                    <a:lnTo>
                      <a:pt x="84" y="50"/>
                    </a:lnTo>
                    <a:lnTo>
                      <a:pt x="82" y="46"/>
                    </a:lnTo>
                    <a:lnTo>
                      <a:pt x="79" y="43"/>
                    </a:lnTo>
                    <a:lnTo>
                      <a:pt x="76" y="40"/>
                    </a:lnTo>
                    <a:lnTo>
                      <a:pt x="73" y="39"/>
                    </a:lnTo>
                    <a:lnTo>
                      <a:pt x="71" y="36"/>
                    </a:lnTo>
                    <a:lnTo>
                      <a:pt x="69" y="34"/>
                    </a:lnTo>
                    <a:lnTo>
                      <a:pt x="66" y="32"/>
                    </a:lnTo>
                    <a:lnTo>
                      <a:pt x="62" y="29"/>
                    </a:lnTo>
                    <a:lnTo>
                      <a:pt x="59" y="26"/>
                    </a:lnTo>
                    <a:lnTo>
                      <a:pt x="56" y="24"/>
                    </a:lnTo>
                    <a:lnTo>
                      <a:pt x="52" y="22"/>
                    </a:lnTo>
                    <a:lnTo>
                      <a:pt x="49" y="20"/>
                    </a:lnTo>
                    <a:lnTo>
                      <a:pt x="46" y="17"/>
                    </a:lnTo>
                    <a:lnTo>
                      <a:pt x="43" y="16"/>
                    </a:lnTo>
                    <a:lnTo>
                      <a:pt x="40" y="15"/>
                    </a:lnTo>
                    <a:lnTo>
                      <a:pt x="38" y="14"/>
                    </a:lnTo>
                    <a:lnTo>
                      <a:pt x="35" y="16"/>
                    </a:lnTo>
                    <a:lnTo>
                      <a:pt x="33" y="19"/>
                    </a:lnTo>
                    <a:lnTo>
                      <a:pt x="30" y="21"/>
                    </a:lnTo>
                    <a:lnTo>
                      <a:pt x="29" y="24"/>
                    </a:lnTo>
                    <a:lnTo>
                      <a:pt x="27" y="27"/>
                    </a:lnTo>
                    <a:lnTo>
                      <a:pt x="26" y="29"/>
                    </a:lnTo>
                    <a:lnTo>
                      <a:pt x="24" y="32"/>
                    </a:lnTo>
                    <a:lnTo>
                      <a:pt x="22" y="35"/>
                    </a:lnTo>
                    <a:lnTo>
                      <a:pt x="19" y="38"/>
                    </a:lnTo>
                    <a:lnTo>
                      <a:pt x="17" y="40"/>
                    </a:lnTo>
                    <a:lnTo>
                      <a:pt x="16" y="43"/>
                    </a:lnTo>
                    <a:lnTo>
                      <a:pt x="14" y="46"/>
                    </a:lnTo>
                    <a:lnTo>
                      <a:pt x="12" y="49"/>
                    </a:lnTo>
                    <a:lnTo>
                      <a:pt x="10" y="52"/>
                    </a:lnTo>
                    <a:lnTo>
                      <a:pt x="8" y="54"/>
                    </a:lnTo>
                    <a:lnTo>
                      <a:pt x="6" y="57"/>
                    </a:lnTo>
                    <a:lnTo>
                      <a:pt x="5" y="60"/>
                    </a:lnTo>
                    <a:lnTo>
                      <a:pt x="4" y="63"/>
                    </a:lnTo>
                    <a:lnTo>
                      <a:pt x="2" y="65"/>
                    </a:lnTo>
                    <a:lnTo>
                      <a:pt x="0" y="68"/>
                    </a:lnTo>
                    <a:lnTo>
                      <a:pt x="3" y="42"/>
                    </a:lnTo>
                  </a:path>
                </a:pathLst>
              </a:custGeom>
              <a:solidFill>
                <a:srgbClr val="00CC00"/>
              </a:solidFill>
              <a:ln w="12700" cap="rnd">
                <a:solidFill>
                  <a:srgbClr val="00CC00"/>
                </a:solidFill>
                <a:round/>
                <a:headEnd/>
                <a:tailEnd/>
              </a:ln>
            </p:spPr>
            <p:txBody>
              <a:bodyPr/>
              <a:lstStyle/>
              <a:p>
                <a:endParaRPr lang="en-US"/>
              </a:p>
            </p:txBody>
          </p:sp>
          <p:sp>
            <p:nvSpPr>
              <p:cNvPr id="3640" name="Freeform 478"/>
              <p:cNvSpPr>
                <a:spLocks/>
              </p:cNvSpPr>
              <p:nvPr/>
            </p:nvSpPr>
            <p:spPr bwMode="auto">
              <a:xfrm>
                <a:off x="3918" y="2049"/>
                <a:ext cx="152" cy="95"/>
              </a:xfrm>
              <a:custGeom>
                <a:avLst/>
                <a:gdLst>
                  <a:gd name="T0" fmla="*/ 137 w 152"/>
                  <a:gd name="T1" fmla="*/ 53 h 95"/>
                  <a:gd name="T2" fmla="*/ 132 w 152"/>
                  <a:gd name="T3" fmla="*/ 45 h 95"/>
                  <a:gd name="T4" fmla="*/ 128 w 152"/>
                  <a:gd name="T5" fmla="*/ 38 h 95"/>
                  <a:gd name="T6" fmla="*/ 124 w 152"/>
                  <a:gd name="T7" fmla="*/ 29 h 95"/>
                  <a:gd name="T8" fmla="*/ 118 w 152"/>
                  <a:gd name="T9" fmla="*/ 20 h 95"/>
                  <a:gd name="T10" fmla="*/ 113 w 152"/>
                  <a:gd name="T11" fmla="*/ 13 h 95"/>
                  <a:gd name="T12" fmla="*/ 108 w 152"/>
                  <a:gd name="T13" fmla="*/ 5 h 95"/>
                  <a:gd name="T14" fmla="*/ 100 w 152"/>
                  <a:gd name="T15" fmla="*/ 0 h 95"/>
                  <a:gd name="T16" fmla="*/ 93 w 152"/>
                  <a:gd name="T17" fmla="*/ 0 h 95"/>
                  <a:gd name="T18" fmla="*/ 85 w 152"/>
                  <a:gd name="T19" fmla="*/ 0 h 95"/>
                  <a:gd name="T20" fmla="*/ 76 w 152"/>
                  <a:gd name="T21" fmla="*/ 3 h 95"/>
                  <a:gd name="T22" fmla="*/ 69 w 152"/>
                  <a:gd name="T23" fmla="*/ 6 h 95"/>
                  <a:gd name="T24" fmla="*/ 57 w 152"/>
                  <a:gd name="T25" fmla="*/ 16 h 95"/>
                  <a:gd name="T26" fmla="*/ 48 w 152"/>
                  <a:gd name="T27" fmla="*/ 23 h 95"/>
                  <a:gd name="T28" fmla="*/ 42 w 152"/>
                  <a:gd name="T29" fmla="*/ 29 h 95"/>
                  <a:gd name="T30" fmla="*/ 36 w 152"/>
                  <a:gd name="T31" fmla="*/ 36 h 95"/>
                  <a:gd name="T32" fmla="*/ 28 w 152"/>
                  <a:gd name="T33" fmla="*/ 44 h 95"/>
                  <a:gd name="T34" fmla="*/ 23 w 152"/>
                  <a:gd name="T35" fmla="*/ 51 h 95"/>
                  <a:gd name="T36" fmla="*/ 16 w 152"/>
                  <a:gd name="T37" fmla="*/ 59 h 95"/>
                  <a:gd name="T38" fmla="*/ 11 w 152"/>
                  <a:gd name="T39" fmla="*/ 66 h 95"/>
                  <a:gd name="T40" fmla="*/ 8 w 152"/>
                  <a:gd name="T41" fmla="*/ 75 h 95"/>
                  <a:gd name="T42" fmla="*/ 5 w 152"/>
                  <a:gd name="T43" fmla="*/ 83 h 95"/>
                  <a:gd name="T44" fmla="*/ 1 w 152"/>
                  <a:gd name="T45" fmla="*/ 90 h 95"/>
                  <a:gd name="T46" fmla="*/ 4 w 152"/>
                  <a:gd name="T47" fmla="*/ 93 h 95"/>
                  <a:gd name="T48" fmla="*/ 10 w 152"/>
                  <a:gd name="T49" fmla="*/ 86 h 95"/>
                  <a:gd name="T50" fmla="*/ 18 w 152"/>
                  <a:gd name="T51" fmla="*/ 81 h 95"/>
                  <a:gd name="T52" fmla="*/ 25 w 152"/>
                  <a:gd name="T53" fmla="*/ 78 h 95"/>
                  <a:gd name="T54" fmla="*/ 30 w 152"/>
                  <a:gd name="T55" fmla="*/ 70 h 95"/>
                  <a:gd name="T56" fmla="*/ 38 w 152"/>
                  <a:gd name="T57" fmla="*/ 63 h 95"/>
                  <a:gd name="T58" fmla="*/ 46 w 152"/>
                  <a:gd name="T59" fmla="*/ 55 h 95"/>
                  <a:gd name="T60" fmla="*/ 52 w 152"/>
                  <a:gd name="T61" fmla="*/ 49 h 95"/>
                  <a:gd name="T62" fmla="*/ 60 w 152"/>
                  <a:gd name="T63" fmla="*/ 44 h 95"/>
                  <a:gd name="T64" fmla="*/ 70 w 152"/>
                  <a:gd name="T65" fmla="*/ 35 h 95"/>
                  <a:gd name="T66" fmla="*/ 79 w 152"/>
                  <a:gd name="T67" fmla="*/ 30 h 95"/>
                  <a:gd name="T68" fmla="*/ 88 w 152"/>
                  <a:gd name="T69" fmla="*/ 24 h 95"/>
                  <a:gd name="T70" fmla="*/ 95 w 152"/>
                  <a:gd name="T71" fmla="*/ 20 h 95"/>
                  <a:gd name="T72" fmla="*/ 103 w 152"/>
                  <a:gd name="T73" fmla="*/ 21 h 95"/>
                  <a:gd name="T74" fmla="*/ 109 w 152"/>
                  <a:gd name="T75" fmla="*/ 29 h 95"/>
                  <a:gd name="T76" fmla="*/ 113 w 152"/>
                  <a:gd name="T77" fmla="*/ 36 h 95"/>
                  <a:gd name="T78" fmla="*/ 118 w 152"/>
                  <a:gd name="T79" fmla="*/ 44 h 95"/>
                  <a:gd name="T80" fmla="*/ 124 w 152"/>
                  <a:gd name="T81" fmla="*/ 51 h 95"/>
                  <a:gd name="T82" fmla="*/ 129 w 152"/>
                  <a:gd name="T83" fmla="*/ 59 h 95"/>
                  <a:gd name="T84" fmla="*/ 135 w 152"/>
                  <a:gd name="T85" fmla="*/ 66 h 95"/>
                  <a:gd name="T86" fmla="*/ 140 w 152"/>
                  <a:gd name="T87" fmla="*/ 74 h 95"/>
                  <a:gd name="T88" fmla="*/ 145 w 152"/>
                  <a:gd name="T89" fmla="*/ 81 h 95"/>
                  <a:gd name="T90" fmla="*/ 148 w 152"/>
                  <a:gd name="T91" fmla="*/ 89 h 95"/>
                  <a:gd name="T92" fmla="*/ 147 w 152"/>
                  <a:gd name="T93" fmla="*/ 58 h 9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52"/>
                  <a:gd name="T142" fmla="*/ 0 h 95"/>
                  <a:gd name="T143" fmla="*/ 152 w 152"/>
                  <a:gd name="T144" fmla="*/ 95 h 95"/>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52" h="95">
                    <a:moveTo>
                      <a:pt x="140" y="56"/>
                    </a:moveTo>
                    <a:lnTo>
                      <a:pt x="137" y="53"/>
                    </a:lnTo>
                    <a:lnTo>
                      <a:pt x="135" y="49"/>
                    </a:lnTo>
                    <a:lnTo>
                      <a:pt x="132" y="45"/>
                    </a:lnTo>
                    <a:lnTo>
                      <a:pt x="131" y="41"/>
                    </a:lnTo>
                    <a:lnTo>
                      <a:pt x="128" y="38"/>
                    </a:lnTo>
                    <a:lnTo>
                      <a:pt x="127" y="34"/>
                    </a:lnTo>
                    <a:lnTo>
                      <a:pt x="124" y="29"/>
                    </a:lnTo>
                    <a:lnTo>
                      <a:pt x="122" y="25"/>
                    </a:lnTo>
                    <a:lnTo>
                      <a:pt x="118" y="20"/>
                    </a:lnTo>
                    <a:lnTo>
                      <a:pt x="115" y="16"/>
                    </a:lnTo>
                    <a:lnTo>
                      <a:pt x="113" y="13"/>
                    </a:lnTo>
                    <a:lnTo>
                      <a:pt x="109" y="9"/>
                    </a:lnTo>
                    <a:lnTo>
                      <a:pt x="108" y="5"/>
                    </a:lnTo>
                    <a:lnTo>
                      <a:pt x="104" y="3"/>
                    </a:lnTo>
                    <a:lnTo>
                      <a:pt x="100" y="0"/>
                    </a:lnTo>
                    <a:lnTo>
                      <a:pt x="96" y="0"/>
                    </a:lnTo>
                    <a:lnTo>
                      <a:pt x="93" y="0"/>
                    </a:lnTo>
                    <a:lnTo>
                      <a:pt x="89" y="0"/>
                    </a:lnTo>
                    <a:lnTo>
                      <a:pt x="85" y="0"/>
                    </a:lnTo>
                    <a:lnTo>
                      <a:pt x="81" y="0"/>
                    </a:lnTo>
                    <a:lnTo>
                      <a:pt x="76" y="3"/>
                    </a:lnTo>
                    <a:lnTo>
                      <a:pt x="72" y="5"/>
                    </a:lnTo>
                    <a:lnTo>
                      <a:pt x="69" y="6"/>
                    </a:lnTo>
                    <a:lnTo>
                      <a:pt x="65" y="10"/>
                    </a:lnTo>
                    <a:lnTo>
                      <a:pt x="57" y="16"/>
                    </a:lnTo>
                    <a:lnTo>
                      <a:pt x="53" y="19"/>
                    </a:lnTo>
                    <a:lnTo>
                      <a:pt x="48" y="23"/>
                    </a:lnTo>
                    <a:lnTo>
                      <a:pt x="46" y="26"/>
                    </a:lnTo>
                    <a:lnTo>
                      <a:pt x="42" y="29"/>
                    </a:lnTo>
                    <a:lnTo>
                      <a:pt x="38" y="33"/>
                    </a:lnTo>
                    <a:lnTo>
                      <a:pt x="36" y="36"/>
                    </a:lnTo>
                    <a:lnTo>
                      <a:pt x="32" y="40"/>
                    </a:lnTo>
                    <a:lnTo>
                      <a:pt x="28" y="44"/>
                    </a:lnTo>
                    <a:lnTo>
                      <a:pt x="24" y="48"/>
                    </a:lnTo>
                    <a:lnTo>
                      <a:pt x="23" y="51"/>
                    </a:lnTo>
                    <a:lnTo>
                      <a:pt x="19" y="55"/>
                    </a:lnTo>
                    <a:lnTo>
                      <a:pt x="16" y="59"/>
                    </a:lnTo>
                    <a:lnTo>
                      <a:pt x="15" y="63"/>
                    </a:lnTo>
                    <a:lnTo>
                      <a:pt x="11" y="66"/>
                    </a:lnTo>
                    <a:lnTo>
                      <a:pt x="10" y="71"/>
                    </a:lnTo>
                    <a:lnTo>
                      <a:pt x="8" y="75"/>
                    </a:lnTo>
                    <a:lnTo>
                      <a:pt x="6" y="79"/>
                    </a:lnTo>
                    <a:lnTo>
                      <a:pt x="5" y="83"/>
                    </a:lnTo>
                    <a:lnTo>
                      <a:pt x="3" y="86"/>
                    </a:lnTo>
                    <a:lnTo>
                      <a:pt x="1" y="90"/>
                    </a:lnTo>
                    <a:lnTo>
                      <a:pt x="0" y="94"/>
                    </a:lnTo>
                    <a:lnTo>
                      <a:pt x="4" y="93"/>
                    </a:lnTo>
                    <a:lnTo>
                      <a:pt x="6" y="89"/>
                    </a:lnTo>
                    <a:lnTo>
                      <a:pt x="10" y="86"/>
                    </a:lnTo>
                    <a:lnTo>
                      <a:pt x="14" y="84"/>
                    </a:lnTo>
                    <a:lnTo>
                      <a:pt x="18" y="81"/>
                    </a:lnTo>
                    <a:lnTo>
                      <a:pt x="22" y="80"/>
                    </a:lnTo>
                    <a:lnTo>
                      <a:pt x="25" y="78"/>
                    </a:lnTo>
                    <a:lnTo>
                      <a:pt x="28" y="74"/>
                    </a:lnTo>
                    <a:lnTo>
                      <a:pt x="30" y="70"/>
                    </a:lnTo>
                    <a:lnTo>
                      <a:pt x="34" y="68"/>
                    </a:lnTo>
                    <a:lnTo>
                      <a:pt x="38" y="63"/>
                    </a:lnTo>
                    <a:lnTo>
                      <a:pt x="42" y="59"/>
                    </a:lnTo>
                    <a:lnTo>
                      <a:pt x="46" y="55"/>
                    </a:lnTo>
                    <a:lnTo>
                      <a:pt x="49" y="53"/>
                    </a:lnTo>
                    <a:lnTo>
                      <a:pt x="52" y="49"/>
                    </a:lnTo>
                    <a:lnTo>
                      <a:pt x="56" y="46"/>
                    </a:lnTo>
                    <a:lnTo>
                      <a:pt x="60" y="44"/>
                    </a:lnTo>
                    <a:lnTo>
                      <a:pt x="65" y="40"/>
                    </a:lnTo>
                    <a:lnTo>
                      <a:pt x="70" y="35"/>
                    </a:lnTo>
                    <a:lnTo>
                      <a:pt x="74" y="33"/>
                    </a:lnTo>
                    <a:lnTo>
                      <a:pt x="79" y="30"/>
                    </a:lnTo>
                    <a:lnTo>
                      <a:pt x="82" y="28"/>
                    </a:lnTo>
                    <a:lnTo>
                      <a:pt x="88" y="24"/>
                    </a:lnTo>
                    <a:lnTo>
                      <a:pt x="91" y="21"/>
                    </a:lnTo>
                    <a:lnTo>
                      <a:pt x="95" y="20"/>
                    </a:lnTo>
                    <a:lnTo>
                      <a:pt x="99" y="19"/>
                    </a:lnTo>
                    <a:lnTo>
                      <a:pt x="103" y="21"/>
                    </a:lnTo>
                    <a:lnTo>
                      <a:pt x="105" y="26"/>
                    </a:lnTo>
                    <a:lnTo>
                      <a:pt x="109" y="29"/>
                    </a:lnTo>
                    <a:lnTo>
                      <a:pt x="110" y="33"/>
                    </a:lnTo>
                    <a:lnTo>
                      <a:pt x="113" y="36"/>
                    </a:lnTo>
                    <a:lnTo>
                      <a:pt x="115" y="40"/>
                    </a:lnTo>
                    <a:lnTo>
                      <a:pt x="118" y="44"/>
                    </a:lnTo>
                    <a:lnTo>
                      <a:pt x="121" y="48"/>
                    </a:lnTo>
                    <a:lnTo>
                      <a:pt x="124" y="51"/>
                    </a:lnTo>
                    <a:lnTo>
                      <a:pt x="127" y="55"/>
                    </a:lnTo>
                    <a:lnTo>
                      <a:pt x="129" y="59"/>
                    </a:lnTo>
                    <a:lnTo>
                      <a:pt x="132" y="63"/>
                    </a:lnTo>
                    <a:lnTo>
                      <a:pt x="135" y="66"/>
                    </a:lnTo>
                    <a:lnTo>
                      <a:pt x="137" y="70"/>
                    </a:lnTo>
                    <a:lnTo>
                      <a:pt x="140" y="74"/>
                    </a:lnTo>
                    <a:lnTo>
                      <a:pt x="142" y="78"/>
                    </a:lnTo>
                    <a:lnTo>
                      <a:pt x="145" y="81"/>
                    </a:lnTo>
                    <a:lnTo>
                      <a:pt x="146" y="85"/>
                    </a:lnTo>
                    <a:lnTo>
                      <a:pt x="148" y="89"/>
                    </a:lnTo>
                    <a:lnTo>
                      <a:pt x="151" y="93"/>
                    </a:lnTo>
                    <a:lnTo>
                      <a:pt x="147" y="58"/>
                    </a:lnTo>
                  </a:path>
                </a:pathLst>
              </a:custGeom>
              <a:solidFill>
                <a:srgbClr val="00CC00"/>
              </a:solidFill>
              <a:ln w="12700" cap="rnd">
                <a:solidFill>
                  <a:srgbClr val="00CC00"/>
                </a:solidFill>
                <a:round/>
                <a:headEnd/>
                <a:tailEnd/>
              </a:ln>
            </p:spPr>
            <p:txBody>
              <a:bodyPr/>
              <a:lstStyle/>
              <a:p>
                <a:endParaRPr lang="en-US"/>
              </a:p>
            </p:txBody>
          </p:sp>
          <p:sp>
            <p:nvSpPr>
              <p:cNvPr id="3641" name="Freeform 479"/>
              <p:cNvSpPr>
                <a:spLocks/>
              </p:cNvSpPr>
              <p:nvPr/>
            </p:nvSpPr>
            <p:spPr bwMode="auto">
              <a:xfrm>
                <a:off x="4058" y="1965"/>
                <a:ext cx="47" cy="605"/>
              </a:xfrm>
              <a:custGeom>
                <a:avLst/>
                <a:gdLst>
                  <a:gd name="T0" fmla="*/ 3 w 55"/>
                  <a:gd name="T1" fmla="*/ 11 h 776"/>
                  <a:gd name="T2" fmla="*/ 3 w 55"/>
                  <a:gd name="T3" fmla="*/ 10 h 776"/>
                  <a:gd name="T4" fmla="*/ 3 w 55"/>
                  <a:gd name="T5" fmla="*/ 9 h 776"/>
                  <a:gd name="T6" fmla="*/ 3 w 55"/>
                  <a:gd name="T7" fmla="*/ 9 h 776"/>
                  <a:gd name="T8" fmla="*/ 3 w 55"/>
                  <a:gd name="T9" fmla="*/ 9 h 776"/>
                  <a:gd name="T10" fmla="*/ 3 w 55"/>
                  <a:gd name="T11" fmla="*/ 9 h 776"/>
                  <a:gd name="T12" fmla="*/ 3 w 55"/>
                  <a:gd name="T13" fmla="*/ 8 h 776"/>
                  <a:gd name="T14" fmla="*/ 3 w 55"/>
                  <a:gd name="T15" fmla="*/ 7 h 776"/>
                  <a:gd name="T16" fmla="*/ 3 w 55"/>
                  <a:gd name="T17" fmla="*/ 7 h 776"/>
                  <a:gd name="T18" fmla="*/ 3 w 55"/>
                  <a:gd name="T19" fmla="*/ 7 h 776"/>
                  <a:gd name="T20" fmla="*/ 3 w 55"/>
                  <a:gd name="T21" fmla="*/ 7 h 776"/>
                  <a:gd name="T22" fmla="*/ 2 w 55"/>
                  <a:gd name="T23" fmla="*/ 5 h 776"/>
                  <a:gd name="T24" fmla="*/ 0 w 55"/>
                  <a:gd name="T25" fmla="*/ 5 h 776"/>
                  <a:gd name="T26" fmla="*/ 0 w 55"/>
                  <a:gd name="T27" fmla="*/ 5 h 776"/>
                  <a:gd name="T28" fmla="*/ 0 w 55"/>
                  <a:gd name="T29" fmla="*/ 4 h 776"/>
                  <a:gd name="T30" fmla="*/ 0 w 55"/>
                  <a:gd name="T31" fmla="*/ 4 h 776"/>
                  <a:gd name="T32" fmla="*/ 3 w 55"/>
                  <a:gd name="T33" fmla="*/ 4 h 776"/>
                  <a:gd name="T34" fmla="*/ 3 w 55"/>
                  <a:gd name="T35" fmla="*/ 3 h 776"/>
                  <a:gd name="T36" fmla="*/ 3 w 55"/>
                  <a:gd name="T37" fmla="*/ 3 h 776"/>
                  <a:gd name="T38" fmla="*/ 3 w 55"/>
                  <a:gd name="T39" fmla="*/ 2 h 776"/>
                  <a:gd name="T40" fmla="*/ 3 w 55"/>
                  <a:gd name="T41" fmla="*/ 2 h 776"/>
                  <a:gd name="T42" fmla="*/ 3 w 55"/>
                  <a:gd name="T43" fmla="*/ 2 h 776"/>
                  <a:gd name="T44" fmla="*/ 3 w 55"/>
                  <a:gd name="T45" fmla="*/ 2 h 776"/>
                  <a:gd name="T46" fmla="*/ 3 w 55"/>
                  <a:gd name="T47" fmla="*/ 2 h 776"/>
                  <a:gd name="T48" fmla="*/ 3 w 55"/>
                  <a:gd name="T49" fmla="*/ 2 h 776"/>
                  <a:gd name="T50" fmla="*/ 3 w 55"/>
                  <a:gd name="T51" fmla="*/ 2 h 776"/>
                  <a:gd name="T52" fmla="*/ 3 w 55"/>
                  <a:gd name="T53" fmla="*/ 2 h 776"/>
                  <a:gd name="T54" fmla="*/ 3 w 55"/>
                  <a:gd name="T55" fmla="*/ 2 h 776"/>
                  <a:gd name="T56" fmla="*/ 3 w 55"/>
                  <a:gd name="T57" fmla="*/ 2 h 776"/>
                  <a:gd name="T58" fmla="*/ 3 w 55"/>
                  <a:gd name="T59" fmla="*/ 2 h 776"/>
                  <a:gd name="T60" fmla="*/ 3 w 55"/>
                  <a:gd name="T61" fmla="*/ 2 h 776"/>
                  <a:gd name="T62" fmla="*/ 3 w 55"/>
                  <a:gd name="T63" fmla="*/ 2 h 776"/>
                  <a:gd name="T64" fmla="*/ 3 w 55"/>
                  <a:gd name="T65" fmla="*/ 2 h 776"/>
                  <a:gd name="T66" fmla="*/ 3 w 55"/>
                  <a:gd name="T67" fmla="*/ 2 h 776"/>
                  <a:gd name="T68" fmla="*/ 3 w 55"/>
                  <a:gd name="T69" fmla="*/ 2 h 776"/>
                  <a:gd name="T70" fmla="*/ 3 w 55"/>
                  <a:gd name="T71" fmla="*/ 3 h 776"/>
                  <a:gd name="T72" fmla="*/ 3 w 55"/>
                  <a:gd name="T73" fmla="*/ 3 h 776"/>
                  <a:gd name="T74" fmla="*/ 3 w 55"/>
                  <a:gd name="T75" fmla="*/ 4 h 776"/>
                  <a:gd name="T76" fmla="*/ 3 w 55"/>
                  <a:gd name="T77" fmla="*/ 4 h 776"/>
                  <a:gd name="T78" fmla="*/ 3 w 55"/>
                  <a:gd name="T79" fmla="*/ 4 h 776"/>
                  <a:gd name="T80" fmla="*/ 3 w 55"/>
                  <a:gd name="T81" fmla="*/ 5 h 776"/>
                  <a:gd name="T82" fmla="*/ 3 w 55"/>
                  <a:gd name="T83" fmla="*/ 5 h 776"/>
                  <a:gd name="T84" fmla="*/ 3 w 55"/>
                  <a:gd name="T85" fmla="*/ 5 h 776"/>
                  <a:gd name="T86" fmla="*/ 3 w 55"/>
                  <a:gd name="T87" fmla="*/ 5 h 776"/>
                  <a:gd name="T88" fmla="*/ 3 w 55"/>
                  <a:gd name="T89" fmla="*/ 7 h 776"/>
                  <a:gd name="T90" fmla="*/ 3 w 55"/>
                  <a:gd name="T91" fmla="*/ 7 h 776"/>
                  <a:gd name="T92" fmla="*/ 3 w 55"/>
                  <a:gd name="T93" fmla="*/ 7 h 776"/>
                  <a:gd name="T94" fmla="*/ 3 w 55"/>
                  <a:gd name="T95" fmla="*/ 7 h 776"/>
                  <a:gd name="T96" fmla="*/ 3 w 55"/>
                  <a:gd name="T97" fmla="*/ 7 h 776"/>
                  <a:gd name="T98" fmla="*/ 3 w 55"/>
                  <a:gd name="T99" fmla="*/ 9 h 776"/>
                  <a:gd name="T100" fmla="*/ 3 w 55"/>
                  <a:gd name="T101" fmla="*/ 9 h 776"/>
                  <a:gd name="T102" fmla="*/ 3 w 55"/>
                  <a:gd name="T103" fmla="*/ 9 h 776"/>
                  <a:gd name="T104" fmla="*/ 3 w 55"/>
                  <a:gd name="T105" fmla="*/ 9 h 776"/>
                  <a:gd name="T106" fmla="*/ 3 w 55"/>
                  <a:gd name="T107" fmla="*/ 9 h 776"/>
                  <a:gd name="T108" fmla="*/ 3 w 55"/>
                  <a:gd name="T109" fmla="*/ 9 h 776"/>
                  <a:gd name="T110" fmla="*/ 3 w 55"/>
                  <a:gd name="T111" fmla="*/ 11 h 776"/>
                  <a:gd name="T112" fmla="*/ 3 w 55"/>
                  <a:gd name="T113" fmla="*/ 11 h 776"/>
                  <a:gd name="T114" fmla="*/ 3 w 55"/>
                  <a:gd name="T115" fmla="*/ 11 h 776"/>
                  <a:gd name="T116" fmla="*/ 3 w 55"/>
                  <a:gd name="T117" fmla="*/ 12 h 776"/>
                  <a:gd name="T118" fmla="*/ 3 w 55"/>
                  <a:gd name="T119" fmla="*/ 11 h 77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55"/>
                  <a:gd name="T181" fmla="*/ 0 h 776"/>
                  <a:gd name="T182" fmla="*/ 55 w 55"/>
                  <a:gd name="T183" fmla="*/ 776 h 77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55" h="776">
                    <a:moveTo>
                      <a:pt x="21" y="751"/>
                    </a:moveTo>
                    <a:lnTo>
                      <a:pt x="19" y="745"/>
                    </a:lnTo>
                    <a:lnTo>
                      <a:pt x="19" y="740"/>
                    </a:lnTo>
                    <a:lnTo>
                      <a:pt x="19" y="734"/>
                    </a:lnTo>
                    <a:lnTo>
                      <a:pt x="19" y="727"/>
                    </a:lnTo>
                    <a:lnTo>
                      <a:pt x="19" y="721"/>
                    </a:lnTo>
                    <a:lnTo>
                      <a:pt x="19" y="716"/>
                    </a:lnTo>
                    <a:lnTo>
                      <a:pt x="19" y="709"/>
                    </a:lnTo>
                    <a:lnTo>
                      <a:pt x="19" y="698"/>
                    </a:lnTo>
                    <a:lnTo>
                      <a:pt x="19" y="686"/>
                    </a:lnTo>
                    <a:lnTo>
                      <a:pt x="19" y="681"/>
                    </a:lnTo>
                    <a:lnTo>
                      <a:pt x="17" y="675"/>
                    </a:lnTo>
                    <a:lnTo>
                      <a:pt x="17" y="668"/>
                    </a:lnTo>
                    <a:lnTo>
                      <a:pt x="17" y="661"/>
                    </a:lnTo>
                    <a:lnTo>
                      <a:pt x="15" y="655"/>
                    </a:lnTo>
                    <a:lnTo>
                      <a:pt x="15" y="650"/>
                    </a:lnTo>
                    <a:lnTo>
                      <a:pt x="15" y="644"/>
                    </a:lnTo>
                    <a:lnTo>
                      <a:pt x="15" y="638"/>
                    </a:lnTo>
                    <a:lnTo>
                      <a:pt x="15" y="631"/>
                    </a:lnTo>
                    <a:lnTo>
                      <a:pt x="15" y="620"/>
                    </a:lnTo>
                    <a:lnTo>
                      <a:pt x="15" y="609"/>
                    </a:lnTo>
                    <a:lnTo>
                      <a:pt x="15" y="600"/>
                    </a:lnTo>
                    <a:lnTo>
                      <a:pt x="15" y="590"/>
                    </a:lnTo>
                    <a:lnTo>
                      <a:pt x="15" y="583"/>
                    </a:lnTo>
                    <a:lnTo>
                      <a:pt x="15" y="578"/>
                    </a:lnTo>
                    <a:lnTo>
                      <a:pt x="15" y="570"/>
                    </a:lnTo>
                    <a:lnTo>
                      <a:pt x="15" y="563"/>
                    </a:lnTo>
                    <a:lnTo>
                      <a:pt x="15" y="554"/>
                    </a:lnTo>
                    <a:lnTo>
                      <a:pt x="15" y="546"/>
                    </a:lnTo>
                    <a:lnTo>
                      <a:pt x="15" y="541"/>
                    </a:lnTo>
                    <a:lnTo>
                      <a:pt x="15" y="535"/>
                    </a:lnTo>
                    <a:lnTo>
                      <a:pt x="15" y="530"/>
                    </a:lnTo>
                    <a:lnTo>
                      <a:pt x="15" y="520"/>
                    </a:lnTo>
                    <a:lnTo>
                      <a:pt x="14" y="511"/>
                    </a:lnTo>
                    <a:lnTo>
                      <a:pt x="14" y="504"/>
                    </a:lnTo>
                    <a:lnTo>
                      <a:pt x="14" y="496"/>
                    </a:lnTo>
                    <a:lnTo>
                      <a:pt x="14" y="491"/>
                    </a:lnTo>
                    <a:lnTo>
                      <a:pt x="14" y="485"/>
                    </a:lnTo>
                    <a:lnTo>
                      <a:pt x="12" y="476"/>
                    </a:lnTo>
                    <a:lnTo>
                      <a:pt x="12" y="471"/>
                    </a:lnTo>
                    <a:lnTo>
                      <a:pt x="10" y="463"/>
                    </a:lnTo>
                    <a:lnTo>
                      <a:pt x="8" y="454"/>
                    </a:lnTo>
                    <a:lnTo>
                      <a:pt x="8" y="447"/>
                    </a:lnTo>
                    <a:lnTo>
                      <a:pt x="8" y="441"/>
                    </a:lnTo>
                    <a:lnTo>
                      <a:pt x="8" y="435"/>
                    </a:lnTo>
                    <a:lnTo>
                      <a:pt x="6" y="424"/>
                    </a:lnTo>
                    <a:lnTo>
                      <a:pt x="4" y="417"/>
                    </a:lnTo>
                    <a:lnTo>
                      <a:pt x="2" y="410"/>
                    </a:lnTo>
                    <a:lnTo>
                      <a:pt x="0" y="402"/>
                    </a:lnTo>
                    <a:lnTo>
                      <a:pt x="0" y="395"/>
                    </a:lnTo>
                    <a:lnTo>
                      <a:pt x="0" y="388"/>
                    </a:lnTo>
                    <a:lnTo>
                      <a:pt x="0" y="380"/>
                    </a:lnTo>
                    <a:lnTo>
                      <a:pt x="0" y="373"/>
                    </a:lnTo>
                    <a:lnTo>
                      <a:pt x="0" y="365"/>
                    </a:lnTo>
                    <a:lnTo>
                      <a:pt x="0" y="360"/>
                    </a:lnTo>
                    <a:lnTo>
                      <a:pt x="0" y="354"/>
                    </a:lnTo>
                    <a:lnTo>
                      <a:pt x="0" y="349"/>
                    </a:lnTo>
                    <a:lnTo>
                      <a:pt x="0" y="343"/>
                    </a:lnTo>
                    <a:lnTo>
                      <a:pt x="0" y="338"/>
                    </a:lnTo>
                    <a:lnTo>
                      <a:pt x="0" y="328"/>
                    </a:lnTo>
                    <a:lnTo>
                      <a:pt x="0" y="317"/>
                    </a:lnTo>
                    <a:lnTo>
                      <a:pt x="0" y="310"/>
                    </a:lnTo>
                    <a:lnTo>
                      <a:pt x="0" y="304"/>
                    </a:lnTo>
                    <a:lnTo>
                      <a:pt x="0" y="299"/>
                    </a:lnTo>
                    <a:lnTo>
                      <a:pt x="0" y="292"/>
                    </a:lnTo>
                    <a:lnTo>
                      <a:pt x="2" y="282"/>
                    </a:lnTo>
                    <a:lnTo>
                      <a:pt x="4" y="275"/>
                    </a:lnTo>
                    <a:lnTo>
                      <a:pt x="4" y="269"/>
                    </a:lnTo>
                    <a:lnTo>
                      <a:pt x="6" y="262"/>
                    </a:lnTo>
                    <a:lnTo>
                      <a:pt x="8" y="253"/>
                    </a:lnTo>
                    <a:lnTo>
                      <a:pt x="10" y="247"/>
                    </a:lnTo>
                    <a:lnTo>
                      <a:pt x="10" y="238"/>
                    </a:lnTo>
                    <a:lnTo>
                      <a:pt x="12" y="231"/>
                    </a:lnTo>
                    <a:lnTo>
                      <a:pt x="12" y="223"/>
                    </a:lnTo>
                    <a:lnTo>
                      <a:pt x="12" y="218"/>
                    </a:lnTo>
                    <a:lnTo>
                      <a:pt x="12" y="210"/>
                    </a:lnTo>
                    <a:lnTo>
                      <a:pt x="12" y="205"/>
                    </a:lnTo>
                    <a:lnTo>
                      <a:pt x="12" y="199"/>
                    </a:lnTo>
                    <a:lnTo>
                      <a:pt x="12" y="194"/>
                    </a:lnTo>
                    <a:lnTo>
                      <a:pt x="12" y="188"/>
                    </a:lnTo>
                    <a:lnTo>
                      <a:pt x="12" y="183"/>
                    </a:lnTo>
                    <a:lnTo>
                      <a:pt x="12" y="177"/>
                    </a:lnTo>
                    <a:lnTo>
                      <a:pt x="12" y="170"/>
                    </a:lnTo>
                    <a:lnTo>
                      <a:pt x="12" y="164"/>
                    </a:lnTo>
                    <a:lnTo>
                      <a:pt x="12" y="159"/>
                    </a:lnTo>
                    <a:lnTo>
                      <a:pt x="12" y="151"/>
                    </a:lnTo>
                    <a:lnTo>
                      <a:pt x="12" y="144"/>
                    </a:lnTo>
                    <a:lnTo>
                      <a:pt x="12" y="137"/>
                    </a:lnTo>
                    <a:lnTo>
                      <a:pt x="12" y="129"/>
                    </a:lnTo>
                    <a:lnTo>
                      <a:pt x="12" y="124"/>
                    </a:lnTo>
                    <a:lnTo>
                      <a:pt x="12" y="114"/>
                    </a:lnTo>
                    <a:lnTo>
                      <a:pt x="12" y="107"/>
                    </a:lnTo>
                    <a:lnTo>
                      <a:pt x="12" y="101"/>
                    </a:lnTo>
                    <a:lnTo>
                      <a:pt x="12" y="96"/>
                    </a:lnTo>
                    <a:lnTo>
                      <a:pt x="12" y="89"/>
                    </a:lnTo>
                    <a:lnTo>
                      <a:pt x="12" y="81"/>
                    </a:lnTo>
                    <a:lnTo>
                      <a:pt x="12" y="76"/>
                    </a:lnTo>
                    <a:lnTo>
                      <a:pt x="12" y="70"/>
                    </a:lnTo>
                    <a:lnTo>
                      <a:pt x="12" y="65"/>
                    </a:lnTo>
                    <a:lnTo>
                      <a:pt x="12" y="59"/>
                    </a:lnTo>
                    <a:lnTo>
                      <a:pt x="12" y="52"/>
                    </a:lnTo>
                    <a:lnTo>
                      <a:pt x="10" y="46"/>
                    </a:lnTo>
                    <a:lnTo>
                      <a:pt x="10" y="41"/>
                    </a:lnTo>
                    <a:lnTo>
                      <a:pt x="10" y="33"/>
                    </a:lnTo>
                    <a:lnTo>
                      <a:pt x="10" y="28"/>
                    </a:lnTo>
                    <a:lnTo>
                      <a:pt x="10" y="22"/>
                    </a:lnTo>
                    <a:lnTo>
                      <a:pt x="10" y="17"/>
                    </a:lnTo>
                    <a:lnTo>
                      <a:pt x="10" y="11"/>
                    </a:lnTo>
                    <a:lnTo>
                      <a:pt x="12" y="6"/>
                    </a:lnTo>
                    <a:lnTo>
                      <a:pt x="17" y="2"/>
                    </a:lnTo>
                    <a:lnTo>
                      <a:pt x="23" y="0"/>
                    </a:lnTo>
                    <a:lnTo>
                      <a:pt x="25" y="6"/>
                    </a:lnTo>
                    <a:lnTo>
                      <a:pt x="25" y="11"/>
                    </a:lnTo>
                    <a:lnTo>
                      <a:pt x="25" y="17"/>
                    </a:lnTo>
                    <a:lnTo>
                      <a:pt x="27" y="22"/>
                    </a:lnTo>
                    <a:lnTo>
                      <a:pt x="27" y="28"/>
                    </a:lnTo>
                    <a:lnTo>
                      <a:pt x="27" y="33"/>
                    </a:lnTo>
                    <a:lnTo>
                      <a:pt x="27" y="39"/>
                    </a:lnTo>
                    <a:lnTo>
                      <a:pt x="27" y="44"/>
                    </a:lnTo>
                    <a:lnTo>
                      <a:pt x="27" y="50"/>
                    </a:lnTo>
                    <a:lnTo>
                      <a:pt x="27" y="57"/>
                    </a:lnTo>
                    <a:lnTo>
                      <a:pt x="27" y="65"/>
                    </a:lnTo>
                    <a:lnTo>
                      <a:pt x="27" y="72"/>
                    </a:lnTo>
                    <a:lnTo>
                      <a:pt x="27" y="79"/>
                    </a:lnTo>
                    <a:lnTo>
                      <a:pt x="27" y="87"/>
                    </a:lnTo>
                    <a:lnTo>
                      <a:pt x="27" y="92"/>
                    </a:lnTo>
                    <a:lnTo>
                      <a:pt x="27" y="98"/>
                    </a:lnTo>
                    <a:lnTo>
                      <a:pt x="27" y="105"/>
                    </a:lnTo>
                    <a:lnTo>
                      <a:pt x="27" y="113"/>
                    </a:lnTo>
                    <a:lnTo>
                      <a:pt x="27" y="120"/>
                    </a:lnTo>
                    <a:lnTo>
                      <a:pt x="27" y="127"/>
                    </a:lnTo>
                    <a:lnTo>
                      <a:pt x="27" y="135"/>
                    </a:lnTo>
                    <a:lnTo>
                      <a:pt x="27" y="140"/>
                    </a:lnTo>
                    <a:lnTo>
                      <a:pt x="27" y="148"/>
                    </a:lnTo>
                    <a:lnTo>
                      <a:pt x="27" y="155"/>
                    </a:lnTo>
                    <a:lnTo>
                      <a:pt x="27" y="161"/>
                    </a:lnTo>
                    <a:lnTo>
                      <a:pt x="27" y="168"/>
                    </a:lnTo>
                    <a:lnTo>
                      <a:pt x="27" y="173"/>
                    </a:lnTo>
                    <a:lnTo>
                      <a:pt x="27" y="179"/>
                    </a:lnTo>
                    <a:lnTo>
                      <a:pt x="27" y="185"/>
                    </a:lnTo>
                    <a:lnTo>
                      <a:pt x="27" y="190"/>
                    </a:lnTo>
                    <a:lnTo>
                      <a:pt x="27" y="197"/>
                    </a:lnTo>
                    <a:lnTo>
                      <a:pt x="27" y="203"/>
                    </a:lnTo>
                    <a:lnTo>
                      <a:pt x="27" y="209"/>
                    </a:lnTo>
                    <a:lnTo>
                      <a:pt x="27" y="218"/>
                    </a:lnTo>
                    <a:lnTo>
                      <a:pt x="27" y="223"/>
                    </a:lnTo>
                    <a:lnTo>
                      <a:pt x="27" y="231"/>
                    </a:lnTo>
                    <a:lnTo>
                      <a:pt x="27" y="236"/>
                    </a:lnTo>
                    <a:lnTo>
                      <a:pt x="27" y="242"/>
                    </a:lnTo>
                    <a:lnTo>
                      <a:pt x="27" y="249"/>
                    </a:lnTo>
                    <a:lnTo>
                      <a:pt x="27" y="255"/>
                    </a:lnTo>
                    <a:lnTo>
                      <a:pt x="27" y="262"/>
                    </a:lnTo>
                    <a:lnTo>
                      <a:pt x="27" y="268"/>
                    </a:lnTo>
                    <a:lnTo>
                      <a:pt x="27" y="273"/>
                    </a:lnTo>
                    <a:lnTo>
                      <a:pt x="27" y="279"/>
                    </a:lnTo>
                    <a:lnTo>
                      <a:pt x="27" y="284"/>
                    </a:lnTo>
                    <a:lnTo>
                      <a:pt x="27" y="290"/>
                    </a:lnTo>
                    <a:lnTo>
                      <a:pt x="27" y="295"/>
                    </a:lnTo>
                    <a:lnTo>
                      <a:pt x="27" y="303"/>
                    </a:lnTo>
                    <a:lnTo>
                      <a:pt x="27" y="310"/>
                    </a:lnTo>
                    <a:lnTo>
                      <a:pt x="27" y="316"/>
                    </a:lnTo>
                    <a:lnTo>
                      <a:pt x="27" y="323"/>
                    </a:lnTo>
                    <a:lnTo>
                      <a:pt x="27" y="330"/>
                    </a:lnTo>
                    <a:lnTo>
                      <a:pt x="27" y="338"/>
                    </a:lnTo>
                    <a:lnTo>
                      <a:pt x="27" y="345"/>
                    </a:lnTo>
                    <a:lnTo>
                      <a:pt x="27" y="352"/>
                    </a:lnTo>
                    <a:lnTo>
                      <a:pt x="27" y="358"/>
                    </a:lnTo>
                    <a:lnTo>
                      <a:pt x="27" y="364"/>
                    </a:lnTo>
                    <a:lnTo>
                      <a:pt x="27" y="371"/>
                    </a:lnTo>
                    <a:lnTo>
                      <a:pt x="27" y="376"/>
                    </a:lnTo>
                    <a:lnTo>
                      <a:pt x="27" y="384"/>
                    </a:lnTo>
                    <a:lnTo>
                      <a:pt x="27" y="391"/>
                    </a:lnTo>
                    <a:lnTo>
                      <a:pt x="27" y="397"/>
                    </a:lnTo>
                    <a:lnTo>
                      <a:pt x="27" y="404"/>
                    </a:lnTo>
                    <a:lnTo>
                      <a:pt x="27" y="411"/>
                    </a:lnTo>
                    <a:lnTo>
                      <a:pt x="27" y="419"/>
                    </a:lnTo>
                    <a:lnTo>
                      <a:pt x="27" y="428"/>
                    </a:lnTo>
                    <a:lnTo>
                      <a:pt x="27" y="434"/>
                    </a:lnTo>
                    <a:lnTo>
                      <a:pt x="27" y="441"/>
                    </a:lnTo>
                    <a:lnTo>
                      <a:pt x="27" y="448"/>
                    </a:lnTo>
                    <a:lnTo>
                      <a:pt x="27" y="454"/>
                    </a:lnTo>
                    <a:lnTo>
                      <a:pt x="27" y="461"/>
                    </a:lnTo>
                    <a:lnTo>
                      <a:pt x="27" y="467"/>
                    </a:lnTo>
                    <a:lnTo>
                      <a:pt x="29" y="474"/>
                    </a:lnTo>
                    <a:lnTo>
                      <a:pt x="29" y="480"/>
                    </a:lnTo>
                    <a:lnTo>
                      <a:pt x="29" y="485"/>
                    </a:lnTo>
                    <a:lnTo>
                      <a:pt x="31" y="491"/>
                    </a:lnTo>
                    <a:lnTo>
                      <a:pt x="31" y="496"/>
                    </a:lnTo>
                    <a:lnTo>
                      <a:pt x="33" y="502"/>
                    </a:lnTo>
                    <a:lnTo>
                      <a:pt x="33" y="507"/>
                    </a:lnTo>
                    <a:lnTo>
                      <a:pt x="35" y="515"/>
                    </a:lnTo>
                    <a:lnTo>
                      <a:pt x="37" y="520"/>
                    </a:lnTo>
                    <a:lnTo>
                      <a:pt x="37" y="526"/>
                    </a:lnTo>
                    <a:lnTo>
                      <a:pt x="37" y="531"/>
                    </a:lnTo>
                    <a:lnTo>
                      <a:pt x="39" y="537"/>
                    </a:lnTo>
                    <a:lnTo>
                      <a:pt x="39" y="543"/>
                    </a:lnTo>
                    <a:lnTo>
                      <a:pt x="39" y="548"/>
                    </a:lnTo>
                    <a:lnTo>
                      <a:pt x="39" y="554"/>
                    </a:lnTo>
                    <a:lnTo>
                      <a:pt x="41" y="559"/>
                    </a:lnTo>
                    <a:lnTo>
                      <a:pt x="41" y="566"/>
                    </a:lnTo>
                    <a:lnTo>
                      <a:pt x="41" y="574"/>
                    </a:lnTo>
                    <a:lnTo>
                      <a:pt x="41" y="581"/>
                    </a:lnTo>
                    <a:lnTo>
                      <a:pt x="41" y="589"/>
                    </a:lnTo>
                    <a:lnTo>
                      <a:pt x="42" y="594"/>
                    </a:lnTo>
                    <a:lnTo>
                      <a:pt x="42" y="600"/>
                    </a:lnTo>
                    <a:lnTo>
                      <a:pt x="42" y="605"/>
                    </a:lnTo>
                    <a:lnTo>
                      <a:pt x="42" y="611"/>
                    </a:lnTo>
                    <a:lnTo>
                      <a:pt x="44" y="618"/>
                    </a:lnTo>
                    <a:lnTo>
                      <a:pt x="44" y="626"/>
                    </a:lnTo>
                    <a:lnTo>
                      <a:pt x="48" y="637"/>
                    </a:lnTo>
                    <a:lnTo>
                      <a:pt x="48" y="644"/>
                    </a:lnTo>
                    <a:lnTo>
                      <a:pt x="50" y="650"/>
                    </a:lnTo>
                    <a:lnTo>
                      <a:pt x="50" y="655"/>
                    </a:lnTo>
                    <a:lnTo>
                      <a:pt x="52" y="661"/>
                    </a:lnTo>
                    <a:lnTo>
                      <a:pt x="52" y="666"/>
                    </a:lnTo>
                    <a:lnTo>
                      <a:pt x="52" y="672"/>
                    </a:lnTo>
                    <a:lnTo>
                      <a:pt x="52" y="677"/>
                    </a:lnTo>
                    <a:lnTo>
                      <a:pt x="54" y="685"/>
                    </a:lnTo>
                    <a:lnTo>
                      <a:pt x="54" y="692"/>
                    </a:lnTo>
                    <a:lnTo>
                      <a:pt x="54" y="699"/>
                    </a:lnTo>
                    <a:lnTo>
                      <a:pt x="54" y="709"/>
                    </a:lnTo>
                    <a:lnTo>
                      <a:pt x="54" y="714"/>
                    </a:lnTo>
                    <a:lnTo>
                      <a:pt x="54" y="721"/>
                    </a:lnTo>
                    <a:lnTo>
                      <a:pt x="54" y="727"/>
                    </a:lnTo>
                    <a:lnTo>
                      <a:pt x="54" y="733"/>
                    </a:lnTo>
                    <a:lnTo>
                      <a:pt x="54" y="738"/>
                    </a:lnTo>
                    <a:lnTo>
                      <a:pt x="54" y="744"/>
                    </a:lnTo>
                    <a:lnTo>
                      <a:pt x="54" y="751"/>
                    </a:lnTo>
                    <a:lnTo>
                      <a:pt x="54" y="757"/>
                    </a:lnTo>
                    <a:lnTo>
                      <a:pt x="54" y="762"/>
                    </a:lnTo>
                    <a:lnTo>
                      <a:pt x="54" y="768"/>
                    </a:lnTo>
                    <a:lnTo>
                      <a:pt x="48" y="771"/>
                    </a:lnTo>
                    <a:lnTo>
                      <a:pt x="42" y="773"/>
                    </a:lnTo>
                    <a:lnTo>
                      <a:pt x="37" y="775"/>
                    </a:lnTo>
                    <a:lnTo>
                      <a:pt x="31" y="775"/>
                    </a:lnTo>
                    <a:lnTo>
                      <a:pt x="25" y="775"/>
                    </a:lnTo>
                    <a:lnTo>
                      <a:pt x="19" y="775"/>
                    </a:lnTo>
                    <a:lnTo>
                      <a:pt x="15" y="769"/>
                    </a:lnTo>
                    <a:lnTo>
                      <a:pt x="15" y="764"/>
                    </a:lnTo>
                    <a:lnTo>
                      <a:pt x="15" y="758"/>
                    </a:lnTo>
                    <a:lnTo>
                      <a:pt x="15" y="753"/>
                    </a:lnTo>
                    <a:lnTo>
                      <a:pt x="17" y="747"/>
                    </a:lnTo>
                    <a:lnTo>
                      <a:pt x="19" y="742"/>
                    </a:lnTo>
                  </a:path>
                </a:pathLst>
              </a:custGeom>
              <a:solidFill>
                <a:srgbClr val="EAEC5E"/>
              </a:solidFill>
              <a:ln w="12700" cap="rnd">
                <a:solidFill>
                  <a:srgbClr val="00CC00"/>
                </a:solidFill>
                <a:round/>
                <a:headEnd/>
                <a:tailEnd/>
              </a:ln>
            </p:spPr>
            <p:txBody>
              <a:bodyPr/>
              <a:lstStyle/>
              <a:p>
                <a:endParaRPr lang="en-US"/>
              </a:p>
            </p:txBody>
          </p:sp>
          <p:sp>
            <p:nvSpPr>
              <p:cNvPr id="3642" name="Freeform 480"/>
              <p:cNvSpPr>
                <a:spLocks/>
              </p:cNvSpPr>
              <p:nvPr/>
            </p:nvSpPr>
            <p:spPr bwMode="auto">
              <a:xfrm>
                <a:off x="4015" y="2160"/>
                <a:ext cx="53" cy="114"/>
              </a:xfrm>
              <a:custGeom>
                <a:avLst/>
                <a:gdLst>
                  <a:gd name="T0" fmla="*/ 49 w 53"/>
                  <a:gd name="T1" fmla="*/ 113 h 114"/>
                  <a:gd name="T2" fmla="*/ 51 w 53"/>
                  <a:gd name="T3" fmla="*/ 106 h 114"/>
                  <a:gd name="T4" fmla="*/ 52 w 53"/>
                  <a:gd name="T5" fmla="*/ 100 h 114"/>
                  <a:gd name="T6" fmla="*/ 52 w 53"/>
                  <a:gd name="T7" fmla="*/ 93 h 114"/>
                  <a:gd name="T8" fmla="*/ 52 w 53"/>
                  <a:gd name="T9" fmla="*/ 86 h 114"/>
                  <a:gd name="T10" fmla="*/ 52 w 53"/>
                  <a:gd name="T11" fmla="*/ 80 h 114"/>
                  <a:gd name="T12" fmla="*/ 52 w 53"/>
                  <a:gd name="T13" fmla="*/ 73 h 114"/>
                  <a:gd name="T14" fmla="*/ 50 w 53"/>
                  <a:gd name="T15" fmla="*/ 66 h 114"/>
                  <a:gd name="T16" fmla="*/ 48 w 53"/>
                  <a:gd name="T17" fmla="*/ 60 h 114"/>
                  <a:gd name="T18" fmla="*/ 45 w 53"/>
                  <a:gd name="T19" fmla="*/ 55 h 114"/>
                  <a:gd name="T20" fmla="*/ 43 w 53"/>
                  <a:gd name="T21" fmla="*/ 49 h 114"/>
                  <a:gd name="T22" fmla="*/ 40 w 53"/>
                  <a:gd name="T23" fmla="*/ 44 h 114"/>
                  <a:gd name="T24" fmla="*/ 38 w 53"/>
                  <a:gd name="T25" fmla="*/ 38 h 114"/>
                  <a:gd name="T26" fmla="*/ 35 w 53"/>
                  <a:gd name="T27" fmla="*/ 33 h 114"/>
                  <a:gd name="T28" fmla="*/ 33 w 53"/>
                  <a:gd name="T29" fmla="*/ 27 h 114"/>
                  <a:gd name="T30" fmla="*/ 30 w 53"/>
                  <a:gd name="T31" fmla="*/ 24 h 114"/>
                  <a:gd name="T32" fmla="*/ 27 w 53"/>
                  <a:gd name="T33" fmla="*/ 20 h 114"/>
                  <a:gd name="T34" fmla="*/ 24 w 53"/>
                  <a:gd name="T35" fmla="*/ 16 h 114"/>
                  <a:gd name="T36" fmla="*/ 21 w 53"/>
                  <a:gd name="T37" fmla="*/ 13 h 114"/>
                  <a:gd name="T38" fmla="*/ 18 w 53"/>
                  <a:gd name="T39" fmla="*/ 9 h 114"/>
                  <a:gd name="T40" fmla="*/ 15 w 53"/>
                  <a:gd name="T41" fmla="*/ 7 h 114"/>
                  <a:gd name="T42" fmla="*/ 12 w 53"/>
                  <a:gd name="T43" fmla="*/ 2 h 114"/>
                  <a:gd name="T44" fmla="*/ 9 w 53"/>
                  <a:gd name="T45" fmla="*/ 2 h 114"/>
                  <a:gd name="T46" fmla="*/ 6 w 53"/>
                  <a:gd name="T47" fmla="*/ 0 h 114"/>
                  <a:gd name="T48" fmla="*/ 3 w 53"/>
                  <a:gd name="T49" fmla="*/ 0 h 114"/>
                  <a:gd name="T50" fmla="*/ 0 w 53"/>
                  <a:gd name="T51" fmla="*/ 0 h 114"/>
                  <a:gd name="T52" fmla="*/ 3 w 53"/>
                  <a:gd name="T53" fmla="*/ 2 h 114"/>
                  <a:gd name="T54" fmla="*/ 0 w 53"/>
                  <a:gd name="T55" fmla="*/ 7 h 114"/>
                  <a:gd name="T56" fmla="*/ 0 w 53"/>
                  <a:gd name="T57" fmla="*/ 13 h 114"/>
                  <a:gd name="T58" fmla="*/ 1 w 53"/>
                  <a:gd name="T59" fmla="*/ 20 h 114"/>
                  <a:gd name="T60" fmla="*/ 3 w 53"/>
                  <a:gd name="T61" fmla="*/ 27 h 114"/>
                  <a:gd name="T62" fmla="*/ 4 w 53"/>
                  <a:gd name="T63" fmla="*/ 33 h 114"/>
                  <a:gd name="T64" fmla="*/ 5 w 53"/>
                  <a:gd name="T65" fmla="*/ 40 h 114"/>
                  <a:gd name="T66" fmla="*/ 7 w 53"/>
                  <a:gd name="T67" fmla="*/ 47 h 114"/>
                  <a:gd name="T68" fmla="*/ 10 w 53"/>
                  <a:gd name="T69" fmla="*/ 51 h 114"/>
                  <a:gd name="T70" fmla="*/ 12 w 53"/>
                  <a:gd name="T71" fmla="*/ 58 h 114"/>
                  <a:gd name="T72" fmla="*/ 15 w 53"/>
                  <a:gd name="T73" fmla="*/ 62 h 114"/>
                  <a:gd name="T74" fmla="*/ 18 w 53"/>
                  <a:gd name="T75" fmla="*/ 69 h 114"/>
                  <a:gd name="T76" fmla="*/ 21 w 53"/>
                  <a:gd name="T77" fmla="*/ 73 h 114"/>
                  <a:gd name="T78" fmla="*/ 24 w 53"/>
                  <a:gd name="T79" fmla="*/ 78 h 114"/>
                  <a:gd name="T80" fmla="*/ 26 w 53"/>
                  <a:gd name="T81" fmla="*/ 84 h 114"/>
                  <a:gd name="T82" fmla="*/ 29 w 53"/>
                  <a:gd name="T83" fmla="*/ 86 h 114"/>
                  <a:gd name="T84" fmla="*/ 31 w 53"/>
                  <a:gd name="T85" fmla="*/ 93 h 114"/>
                  <a:gd name="T86" fmla="*/ 34 w 53"/>
                  <a:gd name="T87" fmla="*/ 95 h 114"/>
                  <a:gd name="T88" fmla="*/ 37 w 53"/>
                  <a:gd name="T89" fmla="*/ 102 h 114"/>
                  <a:gd name="T90" fmla="*/ 39 w 53"/>
                  <a:gd name="T91" fmla="*/ 109 h 114"/>
                  <a:gd name="T92" fmla="*/ 42 w 53"/>
                  <a:gd name="T93" fmla="*/ 109 h 114"/>
                  <a:gd name="T94" fmla="*/ 45 w 53"/>
                  <a:gd name="T95" fmla="*/ 113 h 114"/>
                  <a:gd name="T96" fmla="*/ 48 w 53"/>
                  <a:gd name="T97" fmla="*/ 113 h 114"/>
                  <a:gd name="T98" fmla="*/ 51 w 53"/>
                  <a:gd name="T99" fmla="*/ 113 h 114"/>
                  <a:gd name="T100" fmla="*/ 51 w 53"/>
                  <a:gd name="T101" fmla="*/ 106 h 114"/>
                  <a:gd name="T102" fmla="*/ 51 w 53"/>
                  <a:gd name="T103" fmla="*/ 100 h 11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53"/>
                  <a:gd name="T157" fmla="*/ 0 h 114"/>
                  <a:gd name="T158" fmla="*/ 53 w 53"/>
                  <a:gd name="T159" fmla="*/ 114 h 114"/>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53" h="114">
                    <a:moveTo>
                      <a:pt x="49" y="113"/>
                    </a:moveTo>
                    <a:lnTo>
                      <a:pt x="51" y="106"/>
                    </a:lnTo>
                    <a:lnTo>
                      <a:pt x="52" y="100"/>
                    </a:lnTo>
                    <a:lnTo>
                      <a:pt x="52" y="93"/>
                    </a:lnTo>
                    <a:lnTo>
                      <a:pt x="52" y="86"/>
                    </a:lnTo>
                    <a:lnTo>
                      <a:pt x="52" y="80"/>
                    </a:lnTo>
                    <a:lnTo>
                      <a:pt x="52" y="73"/>
                    </a:lnTo>
                    <a:lnTo>
                      <a:pt x="50" y="66"/>
                    </a:lnTo>
                    <a:lnTo>
                      <a:pt x="48" y="60"/>
                    </a:lnTo>
                    <a:lnTo>
                      <a:pt x="45" y="55"/>
                    </a:lnTo>
                    <a:lnTo>
                      <a:pt x="43" y="49"/>
                    </a:lnTo>
                    <a:lnTo>
                      <a:pt x="40" y="44"/>
                    </a:lnTo>
                    <a:lnTo>
                      <a:pt x="38" y="38"/>
                    </a:lnTo>
                    <a:lnTo>
                      <a:pt x="35" y="33"/>
                    </a:lnTo>
                    <a:lnTo>
                      <a:pt x="33" y="27"/>
                    </a:lnTo>
                    <a:lnTo>
                      <a:pt x="30" y="24"/>
                    </a:lnTo>
                    <a:lnTo>
                      <a:pt x="27" y="20"/>
                    </a:lnTo>
                    <a:lnTo>
                      <a:pt x="24" y="16"/>
                    </a:lnTo>
                    <a:lnTo>
                      <a:pt x="21" y="13"/>
                    </a:lnTo>
                    <a:lnTo>
                      <a:pt x="18" y="9"/>
                    </a:lnTo>
                    <a:lnTo>
                      <a:pt x="15" y="7"/>
                    </a:lnTo>
                    <a:lnTo>
                      <a:pt x="12" y="2"/>
                    </a:lnTo>
                    <a:lnTo>
                      <a:pt x="9" y="2"/>
                    </a:lnTo>
                    <a:lnTo>
                      <a:pt x="6" y="0"/>
                    </a:lnTo>
                    <a:lnTo>
                      <a:pt x="3" y="0"/>
                    </a:lnTo>
                    <a:lnTo>
                      <a:pt x="0" y="0"/>
                    </a:lnTo>
                    <a:lnTo>
                      <a:pt x="3" y="2"/>
                    </a:lnTo>
                    <a:lnTo>
                      <a:pt x="0" y="7"/>
                    </a:lnTo>
                    <a:lnTo>
                      <a:pt x="0" y="13"/>
                    </a:lnTo>
                    <a:lnTo>
                      <a:pt x="1" y="20"/>
                    </a:lnTo>
                    <a:lnTo>
                      <a:pt x="3" y="27"/>
                    </a:lnTo>
                    <a:lnTo>
                      <a:pt x="4" y="33"/>
                    </a:lnTo>
                    <a:lnTo>
                      <a:pt x="5" y="40"/>
                    </a:lnTo>
                    <a:lnTo>
                      <a:pt x="7" y="47"/>
                    </a:lnTo>
                    <a:lnTo>
                      <a:pt x="10" y="51"/>
                    </a:lnTo>
                    <a:lnTo>
                      <a:pt x="12" y="58"/>
                    </a:lnTo>
                    <a:lnTo>
                      <a:pt x="15" y="62"/>
                    </a:lnTo>
                    <a:lnTo>
                      <a:pt x="18" y="69"/>
                    </a:lnTo>
                    <a:lnTo>
                      <a:pt x="21" y="73"/>
                    </a:lnTo>
                    <a:lnTo>
                      <a:pt x="24" y="78"/>
                    </a:lnTo>
                    <a:lnTo>
                      <a:pt x="26" y="84"/>
                    </a:lnTo>
                    <a:lnTo>
                      <a:pt x="29" y="86"/>
                    </a:lnTo>
                    <a:lnTo>
                      <a:pt x="31" y="93"/>
                    </a:lnTo>
                    <a:lnTo>
                      <a:pt x="34" y="95"/>
                    </a:lnTo>
                    <a:lnTo>
                      <a:pt x="37" y="102"/>
                    </a:lnTo>
                    <a:lnTo>
                      <a:pt x="39" y="109"/>
                    </a:lnTo>
                    <a:lnTo>
                      <a:pt x="42" y="109"/>
                    </a:lnTo>
                    <a:lnTo>
                      <a:pt x="45" y="113"/>
                    </a:lnTo>
                    <a:lnTo>
                      <a:pt x="48" y="113"/>
                    </a:lnTo>
                    <a:lnTo>
                      <a:pt x="51" y="113"/>
                    </a:lnTo>
                    <a:lnTo>
                      <a:pt x="51" y="106"/>
                    </a:lnTo>
                    <a:lnTo>
                      <a:pt x="51" y="100"/>
                    </a:lnTo>
                  </a:path>
                </a:pathLst>
              </a:custGeom>
              <a:solidFill>
                <a:srgbClr val="EAEC5E"/>
              </a:solidFill>
              <a:ln w="12700" cap="rnd">
                <a:solidFill>
                  <a:schemeClr val="tx1"/>
                </a:solidFill>
                <a:round/>
                <a:headEnd/>
                <a:tailEnd/>
              </a:ln>
            </p:spPr>
            <p:txBody>
              <a:bodyPr/>
              <a:lstStyle/>
              <a:p>
                <a:endParaRPr lang="en-US"/>
              </a:p>
            </p:txBody>
          </p:sp>
          <p:grpSp>
            <p:nvGrpSpPr>
              <p:cNvPr id="3643" name="Group 481"/>
              <p:cNvGrpSpPr>
                <a:grpSpLocks/>
              </p:cNvGrpSpPr>
              <p:nvPr/>
            </p:nvGrpSpPr>
            <p:grpSpPr bwMode="auto">
              <a:xfrm>
                <a:off x="4029" y="1856"/>
                <a:ext cx="97" cy="111"/>
                <a:chOff x="3654" y="1129"/>
                <a:chExt cx="97" cy="111"/>
              </a:xfrm>
            </p:grpSpPr>
            <p:sp>
              <p:nvSpPr>
                <p:cNvPr id="3644" name="Freeform 482"/>
                <p:cNvSpPr>
                  <a:spLocks/>
                </p:cNvSpPr>
                <p:nvPr/>
              </p:nvSpPr>
              <p:spPr bwMode="auto">
                <a:xfrm>
                  <a:off x="3705" y="1214"/>
                  <a:ext cx="46" cy="16"/>
                </a:xfrm>
                <a:custGeom>
                  <a:avLst/>
                  <a:gdLst>
                    <a:gd name="T0" fmla="*/ 0 w 46"/>
                    <a:gd name="T1" fmla="*/ 15 h 16"/>
                    <a:gd name="T2" fmla="*/ 2 w 46"/>
                    <a:gd name="T3" fmla="*/ 11 h 16"/>
                    <a:gd name="T4" fmla="*/ 6 w 46"/>
                    <a:gd name="T5" fmla="*/ 10 h 16"/>
                    <a:gd name="T6" fmla="*/ 11 w 46"/>
                    <a:gd name="T7" fmla="*/ 8 h 16"/>
                    <a:gd name="T8" fmla="*/ 16 w 46"/>
                    <a:gd name="T9" fmla="*/ 5 h 16"/>
                    <a:gd name="T10" fmla="*/ 21 w 46"/>
                    <a:gd name="T11" fmla="*/ 3 h 16"/>
                    <a:gd name="T12" fmla="*/ 26 w 46"/>
                    <a:gd name="T13" fmla="*/ 3 h 16"/>
                    <a:gd name="T14" fmla="*/ 30 w 46"/>
                    <a:gd name="T15" fmla="*/ 3 h 16"/>
                    <a:gd name="T16" fmla="*/ 35 w 46"/>
                    <a:gd name="T17" fmla="*/ 0 h 16"/>
                    <a:gd name="T18" fmla="*/ 39 w 46"/>
                    <a:gd name="T19" fmla="*/ 0 h 16"/>
                    <a:gd name="T20" fmla="*/ 44 w 46"/>
                    <a:gd name="T21" fmla="*/ 0 h 16"/>
                    <a:gd name="T22" fmla="*/ 45 w 46"/>
                    <a:gd name="T23" fmla="*/ 0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6"/>
                    <a:gd name="T37" fmla="*/ 0 h 16"/>
                    <a:gd name="T38" fmla="*/ 46 w 46"/>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6" h="16">
                      <a:moveTo>
                        <a:pt x="0" y="15"/>
                      </a:moveTo>
                      <a:lnTo>
                        <a:pt x="2" y="11"/>
                      </a:lnTo>
                      <a:lnTo>
                        <a:pt x="6" y="10"/>
                      </a:lnTo>
                      <a:lnTo>
                        <a:pt x="11" y="8"/>
                      </a:lnTo>
                      <a:lnTo>
                        <a:pt x="16" y="5"/>
                      </a:lnTo>
                      <a:lnTo>
                        <a:pt x="21" y="3"/>
                      </a:lnTo>
                      <a:lnTo>
                        <a:pt x="26" y="3"/>
                      </a:lnTo>
                      <a:lnTo>
                        <a:pt x="30" y="3"/>
                      </a:lnTo>
                      <a:lnTo>
                        <a:pt x="35" y="0"/>
                      </a:lnTo>
                      <a:lnTo>
                        <a:pt x="39" y="0"/>
                      </a:lnTo>
                      <a:lnTo>
                        <a:pt x="44" y="0"/>
                      </a:lnTo>
                      <a:lnTo>
                        <a:pt x="45"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645" name="Freeform 483"/>
                <p:cNvSpPr>
                  <a:spLocks/>
                </p:cNvSpPr>
                <p:nvPr/>
              </p:nvSpPr>
              <p:spPr bwMode="auto">
                <a:xfrm>
                  <a:off x="3704" y="1172"/>
                  <a:ext cx="42" cy="41"/>
                </a:xfrm>
                <a:custGeom>
                  <a:avLst/>
                  <a:gdLst>
                    <a:gd name="T0" fmla="*/ 0 w 42"/>
                    <a:gd name="T1" fmla="*/ 40 h 41"/>
                    <a:gd name="T2" fmla="*/ 2 w 42"/>
                    <a:gd name="T3" fmla="*/ 29 h 41"/>
                    <a:gd name="T4" fmla="*/ 6 w 42"/>
                    <a:gd name="T5" fmla="*/ 27 h 41"/>
                    <a:gd name="T6" fmla="*/ 10 w 42"/>
                    <a:gd name="T7" fmla="*/ 20 h 41"/>
                    <a:gd name="T8" fmla="*/ 14 w 42"/>
                    <a:gd name="T9" fmla="*/ 13 h 41"/>
                    <a:gd name="T10" fmla="*/ 19 w 42"/>
                    <a:gd name="T11" fmla="*/ 7 h 41"/>
                    <a:gd name="T12" fmla="*/ 24 w 42"/>
                    <a:gd name="T13" fmla="*/ 7 h 41"/>
                    <a:gd name="T14" fmla="*/ 27 w 42"/>
                    <a:gd name="T15" fmla="*/ 7 h 41"/>
                    <a:gd name="T16" fmla="*/ 32 w 42"/>
                    <a:gd name="T17" fmla="*/ 0 h 41"/>
                    <a:gd name="T18" fmla="*/ 36 w 42"/>
                    <a:gd name="T19" fmla="*/ 0 h 41"/>
                    <a:gd name="T20" fmla="*/ 40 w 42"/>
                    <a:gd name="T21" fmla="*/ 0 h 41"/>
                    <a:gd name="T22" fmla="*/ 41 w 42"/>
                    <a:gd name="T23" fmla="*/ 0 h 4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2"/>
                    <a:gd name="T37" fmla="*/ 0 h 41"/>
                    <a:gd name="T38" fmla="*/ 42 w 42"/>
                    <a:gd name="T39" fmla="*/ 41 h 4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2" h="41">
                      <a:moveTo>
                        <a:pt x="0" y="40"/>
                      </a:moveTo>
                      <a:lnTo>
                        <a:pt x="2" y="29"/>
                      </a:lnTo>
                      <a:lnTo>
                        <a:pt x="6" y="27"/>
                      </a:lnTo>
                      <a:lnTo>
                        <a:pt x="10" y="20"/>
                      </a:lnTo>
                      <a:lnTo>
                        <a:pt x="14" y="13"/>
                      </a:lnTo>
                      <a:lnTo>
                        <a:pt x="19" y="7"/>
                      </a:lnTo>
                      <a:lnTo>
                        <a:pt x="24" y="7"/>
                      </a:lnTo>
                      <a:lnTo>
                        <a:pt x="27" y="7"/>
                      </a:lnTo>
                      <a:lnTo>
                        <a:pt x="32" y="0"/>
                      </a:lnTo>
                      <a:lnTo>
                        <a:pt x="36" y="0"/>
                      </a:lnTo>
                      <a:lnTo>
                        <a:pt x="40" y="0"/>
                      </a:lnTo>
                      <a:lnTo>
                        <a:pt x="41"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646" name="Freeform 484"/>
                <p:cNvSpPr>
                  <a:spLocks/>
                </p:cNvSpPr>
                <p:nvPr/>
              </p:nvSpPr>
              <p:spPr bwMode="auto">
                <a:xfrm>
                  <a:off x="3706" y="1144"/>
                  <a:ext cx="30" cy="59"/>
                </a:xfrm>
                <a:custGeom>
                  <a:avLst/>
                  <a:gdLst>
                    <a:gd name="T0" fmla="*/ 0 w 30"/>
                    <a:gd name="T1" fmla="*/ 58 h 59"/>
                    <a:gd name="T2" fmla="*/ 2 w 30"/>
                    <a:gd name="T3" fmla="*/ 42 h 59"/>
                    <a:gd name="T4" fmla="*/ 4 w 30"/>
                    <a:gd name="T5" fmla="*/ 39 h 59"/>
                    <a:gd name="T6" fmla="*/ 7 w 30"/>
                    <a:gd name="T7" fmla="*/ 29 h 59"/>
                    <a:gd name="T8" fmla="*/ 10 w 30"/>
                    <a:gd name="T9" fmla="*/ 19 h 59"/>
                    <a:gd name="T10" fmla="*/ 13 w 30"/>
                    <a:gd name="T11" fmla="*/ 10 h 59"/>
                    <a:gd name="T12" fmla="*/ 17 w 30"/>
                    <a:gd name="T13" fmla="*/ 10 h 59"/>
                    <a:gd name="T14" fmla="*/ 19 w 30"/>
                    <a:gd name="T15" fmla="*/ 10 h 59"/>
                    <a:gd name="T16" fmla="*/ 22 w 30"/>
                    <a:gd name="T17" fmla="*/ 0 h 59"/>
                    <a:gd name="T18" fmla="*/ 25 w 30"/>
                    <a:gd name="T19" fmla="*/ 0 h 59"/>
                    <a:gd name="T20" fmla="*/ 28 w 30"/>
                    <a:gd name="T21" fmla="*/ 0 h 59"/>
                    <a:gd name="T22" fmla="*/ 29 w 30"/>
                    <a:gd name="T23" fmla="*/ 0 h 5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0"/>
                    <a:gd name="T37" fmla="*/ 0 h 59"/>
                    <a:gd name="T38" fmla="*/ 30 w 30"/>
                    <a:gd name="T39" fmla="*/ 59 h 5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0" h="59">
                      <a:moveTo>
                        <a:pt x="0" y="58"/>
                      </a:moveTo>
                      <a:lnTo>
                        <a:pt x="2" y="42"/>
                      </a:lnTo>
                      <a:lnTo>
                        <a:pt x="4" y="39"/>
                      </a:lnTo>
                      <a:lnTo>
                        <a:pt x="7" y="29"/>
                      </a:lnTo>
                      <a:lnTo>
                        <a:pt x="10" y="19"/>
                      </a:lnTo>
                      <a:lnTo>
                        <a:pt x="13" y="10"/>
                      </a:lnTo>
                      <a:lnTo>
                        <a:pt x="17" y="10"/>
                      </a:lnTo>
                      <a:lnTo>
                        <a:pt x="19" y="10"/>
                      </a:lnTo>
                      <a:lnTo>
                        <a:pt x="22" y="0"/>
                      </a:lnTo>
                      <a:lnTo>
                        <a:pt x="25" y="0"/>
                      </a:lnTo>
                      <a:lnTo>
                        <a:pt x="28" y="0"/>
                      </a:lnTo>
                      <a:lnTo>
                        <a:pt x="29"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647" name="Freeform 485"/>
                <p:cNvSpPr>
                  <a:spLocks/>
                </p:cNvSpPr>
                <p:nvPr/>
              </p:nvSpPr>
              <p:spPr bwMode="auto">
                <a:xfrm>
                  <a:off x="3654" y="1214"/>
                  <a:ext cx="46" cy="16"/>
                </a:xfrm>
                <a:custGeom>
                  <a:avLst/>
                  <a:gdLst>
                    <a:gd name="T0" fmla="*/ 45 w 46"/>
                    <a:gd name="T1" fmla="*/ 15 h 16"/>
                    <a:gd name="T2" fmla="*/ 43 w 46"/>
                    <a:gd name="T3" fmla="*/ 11 h 16"/>
                    <a:gd name="T4" fmla="*/ 39 w 46"/>
                    <a:gd name="T5" fmla="*/ 10 h 16"/>
                    <a:gd name="T6" fmla="*/ 34 w 46"/>
                    <a:gd name="T7" fmla="*/ 8 h 16"/>
                    <a:gd name="T8" fmla="*/ 29 w 46"/>
                    <a:gd name="T9" fmla="*/ 5 h 16"/>
                    <a:gd name="T10" fmla="*/ 24 w 46"/>
                    <a:gd name="T11" fmla="*/ 3 h 16"/>
                    <a:gd name="T12" fmla="*/ 19 w 46"/>
                    <a:gd name="T13" fmla="*/ 3 h 16"/>
                    <a:gd name="T14" fmla="*/ 15 w 46"/>
                    <a:gd name="T15" fmla="*/ 3 h 16"/>
                    <a:gd name="T16" fmla="*/ 10 w 46"/>
                    <a:gd name="T17" fmla="*/ 0 h 16"/>
                    <a:gd name="T18" fmla="*/ 6 w 46"/>
                    <a:gd name="T19" fmla="*/ 0 h 16"/>
                    <a:gd name="T20" fmla="*/ 1 w 46"/>
                    <a:gd name="T21" fmla="*/ 0 h 16"/>
                    <a:gd name="T22" fmla="*/ 0 w 46"/>
                    <a:gd name="T23" fmla="*/ 0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6"/>
                    <a:gd name="T37" fmla="*/ 0 h 16"/>
                    <a:gd name="T38" fmla="*/ 46 w 46"/>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6" h="16">
                      <a:moveTo>
                        <a:pt x="45" y="15"/>
                      </a:moveTo>
                      <a:lnTo>
                        <a:pt x="43" y="11"/>
                      </a:lnTo>
                      <a:lnTo>
                        <a:pt x="39" y="10"/>
                      </a:lnTo>
                      <a:lnTo>
                        <a:pt x="34" y="8"/>
                      </a:lnTo>
                      <a:lnTo>
                        <a:pt x="29" y="5"/>
                      </a:lnTo>
                      <a:lnTo>
                        <a:pt x="24" y="3"/>
                      </a:lnTo>
                      <a:lnTo>
                        <a:pt x="19" y="3"/>
                      </a:lnTo>
                      <a:lnTo>
                        <a:pt x="15" y="3"/>
                      </a:lnTo>
                      <a:lnTo>
                        <a:pt x="10" y="0"/>
                      </a:lnTo>
                      <a:lnTo>
                        <a:pt x="6" y="0"/>
                      </a:lnTo>
                      <a:lnTo>
                        <a:pt x="1" y="0"/>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648" name="Freeform 486"/>
                <p:cNvSpPr>
                  <a:spLocks/>
                </p:cNvSpPr>
                <p:nvPr/>
              </p:nvSpPr>
              <p:spPr bwMode="auto">
                <a:xfrm>
                  <a:off x="3657" y="1168"/>
                  <a:ext cx="41" cy="44"/>
                </a:xfrm>
                <a:custGeom>
                  <a:avLst/>
                  <a:gdLst>
                    <a:gd name="T0" fmla="*/ 40 w 41"/>
                    <a:gd name="T1" fmla="*/ 43 h 44"/>
                    <a:gd name="T2" fmla="*/ 38 w 41"/>
                    <a:gd name="T3" fmla="*/ 31 h 44"/>
                    <a:gd name="T4" fmla="*/ 34 w 41"/>
                    <a:gd name="T5" fmla="*/ 29 h 44"/>
                    <a:gd name="T6" fmla="*/ 30 w 41"/>
                    <a:gd name="T7" fmla="*/ 22 h 44"/>
                    <a:gd name="T8" fmla="*/ 26 w 41"/>
                    <a:gd name="T9" fmla="*/ 14 h 44"/>
                    <a:gd name="T10" fmla="*/ 22 w 41"/>
                    <a:gd name="T11" fmla="*/ 7 h 44"/>
                    <a:gd name="T12" fmla="*/ 17 w 41"/>
                    <a:gd name="T13" fmla="*/ 7 h 44"/>
                    <a:gd name="T14" fmla="*/ 13 w 41"/>
                    <a:gd name="T15" fmla="*/ 7 h 44"/>
                    <a:gd name="T16" fmla="*/ 9 w 41"/>
                    <a:gd name="T17" fmla="*/ 0 h 44"/>
                    <a:gd name="T18" fmla="*/ 5 w 41"/>
                    <a:gd name="T19" fmla="*/ 0 h 44"/>
                    <a:gd name="T20" fmla="*/ 1 w 41"/>
                    <a:gd name="T21" fmla="*/ 0 h 44"/>
                    <a:gd name="T22" fmla="*/ 0 w 41"/>
                    <a:gd name="T23" fmla="*/ 0 h 4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1"/>
                    <a:gd name="T37" fmla="*/ 0 h 44"/>
                    <a:gd name="T38" fmla="*/ 41 w 41"/>
                    <a:gd name="T39" fmla="*/ 44 h 4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1" h="44">
                      <a:moveTo>
                        <a:pt x="40" y="43"/>
                      </a:moveTo>
                      <a:lnTo>
                        <a:pt x="38" y="31"/>
                      </a:lnTo>
                      <a:lnTo>
                        <a:pt x="34" y="29"/>
                      </a:lnTo>
                      <a:lnTo>
                        <a:pt x="30" y="22"/>
                      </a:lnTo>
                      <a:lnTo>
                        <a:pt x="26" y="14"/>
                      </a:lnTo>
                      <a:lnTo>
                        <a:pt x="22" y="7"/>
                      </a:lnTo>
                      <a:lnTo>
                        <a:pt x="17" y="7"/>
                      </a:lnTo>
                      <a:lnTo>
                        <a:pt x="13" y="7"/>
                      </a:lnTo>
                      <a:lnTo>
                        <a:pt x="9" y="0"/>
                      </a:lnTo>
                      <a:lnTo>
                        <a:pt x="5" y="0"/>
                      </a:lnTo>
                      <a:lnTo>
                        <a:pt x="1" y="0"/>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649" name="Freeform 487"/>
                <p:cNvSpPr>
                  <a:spLocks/>
                </p:cNvSpPr>
                <p:nvPr/>
              </p:nvSpPr>
              <p:spPr bwMode="auto">
                <a:xfrm>
                  <a:off x="3663" y="1147"/>
                  <a:ext cx="38" cy="56"/>
                </a:xfrm>
                <a:custGeom>
                  <a:avLst/>
                  <a:gdLst>
                    <a:gd name="T0" fmla="*/ 37 w 38"/>
                    <a:gd name="T1" fmla="*/ 55 h 56"/>
                    <a:gd name="T2" fmla="*/ 35 w 38"/>
                    <a:gd name="T3" fmla="*/ 40 h 56"/>
                    <a:gd name="T4" fmla="*/ 32 w 38"/>
                    <a:gd name="T5" fmla="*/ 37 h 56"/>
                    <a:gd name="T6" fmla="*/ 28 w 38"/>
                    <a:gd name="T7" fmla="*/ 28 h 56"/>
                    <a:gd name="T8" fmla="*/ 24 w 38"/>
                    <a:gd name="T9" fmla="*/ 18 h 56"/>
                    <a:gd name="T10" fmla="*/ 20 w 38"/>
                    <a:gd name="T11" fmla="*/ 9 h 56"/>
                    <a:gd name="T12" fmla="*/ 16 w 38"/>
                    <a:gd name="T13" fmla="*/ 9 h 56"/>
                    <a:gd name="T14" fmla="*/ 12 w 38"/>
                    <a:gd name="T15" fmla="*/ 9 h 56"/>
                    <a:gd name="T16" fmla="*/ 8 w 38"/>
                    <a:gd name="T17" fmla="*/ 0 h 56"/>
                    <a:gd name="T18" fmla="*/ 5 w 38"/>
                    <a:gd name="T19" fmla="*/ 0 h 56"/>
                    <a:gd name="T20" fmla="*/ 1 w 38"/>
                    <a:gd name="T21" fmla="*/ 0 h 56"/>
                    <a:gd name="T22" fmla="*/ 0 w 38"/>
                    <a:gd name="T23" fmla="*/ 0 h 5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8"/>
                    <a:gd name="T37" fmla="*/ 0 h 56"/>
                    <a:gd name="T38" fmla="*/ 38 w 38"/>
                    <a:gd name="T39" fmla="*/ 56 h 5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8" h="56">
                      <a:moveTo>
                        <a:pt x="37" y="55"/>
                      </a:moveTo>
                      <a:lnTo>
                        <a:pt x="35" y="40"/>
                      </a:lnTo>
                      <a:lnTo>
                        <a:pt x="32" y="37"/>
                      </a:lnTo>
                      <a:lnTo>
                        <a:pt x="28" y="28"/>
                      </a:lnTo>
                      <a:lnTo>
                        <a:pt x="24" y="18"/>
                      </a:lnTo>
                      <a:lnTo>
                        <a:pt x="20" y="9"/>
                      </a:lnTo>
                      <a:lnTo>
                        <a:pt x="16" y="9"/>
                      </a:lnTo>
                      <a:lnTo>
                        <a:pt x="12" y="9"/>
                      </a:lnTo>
                      <a:lnTo>
                        <a:pt x="8" y="0"/>
                      </a:lnTo>
                      <a:lnTo>
                        <a:pt x="5" y="0"/>
                      </a:lnTo>
                      <a:lnTo>
                        <a:pt x="1" y="0"/>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650" name="Line 488"/>
                <p:cNvSpPr>
                  <a:spLocks noChangeShapeType="1"/>
                </p:cNvSpPr>
                <p:nvPr/>
              </p:nvSpPr>
              <p:spPr bwMode="auto">
                <a:xfrm flipH="1" flipV="1">
                  <a:off x="3701" y="1129"/>
                  <a:ext cx="1" cy="11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51" name="Freeform 489"/>
                <p:cNvSpPr>
                  <a:spLocks/>
                </p:cNvSpPr>
                <p:nvPr/>
              </p:nvSpPr>
              <p:spPr bwMode="auto">
                <a:xfrm>
                  <a:off x="3705" y="1190"/>
                  <a:ext cx="39" cy="31"/>
                </a:xfrm>
                <a:custGeom>
                  <a:avLst/>
                  <a:gdLst>
                    <a:gd name="T0" fmla="*/ 0 w 39"/>
                    <a:gd name="T1" fmla="*/ 30 h 31"/>
                    <a:gd name="T2" fmla="*/ 5 w 39"/>
                    <a:gd name="T3" fmla="*/ 25 h 31"/>
                    <a:gd name="T4" fmla="*/ 7 w 39"/>
                    <a:gd name="T5" fmla="*/ 20 h 31"/>
                    <a:gd name="T6" fmla="*/ 11 w 39"/>
                    <a:gd name="T7" fmla="*/ 17 h 31"/>
                    <a:gd name="T8" fmla="*/ 12 w 39"/>
                    <a:gd name="T9" fmla="*/ 13 h 31"/>
                    <a:gd name="T10" fmla="*/ 16 w 39"/>
                    <a:gd name="T11" fmla="*/ 11 h 31"/>
                    <a:gd name="T12" fmla="*/ 21 w 39"/>
                    <a:gd name="T13" fmla="*/ 6 h 31"/>
                    <a:gd name="T14" fmla="*/ 26 w 39"/>
                    <a:gd name="T15" fmla="*/ 3 h 31"/>
                    <a:gd name="T16" fmla="*/ 30 w 39"/>
                    <a:gd name="T17" fmla="*/ 2 h 31"/>
                    <a:gd name="T18" fmla="*/ 36 w 39"/>
                    <a:gd name="T19" fmla="*/ 1 h 31"/>
                    <a:gd name="T20" fmla="*/ 38 w 39"/>
                    <a:gd name="T21" fmla="*/ 0 h 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9"/>
                    <a:gd name="T34" fmla="*/ 0 h 31"/>
                    <a:gd name="T35" fmla="*/ 39 w 39"/>
                    <a:gd name="T36" fmla="*/ 31 h 3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9" h="31">
                      <a:moveTo>
                        <a:pt x="0" y="30"/>
                      </a:moveTo>
                      <a:lnTo>
                        <a:pt x="5" y="25"/>
                      </a:lnTo>
                      <a:lnTo>
                        <a:pt x="7" y="20"/>
                      </a:lnTo>
                      <a:lnTo>
                        <a:pt x="11" y="17"/>
                      </a:lnTo>
                      <a:lnTo>
                        <a:pt x="12" y="13"/>
                      </a:lnTo>
                      <a:lnTo>
                        <a:pt x="16" y="11"/>
                      </a:lnTo>
                      <a:lnTo>
                        <a:pt x="21" y="6"/>
                      </a:lnTo>
                      <a:lnTo>
                        <a:pt x="26" y="3"/>
                      </a:lnTo>
                      <a:lnTo>
                        <a:pt x="30" y="2"/>
                      </a:lnTo>
                      <a:lnTo>
                        <a:pt x="36" y="1"/>
                      </a:lnTo>
                      <a:lnTo>
                        <a:pt x="38"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652" name="Freeform 490"/>
                <p:cNvSpPr>
                  <a:spLocks/>
                </p:cNvSpPr>
                <p:nvPr/>
              </p:nvSpPr>
              <p:spPr bwMode="auto">
                <a:xfrm>
                  <a:off x="3662" y="1192"/>
                  <a:ext cx="39" cy="31"/>
                </a:xfrm>
                <a:custGeom>
                  <a:avLst/>
                  <a:gdLst>
                    <a:gd name="T0" fmla="*/ 38 w 39"/>
                    <a:gd name="T1" fmla="*/ 30 h 31"/>
                    <a:gd name="T2" fmla="*/ 33 w 39"/>
                    <a:gd name="T3" fmla="*/ 25 h 31"/>
                    <a:gd name="T4" fmla="*/ 31 w 39"/>
                    <a:gd name="T5" fmla="*/ 20 h 31"/>
                    <a:gd name="T6" fmla="*/ 27 w 39"/>
                    <a:gd name="T7" fmla="*/ 17 h 31"/>
                    <a:gd name="T8" fmla="*/ 26 w 39"/>
                    <a:gd name="T9" fmla="*/ 13 h 31"/>
                    <a:gd name="T10" fmla="*/ 22 w 39"/>
                    <a:gd name="T11" fmla="*/ 11 h 31"/>
                    <a:gd name="T12" fmla="*/ 17 w 39"/>
                    <a:gd name="T13" fmla="*/ 6 h 31"/>
                    <a:gd name="T14" fmla="*/ 12 w 39"/>
                    <a:gd name="T15" fmla="*/ 3 h 31"/>
                    <a:gd name="T16" fmla="*/ 8 w 39"/>
                    <a:gd name="T17" fmla="*/ 2 h 31"/>
                    <a:gd name="T18" fmla="*/ 2 w 39"/>
                    <a:gd name="T19" fmla="*/ 1 h 31"/>
                    <a:gd name="T20" fmla="*/ 0 w 39"/>
                    <a:gd name="T21" fmla="*/ 0 h 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9"/>
                    <a:gd name="T34" fmla="*/ 0 h 31"/>
                    <a:gd name="T35" fmla="*/ 39 w 39"/>
                    <a:gd name="T36" fmla="*/ 31 h 3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9" h="31">
                      <a:moveTo>
                        <a:pt x="38" y="30"/>
                      </a:moveTo>
                      <a:lnTo>
                        <a:pt x="33" y="25"/>
                      </a:lnTo>
                      <a:lnTo>
                        <a:pt x="31" y="20"/>
                      </a:lnTo>
                      <a:lnTo>
                        <a:pt x="27" y="17"/>
                      </a:lnTo>
                      <a:lnTo>
                        <a:pt x="26" y="13"/>
                      </a:lnTo>
                      <a:lnTo>
                        <a:pt x="22" y="11"/>
                      </a:lnTo>
                      <a:lnTo>
                        <a:pt x="17" y="6"/>
                      </a:lnTo>
                      <a:lnTo>
                        <a:pt x="12" y="3"/>
                      </a:lnTo>
                      <a:lnTo>
                        <a:pt x="8" y="2"/>
                      </a:lnTo>
                      <a:lnTo>
                        <a:pt x="2" y="1"/>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grpSp>
          <p:nvGrpSpPr>
            <p:cNvPr id="3597" name="Group 491"/>
            <p:cNvGrpSpPr>
              <a:grpSpLocks/>
            </p:cNvGrpSpPr>
            <p:nvPr/>
          </p:nvGrpSpPr>
          <p:grpSpPr bwMode="auto">
            <a:xfrm>
              <a:off x="3489" y="2532"/>
              <a:ext cx="359" cy="714"/>
              <a:chOff x="3897" y="1856"/>
              <a:chExt cx="331" cy="714"/>
            </a:xfrm>
          </p:grpSpPr>
          <p:sp>
            <p:nvSpPr>
              <p:cNvPr id="3617" name="Freeform 492"/>
              <p:cNvSpPr>
                <a:spLocks/>
              </p:cNvSpPr>
              <p:nvPr/>
            </p:nvSpPr>
            <p:spPr bwMode="auto">
              <a:xfrm>
                <a:off x="4097" y="2265"/>
                <a:ext cx="23" cy="36"/>
              </a:xfrm>
              <a:custGeom>
                <a:avLst/>
                <a:gdLst>
                  <a:gd name="T0" fmla="*/ 0 w 23"/>
                  <a:gd name="T1" fmla="*/ 35 h 36"/>
                  <a:gd name="T2" fmla="*/ 0 w 23"/>
                  <a:gd name="T3" fmla="*/ 29 h 36"/>
                  <a:gd name="T4" fmla="*/ 0 w 23"/>
                  <a:gd name="T5" fmla="*/ 23 h 36"/>
                  <a:gd name="T6" fmla="*/ 4 w 23"/>
                  <a:gd name="T7" fmla="*/ 16 h 36"/>
                  <a:gd name="T8" fmla="*/ 7 w 23"/>
                  <a:gd name="T9" fmla="*/ 10 h 36"/>
                  <a:gd name="T10" fmla="*/ 13 w 23"/>
                  <a:gd name="T11" fmla="*/ 6 h 36"/>
                  <a:gd name="T12" fmla="*/ 17 w 23"/>
                  <a:gd name="T13" fmla="*/ 0 h 36"/>
                  <a:gd name="T14" fmla="*/ 22 w 23"/>
                  <a:gd name="T15" fmla="*/ 0 h 36"/>
                  <a:gd name="T16" fmla="*/ 22 w 23"/>
                  <a:gd name="T17" fmla="*/ 0 h 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
                  <a:gd name="T28" fmla="*/ 0 h 36"/>
                  <a:gd name="T29" fmla="*/ 23 w 23"/>
                  <a:gd name="T30" fmla="*/ 36 h 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 h="36">
                    <a:moveTo>
                      <a:pt x="0" y="35"/>
                    </a:moveTo>
                    <a:lnTo>
                      <a:pt x="0" y="29"/>
                    </a:lnTo>
                    <a:lnTo>
                      <a:pt x="0" y="23"/>
                    </a:lnTo>
                    <a:lnTo>
                      <a:pt x="4" y="16"/>
                    </a:lnTo>
                    <a:lnTo>
                      <a:pt x="7" y="10"/>
                    </a:lnTo>
                    <a:lnTo>
                      <a:pt x="13" y="6"/>
                    </a:lnTo>
                    <a:lnTo>
                      <a:pt x="17" y="0"/>
                    </a:lnTo>
                    <a:lnTo>
                      <a:pt x="22"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618" name="Freeform 493"/>
              <p:cNvSpPr>
                <a:spLocks/>
              </p:cNvSpPr>
              <p:nvPr/>
            </p:nvSpPr>
            <p:spPr bwMode="auto">
              <a:xfrm>
                <a:off x="4060" y="2107"/>
                <a:ext cx="168" cy="106"/>
              </a:xfrm>
              <a:custGeom>
                <a:avLst/>
                <a:gdLst>
                  <a:gd name="T0" fmla="*/ 15 w 168"/>
                  <a:gd name="T1" fmla="*/ 59 h 106"/>
                  <a:gd name="T2" fmla="*/ 21 w 168"/>
                  <a:gd name="T3" fmla="*/ 50 h 106"/>
                  <a:gd name="T4" fmla="*/ 25 w 168"/>
                  <a:gd name="T5" fmla="*/ 42 h 106"/>
                  <a:gd name="T6" fmla="*/ 29 w 168"/>
                  <a:gd name="T7" fmla="*/ 32 h 106"/>
                  <a:gd name="T8" fmla="*/ 36 w 168"/>
                  <a:gd name="T9" fmla="*/ 22 h 106"/>
                  <a:gd name="T10" fmla="*/ 42 w 168"/>
                  <a:gd name="T11" fmla="*/ 14 h 106"/>
                  <a:gd name="T12" fmla="*/ 48 w 168"/>
                  <a:gd name="T13" fmla="*/ 6 h 106"/>
                  <a:gd name="T14" fmla="*/ 56 w 168"/>
                  <a:gd name="T15" fmla="*/ 0 h 106"/>
                  <a:gd name="T16" fmla="*/ 65 w 168"/>
                  <a:gd name="T17" fmla="*/ 0 h 106"/>
                  <a:gd name="T18" fmla="*/ 73 w 168"/>
                  <a:gd name="T19" fmla="*/ 0 h 106"/>
                  <a:gd name="T20" fmla="*/ 83 w 168"/>
                  <a:gd name="T21" fmla="*/ 3 h 106"/>
                  <a:gd name="T22" fmla="*/ 91 w 168"/>
                  <a:gd name="T23" fmla="*/ 7 h 106"/>
                  <a:gd name="T24" fmla="*/ 104 w 168"/>
                  <a:gd name="T25" fmla="*/ 18 h 106"/>
                  <a:gd name="T26" fmla="*/ 114 w 168"/>
                  <a:gd name="T27" fmla="*/ 25 h 106"/>
                  <a:gd name="T28" fmla="*/ 121 w 168"/>
                  <a:gd name="T29" fmla="*/ 32 h 106"/>
                  <a:gd name="T30" fmla="*/ 128 w 168"/>
                  <a:gd name="T31" fmla="*/ 41 h 106"/>
                  <a:gd name="T32" fmla="*/ 136 w 168"/>
                  <a:gd name="T33" fmla="*/ 49 h 106"/>
                  <a:gd name="T34" fmla="*/ 142 w 168"/>
                  <a:gd name="T35" fmla="*/ 57 h 106"/>
                  <a:gd name="T36" fmla="*/ 149 w 168"/>
                  <a:gd name="T37" fmla="*/ 66 h 106"/>
                  <a:gd name="T38" fmla="*/ 154 w 168"/>
                  <a:gd name="T39" fmla="*/ 74 h 106"/>
                  <a:gd name="T40" fmla="*/ 159 w 168"/>
                  <a:gd name="T41" fmla="*/ 84 h 106"/>
                  <a:gd name="T42" fmla="*/ 161 w 168"/>
                  <a:gd name="T43" fmla="*/ 92 h 106"/>
                  <a:gd name="T44" fmla="*/ 166 w 168"/>
                  <a:gd name="T45" fmla="*/ 101 h 106"/>
                  <a:gd name="T46" fmla="*/ 163 w 168"/>
                  <a:gd name="T47" fmla="*/ 104 h 106"/>
                  <a:gd name="T48" fmla="*/ 156 w 168"/>
                  <a:gd name="T49" fmla="*/ 97 h 106"/>
                  <a:gd name="T50" fmla="*/ 147 w 168"/>
                  <a:gd name="T51" fmla="*/ 91 h 106"/>
                  <a:gd name="T52" fmla="*/ 139 w 168"/>
                  <a:gd name="T53" fmla="*/ 87 h 106"/>
                  <a:gd name="T54" fmla="*/ 133 w 168"/>
                  <a:gd name="T55" fmla="*/ 78 h 106"/>
                  <a:gd name="T56" fmla="*/ 125 w 168"/>
                  <a:gd name="T57" fmla="*/ 70 h 106"/>
                  <a:gd name="T58" fmla="*/ 116 w 168"/>
                  <a:gd name="T59" fmla="*/ 62 h 106"/>
                  <a:gd name="T60" fmla="*/ 109 w 168"/>
                  <a:gd name="T61" fmla="*/ 55 h 106"/>
                  <a:gd name="T62" fmla="*/ 101 w 168"/>
                  <a:gd name="T63" fmla="*/ 49 h 106"/>
                  <a:gd name="T64" fmla="*/ 90 w 168"/>
                  <a:gd name="T65" fmla="*/ 39 h 106"/>
                  <a:gd name="T66" fmla="*/ 80 w 168"/>
                  <a:gd name="T67" fmla="*/ 34 h 106"/>
                  <a:gd name="T68" fmla="*/ 70 w 168"/>
                  <a:gd name="T69" fmla="*/ 27 h 106"/>
                  <a:gd name="T70" fmla="*/ 62 w 168"/>
                  <a:gd name="T71" fmla="*/ 22 h 106"/>
                  <a:gd name="T72" fmla="*/ 53 w 168"/>
                  <a:gd name="T73" fmla="*/ 24 h 106"/>
                  <a:gd name="T74" fmla="*/ 46 w 168"/>
                  <a:gd name="T75" fmla="*/ 32 h 106"/>
                  <a:gd name="T76" fmla="*/ 42 w 168"/>
                  <a:gd name="T77" fmla="*/ 41 h 106"/>
                  <a:gd name="T78" fmla="*/ 36 w 168"/>
                  <a:gd name="T79" fmla="*/ 49 h 106"/>
                  <a:gd name="T80" fmla="*/ 29 w 168"/>
                  <a:gd name="T81" fmla="*/ 57 h 106"/>
                  <a:gd name="T82" fmla="*/ 24 w 168"/>
                  <a:gd name="T83" fmla="*/ 66 h 106"/>
                  <a:gd name="T84" fmla="*/ 18 w 168"/>
                  <a:gd name="T85" fmla="*/ 74 h 106"/>
                  <a:gd name="T86" fmla="*/ 13 w 168"/>
                  <a:gd name="T87" fmla="*/ 83 h 106"/>
                  <a:gd name="T88" fmla="*/ 7 w 168"/>
                  <a:gd name="T89" fmla="*/ 91 h 106"/>
                  <a:gd name="T90" fmla="*/ 3 w 168"/>
                  <a:gd name="T91" fmla="*/ 99 h 106"/>
                  <a:gd name="T92" fmla="*/ 4 w 168"/>
                  <a:gd name="T93" fmla="*/ 64 h 10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68"/>
                  <a:gd name="T142" fmla="*/ 0 h 106"/>
                  <a:gd name="T143" fmla="*/ 168 w 168"/>
                  <a:gd name="T144" fmla="*/ 106 h 10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68" h="106">
                    <a:moveTo>
                      <a:pt x="13" y="63"/>
                    </a:moveTo>
                    <a:lnTo>
                      <a:pt x="15" y="59"/>
                    </a:lnTo>
                    <a:lnTo>
                      <a:pt x="18" y="55"/>
                    </a:lnTo>
                    <a:lnTo>
                      <a:pt x="21" y="50"/>
                    </a:lnTo>
                    <a:lnTo>
                      <a:pt x="22" y="46"/>
                    </a:lnTo>
                    <a:lnTo>
                      <a:pt x="25" y="42"/>
                    </a:lnTo>
                    <a:lnTo>
                      <a:pt x="27" y="38"/>
                    </a:lnTo>
                    <a:lnTo>
                      <a:pt x="29" y="32"/>
                    </a:lnTo>
                    <a:lnTo>
                      <a:pt x="32" y="28"/>
                    </a:lnTo>
                    <a:lnTo>
                      <a:pt x="36" y="22"/>
                    </a:lnTo>
                    <a:lnTo>
                      <a:pt x="39" y="18"/>
                    </a:lnTo>
                    <a:lnTo>
                      <a:pt x="42" y="14"/>
                    </a:lnTo>
                    <a:lnTo>
                      <a:pt x="46" y="10"/>
                    </a:lnTo>
                    <a:lnTo>
                      <a:pt x="48" y="6"/>
                    </a:lnTo>
                    <a:lnTo>
                      <a:pt x="52" y="3"/>
                    </a:lnTo>
                    <a:lnTo>
                      <a:pt x="56" y="0"/>
                    </a:lnTo>
                    <a:lnTo>
                      <a:pt x="60" y="0"/>
                    </a:lnTo>
                    <a:lnTo>
                      <a:pt x="65" y="0"/>
                    </a:lnTo>
                    <a:lnTo>
                      <a:pt x="69" y="0"/>
                    </a:lnTo>
                    <a:lnTo>
                      <a:pt x="73" y="0"/>
                    </a:lnTo>
                    <a:lnTo>
                      <a:pt x="77" y="0"/>
                    </a:lnTo>
                    <a:lnTo>
                      <a:pt x="83" y="3"/>
                    </a:lnTo>
                    <a:lnTo>
                      <a:pt x="87" y="6"/>
                    </a:lnTo>
                    <a:lnTo>
                      <a:pt x="91" y="7"/>
                    </a:lnTo>
                    <a:lnTo>
                      <a:pt x="95" y="11"/>
                    </a:lnTo>
                    <a:lnTo>
                      <a:pt x="104" y="18"/>
                    </a:lnTo>
                    <a:lnTo>
                      <a:pt x="108" y="21"/>
                    </a:lnTo>
                    <a:lnTo>
                      <a:pt x="114" y="25"/>
                    </a:lnTo>
                    <a:lnTo>
                      <a:pt x="116" y="29"/>
                    </a:lnTo>
                    <a:lnTo>
                      <a:pt x="121" y="32"/>
                    </a:lnTo>
                    <a:lnTo>
                      <a:pt x="125" y="36"/>
                    </a:lnTo>
                    <a:lnTo>
                      <a:pt x="128" y="41"/>
                    </a:lnTo>
                    <a:lnTo>
                      <a:pt x="132" y="45"/>
                    </a:lnTo>
                    <a:lnTo>
                      <a:pt x="136" y="49"/>
                    </a:lnTo>
                    <a:lnTo>
                      <a:pt x="140" y="53"/>
                    </a:lnTo>
                    <a:lnTo>
                      <a:pt x="142" y="57"/>
                    </a:lnTo>
                    <a:lnTo>
                      <a:pt x="146" y="62"/>
                    </a:lnTo>
                    <a:lnTo>
                      <a:pt x="149" y="66"/>
                    </a:lnTo>
                    <a:lnTo>
                      <a:pt x="150" y="70"/>
                    </a:lnTo>
                    <a:lnTo>
                      <a:pt x="154" y="74"/>
                    </a:lnTo>
                    <a:lnTo>
                      <a:pt x="156" y="80"/>
                    </a:lnTo>
                    <a:lnTo>
                      <a:pt x="159" y="84"/>
                    </a:lnTo>
                    <a:lnTo>
                      <a:pt x="160" y="88"/>
                    </a:lnTo>
                    <a:lnTo>
                      <a:pt x="161" y="92"/>
                    </a:lnTo>
                    <a:lnTo>
                      <a:pt x="164" y="97"/>
                    </a:lnTo>
                    <a:lnTo>
                      <a:pt x="166" y="101"/>
                    </a:lnTo>
                    <a:lnTo>
                      <a:pt x="167" y="105"/>
                    </a:lnTo>
                    <a:lnTo>
                      <a:pt x="163" y="104"/>
                    </a:lnTo>
                    <a:lnTo>
                      <a:pt x="160" y="99"/>
                    </a:lnTo>
                    <a:lnTo>
                      <a:pt x="156" y="97"/>
                    </a:lnTo>
                    <a:lnTo>
                      <a:pt x="152" y="94"/>
                    </a:lnTo>
                    <a:lnTo>
                      <a:pt x="147" y="91"/>
                    </a:lnTo>
                    <a:lnTo>
                      <a:pt x="143" y="90"/>
                    </a:lnTo>
                    <a:lnTo>
                      <a:pt x="139" y="87"/>
                    </a:lnTo>
                    <a:lnTo>
                      <a:pt x="136" y="83"/>
                    </a:lnTo>
                    <a:lnTo>
                      <a:pt x="133" y="78"/>
                    </a:lnTo>
                    <a:lnTo>
                      <a:pt x="129" y="76"/>
                    </a:lnTo>
                    <a:lnTo>
                      <a:pt x="125" y="70"/>
                    </a:lnTo>
                    <a:lnTo>
                      <a:pt x="121" y="66"/>
                    </a:lnTo>
                    <a:lnTo>
                      <a:pt x="116" y="62"/>
                    </a:lnTo>
                    <a:lnTo>
                      <a:pt x="112" y="59"/>
                    </a:lnTo>
                    <a:lnTo>
                      <a:pt x="109" y="55"/>
                    </a:lnTo>
                    <a:lnTo>
                      <a:pt x="105" y="52"/>
                    </a:lnTo>
                    <a:lnTo>
                      <a:pt x="101" y="49"/>
                    </a:lnTo>
                    <a:lnTo>
                      <a:pt x="95" y="45"/>
                    </a:lnTo>
                    <a:lnTo>
                      <a:pt x="90" y="39"/>
                    </a:lnTo>
                    <a:lnTo>
                      <a:pt x="86" y="36"/>
                    </a:lnTo>
                    <a:lnTo>
                      <a:pt x="80" y="34"/>
                    </a:lnTo>
                    <a:lnTo>
                      <a:pt x="76" y="31"/>
                    </a:lnTo>
                    <a:lnTo>
                      <a:pt x="70" y="27"/>
                    </a:lnTo>
                    <a:lnTo>
                      <a:pt x="66" y="24"/>
                    </a:lnTo>
                    <a:lnTo>
                      <a:pt x="62" y="22"/>
                    </a:lnTo>
                    <a:lnTo>
                      <a:pt x="58" y="21"/>
                    </a:lnTo>
                    <a:lnTo>
                      <a:pt x="53" y="24"/>
                    </a:lnTo>
                    <a:lnTo>
                      <a:pt x="51" y="29"/>
                    </a:lnTo>
                    <a:lnTo>
                      <a:pt x="46" y="32"/>
                    </a:lnTo>
                    <a:lnTo>
                      <a:pt x="45" y="36"/>
                    </a:lnTo>
                    <a:lnTo>
                      <a:pt x="42" y="41"/>
                    </a:lnTo>
                    <a:lnTo>
                      <a:pt x="39" y="45"/>
                    </a:lnTo>
                    <a:lnTo>
                      <a:pt x="36" y="49"/>
                    </a:lnTo>
                    <a:lnTo>
                      <a:pt x="34" y="53"/>
                    </a:lnTo>
                    <a:lnTo>
                      <a:pt x="29" y="57"/>
                    </a:lnTo>
                    <a:lnTo>
                      <a:pt x="27" y="62"/>
                    </a:lnTo>
                    <a:lnTo>
                      <a:pt x="24" y="66"/>
                    </a:lnTo>
                    <a:lnTo>
                      <a:pt x="21" y="70"/>
                    </a:lnTo>
                    <a:lnTo>
                      <a:pt x="18" y="74"/>
                    </a:lnTo>
                    <a:lnTo>
                      <a:pt x="15" y="78"/>
                    </a:lnTo>
                    <a:lnTo>
                      <a:pt x="13" y="83"/>
                    </a:lnTo>
                    <a:lnTo>
                      <a:pt x="10" y="87"/>
                    </a:lnTo>
                    <a:lnTo>
                      <a:pt x="7" y="91"/>
                    </a:lnTo>
                    <a:lnTo>
                      <a:pt x="6" y="95"/>
                    </a:lnTo>
                    <a:lnTo>
                      <a:pt x="3" y="99"/>
                    </a:lnTo>
                    <a:lnTo>
                      <a:pt x="0" y="104"/>
                    </a:lnTo>
                    <a:lnTo>
                      <a:pt x="4" y="64"/>
                    </a:lnTo>
                  </a:path>
                </a:pathLst>
              </a:custGeom>
              <a:solidFill>
                <a:srgbClr val="00CC00"/>
              </a:solidFill>
              <a:ln w="12700" cap="rnd">
                <a:solidFill>
                  <a:srgbClr val="00CC00"/>
                </a:solidFill>
                <a:round/>
                <a:headEnd/>
                <a:tailEnd/>
              </a:ln>
            </p:spPr>
            <p:txBody>
              <a:bodyPr/>
              <a:lstStyle/>
              <a:p>
                <a:endParaRPr lang="en-US"/>
              </a:p>
            </p:txBody>
          </p:sp>
          <p:sp>
            <p:nvSpPr>
              <p:cNvPr id="3619" name="Freeform 494"/>
              <p:cNvSpPr>
                <a:spLocks/>
              </p:cNvSpPr>
              <p:nvPr/>
            </p:nvSpPr>
            <p:spPr bwMode="auto">
              <a:xfrm>
                <a:off x="4075" y="2265"/>
                <a:ext cx="152" cy="107"/>
              </a:xfrm>
              <a:custGeom>
                <a:avLst/>
                <a:gdLst>
                  <a:gd name="T0" fmla="*/ 1 w 206"/>
                  <a:gd name="T1" fmla="*/ 2 h 131"/>
                  <a:gd name="T2" fmla="*/ 1 w 206"/>
                  <a:gd name="T3" fmla="*/ 2 h 131"/>
                  <a:gd name="T4" fmla="*/ 1 w 206"/>
                  <a:gd name="T5" fmla="*/ 2 h 131"/>
                  <a:gd name="T6" fmla="*/ 1 w 206"/>
                  <a:gd name="T7" fmla="*/ 2 h 131"/>
                  <a:gd name="T8" fmla="*/ 1 w 206"/>
                  <a:gd name="T9" fmla="*/ 2 h 131"/>
                  <a:gd name="T10" fmla="*/ 1 w 206"/>
                  <a:gd name="T11" fmla="*/ 2 h 131"/>
                  <a:gd name="T12" fmla="*/ 1 w 206"/>
                  <a:gd name="T13" fmla="*/ 2 h 131"/>
                  <a:gd name="T14" fmla="*/ 1 w 206"/>
                  <a:gd name="T15" fmla="*/ 0 h 131"/>
                  <a:gd name="T16" fmla="*/ 1 w 206"/>
                  <a:gd name="T17" fmla="*/ 0 h 131"/>
                  <a:gd name="T18" fmla="*/ 1 w 206"/>
                  <a:gd name="T19" fmla="*/ 0 h 131"/>
                  <a:gd name="T20" fmla="*/ 1 w 206"/>
                  <a:gd name="T21" fmla="*/ 2 h 131"/>
                  <a:gd name="T22" fmla="*/ 1 w 206"/>
                  <a:gd name="T23" fmla="*/ 2 h 131"/>
                  <a:gd name="T24" fmla="*/ 1 w 206"/>
                  <a:gd name="T25" fmla="*/ 2 h 131"/>
                  <a:gd name="T26" fmla="*/ 1 w 206"/>
                  <a:gd name="T27" fmla="*/ 2 h 131"/>
                  <a:gd name="T28" fmla="*/ 1 w 206"/>
                  <a:gd name="T29" fmla="*/ 2 h 131"/>
                  <a:gd name="T30" fmla="*/ 1 w 206"/>
                  <a:gd name="T31" fmla="*/ 2 h 131"/>
                  <a:gd name="T32" fmla="*/ 1 w 206"/>
                  <a:gd name="T33" fmla="*/ 2 h 131"/>
                  <a:gd name="T34" fmla="*/ 1 w 206"/>
                  <a:gd name="T35" fmla="*/ 2 h 131"/>
                  <a:gd name="T36" fmla="*/ 1 w 206"/>
                  <a:gd name="T37" fmla="*/ 2 h 131"/>
                  <a:gd name="T38" fmla="*/ 1 w 206"/>
                  <a:gd name="T39" fmla="*/ 3 h 131"/>
                  <a:gd name="T40" fmla="*/ 1 w 206"/>
                  <a:gd name="T41" fmla="*/ 3 h 131"/>
                  <a:gd name="T42" fmla="*/ 1 w 206"/>
                  <a:gd name="T43" fmla="*/ 4 h 131"/>
                  <a:gd name="T44" fmla="*/ 1 w 206"/>
                  <a:gd name="T45" fmla="*/ 4 h 131"/>
                  <a:gd name="T46" fmla="*/ 1 w 206"/>
                  <a:gd name="T47" fmla="*/ 4 h 131"/>
                  <a:gd name="T48" fmla="*/ 1 w 206"/>
                  <a:gd name="T49" fmla="*/ 4 h 131"/>
                  <a:gd name="T50" fmla="*/ 1 w 206"/>
                  <a:gd name="T51" fmla="*/ 4 h 131"/>
                  <a:gd name="T52" fmla="*/ 1 w 206"/>
                  <a:gd name="T53" fmla="*/ 3 h 131"/>
                  <a:gd name="T54" fmla="*/ 1 w 206"/>
                  <a:gd name="T55" fmla="*/ 3 h 131"/>
                  <a:gd name="T56" fmla="*/ 1 w 206"/>
                  <a:gd name="T57" fmla="*/ 2 h 131"/>
                  <a:gd name="T58" fmla="*/ 1 w 206"/>
                  <a:gd name="T59" fmla="*/ 2 h 131"/>
                  <a:gd name="T60" fmla="*/ 1 w 206"/>
                  <a:gd name="T61" fmla="*/ 2 h 131"/>
                  <a:gd name="T62" fmla="*/ 1 w 206"/>
                  <a:gd name="T63" fmla="*/ 2 h 131"/>
                  <a:gd name="T64" fmla="*/ 1 w 206"/>
                  <a:gd name="T65" fmla="*/ 2 h 131"/>
                  <a:gd name="T66" fmla="*/ 1 w 206"/>
                  <a:gd name="T67" fmla="*/ 2 h 131"/>
                  <a:gd name="T68" fmla="*/ 1 w 206"/>
                  <a:gd name="T69" fmla="*/ 2 h 131"/>
                  <a:gd name="T70" fmla="*/ 1 w 206"/>
                  <a:gd name="T71" fmla="*/ 2 h 131"/>
                  <a:gd name="T72" fmla="*/ 1 w 206"/>
                  <a:gd name="T73" fmla="*/ 2 h 131"/>
                  <a:gd name="T74" fmla="*/ 1 w 206"/>
                  <a:gd name="T75" fmla="*/ 2 h 131"/>
                  <a:gd name="T76" fmla="*/ 1 w 206"/>
                  <a:gd name="T77" fmla="*/ 2 h 131"/>
                  <a:gd name="T78" fmla="*/ 1 w 206"/>
                  <a:gd name="T79" fmla="*/ 2 h 131"/>
                  <a:gd name="T80" fmla="*/ 1 w 206"/>
                  <a:gd name="T81" fmla="*/ 2 h 131"/>
                  <a:gd name="T82" fmla="*/ 1 w 206"/>
                  <a:gd name="T83" fmla="*/ 2 h 131"/>
                  <a:gd name="T84" fmla="*/ 1 w 206"/>
                  <a:gd name="T85" fmla="*/ 3 h 131"/>
                  <a:gd name="T86" fmla="*/ 1 w 206"/>
                  <a:gd name="T87" fmla="*/ 3 h 131"/>
                  <a:gd name="T88" fmla="*/ 1 w 206"/>
                  <a:gd name="T89" fmla="*/ 4 h 131"/>
                  <a:gd name="T90" fmla="*/ 1 w 206"/>
                  <a:gd name="T91" fmla="*/ 4 h 131"/>
                  <a:gd name="T92" fmla="*/ 1 w 206"/>
                  <a:gd name="T93" fmla="*/ 2 h 13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206"/>
                  <a:gd name="T142" fmla="*/ 0 h 131"/>
                  <a:gd name="T143" fmla="*/ 206 w 206"/>
                  <a:gd name="T144" fmla="*/ 131 h 13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206" h="131">
                    <a:moveTo>
                      <a:pt x="16" y="78"/>
                    </a:moveTo>
                    <a:lnTo>
                      <a:pt x="19" y="73"/>
                    </a:lnTo>
                    <a:lnTo>
                      <a:pt x="22" y="68"/>
                    </a:lnTo>
                    <a:lnTo>
                      <a:pt x="26" y="62"/>
                    </a:lnTo>
                    <a:lnTo>
                      <a:pt x="28" y="57"/>
                    </a:lnTo>
                    <a:lnTo>
                      <a:pt x="31" y="52"/>
                    </a:lnTo>
                    <a:lnTo>
                      <a:pt x="33" y="47"/>
                    </a:lnTo>
                    <a:lnTo>
                      <a:pt x="36" y="40"/>
                    </a:lnTo>
                    <a:lnTo>
                      <a:pt x="40" y="35"/>
                    </a:lnTo>
                    <a:lnTo>
                      <a:pt x="45" y="28"/>
                    </a:lnTo>
                    <a:lnTo>
                      <a:pt x="48" y="23"/>
                    </a:lnTo>
                    <a:lnTo>
                      <a:pt x="52" y="17"/>
                    </a:lnTo>
                    <a:lnTo>
                      <a:pt x="57" y="12"/>
                    </a:lnTo>
                    <a:lnTo>
                      <a:pt x="59" y="7"/>
                    </a:lnTo>
                    <a:lnTo>
                      <a:pt x="64" y="3"/>
                    </a:lnTo>
                    <a:lnTo>
                      <a:pt x="69" y="0"/>
                    </a:lnTo>
                    <a:lnTo>
                      <a:pt x="74" y="0"/>
                    </a:lnTo>
                    <a:lnTo>
                      <a:pt x="79" y="0"/>
                    </a:lnTo>
                    <a:lnTo>
                      <a:pt x="84" y="0"/>
                    </a:lnTo>
                    <a:lnTo>
                      <a:pt x="90" y="0"/>
                    </a:lnTo>
                    <a:lnTo>
                      <a:pt x="95" y="0"/>
                    </a:lnTo>
                    <a:lnTo>
                      <a:pt x="102" y="3"/>
                    </a:lnTo>
                    <a:lnTo>
                      <a:pt x="107" y="7"/>
                    </a:lnTo>
                    <a:lnTo>
                      <a:pt x="112" y="9"/>
                    </a:lnTo>
                    <a:lnTo>
                      <a:pt x="117" y="14"/>
                    </a:lnTo>
                    <a:lnTo>
                      <a:pt x="127" y="23"/>
                    </a:lnTo>
                    <a:lnTo>
                      <a:pt x="133" y="26"/>
                    </a:lnTo>
                    <a:lnTo>
                      <a:pt x="140" y="31"/>
                    </a:lnTo>
                    <a:lnTo>
                      <a:pt x="143" y="36"/>
                    </a:lnTo>
                    <a:lnTo>
                      <a:pt x="148" y="40"/>
                    </a:lnTo>
                    <a:lnTo>
                      <a:pt x="153" y="45"/>
                    </a:lnTo>
                    <a:lnTo>
                      <a:pt x="157" y="50"/>
                    </a:lnTo>
                    <a:lnTo>
                      <a:pt x="162" y="55"/>
                    </a:lnTo>
                    <a:lnTo>
                      <a:pt x="167" y="61"/>
                    </a:lnTo>
                    <a:lnTo>
                      <a:pt x="172" y="66"/>
                    </a:lnTo>
                    <a:lnTo>
                      <a:pt x="174" y="71"/>
                    </a:lnTo>
                    <a:lnTo>
                      <a:pt x="179" y="76"/>
                    </a:lnTo>
                    <a:lnTo>
                      <a:pt x="183" y="81"/>
                    </a:lnTo>
                    <a:lnTo>
                      <a:pt x="184" y="87"/>
                    </a:lnTo>
                    <a:lnTo>
                      <a:pt x="189" y="92"/>
                    </a:lnTo>
                    <a:lnTo>
                      <a:pt x="191" y="99"/>
                    </a:lnTo>
                    <a:lnTo>
                      <a:pt x="195" y="104"/>
                    </a:lnTo>
                    <a:lnTo>
                      <a:pt x="196" y="109"/>
                    </a:lnTo>
                    <a:lnTo>
                      <a:pt x="198" y="114"/>
                    </a:lnTo>
                    <a:lnTo>
                      <a:pt x="202" y="120"/>
                    </a:lnTo>
                    <a:lnTo>
                      <a:pt x="203" y="125"/>
                    </a:lnTo>
                    <a:lnTo>
                      <a:pt x="205" y="130"/>
                    </a:lnTo>
                    <a:lnTo>
                      <a:pt x="200" y="128"/>
                    </a:lnTo>
                    <a:lnTo>
                      <a:pt x="196" y="123"/>
                    </a:lnTo>
                    <a:lnTo>
                      <a:pt x="191" y="120"/>
                    </a:lnTo>
                    <a:lnTo>
                      <a:pt x="186" y="116"/>
                    </a:lnTo>
                    <a:lnTo>
                      <a:pt x="181" y="113"/>
                    </a:lnTo>
                    <a:lnTo>
                      <a:pt x="176" y="111"/>
                    </a:lnTo>
                    <a:lnTo>
                      <a:pt x="171" y="107"/>
                    </a:lnTo>
                    <a:lnTo>
                      <a:pt x="167" y="102"/>
                    </a:lnTo>
                    <a:lnTo>
                      <a:pt x="164" y="97"/>
                    </a:lnTo>
                    <a:lnTo>
                      <a:pt x="158" y="94"/>
                    </a:lnTo>
                    <a:lnTo>
                      <a:pt x="153" y="87"/>
                    </a:lnTo>
                    <a:lnTo>
                      <a:pt x="148" y="81"/>
                    </a:lnTo>
                    <a:lnTo>
                      <a:pt x="143" y="76"/>
                    </a:lnTo>
                    <a:lnTo>
                      <a:pt x="138" y="73"/>
                    </a:lnTo>
                    <a:lnTo>
                      <a:pt x="134" y="68"/>
                    </a:lnTo>
                    <a:lnTo>
                      <a:pt x="129" y="64"/>
                    </a:lnTo>
                    <a:lnTo>
                      <a:pt x="124" y="61"/>
                    </a:lnTo>
                    <a:lnTo>
                      <a:pt x="117" y="55"/>
                    </a:lnTo>
                    <a:lnTo>
                      <a:pt x="110" y="49"/>
                    </a:lnTo>
                    <a:lnTo>
                      <a:pt x="105" y="45"/>
                    </a:lnTo>
                    <a:lnTo>
                      <a:pt x="98" y="42"/>
                    </a:lnTo>
                    <a:lnTo>
                      <a:pt x="93" y="38"/>
                    </a:lnTo>
                    <a:lnTo>
                      <a:pt x="86" y="33"/>
                    </a:lnTo>
                    <a:lnTo>
                      <a:pt x="81" y="29"/>
                    </a:lnTo>
                    <a:lnTo>
                      <a:pt x="76" y="28"/>
                    </a:lnTo>
                    <a:lnTo>
                      <a:pt x="71" y="26"/>
                    </a:lnTo>
                    <a:lnTo>
                      <a:pt x="65" y="29"/>
                    </a:lnTo>
                    <a:lnTo>
                      <a:pt x="62" y="36"/>
                    </a:lnTo>
                    <a:lnTo>
                      <a:pt x="57" y="40"/>
                    </a:lnTo>
                    <a:lnTo>
                      <a:pt x="55" y="45"/>
                    </a:lnTo>
                    <a:lnTo>
                      <a:pt x="52" y="50"/>
                    </a:lnTo>
                    <a:lnTo>
                      <a:pt x="48" y="55"/>
                    </a:lnTo>
                    <a:lnTo>
                      <a:pt x="45" y="61"/>
                    </a:lnTo>
                    <a:lnTo>
                      <a:pt x="41" y="66"/>
                    </a:lnTo>
                    <a:lnTo>
                      <a:pt x="36" y="71"/>
                    </a:lnTo>
                    <a:lnTo>
                      <a:pt x="33" y="76"/>
                    </a:lnTo>
                    <a:lnTo>
                      <a:pt x="29" y="81"/>
                    </a:lnTo>
                    <a:lnTo>
                      <a:pt x="26" y="87"/>
                    </a:lnTo>
                    <a:lnTo>
                      <a:pt x="22" y="92"/>
                    </a:lnTo>
                    <a:lnTo>
                      <a:pt x="19" y="97"/>
                    </a:lnTo>
                    <a:lnTo>
                      <a:pt x="16" y="102"/>
                    </a:lnTo>
                    <a:lnTo>
                      <a:pt x="12" y="107"/>
                    </a:lnTo>
                    <a:lnTo>
                      <a:pt x="9" y="113"/>
                    </a:lnTo>
                    <a:lnTo>
                      <a:pt x="7" y="118"/>
                    </a:lnTo>
                    <a:lnTo>
                      <a:pt x="3" y="123"/>
                    </a:lnTo>
                    <a:lnTo>
                      <a:pt x="0" y="128"/>
                    </a:lnTo>
                    <a:lnTo>
                      <a:pt x="5" y="80"/>
                    </a:lnTo>
                  </a:path>
                </a:pathLst>
              </a:custGeom>
              <a:solidFill>
                <a:srgbClr val="00CC00"/>
              </a:solidFill>
              <a:ln w="12700" cap="rnd">
                <a:solidFill>
                  <a:srgbClr val="00CC00"/>
                </a:solidFill>
                <a:round/>
                <a:headEnd/>
                <a:tailEnd/>
              </a:ln>
            </p:spPr>
            <p:txBody>
              <a:bodyPr/>
              <a:lstStyle/>
              <a:p>
                <a:endParaRPr lang="en-US"/>
              </a:p>
            </p:txBody>
          </p:sp>
          <p:sp>
            <p:nvSpPr>
              <p:cNvPr id="3620" name="Freeform 495"/>
              <p:cNvSpPr>
                <a:spLocks/>
              </p:cNvSpPr>
              <p:nvPr/>
            </p:nvSpPr>
            <p:spPr bwMode="auto">
              <a:xfrm>
                <a:off x="3897" y="2160"/>
                <a:ext cx="186" cy="118"/>
              </a:xfrm>
              <a:custGeom>
                <a:avLst/>
                <a:gdLst>
                  <a:gd name="T0" fmla="*/ 168 w 186"/>
                  <a:gd name="T1" fmla="*/ 66 h 118"/>
                  <a:gd name="T2" fmla="*/ 162 w 186"/>
                  <a:gd name="T3" fmla="*/ 56 h 118"/>
                  <a:gd name="T4" fmla="*/ 157 w 186"/>
                  <a:gd name="T5" fmla="*/ 47 h 118"/>
                  <a:gd name="T6" fmla="*/ 152 w 186"/>
                  <a:gd name="T7" fmla="*/ 36 h 118"/>
                  <a:gd name="T8" fmla="*/ 145 w 186"/>
                  <a:gd name="T9" fmla="*/ 25 h 118"/>
                  <a:gd name="T10" fmla="*/ 138 w 186"/>
                  <a:gd name="T11" fmla="*/ 16 h 118"/>
                  <a:gd name="T12" fmla="*/ 132 w 186"/>
                  <a:gd name="T13" fmla="*/ 6 h 118"/>
                  <a:gd name="T14" fmla="*/ 123 w 186"/>
                  <a:gd name="T15" fmla="*/ 0 h 118"/>
                  <a:gd name="T16" fmla="*/ 113 w 186"/>
                  <a:gd name="T17" fmla="*/ 0 h 118"/>
                  <a:gd name="T18" fmla="*/ 104 w 186"/>
                  <a:gd name="T19" fmla="*/ 0 h 118"/>
                  <a:gd name="T20" fmla="*/ 93 w 186"/>
                  <a:gd name="T21" fmla="*/ 3 h 118"/>
                  <a:gd name="T22" fmla="*/ 84 w 186"/>
                  <a:gd name="T23" fmla="*/ 8 h 118"/>
                  <a:gd name="T24" fmla="*/ 70 w 186"/>
                  <a:gd name="T25" fmla="*/ 20 h 118"/>
                  <a:gd name="T26" fmla="*/ 59 w 186"/>
                  <a:gd name="T27" fmla="*/ 28 h 118"/>
                  <a:gd name="T28" fmla="*/ 51 w 186"/>
                  <a:gd name="T29" fmla="*/ 36 h 118"/>
                  <a:gd name="T30" fmla="*/ 44 w 186"/>
                  <a:gd name="T31" fmla="*/ 45 h 118"/>
                  <a:gd name="T32" fmla="*/ 34 w 186"/>
                  <a:gd name="T33" fmla="*/ 55 h 118"/>
                  <a:gd name="T34" fmla="*/ 28 w 186"/>
                  <a:gd name="T35" fmla="*/ 64 h 118"/>
                  <a:gd name="T36" fmla="*/ 20 w 186"/>
                  <a:gd name="T37" fmla="*/ 73 h 118"/>
                  <a:gd name="T38" fmla="*/ 14 w 186"/>
                  <a:gd name="T39" fmla="*/ 83 h 118"/>
                  <a:gd name="T40" fmla="*/ 9 w 186"/>
                  <a:gd name="T41" fmla="*/ 94 h 118"/>
                  <a:gd name="T42" fmla="*/ 6 w 186"/>
                  <a:gd name="T43" fmla="*/ 103 h 118"/>
                  <a:gd name="T44" fmla="*/ 2 w 186"/>
                  <a:gd name="T45" fmla="*/ 112 h 118"/>
                  <a:gd name="T46" fmla="*/ 5 w 186"/>
                  <a:gd name="T47" fmla="*/ 115 h 118"/>
                  <a:gd name="T48" fmla="*/ 12 w 186"/>
                  <a:gd name="T49" fmla="*/ 108 h 118"/>
                  <a:gd name="T50" fmla="*/ 22 w 186"/>
                  <a:gd name="T51" fmla="*/ 101 h 118"/>
                  <a:gd name="T52" fmla="*/ 31 w 186"/>
                  <a:gd name="T53" fmla="*/ 97 h 118"/>
                  <a:gd name="T54" fmla="*/ 37 w 186"/>
                  <a:gd name="T55" fmla="*/ 87 h 118"/>
                  <a:gd name="T56" fmla="*/ 47 w 186"/>
                  <a:gd name="T57" fmla="*/ 78 h 118"/>
                  <a:gd name="T58" fmla="*/ 56 w 186"/>
                  <a:gd name="T59" fmla="*/ 69 h 118"/>
                  <a:gd name="T60" fmla="*/ 64 w 186"/>
                  <a:gd name="T61" fmla="*/ 61 h 118"/>
                  <a:gd name="T62" fmla="*/ 73 w 186"/>
                  <a:gd name="T63" fmla="*/ 55 h 118"/>
                  <a:gd name="T64" fmla="*/ 86 w 186"/>
                  <a:gd name="T65" fmla="*/ 44 h 118"/>
                  <a:gd name="T66" fmla="*/ 96 w 186"/>
                  <a:gd name="T67" fmla="*/ 37 h 118"/>
                  <a:gd name="T68" fmla="*/ 107 w 186"/>
                  <a:gd name="T69" fmla="*/ 30 h 118"/>
                  <a:gd name="T70" fmla="*/ 117 w 186"/>
                  <a:gd name="T71" fmla="*/ 25 h 118"/>
                  <a:gd name="T72" fmla="*/ 126 w 186"/>
                  <a:gd name="T73" fmla="*/ 27 h 118"/>
                  <a:gd name="T74" fmla="*/ 134 w 186"/>
                  <a:gd name="T75" fmla="*/ 36 h 118"/>
                  <a:gd name="T76" fmla="*/ 138 w 186"/>
                  <a:gd name="T77" fmla="*/ 45 h 118"/>
                  <a:gd name="T78" fmla="*/ 145 w 186"/>
                  <a:gd name="T79" fmla="*/ 55 h 118"/>
                  <a:gd name="T80" fmla="*/ 152 w 186"/>
                  <a:gd name="T81" fmla="*/ 64 h 118"/>
                  <a:gd name="T82" fmla="*/ 159 w 186"/>
                  <a:gd name="T83" fmla="*/ 73 h 118"/>
                  <a:gd name="T84" fmla="*/ 165 w 186"/>
                  <a:gd name="T85" fmla="*/ 83 h 118"/>
                  <a:gd name="T86" fmla="*/ 171 w 186"/>
                  <a:gd name="T87" fmla="*/ 92 h 118"/>
                  <a:gd name="T88" fmla="*/ 177 w 186"/>
                  <a:gd name="T89" fmla="*/ 101 h 118"/>
                  <a:gd name="T90" fmla="*/ 182 w 186"/>
                  <a:gd name="T91" fmla="*/ 111 h 118"/>
                  <a:gd name="T92" fmla="*/ 180 w 186"/>
                  <a:gd name="T93" fmla="*/ 72 h 11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6"/>
                  <a:gd name="T142" fmla="*/ 0 h 118"/>
                  <a:gd name="T143" fmla="*/ 186 w 186"/>
                  <a:gd name="T144" fmla="*/ 118 h 11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6" h="118">
                    <a:moveTo>
                      <a:pt x="171" y="70"/>
                    </a:moveTo>
                    <a:lnTo>
                      <a:pt x="168" y="66"/>
                    </a:lnTo>
                    <a:lnTo>
                      <a:pt x="165" y="61"/>
                    </a:lnTo>
                    <a:lnTo>
                      <a:pt x="162" y="56"/>
                    </a:lnTo>
                    <a:lnTo>
                      <a:pt x="160" y="51"/>
                    </a:lnTo>
                    <a:lnTo>
                      <a:pt x="157" y="47"/>
                    </a:lnTo>
                    <a:lnTo>
                      <a:pt x="155" y="42"/>
                    </a:lnTo>
                    <a:lnTo>
                      <a:pt x="152" y="36"/>
                    </a:lnTo>
                    <a:lnTo>
                      <a:pt x="149" y="31"/>
                    </a:lnTo>
                    <a:lnTo>
                      <a:pt x="145" y="25"/>
                    </a:lnTo>
                    <a:lnTo>
                      <a:pt x="141" y="20"/>
                    </a:lnTo>
                    <a:lnTo>
                      <a:pt x="138" y="16"/>
                    </a:lnTo>
                    <a:lnTo>
                      <a:pt x="134" y="11"/>
                    </a:lnTo>
                    <a:lnTo>
                      <a:pt x="132" y="6"/>
                    </a:lnTo>
                    <a:lnTo>
                      <a:pt x="127" y="3"/>
                    </a:lnTo>
                    <a:lnTo>
                      <a:pt x="123" y="0"/>
                    </a:lnTo>
                    <a:lnTo>
                      <a:pt x="118" y="0"/>
                    </a:lnTo>
                    <a:lnTo>
                      <a:pt x="113" y="0"/>
                    </a:lnTo>
                    <a:lnTo>
                      <a:pt x="109" y="0"/>
                    </a:lnTo>
                    <a:lnTo>
                      <a:pt x="104" y="0"/>
                    </a:lnTo>
                    <a:lnTo>
                      <a:pt x="99" y="0"/>
                    </a:lnTo>
                    <a:lnTo>
                      <a:pt x="93" y="3"/>
                    </a:lnTo>
                    <a:lnTo>
                      <a:pt x="89" y="6"/>
                    </a:lnTo>
                    <a:lnTo>
                      <a:pt x="84" y="8"/>
                    </a:lnTo>
                    <a:lnTo>
                      <a:pt x="79" y="12"/>
                    </a:lnTo>
                    <a:lnTo>
                      <a:pt x="70" y="20"/>
                    </a:lnTo>
                    <a:lnTo>
                      <a:pt x="65" y="23"/>
                    </a:lnTo>
                    <a:lnTo>
                      <a:pt x="59" y="28"/>
                    </a:lnTo>
                    <a:lnTo>
                      <a:pt x="56" y="33"/>
                    </a:lnTo>
                    <a:lnTo>
                      <a:pt x="51" y="36"/>
                    </a:lnTo>
                    <a:lnTo>
                      <a:pt x="47" y="41"/>
                    </a:lnTo>
                    <a:lnTo>
                      <a:pt x="44" y="45"/>
                    </a:lnTo>
                    <a:lnTo>
                      <a:pt x="39" y="50"/>
                    </a:lnTo>
                    <a:lnTo>
                      <a:pt x="34" y="55"/>
                    </a:lnTo>
                    <a:lnTo>
                      <a:pt x="30" y="59"/>
                    </a:lnTo>
                    <a:lnTo>
                      <a:pt x="28" y="64"/>
                    </a:lnTo>
                    <a:lnTo>
                      <a:pt x="23" y="69"/>
                    </a:lnTo>
                    <a:lnTo>
                      <a:pt x="20" y="73"/>
                    </a:lnTo>
                    <a:lnTo>
                      <a:pt x="19" y="78"/>
                    </a:lnTo>
                    <a:lnTo>
                      <a:pt x="14" y="83"/>
                    </a:lnTo>
                    <a:lnTo>
                      <a:pt x="12" y="89"/>
                    </a:lnTo>
                    <a:lnTo>
                      <a:pt x="9" y="94"/>
                    </a:lnTo>
                    <a:lnTo>
                      <a:pt x="8" y="98"/>
                    </a:lnTo>
                    <a:lnTo>
                      <a:pt x="6" y="103"/>
                    </a:lnTo>
                    <a:lnTo>
                      <a:pt x="3" y="108"/>
                    </a:lnTo>
                    <a:lnTo>
                      <a:pt x="2" y="112"/>
                    </a:lnTo>
                    <a:lnTo>
                      <a:pt x="0" y="117"/>
                    </a:lnTo>
                    <a:lnTo>
                      <a:pt x="5" y="115"/>
                    </a:lnTo>
                    <a:lnTo>
                      <a:pt x="8" y="111"/>
                    </a:lnTo>
                    <a:lnTo>
                      <a:pt x="12" y="108"/>
                    </a:lnTo>
                    <a:lnTo>
                      <a:pt x="17" y="105"/>
                    </a:lnTo>
                    <a:lnTo>
                      <a:pt x="22" y="101"/>
                    </a:lnTo>
                    <a:lnTo>
                      <a:pt x="26" y="100"/>
                    </a:lnTo>
                    <a:lnTo>
                      <a:pt x="31" y="97"/>
                    </a:lnTo>
                    <a:lnTo>
                      <a:pt x="34" y="92"/>
                    </a:lnTo>
                    <a:lnTo>
                      <a:pt x="37" y="87"/>
                    </a:lnTo>
                    <a:lnTo>
                      <a:pt x="42" y="84"/>
                    </a:lnTo>
                    <a:lnTo>
                      <a:pt x="47" y="78"/>
                    </a:lnTo>
                    <a:lnTo>
                      <a:pt x="51" y="73"/>
                    </a:lnTo>
                    <a:lnTo>
                      <a:pt x="56" y="69"/>
                    </a:lnTo>
                    <a:lnTo>
                      <a:pt x="61" y="66"/>
                    </a:lnTo>
                    <a:lnTo>
                      <a:pt x="64" y="61"/>
                    </a:lnTo>
                    <a:lnTo>
                      <a:pt x="68" y="58"/>
                    </a:lnTo>
                    <a:lnTo>
                      <a:pt x="73" y="55"/>
                    </a:lnTo>
                    <a:lnTo>
                      <a:pt x="79" y="50"/>
                    </a:lnTo>
                    <a:lnTo>
                      <a:pt x="86" y="44"/>
                    </a:lnTo>
                    <a:lnTo>
                      <a:pt x="90" y="41"/>
                    </a:lnTo>
                    <a:lnTo>
                      <a:pt x="96" y="37"/>
                    </a:lnTo>
                    <a:lnTo>
                      <a:pt x="101" y="34"/>
                    </a:lnTo>
                    <a:lnTo>
                      <a:pt x="107" y="30"/>
                    </a:lnTo>
                    <a:lnTo>
                      <a:pt x="112" y="27"/>
                    </a:lnTo>
                    <a:lnTo>
                      <a:pt x="117" y="25"/>
                    </a:lnTo>
                    <a:lnTo>
                      <a:pt x="121" y="23"/>
                    </a:lnTo>
                    <a:lnTo>
                      <a:pt x="126" y="27"/>
                    </a:lnTo>
                    <a:lnTo>
                      <a:pt x="129" y="33"/>
                    </a:lnTo>
                    <a:lnTo>
                      <a:pt x="134" y="36"/>
                    </a:lnTo>
                    <a:lnTo>
                      <a:pt x="135" y="41"/>
                    </a:lnTo>
                    <a:lnTo>
                      <a:pt x="138" y="45"/>
                    </a:lnTo>
                    <a:lnTo>
                      <a:pt x="141" y="50"/>
                    </a:lnTo>
                    <a:lnTo>
                      <a:pt x="145" y="55"/>
                    </a:lnTo>
                    <a:lnTo>
                      <a:pt x="148" y="59"/>
                    </a:lnTo>
                    <a:lnTo>
                      <a:pt x="152" y="64"/>
                    </a:lnTo>
                    <a:lnTo>
                      <a:pt x="155" y="69"/>
                    </a:lnTo>
                    <a:lnTo>
                      <a:pt x="159" y="73"/>
                    </a:lnTo>
                    <a:lnTo>
                      <a:pt x="162" y="78"/>
                    </a:lnTo>
                    <a:lnTo>
                      <a:pt x="165" y="83"/>
                    </a:lnTo>
                    <a:lnTo>
                      <a:pt x="168" y="87"/>
                    </a:lnTo>
                    <a:lnTo>
                      <a:pt x="171" y="92"/>
                    </a:lnTo>
                    <a:lnTo>
                      <a:pt x="174" y="97"/>
                    </a:lnTo>
                    <a:lnTo>
                      <a:pt x="177" y="101"/>
                    </a:lnTo>
                    <a:lnTo>
                      <a:pt x="179" y="106"/>
                    </a:lnTo>
                    <a:lnTo>
                      <a:pt x="182" y="111"/>
                    </a:lnTo>
                    <a:lnTo>
                      <a:pt x="185" y="115"/>
                    </a:lnTo>
                    <a:lnTo>
                      <a:pt x="180" y="72"/>
                    </a:lnTo>
                  </a:path>
                </a:pathLst>
              </a:custGeom>
              <a:solidFill>
                <a:srgbClr val="00CC00"/>
              </a:solidFill>
              <a:ln w="12700" cap="rnd">
                <a:solidFill>
                  <a:srgbClr val="00CC00"/>
                </a:solidFill>
                <a:round/>
                <a:headEnd/>
                <a:tailEnd/>
              </a:ln>
            </p:spPr>
            <p:txBody>
              <a:bodyPr/>
              <a:lstStyle/>
              <a:p>
                <a:endParaRPr lang="en-US"/>
              </a:p>
            </p:txBody>
          </p:sp>
          <p:sp>
            <p:nvSpPr>
              <p:cNvPr id="3621" name="Freeform 496"/>
              <p:cNvSpPr>
                <a:spLocks/>
              </p:cNvSpPr>
              <p:nvPr/>
            </p:nvSpPr>
            <p:spPr bwMode="auto">
              <a:xfrm>
                <a:off x="4081" y="2002"/>
                <a:ext cx="110" cy="70"/>
              </a:xfrm>
              <a:custGeom>
                <a:avLst/>
                <a:gdLst>
                  <a:gd name="T0" fmla="*/ 10 w 110"/>
                  <a:gd name="T1" fmla="*/ 39 h 70"/>
                  <a:gd name="T2" fmla="*/ 14 w 110"/>
                  <a:gd name="T3" fmla="*/ 33 h 70"/>
                  <a:gd name="T4" fmla="*/ 16 w 110"/>
                  <a:gd name="T5" fmla="*/ 28 h 70"/>
                  <a:gd name="T6" fmla="*/ 19 w 110"/>
                  <a:gd name="T7" fmla="*/ 21 h 70"/>
                  <a:gd name="T8" fmla="*/ 24 w 110"/>
                  <a:gd name="T9" fmla="*/ 15 h 70"/>
                  <a:gd name="T10" fmla="*/ 27 w 110"/>
                  <a:gd name="T11" fmla="*/ 9 h 70"/>
                  <a:gd name="T12" fmla="*/ 31 w 110"/>
                  <a:gd name="T13" fmla="*/ 4 h 70"/>
                  <a:gd name="T14" fmla="*/ 37 w 110"/>
                  <a:gd name="T15" fmla="*/ 0 h 70"/>
                  <a:gd name="T16" fmla="*/ 42 w 110"/>
                  <a:gd name="T17" fmla="*/ 0 h 70"/>
                  <a:gd name="T18" fmla="*/ 48 w 110"/>
                  <a:gd name="T19" fmla="*/ 0 h 70"/>
                  <a:gd name="T20" fmla="*/ 54 w 110"/>
                  <a:gd name="T21" fmla="*/ 2 h 70"/>
                  <a:gd name="T22" fmla="*/ 60 w 110"/>
                  <a:gd name="T23" fmla="*/ 5 h 70"/>
                  <a:gd name="T24" fmla="*/ 68 w 110"/>
                  <a:gd name="T25" fmla="*/ 12 h 70"/>
                  <a:gd name="T26" fmla="*/ 74 w 110"/>
                  <a:gd name="T27" fmla="*/ 17 h 70"/>
                  <a:gd name="T28" fmla="*/ 79 w 110"/>
                  <a:gd name="T29" fmla="*/ 21 h 70"/>
                  <a:gd name="T30" fmla="*/ 83 w 110"/>
                  <a:gd name="T31" fmla="*/ 27 h 70"/>
                  <a:gd name="T32" fmla="*/ 89 w 110"/>
                  <a:gd name="T33" fmla="*/ 32 h 70"/>
                  <a:gd name="T34" fmla="*/ 93 w 110"/>
                  <a:gd name="T35" fmla="*/ 38 h 70"/>
                  <a:gd name="T36" fmla="*/ 97 w 110"/>
                  <a:gd name="T37" fmla="*/ 43 h 70"/>
                  <a:gd name="T38" fmla="*/ 101 w 110"/>
                  <a:gd name="T39" fmla="*/ 49 h 70"/>
                  <a:gd name="T40" fmla="*/ 104 w 110"/>
                  <a:gd name="T41" fmla="*/ 55 h 70"/>
                  <a:gd name="T42" fmla="*/ 105 w 110"/>
                  <a:gd name="T43" fmla="*/ 61 h 70"/>
                  <a:gd name="T44" fmla="*/ 108 w 110"/>
                  <a:gd name="T45" fmla="*/ 66 h 70"/>
                  <a:gd name="T46" fmla="*/ 106 w 110"/>
                  <a:gd name="T47" fmla="*/ 68 h 70"/>
                  <a:gd name="T48" fmla="*/ 102 w 110"/>
                  <a:gd name="T49" fmla="*/ 63 h 70"/>
                  <a:gd name="T50" fmla="*/ 96 w 110"/>
                  <a:gd name="T51" fmla="*/ 60 h 70"/>
                  <a:gd name="T52" fmla="*/ 91 w 110"/>
                  <a:gd name="T53" fmla="*/ 57 h 70"/>
                  <a:gd name="T54" fmla="*/ 87 w 110"/>
                  <a:gd name="T55" fmla="*/ 52 h 70"/>
                  <a:gd name="T56" fmla="*/ 82 w 110"/>
                  <a:gd name="T57" fmla="*/ 46 h 70"/>
                  <a:gd name="T58" fmla="*/ 76 w 110"/>
                  <a:gd name="T59" fmla="*/ 40 h 70"/>
                  <a:gd name="T60" fmla="*/ 71 w 110"/>
                  <a:gd name="T61" fmla="*/ 36 h 70"/>
                  <a:gd name="T62" fmla="*/ 66 w 110"/>
                  <a:gd name="T63" fmla="*/ 32 h 70"/>
                  <a:gd name="T64" fmla="*/ 59 w 110"/>
                  <a:gd name="T65" fmla="*/ 26 h 70"/>
                  <a:gd name="T66" fmla="*/ 52 w 110"/>
                  <a:gd name="T67" fmla="*/ 22 h 70"/>
                  <a:gd name="T68" fmla="*/ 46 w 110"/>
                  <a:gd name="T69" fmla="*/ 17 h 70"/>
                  <a:gd name="T70" fmla="*/ 40 w 110"/>
                  <a:gd name="T71" fmla="*/ 15 h 70"/>
                  <a:gd name="T72" fmla="*/ 35 w 110"/>
                  <a:gd name="T73" fmla="*/ 16 h 70"/>
                  <a:gd name="T74" fmla="*/ 30 w 110"/>
                  <a:gd name="T75" fmla="*/ 21 h 70"/>
                  <a:gd name="T76" fmla="*/ 27 w 110"/>
                  <a:gd name="T77" fmla="*/ 27 h 70"/>
                  <a:gd name="T78" fmla="*/ 24 w 110"/>
                  <a:gd name="T79" fmla="*/ 32 h 70"/>
                  <a:gd name="T80" fmla="*/ 19 w 110"/>
                  <a:gd name="T81" fmla="*/ 38 h 70"/>
                  <a:gd name="T82" fmla="*/ 16 w 110"/>
                  <a:gd name="T83" fmla="*/ 43 h 70"/>
                  <a:gd name="T84" fmla="*/ 12 w 110"/>
                  <a:gd name="T85" fmla="*/ 49 h 70"/>
                  <a:gd name="T86" fmla="*/ 8 w 110"/>
                  <a:gd name="T87" fmla="*/ 54 h 70"/>
                  <a:gd name="T88" fmla="*/ 5 w 110"/>
                  <a:gd name="T89" fmla="*/ 60 h 70"/>
                  <a:gd name="T90" fmla="*/ 2 w 110"/>
                  <a:gd name="T91" fmla="*/ 65 h 70"/>
                  <a:gd name="T92" fmla="*/ 3 w 110"/>
                  <a:gd name="T93" fmla="*/ 42 h 7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10"/>
                  <a:gd name="T142" fmla="*/ 0 h 70"/>
                  <a:gd name="T143" fmla="*/ 110 w 110"/>
                  <a:gd name="T144" fmla="*/ 70 h 7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10" h="70">
                    <a:moveTo>
                      <a:pt x="8" y="41"/>
                    </a:moveTo>
                    <a:lnTo>
                      <a:pt x="10" y="39"/>
                    </a:lnTo>
                    <a:lnTo>
                      <a:pt x="12" y="36"/>
                    </a:lnTo>
                    <a:lnTo>
                      <a:pt x="14" y="33"/>
                    </a:lnTo>
                    <a:lnTo>
                      <a:pt x="15" y="30"/>
                    </a:lnTo>
                    <a:lnTo>
                      <a:pt x="16" y="28"/>
                    </a:lnTo>
                    <a:lnTo>
                      <a:pt x="17" y="25"/>
                    </a:lnTo>
                    <a:lnTo>
                      <a:pt x="19" y="21"/>
                    </a:lnTo>
                    <a:lnTo>
                      <a:pt x="21" y="18"/>
                    </a:lnTo>
                    <a:lnTo>
                      <a:pt x="24" y="15"/>
                    </a:lnTo>
                    <a:lnTo>
                      <a:pt x="26" y="12"/>
                    </a:lnTo>
                    <a:lnTo>
                      <a:pt x="27" y="9"/>
                    </a:lnTo>
                    <a:lnTo>
                      <a:pt x="30" y="6"/>
                    </a:lnTo>
                    <a:lnTo>
                      <a:pt x="31" y="4"/>
                    </a:lnTo>
                    <a:lnTo>
                      <a:pt x="34" y="2"/>
                    </a:lnTo>
                    <a:lnTo>
                      <a:pt x="37" y="0"/>
                    </a:lnTo>
                    <a:lnTo>
                      <a:pt x="39" y="0"/>
                    </a:lnTo>
                    <a:lnTo>
                      <a:pt x="42" y="0"/>
                    </a:lnTo>
                    <a:lnTo>
                      <a:pt x="45" y="0"/>
                    </a:lnTo>
                    <a:lnTo>
                      <a:pt x="48" y="0"/>
                    </a:lnTo>
                    <a:lnTo>
                      <a:pt x="50" y="0"/>
                    </a:lnTo>
                    <a:lnTo>
                      <a:pt x="54" y="2"/>
                    </a:lnTo>
                    <a:lnTo>
                      <a:pt x="57" y="4"/>
                    </a:lnTo>
                    <a:lnTo>
                      <a:pt x="60" y="5"/>
                    </a:lnTo>
                    <a:lnTo>
                      <a:pt x="62" y="7"/>
                    </a:lnTo>
                    <a:lnTo>
                      <a:pt x="68" y="12"/>
                    </a:lnTo>
                    <a:lnTo>
                      <a:pt x="71" y="14"/>
                    </a:lnTo>
                    <a:lnTo>
                      <a:pt x="74" y="17"/>
                    </a:lnTo>
                    <a:lnTo>
                      <a:pt x="76" y="19"/>
                    </a:lnTo>
                    <a:lnTo>
                      <a:pt x="79" y="21"/>
                    </a:lnTo>
                    <a:lnTo>
                      <a:pt x="82" y="24"/>
                    </a:lnTo>
                    <a:lnTo>
                      <a:pt x="83" y="27"/>
                    </a:lnTo>
                    <a:lnTo>
                      <a:pt x="86" y="29"/>
                    </a:lnTo>
                    <a:lnTo>
                      <a:pt x="89" y="32"/>
                    </a:lnTo>
                    <a:lnTo>
                      <a:pt x="92" y="35"/>
                    </a:lnTo>
                    <a:lnTo>
                      <a:pt x="93" y="38"/>
                    </a:lnTo>
                    <a:lnTo>
                      <a:pt x="95" y="40"/>
                    </a:lnTo>
                    <a:lnTo>
                      <a:pt x="97" y="43"/>
                    </a:lnTo>
                    <a:lnTo>
                      <a:pt x="98" y="46"/>
                    </a:lnTo>
                    <a:lnTo>
                      <a:pt x="101" y="49"/>
                    </a:lnTo>
                    <a:lnTo>
                      <a:pt x="102" y="52"/>
                    </a:lnTo>
                    <a:lnTo>
                      <a:pt x="104" y="55"/>
                    </a:lnTo>
                    <a:lnTo>
                      <a:pt x="104" y="58"/>
                    </a:lnTo>
                    <a:lnTo>
                      <a:pt x="105" y="61"/>
                    </a:lnTo>
                    <a:lnTo>
                      <a:pt x="107" y="63"/>
                    </a:lnTo>
                    <a:lnTo>
                      <a:pt x="108" y="66"/>
                    </a:lnTo>
                    <a:lnTo>
                      <a:pt x="109" y="69"/>
                    </a:lnTo>
                    <a:lnTo>
                      <a:pt x="106" y="68"/>
                    </a:lnTo>
                    <a:lnTo>
                      <a:pt x="104" y="65"/>
                    </a:lnTo>
                    <a:lnTo>
                      <a:pt x="102" y="63"/>
                    </a:lnTo>
                    <a:lnTo>
                      <a:pt x="99" y="62"/>
                    </a:lnTo>
                    <a:lnTo>
                      <a:pt x="96" y="60"/>
                    </a:lnTo>
                    <a:lnTo>
                      <a:pt x="93" y="59"/>
                    </a:lnTo>
                    <a:lnTo>
                      <a:pt x="91" y="57"/>
                    </a:lnTo>
                    <a:lnTo>
                      <a:pt x="89" y="54"/>
                    </a:lnTo>
                    <a:lnTo>
                      <a:pt x="87" y="52"/>
                    </a:lnTo>
                    <a:lnTo>
                      <a:pt x="84" y="50"/>
                    </a:lnTo>
                    <a:lnTo>
                      <a:pt x="82" y="46"/>
                    </a:lnTo>
                    <a:lnTo>
                      <a:pt x="79" y="43"/>
                    </a:lnTo>
                    <a:lnTo>
                      <a:pt x="76" y="40"/>
                    </a:lnTo>
                    <a:lnTo>
                      <a:pt x="73" y="39"/>
                    </a:lnTo>
                    <a:lnTo>
                      <a:pt x="71" y="36"/>
                    </a:lnTo>
                    <a:lnTo>
                      <a:pt x="69" y="34"/>
                    </a:lnTo>
                    <a:lnTo>
                      <a:pt x="66" y="32"/>
                    </a:lnTo>
                    <a:lnTo>
                      <a:pt x="62" y="29"/>
                    </a:lnTo>
                    <a:lnTo>
                      <a:pt x="59" y="26"/>
                    </a:lnTo>
                    <a:lnTo>
                      <a:pt x="56" y="24"/>
                    </a:lnTo>
                    <a:lnTo>
                      <a:pt x="52" y="22"/>
                    </a:lnTo>
                    <a:lnTo>
                      <a:pt x="49" y="20"/>
                    </a:lnTo>
                    <a:lnTo>
                      <a:pt x="46" y="17"/>
                    </a:lnTo>
                    <a:lnTo>
                      <a:pt x="43" y="16"/>
                    </a:lnTo>
                    <a:lnTo>
                      <a:pt x="40" y="15"/>
                    </a:lnTo>
                    <a:lnTo>
                      <a:pt x="38" y="14"/>
                    </a:lnTo>
                    <a:lnTo>
                      <a:pt x="35" y="16"/>
                    </a:lnTo>
                    <a:lnTo>
                      <a:pt x="33" y="19"/>
                    </a:lnTo>
                    <a:lnTo>
                      <a:pt x="30" y="21"/>
                    </a:lnTo>
                    <a:lnTo>
                      <a:pt x="29" y="24"/>
                    </a:lnTo>
                    <a:lnTo>
                      <a:pt x="27" y="27"/>
                    </a:lnTo>
                    <a:lnTo>
                      <a:pt x="26" y="29"/>
                    </a:lnTo>
                    <a:lnTo>
                      <a:pt x="24" y="32"/>
                    </a:lnTo>
                    <a:lnTo>
                      <a:pt x="22" y="35"/>
                    </a:lnTo>
                    <a:lnTo>
                      <a:pt x="19" y="38"/>
                    </a:lnTo>
                    <a:lnTo>
                      <a:pt x="17" y="40"/>
                    </a:lnTo>
                    <a:lnTo>
                      <a:pt x="16" y="43"/>
                    </a:lnTo>
                    <a:lnTo>
                      <a:pt x="14" y="46"/>
                    </a:lnTo>
                    <a:lnTo>
                      <a:pt x="12" y="49"/>
                    </a:lnTo>
                    <a:lnTo>
                      <a:pt x="10" y="52"/>
                    </a:lnTo>
                    <a:lnTo>
                      <a:pt x="8" y="54"/>
                    </a:lnTo>
                    <a:lnTo>
                      <a:pt x="6" y="57"/>
                    </a:lnTo>
                    <a:lnTo>
                      <a:pt x="5" y="60"/>
                    </a:lnTo>
                    <a:lnTo>
                      <a:pt x="4" y="63"/>
                    </a:lnTo>
                    <a:lnTo>
                      <a:pt x="2" y="65"/>
                    </a:lnTo>
                    <a:lnTo>
                      <a:pt x="0" y="68"/>
                    </a:lnTo>
                    <a:lnTo>
                      <a:pt x="3" y="42"/>
                    </a:lnTo>
                  </a:path>
                </a:pathLst>
              </a:custGeom>
              <a:solidFill>
                <a:srgbClr val="00CC00"/>
              </a:solidFill>
              <a:ln w="12700" cap="rnd">
                <a:solidFill>
                  <a:srgbClr val="00CC00"/>
                </a:solidFill>
                <a:round/>
                <a:headEnd/>
                <a:tailEnd/>
              </a:ln>
            </p:spPr>
            <p:txBody>
              <a:bodyPr/>
              <a:lstStyle/>
              <a:p>
                <a:endParaRPr lang="en-US"/>
              </a:p>
            </p:txBody>
          </p:sp>
          <p:sp>
            <p:nvSpPr>
              <p:cNvPr id="3622" name="Freeform 497"/>
              <p:cNvSpPr>
                <a:spLocks/>
              </p:cNvSpPr>
              <p:nvPr/>
            </p:nvSpPr>
            <p:spPr bwMode="auto">
              <a:xfrm>
                <a:off x="3918" y="2049"/>
                <a:ext cx="152" cy="95"/>
              </a:xfrm>
              <a:custGeom>
                <a:avLst/>
                <a:gdLst>
                  <a:gd name="T0" fmla="*/ 137 w 152"/>
                  <a:gd name="T1" fmla="*/ 53 h 95"/>
                  <a:gd name="T2" fmla="*/ 132 w 152"/>
                  <a:gd name="T3" fmla="*/ 45 h 95"/>
                  <a:gd name="T4" fmla="*/ 128 w 152"/>
                  <a:gd name="T5" fmla="*/ 38 h 95"/>
                  <a:gd name="T6" fmla="*/ 124 w 152"/>
                  <a:gd name="T7" fmla="*/ 29 h 95"/>
                  <a:gd name="T8" fmla="*/ 118 w 152"/>
                  <a:gd name="T9" fmla="*/ 20 h 95"/>
                  <a:gd name="T10" fmla="*/ 113 w 152"/>
                  <a:gd name="T11" fmla="*/ 13 h 95"/>
                  <a:gd name="T12" fmla="*/ 108 w 152"/>
                  <a:gd name="T13" fmla="*/ 5 h 95"/>
                  <a:gd name="T14" fmla="*/ 100 w 152"/>
                  <a:gd name="T15" fmla="*/ 0 h 95"/>
                  <a:gd name="T16" fmla="*/ 93 w 152"/>
                  <a:gd name="T17" fmla="*/ 0 h 95"/>
                  <a:gd name="T18" fmla="*/ 85 w 152"/>
                  <a:gd name="T19" fmla="*/ 0 h 95"/>
                  <a:gd name="T20" fmla="*/ 76 w 152"/>
                  <a:gd name="T21" fmla="*/ 3 h 95"/>
                  <a:gd name="T22" fmla="*/ 69 w 152"/>
                  <a:gd name="T23" fmla="*/ 6 h 95"/>
                  <a:gd name="T24" fmla="*/ 57 w 152"/>
                  <a:gd name="T25" fmla="*/ 16 h 95"/>
                  <a:gd name="T26" fmla="*/ 48 w 152"/>
                  <a:gd name="T27" fmla="*/ 23 h 95"/>
                  <a:gd name="T28" fmla="*/ 42 w 152"/>
                  <a:gd name="T29" fmla="*/ 29 h 95"/>
                  <a:gd name="T30" fmla="*/ 36 w 152"/>
                  <a:gd name="T31" fmla="*/ 36 h 95"/>
                  <a:gd name="T32" fmla="*/ 28 w 152"/>
                  <a:gd name="T33" fmla="*/ 44 h 95"/>
                  <a:gd name="T34" fmla="*/ 23 w 152"/>
                  <a:gd name="T35" fmla="*/ 51 h 95"/>
                  <a:gd name="T36" fmla="*/ 16 w 152"/>
                  <a:gd name="T37" fmla="*/ 59 h 95"/>
                  <a:gd name="T38" fmla="*/ 11 w 152"/>
                  <a:gd name="T39" fmla="*/ 66 h 95"/>
                  <a:gd name="T40" fmla="*/ 8 w 152"/>
                  <a:gd name="T41" fmla="*/ 75 h 95"/>
                  <a:gd name="T42" fmla="*/ 5 w 152"/>
                  <a:gd name="T43" fmla="*/ 83 h 95"/>
                  <a:gd name="T44" fmla="*/ 1 w 152"/>
                  <a:gd name="T45" fmla="*/ 90 h 95"/>
                  <a:gd name="T46" fmla="*/ 4 w 152"/>
                  <a:gd name="T47" fmla="*/ 93 h 95"/>
                  <a:gd name="T48" fmla="*/ 10 w 152"/>
                  <a:gd name="T49" fmla="*/ 86 h 95"/>
                  <a:gd name="T50" fmla="*/ 18 w 152"/>
                  <a:gd name="T51" fmla="*/ 81 h 95"/>
                  <a:gd name="T52" fmla="*/ 25 w 152"/>
                  <a:gd name="T53" fmla="*/ 78 h 95"/>
                  <a:gd name="T54" fmla="*/ 30 w 152"/>
                  <a:gd name="T55" fmla="*/ 70 h 95"/>
                  <a:gd name="T56" fmla="*/ 38 w 152"/>
                  <a:gd name="T57" fmla="*/ 63 h 95"/>
                  <a:gd name="T58" fmla="*/ 46 w 152"/>
                  <a:gd name="T59" fmla="*/ 55 h 95"/>
                  <a:gd name="T60" fmla="*/ 52 w 152"/>
                  <a:gd name="T61" fmla="*/ 49 h 95"/>
                  <a:gd name="T62" fmla="*/ 60 w 152"/>
                  <a:gd name="T63" fmla="*/ 44 h 95"/>
                  <a:gd name="T64" fmla="*/ 70 w 152"/>
                  <a:gd name="T65" fmla="*/ 35 h 95"/>
                  <a:gd name="T66" fmla="*/ 79 w 152"/>
                  <a:gd name="T67" fmla="*/ 30 h 95"/>
                  <a:gd name="T68" fmla="*/ 88 w 152"/>
                  <a:gd name="T69" fmla="*/ 24 h 95"/>
                  <a:gd name="T70" fmla="*/ 95 w 152"/>
                  <a:gd name="T71" fmla="*/ 20 h 95"/>
                  <a:gd name="T72" fmla="*/ 103 w 152"/>
                  <a:gd name="T73" fmla="*/ 21 h 95"/>
                  <a:gd name="T74" fmla="*/ 109 w 152"/>
                  <a:gd name="T75" fmla="*/ 29 h 95"/>
                  <a:gd name="T76" fmla="*/ 113 w 152"/>
                  <a:gd name="T77" fmla="*/ 36 h 95"/>
                  <a:gd name="T78" fmla="*/ 118 w 152"/>
                  <a:gd name="T79" fmla="*/ 44 h 95"/>
                  <a:gd name="T80" fmla="*/ 124 w 152"/>
                  <a:gd name="T81" fmla="*/ 51 h 95"/>
                  <a:gd name="T82" fmla="*/ 129 w 152"/>
                  <a:gd name="T83" fmla="*/ 59 h 95"/>
                  <a:gd name="T84" fmla="*/ 135 w 152"/>
                  <a:gd name="T85" fmla="*/ 66 h 95"/>
                  <a:gd name="T86" fmla="*/ 140 w 152"/>
                  <a:gd name="T87" fmla="*/ 74 h 95"/>
                  <a:gd name="T88" fmla="*/ 145 w 152"/>
                  <a:gd name="T89" fmla="*/ 81 h 95"/>
                  <a:gd name="T90" fmla="*/ 148 w 152"/>
                  <a:gd name="T91" fmla="*/ 89 h 95"/>
                  <a:gd name="T92" fmla="*/ 147 w 152"/>
                  <a:gd name="T93" fmla="*/ 58 h 9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52"/>
                  <a:gd name="T142" fmla="*/ 0 h 95"/>
                  <a:gd name="T143" fmla="*/ 152 w 152"/>
                  <a:gd name="T144" fmla="*/ 95 h 95"/>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52" h="95">
                    <a:moveTo>
                      <a:pt x="140" y="56"/>
                    </a:moveTo>
                    <a:lnTo>
                      <a:pt x="137" y="53"/>
                    </a:lnTo>
                    <a:lnTo>
                      <a:pt x="135" y="49"/>
                    </a:lnTo>
                    <a:lnTo>
                      <a:pt x="132" y="45"/>
                    </a:lnTo>
                    <a:lnTo>
                      <a:pt x="131" y="41"/>
                    </a:lnTo>
                    <a:lnTo>
                      <a:pt x="128" y="38"/>
                    </a:lnTo>
                    <a:lnTo>
                      <a:pt x="127" y="34"/>
                    </a:lnTo>
                    <a:lnTo>
                      <a:pt x="124" y="29"/>
                    </a:lnTo>
                    <a:lnTo>
                      <a:pt x="122" y="25"/>
                    </a:lnTo>
                    <a:lnTo>
                      <a:pt x="118" y="20"/>
                    </a:lnTo>
                    <a:lnTo>
                      <a:pt x="115" y="16"/>
                    </a:lnTo>
                    <a:lnTo>
                      <a:pt x="113" y="13"/>
                    </a:lnTo>
                    <a:lnTo>
                      <a:pt x="109" y="9"/>
                    </a:lnTo>
                    <a:lnTo>
                      <a:pt x="108" y="5"/>
                    </a:lnTo>
                    <a:lnTo>
                      <a:pt x="104" y="3"/>
                    </a:lnTo>
                    <a:lnTo>
                      <a:pt x="100" y="0"/>
                    </a:lnTo>
                    <a:lnTo>
                      <a:pt x="96" y="0"/>
                    </a:lnTo>
                    <a:lnTo>
                      <a:pt x="93" y="0"/>
                    </a:lnTo>
                    <a:lnTo>
                      <a:pt x="89" y="0"/>
                    </a:lnTo>
                    <a:lnTo>
                      <a:pt x="85" y="0"/>
                    </a:lnTo>
                    <a:lnTo>
                      <a:pt x="81" y="0"/>
                    </a:lnTo>
                    <a:lnTo>
                      <a:pt x="76" y="3"/>
                    </a:lnTo>
                    <a:lnTo>
                      <a:pt x="72" y="5"/>
                    </a:lnTo>
                    <a:lnTo>
                      <a:pt x="69" y="6"/>
                    </a:lnTo>
                    <a:lnTo>
                      <a:pt x="65" y="10"/>
                    </a:lnTo>
                    <a:lnTo>
                      <a:pt x="57" y="16"/>
                    </a:lnTo>
                    <a:lnTo>
                      <a:pt x="53" y="19"/>
                    </a:lnTo>
                    <a:lnTo>
                      <a:pt x="48" y="23"/>
                    </a:lnTo>
                    <a:lnTo>
                      <a:pt x="46" y="26"/>
                    </a:lnTo>
                    <a:lnTo>
                      <a:pt x="42" y="29"/>
                    </a:lnTo>
                    <a:lnTo>
                      <a:pt x="38" y="33"/>
                    </a:lnTo>
                    <a:lnTo>
                      <a:pt x="36" y="36"/>
                    </a:lnTo>
                    <a:lnTo>
                      <a:pt x="32" y="40"/>
                    </a:lnTo>
                    <a:lnTo>
                      <a:pt x="28" y="44"/>
                    </a:lnTo>
                    <a:lnTo>
                      <a:pt x="24" y="48"/>
                    </a:lnTo>
                    <a:lnTo>
                      <a:pt x="23" y="51"/>
                    </a:lnTo>
                    <a:lnTo>
                      <a:pt x="19" y="55"/>
                    </a:lnTo>
                    <a:lnTo>
                      <a:pt x="16" y="59"/>
                    </a:lnTo>
                    <a:lnTo>
                      <a:pt x="15" y="63"/>
                    </a:lnTo>
                    <a:lnTo>
                      <a:pt x="11" y="66"/>
                    </a:lnTo>
                    <a:lnTo>
                      <a:pt x="10" y="71"/>
                    </a:lnTo>
                    <a:lnTo>
                      <a:pt x="8" y="75"/>
                    </a:lnTo>
                    <a:lnTo>
                      <a:pt x="6" y="79"/>
                    </a:lnTo>
                    <a:lnTo>
                      <a:pt x="5" y="83"/>
                    </a:lnTo>
                    <a:lnTo>
                      <a:pt x="3" y="86"/>
                    </a:lnTo>
                    <a:lnTo>
                      <a:pt x="1" y="90"/>
                    </a:lnTo>
                    <a:lnTo>
                      <a:pt x="0" y="94"/>
                    </a:lnTo>
                    <a:lnTo>
                      <a:pt x="4" y="93"/>
                    </a:lnTo>
                    <a:lnTo>
                      <a:pt x="6" y="89"/>
                    </a:lnTo>
                    <a:lnTo>
                      <a:pt x="10" y="86"/>
                    </a:lnTo>
                    <a:lnTo>
                      <a:pt x="14" y="84"/>
                    </a:lnTo>
                    <a:lnTo>
                      <a:pt x="18" y="81"/>
                    </a:lnTo>
                    <a:lnTo>
                      <a:pt x="22" y="80"/>
                    </a:lnTo>
                    <a:lnTo>
                      <a:pt x="25" y="78"/>
                    </a:lnTo>
                    <a:lnTo>
                      <a:pt x="28" y="74"/>
                    </a:lnTo>
                    <a:lnTo>
                      <a:pt x="30" y="70"/>
                    </a:lnTo>
                    <a:lnTo>
                      <a:pt x="34" y="68"/>
                    </a:lnTo>
                    <a:lnTo>
                      <a:pt x="38" y="63"/>
                    </a:lnTo>
                    <a:lnTo>
                      <a:pt x="42" y="59"/>
                    </a:lnTo>
                    <a:lnTo>
                      <a:pt x="46" y="55"/>
                    </a:lnTo>
                    <a:lnTo>
                      <a:pt x="49" y="53"/>
                    </a:lnTo>
                    <a:lnTo>
                      <a:pt x="52" y="49"/>
                    </a:lnTo>
                    <a:lnTo>
                      <a:pt x="56" y="46"/>
                    </a:lnTo>
                    <a:lnTo>
                      <a:pt x="60" y="44"/>
                    </a:lnTo>
                    <a:lnTo>
                      <a:pt x="65" y="40"/>
                    </a:lnTo>
                    <a:lnTo>
                      <a:pt x="70" y="35"/>
                    </a:lnTo>
                    <a:lnTo>
                      <a:pt x="74" y="33"/>
                    </a:lnTo>
                    <a:lnTo>
                      <a:pt x="79" y="30"/>
                    </a:lnTo>
                    <a:lnTo>
                      <a:pt x="82" y="28"/>
                    </a:lnTo>
                    <a:lnTo>
                      <a:pt x="88" y="24"/>
                    </a:lnTo>
                    <a:lnTo>
                      <a:pt x="91" y="21"/>
                    </a:lnTo>
                    <a:lnTo>
                      <a:pt x="95" y="20"/>
                    </a:lnTo>
                    <a:lnTo>
                      <a:pt x="99" y="19"/>
                    </a:lnTo>
                    <a:lnTo>
                      <a:pt x="103" y="21"/>
                    </a:lnTo>
                    <a:lnTo>
                      <a:pt x="105" y="26"/>
                    </a:lnTo>
                    <a:lnTo>
                      <a:pt x="109" y="29"/>
                    </a:lnTo>
                    <a:lnTo>
                      <a:pt x="110" y="33"/>
                    </a:lnTo>
                    <a:lnTo>
                      <a:pt x="113" y="36"/>
                    </a:lnTo>
                    <a:lnTo>
                      <a:pt x="115" y="40"/>
                    </a:lnTo>
                    <a:lnTo>
                      <a:pt x="118" y="44"/>
                    </a:lnTo>
                    <a:lnTo>
                      <a:pt x="121" y="48"/>
                    </a:lnTo>
                    <a:lnTo>
                      <a:pt x="124" y="51"/>
                    </a:lnTo>
                    <a:lnTo>
                      <a:pt x="127" y="55"/>
                    </a:lnTo>
                    <a:lnTo>
                      <a:pt x="129" y="59"/>
                    </a:lnTo>
                    <a:lnTo>
                      <a:pt x="132" y="63"/>
                    </a:lnTo>
                    <a:lnTo>
                      <a:pt x="135" y="66"/>
                    </a:lnTo>
                    <a:lnTo>
                      <a:pt x="137" y="70"/>
                    </a:lnTo>
                    <a:lnTo>
                      <a:pt x="140" y="74"/>
                    </a:lnTo>
                    <a:lnTo>
                      <a:pt x="142" y="78"/>
                    </a:lnTo>
                    <a:lnTo>
                      <a:pt x="145" y="81"/>
                    </a:lnTo>
                    <a:lnTo>
                      <a:pt x="146" y="85"/>
                    </a:lnTo>
                    <a:lnTo>
                      <a:pt x="148" y="89"/>
                    </a:lnTo>
                    <a:lnTo>
                      <a:pt x="151" y="93"/>
                    </a:lnTo>
                    <a:lnTo>
                      <a:pt x="147" y="58"/>
                    </a:lnTo>
                  </a:path>
                </a:pathLst>
              </a:custGeom>
              <a:solidFill>
                <a:srgbClr val="00CC00"/>
              </a:solidFill>
              <a:ln w="12700" cap="rnd">
                <a:solidFill>
                  <a:srgbClr val="00CC00"/>
                </a:solidFill>
                <a:round/>
                <a:headEnd/>
                <a:tailEnd/>
              </a:ln>
            </p:spPr>
            <p:txBody>
              <a:bodyPr/>
              <a:lstStyle/>
              <a:p>
                <a:endParaRPr lang="en-US"/>
              </a:p>
            </p:txBody>
          </p:sp>
          <p:sp>
            <p:nvSpPr>
              <p:cNvPr id="3623" name="Freeform 498"/>
              <p:cNvSpPr>
                <a:spLocks/>
              </p:cNvSpPr>
              <p:nvPr/>
            </p:nvSpPr>
            <p:spPr bwMode="auto">
              <a:xfrm>
                <a:off x="4058" y="1965"/>
                <a:ext cx="47" cy="605"/>
              </a:xfrm>
              <a:custGeom>
                <a:avLst/>
                <a:gdLst>
                  <a:gd name="T0" fmla="*/ 3 w 55"/>
                  <a:gd name="T1" fmla="*/ 11 h 776"/>
                  <a:gd name="T2" fmla="*/ 3 w 55"/>
                  <a:gd name="T3" fmla="*/ 10 h 776"/>
                  <a:gd name="T4" fmla="*/ 3 w 55"/>
                  <a:gd name="T5" fmla="*/ 9 h 776"/>
                  <a:gd name="T6" fmla="*/ 3 w 55"/>
                  <a:gd name="T7" fmla="*/ 9 h 776"/>
                  <a:gd name="T8" fmla="*/ 3 w 55"/>
                  <a:gd name="T9" fmla="*/ 9 h 776"/>
                  <a:gd name="T10" fmla="*/ 3 w 55"/>
                  <a:gd name="T11" fmla="*/ 9 h 776"/>
                  <a:gd name="T12" fmla="*/ 3 w 55"/>
                  <a:gd name="T13" fmla="*/ 8 h 776"/>
                  <a:gd name="T14" fmla="*/ 3 w 55"/>
                  <a:gd name="T15" fmla="*/ 7 h 776"/>
                  <a:gd name="T16" fmla="*/ 3 w 55"/>
                  <a:gd name="T17" fmla="*/ 7 h 776"/>
                  <a:gd name="T18" fmla="*/ 3 w 55"/>
                  <a:gd name="T19" fmla="*/ 7 h 776"/>
                  <a:gd name="T20" fmla="*/ 3 w 55"/>
                  <a:gd name="T21" fmla="*/ 7 h 776"/>
                  <a:gd name="T22" fmla="*/ 2 w 55"/>
                  <a:gd name="T23" fmla="*/ 5 h 776"/>
                  <a:gd name="T24" fmla="*/ 0 w 55"/>
                  <a:gd name="T25" fmla="*/ 5 h 776"/>
                  <a:gd name="T26" fmla="*/ 0 w 55"/>
                  <a:gd name="T27" fmla="*/ 5 h 776"/>
                  <a:gd name="T28" fmla="*/ 0 w 55"/>
                  <a:gd name="T29" fmla="*/ 4 h 776"/>
                  <a:gd name="T30" fmla="*/ 0 w 55"/>
                  <a:gd name="T31" fmla="*/ 4 h 776"/>
                  <a:gd name="T32" fmla="*/ 3 w 55"/>
                  <a:gd name="T33" fmla="*/ 4 h 776"/>
                  <a:gd name="T34" fmla="*/ 3 w 55"/>
                  <a:gd name="T35" fmla="*/ 3 h 776"/>
                  <a:gd name="T36" fmla="*/ 3 w 55"/>
                  <a:gd name="T37" fmla="*/ 3 h 776"/>
                  <a:gd name="T38" fmla="*/ 3 w 55"/>
                  <a:gd name="T39" fmla="*/ 2 h 776"/>
                  <a:gd name="T40" fmla="*/ 3 w 55"/>
                  <a:gd name="T41" fmla="*/ 2 h 776"/>
                  <a:gd name="T42" fmla="*/ 3 w 55"/>
                  <a:gd name="T43" fmla="*/ 2 h 776"/>
                  <a:gd name="T44" fmla="*/ 3 w 55"/>
                  <a:gd name="T45" fmla="*/ 2 h 776"/>
                  <a:gd name="T46" fmla="*/ 3 w 55"/>
                  <a:gd name="T47" fmla="*/ 2 h 776"/>
                  <a:gd name="T48" fmla="*/ 3 w 55"/>
                  <a:gd name="T49" fmla="*/ 2 h 776"/>
                  <a:gd name="T50" fmla="*/ 3 w 55"/>
                  <a:gd name="T51" fmla="*/ 2 h 776"/>
                  <a:gd name="T52" fmla="*/ 3 w 55"/>
                  <a:gd name="T53" fmla="*/ 2 h 776"/>
                  <a:gd name="T54" fmla="*/ 3 w 55"/>
                  <a:gd name="T55" fmla="*/ 2 h 776"/>
                  <a:gd name="T56" fmla="*/ 3 w 55"/>
                  <a:gd name="T57" fmla="*/ 2 h 776"/>
                  <a:gd name="T58" fmla="*/ 3 w 55"/>
                  <a:gd name="T59" fmla="*/ 2 h 776"/>
                  <a:gd name="T60" fmla="*/ 3 w 55"/>
                  <a:gd name="T61" fmla="*/ 2 h 776"/>
                  <a:gd name="T62" fmla="*/ 3 w 55"/>
                  <a:gd name="T63" fmla="*/ 2 h 776"/>
                  <a:gd name="T64" fmla="*/ 3 w 55"/>
                  <a:gd name="T65" fmla="*/ 2 h 776"/>
                  <a:gd name="T66" fmla="*/ 3 w 55"/>
                  <a:gd name="T67" fmla="*/ 2 h 776"/>
                  <a:gd name="T68" fmla="*/ 3 w 55"/>
                  <a:gd name="T69" fmla="*/ 2 h 776"/>
                  <a:gd name="T70" fmla="*/ 3 w 55"/>
                  <a:gd name="T71" fmla="*/ 3 h 776"/>
                  <a:gd name="T72" fmla="*/ 3 w 55"/>
                  <a:gd name="T73" fmla="*/ 3 h 776"/>
                  <a:gd name="T74" fmla="*/ 3 w 55"/>
                  <a:gd name="T75" fmla="*/ 4 h 776"/>
                  <a:gd name="T76" fmla="*/ 3 w 55"/>
                  <a:gd name="T77" fmla="*/ 4 h 776"/>
                  <a:gd name="T78" fmla="*/ 3 w 55"/>
                  <a:gd name="T79" fmla="*/ 4 h 776"/>
                  <a:gd name="T80" fmla="*/ 3 w 55"/>
                  <a:gd name="T81" fmla="*/ 5 h 776"/>
                  <a:gd name="T82" fmla="*/ 3 w 55"/>
                  <a:gd name="T83" fmla="*/ 5 h 776"/>
                  <a:gd name="T84" fmla="*/ 3 w 55"/>
                  <a:gd name="T85" fmla="*/ 5 h 776"/>
                  <a:gd name="T86" fmla="*/ 3 w 55"/>
                  <a:gd name="T87" fmla="*/ 5 h 776"/>
                  <a:gd name="T88" fmla="*/ 3 w 55"/>
                  <a:gd name="T89" fmla="*/ 7 h 776"/>
                  <a:gd name="T90" fmla="*/ 3 w 55"/>
                  <a:gd name="T91" fmla="*/ 7 h 776"/>
                  <a:gd name="T92" fmla="*/ 3 w 55"/>
                  <a:gd name="T93" fmla="*/ 7 h 776"/>
                  <a:gd name="T94" fmla="*/ 3 w 55"/>
                  <a:gd name="T95" fmla="*/ 7 h 776"/>
                  <a:gd name="T96" fmla="*/ 3 w 55"/>
                  <a:gd name="T97" fmla="*/ 7 h 776"/>
                  <a:gd name="T98" fmla="*/ 3 w 55"/>
                  <a:gd name="T99" fmla="*/ 9 h 776"/>
                  <a:gd name="T100" fmla="*/ 3 w 55"/>
                  <a:gd name="T101" fmla="*/ 9 h 776"/>
                  <a:gd name="T102" fmla="*/ 3 w 55"/>
                  <a:gd name="T103" fmla="*/ 9 h 776"/>
                  <a:gd name="T104" fmla="*/ 3 w 55"/>
                  <a:gd name="T105" fmla="*/ 9 h 776"/>
                  <a:gd name="T106" fmla="*/ 3 w 55"/>
                  <a:gd name="T107" fmla="*/ 9 h 776"/>
                  <a:gd name="T108" fmla="*/ 3 w 55"/>
                  <a:gd name="T109" fmla="*/ 9 h 776"/>
                  <a:gd name="T110" fmla="*/ 3 w 55"/>
                  <a:gd name="T111" fmla="*/ 11 h 776"/>
                  <a:gd name="T112" fmla="*/ 3 w 55"/>
                  <a:gd name="T113" fmla="*/ 11 h 776"/>
                  <a:gd name="T114" fmla="*/ 3 w 55"/>
                  <a:gd name="T115" fmla="*/ 11 h 776"/>
                  <a:gd name="T116" fmla="*/ 3 w 55"/>
                  <a:gd name="T117" fmla="*/ 12 h 776"/>
                  <a:gd name="T118" fmla="*/ 3 w 55"/>
                  <a:gd name="T119" fmla="*/ 11 h 77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55"/>
                  <a:gd name="T181" fmla="*/ 0 h 776"/>
                  <a:gd name="T182" fmla="*/ 55 w 55"/>
                  <a:gd name="T183" fmla="*/ 776 h 77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55" h="776">
                    <a:moveTo>
                      <a:pt x="21" y="751"/>
                    </a:moveTo>
                    <a:lnTo>
                      <a:pt x="19" y="745"/>
                    </a:lnTo>
                    <a:lnTo>
                      <a:pt x="19" y="740"/>
                    </a:lnTo>
                    <a:lnTo>
                      <a:pt x="19" y="734"/>
                    </a:lnTo>
                    <a:lnTo>
                      <a:pt x="19" y="727"/>
                    </a:lnTo>
                    <a:lnTo>
                      <a:pt x="19" y="721"/>
                    </a:lnTo>
                    <a:lnTo>
                      <a:pt x="19" y="716"/>
                    </a:lnTo>
                    <a:lnTo>
                      <a:pt x="19" y="709"/>
                    </a:lnTo>
                    <a:lnTo>
                      <a:pt x="19" y="698"/>
                    </a:lnTo>
                    <a:lnTo>
                      <a:pt x="19" y="686"/>
                    </a:lnTo>
                    <a:lnTo>
                      <a:pt x="19" y="681"/>
                    </a:lnTo>
                    <a:lnTo>
                      <a:pt x="17" y="675"/>
                    </a:lnTo>
                    <a:lnTo>
                      <a:pt x="17" y="668"/>
                    </a:lnTo>
                    <a:lnTo>
                      <a:pt x="17" y="661"/>
                    </a:lnTo>
                    <a:lnTo>
                      <a:pt x="15" y="655"/>
                    </a:lnTo>
                    <a:lnTo>
                      <a:pt x="15" y="650"/>
                    </a:lnTo>
                    <a:lnTo>
                      <a:pt x="15" y="644"/>
                    </a:lnTo>
                    <a:lnTo>
                      <a:pt x="15" y="638"/>
                    </a:lnTo>
                    <a:lnTo>
                      <a:pt x="15" y="631"/>
                    </a:lnTo>
                    <a:lnTo>
                      <a:pt x="15" y="620"/>
                    </a:lnTo>
                    <a:lnTo>
                      <a:pt x="15" y="609"/>
                    </a:lnTo>
                    <a:lnTo>
                      <a:pt x="15" y="600"/>
                    </a:lnTo>
                    <a:lnTo>
                      <a:pt x="15" y="590"/>
                    </a:lnTo>
                    <a:lnTo>
                      <a:pt x="15" y="583"/>
                    </a:lnTo>
                    <a:lnTo>
                      <a:pt x="15" y="578"/>
                    </a:lnTo>
                    <a:lnTo>
                      <a:pt x="15" y="570"/>
                    </a:lnTo>
                    <a:lnTo>
                      <a:pt x="15" y="563"/>
                    </a:lnTo>
                    <a:lnTo>
                      <a:pt x="15" y="554"/>
                    </a:lnTo>
                    <a:lnTo>
                      <a:pt x="15" y="546"/>
                    </a:lnTo>
                    <a:lnTo>
                      <a:pt x="15" y="541"/>
                    </a:lnTo>
                    <a:lnTo>
                      <a:pt x="15" y="535"/>
                    </a:lnTo>
                    <a:lnTo>
                      <a:pt x="15" y="530"/>
                    </a:lnTo>
                    <a:lnTo>
                      <a:pt x="15" y="520"/>
                    </a:lnTo>
                    <a:lnTo>
                      <a:pt x="14" y="511"/>
                    </a:lnTo>
                    <a:lnTo>
                      <a:pt x="14" y="504"/>
                    </a:lnTo>
                    <a:lnTo>
                      <a:pt x="14" y="496"/>
                    </a:lnTo>
                    <a:lnTo>
                      <a:pt x="14" y="491"/>
                    </a:lnTo>
                    <a:lnTo>
                      <a:pt x="14" y="485"/>
                    </a:lnTo>
                    <a:lnTo>
                      <a:pt x="12" y="476"/>
                    </a:lnTo>
                    <a:lnTo>
                      <a:pt x="12" y="471"/>
                    </a:lnTo>
                    <a:lnTo>
                      <a:pt x="10" y="463"/>
                    </a:lnTo>
                    <a:lnTo>
                      <a:pt x="8" y="454"/>
                    </a:lnTo>
                    <a:lnTo>
                      <a:pt x="8" y="447"/>
                    </a:lnTo>
                    <a:lnTo>
                      <a:pt x="8" y="441"/>
                    </a:lnTo>
                    <a:lnTo>
                      <a:pt x="8" y="435"/>
                    </a:lnTo>
                    <a:lnTo>
                      <a:pt x="6" y="424"/>
                    </a:lnTo>
                    <a:lnTo>
                      <a:pt x="4" y="417"/>
                    </a:lnTo>
                    <a:lnTo>
                      <a:pt x="2" y="410"/>
                    </a:lnTo>
                    <a:lnTo>
                      <a:pt x="0" y="402"/>
                    </a:lnTo>
                    <a:lnTo>
                      <a:pt x="0" y="395"/>
                    </a:lnTo>
                    <a:lnTo>
                      <a:pt x="0" y="388"/>
                    </a:lnTo>
                    <a:lnTo>
                      <a:pt x="0" y="380"/>
                    </a:lnTo>
                    <a:lnTo>
                      <a:pt x="0" y="373"/>
                    </a:lnTo>
                    <a:lnTo>
                      <a:pt x="0" y="365"/>
                    </a:lnTo>
                    <a:lnTo>
                      <a:pt x="0" y="360"/>
                    </a:lnTo>
                    <a:lnTo>
                      <a:pt x="0" y="354"/>
                    </a:lnTo>
                    <a:lnTo>
                      <a:pt x="0" y="349"/>
                    </a:lnTo>
                    <a:lnTo>
                      <a:pt x="0" y="343"/>
                    </a:lnTo>
                    <a:lnTo>
                      <a:pt x="0" y="338"/>
                    </a:lnTo>
                    <a:lnTo>
                      <a:pt x="0" y="328"/>
                    </a:lnTo>
                    <a:lnTo>
                      <a:pt x="0" y="317"/>
                    </a:lnTo>
                    <a:lnTo>
                      <a:pt x="0" y="310"/>
                    </a:lnTo>
                    <a:lnTo>
                      <a:pt x="0" y="304"/>
                    </a:lnTo>
                    <a:lnTo>
                      <a:pt x="0" y="299"/>
                    </a:lnTo>
                    <a:lnTo>
                      <a:pt x="0" y="292"/>
                    </a:lnTo>
                    <a:lnTo>
                      <a:pt x="2" y="282"/>
                    </a:lnTo>
                    <a:lnTo>
                      <a:pt x="4" y="275"/>
                    </a:lnTo>
                    <a:lnTo>
                      <a:pt x="4" y="269"/>
                    </a:lnTo>
                    <a:lnTo>
                      <a:pt x="6" y="262"/>
                    </a:lnTo>
                    <a:lnTo>
                      <a:pt x="8" y="253"/>
                    </a:lnTo>
                    <a:lnTo>
                      <a:pt x="10" y="247"/>
                    </a:lnTo>
                    <a:lnTo>
                      <a:pt x="10" y="238"/>
                    </a:lnTo>
                    <a:lnTo>
                      <a:pt x="12" y="231"/>
                    </a:lnTo>
                    <a:lnTo>
                      <a:pt x="12" y="223"/>
                    </a:lnTo>
                    <a:lnTo>
                      <a:pt x="12" y="218"/>
                    </a:lnTo>
                    <a:lnTo>
                      <a:pt x="12" y="210"/>
                    </a:lnTo>
                    <a:lnTo>
                      <a:pt x="12" y="205"/>
                    </a:lnTo>
                    <a:lnTo>
                      <a:pt x="12" y="199"/>
                    </a:lnTo>
                    <a:lnTo>
                      <a:pt x="12" y="194"/>
                    </a:lnTo>
                    <a:lnTo>
                      <a:pt x="12" y="188"/>
                    </a:lnTo>
                    <a:lnTo>
                      <a:pt x="12" y="183"/>
                    </a:lnTo>
                    <a:lnTo>
                      <a:pt x="12" y="177"/>
                    </a:lnTo>
                    <a:lnTo>
                      <a:pt x="12" y="170"/>
                    </a:lnTo>
                    <a:lnTo>
                      <a:pt x="12" y="164"/>
                    </a:lnTo>
                    <a:lnTo>
                      <a:pt x="12" y="159"/>
                    </a:lnTo>
                    <a:lnTo>
                      <a:pt x="12" y="151"/>
                    </a:lnTo>
                    <a:lnTo>
                      <a:pt x="12" y="144"/>
                    </a:lnTo>
                    <a:lnTo>
                      <a:pt x="12" y="137"/>
                    </a:lnTo>
                    <a:lnTo>
                      <a:pt x="12" y="129"/>
                    </a:lnTo>
                    <a:lnTo>
                      <a:pt x="12" y="124"/>
                    </a:lnTo>
                    <a:lnTo>
                      <a:pt x="12" y="114"/>
                    </a:lnTo>
                    <a:lnTo>
                      <a:pt x="12" y="107"/>
                    </a:lnTo>
                    <a:lnTo>
                      <a:pt x="12" y="101"/>
                    </a:lnTo>
                    <a:lnTo>
                      <a:pt x="12" y="96"/>
                    </a:lnTo>
                    <a:lnTo>
                      <a:pt x="12" y="89"/>
                    </a:lnTo>
                    <a:lnTo>
                      <a:pt x="12" y="81"/>
                    </a:lnTo>
                    <a:lnTo>
                      <a:pt x="12" y="76"/>
                    </a:lnTo>
                    <a:lnTo>
                      <a:pt x="12" y="70"/>
                    </a:lnTo>
                    <a:lnTo>
                      <a:pt x="12" y="65"/>
                    </a:lnTo>
                    <a:lnTo>
                      <a:pt x="12" y="59"/>
                    </a:lnTo>
                    <a:lnTo>
                      <a:pt x="12" y="52"/>
                    </a:lnTo>
                    <a:lnTo>
                      <a:pt x="10" y="46"/>
                    </a:lnTo>
                    <a:lnTo>
                      <a:pt x="10" y="41"/>
                    </a:lnTo>
                    <a:lnTo>
                      <a:pt x="10" y="33"/>
                    </a:lnTo>
                    <a:lnTo>
                      <a:pt x="10" y="28"/>
                    </a:lnTo>
                    <a:lnTo>
                      <a:pt x="10" y="22"/>
                    </a:lnTo>
                    <a:lnTo>
                      <a:pt x="10" y="17"/>
                    </a:lnTo>
                    <a:lnTo>
                      <a:pt x="10" y="11"/>
                    </a:lnTo>
                    <a:lnTo>
                      <a:pt x="12" y="6"/>
                    </a:lnTo>
                    <a:lnTo>
                      <a:pt x="17" y="2"/>
                    </a:lnTo>
                    <a:lnTo>
                      <a:pt x="23" y="0"/>
                    </a:lnTo>
                    <a:lnTo>
                      <a:pt x="25" y="6"/>
                    </a:lnTo>
                    <a:lnTo>
                      <a:pt x="25" y="11"/>
                    </a:lnTo>
                    <a:lnTo>
                      <a:pt x="25" y="17"/>
                    </a:lnTo>
                    <a:lnTo>
                      <a:pt x="27" y="22"/>
                    </a:lnTo>
                    <a:lnTo>
                      <a:pt x="27" y="28"/>
                    </a:lnTo>
                    <a:lnTo>
                      <a:pt x="27" y="33"/>
                    </a:lnTo>
                    <a:lnTo>
                      <a:pt x="27" y="39"/>
                    </a:lnTo>
                    <a:lnTo>
                      <a:pt x="27" y="44"/>
                    </a:lnTo>
                    <a:lnTo>
                      <a:pt x="27" y="50"/>
                    </a:lnTo>
                    <a:lnTo>
                      <a:pt x="27" y="57"/>
                    </a:lnTo>
                    <a:lnTo>
                      <a:pt x="27" y="65"/>
                    </a:lnTo>
                    <a:lnTo>
                      <a:pt x="27" y="72"/>
                    </a:lnTo>
                    <a:lnTo>
                      <a:pt x="27" y="79"/>
                    </a:lnTo>
                    <a:lnTo>
                      <a:pt x="27" y="87"/>
                    </a:lnTo>
                    <a:lnTo>
                      <a:pt x="27" y="92"/>
                    </a:lnTo>
                    <a:lnTo>
                      <a:pt x="27" y="98"/>
                    </a:lnTo>
                    <a:lnTo>
                      <a:pt x="27" y="105"/>
                    </a:lnTo>
                    <a:lnTo>
                      <a:pt x="27" y="113"/>
                    </a:lnTo>
                    <a:lnTo>
                      <a:pt x="27" y="120"/>
                    </a:lnTo>
                    <a:lnTo>
                      <a:pt x="27" y="127"/>
                    </a:lnTo>
                    <a:lnTo>
                      <a:pt x="27" y="135"/>
                    </a:lnTo>
                    <a:lnTo>
                      <a:pt x="27" y="140"/>
                    </a:lnTo>
                    <a:lnTo>
                      <a:pt x="27" y="148"/>
                    </a:lnTo>
                    <a:lnTo>
                      <a:pt x="27" y="155"/>
                    </a:lnTo>
                    <a:lnTo>
                      <a:pt x="27" y="161"/>
                    </a:lnTo>
                    <a:lnTo>
                      <a:pt x="27" y="168"/>
                    </a:lnTo>
                    <a:lnTo>
                      <a:pt x="27" y="173"/>
                    </a:lnTo>
                    <a:lnTo>
                      <a:pt x="27" y="179"/>
                    </a:lnTo>
                    <a:lnTo>
                      <a:pt x="27" y="185"/>
                    </a:lnTo>
                    <a:lnTo>
                      <a:pt x="27" y="190"/>
                    </a:lnTo>
                    <a:lnTo>
                      <a:pt x="27" y="197"/>
                    </a:lnTo>
                    <a:lnTo>
                      <a:pt x="27" y="203"/>
                    </a:lnTo>
                    <a:lnTo>
                      <a:pt x="27" y="209"/>
                    </a:lnTo>
                    <a:lnTo>
                      <a:pt x="27" y="218"/>
                    </a:lnTo>
                    <a:lnTo>
                      <a:pt x="27" y="223"/>
                    </a:lnTo>
                    <a:lnTo>
                      <a:pt x="27" y="231"/>
                    </a:lnTo>
                    <a:lnTo>
                      <a:pt x="27" y="236"/>
                    </a:lnTo>
                    <a:lnTo>
                      <a:pt x="27" y="242"/>
                    </a:lnTo>
                    <a:lnTo>
                      <a:pt x="27" y="249"/>
                    </a:lnTo>
                    <a:lnTo>
                      <a:pt x="27" y="255"/>
                    </a:lnTo>
                    <a:lnTo>
                      <a:pt x="27" y="262"/>
                    </a:lnTo>
                    <a:lnTo>
                      <a:pt x="27" y="268"/>
                    </a:lnTo>
                    <a:lnTo>
                      <a:pt x="27" y="273"/>
                    </a:lnTo>
                    <a:lnTo>
                      <a:pt x="27" y="279"/>
                    </a:lnTo>
                    <a:lnTo>
                      <a:pt x="27" y="284"/>
                    </a:lnTo>
                    <a:lnTo>
                      <a:pt x="27" y="290"/>
                    </a:lnTo>
                    <a:lnTo>
                      <a:pt x="27" y="295"/>
                    </a:lnTo>
                    <a:lnTo>
                      <a:pt x="27" y="303"/>
                    </a:lnTo>
                    <a:lnTo>
                      <a:pt x="27" y="310"/>
                    </a:lnTo>
                    <a:lnTo>
                      <a:pt x="27" y="316"/>
                    </a:lnTo>
                    <a:lnTo>
                      <a:pt x="27" y="323"/>
                    </a:lnTo>
                    <a:lnTo>
                      <a:pt x="27" y="330"/>
                    </a:lnTo>
                    <a:lnTo>
                      <a:pt x="27" y="338"/>
                    </a:lnTo>
                    <a:lnTo>
                      <a:pt x="27" y="345"/>
                    </a:lnTo>
                    <a:lnTo>
                      <a:pt x="27" y="352"/>
                    </a:lnTo>
                    <a:lnTo>
                      <a:pt x="27" y="358"/>
                    </a:lnTo>
                    <a:lnTo>
                      <a:pt x="27" y="364"/>
                    </a:lnTo>
                    <a:lnTo>
                      <a:pt x="27" y="371"/>
                    </a:lnTo>
                    <a:lnTo>
                      <a:pt x="27" y="376"/>
                    </a:lnTo>
                    <a:lnTo>
                      <a:pt x="27" y="384"/>
                    </a:lnTo>
                    <a:lnTo>
                      <a:pt x="27" y="391"/>
                    </a:lnTo>
                    <a:lnTo>
                      <a:pt x="27" y="397"/>
                    </a:lnTo>
                    <a:lnTo>
                      <a:pt x="27" y="404"/>
                    </a:lnTo>
                    <a:lnTo>
                      <a:pt x="27" y="411"/>
                    </a:lnTo>
                    <a:lnTo>
                      <a:pt x="27" y="419"/>
                    </a:lnTo>
                    <a:lnTo>
                      <a:pt x="27" y="428"/>
                    </a:lnTo>
                    <a:lnTo>
                      <a:pt x="27" y="434"/>
                    </a:lnTo>
                    <a:lnTo>
                      <a:pt x="27" y="441"/>
                    </a:lnTo>
                    <a:lnTo>
                      <a:pt x="27" y="448"/>
                    </a:lnTo>
                    <a:lnTo>
                      <a:pt x="27" y="454"/>
                    </a:lnTo>
                    <a:lnTo>
                      <a:pt x="27" y="461"/>
                    </a:lnTo>
                    <a:lnTo>
                      <a:pt x="27" y="467"/>
                    </a:lnTo>
                    <a:lnTo>
                      <a:pt x="29" y="474"/>
                    </a:lnTo>
                    <a:lnTo>
                      <a:pt x="29" y="480"/>
                    </a:lnTo>
                    <a:lnTo>
                      <a:pt x="29" y="485"/>
                    </a:lnTo>
                    <a:lnTo>
                      <a:pt x="31" y="491"/>
                    </a:lnTo>
                    <a:lnTo>
                      <a:pt x="31" y="496"/>
                    </a:lnTo>
                    <a:lnTo>
                      <a:pt x="33" y="502"/>
                    </a:lnTo>
                    <a:lnTo>
                      <a:pt x="33" y="507"/>
                    </a:lnTo>
                    <a:lnTo>
                      <a:pt x="35" y="515"/>
                    </a:lnTo>
                    <a:lnTo>
                      <a:pt x="37" y="520"/>
                    </a:lnTo>
                    <a:lnTo>
                      <a:pt x="37" y="526"/>
                    </a:lnTo>
                    <a:lnTo>
                      <a:pt x="37" y="531"/>
                    </a:lnTo>
                    <a:lnTo>
                      <a:pt x="39" y="537"/>
                    </a:lnTo>
                    <a:lnTo>
                      <a:pt x="39" y="543"/>
                    </a:lnTo>
                    <a:lnTo>
                      <a:pt x="39" y="548"/>
                    </a:lnTo>
                    <a:lnTo>
                      <a:pt x="39" y="554"/>
                    </a:lnTo>
                    <a:lnTo>
                      <a:pt x="41" y="559"/>
                    </a:lnTo>
                    <a:lnTo>
                      <a:pt x="41" y="566"/>
                    </a:lnTo>
                    <a:lnTo>
                      <a:pt x="41" y="574"/>
                    </a:lnTo>
                    <a:lnTo>
                      <a:pt x="41" y="581"/>
                    </a:lnTo>
                    <a:lnTo>
                      <a:pt x="41" y="589"/>
                    </a:lnTo>
                    <a:lnTo>
                      <a:pt x="42" y="594"/>
                    </a:lnTo>
                    <a:lnTo>
                      <a:pt x="42" y="600"/>
                    </a:lnTo>
                    <a:lnTo>
                      <a:pt x="42" y="605"/>
                    </a:lnTo>
                    <a:lnTo>
                      <a:pt x="42" y="611"/>
                    </a:lnTo>
                    <a:lnTo>
                      <a:pt x="44" y="618"/>
                    </a:lnTo>
                    <a:lnTo>
                      <a:pt x="44" y="626"/>
                    </a:lnTo>
                    <a:lnTo>
                      <a:pt x="48" y="637"/>
                    </a:lnTo>
                    <a:lnTo>
                      <a:pt x="48" y="644"/>
                    </a:lnTo>
                    <a:lnTo>
                      <a:pt x="50" y="650"/>
                    </a:lnTo>
                    <a:lnTo>
                      <a:pt x="50" y="655"/>
                    </a:lnTo>
                    <a:lnTo>
                      <a:pt x="52" y="661"/>
                    </a:lnTo>
                    <a:lnTo>
                      <a:pt x="52" y="666"/>
                    </a:lnTo>
                    <a:lnTo>
                      <a:pt x="52" y="672"/>
                    </a:lnTo>
                    <a:lnTo>
                      <a:pt x="52" y="677"/>
                    </a:lnTo>
                    <a:lnTo>
                      <a:pt x="54" y="685"/>
                    </a:lnTo>
                    <a:lnTo>
                      <a:pt x="54" y="692"/>
                    </a:lnTo>
                    <a:lnTo>
                      <a:pt x="54" y="699"/>
                    </a:lnTo>
                    <a:lnTo>
                      <a:pt x="54" y="709"/>
                    </a:lnTo>
                    <a:lnTo>
                      <a:pt x="54" y="714"/>
                    </a:lnTo>
                    <a:lnTo>
                      <a:pt x="54" y="721"/>
                    </a:lnTo>
                    <a:lnTo>
                      <a:pt x="54" y="727"/>
                    </a:lnTo>
                    <a:lnTo>
                      <a:pt x="54" y="733"/>
                    </a:lnTo>
                    <a:lnTo>
                      <a:pt x="54" y="738"/>
                    </a:lnTo>
                    <a:lnTo>
                      <a:pt x="54" y="744"/>
                    </a:lnTo>
                    <a:lnTo>
                      <a:pt x="54" y="751"/>
                    </a:lnTo>
                    <a:lnTo>
                      <a:pt x="54" y="757"/>
                    </a:lnTo>
                    <a:lnTo>
                      <a:pt x="54" y="762"/>
                    </a:lnTo>
                    <a:lnTo>
                      <a:pt x="54" y="768"/>
                    </a:lnTo>
                    <a:lnTo>
                      <a:pt x="48" y="771"/>
                    </a:lnTo>
                    <a:lnTo>
                      <a:pt x="42" y="773"/>
                    </a:lnTo>
                    <a:lnTo>
                      <a:pt x="37" y="775"/>
                    </a:lnTo>
                    <a:lnTo>
                      <a:pt x="31" y="775"/>
                    </a:lnTo>
                    <a:lnTo>
                      <a:pt x="25" y="775"/>
                    </a:lnTo>
                    <a:lnTo>
                      <a:pt x="19" y="775"/>
                    </a:lnTo>
                    <a:lnTo>
                      <a:pt x="15" y="769"/>
                    </a:lnTo>
                    <a:lnTo>
                      <a:pt x="15" y="764"/>
                    </a:lnTo>
                    <a:lnTo>
                      <a:pt x="15" y="758"/>
                    </a:lnTo>
                    <a:lnTo>
                      <a:pt x="15" y="753"/>
                    </a:lnTo>
                    <a:lnTo>
                      <a:pt x="17" y="747"/>
                    </a:lnTo>
                    <a:lnTo>
                      <a:pt x="19" y="742"/>
                    </a:lnTo>
                  </a:path>
                </a:pathLst>
              </a:custGeom>
              <a:solidFill>
                <a:srgbClr val="EAEC5E"/>
              </a:solidFill>
              <a:ln w="12700" cap="rnd">
                <a:solidFill>
                  <a:srgbClr val="00CC00"/>
                </a:solidFill>
                <a:round/>
                <a:headEnd/>
                <a:tailEnd/>
              </a:ln>
            </p:spPr>
            <p:txBody>
              <a:bodyPr/>
              <a:lstStyle/>
              <a:p>
                <a:endParaRPr lang="en-US"/>
              </a:p>
            </p:txBody>
          </p:sp>
          <p:sp>
            <p:nvSpPr>
              <p:cNvPr id="3624" name="Freeform 499"/>
              <p:cNvSpPr>
                <a:spLocks/>
              </p:cNvSpPr>
              <p:nvPr/>
            </p:nvSpPr>
            <p:spPr bwMode="auto">
              <a:xfrm>
                <a:off x="4015" y="2160"/>
                <a:ext cx="53" cy="114"/>
              </a:xfrm>
              <a:custGeom>
                <a:avLst/>
                <a:gdLst>
                  <a:gd name="T0" fmla="*/ 49 w 53"/>
                  <a:gd name="T1" fmla="*/ 113 h 114"/>
                  <a:gd name="T2" fmla="*/ 51 w 53"/>
                  <a:gd name="T3" fmla="*/ 106 h 114"/>
                  <a:gd name="T4" fmla="*/ 52 w 53"/>
                  <a:gd name="T5" fmla="*/ 100 h 114"/>
                  <a:gd name="T6" fmla="*/ 52 w 53"/>
                  <a:gd name="T7" fmla="*/ 93 h 114"/>
                  <a:gd name="T8" fmla="*/ 52 w 53"/>
                  <a:gd name="T9" fmla="*/ 86 h 114"/>
                  <a:gd name="T10" fmla="*/ 52 w 53"/>
                  <a:gd name="T11" fmla="*/ 80 h 114"/>
                  <a:gd name="T12" fmla="*/ 52 w 53"/>
                  <a:gd name="T13" fmla="*/ 73 h 114"/>
                  <a:gd name="T14" fmla="*/ 50 w 53"/>
                  <a:gd name="T15" fmla="*/ 66 h 114"/>
                  <a:gd name="T16" fmla="*/ 48 w 53"/>
                  <a:gd name="T17" fmla="*/ 60 h 114"/>
                  <a:gd name="T18" fmla="*/ 45 w 53"/>
                  <a:gd name="T19" fmla="*/ 55 h 114"/>
                  <a:gd name="T20" fmla="*/ 43 w 53"/>
                  <a:gd name="T21" fmla="*/ 49 h 114"/>
                  <a:gd name="T22" fmla="*/ 40 w 53"/>
                  <a:gd name="T23" fmla="*/ 44 h 114"/>
                  <a:gd name="T24" fmla="*/ 38 w 53"/>
                  <a:gd name="T25" fmla="*/ 38 h 114"/>
                  <a:gd name="T26" fmla="*/ 35 w 53"/>
                  <a:gd name="T27" fmla="*/ 33 h 114"/>
                  <a:gd name="T28" fmla="*/ 33 w 53"/>
                  <a:gd name="T29" fmla="*/ 27 h 114"/>
                  <a:gd name="T30" fmla="*/ 30 w 53"/>
                  <a:gd name="T31" fmla="*/ 24 h 114"/>
                  <a:gd name="T32" fmla="*/ 27 w 53"/>
                  <a:gd name="T33" fmla="*/ 20 h 114"/>
                  <a:gd name="T34" fmla="*/ 24 w 53"/>
                  <a:gd name="T35" fmla="*/ 16 h 114"/>
                  <a:gd name="T36" fmla="*/ 21 w 53"/>
                  <a:gd name="T37" fmla="*/ 13 h 114"/>
                  <a:gd name="T38" fmla="*/ 18 w 53"/>
                  <a:gd name="T39" fmla="*/ 9 h 114"/>
                  <a:gd name="T40" fmla="*/ 15 w 53"/>
                  <a:gd name="T41" fmla="*/ 7 h 114"/>
                  <a:gd name="T42" fmla="*/ 12 w 53"/>
                  <a:gd name="T43" fmla="*/ 2 h 114"/>
                  <a:gd name="T44" fmla="*/ 9 w 53"/>
                  <a:gd name="T45" fmla="*/ 2 h 114"/>
                  <a:gd name="T46" fmla="*/ 6 w 53"/>
                  <a:gd name="T47" fmla="*/ 0 h 114"/>
                  <a:gd name="T48" fmla="*/ 3 w 53"/>
                  <a:gd name="T49" fmla="*/ 0 h 114"/>
                  <a:gd name="T50" fmla="*/ 0 w 53"/>
                  <a:gd name="T51" fmla="*/ 0 h 114"/>
                  <a:gd name="T52" fmla="*/ 3 w 53"/>
                  <a:gd name="T53" fmla="*/ 2 h 114"/>
                  <a:gd name="T54" fmla="*/ 0 w 53"/>
                  <a:gd name="T55" fmla="*/ 7 h 114"/>
                  <a:gd name="T56" fmla="*/ 0 w 53"/>
                  <a:gd name="T57" fmla="*/ 13 h 114"/>
                  <a:gd name="T58" fmla="*/ 1 w 53"/>
                  <a:gd name="T59" fmla="*/ 20 h 114"/>
                  <a:gd name="T60" fmla="*/ 3 w 53"/>
                  <a:gd name="T61" fmla="*/ 27 h 114"/>
                  <a:gd name="T62" fmla="*/ 4 w 53"/>
                  <a:gd name="T63" fmla="*/ 33 h 114"/>
                  <a:gd name="T64" fmla="*/ 5 w 53"/>
                  <a:gd name="T65" fmla="*/ 40 h 114"/>
                  <a:gd name="T66" fmla="*/ 7 w 53"/>
                  <a:gd name="T67" fmla="*/ 47 h 114"/>
                  <a:gd name="T68" fmla="*/ 10 w 53"/>
                  <a:gd name="T69" fmla="*/ 51 h 114"/>
                  <a:gd name="T70" fmla="*/ 12 w 53"/>
                  <a:gd name="T71" fmla="*/ 58 h 114"/>
                  <a:gd name="T72" fmla="*/ 15 w 53"/>
                  <a:gd name="T73" fmla="*/ 62 h 114"/>
                  <a:gd name="T74" fmla="*/ 18 w 53"/>
                  <a:gd name="T75" fmla="*/ 69 h 114"/>
                  <a:gd name="T76" fmla="*/ 21 w 53"/>
                  <a:gd name="T77" fmla="*/ 73 h 114"/>
                  <a:gd name="T78" fmla="*/ 24 w 53"/>
                  <a:gd name="T79" fmla="*/ 78 h 114"/>
                  <a:gd name="T80" fmla="*/ 26 w 53"/>
                  <a:gd name="T81" fmla="*/ 84 h 114"/>
                  <a:gd name="T82" fmla="*/ 29 w 53"/>
                  <a:gd name="T83" fmla="*/ 86 h 114"/>
                  <a:gd name="T84" fmla="*/ 31 w 53"/>
                  <a:gd name="T85" fmla="*/ 93 h 114"/>
                  <a:gd name="T86" fmla="*/ 34 w 53"/>
                  <a:gd name="T87" fmla="*/ 95 h 114"/>
                  <a:gd name="T88" fmla="*/ 37 w 53"/>
                  <a:gd name="T89" fmla="*/ 102 h 114"/>
                  <a:gd name="T90" fmla="*/ 39 w 53"/>
                  <a:gd name="T91" fmla="*/ 109 h 114"/>
                  <a:gd name="T92" fmla="*/ 42 w 53"/>
                  <a:gd name="T93" fmla="*/ 109 h 114"/>
                  <a:gd name="T94" fmla="*/ 45 w 53"/>
                  <a:gd name="T95" fmla="*/ 113 h 114"/>
                  <a:gd name="T96" fmla="*/ 48 w 53"/>
                  <a:gd name="T97" fmla="*/ 113 h 114"/>
                  <a:gd name="T98" fmla="*/ 51 w 53"/>
                  <a:gd name="T99" fmla="*/ 113 h 114"/>
                  <a:gd name="T100" fmla="*/ 51 w 53"/>
                  <a:gd name="T101" fmla="*/ 106 h 114"/>
                  <a:gd name="T102" fmla="*/ 51 w 53"/>
                  <a:gd name="T103" fmla="*/ 100 h 11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53"/>
                  <a:gd name="T157" fmla="*/ 0 h 114"/>
                  <a:gd name="T158" fmla="*/ 53 w 53"/>
                  <a:gd name="T159" fmla="*/ 114 h 114"/>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53" h="114">
                    <a:moveTo>
                      <a:pt x="49" y="113"/>
                    </a:moveTo>
                    <a:lnTo>
                      <a:pt x="51" y="106"/>
                    </a:lnTo>
                    <a:lnTo>
                      <a:pt x="52" y="100"/>
                    </a:lnTo>
                    <a:lnTo>
                      <a:pt x="52" y="93"/>
                    </a:lnTo>
                    <a:lnTo>
                      <a:pt x="52" y="86"/>
                    </a:lnTo>
                    <a:lnTo>
                      <a:pt x="52" y="80"/>
                    </a:lnTo>
                    <a:lnTo>
                      <a:pt x="52" y="73"/>
                    </a:lnTo>
                    <a:lnTo>
                      <a:pt x="50" y="66"/>
                    </a:lnTo>
                    <a:lnTo>
                      <a:pt x="48" y="60"/>
                    </a:lnTo>
                    <a:lnTo>
                      <a:pt x="45" y="55"/>
                    </a:lnTo>
                    <a:lnTo>
                      <a:pt x="43" y="49"/>
                    </a:lnTo>
                    <a:lnTo>
                      <a:pt x="40" y="44"/>
                    </a:lnTo>
                    <a:lnTo>
                      <a:pt x="38" y="38"/>
                    </a:lnTo>
                    <a:lnTo>
                      <a:pt x="35" y="33"/>
                    </a:lnTo>
                    <a:lnTo>
                      <a:pt x="33" y="27"/>
                    </a:lnTo>
                    <a:lnTo>
                      <a:pt x="30" y="24"/>
                    </a:lnTo>
                    <a:lnTo>
                      <a:pt x="27" y="20"/>
                    </a:lnTo>
                    <a:lnTo>
                      <a:pt x="24" y="16"/>
                    </a:lnTo>
                    <a:lnTo>
                      <a:pt x="21" y="13"/>
                    </a:lnTo>
                    <a:lnTo>
                      <a:pt x="18" y="9"/>
                    </a:lnTo>
                    <a:lnTo>
                      <a:pt x="15" y="7"/>
                    </a:lnTo>
                    <a:lnTo>
                      <a:pt x="12" y="2"/>
                    </a:lnTo>
                    <a:lnTo>
                      <a:pt x="9" y="2"/>
                    </a:lnTo>
                    <a:lnTo>
                      <a:pt x="6" y="0"/>
                    </a:lnTo>
                    <a:lnTo>
                      <a:pt x="3" y="0"/>
                    </a:lnTo>
                    <a:lnTo>
                      <a:pt x="0" y="0"/>
                    </a:lnTo>
                    <a:lnTo>
                      <a:pt x="3" y="2"/>
                    </a:lnTo>
                    <a:lnTo>
                      <a:pt x="0" y="7"/>
                    </a:lnTo>
                    <a:lnTo>
                      <a:pt x="0" y="13"/>
                    </a:lnTo>
                    <a:lnTo>
                      <a:pt x="1" y="20"/>
                    </a:lnTo>
                    <a:lnTo>
                      <a:pt x="3" y="27"/>
                    </a:lnTo>
                    <a:lnTo>
                      <a:pt x="4" y="33"/>
                    </a:lnTo>
                    <a:lnTo>
                      <a:pt x="5" y="40"/>
                    </a:lnTo>
                    <a:lnTo>
                      <a:pt x="7" y="47"/>
                    </a:lnTo>
                    <a:lnTo>
                      <a:pt x="10" y="51"/>
                    </a:lnTo>
                    <a:lnTo>
                      <a:pt x="12" y="58"/>
                    </a:lnTo>
                    <a:lnTo>
                      <a:pt x="15" y="62"/>
                    </a:lnTo>
                    <a:lnTo>
                      <a:pt x="18" y="69"/>
                    </a:lnTo>
                    <a:lnTo>
                      <a:pt x="21" y="73"/>
                    </a:lnTo>
                    <a:lnTo>
                      <a:pt x="24" y="78"/>
                    </a:lnTo>
                    <a:lnTo>
                      <a:pt x="26" y="84"/>
                    </a:lnTo>
                    <a:lnTo>
                      <a:pt x="29" y="86"/>
                    </a:lnTo>
                    <a:lnTo>
                      <a:pt x="31" y="93"/>
                    </a:lnTo>
                    <a:lnTo>
                      <a:pt x="34" y="95"/>
                    </a:lnTo>
                    <a:lnTo>
                      <a:pt x="37" y="102"/>
                    </a:lnTo>
                    <a:lnTo>
                      <a:pt x="39" y="109"/>
                    </a:lnTo>
                    <a:lnTo>
                      <a:pt x="42" y="109"/>
                    </a:lnTo>
                    <a:lnTo>
                      <a:pt x="45" y="113"/>
                    </a:lnTo>
                    <a:lnTo>
                      <a:pt x="48" y="113"/>
                    </a:lnTo>
                    <a:lnTo>
                      <a:pt x="51" y="113"/>
                    </a:lnTo>
                    <a:lnTo>
                      <a:pt x="51" y="106"/>
                    </a:lnTo>
                    <a:lnTo>
                      <a:pt x="51" y="100"/>
                    </a:lnTo>
                  </a:path>
                </a:pathLst>
              </a:custGeom>
              <a:solidFill>
                <a:srgbClr val="EAEC5E"/>
              </a:solidFill>
              <a:ln w="12700" cap="rnd">
                <a:solidFill>
                  <a:schemeClr val="tx1"/>
                </a:solidFill>
                <a:round/>
                <a:headEnd/>
                <a:tailEnd/>
              </a:ln>
            </p:spPr>
            <p:txBody>
              <a:bodyPr/>
              <a:lstStyle/>
              <a:p>
                <a:endParaRPr lang="en-US"/>
              </a:p>
            </p:txBody>
          </p:sp>
          <p:grpSp>
            <p:nvGrpSpPr>
              <p:cNvPr id="3625" name="Group 500"/>
              <p:cNvGrpSpPr>
                <a:grpSpLocks/>
              </p:cNvGrpSpPr>
              <p:nvPr/>
            </p:nvGrpSpPr>
            <p:grpSpPr bwMode="auto">
              <a:xfrm>
                <a:off x="4029" y="1856"/>
                <a:ext cx="97" cy="111"/>
                <a:chOff x="3654" y="1129"/>
                <a:chExt cx="97" cy="111"/>
              </a:xfrm>
            </p:grpSpPr>
            <p:sp>
              <p:nvSpPr>
                <p:cNvPr id="3626" name="Freeform 501"/>
                <p:cNvSpPr>
                  <a:spLocks/>
                </p:cNvSpPr>
                <p:nvPr/>
              </p:nvSpPr>
              <p:spPr bwMode="auto">
                <a:xfrm>
                  <a:off x="3705" y="1214"/>
                  <a:ext cx="46" cy="16"/>
                </a:xfrm>
                <a:custGeom>
                  <a:avLst/>
                  <a:gdLst>
                    <a:gd name="T0" fmla="*/ 0 w 46"/>
                    <a:gd name="T1" fmla="*/ 15 h 16"/>
                    <a:gd name="T2" fmla="*/ 2 w 46"/>
                    <a:gd name="T3" fmla="*/ 11 h 16"/>
                    <a:gd name="T4" fmla="*/ 6 w 46"/>
                    <a:gd name="T5" fmla="*/ 10 h 16"/>
                    <a:gd name="T6" fmla="*/ 11 w 46"/>
                    <a:gd name="T7" fmla="*/ 8 h 16"/>
                    <a:gd name="T8" fmla="*/ 16 w 46"/>
                    <a:gd name="T9" fmla="*/ 5 h 16"/>
                    <a:gd name="T10" fmla="*/ 21 w 46"/>
                    <a:gd name="T11" fmla="*/ 3 h 16"/>
                    <a:gd name="T12" fmla="*/ 26 w 46"/>
                    <a:gd name="T13" fmla="*/ 3 h 16"/>
                    <a:gd name="T14" fmla="*/ 30 w 46"/>
                    <a:gd name="T15" fmla="*/ 3 h 16"/>
                    <a:gd name="T16" fmla="*/ 35 w 46"/>
                    <a:gd name="T17" fmla="*/ 0 h 16"/>
                    <a:gd name="T18" fmla="*/ 39 w 46"/>
                    <a:gd name="T19" fmla="*/ 0 h 16"/>
                    <a:gd name="T20" fmla="*/ 44 w 46"/>
                    <a:gd name="T21" fmla="*/ 0 h 16"/>
                    <a:gd name="T22" fmla="*/ 45 w 46"/>
                    <a:gd name="T23" fmla="*/ 0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6"/>
                    <a:gd name="T37" fmla="*/ 0 h 16"/>
                    <a:gd name="T38" fmla="*/ 46 w 46"/>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6" h="16">
                      <a:moveTo>
                        <a:pt x="0" y="15"/>
                      </a:moveTo>
                      <a:lnTo>
                        <a:pt x="2" y="11"/>
                      </a:lnTo>
                      <a:lnTo>
                        <a:pt x="6" y="10"/>
                      </a:lnTo>
                      <a:lnTo>
                        <a:pt x="11" y="8"/>
                      </a:lnTo>
                      <a:lnTo>
                        <a:pt x="16" y="5"/>
                      </a:lnTo>
                      <a:lnTo>
                        <a:pt x="21" y="3"/>
                      </a:lnTo>
                      <a:lnTo>
                        <a:pt x="26" y="3"/>
                      </a:lnTo>
                      <a:lnTo>
                        <a:pt x="30" y="3"/>
                      </a:lnTo>
                      <a:lnTo>
                        <a:pt x="35" y="0"/>
                      </a:lnTo>
                      <a:lnTo>
                        <a:pt x="39" y="0"/>
                      </a:lnTo>
                      <a:lnTo>
                        <a:pt x="44" y="0"/>
                      </a:lnTo>
                      <a:lnTo>
                        <a:pt x="45"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627" name="Freeform 502"/>
                <p:cNvSpPr>
                  <a:spLocks/>
                </p:cNvSpPr>
                <p:nvPr/>
              </p:nvSpPr>
              <p:spPr bwMode="auto">
                <a:xfrm>
                  <a:off x="3704" y="1172"/>
                  <a:ext cx="42" cy="41"/>
                </a:xfrm>
                <a:custGeom>
                  <a:avLst/>
                  <a:gdLst>
                    <a:gd name="T0" fmla="*/ 0 w 42"/>
                    <a:gd name="T1" fmla="*/ 40 h 41"/>
                    <a:gd name="T2" fmla="*/ 2 w 42"/>
                    <a:gd name="T3" fmla="*/ 29 h 41"/>
                    <a:gd name="T4" fmla="*/ 6 w 42"/>
                    <a:gd name="T5" fmla="*/ 27 h 41"/>
                    <a:gd name="T6" fmla="*/ 10 w 42"/>
                    <a:gd name="T7" fmla="*/ 20 h 41"/>
                    <a:gd name="T8" fmla="*/ 14 w 42"/>
                    <a:gd name="T9" fmla="*/ 13 h 41"/>
                    <a:gd name="T10" fmla="*/ 19 w 42"/>
                    <a:gd name="T11" fmla="*/ 7 h 41"/>
                    <a:gd name="T12" fmla="*/ 24 w 42"/>
                    <a:gd name="T13" fmla="*/ 7 h 41"/>
                    <a:gd name="T14" fmla="*/ 27 w 42"/>
                    <a:gd name="T15" fmla="*/ 7 h 41"/>
                    <a:gd name="T16" fmla="*/ 32 w 42"/>
                    <a:gd name="T17" fmla="*/ 0 h 41"/>
                    <a:gd name="T18" fmla="*/ 36 w 42"/>
                    <a:gd name="T19" fmla="*/ 0 h 41"/>
                    <a:gd name="T20" fmla="*/ 40 w 42"/>
                    <a:gd name="T21" fmla="*/ 0 h 41"/>
                    <a:gd name="T22" fmla="*/ 41 w 42"/>
                    <a:gd name="T23" fmla="*/ 0 h 4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2"/>
                    <a:gd name="T37" fmla="*/ 0 h 41"/>
                    <a:gd name="T38" fmla="*/ 42 w 42"/>
                    <a:gd name="T39" fmla="*/ 41 h 4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2" h="41">
                      <a:moveTo>
                        <a:pt x="0" y="40"/>
                      </a:moveTo>
                      <a:lnTo>
                        <a:pt x="2" y="29"/>
                      </a:lnTo>
                      <a:lnTo>
                        <a:pt x="6" y="27"/>
                      </a:lnTo>
                      <a:lnTo>
                        <a:pt x="10" y="20"/>
                      </a:lnTo>
                      <a:lnTo>
                        <a:pt x="14" y="13"/>
                      </a:lnTo>
                      <a:lnTo>
                        <a:pt x="19" y="7"/>
                      </a:lnTo>
                      <a:lnTo>
                        <a:pt x="24" y="7"/>
                      </a:lnTo>
                      <a:lnTo>
                        <a:pt x="27" y="7"/>
                      </a:lnTo>
                      <a:lnTo>
                        <a:pt x="32" y="0"/>
                      </a:lnTo>
                      <a:lnTo>
                        <a:pt x="36" y="0"/>
                      </a:lnTo>
                      <a:lnTo>
                        <a:pt x="40" y="0"/>
                      </a:lnTo>
                      <a:lnTo>
                        <a:pt x="41"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628" name="Freeform 503"/>
                <p:cNvSpPr>
                  <a:spLocks/>
                </p:cNvSpPr>
                <p:nvPr/>
              </p:nvSpPr>
              <p:spPr bwMode="auto">
                <a:xfrm>
                  <a:off x="3706" y="1144"/>
                  <a:ext cx="30" cy="59"/>
                </a:xfrm>
                <a:custGeom>
                  <a:avLst/>
                  <a:gdLst>
                    <a:gd name="T0" fmla="*/ 0 w 30"/>
                    <a:gd name="T1" fmla="*/ 58 h 59"/>
                    <a:gd name="T2" fmla="*/ 2 w 30"/>
                    <a:gd name="T3" fmla="*/ 42 h 59"/>
                    <a:gd name="T4" fmla="*/ 4 w 30"/>
                    <a:gd name="T5" fmla="*/ 39 h 59"/>
                    <a:gd name="T6" fmla="*/ 7 w 30"/>
                    <a:gd name="T7" fmla="*/ 29 h 59"/>
                    <a:gd name="T8" fmla="*/ 10 w 30"/>
                    <a:gd name="T9" fmla="*/ 19 h 59"/>
                    <a:gd name="T10" fmla="*/ 13 w 30"/>
                    <a:gd name="T11" fmla="*/ 10 h 59"/>
                    <a:gd name="T12" fmla="*/ 17 w 30"/>
                    <a:gd name="T13" fmla="*/ 10 h 59"/>
                    <a:gd name="T14" fmla="*/ 19 w 30"/>
                    <a:gd name="T15" fmla="*/ 10 h 59"/>
                    <a:gd name="T16" fmla="*/ 22 w 30"/>
                    <a:gd name="T17" fmla="*/ 0 h 59"/>
                    <a:gd name="T18" fmla="*/ 25 w 30"/>
                    <a:gd name="T19" fmla="*/ 0 h 59"/>
                    <a:gd name="T20" fmla="*/ 28 w 30"/>
                    <a:gd name="T21" fmla="*/ 0 h 59"/>
                    <a:gd name="T22" fmla="*/ 29 w 30"/>
                    <a:gd name="T23" fmla="*/ 0 h 5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0"/>
                    <a:gd name="T37" fmla="*/ 0 h 59"/>
                    <a:gd name="T38" fmla="*/ 30 w 30"/>
                    <a:gd name="T39" fmla="*/ 59 h 5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0" h="59">
                      <a:moveTo>
                        <a:pt x="0" y="58"/>
                      </a:moveTo>
                      <a:lnTo>
                        <a:pt x="2" y="42"/>
                      </a:lnTo>
                      <a:lnTo>
                        <a:pt x="4" y="39"/>
                      </a:lnTo>
                      <a:lnTo>
                        <a:pt x="7" y="29"/>
                      </a:lnTo>
                      <a:lnTo>
                        <a:pt x="10" y="19"/>
                      </a:lnTo>
                      <a:lnTo>
                        <a:pt x="13" y="10"/>
                      </a:lnTo>
                      <a:lnTo>
                        <a:pt x="17" y="10"/>
                      </a:lnTo>
                      <a:lnTo>
                        <a:pt x="19" y="10"/>
                      </a:lnTo>
                      <a:lnTo>
                        <a:pt x="22" y="0"/>
                      </a:lnTo>
                      <a:lnTo>
                        <a:pt x="25" y="0"/>
                      </a:lnTo>
                      <a:lnTo>
                        <a:pt x="28" y="0"/>
                      </a:lnTo>
                      <a:lnTo>
                        <a:pt x="29"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629" name="Freeform 504"/>
                <p:cNvSpPr>
                  <a:spLocks/>
                </p:cNvSpPr>
                <p:nvPr/>
              </p:nvSpPr>
              <p:spPr bwMode="auto">
                <a:xfrm>
                  <a:off x="3654" y="1214"/>
                  <a:ext cx="46" cy="16"/>
                </a:xfrm>
                <a:custGeom>
                  <a:avLst/>
                  <a:gdLst>
                    <a:gd name="T0" fmla="*/ 45 w 46"/>
                    <a:gd name="T1" fmla="*/ 15 h 16"/>
                    <a:gd name="T2" fmla="*/ 43 w 46"/>
                    <a:gd name="T3" fmla="*/ 11 h 16"/>
                    <a:gd name="T4" fmla="*/ 39 w 46"/>
                    <a:gd name="T5" fmla="*/ 10 h 16"/>
                    <a:gd name="T6" fmla="*/ 34 w 46"/>
                    <a:gd name="T7" fmla="*/ 8 h 16"/>
                    <a:gd name="T8" fmla="*/ 29 w 46"/>
                    <a:gd name="T9" fmla="*/ 5 h 16"/>
                    <a:gd name="T10" fmla="*/ 24 w 46"/>
                    <a:gd name="T11" fmla="*/ 3 h 16"/>
                    <a:gd name="T12" fmla="*/ 19 w 46"/>
                    <a:gd name="T13" fmla="*/ 3 h 16"/>
                    <a:gd name="T14" fmla="*/ 15 w 46"/>
                    <a:gd name="T15" fmla="*/ 3 h 16"/>
                    <a:gd name="T16" fmla="*/ 10 w 46"/>
                    <a:gd name="T17" fmla="*/ 0 h 16"/>
                    <a:gd name="T18" fmla="*/ 6 w 46"/>
                    <a:gd name="T19" fmla="*/ 0 h 16"/>
                    <a:gd name="T20" fmla="*/ 1 w 46"/>
                    <a:gd name="T21" fmla="*/ 0 h 16"/>
                    <a:gd name="T22" fmla="*/ 0 w 46"/>
                    <a:gd name="T23" fmla="*/ 0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6"/>
                    <a:gd name="T37" fmla="*/ 0 h 16"/>
                    <a:gd name="T38" fmla="*/ 46 w 46"/>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6" h="16">
                      <a:moveTo>
                        <a:pt x="45" y="15"/>
                      </a:moveTo>
                      <a:lnTo>
                        <a:pt x="43" y="11"/>
                      </a:lnTo>
                      <a:lnTo>
                        <a:pt x="39" y="10"/>
                      </a:lnTo>
                      <a:lnTo>
                        <a:pt x="34" y="8"/>
                      </a:lnTo>
                      <a:lnTo>
                        <a:pt x="29" y="5"/>
                      </a:lnTo>
                      <a:lnTo>
                        <a:pt x="24" y="3"/>
                      </a:lnTo>
                      <a:lnTo>
                        <a:pt x="19" y="3"/>
                      </a:lnTo>
                      <a:lnTo>
                        <a:pt x="15" y="3"/>
                      </a:lnTo>
                      <a:lnTo>
                        <a:pt x="10" y="0"/>
                      </a:lnTo>
                      <a:lnTo>
                        <a:pt x="6" y="0"/>
                      </a:lnTo>
                      <a:lnTo>
                        <a:pt x="1" y="0"/>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630" name="Freeform 505"/>
                <p:cNvSpPr>
                  <a:spLocks/>
                </p:cNvSpPr>
                <p:nvPr/>
              </p:nvSpPr>
              <p:spPr bwMode="auto">
                <a:xfrm>
                  <a:off x="3657" y="1168"/>
                  <a:ext cx="41" cy="44"/>
                </a:xfrm>
                <a:custGeom>
                  <a:avLst/>
                  <a:gdLst>
                    <a:gd name="T0" fmla="*/ 40 w 41"/>
                    <a:gd name="T1" fmla="*/ 43 h 44"/>
                    <a:gd name="T2" fmla="*/ 38 w 41"/>
                    <a:gd name="T3" fmla="*/ 31 h 44"/>
                    <a:gd name="T4" fmla="*/ 34 w 41"/>
                    <a:gd name="T5" fmla="*/ 29 h 44"/>
                    <a:gd name="T6" fmla="*/ 30 w 41"/>
                    <a:gd name="T7" fmla="*/ 22 h 44"/>
                    <a:gd name="T8" fmla="*/ 26 w 41"/>
                    <a:gd name="T9" fmla="*/ 14 h 44"/>
                    <a:gd name="T10" fmla="*/ 22 w 41"/>
                    <a:gd name="T11" fmla="*/ 7 h 44"/>
                    <a:gd name="T12" fmla="*/ 17 w 41"/>
                    <a:gd name="T13" fmla="*/ 7 h 44"/>
                    <a:gd name="T14" fmla="*/ 13 w 41"/>
                    <a:gd name="T15" fmla="*/ 7 h 44"/>
                    <a:gd name="T16" fmla="*/ 9 w 41"/>
                    <a:gd name="T17" fmla="*/ 0 h 44"/>
                    <a:gd name="T18" fmla="*/ 5 w 41"/>
                    <a:gd name="T19" fmla="*/ 0 h 44"/>
                    <a:gd name="T20" fmla="*/ 1 w 41"/>
                    <a:gd name="T21" fmla="*/ 0 h 44"/>
                    <a:gd name="T22" fmla="*/ 0 w 41"/>
                    <a:gd name="T23" fmla="*/ 0 h 4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1"/>
                    <a:gd name="T37" fmla="*/ 0 h 44"/>
                    <a:gd name="T38" fmla="*/ 41 w 41"/>
                    <a:gd name="T39" fmla="*/ 44 h 4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1" h="44">
                      <a:moveTo>
                        <a:pt x="40" y="43"/>
                      </a:moveTo>
                      <a:lnTo>
                        <a:pt x="38" y="31"/>
                      </a:lnTo>
                      <a:lnTo>
                        <a:pt x="34" y="29"/>
                      </a:lnTo>
                      <a:lnTo>
                        <a:pt x="30" y="22"/>
                      </a:lnTo>
                      <a:lnTo>
                        <a:pt x="26" y="14"/>
                      </a:lnTo>
                      <a:lnTo>
                        <a:pt x="22" y="7"/>
                      </a:lnTo>
                      <a:lnTo>
                        <a:pt x="17" y="7"/>
                      </a:lnTo>
                      <a:lnTo>
                        <a:pt x="13" y="7"/>
                      </a:lnTo>
                      <a:lnTo>
                        <a:pt x="9" y="0"/>
                      </a:lnTo>
                      <a:lnTo>
                        <a:pt x="5" y="0"/>
                      </a:lnTo>
                      <a:lnTo>
                        <a:pt x="1" y="0"/>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631" name="Freeform 506"/>
                <p:cNvSpPr>
                  <a:spLocks/>
                </p:cNvSpPr>
                <p:nvPr/>
              </p:nvSpPr>
              <p:spPr bwMode="auto">
                <a:xfrm>
                  <a:off x="3663" y="1147"/>
                  <a:ext cx="38" cy="56"/>
                </a:xfrm>
                <a:custGeom>
                  <a:avLst/>
                  <a:gdLst>
                    <a:gd name="T0" fmla="*/ 37 w 38"/>
                    <a:gd name="T1" fmla="*/ 55 h 56"/>
                    <a:gd name="T2" fmla="*/ 35 w 38"/>
                    <a:gd name="T3" fmla="*/ 40 h 56"/>
                    <a:gd name="T4" fmla="*/ 32 w 38"/>
                    <a:gd name="T5" fmla="*/ 37 h 56"/>
                    <a:gd name="T6" fmla="*/ 28 w 38"/>
                    <a:gd name="T7" fmla="*/ 28 h 56"/>
                    <a:gd name="T8" fmla="*/ 24 w 38"/>
                    <a:gd name="T9" fmla="*/ 18 h 56"/>
                    <a:gd name="T10" fmla="*/ 20 w 38"/>
                    <a:gd name="T11" fmla="*/ 9 h 56"/>
                    <a:gd name="T12" fmla="*/ 16 w 38"/>
                    <a:gd name="T13" fmla="*/ 9 h 56"/>
                    <a:gd name="T14" fmla="*/ 12 w 38"/>
                    <a:gd name="T15" fmla="*/ 9 h 56"/>
                    <a:gd name="T16" fmla="*/ 8 w 38"/>
                    <a:gd name="T17" fmla="*/ 0 h 56"/>
                    <a:gd name="T18" fmla="*/ 5 w 38"/>
                    <a:gd name="T19" fmla="*/ 0 h 56"/>
                    <a:gd name="T20" fmla="*/ 1 w 38"/>
                    <a:gd name="T21" fmla="*/ 0 h 56"/>
                    <a:gd name="T22" fmla="*/ 0 w 38"/>
                    <a:gd name="T23" fmla="*/ 0 h 5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8"/>
                    <a:gd name="T37" fmla="*/ 0 h 56"/>
                    <a:gd name="T38" fmla="*/ 38 w 38"/>
                    <a:gd name="T39" fmla="*/ 56 h 5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8" h="56">
                      <a:moveTo>
                        <a:pt x="37" y="55"/>
                      </a:moveTo>
                      <a:lnTo>
                        <a:pt x="35" y="40"/>
                      </a:lnTo>
                      <a:lnTo>
                        <a:pt x="32" y="37"/>
                      </a:lnTo>
                      <a:lnTo>
                        <a:pt x="28" y="28"/>
                      </a:lnTo>
                      <a:lnTo>
                        <a:pt x="24" y="18"/>
                      </a:lnTo>
                      <a:lnTo>
                        <a:pt x="20" y="9"/>
                      </a:lnTo>
                      <a:lnTo>
                        <a:pt x="16" y="9"/>
                      </a:lnTo>
                      <a:lnTo>
                        <a:pt x="12" y="9"/>
                      </a:lnTo>
                      <a:lnTo>
                        <a:pt x="8" y="0"/>
                      </a:lnTo>
                      <a:lnTo>
                        <a:pt x="5" y="0"/>
                      </a:lnTo>
                      <a:lnTo>
                        <a:pt x="1" y="0"/>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632" name="Line 507"/>
                <p:cNvSpPr>
                  <a:spLocks noChangeShapeType="1"/>
                </p:cNvSpPr>
                <p:nvPr/>
              </p:nvSpPr>
              <p:spPr bwMode="auto">
                <a:xfrm flipH="1" flipV="1">
                  <a:off x="3701" y="1129"/>
                  <a:ext cx="1" cy="11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33" name="Freeform 508"/>
                <p:cNvSpPr>
                  <a:spLocks/>
                </p:cNvSpPr>
                <p:nvPr/>
              </p:nvSpPr>
              <p:spPr bwMode="auto">
                <a:xfrm>
                  <a:off x="3705" y="1190"/>
                  <a:ext cx="39" cy="31"/>
                </a:xfrm>
                <a:custGeom>
                  <a:avLst/>
                  <a:gdLst>
                    <a:gd name="T0" fmla="*/ 0 w 39"/>
                    <a:gd name="T1" fmla="*/ 30 h 31"/>
                    <a:gd name="T2" fmla="*/ 5 w 39"/>
                    <a:gd name="T3" fmla="*/ 25 h 31"/>
                    <a:gd name="T4" fmla="*/ 7 w 39"/>
                    <a:gd name="T5" fmla="*/ 20 h 31"/>
                    <a:gd name="T6" fmla="*/ 11 w 39"/>
                    <a:gd name="T7" fmla="*/ 17 h 31"/>
                    <a:gd name="T8" fmla="*/ 12 w 39"/>
                    <a:gd name="T9" fmla="*/ 13 h 31"/>
                    <a:gd name="T10" fmla="*/ 16 w 39"/>
                    <a:gd name="T11" fmla="*/ 11 h 31"/>
                    <a:gd name="T12" fmla="*/ 21 w 39"/>
                    <a:gd name="T13" fmla="*/ 6 h 31"/>
                    <a:gd name="T14" fmla="*/ 26 w 39"/>
                    <a:gd name="T15" fmla="*/ 3 h 31"/>
                    <a:gd name="T16" fmla="*/ 30 w 39"/>
                    <a:gd name="T17" fmla="*/ 2 h 31"/>
                    <a:gd name="T18" fmla="*/ 36 w 39"/>
                    <a:gd name="T19" fmla="*/ 1 h 31"/>
                    <a:gd name="T20" fmla="*/ 38 w 39"/>
                    <a:gd name="T21" fmla="*/ 0 h 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9"/>
                    <a:gd name="T34" fmla="*/ 0 h 31"/>
                    <a:gd name="T35" fmla="*/ 39 w 39"/>
                    <a:gd name="T36" fmla="*/ 31 h 3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9" h="31">
                      <a:moveTo>
                        <a:pt x="0" y="30"/>
                      </a:moveTo>
                      <a:lnTo>
                        <a:pt x="5" y="25"/>
                      </a:lnTo>
                      <a:lnTo>
                        <a:pt x="7" y="20"/>
                      </a:lnTo>
                      <a:lnTo>
                        <a:pt x="11" y="17"/>
                      </a:lnTo>
                      <a:lnTo>
                        <a:pt x="12" y="13"/>
                      </a:lnTo>
                      <a:lnTo>
                        <a:pt x="16" y="11"/>
                      </a:lnTo>
                      <a:lnTo>
                        <a:pt x="21" y="6"/>
                      </a:lnTo>
                      <a:lnTo>
                        <a:pt x="26" y="3"/>
                      </a:lnTo>
                      <a:lnTo>
                        <a:pt x="30" y="2"/>
                      </a:lnTo>
                      <a:lnTo>
                        <a:pt x="36" y="1"/>
                      </a:lnTo>
                      <a:lnTo>
                        <a:pt x="38"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634" name="Freeform 509"/>
                <p:cNvSpPr>
                  <a:spLocks/>
                </p:cNvSpPr>
                <p:nvPr/>
              </p:nvSpPr>
              <p:spPr bwMode="auto">
                <a:xfrm>
                  <a:off x="3662" y="1192"/>
                  <a:ext cx="39" cy="31"/>
                </a:xfrm>
                <a:custGeom>
                  <a:avLst/>
                  <a:gdLst>
                    <a:gd name="T0" fmla="*/ 38 w 39"/>
                    <a:gd name="T1" fmla="*/ 30 h 31"/>
                    <a:gd name="T2" fmla="*/ 33 w 39"/>
                    <a:gd name="T3" fmla="*/ 25 h 31"/>
                    <a:gd name="T4" fmla="*/ 31 w 39"/>
                    <a:gd name="T5" fmla="*/ 20 h 31"/>
                    <a:gd name="T6" fmla="*/ 27 w 39"/>
                    <a:gd name="T7" fmla="*/ 17 h 31"/>
                    <a:gd name="T8" fmla="*/ 26 w 39"/>
                    <a:gd name="T9" fmla="*/ 13 h 31"/>
                    <a:gd name="T10" fmla="*/ 22 w 39"/>
                    <a:gd name="T11" fmla="*/ 11 h 31"/>
                    <a:gd name="T12" fmla="*/ 17 w 39"/>
                    <a:gd name="T13" fmla="*/ 6 h 31"/>
                    <a:gd name="T14" fmla="*/ 12 w 39"/>
                    <a:gd name="T15" fmla="*/ 3 h 31"/>
                    <a:gd name="T16" fmla="*/ 8 w 39"/>
                    <a:gd name="T17" fmla="*/ 2 h 31"/>
                    <a:gd name="T18" fmla="*/ 2 w 39"/>
                    <a:gd name="T19" fmla="*/ 1 h 31"/>
                    <a:gd name="T20" fmla="*/ 0 w 39"/>
                    <a:gd name="T21" fmla="*/ 0 h 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9"/>
                    <a:gd name="T34" fmla="*/ 0 h 31"/>
                    <a:gd name="T35" fmla="*/ 39 w 39"/>
                    <a:gd name="T36" fmla="*/ 31 h 3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9" h="31">
                      <a:moveTo>
                        <a:pt x="38" y="30"/>
                      </a:moveTo>
                      <a:lnTo>
                        <a:pt x="33" y="25"/>
                      </a:lnTo>
                      <a:lnTo>
                        <a:pt x="31" y="20"/>
                      </a:lnTo>
                      <a:lnTo>
                        <a:pt x="27" y="17"/>
                      </a:lnTo>
                      <a:lnTo>
                        <a:pt x="26" y="13"/>
                      </a:lnTo>
                      <a:lnTo>
                        <a:pt x="22" y="11"/>
                      </a:lnTo>
                      <a:lnTo>
                        <a:pt x="17" y="6"/>
                      </a:lnTo>
                      <a:lnTo>
                        <a:pt x="12" y="3"/>
                      </a:lnTo>
                      <a:lnTo>
                        <a:pt x="8" y="2"/>
                      </a:lnTo>
                      <a:lnTo>
                        <a:pt x="2" y="1"/>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grpSp>
          <p:nvGrpSpPr>
            <p:cNvPr id="3598" name="Group 510"/>
            <p:cNvGrpSpPr>
              <a:grpSpLocks/>
            </p:cNvGrpSpPr>
            <p:nvPr/>
          </p:nvGrpSpPr>
          <p:grpSpPr bwMode="auto">
            <a:xfrm>
              <a:off x="4502" y="2160"/>
              <a:ext cx="359" cy="714"/>
              <a:chOff x="3897" y="1856"/>
              <a:chExt cx="331" cy="714"/>
            </a:xfrm>
          </p:grpSpPr>
          <p:sp>
            <p:nvSpPr>
              <p:cNvPr id="3599" name="Freeform 511"/>
              <p:cNvSpPr>
                <a:spLocks/>
              </p:cNvSpPr>
              <p:nvPr/>
            </p:nvSpPr>
            <p:spPr bwMode="auto">
              <a:xfrm>
                <a:off x="4097" y="2265"/>
                <a:ext cx="23" cy="36"/>
              </a:xfrm>
              <a:custGeom>
                <a:avLst/>
                <a:gdLst>
                  <a:gd name="T0" fmla="*/ 0 w 23"/>
                  <a:gd name="T1" fmla="*/ 35 h 36"/>
                  <a:gd name="T2" fmla="*/ 0 w 23"/>
                  <a:gd name="T3" fmla="*/ 29 h 36"/>
                  <a:gd name="T4" fmla="*/ 0 w 23"/>
                  <a:gd name="T5" fmla="*/ 23 h 36"/>
                  <a:gd name="T6" fmla="*/ 4 w 23"/>
                  <a:gd name="T7" fmla="*/ 16 h 36"/>
                  <a:gd name="T8" fmla="*/ 7 w 23"/>
                  <a:gd name="T9" fmla="*/ 10 h 36"/>
                  <a:gd name="T10" fmla="*/ 13 w 23"/>
                  <a:gd name="T11" fmla="*/ 6 h 36"/>
                  <a:gd name="T12" fmla="*/ 17 w 23"/>
                  <a:gd name="T13" fmla="*/ 0 h 36"/>
                  <a:gd name="T14" fmla="*/ 22 w 23"/>
                  <a:gd name="T15" fmla="*/ 0 h 36"/>
                  <a:gd name="T16" fmla="*/ 22 w 23"/>
                  <a:gd name="T17" fmla="*/ 0 h 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
                  <a:gd name="T28" fmla="*/ 0 h 36"/>
                  <a:gd name="T29" fmla="*/ 23 w 23"/>
                  <a:gd name="T30" fmla="*/ 36 h 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 h="36">
                    <a:moveTo>
                      <a:pt x="0" y="35"/>
                    </a:moveTo>
                    <a:lnTo>
                      <a:pt x="0" y="29"/>
                    </a:lnTo>
                    <a:lnTo>
                      <a:pt x="0" y="23"/>
                    </a:lnTo>
                    <a:lnTo>
                      <a:pt x="4" y="16"/>
                    </a:lnTo>
                    <a:lnTo>
                      <a:pt x="7" y="10"/>
                    </a:lnTo>
                    <a:lnTo>
                      <a:pt x="13" y="6"/>
                    </a:lnTo>
                    <a:lnTo>
                      <a:pt x="17" y="0"/>
                    </a:lnTo>
                    <a:lnTo>
                      <a:pt x="22"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600" name="Freeform 512"/>
              <p:cNvSpPr>
                <a:spLocks/>
              </p:cNvSpPr>
              <p:nvPr/>
            </p:nvSpPr>
            <p:spPr bwMode="auto">
              <a:xfrm>
                <a:off x="4060" y="2107"/>
                <a:ext cx="168" cy="106"/>
              </a:xfrm>
              <a:custGeom>
                <a:avLst/>
                <a:gdLst>
                  <a:gd name="T0" fmla="*/ 15 w 168"/>
                  <a:gd name="T1" fmla="*/ 59 h 106"/>
                  <a:gd name="T2" fmla="*/ 21 w 168"/>
                  <a:gd name="T3" fmla="*/ 50 h 106"/>
                  <a:gd name="T4" fmla="*/ 25 w 168"/>
                  <a:gd name="T5" fmla="*/ 42 h 106"/>
                  <a:gd name="T6" fmla="*/ 29 w 168"/>
                  <a:gd name="T7" fmla="*/ 32 h 106"/>
                  <a:gd name="T8" fmla="*/ 36 w 168"/>
                  <a:gd name="T9" fmla="*/ 22 h 106"/>
                  <a:gd name="T10" fmla="*/ 42 w 168"/>
                  <a:gd name="T11" fmla="*/ 14 h 106"/>
                  <a:gd name="T12" fmla="*/ 48 w 168"/>
                  <a:gd name="T13" fmla="*/ 6 h 106"/>
                  <a:gd name="T14" fmla="*/ 56 w 168"/>
                  <a:gd name="T15" fmla="*/ 0 h 106"/>
                  <a:gd name="T16" fmla="*/ 65 w 168"/>
                  <a:gd name="T17" fmla="*/ 0 h 106"/>
                  <a:gd name="T18" fmla="*/ 73 w 168"/>
                  <a:gd name="T19" fmla="*/ 0 h 106"/>
                  <a:gd name="T20" fmla="*/ 83 w 168"/>
                  <a:gd name="T21" fmla="*/ 3 h 106"/>
                  <a:gd name="T22" fmla="*/ 91 w 168"/>
                  <a:gd name="T23" fmla="*/ 7 h 106"/>
                  <a:gd name="T24" fmla="*/ 104 w 168"/>
                  <a:gd name="T25" fmla="*/ 18 h 106"/>
                  <a:gd name="T26" fmla="*/ 114 w 168"/>
                  <a:gd name="T27" fmla="*/ 25 h 106"/>
                  <a:gd name="T28" fmla="*/ 121 w 168"/>
                  <a:gd name="T29" fmla="*/ 32 h 106"/>
                  <a:gd name="T30" fmla="*/ 128 w 168"/>
                  <a:gd name="T31" fmla="*/ 41 h 106"/>
                  <a:gd name="T32" fmla="*/ 136 w 168"/>
                  <a:gd name="T33" fmla="*/ 49 h 106"/>
                  <a:gd name="T34" fmla="*/ 142 w 168"/>
                  <a:gd name="T35" fmla="*/ 57 h 106"/>
                  <a:gd name="T36" fmla="*/ 149 w 168"/>
                  <a:gd name="T37" fmla="*/ 66 h 106"/>
                  <a:gd name="T38" fmla="*/ 154 w 168"/>
                  <a:gd name="T39" fmla="*/ 74 h 106"/>
                  <a:gd name="T40" fmla="*/ 159 w 168"/>
                  <a:gd name="T41" fmla="*/ 84 h 106"/>
                  <a:gd name="T42" fmla="*/ 161 w 168"/>
                  <a:gd name="T43" fmla="*/ 92 h 106"/>
                  <a:gd name="T44" fmla="*/ 166 w 168"/>
                  <a:gd name="T45" fmla="*/ 101 h 106"/>
                  <a:gd name="T46" fmla="*/ 163 w 168"/>
                  <a:gd name="T47" fmla="*/ 104 h 106"/>
                  <a:gd name="T48" fmla="*/ 156 w 168"/>
                  <a:gd name="T49" fmla="*/ 97 h 106"/>
                  <a:gd name="T50" fmla="*/ 147 w 168"/>
                  <a:gd name="T51" fmla="*/ 91 h 106"/>
                  <a:gd name="T52" fmla="*/ 139 w 168"/>
                  <a:gd name="T53" fmla="*/ 87 h 106"/>
                  <a:gd name="T54" fmla="*/ 133 w 168"/>
                  <a:gd name="T55" fmla="*/ 78 h 106"/>
                  <a:gd name="T56" fmla="*/ 125 w 168"/>
                  <a:gd name="T57" fmla="*/ 70 h 106"/>
                  <a:gd name="T58" fmla="*/ 116 w 168"/>
                  <a:gd name="T59" fmla="*/ 62 h 106"/>
                  <a:gd name="T60" fmla="*/ 109 w 168"/>
                  <a:gd name="T61" fmla="*/ 55 h 106"/>
                  <a:gd name="T62" fmla="*/ 101 w 168"/>
                  <a:gd name="T63" fmla="*/ 49 h 106"/>
                  <a:gd name="T64" fmla="*/ 90 w 168"/>
                  <a:gd name="T65" fmla="*/ 39 h 106"/>
                  <a:gd name="T66" fmla="*/ 80 w 168"/>
                  <a:gd name="T67" fmla="*/ 34 h 106"/>
                  <a:gd name="T68" fmla="*/ 70 w 168"/>
                  <a:gd name="T69" fmla="*/ 27 h 106"/>
                  <a:gd name="T70" fmla="*/ 62 w 168"/>
                  <a:gd name="T71" fmla="*/ 22 h 106"/>
                  <a:gd name="T72" fmla="*/ 53 w 168"/>
                  <a:gd name="T73" fmla="*/ 24 h 106"/>
                  <a:gd name="T74" fmla="*/ 46 w 168"/>
                  <a:gd name="T75" fmla="*/ 32 h 106"/>
                  <a:gd name="T76" fmla="*/ 42 w 168"/>
                  <a:gd name="T77" fmla="*/ 41 h 106"/>
                  <a:gd name="T78" fmla="*/ 36 w 168"/>
                  <a:gd name="T79" fmla="*/ 49 h 106"/>
                  <a:gd name="T80" fmla="*/ 29 w 168"/>
                  <a:gd name="T81" fmla="*/ 57 h 106"/>
                  <a:gd name="T82" fmla="*/ 24 w 168"/>
                  <a:gd name="T83" fmla="*/ 66 h 106"/>
                  <a:gd name="T84" fmla="*/ 18 w 168"/>
                  <a:gd name="T85" fmla="*/ 74 h 106"/>
                  <a:gd name="T86" fmla="*/ 13 w 168"/>
                  <a:gd name="T87" fmla="*/ 83 h 106"/>
                  <a:gd name="T88" fmla="*/ 7 w 168"/>
                  <a:gd name="T89" fmla="*/ 91 h 106"/>
                  <a:gd name="T90" fmla="*/ 3 w 168"/>
                  <a:gd name="T91" fmla="*/ 99 h 106"/>
                  <a:gd name="T92" fmla="*/ 4 w 168"/>
                  <a:gd name="T93" fmla="*/ 64 h 10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68"/>
                  <a:gd name="T142" fmla="*/ 0 h 106"/>
                  <a:gd name="T143" fmla="*/ 168 w 168"/>
                  <a:gd name="T144" fmla="*/ 106 h 10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68" h="106">
                    <a:moveTo>
                      <a:pt x="13" y="63"/>
                    </a:moveTo>
                    <a:lnTo>
                      <a:pt x="15" y="59"/>
                    </a:lnTo>
                    <a:lnTo>
                      <a:pt x="18" y="55"/>
                    </a:lnTo>
                    <a:lnTo>
                      <a:pt x="21" y="50"/>
                    </a:lnTo>
                    <a:lnTo>
                      <a:pt x="22" y="46"/>
                    </a:lnTo>
                    <a:lnTo>
                      <a:pt x="25" y="42"/>
                    </a:lnTo>
                    <a:lnTo>
                      <a:pt x="27" y="38"/>
                    </a:lnTo>
                    <a:lnTo>
                      <a:pt x="29" y="32"/>
                    </a:lnTo>
                    <a:lnTo>
                      <a:pt x="32" y="28"/>
                    </a:lnTo>
                    <a:lnTo>
                      <a:pt x="36" y="22"/>
                    </a:lnTo>
                    <a:lnTo>
                      <a:pt x="39" y="18"/>
                    </a:lnTo>
                    <a:lnTo>
                      <a:pt x="42" y="14"/>
                    </a:lnTo>
                    <a:lnTo>
                      <a:pt x="46" y="10"/>
                    </a:lnTo>
                    <a:lnTo>
                      <a:pt x="48" y="6"/>
                    </a:lnTo>
                    <a:lnTo>
                      <a:pt x="52" y="3"/>
                    </a:lnTo>
                    <a:lnTo>
                      <a:pt x="56" y="0"/>
                    </a:lnTo>
                    <a:lnTo>
                      <a:pt x="60" y="0"/>
                    </a:lnTo>
                    <a:lnTo>
                      <a:pt x="65" y="0"/>
                    </a:lnTo>
                    <a:lnTo>
                      <a:pt x="69" y="0"/>
                    </a:lnTo>
                    <a:lnTo>
                      <a:pt x="73" y="0"/>
                    </a:lnTo>
                    <a:lnTo>
                      <a:pt x="77" y="0"/>
                    </a:lnTo>
                    <a:lnTo>
                      <a:pt x="83" y="3"/>
                    </a:lnTo>
                    <a:lnTo>
                      <a:pt x="87" y="6"/>
                    </a:lnTo>
                    <a:lnTo>
                      <a:pt x="91" y="7"/>
                    </a:lnTo>
                    <a:lnTo>
                      <a:pt x="95" y="11"/>
                    </a:lnTo>
                    <a:lnTo>
                      <a:pt x="104" y="18"/>
                    </a:lnTo>
                    <a:lnTo>
                      <a:pt x="108" y="21"/>
                    </a:lnTo>
                    <a:lnTo>
                      <a:pt x="114" y="25"/>
                    </a:lnTo>
                    <a:lnTo>
                      <a:pt x="116" y="29"/>
                    </a:lnTo>
                    <a:lnTo>
                      <a:pt x="121" y="32"/>
                    </a:lnTo>
                    <a:lnTo>
                      <a:pt x="125" y="36"/>
                    </a:lnTo>
                    <a:lnTo>
                      <a:pt x="128" y="41"/>
                    </a:lnTo>
                    <a:lnTo>
                      <a:pt x="132" y="45"/>
                    </a:lnTo>
                    <a:lnTo>
                      <a:pt x="136" y="49"/>
                    </a:lnTo>
                    <a:lnTo>
                      <a:pt x="140" y="53"/>
                    </a:lnTo>
                    <a:lnTo>
                      <a:pt x="142" y="57"/>
                    </a:lnTo>
                    <a:lnTo>
                      <a:pt x="146" y="62"/>
                    </a:lnTo>
                    <a:lnTo>
                      <a:pt x="149" y="66"/>
                    </a:lnTo>
                    <a:lnTo>
                      <a:pt x="150" y="70"/>
                    </a:lnTo>
                    <a:lnTo>
                      <a:pt x="154" y="74"/>
                    </a:lnTo>
                    <a:lnTo>
                      <a:pt x="156" y="80"/>
                    </a:lnTo>
                    <a:lnTo>
                      <a:pt x="159" y="84"/>
                    </a:lnTo>
                    <a:lnTo>
                      <a:pt x="160" y="88"/>
                    </a:lnTo>
                    <a:lnTo>
                      <a:pt x="161" y="92"/>
                    </a:lnTo>
                    <a:lnTo>
                      <a:pt x="164" y="97"/>
                    </a:lnTo>
                    <a:lnTo>
                      <a:pt x="166" y="101"/>
                    </a:lnTo>
                    <a:lnTo>
                      <a:pt x="167" y="105"/>
                    </a:lnTo>
                    <a:lnTo>
                      <a:pt x="163" y="104"/>
                    </a:lnTo>
                    <a:lnTo>
                      <a:pt x="160" y="99"/>
                    </a:lnTo>
                    <a:lnTo>
                      <a:pt x="156" y="97"/>
                    </a:lnTo>
                    <a:lnTo>
                      <a:pt x="152" y="94"/>
                    </a:lnTo>
                    <a:lnTo>
                      <a:pt x="147" y="91"/>
                    </a:lnTo>
                    <a:lnTo>
                      <a:pt x="143" y="90"/>
                    </a:lnTo>
                    <a:lnTo>
                      <a:pt x="139" y="87"/>
                    </a:lnTo>
                    <a:lnTo>
                      <a:pt x="136" y="83"/>
                    </a:lnTo>
                    <a:lnTo>
                      <a:pt x="133" y="78"/>
                    </a:lnTo>
                    <a:lnTo>
                      <a:pt x="129" y="76"/>
                    </a:lnTo>
                    <a:lnTo>
                      <a:pt x="125" y="70"/>
                    </a:lnTo>
                    <a:lnTo>
                      <a:pt x="121" y="66"/>
                    </a:lnTo>
                    <a:lnTo>
                      <a:pt x="116" y="62"/>
                    </a:lnTo>
                    <a:lnTo>
                      <a:pt x="112" y="59"/>
                    </a:lnTo>
                    <a:lnTo>
                      <a:pt x="109" y="55"/>
                    </a:lnTo>
                    <a:lnTo>
                      <a:pt x="105" y="52"/>
                    </a:lnTo>
                    <a:lnTo>
                      <a:pt x="101" y="49"/>
                    </a:lnTo>
                    <a:lnTo>
                      <a:pt x="95" y="45"/>
                    </a:lnTo>
                    <a:lnTo>
                      <a:pt x="90" y="39"/>
                    </a:lnTo>
                    <a:lnTo>
                      <a:pt x="86" y="36"/>
                    </a:lnTo>
                    <a:lnTo>
                      <a:pt x="80" y="34"/>
                    </a:lnTo>
                    <a:lnTo>
                      <a:pt x="76" y="31"/>
                    </a:lnTo>
                    <a:lnTo>
                      <a:pt x="70" y="27"/>
                    </a:lnTo>
                    <a:lnTo>
                      <a:pt x="66" y="24"/>
                    </a:lnTo>
                    <a:lnTo>
                      <a:pt x="62" y="22"/>
                    </a:lnTo>
                    <a:lnTo>
                      <a:pt x="58" y="21"/>
                    </a:lnTo>
                    <a:lnTo>
                      <a:pt x="53" y="24"/>
                    </a:lnTo>
                    <a:lnTo>
                      <a:pt x="51" y="29"/>
                    </a:lnTo>
                    <a:lnTo>
                      <a:pt x="46" y="32"/>
                    </a:lnTo>
                    <a:lnTo>
                      <a:pt x="45" y="36"/>
                    </a:lnTo>
                    <a:lnTo>
                      <a:pt x="42" y="41"/>
                    </a:lnTo>
                    <a:lnTo>
                      <a:pt x="39" y="45"/>
                    </a:lnTo>
                    <a:lnTo>
                      <a:pt x="36" y="49"/>
                    </a:lnTo>
                    <a:lnTo>
                      <a:pt x="34" y="53"/>
                    </a:lnTo>
                    <a:lnTo>
                      <a:pt x="29" y="57"/>
                    </a:lnTo>
                    <a:lnTo>
                      <a:pt x="27" y="62"/>
                    </a:lnTo>
                    <a:lnTo>
                      <a:pt x="24" y="66"/>
                    </a:lnTo>
                    <a:lnTo>
                      <a:pt x="21" y="70"/>
                    </a:lnTo>
                    <a:lnTo>
                      <a:pt x="18" y="74"/>
                    </a:lnTo>
                    <a:lnTo>
                      <a:pt x="15" y="78"/>
                    </a:lnTo>
                    <a:lnTo>
                      <a:pt x="13" y="83"/>
                    </a:lnTo>
                    <a:lnTo>
                      <a:pt x="10" y="87"/>
                    </a:lnTo>
                    <a:lnTo>
                      <a:pt x="7" y="91"/>
                    </a:lnTo>
                    <a:lnTo>
                      <a:pt x="6" y="95"/>
                    </a:lnTo>
                    <a:lnTo>
                      <a:pt x="3" y="99"/>
                    </a:lnTo>
                    <a:lnTo>
                      <a:pt x="0" y="104"/>
                    </a:lnTo>
                    <a:lnTo>
                      <a:pt x="4" y="64"/>
                    </a:lnTo>
                  </a:path>
                </a:pathLst>
              </a:custGeom>
              <a:solidFill>
                <a:srgbClr val="00CC00"/>
              </a:solidFill>
              <a:ln w="12700" cap="rnd">
                <a:solidFill>
                  <a:srgbClr val="00CC00"/>
                </a:solidFill>
                <a:round/>
                <a:headEnd/>
                <a:tailEnd/>
              </a:ln>
            </p:spPr>
            <p:txBody>
              <a:bodyPr/>
              <a:lstStyle/>
              <a:p>
                <a:endParaRPr lang="en-US"/>
              </a:p>
            </p:txBody>
          </p:sp>
          <p:sp>
            <p:nvSpPr>
              <p:cNvPr id="3601" name="Freeform 513"/>
              <p:cNvSpPr>
                <a:spLocks/>
              </p:cNvSpPr>
              <p:nvPr/>
            </p:nvSpPr>
            <p:spPr bwMode="auto">
              <a:xfrm>
                <a:off x="4075" y="2265"/>
                <a:ext cx="152" cy="107"/>
              </a:xfrm>
              <a:custGeom>
                <a:avLst/>
                <a:gdLst>
                  <a:gd name="T0" fmla="*/ 1 w 206"/>
                  <a:gd name="T1" fmla="*/ 2 h 131"/>
                  <a:gd name="T2" fmla="*/ 1 w 206"/>
                  <a:gd name="T3" fmla="*/ 2 h 131"/>
                  <a:gd name="T4" fmla="*/ 1 w 206"/>
                  <a:gd name="T5" fmla="*/ 2 h 131"/>
                  <a:gd name="T6" fmla="*/ 1 w 206"/>
                  <a:gd name="T7" fmla="*/ 2 h 131"/>
                  <a:gd name="T8" fmla="*/ 1 w 206"/>
                  <a:gd name="T9" fmla="*/ 2 h 131"/>
                  <a:gd name="T10" fmla="*/ 1 w 206"/>
                  <a:gd name="T11" fmla="*/ 2 h 131"/>
                  <a:gd name="T12" fmla="*/ 1 w 206"/>
                  <a:gd name="T13" fmla="*/ 2 h 131"/>
                  <a:gd name="T14" fmla="*/ 1 w 206"/>
                  <a:gd name="T15" fmla="*/ 0 h 131"/>
                  <a:gd name="T16" fmla="*/ 1 w 206"/>
                  <a:gd name="T17" fmla="*/ 0 h 131"/>
                  <a:gd name="T18" fmla="*/ 1 w 206"/>
                  <a:gd name="T19" fmla="*/ 0 h 131"/>
                  <a:gd name="T20" fmla="*/ 1 w 206"/>
                  <a:gd name="T21" fmla="*/ 2 h 131"/>
                  <a:gd name="T22" fmla="*/ 1 w 206"/>
                  <a:gd name="T23" fmla="*/ 2 h 131"/>
                  <a:gd name="T24" fmla="*/ 1 w 206"/>
                  <a:gd name="T25" fmla="*/ 2 h 131"/>
                  <a:gd name="T26" fmla="*/ 1 w 206"/>
                  <a:gd name="T27" fmla="*/ 2 h 131"/>
                  <a:gd name="T28" fmla="*/ 1 w 206"/>
                  <a:gd name="T29" fmla="*/ 2 h 131"/>
                  <a:gd name="T30" fmla="*/ 1 w 206"/>
                  <a:gd name="T31" fmla="*/ 2 h 131"/>
                  <a:gd name="T32" fmla="*/ 1 w 206"/>
                  <a:gd name="T33" fmla="*/ 2 h 131"/>
                  <a:gd name="T34" fmla="*/ 1 w 206"/>
                  <a:gd name="T35" fmla="*/ 2 h 131"/>
                  <a:gd name="T36" fmla="*/ 1 w 206"/>
                  <a:gd name="T37" fmla="*/ 2 h 131"/>
                  <a:gd name="T38" fmla="*/ 1 w 206"/>
                  <a:gd name="T39" fmla="*/ 3 h 131"/>
                  <a:gd name="T40" fmla="*/ 1 w 206"/>
                  <a:gd name="T41" fmla="*/ 3 h 131"/>
                  <a:gd name="T42" fmla="*/ 1 w 206"/>
                  <a:gd name="T43" fmla="*/ 4 h 131"/>
                  <a:gd name="T44" fmla="*/ 1 w 206"/>
                  <a:gd name="T45" fmla="*/ 4 h 131"/>
                  <a:gd name="T46" fmla="*/ 1 w 206"/>
                  <a:gd name="T47" fmla="*/ 4 h 131"/>
                  <a:gd name="T48" fmla="*/ 1 w 206"/>
                  <a:gd name="T49" fmla="*/ 4 h 131"/>
                  <a:gd name="T50" fmla="*/ 1 w 206"/>
                  <a:gd name="T51" fmla="*/ 4 h 131"/>
                  <a:gd name="T52" fmla="*/ 1 w 206"/>
                  <a:gd name="T53" fmla="*/ 3 h 131"/>
                  <a:gd name="T54" fmla="*/ 1 w 206"/>
                  <a:gd name="T55" fmla="*/ 3 h 131"/>
                  <a:gd name="T56" fmla="*/ 1 w 206"/>
                  <a:gd name="T57" fmla="*/ 2 h 131"/>
                  <a:gd name="T58" fmla="*/ 1 w 206"/>
                  <a:gd name="T59" fmla="*/ 2 h 131"/>
                  <a:gd name="T60" fmla="*/ 1 w 206"/>
                  <a:gd name="T61" fmla="*/ 2 h 131"/>
                  <a:gd name="T62" fmla="*/ 1 w 206"/>
                  <a:gd name="T63" fmla="*/ 2 h 131"/>
                  <a:gd name="T64" fmla="*/ 1 w 206"/>
                  <a:gd name="T65" fmla="*/ 2 h 131"/>
                  <a:gd name="T66" fmla="*/ 1 w 206"/>
                  <a:gd name="T67" fmla="*/ 2 h 131"/>
                  <a:gd name="T68" fmla="*/ 1 w 206"/>
                  <a:gd name="T69" fmla="*/ 2 h 131"/>
                  <a:gd name="T70" fmla="*/ 1 w 206"/>
                  <a:gd name="T71" fmla="*/ 2 h 131"/>
                  <a:gd name="T72" fmla="*/ 1 w 206"/>
                  <a:gd name="T73" fmla="*/ 2 h 131"/>
                  <a:gd name="T74" fmla="*/ 1 w 206"/>
                  <a:gd name="T75" fmla="*/ 2 h 131"/>
                  <a:gd name="T76" fmla="*/ 1 w 206"/>
                  <a:gd name="T77" fmla="*/ 2 h 131"/>
                  <a:gd name="T78" fmla="*/ 1 w 206"/>
                  <a:gd name="T79" fmla="*/ 2 h 131"/>
                  <a:gd name="T80" fmla="*/ 1 w 206"/>
                  <a:gd name="T81" fmla="*/ 2 h 131"/>
                  <a:gd name="T82" fmla="*/ 1 w 206"/>
                  <a:gd name="T83" fmla="*/ 2 h 131"/>
                  <a:gd name="T84" fmla="*/ 1 w 206"/>
                  <a:gd name="T85" fmla="*/ 3 h 131"/>
                  <a:gd name="T86" fmla="*/ 1 w 206"/>
                  <a:gd name="T87" fmla="*/ 3 h 131"/>
                  <a:gd name="T88" fmla="*/ 1 w 206"/>
                  <a:gd name="T89" fmla="*/ 4 h 131"/>
                  <a:gd name="T90" fmla="*/ 1 w 206"/>
                  <a:gd name="T91" fmla="*/ 4 h 131"/>
                  <a:gd name="T92" fmla="*/ 1 w 206"/>
                  <a:gd name="T93" fmla="*/ 2 h 13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206"/>
                  <a:gd name="T142" fmla="*/ 0 h 131"/>
                  <a:gd name="T143" fmla="*/ 206 w 206"/>
                  <a:gd name="T144" fmla="*/ 131 h 13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206" h="131">
                    <a:moveTo>
                      <a:pt x="16" y="78"/>
                    </a:moveTo>
                    <a:lnTo>
                      <a:pt x="19" y="73"/>
                    </a:lnTo>
                    <a:lnTo>
                      <a:pt x="22" y="68"/>
                    </a:lnTo>
                    <a:lnTo>
                      <a:pt x="26" y="62"/>
                    </a:lnTo>
                    <a:lnTo>
                      <a:pt x="28" y="57"/>
                    </a:lnTo>
                    <a:lnTo>
                      <a:pt x="31" y="52"/>
                    </a:lnTo>
                    <a:lnTo>
                      <a:pt x="33" y="47"/>
                    </a:lnTo>
                    <a:lnTo>
                      <a:pt x="36" y="40"/>
                    </a:lnTo>
                    <a:lnTo>
                      <a:pt x="40" y="35"/>
                    </a:lnTo>
                    <a:lnTo>
                      <a:pt x="45" y="28"/>
                    </a:lnTo>
                    <a:lnTo>
                      <a:pt x="48" y="23"/>
                    </a:lnTo>
                    <a:lnTo>
                      <a:pt x="52" y="17"/>
                    </a:lnTo>
                    <a:lnTo>
                      <a:pt x="57" y="12"/>
                    </a:lnTo>
                    <a:lnTo>
                      <a:pt x="59" y="7"/>
                    </a:lnTo>
                    <a:lnTo>
                      <a:pt x="64" y="3"/>
                    </a:lnTo>
                    <a:lnTo>
                      <a:pt x="69" y="0"/>
                    </a:lnTo>
                    <a:lnTo>
                      <a:pt x="74" y="0"/>
                    </a:lnTo>
                    <a:lnTo>
                      <a:pt x="79" y="0"/>
                    </a:lnTo>
                    <a:lnTo>
                      <a:pt x="84" y="0"/>
                    </a:lnTo>
                    <a:lnTo>
                      <a:pt x="90" y="0"/>
                    </a:lnTo>
                    <a:lnTo>
                      <a:pt x="95" y="0"/>
                    </a:lnTo>
                    <a:lnTo>
                      <a:pt x="102" y="3"/>
                    </a:lnTo>
                    <a:lnTo>
                      <a:pt x="107" y="7"/>
                    </a:lnTo>
                    <a:lnTo>
                      <a:pt x="112" y="9"/>
                    </a:lnTo>
                    <a:lnTo>
                      <a:pt x="117" y="14"/>
                    </a:lnTo>
                    <a:lnTo>
                      <a:pt x="127" y="23"/>
                    </a:lnTo>
                    <a:lnTo>
                      <a:pt x="133" y="26"/>
                    </a:lnTo>
                    <a:lnTo>
                      <a:pt x="140" y="31"/>
                    </a:lnTo>
                    <a:lnTo>
                      <a:pt x="143" y="36"/>
                    </a:lnTo>
                    <a:lnTo>
                      <a:pt x="148" y="40"/>
                    </a:lnTo>
                    <a:lnTo>
                      <a:pt x="153" y="45"/>
                    </a:lnTo>
                    <a:lnTo>
                      <a:pt x="157" y="50"/>
                    </a:lnTo>
                    <a:lnTo>
                      <a:pt x="162" y="55"/>
                    </a:lnTo>
                    <a:lnTo>
                      <a:pt x="167" y="61"/>
                    </a:lnTo>
                    <a:lnTo>
                      <a:pt x="172" y="66"/>
                    </a:lnTo>
                    <a:lnTo>
                      <a:pt x="174" y="71"/>
                    </a:lnTo>
                    <a:lnTo>
                      <a:pt x="179" y="76"/>
                    </a:lnTo>
                    <a:lnTo>
                      <a:pt x="183" y="81"/>
                    </a:lnTo>
                    <a:lnTo>
                      <a:pt x="184" y="87"/>
                    </a:lnTo>
                    <a:lnTo>
                      <a:pt x="189" y="92"/>
                    </a:lnTo>
                    <a:lnTo>
                      <a:pt x="191" y="99"/>
                    </a:lnTo>
                    <a:lnTo>
                      <a:pt x="195" y="104"/>
                    </a:lnTo>
                    <a:lnTo>
                      <a:pt x="196" y="109"/>
                    </a:lnTo>
                    <a:lnTo>
                      <a:pt x="198" y="114"/>
                    </a:lnTo>
                    <a:lnTo>
                      <a:pt x="202" y="120"/>
                    </a:lnTo>
                    <a:lnTo>
                      <a:pt x="203" y="125"/>
                    </a:lnTo>
                    <a:lnTo>
                      <a:pt x="205" y="130"/>
                    </a:lnTo>
                    <a:lnTo>
                      <a:pt x="200" y="128"/>
                    </a:lnTo>
                    <a:lnTo>
                      <a:pt x="196" y="123"/>
                    </a:lnTo>
                    <a:lnTo>
                      <a:pt x="191" y="120"/>
                    </a:lnTo>
                    <a:lnTo>
                      <a:pt x="186" y="116"/>
                    </a:lnTo>
                    <a:lnTo>
                      <a:pt x="181" y="113"/>
                    </a:lnTo>
                    <a:lnTo>
                      <a:pt x="176" y="111"/>
                    </a:lnTo>
                    <a:lnTo>
                      <a:pt x="171" y="107"/>
                    </a:lnTo>
                    <a:lnTo>
                      <a:pt x="167" y="102"/>
                    </a:lnTo>
                    <a:lnTo>
                      <a:pt x="164" y="97"/>
                    </a:lnTo>
                    <a:lnTo>
                      <a:pt x="158" y="94"/>
                    </a:lnTo>
                    <a:lnTo>
                      <a:pt x="153" y="87"/>
                    </a:lnTo>
                    <a:lnTo>
                      <a:pt x="148" y="81"/>
                    </a:lnTo>
                    <a:lnTo>
                      <a:pt x="143" y="76"/>
                    </a:lnTo>
                    <a:lnTo>
                      <a:pt x="138" y="73"/>
                    </a:lnTo>
                    <a:lnTo>
                      <a:pt x="134" y="68"/>
                    </a:lnTo>
                    <a:lnTo>
                      <a:pt x="129" y="64"/>
                    </a:lnTo>
                    <a:lnTo>
                      <a:pt x="124" y="61"/>
                    </a:lnTo>
                    <a:lnTo>
                      <a:pt x="117" y="55"/>
                    </a:lnTo>
                    <a:lnTo>
                      <a:pt x="110" y="49"/>
                    </a:lnTo>
                    <a:lnTo>
                      <a:pt x="105" y="45"/>
                    </a:lnTo>
                    <a:lnTo>
                      <a:pt x="98" y="42"/>
                    </a:lnTo>
                    <a:lnTo>
                      <a:pt x="93" y="38"/>
                    </a:lnTo>
                    <a:lnTo>
                      <a:pt x="86" y="33"/>
                    </a:lnTo>
                    <a:lnTo>
                      <a:pt x="81" y="29"/>
                    </a:lnTo>
                    <a:lnTo>
                      <a:pt x="76" y="28"/>
                    </a:lnTo>
                    <a:lnTo>
                      <a:pt x="71" y="26"/>
                    </a:lnTo>
                    <a:lnTo>
                      <a:pt x="65" y="29"/>
                    </a:lnTo>
                    <a:lnTo>
                      <a:pt x="62" y="36"/>
                    </a:lnTo>
                    <a:lnTo>
                      <a:pt x="57" y="40"/>
                    </a:lnTo>
                    <a:lnTo>
                      <a:pt x="55" y="45"/>
                    </a:lnTo>
                    <a:lnTo>
                      <a:pt x="52" y="50"/>
                    </a:lnTo>
                    <a:lnTo>
                      <a:pt x="48" y="55"/>
                    </a:lnTo>
                    <a:lnTo>
                      <a:pt x="45" y="61"/>
                    </a:lnTo>
                    <a:lnTo>
                      <a:pt x="41" y="66"/>
                    </a:lnTo>
                    <a:lnTo>
                      <a:pt x="36" y="71"/>
                    </a:lnTo>
                    <a:lnTo>
                      <a:pt x="33" y="76"/>
                    </a:lnTo>
                    <a:lnTo>
                      <a:pt x="29" y="81"/>
                    </a:lnTo>
                    <a:lnTo>
                      <a:pt x="26" y="87"/>
                    </a:lnTo>
                    <a:lnTo>
                      <a:pt x="22" y="92"/>
                    </a:lnTo>
                    <a:lnTo>
                      <a:pt x="19" y="97"/>
                    </a:lnTo>
                    <a:lnTo>
                      <a:pt x="16" y="102"/>
                    </a:lnTo>
                    <a:lnTo>
                      <a:pt x="12" y="107"/>
                    </a:lnTo>
                    <a:lnTo>
                      <a:pt x="9" y="113"/>
                    </a:lnTo>
                    <a:lnTo>
                      <a:pt x="7" y="118"/>
                    </a:lnTo>
                    <a:lnTo>
                      <a:pt x="3" y="123"/>
                    </a:lnTo>
                    <a:lnTo>
                      <a:pt x="0" y="128"/>
                    </a:lnTo>
                    <a:lnTo>
                      <a:pt x="5" y="80"/>
                    </a:lnTo>
                  </a:path>
                </a:pathLst>
              </a:custGeom>
              <a:solidFill>
                <a:srgbClr val="00CC00"/>
              </a:solidFill>
              <a:ln w="12700" cap="rnd">
                <a:solidFill>
                  <a:srgbClr val="00CC00"/>
                </a:solidFill>
                <a:round/>
                <a:headEnd/>
                <a:tailEnd/>
              </a:ln>
            </p:spPr>
            <p:txBody>
              <a:bodyPr/>
              <a:lstStyle/>
              <a:p>
                <a:endParaRPr lang="en-US"/>
              </a:p>
            </p:txBody>
          </p:sp>
          <p:sp>
            <p:nvSpPr>
              <p:cNvPr id="3602" name="Freeform 514"/>
              <p:cNvSpPr>
                <a:spLocks/>
              </p:cNvSpPr>
              <p:nvPr/>
            </p:nvSpPr>
            <p:spPr bwMode="auto">
              <a:xfrm>
                <a:off x="3897" y="2160"/>
                <a:ext cx="186" cy="118"/>
              </a:xfrm>
              <a:custGeom>
                <a:avLst/>
                <a:gdLst>
                  <a:gd name="T0" fmla="*/ 168 w 186"/>
                  <a:gd name="T1" fmla="*/ 66 h 118"/>
                  <a:gd name="T2" fmla="*/ 162 w 186"/>
                  <a:gd name="T3" fmla="*/ 56 h 118"/>
                  <a:gd name="T4" fmla="*/ 157 w 186"/>
                  <a:gd name="T5" fmla="*/ 47 h 118"/>
                  <a:gd name="T6" fmla="*/ 152 w 186"/>
                  <a:gd name="T7" fmla="*/ 36 h 118"/>
                  <a:gd name="T8" fmla="*/ 145 w 186"/>
                  <a:gd name="T9" fmla="*/ 25 h 118"/>
                  <a:gd name="T10" fmla="*/ 138 w 186"/>
                  <a:gd name="T11" fmla="*/ 16 h 118"/>
                  <a:gd name="T12" fmla="*/ 132 w 186"/>
                  <a:gd name="T13" fmla="*/ 6 h 118"/>
                  <a:gd name="T14" fmla="*/ 123 w 186"/>
                  <a:gd name="T15" fmla="*/ 0 h 118"/>
                  <a:gd name="T16" fmla="*/ 113 w 186"/>
                  <a:gd name="T17" fmla="*/ 0 h 118"/>
                  <a:gd name="T18" fmla="*/ 104 w 186"/>
                  <a:gd name="T19" fmla="*/ 0 h 118"/>
                  <a:gd name="T20" fmla="*/ 93 w 186"/>
                  <a:gd name="T21" fmla="*/ 3 h 118"/>
                  <a:gd name="T22" fmla="*/ 84 w 186"/>
                  <a:gd name="T23" fmla="*/ 8 h 118"/>
                  <a:gd name="T24" fmla="*/ 70 w 186"/>
                  <a:gd name="T25" fmla="*/ 20 h 118"/>
                  <a:gd name="T26" fmla="*/ 59 w 186"/>
                  <a:gd name="T27" fmla="*/ 28 h 118"/>
                  <a:gd name="T28" fmla="*/ 51 w 186"/>
                  <a:gd name="T29" fmla="*/ 36 h 118"/>
                  <a:gd name="T30" fmla="*/ 44 w 186"/>
                  <a:gd name="T31" fmla="*/ 45 h 118"/>
                  <a:gd name="T32" fmla="*/ 34 w 186"/>
                  <a:gd name="T33" fmla="*/ 55 h 118"/>
                  <a:gd name="T34" fmla="*/ 28 w 186"/>
                  <a:gd name="T35" fmla="*/ 64 h 118"/>
                  <a:gd name="T36" fmla="*/ 20 w 186"/>
                  <a:gd name="T37" fmla="*/ 73 h 118"/>
                  <a:gd name="T38" fmla="*/ 14 w 186"/>
                  <a:gd name="T39" fmla="*/ 83 h 118"/>
                  <a:gd name="T40" fmla="*/ 9 w 186"/>
                  <a:gd name="T41" fmla="*/ 94 h 118"/>
                  <a:gd name="T42" fmla="*/ 6 w 186"/>
                  <a:gd name="T43" fmla="*/ 103 h 118"/>
                  <a:gd name="T44" fmla="*/ 2 w 186"/>
                  <a:gd name="T45" fmla="*/ 112 h 118"/>
                  <a:gd name="T46" fmla="*/ 5 w 186"/>
                  <a:gd name="T47" fmla="*/ 115 h 118"/>
                  <a:gd name="T48" fmla="*/ 12 w 186"/>
                  <a:gd name="T49" fmla="*/ 108 h 118"/>
                  <a:gd name="T50" fmla="*/ 22 w 186"/>
                  <a:gd name="T51" fmla="*/ 101 h 118"/>
                  <a:gd name="T52" fmla="*/ 31 w 186"/>
                  <a:gd name="T53" fmla="*/ 97 h 118"/>
                  <a:gd name="T54" fmla="*/ 37 w 186"/>
                  <a:gd name="T55" fmla="*/ 87 h 118"/>
                  <a:gd name="T56" fmla="*/ 47 w 186"/>
                  <a:gd name="T57" fmla="*/ 78 h 118"/>
                  <a:gd name="T58" fmla="*/ 56 w 186"/>
                  <a:gd name="T59" fmla="*/ 69 h 118"/>
                  <a:gd name="T60" fmla="*/ 64 w 186"/>
                  <a:gd name="T61" fmla="*/ 61 h 118"/>
                  <a:gd name="T62" fmla="*/ 73 w 186"/>
                  <a:gd name="T63" fmla="*/ 55 h 118"/>
                  <a:gd name="T64" fmla="*/ 86 w 186"/>
                  <a:gd name="T65" fmla="*/ 44 h 118"/>
                  <a:gd name="T66" fmla="*/ 96 w 186"/>
                  <a:gd name="T67" fmla="*/ 37 h 118"/>
                  <a:gd name="T68" fmla="*/ 107 w 186"/>
                  <a:gd name="T69" fmla="*/ 30 h 118"/>
                  <a:gd name="T70" fmla="*/ 117 w 186"/>
                  <a:gd name="T71" fmla="*/ 25 h 118"/>
                  <a:gd name="T72" fmla="*/ 126 w 186"/>
                  <a:gd name="T73" fmla="*/ 27 h 118"/>
                  <a:gd name="T74" fmla="*/ 134 w 186"/>
                  <a:gd name="T75" fmla="*/ 36 h 118"/>
                  <a:gd name="T76" fmla="*/ 138 w 186"/>
                  <a:gd name="T77" fmla="*/ 45 h 118"/>
                  <a:gd name="T78" fmla="*/ 145 w 186"/>
                  <a:gd name="T79" fmla="*/ 55 h 118"/>
                  <a:gd name="T80" fmla="*/ 152 w 186"/>
                  <a:gd name="T81" fmla="*/ 64 h 118"/>
                  <a:gd name="T82" fmla="*/ 159 w 186"/>
                  <a:gd name="T83" fmla="*/ 73 h 118"/>
                  <a:gd name="T84" fmla="*/ 165 w 186"/>
                  <a:gd name="T85" fmla="*/ 83 h 118"/>
                  <a:gd name="T86" fmla="*/ 171 w 186"/>
                  <a:gd name="T87" fmla="*/ 92 h 118"/>
                  <a:gd name="T88" fmla="*/ 177 w 186"/>
                  <a:gd name="T89" fmla="*/ 101 h 118"/>
                  <a:gd name="T90" fmla="*/ 182 w 186"/>
                  <a:gd name="T91" fmla="*/ 111 h 118"/>
                  <a:gd name="T92" fmla="*/ 180 w 186"/>
                  <a:gd name="T93" fmla="*/ 72 h 11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6"/>
                  <a:gd name="T142" fmla="*/ 0 h 118"/>
                  <a:gd name="T143" fmla="*/ 186 w 186"/>
                  <a:gd name="T144" fmla="*/ 118 h 11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6" h="118">
                    <a:moveTo>
                      <a:pt x="171" y="70"/>
                    </a:moveTo>
                    <a:lnTo>
                      <a:pt x="168" y="66"/>
                    </a:lnTo>
                    <a:lnTo>
                      <a:pt x="165" y="61"/>
                    </a:lnTo>
                    <a:lnTo>
                      <a:pt x="162" y="56"/>
                    </a:lnTo>
                    <a:lnTo>
                      <a:pt x="160" y="51"/>
                    </a:lnTo>
                    <a:lnTo>
                      <a:pt x="157" y="47"/>
                    </a:lnTo>
                    <a:lnTo>
                      <a:pt x="155" y="42"/>
                    </a:lnTo>
                    <a:lnTo>
                      <a:pt x="152" y="36"/>
                    </a:lnTo>
                    <a:lnTo>
                      <a:pt x="149" y="31"/>
                    </a:lnTo>
                    <a:lnTo>
                      <a:pt x="145" y="25"/>
                    </a:lnTo>
                    <a:lnTo>
                      <a:pt x="141" y="20"/>
                    </a:lnTo>
                    <a:lnTo>
                      <a:pt x="138" y="16"/>
                    </a:lnTo>
                    <a:lnTo>
                      <a:pt x="134" y="11"/>
                    </a:lnTo>
                    <a:lnTo>
                      <a:pt x="132" y="6"/>
                    </a:lnTo>
                    <a:lnTo>
                      <a:pt x="127" y="3"/>
                    </a:lnTo>
                    <a:lnTo>
                      <a:pt x="123" y="0"/>
                    </a:lnTo>
                    <a:lnTo>
                      <a:pt x="118" y="0"/>
                    </a:lnTo>
                    <a:lnTo>
                      <a:pt x="113" y="0"/>
                    </a:lnTo>
                    <a:lnTo>
                      <a:pt x="109" y="0"/>
                    </a:lnTo>
                    <a:lnTo>
                      <a:pt x="104" y="0"/>
                    </a:lnTo>
                    <a:lnTo>
                      <a:pt x="99" y="0"/>
                    </a:lnTo>
                    <a:lnTo>
                      <a:pt x="93" y="3"/>
                    </a:lnTo>
                    <a:lnTo>
                      <a:pt x="89" y="6"/>
                    </a:lnTo>
                    <a:lnTo>
                      <a:pt x="84" y="8"/>
                    </a:lnTo>
                    <a:lnTo>
                      <a:pt x="79" y="12"/>
                    </a:lnTo>
                    <a:lnTo>
                      <a:pt x="70" y="20"/>
                    </a:lnTo>
                    <a:lnTo>
                      <a:pt x="65" y="23"/>
                    </a:lnTo>
                    <a:lnTo>
                      <a:pt x="59" y="28"/>
                    </a:lnTo>
                    <a:lnTo>
                      <a:pt x="56" y="33"/>
                    </a:lnTo>
                    <a:lnTo>
                      <a:pt x="51" y="36"/>
                    </a:lnTo>
                    <a:lnTo>
                      <a:pt x="47" y="41"/>
                    </a:lnTo>
                    <a:lnTo>
                      <a:pt x="44" y="45"/>
                    </a:lnTo>
                    <a:lnTo>
                      <a:pt x="39" y="50"/>
                    </a:lnTo>
                    <a:lnTo>
                      <a:pt x="34" y="55"/>
                    </a:lnTo>
                    <a:lnTo>
                      <a:pt x="30" y="59"/>
                    </a:lnTo>
                    <a:lnTo>
                      <a:pt x="28" y="64"/>
                    </a:lnTo>
                    <a:lnTo>
                      <a:pt x="23" y="69"/>
                    </a:lnTo>
                    <a:lnTo>
                      <a:pt x="20" y="73"/>
                    </a:lnTo>
                    <a:lnTo>
                      <a:pt x="19" y="78"/>
                    </a:lnTo>
                    <a:lnTo>
                      <a:pt x="14" y="83"/>
                    </a:lnTo>
                    <a:lnTo>
                      <a:pt x="12" y="89"/>
                    </a:lnTo>
                    <a:lnTo>
                      <a:pt x="9" y="94"/>
                    </a:lnTo>
                    <a:lnTo>
                      <a:pt x="8" y="98"/>
                    </a:lnTo>
                    <a:lnTo>
                      <a:pt x="6" y="103"/>
                    </a:lnTo>
                    <a:lnTo>
                      <a:pt x="3" y="108"/>
                    </a:lnTo>
                    <a:lnTo>
                      <a:pt x="2" y="112"/>
                    </a:lnTo>
                    <a:lnTo>
                      <a:pt x="0" y="117"/>
                    </a:lnTo>
                    <a:lnTo>
                      <a:pt x="5" y="115"/>
                    </a:lnTo>
                    <a:lnTo>
                      <a:pt x="8" y="111"/>
                    </a:lnTo>
                    <a:lnTo>
                      <a:pt x="12" y="108"/>
                    </a:lnTo>
                    <a:lnTo>
                      <a:pt x="17" y="105"/>
                    </a:lnTo>
                    <a:lnTo>
                      <a:pt x="22" y="101"/>
                    </a:lnTo>
                    <a:lnTo>
                      <a:pt x="26" y="100"/>
                    </a:lnTo>
                    <a:lnTo>
                      <a:pt x="31" y="97"/>
                    </a:lnTo>
                    <a:lnTo>
                      <a:pt x="34" y="92"/>
                    </a:lnTo>
                    <a:lnTo>
                      <a:pt x="37" y="87"/>
                    </a:lnTo>
                    <a:lnTo>
                      <a:pt x="42" y="84"/>
                    </a:lnTo>
                    <a:lnTo>
                      <a:pt x="47" y="78"/>
                    </a:lnTo>
                    <a:lnTo>
                      <a:pt x="51" y="73"/>
                    </a:lnTo>
                    <a:lnTo>
                      <a:pt x="56" y="69"/>
                    </a:lnTo>
                    <a:lnTo>
                      <a:pt x="61" y="66"/>
                    </a:lnTo>
                    <a:lnTo>
                      <a:pt x="64" y="61"/>
                    </a:lnTo>
                    <a:lnTo>
                      <a:pt x="68" y="58"/>
                    </a:lnTo>
                    <a:lnTo>
                      <a:pt x="73" y="55"/>
                    </a:lnTo>
                    <a:lnTo>
                      <a:pt x="79" y="50"/>
                    </a:lnTo>
                    <a:lnTo>
                      <a:pt x="86" y="44"/>
                    </a:lnTo>
                    <a:lnTo>
                      <a:pt x="90" y="41"/>
                    </a:lnTo>
                    <a:lnTo>
                      <a:pt x="96" y="37"/>
                    </a:lnTo>
                    <a:lnTo>
                      <a:pt x="101" y="34"/>
                    </a:lnTo>
                    <a:lnTo>
                      <a:pt x="107" y="30"/>
                    </a:lnTo>
                    <a:lnTo>
                      <a:pt x="112" y="27"/>
                    </a:lnTo>
                    <a:lnTo>
                      <a:pt x="117" y="25"/>
                    </a:lnTo>
                    <a:lnTo>
                      <a:pt x="121" y="23"/>
                    </a:lnTo>
                    <a:lnTo>
                      <a:pt x="126" y="27"/>
                    </a:lnTo>
                    <a:lnTo>
                      <a:pt x="129" y="33"/>
                    </a:lnTo>
                    <a:lnTo>
                      <a:pt x="134" y="36"/>
                    </a:lnTo>
                    <a:lnTo>
                      <a:pt x="135" y="41"/>
                    </a:lnTo>
                    <a:lnTo>
                      <a:pt x="138" y="45"/>
                    </a:lnTo>
                    <a:lnTo>
                      <a:pt x="141" y="50"/>
                    </a:lnTo>
                    <a:lnTo>
                      <a:pt x="145" y="55"/>
                    </a:lnTo>
                    <a:lnTo>
                      <a:pt x="148" y="59"/>
                    </a:lnTo>
                    <a:lnTo>
                      <a:pt x="152" y="64"/>
                    </a:lnTo>
                    <a:lnTo>
                      <a:pt x="155" y="69"/>
                    </a:lnTo>
                    <a:lnTo>
                      <a:pt x="159" y="73"/>
                    </a:lnTo>
                    <a:lnTo>
                      <a:pt x="162" y="78"/>
                    </a:lnTo>
                    <a:lnTo>
                      <a:pt x="165" y="83"/>
                    </a:lnTo>
                    <a:lnTo>
                      <a:pt x="168" y="87"/>
                    </a:lnTo>
                    <a:lnTo>
                      <a:pt x="171" y="92"/>
                    </a:lnTo>
                    <a:lnTo>
                      <a:pt x="174" y="97"/>
                    </a:lnTo>
                    <a:lnTo>
                      <a:pt x="177" y="101"/>
                    </a:lnTo>
                    <a:lnTo>
                      <a:pt x="179" y="106"/>
                    </a:lnTo>
                    <a:lnTo>
                      <a:pt x="182" y="111"/>
                    </a:lnTo>
                    <a:lnTo>
                      <a:pt x="185" y="115"/>
                    </a:lnTo>
                    <a:lnTo>
                      <a:pt x="180" y="72"/>
                    </a:lnTo>
                  </a:path>
                </a:pathLst>
              </a:custGeom>
              <a:solidFill>
                <a:srgbClr val="00CC00"/>
              </a:solidFill>
              <a:ln w="12700" cap="rnd">
                <a:solidFill>
                  <a:srgbClr val="00CC00"/>
                </a:solidFill>
                <a:round/>
                <a:headEnd/>
                <a:tailEnd/>
              </a:ln>
            </p:spPr>
            <p:txBody>
              <a:bodyPr/>
              <a:lstStyle/>
              <a:p>
                <a:endParaRPr lang="en-US"/>
              </a:p>
            </p:txBody>
          </p:sp>
          <p:sp>
            <p:nvSpPr>
              <p:cNvPr id="3603" name="Freeform 515"/>
              <p:cNvSpPr>
                <a:spLocks/>
              </p:cNvSpPr>
              <p:nvPr/>
            </p:nvSpPr>
            <p:spPr bwMode="auto">
              <a:xfrm>
                <a:off x="4081" y="2002"/>
                <a:ext cx="110" cy="70"/>
              </a:xfrm>
              <a:custGeom>
                <a:avLst/>
                <a:gdLst>
                  <a:gd name="T0" fmla="*/ 10 w 110"/>
                  <a:gd name="T1" fmla="*/ 39 h 70"/>
                  <a:gd name="T2" fmla="*/ 14 w 110"/>
                  <a:gd name="T3" fmla="*/ 33 h 70"/>
                  <a:gd name="T4" fmla="*/ 16 w 110"/>
                  <a:gd name="T5" fmla="*/ 28 h 70"/>
                  <a:gd name="T6" fmla="*/ 19 w 110"/>
                  <a:gd name="T7" fmla="*/ 21 h 70"/>
                  <a:gd name="T8" fmla="*/ 24 w 110"/>
                  <a:gd name="T9" fmla="*/ 15 h 70"/>
                  <a:gd name="T10" fmla="*/ 27 w 110"/>
                  <a:gd name="T11" fmla="*/ 9 h 70"/>
                  <a:gd name="T12" fmla="*/ 31 w 110"/>
                  <a:gd name="T13" fmla="*/ 4 h 70"/>
                  <a:gd name="T14" fmla="*/ 37 w 110"/>
                  <a:gd name="T15" fmla="*/ 0 h 70"/>
                  <a:gd name="T16" fmla="*/ 42 w 110"/>
                  <a:gd name="T17" fmla="*/ 0 h 70"/>
                  <a:gd name="T18" fmla="*/ 48 w 110"/>
                  <a:gd name="T19" fmla="*/ 0 h 70"/>
                  <a:gd name="T20" fmla="*/ 54 w 110"/>
                  <a:gd name="T21" fmla="*/ 2 h 70"/>
                  <a:gd name="T22" fmla="*/ 60 w 110"/>
                  <a:gd name="T23" fmla="*/ 5 h 70"/>
                  <a:gd name="T24" fmla="*/ 68 w 110"/>
                  <a:gd name="T25" fmla="*/ 12 h 70"/>
                  <a:gd name="T26" fmla="*/ 74 w 110"/>
                  <a:gd name="T27" fmla="*/ 17 h 70"/>
                  <a:gd name="T28" fmla="*/ 79 w 110"/>
                  <a:gd name="T29" fmla="*/ 21 h 70"/>
                  <a:gd name="T30" fmla="*/ 83 w 110"/>
                  <a:gd name="T31" fmla="*/ 27 h 70"/>
                  <a:gd name="T32" fmla="*/ 89 w 110"/>
                  <a:gd name="T33" fmla="*/ 32 h 70"/>
                  <a:gd name="T34" fmla="*/ 93 w 110"/>
                  <a:gd name="T35" fmla="*/ 38 h 70"/>
                  <a:gd name="T36" fmla="*/ 97 w 110"/>
                  <a:gd name="T37" fmla="*/ 43 h 70"/>
                  <a:gd name="T38" fmla="*/ 101 w 110"/>
                  <a:gd name="T39" fmla="*/ 49 h 70"/>
                  <a:gd name="T40" fmla="*/ 104 w 110"/>
                  <a:gd name="T41" fmla="*/ 55 h 70"/>
                  <a:gd name="T42" fmla="*/ 105 w 110"/>
                  <a:gd name="T43" fmla="*/ 61 h 70"/>
                  <a:gd name="T44" fmla="*/ 108 w 110"/>
                  <a:gd name="T45" fmla="*/ 66 h 70"/>
                  <a:gd name="T46" fmla="*/ 106 w 110"/>
                  <a:gd name="T47" fmla="*/ 68 h 70"/>
                  <a:gd name="T48" fmla="*/ 102 w 110"/>
                  <a:gd name="T49" fmla="*/ 63 h 70"/>
                  <a:gd name="T50" fmla="*/ 96 w 110"/>
                  <a:gd name="T51" fmla="*/ 60 h 70"/>
                  <a:gd name="T52" fmla="*/ 91 w 110"/>
                  <a:gd name="T53" fmla="*/ 57 h 70"/>
                  <a:gd name="T54" fmla="*/ 87 w 110"/>
                  <a:gd name="T55" fmla="*/ 52 h 70"/>
                  <a:gd name="T56" fmla="*/ 82 w 110"/>
                  <a:gd name="T57" fmla="*/ 46 h 70"/>
                  <a:gd name="T58" fmla="*/ 76 w 110"/>
                  <a:gd name="T59" fmla="*/ 40 h 70"/>
                  <a:gd name="T60" fmla="*/ 71 w 110"/>
                  <a:gd name="T61" fmla="*/ 36 h 70"/>
                  <a:gd name="T62" fmla="*/ 66 w 110"/>
                  <a:gd name="T63" fmla="*/ 32 h 70"/>
                  <a:gd name="T64" fmla="*/ 59 w 110"/>
                  <a:gd name="T65" fmla="*/ 26 h 70"/>
                  <a:gd name="T66" fmla="*/ 52 w 110"/>
                  <a:gd name="T67" fmla="*/ 22 h 70"/>
                  <a:gd name="T68" fmla="*/ 46 w 110"/>
                  <a:gd name="T69" fmla="*/ 17 h 70"/>
                  <a:gd name="T70" fmla="*/ 40 w 110"/>
                  <a:gd name="T71" fmla="*/ 15 h 70"/>
                  <a:gd name="T72" fmla="*/ 35 w 110"/>
                  <a:gd name="T73" fmla="*/ 16 h 70"/>
                  <a:gd name="T74" fmla="*/ 30 w 110"/>
                  <a:gd name="T75" fmla="*/ 21 h 70"/>
                  <a:gd name="T76" fmla="*/ 27 w 110"/>
                  <a:gd name="T77" fmla="*/ 27 h 70"/>
                  <a:gd name="T78" fmla="*/ 24 w 110"/>
                  <a:gd name="T79" fmla="*/ 32 h 70"/>
                  <a:gd name="T80" fmla="*/ 19 w 110"/>
                  <a:gd name="T81" fmla="*/ 38 h 70"/>
                  <a:gd name="T82" fmla="*/ 16 w 110"/>
                  <a:gd name="T83" fmla="*/ 43 h 70"/>
                  <a:gd name="T84" fmla="*/ 12 w 110"/>
                  <a:gd name="T85" fmla="*/ 49 h 70"/>
                  <a:gd name="T86" fmla="*/ 8 w 110"/>
                  <a:gd name="T87" fmla="*/ 54 h 70"/>
                  <a:gd name="T88" fmla="*/ 5 w 110"/>
                  <a:gd name="T89" fmla="*/ 60 h 70"/>
                  <a:gd name="T90" fmla="*/ 2 w 110"/>
                  <a:gd name="T91" fmla="*/ 65 h 70"/>
                  <a:gd name="T92" fmla="*/ 3 w 110"/>
                  <a:gd name="T93" fmla="*/ 42 h 7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10"/>
                  <a:gd name="T142" fmla="*/ 0 h 70"/>
                  <a:gd name="T143" fmla="*/ 110 w 110"/>
                  <a:gd name="T144" fmla="*/ 70 h 7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10" h="70">
                    <a:moveTo>
                      <a:pt x="8" y="41"/>
                    </a:moveTo>
                    <a:lnTo>
                      <a:pt x="10" y="39"/>
                    </a:lnTo>
                    <a:lnTo>
                      <a:pt x="12" y="36"/>
                    </a:lnTo>
                    <a:lnTo>
                      <a:pt x="14" y="33"/>
                    </a:lnTo>
                    <a:lnTo>
                      <a:pt x="15" y="30"/>
                    </a:lnTo>
                    <a:lnTo>
                      <a:pt x="16" y="28"/>
                    </a:lnTo>
                    <a:lnTo>
                      <a:pt x="17" y="25"/>
                    </a:lnTo>
                    <a:lnTo>
                      <a:pt x="19" y="21"/>
                    </a:lnTo>
                    <a:lnTo>
                      <a:pt x="21" y="18"/>
                    </a:lnTo>
                    <a:lnTo>
                      <a:pt x="24" y="15"/>
                    </a:lnTo>
                    <a:lnTo>
                      <a:pt x="26" y="12"/>
                    </a:lnTo>
                    <a:lnTo>
                      <a:pt x="27" y="9"/>
                    </a:lnTo>
                    <a:lnTo>
                      <a:pt x="30" y="6"/>
                    </a:lnTo>
                    <a:lnTo>
                      <a:pt x="31" y="4"/>
                    </a:lnTo>
                    <a:lnTo>
                      <a:pt x="34" y="2"/>
                    </a:lnTo>
                    <a:lnTo>
                      <a:pt x="37" y="0"/>
                    </a:lnTo>
                    <a:lnTo>
                      <a:pt x="39" y="0"/>
                    </a:lnTo>
                    <a:lnTo>
                      <a:pt x="42" y="0"/>
                    </a:lnTo>
                    <a:lnTo>
                      <a:pt x="45" y="0"/>
                    </a:lnTo>
                    <a:lnTo>
                      <a:pt x="48" y="0"/>
                    </a:lnTo>
                    <a:lnTo>
                      <a:pt x="50" y="0"/>
                    </a:lnTo>
                    <a:lnTo>
                      <a:pt x="54" y="2"/>
                    </a:lnTo>
                    <a:lnTo>
                      <a:pt x="57" y="4"/>
                    </a:lnTo>
                    <a:lnTo>
                      <a:pt x="60" y="5"/>
                    </a:lnTo>
                    <a:lnTo>
                      <a:pt x="62" y="7"/>
                    </a:lnTo>
                    <a:lnTo>
                      <a:pt x="68" y="12"/>
                    </a:lnTo>
                    <a:lnTo>
                      <a:pt x="71" y="14"/>
                    </a:lnTo>
                    <a:lnTo>
                      <a:pt x="74" y="17"/>
                    </a:lnTo>
                    <a:lnTo>
                      <a:pt x="76" y="19"/>
                    </a:lnTo>
                    <a:lnTo>
                      <a:pt x="79" y="21"/>
                    </a:lnTo>
                    <a:lnTo>
                      <a:pt x="82" y="24"/>
                    </a:lnTo>
                    <a:lnTo>
                      <a:pt x="83" y="27"/>
                    </a:lnTo>
                    <a:lnTo>
                      <a:pt x="86" y="29"/>
                    </a:lnTo>
                    <a:lnTo>
                      <a:pt x="89" y="32"/>
                    </a:lnTo>
                    <a:lnTo>
                      <a:pt x="92" y="35"/>
                    </a:lnTo>
                    <a:lnTo>
                      <a:pt x="93" y="38"/>
                    </a:lnTo>
                    <a:lnTo>
                      <a:pt x="95" y="40"/>
                    </a:lnTo>
                    <a:lnTo>
                      <a:pt x="97" y="43"/>
                    </a:lnTo>
                    <a:lnTo>
                      <a:pt x="98" y="46"/>
                    </a:lnTo>
                    <a:lnTo>
                      <a:pt x="101" y="49"/>
                    </a:lnTo>
                    <a:lnTo>
                      <a:pt x="102" y="52"/>
                    </a:lnTo>
                    <a:lnTo>
                      <a:pt x="104" y="55"/>
                    </a:lnTo>
                    <a:lnTo>
                      <a:pt x="104" y="58"/>
                    </a:lnTo>
                    <a:lnTo>
                      <a:pt x="105" y="61"/>
                    </a:lnTo>
                    <a:lnTo>
                      <a:pt x="107" y="63"/>
                    </a:lnTo>
                    <a:lnTo>
                      <a:pt x="108" y="66"/>
                    </a:lnTo>
                    <a:lnTo>
                      <a:pt x="109" y="69"/>
                    </a:lnTo>
                    <a:lnTo>
                      <a:pt x="106" y="68"/>
                    </a:lnTo>
                    <a:lnTo>
                      <a:pt x="104" y="65"/>
                    </a:lnTo>
                    <a:lnTo>
                      <a:pt x="102" y="63"/>
                    </a:lnTo>
                    <a:lnTo>
                      <a:pt x="99" y="62"/>
                    </a:lnTo>
                    <a:lnTo>
                      <a:pt x="96" y="60"/>
                    </a:lnTo>
                    <a:lnTo>
                      <a:pt x="93" y="59"/>
                    </a:lnTo>
                    <a:lnTo>
                      <a:pt x="91" y="57"/>
                    </a:lnTo>
                    <a:lnTo>
                      <a:pt x="89" y="54"/>
                    </a:lnTo>
                    <a:lnTo>
                      <a:pt x="87" y="52"/>
                    </a:lnTo>
                    <a:lnTo>
                      <a:pt x="84" y="50"/>
                    </a:lnTo>
                    <a:lnTo>
                      <a:pt x="82" y="46"/>
                    </a:lnTo>
                    <a:lnTo>
                      <a:pt x="79" y="43"/>
                    </a:lnTo>
                    <a:lnTo>
                      <a:pt x="76" y="40"/>
                    </a:lnTo>
                    <a:lnTo>
                      <a:pt x="73" y="39"/>
                    </a:lnTo>
                    <a:lnTo>
                      <a:pt x="71" y="36"/>
                    </a:lnTo>
                    <a:lnTo>
                      <a:pt x="69" y="34"/>
                    </a:lnTo>
                    <a:lnTo>
                      <a:pt x="66" y="32"/>
                    </a:lnTo>
                    <a:lnTo>
                      <a:pt x="62" y="29"/>
                    </a:lnTo>
                    <a:lnTo>
                      <a:pt x="59" y="26"/>
                    </a:lnTo>
                    <a:lnTo>
                      <a:pt x="56" y="24"/>
                    </a:lnTo>
                    <a:lnTo>
                      <a:pt x="52" y="22"/>
                    </a:lnTo>
                    <a:lnTo>
                      <a:pt x="49" y="20"/>
                    </a:lnTo>
                    <a:lnTo>
                      <a:pt x="46" y="17"/>
                    </a:lnTo>
                    <a:lnTo>
                      <a:pt x="43" y="16"/>
                    </a:lnTo>
                    <a:lnTo>
                      <a:pt x="40" y="15"/>
                    </a:lnTo>
                    <a:lnTo>
                      <a:pt x="38" y="14"/>
                    </a:lnTo>
                    <a:lnTo>
                      <a:pt x="35" y="16"/>
                    </a:lnTo>
                    <a:lnTo>
                      <a:pt x="33" y="19"/>
                    </a:lnTo>
                    <a:lnTo>
                      <a:pt x="30" y="21"/>
                    </a:lnTo>
                    <a:lnTo>
                      <a:pt x="29" y="24"/>
                    </a:lnTo>
                    <a:lnTo>
                      <a:pt x="27" y="27"/>
                    </a:lnTo>
                    <a:lnTo>
                      <a:pt x="26" y="29"/>
                    </a:lnTo>
                    <a:lnTo>
                      <a:pt x="24" y="32"/>
                    </a:lnTo>
                    <a:lnTo>
                      <a:pt x="22" y="35"/>
                    </a:lnTo>
                    <a:lnTo>
                      <a:pt x="19" y="38"/>
                    </a:lnTo>
                    <a:lnTo>
                      <a:pt x="17" y="40"/>
                    </a:lnTo>
                    <a:lnTo>
                      <a:pt x="16" y="43"/>
                    </a:lnTo>
                    <a:lnTo>
                      <a:pt x="14" y="46"/>
                    </a:lnTo>
                    <a:lnTo>
                      <a:pt x="12" y="49"/>
                    </a:lnTo>
                    <a:lnTo>
                      <a:pt x="10" y="52"/>
                    </a:lnTo>
                    <a:lnTo>
                      <a:pt x="8" y="54"/>
                    </a:lnTo>
                    <a:lnTo>
                      <a:pt x="6" y="57"/>
                    </a:lnTo>
                    <a:lnTo>
                      <a:pt x="5" y="60"/>
                    </a:lnTo>
                    <a:lnTo>
                      <a:pt x="4" y="63"/>
                    </a:lnTo>
                    <a:lnTo>
                      <a:pt x="2" y="65"/>
                    </a:lnTo>
                    <a:lnTo>
                      <a:pt x="0" y="68"/>
                    </a:lnTo>
                    <a:lnTo>
                      <a:pt x="3" y="42"/>
                    </a:lnTo>
                  </a:path>
                </a:pathLst>
              </a:custGeom>
              <a:solidFill>
                <a:srgbClr val="00CC00"/>
              </a:solidFill>
              <a:ln w="12700" cap="rnd">
                <a:solidFill>
                  <a:srgbClr val="00CC00"/>
                </a:solidFill>
                <a:round/>
                <a:headEnd/>
                <a:tailEnd/>
              </a:ln>
            </p:spPr>
            <p:txBody>
              <a:bodyPr/>
              <a:lstStyle/>
              <a:p>
                <a:endParaRPr lang="en-US"/>
              </a:p>
            </p:txBody>
          </p:sp>
          <p:sp>
            <p:nvSpPr>
              <p:cNvPr id="3604" name="Freeform 516"/>
              <p:cNvSpPr>
                <a:spLocks/>
              </p:cNvSpPr>
              <p:nvPr/>
            </p:nvSpPr>
            <p:spPr bwMode="auto">
              <a:xfrm>
                <a:off x="3918" y="2049"/>
                <a:ext cx="152" cy="95"/>
              </a:xfrm>
              <a:custGeom>
                <a:avLst/>
                <a:gdLst>
                  <a:gd name="T0" fmla="*/ 137 w 152"/>
                  <a:gd name="T1" fmla="*/ 53 h 95"/>
                  <a:gd name="T2" fmla="*/ 132 w 152"/>
                  <a:gd name="T3" fmla="*/ 45 h 95"/>
                  <a:gd name="T4" fmla="*/ 128 w 152"/>
                  <a:gd name="T5" fmla="*/ 38 h 95"/>
                  <a:gd name="T6" fmla="*/ 124 w 152"/>
                  <a:gd name="T7" fmla="*/ 29 h 95"/>
                  <a:gd name="T8" fmla="*/ 118 w 152"/>
                  <a:gd name="T9" fmla="*/ 20 h 95"/>
                  <a:gd name="T10" fmla="*/ 113 w 152"/>
                  <a:gd name="T11" fmla="*/ 13 h 95"/>
                  <a:gd name="T12" fmla="*/ 108 w 152"/>
                  <a:gd name="T13" fmla="*/ 5 h 95"/>
                  <a:gd name="T14" fmla="*/ 100 w 152"/>
                  <a:gd name="T15" fmla="*/ 0 h 95"/>
                  <a:gd name="T16" fmla="*/ 93 w 152"/>
                  <a:gd name="T17" fmla="*/ 0 h 95"/>
                  <a:gd name="T18" fmla="*/ 85 w 152"/>
                  <a:gd name="T19" fmla="*/ 0 h 95"/>
                  <a:gd name="T20" fmla="*/ 76 w 152"/>
                  <a:gd name="T21" fmla="*/ 3 h 95"/>
                  <a:gd name="T22" fmla="*/ 69 w 152"/>
                  <a:gd name="T23" fmla="*/ 6 h 95"/>
                  <a:gd name="T24" fmla="*/ 57 w 152"/>
                  <a:gd name="T25" fmla="*/ 16 h 95"/>
                  <a:gd name="T26" fmla="*/ 48 w 152"/>
                  <a:gd name="T27" fmla="*/ 23 h 95"/>
                  <a:gd name="T28" fmla="*/ 42 w 152"/>
                  <a:gd name="T29" fmla="*/ 29 h 95"/>
                  <a:gd name="T30" fmla="*/ 36 w 152"/>
                  <a:gd name="T31" fmla="*/ 36 h 95"/>
                  <a:gd name="T32" fmla="*/ 28 w 152"/>
                  <a:gd name="T33" fmla="*/ 44 h 95"/>
                  <a:gd name="T34" fmla="*/ 23 w 152"/>
                  <a:gd name="T35" fmla="*/ 51 h 95"/>
                  <a:gd name="T36" fmla="*/ 16 w 152"/>
                  <a:gd name="T37" fmla="*/ 59 h 95"/>
                  <a:gd name="T38" fmla="*/ 11 w 152"/>
                  <a:gd name="T39" fmla="*/ 66 h 95"/>
                  <a:gd name="T40" fmla="*/ 8 w 152"/>
                  <a:gd name="T41" fmla="*/ 75 h 95"/>
                  <a:gd name="T42" fmla="*/ 5 w 152"/>
                  <a:gd name="T43" fmla="*/ 83 h 95"/>
                  <a:gd name="T44" fmla="*/ 1 w 152"/>
                  <a:gd name="T45" fmla="*/ 90 h 95"/>
                  <a:gd name="T46" fmla="*/ 4 w 152"/>
                  <a:gd name="T47" fmla="*/ 93 h 95"/>
                  <a:gd name="T48" fmla="*/ 10 w 152"/>
                  <a:gd name="T49" fmla="*/ 86 h 95"/>
                  <a:gd name="T50" fmla="*/ 18 w 152"/>
                  <a:gd name="T51" fmla="*/ 81 h 95"/>
                  <a:gd name="T52" fmla="*/ 25 w 152"/>
                  <a:gd name="T53" fmla="*/ 78 h 95"/>
                  <a:gd name="T54" fmla="*/ 30 w 152"/>
                  <a:gd name="T55" fmla="*/ 70 h 95"/>
                  <a:gd name="T56" fmla="*/ 38 w 152"/>
                  <a:gd name="T57" fmla="*/ 63 h 95"/>
                  <a:gd name="T58" fmla="*/ 46 w 152"/>
                  <a:gd name="T59" fmla="*/ 55 h 95"/>
                  <a:gd name="T60" fmla="*/ 52 w 152"/>
                  <a:gd name="T61" fmla="*/ 49 h 95"/>
                  <a:gd name="T62" fmla="*/ 60 w 152"/>
                  <a:gd name="T63" fmla="*/ 44 h 95"/>
                  <a:gd name="T64" fmla="*/ 70 w 152"/>
                  <a:gd name="T65" fmla="*/ 35 h 95"/>
                  <a:gd name="T66" fmla="*/ 79 w 152"/>
                  <a:gd name="T67" fmla="*/ 30 h 95"/>
                  <a:gd name="T68" fmla="*/ 88 w 152"/>
                  <a:gd name="T69" fmla="*/ 24 h 95"/>
                  <a:gd name="T70" fmla="*/ 95 w 152"/>
                  <a:gd name="T71" fmla="*/ 20 h 95"/>
                  <a:gd name="T72" fmla="*/ 103 w 152"/>
                  <a:gd name="T73" fmla="*/ 21 h 95"/>
                  <a:gd name="T74" fmla="*/ 109 w 152"/>
                  <a:gd name="T75" fmla="*/ 29 h 95"/>
                  <a:gd name="T76" fmla="*/ 113 w 152"/>
                  <a:gd name="T77" fmla="*/ 36 h 95"/>
                  <a:gd name="T78" fmla="*/ 118 w 152"/>
                  <a:gd name="T79" fmla="*/ 44 h 95"/>
                  <a:gd name="T80" fmla="*/ 124 w 152"/>
                  <a:gd name="T81" fmla="*/ 51 h 95"/>
                  <a:gd name="T82" fmla="*/ 129 w 152"/>
                  <a:gd name="T83" fmla="*/ 59 h 95"/>
                  <a:gd name="T84" fmla="*/ 135 w 152"/>
                  <a:gd name="T85" fmla="*/ 66 h 95"/>
                  <a:gd name="T86" fmla="*/ 140 w 152"/>
                  <a:gd name="T87" fmla="*/ 74 h 95"/>
                  <a:gd name="T88" fmla="*/ 145 w 152"/>
                  <a:gd name="T89" fmla="*/ 81 h 95"/>
                  <a:gd name="T90" fmla="*/ 148 w 152"/>
                  <a:gd name="T91" fmla="*/ 89 h 95"/>
                  <a:gd name="T92" fmla="*/ 147 w 152"/>
                  <a:gd name="T93" fmla="*/ 58 h 9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52"/>
                  <a:gd name="T142" fmla="*/ 0 h 95"/>
                  <a:gd name="T143" fmla="*/ 152 w 152"/>
                  <a:gd name="T144" fmla="*/ 95 h 95"/>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52" h="95">
                    <a:moveTo>
                      <a:pt x="140" y="56"/>
                    </a:moveTo>
                    <a:lnTo>
                      <a:pt x="137" y="53"/>
                    </a:lnTo>
                    <a:lnTo>
                      <a:pt x="135" y="49"/>
                    </a:lnTo>
                    <a:lnTo>
                      <a:pt x="132" y="45"/>
                    </a:lnTo>
                    <a:lnTo>
                      <a:pt x="131" y="41"/>
                    </a:lnTo>
                    <a:lnTo>
                      <a:pt x="128" y="38"/>
                    </a:lnTo>
                    <a:lnTo>
                      <a:pt x="127" y="34"/>
                    </a:lnTo>
                    <a:lnTo>
                      <a:pt x="124" y="29"/>
                    </a:lnTo>
                    <a:lnTo>
                      <a:pt x="122" y="25"/>
                    </a:lnTo>
                    <a:lnTo>
                      <a:pt x="118" y="20"/>
                    </a:lnTo>
                    <a:lnTo>
                      <a:pt x="115" y="16"/>
                    </a:lnTo>
                    <a:lnTo>
                      <a:pt x="113" y="13"/>
                    </a:lnTo>
                    <a:lnTo>
                      <a:pt x="109" y="9"/>
                    </a:lnTo>
                    <a:lnTo>
                      <a:pt x="108" y="5"/>
                    </a:lnTo>
                    <a:lnTo>
                      <a:pt x="104" y="3"/>
                    </a:lnTo>
                    <a:lnTo>
                      <a:pt x="100" y="0"/>
                    </a:lnTo>
                    <a:lnTo>
                      <a:pt x="96" y="0"/>
                    </a:lnTo>
                    <a:lnTo>
                      <a:pt x="93" y="0"/>
                    </a:lnTo>
                    <a:lnTo>
                      <a:pt x="89" y="0"/>
                    </a:lnTo>
                    <a:lnTo>
                      <a:pt x="85" y="0"/>
                    </a:lnTo>
                    <a:lnTo>
                      <a:pt x="81" y="0"/>
                    </a:lnTo>
                    <a:lnTo>
                      <a:pt x="76" y="3"/>
                    </a:lnTo>
                    <a:lnTo>
                      <a:pt x="72" y="5"/>
                    </a:lnTo>
                    <a:lnTo>
                      <a:pt x="69" y="6"/>
                    </a:lnTo>
                    <a:lnTo>
                      <a:pt x="65" y="10"/>
                    </a:lnTo>
                    <a:lnTo>
                      <a:pt x="57" y="16"/>
                    </a:lnTo>
                    <a:lnTo>
                      <a:pt x="53" y="19"/>
                    </a:lnTo>
                    <a:lnTo>
                      <a:pt x="48" y="23"/>
                    </a:lnTo>
                    <a:lnTo>
                      <a:pt x="46" y="26"/>
                    </a:lnTo>
                    <a:lnTo>
                      <a:pt x="42" y="29"/>
                    </a:lnTo>
                    <a:lnTo>
                      <a:pt x="38" y="33"/>
                    </a:lnTo>
                    <a:lnTo>
                      <a:pt x="36" y="36"/>
                    </a:lnTo>
                    <a:lnTo>
                      <a:pt x="32" y="40"/>
                    </a:lnTo>
                    <a:lnTo>
                      <a:pt x="28" y="44"/>
                    </a:lnTo>
                    <a:lnTo>
                      <a:pt x="24" y="48"/>
                    </a:lnTo>
                    <a:lnTo>
                      <a:pt x="23" y="51"/>
                    </a:lnTo>
                    <a:lnTo>
                      <a:pt x="19" y="55"/>
                    </a:lnTo>
                    <a:lnTo>
                      <a:pt x="16" y="59"/>
                    </a:lnTo>
                    <a:lnTo>
                      <a:pt x="15" y="63"/>
                    </a:lnTo>
                    <a:lnTo>
                      <a:pt x="11" y="66"/>
                    </a:lnTo>
                    <a:lnTo>
                      <a:pt x="10" y="71"/>
                    </a:lnTo>
                    <a:lnTo>
                      <a:pt x="8" y="75"/>
                    </a:lnTo>
                    <a:lnTo>
                      <a:pt x="6" y="79"/>
                    </a:lnTo>
                    <a:lnTo>
                      <a:pt x="5" y="83"/>
                    </a:lnTo>
                    <a:lnTo>
                      <a:pt x="3" y="86"/>
                    </a:lnTo>
                    <a:lnTo>
                      <a:pt x="1" y="90"/>
                    </a:lnTo>
                    <a:lnTo>
                      <a:pt x="0" y="94"/>
                    </a:lnTo>
                    <a:lnTo>
                      <a:pt x="4" y="93"/>
                    </a:lnTo>
                    <a:lnTo>
                      <a:pt x="6" y="89"/>
                    </a:lnTo>
                    <a:lnTo>
                      <a:pt x="10" y="86"/>
                    </a:lnTo>
                    <a:lnTo>
                      <a:pt x="14" y="84"/>
                    </a:lnTo>
                    <a:lnTo>
                      <a:pt x="18" y="81"/>
                    </a:lnTo>
                    <a:lnTo>
                      <a:pt x="22" y="80"/>
                    </a:lnTo>
                    <a:lnTo>
                      <a:pt x="25" y="78"/>
                    </a:lnTo>
                    <a:lnTo>
                      <a:pt x="28" y="74"/>
                    </a:lnTo>
                    <a:lnTo>
                      <a:pt x="30" y="70"/>
                    </a:lnTo>
                    <a:lnTo>
                      <a:pt x="34" y="68"/>
                    </a:lnTo>
                    <a:lnTo>
                      <a:pt x="38" y="63"/>
                    </a:lnTo>
                    <a:lnTo>
                      <a:pt x="42" y="59"/>
                    </a:lnTo>
                    <a:lnTo>
                      <a:pt x="46" y="55"/>
                    </a:lnTo>
                    <a:lnTo>
                      <a:pt x="49" y="53"/>
                    </a:lnTo>
                    <a:lnTo>
                      <a:pt x="52" y="49"/>
                    </a:lnTo>
                    <a:lnTo>
                      <a:pt x="56" y="46"/>
                    </a:lnTo>
                    <a:lnTo>
                      <a:pt x="60" y="44"/>
                    </a:lnTo>
                    <a:lnTo>
                      <a:pt x="65" y="40"/>
                    </a:lnTo>
                    <a:lnTo>
                      <a:pt x="70" y="35"/>
                    </a:lnTo>
                    <a:lnTo>
                      <a:pt x="74" y="33"/>
                    </a:lnTo>
                    <a:lnTo>
                      <a:pt x="79" y="30"/>
                    </a:lnTo>
                    <a:lnTo>
                      <a:pt x="82" y="28"/>
                    </a:lnTo>
                    <a:lnTo>
                      <a:pt x="88" y="24"/>
                    </a:lnTo>
                    <a:lnTo>
                      <a:pt x="91" y="21"/>
                    </a:lnTo>
                    <a:lnTo>
                      <a:pt x="95" y="20"/>
                    </a:lnTo>
                    <a:lnTo>
                      <a:pt x="99" y="19"/>
                    </a:lnTo>
                    <a:lnTo>
                      <a:pt x="103" y="21"/>
                    </a:lnTo>
                    <a:lnTo>
                      <a:pt x="105" y="26"/>
                    </a:lnTo>
                    <a:lnTo>
                      <a:pt x="109" y="29"/>
                    </a:lnTo>
                    <a:lnTo>
                      <a:pt x="110" y="33"/>
                    </a:lnTo>
                    <a:lnTo>
                      <a:pt x="113" y="36"/>
                    </a:lnTo>
                    <a:lnTo>
                      <a:pt x="115" y="40"/>
                    </a:lnTo>
                    <a:lnTo>
                      <a:pt x="118" y="44"/>
                    </a:lnTo>
                    <a:lnTo>
                      <a:pt x="121" y="48"/>
                    </a:lnTo>
                    <a:lnTo>
                      <a:pt x="124" y="51"/>
                    </a:lnTo>
                    <a:lnTo>
                      <a:pt x="127" y="55"/>
                    </a:lnTo>
                    <a:lnTo>
                      <a:pt x="129" y="59"/>
                    </a:lnTo>
                    <a:lnTo>
                      <a:pt x="132" y="63"/>
                    </a:lnTo>
                    <a:lnTo>
                      <a:pt x="135" y="66"/>
                    </a:lnTo>
                    <a:lnTo>
                      <a:pt x="137" y="70"/>
                    </a:lnTo>
                    <a:lnTo>
                      <a:pt x="140" y="74"/>
                    </a:lnTo>
                    <a:lnTo>
                      <a:pt x="142" y="78"/>
                    </a:lnTo>
                    <a:lnTo>
                      <a:pt x="145" y="81"/>
                    </a:lnTo>
                    <a:lnTo>
                      <a:pt x="146" y="85"/>
                    </a:lnTo>
                    <a:lnTo>
                      <a:pt x="148" y="89"/>
                    </a:lnTo>
                    <a:lnTo>
                      <a:pt x="151" y="93"/>
                    </a:lnTo>
                    <a:lnTo>
                      <a:pt x="147" y="58"/>
                    </a:lnTo>
                  </a:path>
                </a:pathLst>
              </a:custGeom>
              <a:solidFill>
                <a:srgbClr val="00CC00"/>
              </a:solidFill>
              <a:ln w="12700" cap="rnd">
                <a:solidFill>
                  <a:srgbClr val="00CC00"/>
                </a:solidFill>
                <a:round/>
                <a:headEnd/>
                <a:tailEnd/>
              </a:ln>
            </p:spPr>
            <p:txBody>
              <a:bodyPr/>
              <a:lstStyle/>
              <a:p>
                <a:endParaRPr lang="en-US"/>
              </a:p>
            </p:txBody>
          </p:sp>
          <p:sp>
            <p:nvSpPr>
              <p:cNvPr id="3605" name="Freeform 517"/>
              <p:cNvSpPr>
                <a:spLocks/>
              </p:cNvSpPr>
              <p:nvPr/>
            </p:nvSpPr>
            <p:spPr bwMode="auto">
              <a:xfrm>
                <a:off x="4058" y="1965"/>
                <a:ext cx="47" cy="605"/>
              </a:xfrm>
              <a:custGeom>
                <a:avLst/>
                <a:gdLst>
                  <a:gd name="T0" fmla="*/ 3 w 55"/>
                  <a:gd name="T1" fmla="*/ 11 h 776"/>
                  <a:gd name="T2" fmla="*/ 3 w 55"/>
                  <a:gd name="T3" fmla="*/ 10 h 776"/>
                  <a:gd name="T4" fmla="*/ 3 w 55"/>
                  <a:gd name="T5" fmla="*/ 9 h 776"/>
                  <a:gd name="T6" fmla="*/ 3 w 55"/>
                  <a:gd name="T7" fmla="*/ 9 h 776"/>
                  <a:gd name="T8" fmla="*/ 3 w 55"/>
                  <a:gd name="T9" fmla="*/ 9 h 776"/>
                  <a:gd name="T10" fmla="*/ 3 w 55"/>
                  <a:gd name="T11" fmla="*/ 9 h 776"/>
                  <a:gd name="T12" fmla="*/ 3 w 55"/>
                  <a:gd name="T13" fmla="*/ 8 h 776"/>
                  <a:gd name="T14" fmla="*/ 3 w 55"/>
                  <a:gd name="T15" fmla="*/ 7 h 776"/>
                  <a:gd name="T16" fmla="*/ 3 w 55"/>
                  <a:gd name="T17" fmla="*/ 7 h 776"/>
                  <a:gd name="T18" fmla="*/ 3 w 55"/>
                  <a:gd name="T19" fmla="*/ 7 h 776"/>
                  <a:gd name="T20" fmla="*/ 3 w 55"/>
                  <a:gd name="T21" fmla="*/ 7 h 776"/>
                  <a:gd name="T22" fmla="*/ 2 w 55"/>
                  <a:gd name="T23" fmla="*/ 5 h 776"/>
                  <a:gd name="T24" fmla="*/ 0 w 55"/>
                  <a:gd name="T25" fmla="*/ 5 h 776"/>
                  <a:gd name="T26" fmla="*/ 0 w 55"/>
                  <a:gd name="T27" fmla="*/ 5 h 776"/>
                  <a:gd name="T28" fmla="*/ 0 w 55"/>
                  <a:gd name="T29" fmla="*/ 4 h 776"/>
                  <a:gd name="T30" fmla="*/ 0 w 55"/>
                  <a:gd name="T31" fmla="*/ 4 h 776"/>
                  <a:gd name="T32" fmla="*/ 3 w 55"/>
                  <a:gd name="T33" fmla="*/ 4 h 776"/>
                  <a:gd name="T34" fmla="*/ 3 w 55"/>
                  <a:gd name="T35" fmla="*/ 3 h 776"/>
                  <a:gd name="T36" fmla="*/ 3 w 55"/>
                  <a:gd name="T37" fmla="*/ 3 h 776"/>
                  <a:gd name="T38" fmla="*/ 3 w 55"/>
                  <a:gd name="T39" fmla="*/ 2 h 776"/>
                  <a:gd name="T40" fmla="*/ 3 w 55"/>
                  <a:gd name="T41" fmla="*/ 2 h 776"/>
                  <a:gd name="T42" fmla="*/ 3 w 55"/>
                  <a:gd name="T43" fmla="*/ 2 h 776"/>
                  <a:gd name="T44" fmla="*/ 3 w 55"/>
                  <a:gd name="T45" fmla="*/ 2 h 776"/>
                  <a:gd name="T46" fmla="*/ 3 w 55"/>
                  <a:gd name="T47" fmla="*/ 2 h 776"/>
                  <a:gd name="T48" fmla="*/ 3 w 55"/>
                  <a:gd name="T49" fmla="*/ 2 h 776"/>
                  <a:gd name="T50" fmla="*/ 3 w 55"/>
                  <a:gd name="T51" fmla="*/ 2 h 776"/>
                  <a:gd name="T52" fmla="*/ 3 w 55"/>
                  <a:gd name="T53" fmla="*/ 2 h 776"/>
                  <a:gd name="T54" fmla="*/ 3 w 55"/>
                  <a:gd name="T55" fmla="*/ 2 h 776"/>
                  <a:gd name="T56" fmla="*/ 3 w 55"/>
                  <a:gd name="T57" fmla="*/ 2 h 776"/>
                  <a:gd name="T58" fmla="*/ 3 w 55"/>
                  <a:gd name="T59" fmla="*/ 2 h 776"/>
                  <a:gd name="T60" fmla="*/ 3 w 55"/>
                  <a:gd name="T61" fmla="*/ 2 h 776"/>
                  <a:gd name="T62" fmla="*/ 3 w 55"/>
                  <a:gd name="T63" fmla="*/ 2 h 776"/>
                  <a:gd name="T64" fmla="*/ 3 w 55"/>
                  <a:gd name="T65" fmla="*/ 2 h 776"/>
                  <a:gd name="T66" fmla="*/ 3 w 55"/>
                  <a:gd name="T67" fmla="*/ 2 h 776"/>
                  <a:gd name="T68" fmla="*/ 3 w 55"/>
                  <a:gd name="T69" fmla="*/ 2 h 776"/>
                  <a:gd name="T70" fmla="*/ 3 w 55"/>
                  <a:gd name="T71" fmla="*/ 3 h 776"/>
                  <a:gd name="T72" fmla="*/ 3 w 55"/>
                  <a:gd name="T73" fmla="*/ 3 h 776"/>
                  <a:gd name="T74" fmla="*/ 3 w 55"/>
                  <a:gd name="T75" fmla="*/ 4 h 776"/>
                  <a:gd name="T76" fmla="*/ 3 w 55"/>
                  <a:gd name="T77" fmla="*/ 4 h 776"/>
                  <a:gd name="T78" fmla="*/ 3 w 55"/>
                  <a:gd name="T79" fmla="*/ 4 h 776"/>
                  <a:gd name="T80" fmla="*/ 3 w 55"/>
                  <a:gd name="T81" fmla="*/ 5 h 776"/>
                  <a:gd name="T82" fmla="*/ 3 w 55"/>
                  <a:gd name="T83" fmla="*/ 5 h 776"/>
                  <a:gd name="T84" fmla="*/ 3 w 55"/>
                  <a:gd name="T85" fmla="*/ 5 h 776"/>
                  <a:gd name="T86" fmla="*/ 3 w 55"/>
                  <a:gd name="T87" fmla="*/ 5 h 776"/>
                  <a:gd name="T88" fmla="*/ 3 w 55"/>
                  <a:gd name="T89" fmla="*/ 7 h 776"/>
                  <a:gd name="T90" fmla="*/ 3 w 55"/>
                  <a:gd name="T91" fmla="*/ 7 h 776"/>
                  <a:gd name="T92" fmla="*/ 3 w 55"/>
                  <a:gd name="T93" fmla="*/ 7 h 776"/>
                  <a:gd name="T94" fmla="*/ 3 w 55"/>
                  <a:gd name="T95" fmla="*/ 7 h 776"/>
                  <a:gd name="T96" fmla="*/ 3 w 55"/>
                  <a:gd name="T97" fmla="*/ 7 h 776"/>
                  <a:gd name="T98" fmla="*/ 3 w 55"/>
                  <a:gd name="T99" fmla="*/ 9 h 776"/>
                  <a:gd name="T100" fmla="*/ 3 w 55"/>
                  <a:gd name="T101" fmla="*/ 9 h 776"/>
                  <a:gd name="T102" fmla="*/ 3 w 55"/>
                  <a:gd name="T103" fmla="*/ 9 h 776"/>
                  <a:gd name="T104" fmla="*/ 3 w 55"/>
                  <a:gd name="T105" fmla="*/ 9 h 776"/>
                  <a:gd name="T106" fmla="*/ 3 w 55"/>
                  <a:gd name="T107" fmla="*/ 9 h 776"/>
                  <a:gd name="T108" fmla="*/ 3 w 55"/>
                  <a:gd name="T109" fmla="*/ 9 h 776"/>
                  <a:gd name="T110" fmla="*/ 3 w 55"/>
                  <a:gd name="T111" fmla="*/ 11 h 776"/>
                  <a:gd name="T112" fmla="*/ 3 w 55"/>
                  <a:gd name="T113" fmla="*/ 11 h 776"/>
                  <a:gd name="T114" fmla="*/ 3 w 55"/>
                  <a:gd name="T115" fmla="*/ 11 h 776"/>
                  <a:gd name="T116" fmla="*/ 3 w 55"/>
                  <a:gd name="T117" fmla="*/ 12 h 776"/>
                  <a:gd name="T118" fmla="*/ 3 w 55"/>
                  <a:gd name="T119" fmla="*/ 11 h 77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55"/>
                  <a:gd name="T181" fmla="*/ 0 h 776"/>
                  <a:gd name="T182" fmla="*/ 55 w 55"/>
                  <a:gd name="T183" fmla="*/ 776 h 77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55" h="776">
                    <a:moveTo>
                      <a:pt x="21" y="751"/>
                    </a:moveTo>
                    <a:lnTo>
                      <a:pt x="19" y="745"/>
                    </a:lnTo>
                    <a:lnTo>
                      <a:pt x="19" y="740"/>
                    </a:lnTo>
                    <a:lnTo>
                      <a:pt x="19" y="734"/>
                    </a:lnTo>
                    <a:lnTo>
                      <a:pt x="19" y="727"/>
                    </a:lnTo>
                    <a:lnTo>
                      <a:pt x="19" y="721"/>
                    </a:lnTo>
                    <a:lnTo>
                      <a:pt x="19" y="716"/>
                    </a:lnTo>
                    <a:lnTo>
                      <a:pt x="19" y="709"/>
                    </a:lnTo>
                    <a:lnTo>
                      <a:pt x="19" y="698"/>
                    </a:lnTo>
                    <a:lnTo>
                      <a:pt x="19" y="686"/>
                    </a:lnTo>
                    <a:lnTo>
                      <a:pt x="19" y="681"/>
                    </a:lnTo>
                    <a:lnTo>
                      <a:pt x="17" y="675"/>
                    </a:lnTo>
                    <a:lnTo>
                      <a:pt x="17" y="668"/>
                    </a:lnTo>
                    <a:lnTo>
                      <a:pt x="17" y="661"/>
                    </a:lnTo>
                    <a:lnTo>
                      <a:pt x="15" y="655"/>
                    </a:lnTo>
                    <a:lnTo>
                      <a:pt x="15" y="650"/>
                    </a:lnTo>
                    <a:lnTo>
                      <a:pt x="15" y="644"/>
                    </a:lnTo>
                    <a:lnTo>
                      <a:pt x="15" y="638"/>
                    </a:lnTo>
                    <a:lnTo>
                      <a:pt x="15" y="631"/>
                    </a:lnTo>
                    <a:lnTo>
                      <a:pt x="15" y="620"/>
                    </a:lnTo>
                    <a:lnTo>
                      <a:pt x="15" y="609"/>
                    </a:lnTo>
                    <a:lnTo>
                      <a:pt x="15" y="600"/>
                    </a:lnTo>
                    <a:lnTo>
                      <a:pt x="15" y="590"/>
                    </a:lnTo>
                    <a:lnTo>
                      <a:pt x="15" y="583"/>
                    </a:lnTo>
                    <a:lnTo>
                      <a:pt x="15" y="578"/>
                    </a:lnTo>
                    <a:lnTo>
                      <a:pt x="15" y="570"/>
                    </a:lnTo>
                    <a:lnTo>
                      <a:pt x="15" y="563"/>
                    </a:lnTo>
                    <a:lnTo>
                      <a:pt x="15" y="554"/>
                    </a:lnTo>
                    <a:lnTo>
                      <a:pt x="15" y="546"/>
                    </a:lnTo>
                    <a:lnTo>
                      <a:pt x="15" y="541"/>
                    </a:lnTo>
                    <a:lnTo>
                      <a:pt x="15" y="535"/>
                    </a:lnTo>
                    <a:lnTo>
                      <a:pt x="15" y="530"/>
                    </a:lnTo>
                    <a:lnTo>
                      <a:pt x="15" y="520"/>
                    </a:lnTo>
                    <a:lnTo>
                      <a:pt x="14" y="511"/>
                    </a:lnTo>
                    <a:lnTo>
                      <a:pt x="14" y="504"/>
                    </a:lnTo>
                    <a:lnTo>
                      <a:pt x="14" y="496"/>
                    </a:lnTo>
                    <a:lnTo>
                      <a:pt x="14" y="491"/>
                    </a:lnTo>
                    <a:lnTo>
                      <a:pt x="14" y="485"/>
                    </a:lnTo>
                    <a:lnTo>
                      <a:pt x="12" y="476"/>
                    </a:lnTo>
                    <a:lnTo>
                      <a:pt x="12" y="471"/>
                    </a:lnTo>
                    <a:lnTo>
                      <a:pt x="10" y="463"/>
                    </a:lnTo>
                    <a:lnTo>
                      <a:pt x="8" y="454"/>
                    </a:lnTo>
                    <a:lnTo>
                      <a:pt x="8" y="447"/>
                    </a:lnTo>
                    <a:lnTo>
                      <a:pt x="8" y="441"/>
                    </a:lnTo>
                    <a:lnTo>
                      <a:pt x="8" y="435"/>
                    </a:lnTo>
                    <a:lnTo>
                      <a:pt x="6" y="424"/>
                    </a:lnTo>
                    <a:lnTo>
                      <a:pt x="4" y="417"/>
                    </a:lnTo>
                    <a:lnTo>
                      <a:pt x="2" y="410"/>
                    </a:lnTo>
                    <a:lnTo>
                      <a:pt x="0" y="402"/>
                    </a:lnTo>
                    <a:lnTo>
                      <a:pt x="0" y="395"/>
                    </a:lnTo>
                    <a:lnTo>
                      <a:pt x="0" y="388"/>
                    </a:lnTo>
                    <a:lnTo>
                      <a:pt x="0" y="380"/>
                    </a:lnTo>
                    <a:lnTo>
                      <a:pt x="0" y="373"/>
                    </a:lnTo>
                    <a:lnTo>
                      <a:pt x="0" y="365"/>
                    </a:lnTo>
                    <a:lnTo>
                      <a:pt x="0" y="360"/>
                    </a:lnTo>
                    <a:lnTo>
                      <a:pt x="0" y="354"/>
                    </a:lnTo>
                    <a:lnTo>
                      <a:pt x="0" y="349"/>
                    </a:lnTo>
                    <a:lnTo>
                      <a:pt x="0" y="343"/>
                    </a:lnTo>
                    <a:lnTo>
                      <a:pt x="0" y="338"/>
                    </a:lnTo>
                    <a:lnTo>
                      <a:pt x="0" y="328"/>
                    </a:lnTo>
                    <a:lnTo>
                      <a:pt x="0" y="317"/>
                    </a:lnTo>
                    <a:lnTo>
                      <a:pt x="0" y="310"/>
                    </a:lnTo>
                    <a:lnTo>
                      <a:pt x="0" y="304"/>
                    </a:lnTo>
                    <a:lnTo>
                      <a:pt x="0" y="299"/>
                    </a:lnTo>
                    <a:lnTo>
                      <a:pt x="0" y="292"/>
                    </a:lnTo>
                    <a:lnTo>
                      <a:pt x="2" y="282"/>
                    </a:lnTo>
                    <a:lnTo>
                      <a:pt x="4" y="275"/>
                    </a:lnTo>
                    <a:lnTo>
                      <a:pt x="4" y="269"/>
                    </a:lnTo>
                    <a:lnTo>
                      <a:pt x="6" y="262"/>
                    </a:lnTo>
                    <a:lnTo>
                      <a:pt x="8" y="253"/>
                    </a:lnTo>
                    <a:lnTo>
                      <a:pt x="10" y="247"/>
                    </a:lnTo>
                    <a:lnTo>
                      <a:pt x="10" y="238"/>
                    </a:lnTo>
                    <a:lnTo>
                      <a:pt x="12" y="231"/>
                    </a:lnTo>
                    <a:lnTo>
                      <a:pt x="12" y="223"/>
                    </a:lnTo>
                    <a:lnTo>
                      <a:pt x="12" y="218"/>
                    </a:lnTo>
                    <a:lnTo>
                      <a:pt x="12" y="210"/>
                    </a:lnTo>
                    <a:lnTo>
                      <a:pt x="12" y="205"/>
                    </a:lnTo>
                    <a:lnTo>
                      <a:pt x="12" y="199"/>
                    </a:lnTo>
                    <a:lnTo>
                      <a:pt x="12" y="194"/>
                    </a:lnTo>
                    <a:lnTo>
                      <a:pt x="12" y="188"/>
                    </a:lnTo>
                    <a:lnTo>
                      <a:pt x="12" y="183"/>
                    </a:lnTo>
                    <a:lnTo>
                      <a:pt x="12" y="177"/>
                    </a:lnTo>
                    <a:lnTo>
                      <a:pt x="12" y="170"/>
                    </a:lnTo>
                    <a:lnTo>
                      <a:pt x="12" y="164"/>
                    </a:lnTo>
                    <a:lnTo>
                      <a:pt x="12" y="159"/>
                    </a:lnTo>
                    <a:lnTo>
                      <a:pt x="12" y="151"/>
                    </a:lnTo>
                    <a:lnTo>
                      <a:pt x="12" y="144"/>
                    </a:lnTo>
                    <a:lnTo>
                      <a:pt x="12" y="137"/>
                    </a:lnTo>
                    <a:lnTo>
                      <a:pt x="12" y="129"/>
                    </a:lnTo>
                    <a:lnTo>
                      <a:pt x="12" y="124"/>
                    </a:lnTo>
                    <a:lnTo>
                      <a:pt x="12" y="114"/>
                    </a:lnTo>
                    <a:lnTo>
                      <a:pt x="12" y="107"/>
                    </a:lnTo>
                    <a:lnTo>
                      <a:pt x="12" y="101"/>
                    </a:lnTo>
                    <a:lnTo>
                      <a:pt x="12" y="96"/>
                    </a:lnTo>
                    <a:lnTo>
                      <a:pt x="12" y="89"/>
                    </a:lnTo>
                    <a:lnTo>
                      <a:pt x="12" y="81"/>
                    </a:lnTo>
                    <a:lnTo>
                      <a:pt x="12" y="76"/>
                    </a:lnTo>
                    <a:lnTo>
                      <a:pt x="12" y="70"/>
                    </a:lnTo>
                    <a:lnTo>
                      <a:pt x="12" y="65"/>
                    </a:lnTo>
                    <a:lnTo>
                      <a:pt x="12" y="59"/>
                    </a:lnTo>
                    <a:lnTo>
                      <a:pt x="12" y="52"/>
                    </a:lnTo>
                    <a:lnTo>
                      <a:pt x="10" y="46"/>
                    </a:lnTo>
                    <a:lnTo>
                      <a:pt x="10" y="41"/>
                    </a:lnTo>
                    <a:lnTo>
                      <a:pt x="10" y="33"/>
                    </a:lnTo>
                    <a:lnTo>
                      <a:pt x="10" y="28"/>
                    </a:lnTo>
                    <a:lnTo>
                      <a:pt x="10" y="22"/>
                    </a:lnTo>
                    <a:lnTo>
                      <a:pt x="10" y="17"/>
                    </a:lnTo>
                    <a:lnTo>
                      <a:pt x="10" y="11"/>
                    </a:lnTo>
                    <a:lnTo>
                      <a:pt x="12" y="6"/>
                    </a:lnTo>
                    <a:lnTo>
                      <a:pt x="17" y="2"/>
                    </a:lnTo>
                    <a:lnTo>
                      <a:pt x="23" y="0"/>
                    </a:lnTo>
                    <a:lnTo>
                      <a:pt x="25" y="6"/>
                    </a:lnTo>
                    <a:lnTo>
                      <a:pt x="25" y="11"/>
                    </a:lnTo>
                    <a:lnTo>
                      <a:pt x="25" y="17"/>
                    </a:lnTo>
                    <a:lnTo>
                      <a:pt x="27" y="22"/>
                    </a:lnTo>
                    <a:lnTo>
                      <a:pt x="27" y="28"/>
                    </a:lnTo>
                    <a:lnTo>
                      <a:pt x="27" y="33"/>
                    </a:lnTo>
                    <a:lnTo>
                      <a:pt x="27" y="39"/>
                    </a:lnTo>
                    <a:lnTo>
                      <a:pt x="27" y="44"/>
                    </a:lnTo>
                    <a:lnTo>
                      <a:pt x="27" y="50"/>
                    </a:lnTo>
                    <a:lnTo>
                      <a:pt x="27" y="57"/>
                    </a:lnTo>
                    <a:lnTo>
                      <a:pt x="27" y="65"/>
                    </a:lnTo>
                    <a:lnTo>
                      <a:pt x="27" y="72"/>
                    </a:lnTo>
                    <a:lnTo>
                      <a:pt x="27" y="79"/>
                    </a:lnTo>
                    <a:lnTo>
                      <a:pt x="27" y="87"/>
                    </a:lnTo>
                    <a:lnTo>
                      <a:pt x="27" y="92"/>
                    </a:lnTo>
                    <a:lnTo>
                      <a:pt x="27" y="98"/>
                    </a:lnTo>
                    <a:lnTo>
                      <a:pt x="27" y="105"/>
                    </a:lnTo>
                    <a:lnTo>
                      <a:pt x="27" y="113"/>
                    </a:lnTo>
                    <a:lnTo>
                      <a:pt x="27" y="120"/>
                    </a:lnTo>
                    <a:lnTo>
                      <a:pt x="27" y="127"/>
                    </a:lnTo>
                    <a:lnTo>
                      <a:pt x="27" y="135"/>
                    </a:lnTo>
                    <a:lnTo>
                      <a:pt x="27" y="140"/>
                    </a:lnTo>
                    <a:lnTo>
                      <a:pt x="27" y="148"/>
                    </a:lnTo>
                    <a:lnTo>
                      <a:pt x="27" y="155"/>
                    </a:lnTo>
                    <a:lnTo>
                      <a:pt x="27" y="161"/>
                    </a:lnTo>
                    <a:lnTo>
                      <a:pt x="27" y="168"/>
                    </a:lnTo>
                    <a:lnTo>
                      <a:pt x="27" y="173"/>
                    </a:lnTo>
                    <a:lnTo>
                      <a:pt x="27" y="179"/>
                    </a:lnTo>
                    <a:lnTo>
                      <a:pt x="27" y="185"/>
                    </a:lnTo>
                    <a:lnTo>
                      <a:pt x="27" y="190"/>
                    </a:lnTo>
                    <a:lnTo>
                      <a:pt x="27" y="197"/>
                    </a:lnTo>
                    <a:lnTo>
                      <a:pt x="27" y="203"/>
                    </a:lnTo>
                    <a:lnTo>
                      <a:pt x="27" y="209"/>
                    </a:lnTo>
                    <a:lnTo>
                      <a:pt x="27" y="218"/>
                    </a:lnTo>
                    <a:lnTo>
                      <a:pt x="27" y="223"/>
                    </a:lnTo>
                    <a:lnTo>
                      <a:pt x="27" y="231"/>
                    </a:lnTo>
                    <a:lnTo>
                      <a:pt x="27" y="236"/>
                    </a:lnTo>
                    <a:lnTo>
                      <a:pt x="27" y="242"/>
                    </a:lnTo>
                    <a:lnTo>
                      <a:pt x="27" y="249"/>
                    </a:lnTo>
                    <a:lnTo>
                      <a:pt x="27" y="255"/>
                    </a:lnTo>
                    <a:lnTo>
                      <a:pt x="27" y="262"/>
                    </a:lnTo>
                    <a:lnTo>
                      <a:pt x="27" y="268"/>
                    </a:lnTo>
                    <a:lnTo>
                      <a:pt x="27" y="273"/>
                    </a:lnTo>
                    <a:lnTo>
                      <a:pt x="27" y="279"/>
                    </a:lnTo>
                    <a:lnTo>
                      <a:pt x="27" y="284"/>
                    </a:lnTo>
                    <a:lnTo>
                      <a:pt x="27" y="290"/>
                    </a:lnTo>
                    <a:lnTo>
                      <a:pt x="27" y="295"/>
                    </a:lnTo>
                    <a:lnTo>
                      <a:pt x="27" y="303"/>
                    </a:lnTo>
                    <a:lnTo>
                      <a:pt x="27" y="310"/>
                    </a:lnTo>
                    <a:lnTo>
                      <a:pt x="27" y="316"/>
                    </a:lnTo>
                    <a:lnTo>
                      <a:pt x="27" y="323"/>
                    </a:lnTo>
                    <a:lnTo>
                      <a:pt x="27" y="330"/>
                    </a:lnTo>
                    <a:lnTo>
                      <a:pt x="27" y="338"/>
                    </a:lnTo>
                    <a:lnTo>
                      <a:pt x="27" y="345"/>
                    </a:lnTo>
                    <a:lnTo>
                      <a:pt x="27" y="352"/>
                    </a:lnTo>
                    <a:lnTo>
                      <a:pt x="27" y="358"/>
                    </a:lnTo>
                    <a:lnTo>
                      <a:pt x="27" y="364"/>
                    </a:lnTo>
                    <a:lnTo>
                      <a:pt x="27" y="371"/>
                    </a:lnTo>
                    <a:lnTo>
                      <a:pt x="27" y="376"/>
                    </a:lnTo>
                    <a:lnTo>
                      <a:pt x="27" y="384"/>
                    </a:lnTo>
                    <a:lnTo>
                      <a:pt x="27" y="391"/>
                    </a:lnTo>
                    <a:lnTo>
                      <a:pt x="27" y="397"/>
                    </a:lnTo>
                    <a:lnTo>
                      <a:pt x="27" y="404"/>
                    </a:lnTo>
                    <a:lnTo>
                      <a:pt x="27" y="411"/>
                    </a:lnTo>
                    <a:lnTo>
                      <a:pt x="27" y="419"/>
                    </a:lnTo>
                    <a:lnTo>
                      <a:pt x="27" y="428"/>
                    </a:lnTo>
                    <a:lnTo>
                      <a:pt x="27" y="434"/>
                    </a:lnTo>
                    <a:lnTo>
                      <a:pt x="27" y="441"/>
                    </a:lnTo>
                    <a:lnTo>
                      <a:pt x="27" y="448"/>
                    </a:lnTo>
                    <a:lnTo>
                      <a:pt x="27" y="454"/>
                    </a:lnTo>
                    <a:lnTo>
                      <a:pt x="27" y="461"/>
                    </a:lnTo>
                    <a:lnTo>
                      <a:pt x="27" y="467"/>
                    </a:lnTo>
                    <a:lnTo>
                      <a:pt x="29" y="474"/>
                    </a:lnTo>
                    <a:lnTo>
                      <a:pt x="29" y="480"/>
                    </a:lnTo>
                    <a:lnTo>
                      <a:pt x="29" y="485"/>
                    </a:lnTo>
                    <a:lnTo>
                      <a:pt x="31" y="491"/>
                    </a:lnTo>
                    <a:lnTo>
                      <a:pt x="31" y="496"/>
                    </a:lnTo>
                    <a:lnTo>
                      <a:pt x="33" y="502"/>
                    </a:lnTo>
                    <a:lnTo>
                      <a:pt x="33" y="507"/>
                    </a:lnTo>
                    <a:lnTo>
                      <a:pt x="35" y="515"/>
                    </a:lnTo>
                    <a:lnTo>
                      <a:pt x="37" y="520"/>
                    </a:lnTo>
                    <a:lnTo>
                      <a:pt x="37" y="526"/>
                    </a:lnTo>
                    <a:lnTo>
                      <a:pt x="37" y="531"/>
                    </a:lnTo>
                    <a:lnTo>
                      <a:pt x="39" y="537"/>
                    </a:lnTo>
                    <a:lnTo>
                      <a:pt x="39" y="543"/>
                    </a:lnTo>
                    <a:lnTo>
                      <a:pt x="39" y="548"/>
                    </a:lnTo>
                    <a:lnTo>
                      <a:pt x="39" y="554"/>
                    </a:lnTo>
                    <a:lnTo>
                      <a:pt x="41" y="559"/>
                    </a:lnTo>
                    <a:lnTo>
                      <a:pt x="41" y="566"/>
                    </a:lnTo>
                    <a:lnTo>
                      <a:pt x="41" y="574"/>
                    </a:lnTo>
                    <a:lnTo>
                      <a:pt x="41" y="581"/>
                    </a:lnTo>
                    <a:lnTo>
                      <a:pt x="41" y="589"/>
                    </a:lnTo>
                    <a:lnTo>
                      <a:pt x="42" y="594"/>
                    </a:lnTo>
                    <a:lnTo>
                      <a:pt x="42" y="600"/>
                    </a:lnTo>
                    <a:lnTo>
                      <a:pt x="42" y="605"/>
                    </a:lnTo>
                    <a:lnTo>
                      <a:pt x="42" y="611"/>
                    </a:lnTo>
                    <a:lnTo>
                      <a:pt x="44" y="618"/>
                    </a:lnTo>
                    <a:lnTo>
                      <a:pt x="44" y="626"/>
                    </a:lnTo>
                    <a:lnTo>
                      <a:pt x="48" y="637"/>
                    </a:lnTo>
                    <a:lnTo>
                      <a:pt x="48" y="644"/>
                    </a:lnTo>
                    <a:lnTo>
                      <a:pt x="50" y="650"/>
                    </a:lnTo>
                    <a:lnTo>
                      <a:pt x="50" y="655"/>
                    </a:lnTo>
                    <a:lnTo>
                      <a:pt x="52" y="661"/>
                    </a:lnTo>
                    <a:lnTo>
                      <a:pt x="52" y="666"/>
                    </a:lnTo>
                    <a:lnTo>
                      <a:pt x="52" y="672"/>
                    </a:lnTo>
                    <a:lnTo>
                      <a:pt x="52" y="677"/>
                    </a:lnTo>
                    <a:lnTo>
                      <a:pt x="54" y="685"/>
                    </a:lnTo>
                    <a:lnTo>
                      <a:pt x="54" y="692"/>
                    </a:lnTo>
                    <a:lnTo>
                      <a:pt x="54" y="699"/>
                    </a:lnTo>
                    <a:lnTo>
                      <a:pt x="54" y="709"/>
                    </a:lnTo>
                    <a:lnTo>
                      <a:pt x="54" y="714"/>
                    </a:lnTo>
                    <a:lnTo>
                      <a:pt x="54" y="721"/>
                    </a:lnTo>
                    <a:lnTo>
                      <a:pt x="54" y="727"/>
                    </a:lnTo>
                    <a:lnTo>
                      <a:pt x="54" y="733"/>
                    </a:lnTo>
                    <a:lnTo>
                      <a:pt x="54" y="738"/>
                    </a:lnTo>
                    <a:lnTo>
                      <a:pt x="54" y="744"/>
                    </a:lnTo>
                    <a:lnTo>
                      <a:pt x="54" y="751"/>
                    </a:lnTo>
                    <a:lnTo>
                      <a:pt x="54" y="757"/>
                    </a:lnTo>
                    <a:lnTo>
                      <a:pt x="54" y="762"/>
                    </a:lnTo>
                    <a:lnTo>
                      <a:pt x="54" y="768"/>
                    </a:lnTo>
                    <a:lnTo>
                      <a:pt x="48" y="771"/>
                    </a:lnTo>
                    <a:lnTo>
                      <a:pt x="42" y="773"/>
                    </a:lnTo>
                    <a:lnTo>
                      <a:pt x="37" y="775"/>
                    </a:lnTo>
                    <a:lnTo>
                      <a:pt x="31" y="775"/>
                    </a:lnTo>
                    <a:lnTo>
                      <a:pt x="25" y="775"/>
                    </a:lnTo>
                    <a:lnTo>
                      <a:pt x="19" y="775"/>
                    </a:lnTo>
                    <a:lnTo>
                      <a:pt x="15" y="769"/>
                    </a:lnTo>
                    <a:lnTo>
                      <a:pt x="15" y="764"/>
                    </a:lnTo>
                    <a:lnTo>
                      <a:pt x="15" y="758"/>
                    </a:lnTo>
                    <a:lnTo>
                      <a:pt x="15" y="753"/>
                    </a:lnTo>
                    <a:lnTo>
                      <a:pt x="17" y="747"/>
                    </a:lnTo>
                    <a:lnTo>
                      <a:pt x="19" y="742"/>
                    </a:lnTo>
                  </a:path>
                </a:pathLst>
              </a:custGeom>
              <a:solidFill>
                <a:srgbClr val="EAEC5E"/>
              </a:solidFill>
              <a:ln w="12700" cap="rnd">
                <a:solidFill>
                  <a:srgbClr val="00CC00"/>
                </a:solidFill>
                <a:round/>
                <a:headEnd/>
                <a:tailEnd/>
              </a:ln>
            </p:spPr>
            <p:txBody>
              <a:bodyPr/>
              <a:lstStyle/>
              <a:p>
                <a:endParaRPr lang="en-US"/>
              </a:p>
            </p:txBody>
          </p:sp>
          <p:sp>
            <p:nvSpPr>
              <p:cNvPr id="3606" name="Freeform 518"/>
              <p:cNvSpPr>
                <a:spLocks/>
              </p:cNvSpPr>
              <p:nvPr/>
            </p:nvSpPr>
            <p:spPr bwMode="auto">
              <a:xfrm>
                <a:off x="4015" y="2160"/>
                <a:ext cx="53" cy="114"/>
              </a:xfrm>
              <a:custGeom>
                <a:avLst/>
                <a:gdLst>
                  <a:gd name="T0" fmla="*/ 49 w 53"/>
                  <a:gd name="T1" fmla="*/ 113 h 114"/>
                  <a:gd name="T2" fmla="*/ 51 w 53"/>
                  <a:gd name="T3" fmla="*/ 106 h 114"/>
                  <a:gd name="T4" fmla="*/ 52 w 53"/>
                  <a:gd name="T5" fmla="*/ 100 h 114"/>
                  <a:gd name="T6" fmla="*/ 52 w 53"/>
                  <a:gd name="T7" fmla="*/ 93 h 114"/>
                  <a:gd name="T8" fmla="*/ 52 w 53"/>
                  <a:gd name="T9" fmla="*/ 86 h 114"/>
                  <a:gd name="T10" fmla="*/ 52 w 53"/>
                  <a:gd name="T11" fmla="*/ 80 h 114"/>
                  <a:gd name="T12" fmla="*/ 52 w 53"/>
                  <a:gd name="T13" fmla="*/ 73 h 114"/>
                  <a:gd name="T14" fmla="*/ 50 w 53"/>
                  <a:gd name="T15" fmla="*/ 66 h 114"/>
                  <a:gd name="T16" fmla="*/ 48 w 53"/>
                  <a:gd name="T17" fmla="*/ 60 h 114"/>
                  <a:gd name="T18" fmla="*/ 45 w 53"/>
                  <a:gd name="T19" fmla="*/ 55 h 114"/>
                  <a:gd name="T20" fmla="*/ 43 w 53"/>
                  <a:gd name="T21" fmla="*/ 49 h 114"/>
                  <a:gd name="T22" fmla="*/ 40 w 53"/>
                  <a:gd name="T23" fmla="*/ 44 h 114"/>
                  <a:gd name="T24" fmla="*/ 38 w 53"/>
                  <a:gd name="T25" fmla="*/ 38 h 114"/>
                  <a:gd name="T26" fmla="*/ 35 w 53"/>
                  <a:gd name="T27" fmla="*/ 33 h 114"/>
                  <a:gd name="T28" fmla="*/ 33 w 53"/>
                  <a:gd name="T29" fmla="*/ 27 h 114"/>
                  <a:gd name="T30" fmla="*/ 30 w 53"/>
                  <a:gd name="T31" fmla="*/ 24 h 114"/>
                  <a:gd name="T32" fmla="*/ 27 w 53"/>
                  <a:gd name="T33" fmla="*/ 20 h 114"/>
                  <a:gd name="T34" fmla="*/ 24 w 53"/>
                  <a:gd name="T35" fmla="*/ 16 h 114"/>
                  <a:gd name="T36" fmla="*/ 21 w 53"/>
                  <a:gd name="T37" fmla="*/ 13 h 114"/>
                  <a:gd name="T38" fmla="*/ 18 w 53"/>
                  <a:gd name="T39" fmla="*/ 9 h 114"/>
                  <a:gd name="T40" fmla="*/ 15 w 53"/>
                  <a:gd name="T41" fmla="*/ 7 h 114"/>
                  <a:gd name="T42" fmla="*/ 12 w 53"/>
                  <a:gd name="T43" fmla="*/ 2 h 114"/>
                  <a:gd name="T44" fmla="*/ 9 w 53"/>
                  <a:gd name="T45" fmla="*/ 2 h 114"/>
                  <a:gd name="T46" fmla="*/ 6 w 53"/>
                  <a:gd name="T47" fmla="*/ 0 h 114"/>
                  <a:gd name="T48" fmla="*/ 3 w 53"/>
                  <a:gd name="T49" fmla="*/ 0 h 114"/>
                  <a:gd name="T50" fmla="*/ 0 w 53"/>
                  <a:gd name="T51" fmla="*/ 0 h 114"/>
                  <a:gd name="T52" fmla="*/ 3 w 53"/>
                  <a:gd name="T53" fmla="*/ 2 h 114"/>
                  <a:gd name="T54" fmla="*/ 0 w 53"/>
                  <a:gd name="T55" fmla="*/ 7 h 114"/>
                  <a:gd name="T56" fmla="*/ 0 w 53"/>
                  <a:gd name="T57" fmla="*/ 13 h 114"/>
                  <a:gd name="T58" fmla="*/ 1 w 53"/>
                  <a:gd name="T59" fmla="*/ 20 h 114"/>
                  <a:gd name="T60" fmla="*/ 3 w 53"/>
                  <a:gd name="T61" fmla="*/ 27 h 114"/>
                  <a:gd name="T62" fmla="*/ 4 w 53"/>
                  <a:gd name="T63" fmla="*/ 33 h 114"/>
                  <a:gd name="T64" fmla="*/ 5 w 53"/>
                  <a:gd name="T65" fmla="*/ 40 h 114"/>
                  <a:gd name="T66" fmla="*/ 7 w 53"/>
                  <a:gd name="T67" fmla="*/ 47 h 114"/>
                  <a:gd name="T68" fmla="*/ 10 w 53"/>
                  <a:gd name="T69" fmla="*/ 51 h 114"/>
                  <a:gd name="T70" fmla="*/ 12 w 53"/>
                  <a:gd name="T71" fmla="*/ 58 h 114"/>
                  <a:gd name="T72" fmla="*/ 15 w 53"/>
                  <a:gd name="T73" fmla="*/ 62 h 114"/>
                  <a:gd name="T74" fmla="*/ 18 w 53"/>
                  <a:gd name="T75" fmla="*/ 69 h 114"/>
                  <a:gd name="T76" fmla="*/ 21 w 53"/>
                  <a:gd name="T77" fmla="*/ 73 h 114"/>
                  <a:gd name="T78" fmla="*/ 24 w 53"/>
                  <a:gd name="T79" fmla="*/ 78 h 114"/>
                  <a:gd name="T80" fmla="*/ 26 w 53"/>
                  <a:gd name="T81" fmla="*/ 84 h 114"/>
                  <a:gd name="T82" fmla="*/ 29 w 53"/>
                  <a:gd name="T83" fmla="*/ 86 h 114"/>
                  <a:gd name="T84" fmla="*/ 31 w 53"/>
                  <a:gd name="T85" fmla="*/ 93 h 114"/>
                  <a:gd name="T86" fmla="*/ 34 w 53"/>
                  <a:gd name="T87" fmla="*/ 95 h 114"/>
                  <a:gd name="T88" fmla="*/ 37 w 53"/>
                  <a:gd name="T89" fmla="*/ 102 h 114"/>
                  <a:gd name="T90" fmla="*/ 39 w 53"/>
                  <a:gd name="T91" fmla="*/ 109 h 114"/>
                  <a:gd name="T92" fmla="*/ 42 w 53"/>
                  <a:gd name="T93" fmla="*/ 109 h 114"/>
                  <a:gd name="T94" fmla="*/ 45 w 53"/>
                  <a:gd name="T95" fmla="*/ 113 h 114"/>
                  <a:gd name="T96" fmla="*/ 48 w 53"/>
                  <a:gd name="T97" fmla="*/ 113 h 114"/>
                  <a:gd name="T98" fmla="*/ 51 w 53"/>
                  <a:gd name="T99" fmla="*/ 113 h 114"/>
                  <a:gd name="T100" fmla="*/ 51 w 53"/>
                  <a:gd name="T101" fmla="*/ 106 h 114"/>
                  <a:gd name="T102" fmla="*/ 51 w 53"/>
                  <a:gd name="T103" fmla="*/ 100 h 11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53"/>
                  <a:gd name="T157" fmla="*/ 0 h 114"/>
                  <a:gd name="T158" fmla="*/ 53 w 53"/>
                  <a:gd name="T159" fmla="*/ 114 h 114"/>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53" h="114">
                    <a:moveTo>
                      <a:pt x="49" y="113"/>
                    </a:moveTo>
                    <a:lnTo>
                      <a:pt x="51" y="106"/>
                    </a:lnTo>
                    <a:lnTo>
                      <a:pt x="52" y="100"/>
                    </a:lnTo>
                    <a:lnTo>
                      <a:pt x="52" y="93"/>
                    </a:lnTo>
                    <a:lnTo>
                      <a:pt x="52" y="86"/>
                    </a:lnTo>
                    <a:lnTo>
                      <a:pt x="52" y="80"/>
                    </a:lnTo>
                    <a:lnTo>
                      <a:pt x="52" y="73"/>
                    </a:lnTo>
                    <a:lnTo>
                      <a:pt x="50" y="66"/>
                    </a:lnTo>
                    <a:lnTo>
                      <a:pt x="48" y="60"/>
                    </a:lnTo>
                    <a:lnTo>
                      <a:pt x="45" y="55"/>
                    </a:lnTo>
                    <a:lnTo>
                      <a:pt x="43" y="49"/>
                    </a:lnTo>
                    <a:lnTo>
                      <a:pt x="40" y="44"/>
                    </a:lnTo>
                    <a:lnTo>
                      <a:pt x="38" y="38"/>
                    </a:lnTo>
                    <a:lnTo>
                      <a:pt x="35" y="33"/>
                    </a:lnTo>
                    <a:lnTo>
                      <a:pt x="33" y="27"/>
                    </a:lnTo>
                    <a:lnTo>
                      <a:pt x="30" y="24"/>
                    </a:lnTo>
                    <a:lnTo>
                      <a:pt x="27" y="20"/>
                    </a:lnTo>
                    <a:lnTo>
                      <a:pt x="24" y="16"/>
                    </a:lnTo>
                    <a:lnTo>
                      <a:pt x="21" y="13"/>
                    </a:lnTo>
                    <a:lnTo>
                      <a:pt x="18" y="9"/>
                    </a:lnTo>
                    <a:lnTo>
                      <a:pt x="15" y="7"/>
                    </a:lnTo>
                    <a:lnTo>
                      <a:pt x="12" y="2"/>
                    </a:lnTo>
                    <a:lnTo>
                      <a:pt x="9" y="2"/>
                    </a:lnTo>
                    <a:lnTo>
                      <a:pt x="6" y="0"/>
                    </a:lnTo>
                    <a:lnTo>
                      <a:pt x="3" y="0"/>
                    </a:lnTo>
                    <a:lnTo>
                      <a:pt x="0" y="0"/>
                    </a:lnTo>
                    <a:lnTo>
                      <a:pt x="3" y="2"/>
                    </a:lnTo>
                    <a:lnTo>
                      <a:pt x="0" y="7"/>
                    </a:lnTo>
                    <a:lnTo>
                      <a:pt x="0" y="13"/>
                    </a:lnTo>
                    <a:lnTo>
                      <a:pt x="1" y="20"/>
                    </a:lnTo>
                    <a:lnTo>
                      <a:pt x="3" y="27"/>
                    </a:lnTo>
                    <a:lnTo>
                      <a:pt x="4" y="33"/>
                    </a:lnTo>
                    <a:lnTo>
                      <a:pt x="5" y="40"/>
                    </a:lnTo>
                    <a:lnTo>
                      <a:pt x="7" y="47"/>
                    </a:lnTo>
                    <a:lnTo>
                      <a:pt x="10" y="51"/>
                    </a:lnTo>
                    <a:lnTo>
                      <a:pt x="12" y="58"/>
                    </a:lnTo>
                    <a:lnTo>
                      <a:pt x="15" y="62"/>
                    </a:lnTo>
                    <a:lnTo>
                      <a:pt x="18" y="69"/>
                    </a:lnTo>
                    <a:lnTo>
                      <a:pt x="21" y="73"/>
                    </a:lnTo>
                    <a:lnTo>
                      <a:pt x="24" y="78"/>
                    </a:lnTo>
                    <a:lnTo>
                      <a:pt x="26" y="84"/>
                    </a:lnTo>
                    <a:lnTo>
                      <a:pt x="29" y="86"/>
                    </a:lnTo>
                    <a:lnTo>
                      <a:pt x="31" y="93"/>
                    </a:lnTo>
                    <a:lnTo>
                      <a:pt x="34" y="95"/>
                    </a:lnTo>
                    <a:lnTo>
                      <a:pt x="37" y="102"/>
                    </a:lnTo>
                    <a:lnTo>
                      <a:pt x="39" y="109"/>
                    </a:lnTo>
                    <a:lnTo>
                      <a:pt x="42" y="109"/>
                    </a:lnTo>
                    <a:lnTo>
                      <a:pt x="45" y="113"/>
                    </a:lnTo>
                    <a:lnTo>
                      <a:pt x="48" y="113"/>
                    </a:lnTo>
                    <a:lnTo>
                      <a:pt x="51" y="113"/>
                    </a:lnTo>
                    <a:lnTo>
                      <a:pt x="51" y="106"/>
                    </a:lnTo>
                    <a:lnTo>
                      <a:pt x="51" y="100"/>
                    </a:lnTo>
                  </a:path>
                </a:pathLst>
              </a:custGeom>
              <a:solidFill>
                <a:srgbClr val="EAEC5E"/>
              </a:solidFill>
              <a:ln w="12700" cap="rnd">
                <a:solidFill>
                  <a:schemeClr val="tx1"/>
                </a:solidFill>
                <a:round/>
                <a:headEnd/>
                <a:tailEnd/>
              </a:ln>
            </p:spPr>
            <p:txBody>
              <a:bodyPr/>
              <a:lstStyle/>
              <a:p>
                <a:endParaRPr lang="en-US"/>
              </a:p>
            </p:txBody>
          </p:sp>
          <p:grpSp>
            <p:nvGrpSpPr>
              <p:cNvPr id="3607" name="Group 519"/>
              <p:cNvGrpSpPr>
                <a:grpSpLocks/>
              </p:cNvGrpSpPr>
              <p:nvPr/>
            </p:nvGrpSpPr>
            <p:grpSpPr bwMode="auto">
              <a:xfrm>
                <a:off x="4029" y="1856"/>
                <a:ext cx="97" cy="111"/>
                <a:chOff x="3654" y="1129"/>
                <a:chExt cx="97" cy="111"/>
              </a:xfrm>
            </p:grpSpPr>
            <p:sp>
              <p:nvSpPr>
                <p:cNvPr id="3608" name="Freeform 520"/>
                <p:cNvSpPr>
                  <a:spLocks/>
                </p:cNvSpPr>
                <p:nvPr/>
              </p:nvSpPr>
              <p:spPr bwMode="auto">
                <a:xfrm>
                  <a:off x="3705" y="1214"/>
                  <a:ext cx="46" cy="16"/>
                </a:xfrm>
                <a:custGeom>
                  <a:avLst/>
                  <a:gdLst>
                    <a:gd name="T0" fmla="*/ 0 w 46"/>
                    <a:gd name="T1" fmla="*/ 15 h 16"/>
                    <a:gd name="T2" fmla="*/ 2 w 46"/>
                    <a:gd name="T3" fmla="*/ 11 h 16"/>
                    <a:gd name="T4" fmla="*/ 6 w 46"/>
                    <a:gd name="T5" fmla="*/ 10 h 16"/>
                    <a:gd name="T6" fmla="*/ 11 w 46"/>
                    <a:gd name="T7" fmla="*/ 8 h 16"/>
                    <a:gd name="T8" fmla="*/ 16 w 46"/>
                    <a:gd name="T9" fmla="*/ 5 h 16"/>
                    <a:gd name="T10" fmla="*/ 21 w 46"/>
                    <a:gd name="T11" fmla="*/ 3 h 16"/>
                    <a:gd name="T12" fmla="*/ 26 w 46"/>
                    <a:gd name="T13" fmla="*/ 3 h 16"/>
                    <a:gd name="T14" fmla="*/ 30 w 46"/>
                    <a:gd name="T15" fmla="*/ 3 h 16"/>
                    <a:gd name="T16" fmla="*/ 35 w 46"/>
                    <a:gd name="T17" fmla="*/ 0 h 16"/>
                    <a:gd name="T18" fmla="*/ 39 w 46"/>
                    <a:gd name="T19" fmla="*/ 0 h 16"/>
                    <a:gd name="T20" fmla="*/ 44 w 46"/>
                    <a:gd name="T21" fmla="*/ 0 h 16"/>
                    <a:gd name="T22" fmla="*/ 45 w 46"/>
                    <a:gd name="T23" fmla="*/ 0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6"/>
                    <a:gd name="T37" fmla="*/ 0 h 16"/>
                    <a:gd name="T38" fmla="*/ 46 w 46"/>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6" h="16">
                      <a:moveTo>
                        <a:pt x="0" y="15"/>
                      </a:moveTo>
                      <a:lnTo>
                        <a:pt x="2" y="11"/>
                      </a:lnTo>
                      <a:lnTo>
                        <a:pt x="6" y="10"/>
                      </a:lnTo>
                      <a:lnTo>
                        <a:pt x="11" y="8"/>
                      </a:lnTo>
                      <a:lnTo>
                        <a:pt x="16" y="5"/>
                      </a:lnTo>
                      <a:lnTo>
                        <a:pt x="21" y="3"/>
                      </a:lnTo>
                      <a:lnTo>
                        <a:pt x="26" y="3"/>
                      </a:lnTo>
                      <a:lnTo>
                        <a:pt x="30" y="3"/>
                      </a:lnTo>
                      <a:lnTo>
                        <a:pt x="35" y="0"/>
                      </a:lnTo>
                      <a:lnTo>
                        <a:pt x="39" y="0"/>
                      </a:lnTo>
                      <a:lnTo>
                        <a:pt x="44" y="0"/>
                      </a:lnTo>
                      <a:lnTo>
                        <a:pt x="45"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609" name="Freeform 521"/>
                <p:cNvSpPr>
                  <a:spLocks/>
                </p:cNvSpPr>
                <p:nvPr/>
              </p:nvSpPr>
              <p:spPr bwMode="auto">
                <a:xfrm>
                  <a:off x="3704" y="1172"/>
                  <a:ext cx="42" cy="41"/>
                </a:xfrm>
                <a:custGeom>
                  <a:avLst/>
                  <a:gdLst>
                    <a:gd name="T0" fmla="*/ 0 w 42"/>
                    <a:gd name="T1" fmla="*/ 40 h 41"/>
                    <a:gd name="T2" fmla="*/ 2 w 42"/>
                    <a:gd name="T3" fmla="*/ 29 h 41"/>
                    <a:gd name="T4" fmla="*/ 6 w 42"/>
                    <a:gd name="T5" fmla="*/ 27 h 41"/>
                    <a:gd name="T6" fmla="*/ 10 w 42"/>
                    <a:gd name="T7" fmla="*/ 20 h 41"/>
                    <a:gd name="T8" fmla="*/ 14 w 42"/>
                    <a:gd name="T9" fmla="*/ 13 h 41"/>
                    <a:gd name="T10" fmla="*/ 19 w 42"/>
                    <a:gd name="T11" fmla="*/ 7 h 41"/>
                    <a:gd name="T12" fmla="*/ 24 w 42"/>
                    <a:gd name="T13" fmla="*/ 7 h 41"/>
                    <a:gd name="T14" fmla="*/ 27 w 42"/>
                    <a:gd name="T15" fmla="*/ 7 h 41"/>
                    <a:gd name="T16" fmla="*/ 32 w 42"/>
                    <a:gd name="T17" fmla="*/ 0 h 41"/>
                    <a:gd name="T18" fmla="*/ 36 w 42"/>
                    <a:gd name="T19" fmla="*/ 0 h 41"/>
                    <a:gd name="T20" fmla="*/ 40 w 42"/>
                    <a:gd name="T21" fmla="*/ 0 h 41"/>
                    <a:gd name="T22" fmla="*/ 41 w 42"/>
                    <a:gd name="T23" fmla="*/ 0 h 4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2"/>
                    <a:gd name="T37" fmla="*/ 0 h 41"/>
                    <a:gd name="T38" fmla="*/ 42 w 42"/>
                    <a:gd name="T39" fmla="*/ 41 h 4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2" h="41">
                      <a:moveTo>
                        <a:pt x="0" y="40"/>
                      </a:moveTo>
                      <a:lnTo>
                        <a:pt x="2" y="29"/>
                      </a:lnTo>
                      <a:lnTo>
                        <a:pt x="6" y="27"/>
                      </a:lnTo>
                      <a:lnTo>
                        <a:pt x="10" y="20"/>
                      </a:lnTo>
                      <a:lnTo>
                        <a:pt x="14" y="13"/>
                      </a:lnTo>
                      <a:lnTo>
                        <a:pt x="19" y="7"/>
                      </a:lnTo>
                      <a:lnTo>
                        <a:pt x="24" y="7"/>
                      </a:lnTo>
                      <a:lnTo>
                        <a:pt x="27" y="7"/>
                      </a:lnTo>
                      <a:lnTo>
                        <a:pt x="32" y="0"/>
                      </a:lnTo>
                      <a:lnTo>
                        <a:pt x="36" y="0"/>
                      </a:lnTo>
                      <a:lnTo>
                        <a:pt x="40" y="0"/>
                      </a:lnTo>
                      <a:lnTo>
                        <a:pt x="41"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610" name="Freeform 522"/>
                <p:cNvSpPr>
                  <a:spLocks/>
                </p:cNvSpPr>
                <p:nvPr/>
              </p:nvSpPr>
              <p:spPr bwMode="auto">
                <a:xfrm>
                  <a:off x="3706" y="1144"/>
                  <a:ext cx="30" cy="59"/>
                </a:xfrm>
                <a:custGeom>
                  <a:avLst/>
                  <a:gdLst>
                    <a:gd name="T0" fmla="*/ 0 w 30"/>
                    <a:gd name="T1" fmla="*/ 58 h 59"/>
                    <a:gd name="T2" fmla="*/ 2 w 30"/>
                    <a:gd name="T3" fmla="*/ 42 h 59"/>
                    <a:gd name="T4" fmla="*/ 4 w 30"/>
                    <a:gd name="T5" fmla="*/ 39 h 59"/>
                    <a:gd name="T6" fmla="*/ 7 w 30"/>
                    <a:gd name="T7" fmla="*/ 29 h 59"/>
                    <a:gd name="T8" fmla="*/ 10 w 30"/>
                    <a:gd name="T9" fmla="*/ 19 h 59"/>
                    <a:gd name="T10" fmla="*/ 13 w 30"/>
                    <a:gd name="T11" fmla="*/ 10 h 59"/>
                    <a:gd name="T12" fmla="*/ 17 w 30"/>
                    <a:gd name="T13" fmla="*/ 10 h 59"/>
                    <a:gd name="T14" fmla="*/ 19 w 30"/>
                    <a:gd name="T15" fmla="*/ 10 h 59"/>
                    <a:gd name="T16" fmla="*/ 22 w 30"/>
                    <a:gd name="T17" fmla="*/ 0 h 59"/>
                    <a:gd name="T18" fmla="*/ 25 w 30"/>
                    <a:gd name="T19" fmla="*/ 0 h 59"/>
                    <a:gd name="T20" fmla="*/ 28 w 30"/>
                    <a:gd name="T21" fmla="*/ 0 h 59"/>
                    <a:gd name="T22" fmla="*/ 29 w 30"/>
                    <a:gd name="T23" fmla="*/ 0 h 5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0"/>
                    <a:gd name="T37" fmla="*/ 0 h 59"/>
                    <a:gd name="T38" fmla="*/ 30 w 30"/>
                    <a:gd name="T39" fmla="*/ 59 h 5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0" h="59">
                      <a:moveTo>
                        <a:pt x="0" y="58"/>
                      </a:moveTo>
                      <a:lnTo>
                        <a:pt x="2" y="42"/>
                      </a:lnTo>
                      <a:lnTo>
                        <a:pt x="4" y="39"/>
                      </a:lnTo>
                      <a:lnTo>
                        <a:pt x="7" y="29"/>
                      </a:lnTo>
                      <a:lnTo>
                        <a:pt x="10" y="19"/>
                      </a:lnTo>
                      <a:lnTo>
                        <a:pt x="13" y="10"/>
                      </a:lnTo>
                      <a:lnTo>
                        <a:pt x="17" y="10"/>
                      </a:lnTo>
                      <a:lnTo>
                        <a:pt x="19" y="10"/>
                      </a:lnTo>
                      <a:lnTo>
                        <a:pt x="22" y="0"/>
                      </a:lnTo>
                      <a:lnTo>
                        <a:pt x="25" y="0"/>
                      </a:lnTo>
                      <a:lnTo>
                        <a:pt x="28" y="0"/>
                      </a:lnTo>
                      <a:lnTo>
                        <a:pt x="29"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611" name="Freeform 523"/>
                <p:cNvSpPr>
                  <a:spLocks/>
                </p:cNvSpPr>
                <p:nvPr/>
              </p:nvSpPr>
              <p:spPr bwMode="auto">
                <a:xfrm>
                  <a:off x="3654" y="1214"/>
                  <a:ext cx="46" cy="16"/>
                </a:xfrm>
                <a:custGeom>
                  <a:avLst/>
                  <a:gdLst>
                    <a:gd name="T0" fmla="*/ 45 w 46"/>
                    <a:gd name="T1" fmla="*/ 15 h 16"/>
                    <a:gd name="T2" fmla="*/ 43 w 46"/>
                    <a:gd name="T3" fmla="*/ 11 h 16"/>
                    <a:gd name="T4" fmla="*/ 39 w 46"/>
                    <a:gd name="T5" fmla="*/ 10 h 16"/>
                    <a:gd name="T6" fmla="*/ 34 w 46"/>
                    <a:gd name="T7" fmla="*/ 8 h 16"/>
                    <a:gd name="T8" fmla="*/ 29 w 46"/>
                    <a:gd name="T9" fmla="*/ 5 h 16"/>
                    <a:gd name="T10" fmla="*/ 24 w 46"/>
                    <a:gd name="T11" fmla="*/ 3 h 16"/>
                    <a:gd name="T12" fmla="*/ 19 w 46"/>
                    <a:gd name="T13" fmla="*/ 3 h 16"/>
                    <a:gd name="T14" fmla="*/ 15 w 46"/>
                    <a:gd name="T15" fmla="*/ 3 h 16"/>
                    <a:gd name="T16" fmla="*/ 10 w 46"/>
                    <a:gd name="T17" fmla="*/ 0 h 16"/>
                    <a:gd name="T18" fmla="*/ 6 w 46"/>
                    <a:gd name="T19" fmla="*/ 0 h 16"/>
                    <a:gd name="T20" fmla="*/ 1 w 46"/>
                    <a:gd name="T21" fmla="*/ 0 h 16"/>
                    <a:gd name="T22" fmla="*/ 0 w 46"/>
                    <a:gd name="T23" fmla="*/ 0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6"/>
                    <a:gd name="T37" fmla="*/ 0 h 16"/>
                    <a:gd name="T38" fmla="*/ 46 w 46"/>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6" h="16">
                      <a:moveTo>
                        <a:pt x="45" y="15"/>
                      </a:moveTo>
                      <a:lnTo>
                        <a:pt x="43" y="11"/>
                      </a:lnTo>
                      <a:lnTo>
                        <a:pt x="39" y="10"/>
                      </a:lnTo>
                      <a:lnTo>
                        <a:pt x="34" y="8"/>
                      </a:lnTo>
                      <a:lnTo>
                        <a:pt x="29" y="5"/>
                      </a:lnTo>
                      <a:lnTo>
                        <a:pt x="24" y="3"/>
                      </a:lnTo>
                      <a:lnTo>
                        <a:pt x="19" y="3"/>
                      </a:lnTo>
                      <a:lnTo>
                        <a:pt x="15" y="3"/>
                      </a:lnTo>
                      <a:lnTo>
                        <a:pt x="10" y="0"/>
                      </a:lnTo>
                      <a:lnTo>
                        <a:pt x="6" y="0"/>
                      </a:lnTo>
                      <a:lnTo>
                        <a:pt x="1" y="0"/>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612" name="Freeform 524"/>
                <p:cNvSpPr>
                  <a:spLocks/>
                </p:cNvSpPr>
                <p:nvPr/>
              </p:nvSpPr>
              <p:spPr bwMode="auto">
                <a:xfrm>
                  <a:off x="3657" y="1168"/>
                  <a:ext cx="41" cy="44"/>
                </a:xfrm>
                <a:custGeom>
                  <a:avLst/>
                  <a:gdLst>
                    <a:gd name="T0" fmla="*/ 40 w 41"/>
                    <a:gd name="T1" fmla="*/ 43 h 44"/>
                    <a:gd name="T2" fmla="*/ 38 w 41"/>
                    <a:gd name="T3" fmla="*/ 31 h 44"/>
                    <a:gd name="T4" fmla="*/ 34 w 41"/>
                    <a:gd name="T5" fmla="*/ 29 h 44"/>
                    <a:gd name="T6" fmla="*/ 30 w 41"/>
                    <a:gd name="T7" fmla="*/ 22 h 44"/>
                    <a:gd name="T8" fmla="*/ 26 w 41"/>
                    <a:gd name="T9" fmla="*/ 14 h 44"/>
                    <a:gd name="T10" fmla="*/ 22 w 41"/>
                    <a:gd name="T11" fmla="*/ 7 h 44"/>
                    <a:gd name="T12" fmla="*/ 17 w 41"/>
                    <a:gd name="T13" fmla="*/ 7 h 44"/>
                    <a:gd name="T14" fmla="*/ 13 w 41"/>
                    <a:gd name="T15" fmla="*/ 7 h 44"/>
                    <a:gd name="T16" fmla="*/ 9 w 41"/>
                    <a:gd name="T17" fmla="*/ 0 h 44"/>
                    <a:gd name="T18" fmla="*/ 5 w 41"/>
                    <a:gd name="T19" fmla="*/ 0 h 44"/>
                    <a:gd name="T20" fmla="*/ 1 w 41"/>
                    <a:gd name="T21" fmla="*/ 0 h 44"/>
                    <a:gd name="T22" fmla="*/ 0 w 41"/>
                    <a:gd name="T23" fmla="*/ 0 h 4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1"/>
                    <a:gd name="T37" fmla="*/ 0 h 44"/>
                    <a:gd name="T38" fmla="*/ 41 w 41"/>
                    <a:gd name="T39" fmla="*/ 44 h 4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1" h="44">
                      <a:moveTo>
                        <a:pt x="40" y="43"/>
                      </a:moveTo>
                      <a:lnTo>
                        <a:pt x="38" y="31"/>
                      </a:lnTo>
                      <a:lnTo>
                        <a:pt x="34" y="29"/>
                      </a:lnTo>
                      <a:lnTo>
                        <a:pt x="30" y="22"/>
                      </a:lnTo>
                      <a:lnTo>
                        <a:pt x="26" y="14"/>
                      </a:lnTo>
                      <a:lnTo>
                        <a:pt x="22" y="7"/>
                      </a:lnTo>
                      <a:lnTo>
                        <a:pt x="17" y="7"/>
                      </a:lnTo>
                      <a:lnTo>
                        <a:pt x="13" y="7"/>
                      </a:lnTo>
                      <a:lnTo>
                        <a:pt x="9" y="0"/>
                      </a:lnTo>
                      <a:lnTo>
                        <a:pt x="5" y="0"/>
                      </a:lnTo>
                      <a:lnTo>
                        <a:pt x="1" y="0"/>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613" name="Freeform 525"/>
                <p:cNvSpPr>
                  <a:spLocks/>
                </p:cNvSpPr>
                <p:nvPr/>
              </p:nvSpPr>
              <p:spPr bwMode="auto">
                <a:xfrm>
                  <a:off x="3663" y="1147"/>
                  <a:ext cx="38" cy="56"/>
                </a:xfrm>
                <a:custGeom>
                  <a:avLst/>
                  <a:gdLst>
                    <a:gd name="T0" fmla="*/ 37 w 38"/>
                    <a:gd name="T1" fmla="*/ 55 h 56"/>
                    <a:gd name="T2" fmla="*/ 35 w 38"/>
                    <a:gd name="T3" fmla="*/ 40 h 56"/>
                    <a:gd name="T4" fmla="*/ 32 w 38"/>
                    <a:gd name="T5" fmla="*/ 37 h 56"/>
                    <a:gd name="T6" fmla="*/ 28 w 38"/>
                    <a:gd name="T7" fmla="*/ 28 h 56"/>
                    <a:gd name="T8" fmla="*/ 24 w 38"/>
                    <a:gd name="T9" fmla="*/ 18 h 56"/>
                    <a:gd name="T10" fmla="*/ 20 w 38"/>
                    <a:gd name="T11" fmla="*/ 9 h 56"/>
                    <a:gd name="T12" fmla="*/ 16 w 38"/>
                    <a:gd name="T13" fmla="*/ 9 h 56"/>
                    <a:gd name="T14" fmla="*/ 12 w 38"/>
                    <a:gd name="T15" fmla="*/ 9 h 56"/>
                    <a:gd name="T16" fmla="*/ 8 w 38"/>
                    <a:gd name="T17" fmla="*/ 0 h 56"/>
                    <a:gd name="T18" fmla="*/ 5 w 38"/>
                    <a:gd name="T19" fmla="*/ 0 h 56"/>
                    <a:gd name="T20" fmla="*/ 1 w 38"/>
                    <a:gd name="T21" fmla="*/ 0 h 56"/>
                    <a:gd name="T22" fmla="*/ 0 w 38"/>
                    <a:gd name="T23" fmla="*/ 0 h 5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8"/>
                    <a:gd name="T37" fmla="*/ 0 h 56"/>
                    <a:gd name="T38" fmla="*/ 38 w 38"/>
                    <a:gd name="T39" fmla="*/ 56 h 5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8" h="56">
                      <a:moveTo>
                        <a:pt x="37" y="55"/>
                      </a:moveTo>
                      <a:lnTo>
                        <a:pt x="35" y="40"/>
                      </a:lnTo>
                      <a:lnTo>
                        <a:pt x="32" y="37"/>
                      </a:lnTo>
                      <a:lnTo>
                        <a:pt x="28" y="28"/>
                      </a:lnTo>
                      <a:lnTo>
                        <a:pt x="24" y="18"/>
                      </a:lnTo>
                      <a:lnTo>
                        <a:pt x="20" y="9"/>
                      </a:lnTo>
                      <a:lnTo>
                        <a:pt x="16" y="9"/>
                      </a:lnTo>
                      <a:lnTo>
                        <a:pt x="12" y="9"/>
                      </a:lnTo>
                      <a:lnTo>
                        <a:pt x="8" y="0"/>
                      </a:lnTo>
                      <a:lnTo>
                        <a:pt x="5" y="0"/>
                      </a:lnTo>
                      <a:lnTo>
                        <a:pt x="1" y="0"/>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614" name="Line 526"/>
                <p:cNvSpPr>
                  <a:spLocks noChangeShapeType="1"/>
                </p:cNvSpPr>
                <p:nvPr/>
              </p:nvSpPr>
              <p:spPr bwMode="auto">
                <a:xfrm flipH="1" flipV="1">
                  <a:off x="3701" y="1129"/>
                  <a:ext cx="1" cy="11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15" name="Freeform 527"/>
                <p:cNvSpPr>
                  <a:spLocks/>
                </p:cNvSpPr>
                <p:nvPr/>
              </p:nvSpPr>
              <p:spPr bwMode="auto">
                <a:xfrm>
                  <a:off x="3705" y="1190"/>
                  <a:ext cx="39" cy="31"/>
                </a:xfrm>
                <a:custGeom>
                  <a:avLst/>
                  <a:gdLst>
                    <a:gd name="T0" fmla="*/ 0 w 39"/>
                    <a:gd name="T1" fmla="*/ 30 h 31"/>
                    <a:gd name="T2" fmla="*/ 5 w 39"/>
                    <a:gd name="T3" fmla="*/ 25 h 31"/>
                    <a:gd name="T4" fmla="*/ 7 w 39"/>
                    <a:gd name="T5" fmla="*/ 20 h 31"/>
                    <a:gd name="T6" fmla="*/ 11 w 39"/>
                    <a:gd name="T7" fmla="*/ 17 h 31"/>
                    <a:gd name="T8" fmla="*/ 12 w 39"/>
                    <a:gd name="T9" fmla="*/ 13 h 31"/>
                    <a:gd name="T10" fmla="*/ 16 w 39"/>
                    <a:gd name="T11" fmla="*/ 11 h 31"/>
                    <a:gd name="T12" fmla="*/ 21 w 39"/>
                    <a:gd name="T13" fmla="*/ 6 h 31"/>
                    <a:gd name="T14" fmla="*/ 26 w 39"/>
                    <a:gd name="T15" fmla="*/ 3 h 31"/>
                    <a:gd name="T16" fmla="*/ 30 w 39"/>
                    <a:gd name="T17" fmla="*/ 2 h 31"/>
                    <a:gd name="T18" fmla="*/ 36 w 39"/>
                    <a:gd name="T19" fmla="*/ 1 h 31"/>
                    <a:gd name="T20" fmla="*/ 38 w 39"/>
                    <a:gd name="T21" fmla="*/ 0 h 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9"/>
                    <a:gd name="T34" fmla="*/ 0 h 31"/>
                    <a:gd name="T35" fmla="*/ 39 w 39"/>
                    <a:gd name="T36" fmla="*/ 31 h 3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9" h="31">
                      <a:moveTo>
                        <a:pt x="0" y="30"/>
                      </a:moveTo>
                      <a:lnTo>
                        <a:pt x="5" y="25"/>
                      </a:lnTo>
                      <a:lnTo>
                        <a:pt x="7" y="20"/>
                      </a:lnTo>
                      <a:lnTo>
                        <a:pt x="11" y="17"/>
                      </a:lnTo>
                      <a:lnTo>
                        <a:pt x="12" y="13"/>
                      </a:lnTo>
                      <a:lnTo>
                        <a:pt x="16" y="11"/>
                      </a:lnTo>
                      <a:lnTo>
                        <a:pt x="21" y="6"/>
                      </a:lnTo>
                      <a:lnTo>
                        <a:pt x="26" y="3"/>
                      </a:lnTo>
                      <a:lnTo>
                        <a:pt x="30" y="2"/>
                      </a:lnTo>
                      <a:lnTo>
                        <a:pt x="36" y="1"/>
                      </a:lnTo>
                      <a:lnTo>
                        <a:pt x="38"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616" name="Freeform 528"/>
                <p:cNvSpPr>
                  <a:spLocks/>
                </p:cNvSpPr>
                <p:nvPr/>
              </p:nvSpPr>
              <p:spPr bwMode="auto">
                <a:xfrm>
                  <a:off x="3662" y="1192"/>
                  <a:ext cx="39" cy="31"/>
                </a:xfrm>
                <a:custGeom>
                  <a:avLst/>
                  <a:gdLst>
                    <a:gd name="T0" fmla="*/ 38 w 39"/>
                    <a:gd name="T1" fmla="*/ 30 h 31"/>
                    <a:gd name="T2" fmla="*/ 33 w 39"/>
                    <a:gd name="T3" fmla="*/ 25 h 31"/>
                    <a:gd name="T4" fmla="*/ 31 w 39"/>
                    <a:gd name="T5" fmla="*/ 20 h 31"/>
                    <a:gd name="T6" fmla="*/ 27 w 39"/>
                    <a:gd name="T7" fmla="*/ 17 h 31"/>
                    <a:gd name="T8" fmla="*/ 26 w 39"/>
                    <a:gd name="T9" fmla="*/ 13 h 31"/>
                    <a:gd name="T10" fmla="*/ 22 w 39"/>
                    <a:gd name="T11" fmla="*/ 11 h 31"/>
                    <a:gd name="T12" fmla="*/ 17 w 39"/>
                    <a:gd name="T13" fmla="*/ 6 h 31"/>
                    <a:gd name="T14" fmla="*/ 12 w 39"/>
                    <a:gd name="T15" fmla="*/ 3 h 31"/>
                    <a:gd name="T16" fmla="*/ 8 w 39"/>
                    <a:gd name="T17" fmla="*/ 2 h 31"/>
                    <a:gd name="T18" fmla="*/ 2 w 39"/>
                    <a:gd name="T19" fmla="*/ 1 h 31"/>
                    <a:gd name="T20" fmla="*/ 0 w 39"/>
                    <a:gd name="T21" fmla="*/ 0 h 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9"/>
                    <a:gd name="T34" fmla="*/ 0 h 31"/>
                    <a:gd name="T35" fmla="*/ 39 w 39"/>
                    <a:gd name="T36" fmla="*/ 31 h 3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9" h="31">
                      <a:moveTo>
                        <a:pt x="38" y="30"/>
                      </a:moveTo>
                      <a:lnTo>
                        <a:pt x="33" y="25"/>
                      </a:lnTo>
                      <a:lnTo>
                        <a:pt x="31" y="20"/>
                      </a:lnTo>
                      <a:lnTo>
                        <a:pt x="27" y="17"/>
                      </a:lnTo>
                      <a:lnTo>
                        <a:pt x="26" y="13"/>
                      </a:lnTo>
                      <a:lnTo>
                        <a:pt x="22" y="11"/>
                      </a:lnTo>
                      <a:lnTo>
                        <a:pt x="17" y="6"/>
                      </a:lnTo>
                      <a:lnTo>
                        <a:pt x="12" y="3"/>
                      </a:lnTo>
                      <a:lnTo>
                        <a:pt x="8" y="2"/>
                      </a:lnTo>
                      <a:lnTo>
                        <a:pt x="2" y="1"/>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grpSp>
      <p:grpSp>
        <p:nvGrpSpPr>
          <p:cNvPr id="14573" name="Group 529"/>
          <p:cNvGrpSpPr>
            <a:grpSpLocks/>
          </p:cNvGrpSpPr>
          <p:nvPr/>
        </p:nvGrpSpPr>
        <p:grpSpPr bwMode="auto">
          <a:xfrm>
            <a:off x="771525" y="2006600"/>
            <a:ext cx="2265363" cy="476250"/>
            <a:chOff x="119" y="1392"/>
            <a:chExt cx="1545" cy="300"/>
          </a:xfrm>
        </p:grpSpPr>
        <p:sp>
          <p:nvSpPr>
            <p:cNvPr id="3532" name="AutoShape 530"/>
            <p:cNvSpPr>
              <a:spLocks noChangeArrowheads="1"/>
            </p:cNvSpPr>
            <p:nvPr/>
          </p:nvSpPr>
          <p:spPr bwMode="auto">
            <a:xfrm>
              <a:off x="119" y="1458"/>
              <a:ext cx="1545" cy="234"/>
            </a:xfrm>
            <a:prstGeom prst="parallelogram">
              <a:avLst>
                <a:gd name="adj" fmla="val 165064"/>
              </a:avLst>
            </a:prstGeom>
            <a:solidFill>
              <a:srgbClr val="996633"/>
            </a:solidFill>
            <a:ln w="9525">
              <a:solidFill>
                <a:schemeClr val="tx1"/>
              </a:solidFill>
              <a:miter lim="800000"/>
              <a:headEnd/>
              <a:tailEnd/>
            </a:ln>
          </p:spPr>
          <p:txBody>
            <a:bodyPr wrap="none" anchor="ctr"/>
            <a:lstStyle/>
            <a:p>
              <a:endParaRPr lang="en-US"/>
            </a:p>
          </p:txBody>
        </p:sp>
        <p:grpSp>
          <p:nvGrpSpPr>
            <p:cNvPr id="3533" name="Group 531"/>
            <p:cNvGrpSpPr>
              <a:grpSpLocks/>
            </p:cNvGrpSpPr>
            <p:nvPr/>
          </p:nvGrpSpPr>
          <p:grpSpPr bwMode="auto">
            <a:xfrm>
              <a:off x="348" y="1499"/>
              <a:ext cx="162" cy="128"/>
              <a:chOff x="452" y="1875"/>
              <a:chExt cx="150" cy="128"/>
            </a:xfrm>
          </p:grpSpPr>
          <p:sp>
            <p:nvSpPr>
              <p:cNvPr id="3583" name="Freeform 532"/>
              <p:cNvSpPr>
                <a:spLocks/>
              </p:cNvSpPr>
              <p:nvPr/>
            </p:nvSpPr>
            <p:spPr bwMode="auto">
              <a:xfrm flipH="1" flipV="1">
                <a:off x="510" y="1875"/>
                <a:ext cx="47" cy="79"/>
              </a:xfrm>
              <a:custGeom>
                <a:avLst/>
                <a:gdLst>
                  <a:gd name="T0" fmla="*/ 3 w 55"/>
                  <a:gd name="T1" fmla="*/ 28 h 84"/>
                  <a:gd name="T2" fmla="*/ 3 w 55"/>
                  <a:gd name="T3" fmla="*/ 28 h 84"/>
                  <a:gd name="T4" fmla="*/ 3 w 55"/>
                  <a:gd name="T5" fmla="*/ 23 h 84"/>
                  <a:gd name="T6" fmla="*/ 3 w 55"/>
                  <a:gd name="T7" fmla="*/ 18 h 84"/>
                  <a:gd name="T8" fmla="*/ 2 w 55"/>
                  <a:gd name="T9" fmla="*/ 9 h 84"/>
                  <a:gd name="T10" fmla="*/ 3 w 55"/>
                  <a:gd name="T11" fmla="*/ 8 h 84"/>
                  <a:gd name="T12" fmla="*/ 3 w 55"/>
                  <a:gd name="T13" fmla="*/ 1 h 84"/>
                  <a:gd name="T14" fmla="*/ 3 w 55"/>
                  <a:gd name="T15" fmla="*/ 8 h 84"/>
                  <a:gd name="T16" fmla="*/ 3 w 55"/>
                  <a:gd name="T17" fmla="*/ 9 h 84"/>
                  <a:gd name="T18" fmla="*/ 3 w 55"/>
                  <a:gd name="T19" fmla="*/ 17 h 84"/>
                  <a:gd name="T20" fmla="*/ 3 w 55"/>
                  <a:gd name="T21" fmla="*/ 22 h 84"/>
                  <a:gd name="T22" fmla="*/ 3 w 55"/>
                  <a:gd name="T23" fmla="*/ 28 h 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5"/>
                  <a:gd name="T37" fmla="*/ 0 h 84"/>
                  <a:gd name="T38" fmla="*/ 55 w 55"/>
                  <a:gd name="T39" fmla="*/ 84 h 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5" h="84">
                    <a:moveTo>
                      <a:pt x="52" y="81"/>
                    </a:moveTo>
                    <a:cubicBezTo>
                      <a:pt x="48" y="84"/>
                      <a:pt x="34" y="83"/>
                      <a:pt x="28" y="81"/>
                    </a:cubicBezTo>
                    <a:cubicBezTo>
                      <a:pt x="21" y="78"/>
                      <a:pt x="15" y="70"/>
                      <a:pt x="12" y="65"/>
                    </a:cubicBezTo>
                    <a:cubicBezTo>
                      <a:pt x="8" y="59"/>
                      <a:pt x="5" y="55"/>
                      <a:pt x="4" y="49"/>
                    </a:cubicBezTo>
                    <a:cubicBezTo>
                      <a:pt x="2" y="42"/>
                      <a:pt x="0" y="33"/>
                      <a:pt x="2" y="28"/>
                    </a:cubicBezTo>
                    <a:cubicBezTo>
                      <a:pt x="3" y="22"/>
                      <a:pt x="8" y="18"/>
                      <a:pt x="12" y="14"/>
                    </a:cubicBezTo>
                    <a:cubicBezTo>
                      <a:pt x="15" y="9"/>
                      <a:pt x="18" y="1"/>
                      <a:pt x="23" y="1"/>
                    </a:cubicBezTo>
                    <a:cubicBezTo>
                      <a:pt x="28" y="0"/>
                      <a:pt x="37" y="4"/>
                      <a:pt x="42" y="9"/>
                    </a:cubicBezTo>
                    <a:cubicBezTo>
                      <a:pt x="46" y="13"/>
                      <a:pt x="48" y="22"/>
                      <a:pt x="50" y="28"/>
                    </a:cubicBezTo>
                    <a:cubicBezTo>
                      <a:pt x="51" y="33"/>
                      <a:pt x="50" y="38"/>
                      <a:pt x="50" y="44"/>
                    </a:cubicBezTo>
                    <a:cubicBezTo>
                      <a:pt x="50" y="49"/>
                      <a:pt x="50" y="54"/>
                      <a:pt x="50" y="60"/>
                    </a:cubicBezTo>
                    <a:cubicBezTo>
                      <a:pt x="50" y="66"/>
                      <a:pt x="55" y="77"/>
                      <a:pt x="52" y="81"/>
                    </a:cubicBezTo>
                    <a:close/>
                  </a:path>
                </a:pathLst>
              </a:custGeom>
              <a:solidFill>
                <a:srgbClr val="008000"/>
              </a:solidFill>
              <a:ln w="3175">
                <a:solidFill>
                  <a:schemeClr val="tx1"/>
                </a:solidFill>
                <a:round/>
                <a:headEnd/>
                <a:tailEnd/>
              </a:ln>
            </p:spPr>
            <p:txBody>
              <a:bodyPr rot="10800000" wrap="none" anchor="ctr"/>
              <a:lstStyle/>
              <a:p>
                <a:endParaRPr lang="en-US"/>
              </a:p>
            </p:txBody>
          </p:sp>
          <p:sp>
            <p:nvSpPr>
              <p:cNvPr id="3584" name="Freeform 533"/>
              <p:cNvSpPr>
                <a:spLocks/>
              </p:cNvSpPr>
              <p:nvPr/>
            </p:nvSpPr>
            <p:spPr bwMode="auto">
              <a:xfrm>
                <a:off x="460" y="1879"/>
                <a:ext cx="76" cy="124"/>
              </a:xfrm>
              <a:custGeom>
                <a:avLst/>
                <a:gdLst>
                  <a:gd name="T0" fmla="*/ 12669 w 55"/>
                  <a:gd name="T1" fmla="*/ 60798 h 84"/>
                  <a:gd name="T2" fmla="*/ 6980 w 55"/>
                  <a:gd name="T3" fmla="*/ 60798 h 84"/>
                  <a:gd name="T4" fmla="*/ 2931 w 55"/>
                  <a:gd name="T5" fmla="*/ 49021 h 84"/>
                  <a:gd name="T6" fmla="*/ 1005 w 55"/>
                  <a:gd name="T7" fmla="*/ 36418 h 84"/>
                  <a:gd name="T8" fmla="*/ 526 w 55"/>
                  <a:gd name="T9" fmla="*/ 20974 h 84"/>
                  <a:gd name="T10" fmla="*/ 2931 w 55"/>
                  <a:gd name="T11" fmla="*/ 10713 h 84"/>
                  <a:gd name="T12" fmla="*/ 5596 w 55"/>
                  <a:gd name="T13" fmla="*/ 1 h 84"/>
                  <a:gd name="T14" fmla="*/ 10228 w 55"/>
                  <a:gd name="T15" fmla="*/ 6520 h 84"/>
                  <a:gd name="T16" fmla="*/ 12112 w 55"/>
                  <a:gd name="T17" fmla="*/ 20974 h 84"/>
                  <a:gd name="T18" fmla="*/ 12112 w 55"/>
                  <a:gd name="T19" fmla="*/ 33208 h 84"/>
                  <a:gd name="T20" fmla="*/ 12112 w 55"/>
                  <a:gd name="T21" fmla="*/ 45074 h 84"/>
                  <a:gd name="T22" fmla="*/ 12669 w 55"/>
                  <a:gd name="T23" fmla="*/ 60798 h 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5"/>
                  <a:gd name="T37" fmla="*/ 0 h 84"/>
                  <a:gd name="T38" fmla="*/ 55 w 55"/>
                  <a:gd name="T39" fmla="*/ 84 h 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5" h="84">
                    <a:moveTo>
                      <a:pt x="52" y="81"/>
                    </a:moveTo>
                    <a:cubicBezTo>
                      <a:pt x="48" y="84"/>
                      <a:pt x="34" y="83"/>
                      <a:pt x="28" y="81"/>
                    </a:cubicBezTo>
                    <a:cubicBezTo>
                      <a:pt x="21" y="78"/>
                      <a:pt x="15" y="70"/>
                      <a:pt x="12" y="65"/>
                    </a:cubicBezTo>
                    <a:cubicBezTo>
                      <a:pt x="8" y="59"/>
                      <a:pt x="5" y="55"/>
                      <a:pt x="4" y="49"/>
                    </a:cubicBezTo>
                    <a:cubicBezTo>
                      <a:pt x="2" y="42"/>
                      <a:pt x="0" y="33"/>
                      <a:pt x="2" y="28"/>
                    </a:cubicBezTo>
                    <a:cubicBezTo>
                      <a:pt x="3" y="22"/>
                      <a:pt x="8" y="18"/>
                      <a:pt x="12" y="14"/>
                    </a:cubicBezTo>
                    <a:cubicBezTo>
                      <a:pt x="15" y="9"/>
                      <a:pt x="18" y="1"/>
                      <a:pt x="23" y="1"/>
                    </a:cubicBezTo>
                    <a:cubicBezTo>
                      <a:pt x="28" y="0"/>
                      <a:pt x="37" y="4"/>
                      <a:pt x="42" y="9"/>
                    </a:cubicBezTo>
                    <a:cubicBezTo>
                      <a:pt x="46" y="13"/>
                      <a:pt x="48" y="22"/>
                      <a:pt x="50" y="28"/>
                    </a:cubicBezTo>
                    <a:cubicBezTo>
                      <a:pt x="51" y="33"/>
                      <a:pt x="50" y="38"/>
                      <a:pt x="50" y="44"/>
                    </a:cubicBezTo>
                    <a:cubicBezTo>
                      <a:pt x="50" y="49"/>
                      <a:pt x="50" y="54"/>
                      <a:pt x="50" y="60"/>
                    </a:cubicBezTo>
                    <a:cubicBezTo>
                      <a:pt x="50" y="66"/>
                      <a:pt x="55" y="77"/>
                      <a:pt x="52" y="81"/>
                    </a:cubicBezTo>
                    <a:close/>
                  </a:path>
                </a:pathLst>
              </a:custGeom>
              <a:solidFill>
                <a:srgbClr val="008000"/>
              </a:solidFill>
              <a:ln w="3175">
                <a:solidFill>
                  <a:schemeClr val="tx1"/>
                </a:solidFill>
                <a:round/>
                <a:headEnd/>
                <a:tailEnd/>
              </a:ln>
            </p:spPr>
            <p:txBody>
              <a:bodyPr wrap="none" anchor="ctr"/>
              <a:lstStyle/>
              <a:p>
                <a:endParaRPr lang="en-US"/>
              </a:p>
            </p:txBody>
          </p:sp>
          <p:sp>
            <p:nvSpPr>
              <p:cNvPr id="3585" name="Freeform 534"/>
              <p:cNvSpPr>
                <a:spLocks/>
              </p:cNvSpPr>
              <p:nvPr/>
            </p:nvSpPr>
            <p:spPr bwMode="auto">
              <a:xfrm flipH="1">
                <a:off x="526" y="1879"/>
                <a:ext cx="76" cy="124"/>
              </a:xfrm>
              <a:custGeom>
                <a:avLst/>
                <a:gdLst>
                  <a:gd name="T0" fmla="*/ 12669 w 55"/>
                  <a:gd name="T1" fmla="*/ 60798 h 84"/>
                  <a:gd name="T2" fmla="*/ 6980 w 55"/>
                  <a:gd name="T3" fmla="*/ 60798 h 84"/>
                  <a:gd name="T4" fmla="*/ 2931 w 55"/>
                  <a:gd name="T5" fmla="*/ 49021 h 84"/>
                  <a:gd name="T6" fmla="*/ 1005 w 55"/>
                  <a:gd name="T7" fmla="*/ 36418 h 84"/>
                  <a:gd name="T8" fmla="*/ 526 w 55"/>
                  <a:gd name="T9" fmla="*/ 20974 h 84"/>
                  <a:gd name="T10" fmla="*/ 2931 w 55"/>
                  <a:gd name="T11" fmla="*/ 10713 h 84"/>
                  <a:gd name="T12" fmla="*/ 5596 w 55"/>
                  <a:gd name="T13" fmla="*/ 1 h 84"/>
                  <a:gd name="T14" fmla="*/ 10228 w 55"/>
                  <a:gd name="T15" fmla="*/ 6520 h 84"/>
                  <a:gd name="T16" fmla="*/ 12112 w 55"/>
                  <a:gd name="T17" fmla="*/ 20974 h 84"/>
                  <a:gd name="T18" fmla="*/ 12112 w 55"/>
                  <a:gd name="T19" fmla="*/ 33208 h 84"/>
                  <a:gd name="T20" fmla="*/ 12112 w 55"/>
                  <a:gd name="T21" fmla="*/ 45074 h 84"/>
                  <a:gd name="T22" fmla="*/ 12669 w 55"/>
                  <a:gd name="T23" fmla="*/ 60798 h 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5"/>
                  <a:gd name="T37" fmla="*/ 0 h 84"/>
                  <a:gd name="T38" fmla="*/ 55 w 55"/>
                  <a:gd name="T39" fmla="*/ 84 h 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5" h="84">
                    <a:moveTo>
                      <a:pt x="52" y="81"/>
                    </a:moveTo>
                    <a:cubicBezTo>
                      <a:pt x="48" y="84"/>
                      <a:pt x="34" y="83"/>
                      <a:pt x="28" y="81"/>
                    </a:cubicBezTo>
                    <a:cubicBezTo>
                      <a:pt x="21" y="78"/>
                      <a:pt x="15" y="70"/>
                      <a:pt x="12" y="65"/>
                    </a:cubicBezTo>
                    <a:cubicBezTo>
                      <a:pt x="8" y="59"/>
                      <a:pt x="5" y="55"/>
                      <a:pt x="4" y="49"/>
                    </a:cubicBezTo>
                    <a:cubicBezTo>
                      <a:pt x="2" y="42"/>
                      <a:pt x="0" y="33"/>
                      <a:pt x="2" y="28"/>
                    </a:cubicBezTo>
                    <a:cubicBezTo>
                      <a:pt x="3" y="22"/>
                      <a:pt x="8" y="18"/>
                      <a:pt x="12" y="14"/>
                    </a:cubicBezTo>
                    <a:cubicBezTo>
                      <a:pt x="15" y="9"/>
                      <a:pt x="18" y="1"/>
                      <a:pt x="23" y="1"/>
                    </a:cubicBezTo>
                    <a:cubicBezTo>
                      <a:pt x="28" y="0"/>
                      <a:pt x="37" y="4"/>
                      <a:pt x="42" y="9"/>
                    </a:cubicBezTo>
                    <a:cubicBezTo>
                      <a:pt x="46" y="13"/>
                      <a:pt x="48" y="22"/>
                      <a:pt x="50" y="28"/>
                    </a:cubicBezTo>
                    <a:cubicBezTo>
                      <a:pt x="51" y="33"/>
                      <a:pt x="50" y="38"/>
                      <a:pt x="50" y="44"/>
                    </a:cubicBezTo>
                    <a:cubicBezTo>
                      <a:pt x="50" y="49"/>
                      <a:pt x="50" y="54"/>
                      <a:pt x="50" y="60"/>
                    </a:cubicBezTo>
                    <a:cubicBezTo>
                      <a:pt x="50" y="66"/>
                      <a:pt x="55" y="77"/>
                      <a:pt x="52" y="81"/>
                    </a:cubicBezTo>
                    <a:close/>
                  </a:path>
                </a:pathLst>
              </a:custGeom>
              <a:solidFill>
                <a:srgbClr val="008000"/>
              </a:solidFill>
              <a:ln w="3175">
                <a:solidFill>
                  <a:schemeClr val="tx1"/>
                </a:solidFill>
                <a:round/>
                <a:headEnd/>
                <a:tailEnd/>
              </a:ln>
            </p:spPr>
            <p:txBody>
              <a:bodyPr wrap="none" anchor="ctr"/>
              <a:lstStyle/>
              <a:p>
                <a:endParaRPr lang="en-US"/>
              </a:p>
            </p:txBody>
          </p:sp>
          <p:sp>
            <p:nvSpPr>
              <p:cNvPr id="3586" name="Freeform 535"/>
              <p:cNvSpPr>
                <a:spLocks/>
              </p:cNvSpPr>
              <p:nvPr/>
            </p:nvSpPr>
            <p:spPr bwMode="auto">
              <a:xfrm>
                <a:off x="452" y="1906"/>
                <a:ext cx="76" cy="92"/>
              </a:xfrm>
              <a:custGeom>
                <a:avLst/>
                <a:gdLst>
                  <a:gd name="T0" fmla="*/ 12669 w 55"/>
                  <a:gd name="T1" fmla="*/ 377 h 84"/>
                  <a:gd name="T2" fmla="*/ 6980 w 55"/>
                  <a:gd name="T3" fmla="*/ 377 h 84"/>
                  <a:gd name="T4" fmla="*/ 2931 w 55"/>
                  <a:gd name="T5" fmla="*/ 304 h 84"/>
                  <a:gd name="T6" fmla="*/ 1005 w 55"/>
                  <a:gd name="T7" fmla="*/ 232 h 84"/>
                  <a:gd name="T8" fmla="*/ 526 w 55"/>
                  <a:gd name="T9" fmla="*/ 135 h 84"/>
                  <a:gd name="T10" fmla="*/ 2931 w 55"/>
                  <a:gd name="T11" fmla="*/ 65 h 84"/>
                  <a:gd name="T12" fmla="*/ 5596 w 55"/>
                  <a:gd name="T13" fmla="*/ 1 h 84"/>
                  <a:gd name="T14" fmla="*/ 10228 w 55"/>
                  <a:gd name="T15" fmla="*/ 41 h 84"/>
                  <a:gd name="T16" fmla="*/ 12112 w 55"/>
                  <a:gd name="T17" fmla="*/ 135 h 84"/>
                  <a:gd name="T18" fmla="*/ 12112 w 55"/>
                  <a:gd name="T19" fmla="*/ 211 h 84"/>
                  <a:gd name="T20" fmla="*/ 12112 w 55"/>
                  <a:gd name="T21" fmla="*/ 285 h 84"/>
                  <a:gd name="T22" fmla="*/ 12669 w 55"/>
                  <a:gd name="T23" fmla="*/ 377 h 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5"/>
                  <a:gd name="T37" fmla="*/ 0 h 84"/>
                  <a:gd name="T38" fmla="*/ 55 w 55"/>
                  <a:gd name="T39" fmla="*/ 84 h 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5" h="84">
                    <a:moveTo>
                      <a:pt x="52" y="81"/>
                    </a:moveTo>
                    <a:cubicBezTo>
                      <a:pt x="48" y="84"/>
                      <a:pt x="34" y="83"/>
                      <a:pt x="28" y="81"/>
                    </a:cubicBezTo>
                    <a:cubicBezTo>
                      <a:pt x="21" y="78"/>
                      <a:pt x="15" y="70"/>
                      <a:pt x="12" y="65"/>
                    </a:cubicBezTo>
                    <a:cubicBezTo>
                      <a:pt x="8" y="59"/>
                      <a:pt x="5" y="55"/>
                      <a:pt x="4" y="49"/>
                    </a:cubicBezTo>
                    <a:cubicBezTo>
                      <a:pt x="2" y="42"/>
                      <a:pt x="0" y="33"/>
                      <a:pt x="2" y="28"/>
                    </a:cubicBezTo>
                    <a:cubicBezTo>
                      <a:pt x="3" y="22"/>
                      <a:pt x="8" y="18"/>
                      <a:pt x="12" y="14"/>
                    </a:cubicBezTo>
                    <a:cubicBezTo>
                      <a:pt x="15" y="9"/>
                      <a:pt x="18" y="1"/>
                      <a:pt x="23" y="1"/>
                    </a:cubicBezTo>
                    <a:cubicBezTo>
                      <a:pt x="28" y="0"/>
                      <a:pt x="37" y="4"/>
                      <a:pt x="42" y="9"/>
                    </a:cubicBezTo>
                    <a:cubicBezTo>
                      <a:pt x="46" y="13"/>
                      <a:pt x="48" y="22"/>
                      <a:pt x="50" y="28"/>
                    </a:cubicBezTo>
                    <a:cubicBezTo>
                      <a:pt x="51" y="33"/>
                      <a:pt x="50" y="38"/>
                      <a:pt x="50" y="44"/>
                    </a:cubicBezTo>
                    <a:cubicBezTo>
                      <a:pt x="50" y="49"/>
                      <a:pt x="50" y="54"/>
                      <a:pt x="50" y="60"/>
                    </a:cubicBezTo>
                    <a:cubicBezTo>
                      <a:pt x="50" y="66"/>
                      <a:pt x="55" y="77"/>
                      <a:pt x="52" y="81"/>
                    </a:cubicBezTo>
                    <a:close/>
                  </a:path>
                </a:pathLst>
              </a:custGeom>
              <a:solidFill>
                <a:srgbClr val="008000"/>
              </a:solidFill>
              <a:ln w="3175">
                <a:solidFill>
                  <a:schemeClr val="tx1"/>
                </a:solidFill>
                <a:round/>
                <a:headEnd/>
                <a:tailEnd/>
              </a:ln>
            </p:spPr>
            <p:txBody>
              <a:bodyPr wrap="none" anchor="ctr"/>
              <a:lstStyle/>
              <a:p>
                <a:endParaRPr lang="en-US"/>
              </a:p>
            </p:txBody>
          </p:sp>
          <p:sp>
            <p:nvSpPr>
              <p:cNvPr id="3587" name="Freeform 536"/>
              <p:cNvSpPr>
                <a:spLocks/>
              </p:cNvSpPr>
              <p:nvPr/>
            </p:nvSpPr>
            <p:spPr bwMode="auto">
              <a:xfrm>
                <a:off x="463" y="1917"/>
                <a:ext cx="76" cy="76"/>
              </a:xfrm>
              <a:custGeom>
                <a:avLst/>
                <a:gdLst>
                  <a:gd name="T0" fmla="*/ 12669 w 55"/>
                  <a:gd name="T1" fmla="*/ 14 h 84"/>
                  <a:gd name="T2" fmla="*/ 6980 w 55"/>
                  <a:gd name="T3" fmla="*/ 14 h 84"/>
                  <a:gd name="T4" fmla="*/ 2931 w 55"/>
                  <a:gd name="T5" fmla="*/ 12 h 84"/>
                  <a:gd name="T6" fmla="*/ 1005 w 55"/>
                  <a:gd name="T7" fmla="*/ 9 h 84"/>
                  <a:gd name="T8" fmla="*/ 526 w 55"/>
                  <a:gd name="T9" fmla="*/ 5 h 84"/>
                  <a:gd name="T10" fmla="*/ 2931 w 55"/>
                  <a:gd name="T11" fmla="*/ 5 h 84"/>
                  <a:gd name="T12" fmla="*/ 5596 w 55"/>
                  <a:gd name="T13" fmla="*/ 1 h 84"/>
                  <a:gd name="T14" fmla="*/ 10228 w 55"/>
                  <a:gd name="T15" fmla="*/ 5 h 84"/>
                  <a:gd name="T16" fmla="*/ 12112 w 55"/>
                  <a:gd name="T17" fmla="*/ 5 h 84"/>
                  <a:gd name="T18" fmla="*/ 12112 w 55"/>
                  <a:gd name="T19" fmla="*/ 8 h 84"/>
                  <a:gd name="T20" fmla="*/ 12112 w 55"/>
                  <a:gd name="T21" fmla="*/ 11 h 84"/>
                  <a:gd name="T22" fmla="*/ 12669 w 55"/>
                  <a:gd name="T23" fmla="*/ 14 h 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5"/>
                  <a:gd name="T37" fmla="*/ 0 h 84"/>
                  <a:gd name="T38" fmla="*/ 55 w 55"/>
                  <a:gd name="T39" fmla="*/ 84 h 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5" h="84">
                    <a:moveTo>
                      <a:pt x="52" y="81"/>
                    </a:moveTo>
                    <a:cubicBezTo>
                      <a:pt x="48" y="84"/>
                      <a:pt x="34" y="83"/>
                      <a:pt x="28" y="81"/>
                    </a:cubicBezTo>
                    <a:cubicBezTo>
                      <a:pt x="21" y="78"/>
                      <a:pt x="15" y="70"/>
                      <a:pt x="12" y="65"/>
                    </a:cubicBezTo>
                    <a:cubicBezTo>
                      <a:pt x="8" y="59"/>
                      <a:pt x="5" y="55"/>
                      <a:pt x="4" y="49"/>
                    </a:cubicBezTo>
                    <a:cubicBezTo>
                      <a:pt x="2" y="42"/>
                      <a:pt x="0" y="33"/>
                      <a:pt x="2" y="28"/>
                    </a:cubicBezTo>
                    <a:cubicBezTo>
                      <a:pt x="3" y="22"/>
                      <a:pt x="8" y="18"/>
                      <a:pt x="12" y="14"/>
                    </a:cubicBezTo>
                    <a:cubicBezTo>
                      <a:pt x="15" y="9"/>
                      <a:pt x="18" y="1"/>
                      <a:pt x="23" y="1"/>
                    </a:cubicBezTo>
                    <a:cubicBezTo>
                      <a:pt x="28" y="0"/>
                      <a:pt x="37" y="4"/>
                      <a:pt x="42" y="9"/>
                    </a:cubicBezTo>
                    <a:cubicBezTo>
                      <a:pt x="46" y="13"/>
                      <a:pt x="48" y="22"/>
                      <a:pt x="50" y="28"/>
                    </a:cubicBezTo>
                    <a:cubicBezTo>
                      <a:pt x="51" y="33"/>
                      <a:pt x="50" y="38"/>
                      <a:pt x="50" y="44"/>
                    </a:cubicBezTo>
                    <a:cubicBezTo>
                      <a:pt x="50" y="49"/>
                      <a:pt x="50" y="54"/>
                      <a:pt x="50" y="60"/>
                    </a:cubicBezTo>
                    <a:cubicBezTo>
                      <a:pt x="50" y="66"/>
                      <a:pt x="55" y="77"/>
                      <a:pt x="52" y="81"/>
                    </a:cubicBezTo>
                    <a:close/>
                  </a:path>
                </a:pathLst>
              </a:custGeom>
              <a:solidFill>
                <a:srgbClr val="008000"/>
              </a:solidFill>
              <a:ln w="3175">
                <a:solidFill>
                  <a:schemeClr val="tx1"/>
                </a:solidFill>
                <a:round/>
                <a:headEnd/>
                <a:tailEnd/>
              </a:ln>
            </p:spPr>
            <p:txBody>
              <a:bodyPr wrap="none" anchor="ctr"/>
              <a:lstStyle/>
              <a:p>
                <a:endParaRPr lang="en-US"/>
              </a:p>
            </p:txBody>
          </p:sp>
          <p:sp>
            <p:nvSpPr>
              <p:cNvPr id="3588" name="Freeform 537"/>
              <p:cNvSpPr>
                <a:spLocks/>
              </p:cNvSpPr>
              <p:nvPr/>
            </p:nvSpPr>
            <p:spPr bwMode="auto">
              <a:xfrm flipH="1">
                <a:off x="518" y="1914"/>
                <a:ext cx="76" cy="84"/>
              </a:xfrm>
              <a:custGeom>
                <a:avLst/>
                <a:gdLst>
                  <a:gd name="T0" fmla="*/ 12669 w 55"/>
                  <a:gd name="T1" fmla="*/ 81 h 84"/>
                  <a:gd name="T2" fmla="*/ 6980 w 55"/>
                  <a:gd name="T3" fmla="*/ 81 h 84"/>
                  <a:gd name="T4" fmla="*/ 2931 w 55"/>
                  <a:gd name="T5" fmla="*/ 65 h 84"/>
                  <a:gd name="T6" fmla="*/ 1005 w 55"/>
                  <a:gd name="T7" fmla="*/ 49 h 84"/>
                  <a:gd name="T8" fmla="*/ 526 w 55"/>
                  <a:gd name="T9" fmla="*/ 28 h 84"/>
                  <a:gd name="T10" fmla="*/ 2931 w 55"/>
                  <a:gd name="T11" fmla="*/ 14 h 84"/>
                  <a:gd name="T12" fmla="*/ 5596 w 55"/>
                  <a:gd name="T13" fmla="*/ 1 h 84"/>
                  <a:gd name="T14" fmla="*/ 10228 w 55"/>
                  <a:gd name="T15" fmla="*/ 9 h 84"/>
                  <a:gd name="T16" fmla="*/ 12112 w 55"/>
                  <a:gd name="T17" fmla="*/ 28 h 84"/>
                  <a:gd name="T18" fmla="*/ 12112 w 55"/>
                  <a:gd name="T19" fmla="*/ 44 h 84"/>
                  <a:gd name="T20" fmla="*/ 12112 w 55"/>
                  <a:gd name="T21" fmla="*/ 60 h 84"/>
                  <a:gd name="T22" fmla="*/ 12669 w 55"/>
                  <a:gd name="T23" fmla="*/ 81 h 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5"/>
                  <a:gd name="T37" fmla="*/ 0 h 84"/>
                  <a:gd name="T38" fmla="*/ 55 w 55"/>
                  <a:gd name="T39" fmla="*/ 84 h 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5" h="84">
                    <a:moveTo>
                      <a:pt x="52" y="81"/>
                    </a:moveTo>
                    <a:cubicBezTo>
                      <a:pt x="48" y="84"/>
                      <a:pt x="34" y="83"/>
                      <a:pt x="28" y="81"/>
                    </a:cubicBezTo>
                    <a:cubicBezTo>
                      <a:pt x="21" y="78"/>
                      <a:pt x="15" y="70"/>
                      <a:pt x="12" y="65"/>
                    </a:cubicBezTo>
                    <a:cubicBezTo>
                      <a:pt x="8" y="59"/>
                      <a:pt x="5" y="55"/>
                      <a:pt x="4" y="49"/>
                    </a:cubicBezTo>
                    <a:cubicBezTo>
                      <a:pt x="2" y="42"/>
                      <a:pt x="0" y="33"/>
                      <a:pt x="2" y="28"/>
                    </a:cubicBezTo>
                    <a:cubicBezTo>
                      <a:pt x="3" y="22"/>
                      <a:pt x="8" y="18"/>
                      <a:pt x="12" y="14"/>
                    </a:cubicBezTo>
                    <a:cubicBezTo>
                      <a:pt x="15" y="9"/>
                      <a:pt x="18" y="1"/>
                      <a:pt x="23" y="1"/>
                    </a:cubicBezTo>
                    <a:cubicBezTo>
                      <a:pt x="28" y="0"/>
                      <a:pt x="37" y="4"/>
                      <a:pt x="42" y="9"/>
                    </a:cubicBezTo>
                    <a:cubicBezTo>
                      <a:pt x="46" y="13"/>
                      <a:pt x="48" y="22"/>
                      <a:pt x="50" y="28"/>
                    </a:cubicBezTo>
                    <a:cubicBezTo>
                      <a:pt x="51" y="33"/>
                      <a:pt x="50" y="38"/>
                      <a:pt x="50" y="44"/>
                    </a:cubicBezTo>
                    <a:cubicBezTo>
                      <a:pt x="50" y="49"/>
                      <a:pt x="50" y="54"/>
                      <a:pt x="50" y="60"/>
                    </a:cubicBezTo>
                    <a:cubicBezTo>
                      <a:pt x="50" y="66"/>
                      <a:pt x="55" y="77"/>
                      <a:pt x="52" y="81"/>
                    </a:cubicBezTo>
                    <a:close/>
                  </a:path>
                </a:pathLst>
              </a:custGeom>
              <a:solidFill>
                <a:srgbClr val="008000"/>
              </a:solidFill>
              <a:ln w="3175">
                <a:solidFill>
                  <a:schemeClr val="tx1"/>
                </a:solidFill>
                <a:round/>
                <a:headEnd/>
                <a:tailEnd/>
              </a:ln>
            </p:spPr>
            <p:txBody>
              <a:bodyPr wrap="none" anchor="ctr"/>
              <a:lstStyle/>
              <a:p>
                <a:endParaRPr lang="en-US"/>
              </a:p>
            </p:txBody>
          </p:sp>
        </p:grpSp>
        <p:grpSp>
          <p:nvGrpSpPr>
            <p:cNvPr id="3534" name="Group 538"/>
            <p:cNvGrpSpPr>
              <a:grpSpLocks/>
            </p:cNvGrpSpPr>
            <p:nvPr/>
          </p:nvGrpSpPr>
          <p:grpSpPr bwMode="auto">
            <a:xfrm>
              <a:off x="518" y="1411"/>
              <a:ext cx="162" cy="128"/>
              <a:chOff x="452" y="1875"/>
              <a:chExt cx="150" cy="128"/>
            </a:xfrm>
          </p:grpSpPr>
          <p:sp>
            <p:nvSpPr>
              <p:cNvPr id="3577" name="Freeform 539"/>
              <p:cNvSpPr>
                <a:spLocks/>
              </p:cNvSpPr>
              <p:nvPr/>
            </p:nvSpPr>
            <p:spPr bwMode="auto">
              <a:xfrm flipH="1" flipV="1">
                <a:off x="510" y="1875"/>
                <a:ext cx="47" cy="79"/>
              </a:xfrm>
              <a:custGeom>
                <a:avLst/>
                <a:gdLst>
                  <a:gd name="T0" fmla="*/ 3 w 55"/>
                  <a:gd name="T1" fmla="*/ 28 h 84"/>
                  <a:gd name="T2" fmla="*/ 3 w 55"/>
                  <a:gd name="T3" fmla="*/ 28 h 84"/>
                  <a:gd name="T4" fmla="*/ 3 w 55"/>
                  <a:gd name="T5" fmla="*/ 23 h 84"/>
                  <a:gd name="T6" fmla="*/ 3 w 55"/>
                  <a:gd name="T7" fmla="*/ 18 h 84"/>
                  <a:gd name="T8" fmla="*/ 2 w 55"/>
                  <a:gd name="T9" fmla="*/ 9 h 84"/>
                  <a:gd name="T10" fmla="*/ 3 w 55"/>
                  <a:gd name="T11" fmla="*/ 8 h 84"/>
                  <a:gd name="T12" fmla="*/ 3 w 55"/>
                  <a:gd name="T13" fmla="*/ 1 h 84"/>
                  <a:gd name="T14" fmla="*/ 3 w 55"/>
                  <a:gd name="T15" fmla="*/ 8 h 84"/>
                  <a:gd name="T16" fmla="*/ 3 w 55"/>
                  <a:gd name="T17" fmla="*/ 9 h 84"/>
                  <a:gd name="T18" fmla="*/ 3 w 55"/>
                  <a:gd name="T19" fmla="*/ 17 h 84"/>
                  <a:gd name="T20" fmla="*/ 3 w 55"/>
                  <a:gd name="T21" fmla="*/ 22 h 84"/>
                  <a:gd name="T22" fmla="*/ 3 w 55"/>
                  <a:gd name="T23" fmla="*/ 28 h 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5"/>
                  <a:gd name="T37" fmla="*/ 0 h 84"/>
                  <a:gd name="T38" fmla="*/ 55 w 55"/>
                  <a:gd name="T39" fmla="*/ 84 h 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5" h="84">
                    <a:moveTo>
                      <a:pt x="52" y="81"/>
                    </a:moveTo>
                    <a:cubicBezTo>
                      <a:pt x="48" y="84"/>
                      <a:pt x="34" y="83"/>
                      <a:pt x="28" y="81"/>
                    </a:cubicBezTo>
                    <a:cubicBezTo>
                      <a:pt x="21" y="78"/>
                      <a:pt x="15" y="70"/>
                      <a:pt x="12" y="65"/>
                    </a:cubicBezTo>
                    <a:cubicBezTo>
                      <a:pt x="8" y="59"/>
                      <a:pt x="5" y="55"/>
                      <a:pt x="4" y="49"/>
                    </a:cubicBezTo>
                    <a:cubicBezTo>
                      <a:pt x="2" y="42"/>
                      <a:pt x="0" y="33"/>
                      <a:pt x="2" y="28"/>
                    </a:cubicBezTo>
                    <a:cubicBezTo>
                      <a:pt x="3" y="22"/>
                      <a:pt x="8" y="18"/>
                      <a:pt x="12" y="14"/>
                    </a:cubicBezTo>
                    <a:cubicBezTo>
                      <a:pt x="15" y="9"/>
                      <a:pt x="18" y="1"/>
                      <a:pt x="23" y="1"/>
                    </a:cubicBezTo>
                    <a:cubicBezTo>
                      <a:pt x="28" y="0"/>
                      <a:pt x="37" y="4"/>
                      <a:pt x="42" y="9"/>
                    </a:cubicBezTo>
                    <a:cubicBezTo>
                      <a:pt x="46" y="13"/>
                      <a:pt x="48" y="22"/>
                      <a:pt x="50" y="28"/>
                    </a:cubicBezTo>
                    <a:cubicBezTo>
                      <a:pt x="51" y="33"/>
                      <a:pt x="50" y="38"/>
                      <a:pt x="50" y="44"/>
                    </a:cubicBezTo>
                    <a:cubicBezTo>
                      <a:pt x="50" y="49"/>
                      <a:pt x="50" y="54"/>
                      <a:pt x="50" y="60"/>
                    </a:cubicBezTo>
                    <a:cubicBezTo>
                      <a:pt x="50" y="66"/>
                      <a:pt x="55" y="77"/>
                      <a:pt x="52" y="81"/>
                    </a:cubicBezTo>
                    <a:close/>
                  </a:path>
                </a:pathLst>
              </a:custGeom>
              <a:solidFill>
                <a:srgbClr val="008000"/>
              </a:solidFill>
              <a:ln w="3175">
                <a:solidFill>
                  <a:schemeClr val="tx1"/>
                </a:solidFill>
                <a:round/>
                <a:headEnd/>
                <a:tailEnd/>
              </a:ln>
            </p:spPr>
            <p:txBody>
              <a:bodyPr rot="10800000" wrap="none" anchor="ctr"/>
              <a:lstStyle/>
              <a:p>
                <a:endParaRPr lang="en-US"/>
              </a:p>
            </p:txBody>
          </p:sp>
          <p:sp>
            <p:nvSpPr>
              <p:cNvPr id="3578" name="Freeform 540"/>
              <p:cNvSpPr>
                <a:spLocks/>
              </p:cNvSpPr>
              <p:nvPr/>
            </p:nvSpPr>
            <p:spPr bwMode="auto">
              <a:xfrm>
                <a:off x="460" y="1879"/>
                <a:ext cx="76" cy="124"/>
              </a:xfrm>
              <a:custGeom>
                <a:avLst/>
                <a:gdLst>
                  <a:gd name="T0" fmla="*/ 12669 w 55"/>
                  <a:gd name="T1" fmla="*/ 60798 h 84"/>
                  <a:gd name="T2" fmla="*/ 6980 w 55"/>
                  <a:gd name="T3" fmla="*/ 60798 h 84"/>
                  <a:gd name="T4" fmla="*/ 2931 w 55"/>
                  <a:gd name="T5" fmla="*/ 49021 h 84"/>
                  <a:gd name="T6" fmla="*/ 1005 w 55"/>
                  <a:gd name="T7" fmla="*/ 36418 h 84"/>
                  <a:gd name="T8" fmla="*/ 526 w 55"/>
                  <a:gd name="T9" fmla="*/ 20974 h 84"/>
                  <a:gd name="T10" fmla="*/ 2931 w 55"/>
                  <a:gd name="T11" fmla="*/ 10713 h 84"/>
                  <a:gd name="T12" fmla="*/ 5596 w 55"/>
                  <a:gd name="T13" fmla="*/ 1 h 84"/>
                  <a:gd name="T14" fmla="*/ 10228 w 55"/>
                  <a:gd name="T15" fmla="*/ 6520 h 84"/>
                  <a:gd name="T16" fmla="*/ 12112 w 55"/>
                  <a:gd name="T17" fmla="*/ 20974 h 84"/>
                  <a:gd name="T18" fmla="*/ 12112 w 55"/>
                  <a:gd name="T19" fmla="*/ 33208 h 84"/>
                  <a:gd name="T20" fmla="*/ 12112 w 55"/>
                  <a:gd name="T21" fmla="*/ 45074 h 84"/>
                  <a:gd name="T22" fmla="*/ 12669 w 55"/>
                  <a:gd name="T23" fmla="*/ 60798 h 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5"/>
                  <a:gd name="T37" fmla="*/ 0 h 84"/>
                  <a:gd name="T38" fmla="*/ 55 w 55"/>
                  <a:gd name="T39" fmla="*/ 84 h 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5" h="84">
                    <a:moveTo>
                      <a:pt x="52" y="81"/>
                    </a:moveTo>
                    <a:cubicBezTo>
                      <a:pt x="48" y="84"/>
                      <a:pt x="34" y="83"/>
                      <a:pt x="28" y="81"/>
                    </a:cubicBezTo>
                    <a:cubicBezTo>
                      <a:pt x="21" y="78"/>
                      <a:pt x="15" y="70"/>
                      <a:pt x="12" y="65"/>
                    </a:cubicBezTo>
                    <a:cubicBezTo>
                      <a:pt x="8" y="59"/>
                      <a:pt x="5" y="55"/>
                      <a:pt x="4" y="49"/>
                    </a:cubicBezTo>
                    <a:cubicBezTo>
                      <a:pt x="2" y="42"/>
                      <a:pt x="0" y="33"/>
                      <a:pt x="2" y="28"/>
                    </a:cubicBezTo>
                    <a:cubicBezTo>
                      <a:pt x="3" y="22"/>
                      <a:pt x="8" y="18"/>
                      <a:pt x="12" y="14"/>
                    </a:cubicBezTo>
                    <a:cubicBezTo>
                      <a:pt x="15" y="9"/>
                      <a:pt x="18" y="1"/>
                      <a:pt x="23" y="1"/>
                    </a:cubicBezTo>
                    <a:cubicBezTo>
                      <a:pt x="28" y="0"/>
                      <a:pt x="37" y="4"/>
                      <a:pt x="42" y="9"/>
                    </a:cubicBezTo>
                    <a:cubicBezTo>
                      <a:pt x="46" y="13"/>
                      <a:pt x="48" y="22"/>
                      <a:pt x="50" y="28"/>
                    </a:cubicBezTo>
                    <a:cubicBezTo>
                      <a:pt x="51" y="33"/>
                      <a:pt x="50" y="38"/>
                      <a:pt x="50" y="44"/>
                    </a:cubicBezTo>
                    <a:cubicBezTo>
                      <a:pt x="50" y="49"/>
                      <a:pt x="50" y="54"/>
                      <a:pt x="50" y="60"/>
                    </a:cubicBezTo>
                    <a:cubicBezTo>
                      <a:pt x="50" y="66"/>
                      <a:pt x="55" y="77"/>
                      <a:pt x="52" y="81"/>
                    </a:cubicBezTo>
                    <a:close/>
                  </a:path>
                </a:pathLst>
              </a:custGeom>
              <a:solidFill>
                <a:srgbClr val="008000"/>
              </a:solidFill>
              <a:ln w="3175">
                <a:solidFill>
                  <a:schemeClr val="tx1"/>
                </a:solidFill>
                <a:round/>
                <a:headEnd/>
                <a:tailEnd/>
              </a:ln>
            </p:spPr>
            <p:txBody>
              <a:bodyPr wrap="none" anchor="ctr"/>
              <a:lstStyle/>
              <a:p>
                <a:endParaRPr lang="en-US"/>
              </a:p>
            </p:txBody>
          </p:sp>
          <p:sp>
            <p:nvSpPr>
              <p:cNvPr id="3579" name="Freeform 541"/>
              <p:cNvSpPr>
                <a:spLocks/>
              </p:cNvSpPr>
              <p:nvPr/>
            </p:nvSpPr>
            <p:spPr bwMode="auto">
              <a:xfrm flipH="1">
                <a:off x="526" y="1879"/>
                <a:ext cx="76" cy="124"/>
              </a:xfrm>
              <a:custGeom>
                <a:avLst/>
                <a:gdLst>
                  <a:gd name="T0" fmla="*/ 12669 w 55"/>
                  <a:gd name="T1" fmla="*/ 60798 h 84"/>
                  <a:gd name="T2" fmla="*/ 6980 w 55"/>
                  <a:gd name="T3" fmla="*/ 60798 h 84"/>
                  <a:gd name="T4" fmla="*/ 2931 w 55"/>
                  <a:gd name="T5" fmla="*/ 49021 h 84"/>
                  <a:gd name="T6" fmla="*/ 1005 w 55"/>
                  <a:gd name="T7" fmla="*/ 36418 h 84"/>
                  <a:gd name="T8" fmla="*/ 526 w 55"/>
                  <a:gd name="T9" fmla="*/ 20974 h 84"/>
                  <a:gd name="T10" fmla="*/ 2931 w 55"/>
                  <a:gd name="T11" fmla="*/ 10713 h 84"/>
                  <a:gd name="T12" fmla="*/ 5596 w 55"/>
                  <a:gd name="T13" fmla="*/ 1 h 84"/>
                  <a:gd name="T14" fmla="*/ 10228 w 55"/>
                  <a:gd name="T15" fmla="*/ 6520 h 84"/>
                  <a:gd name="T16" fmla="*/ 12112 w 55"/>
                  <a:gd name="T17" fmla="*/ 20974 h 84"/>
                  <a:gd name="T18" fmla="*/ 12112 w 55"/>
                  <a:gd name="T19" fmla="*/ 33208 h 84"/>
                  <a:gd name="T20" fmla="*/ 12112 w 55"/>
                  <a:gd name="T21" fmla="*/ 45074 h 84"/>
                  <a:gd name="T22" fmla="*/ 12669 w 55"/>
                  <a:gd name="T23" fmla="*/ 60798 h 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5"/>
                  <a:gd name="T37" fmla="*/ 0 h 84"/>
                  <a:gd name="T38" fmla="*/ 55 w 55"/>
                  <a:gd name="T39" fmla="*/ 84 h 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5" h="84">
                    <a:moveTo>
                      <a:pt x="52" y="81"/>
                    </a:moveTo>
                    <a:cubicBezTo>
                      <a:pt x="48" y="84"/>
                      <a:pt x="34" y="83"/>
                      <a:pt x="28" y="81"/>
                    </a:cubicBezTo>
                    <a:cubicBezTo>
                      <a:pt x="21" y="78"/>
                      <a:pt x="15" y="70"/>
                      <a:pt x="12" y="65"/>
                    </a:cubicBezTo>
                    <a:cubicBezTo>
                      <a:pt x="8" y="59"/>
                      <a:pt x="5" y="55"/>
                      <a:pt x="4" y="49"/>
                    </a:cubicBezTo>
                    <a:cubicBezTo>
                      <a:pt x="2" y="42"/>
                      <a:pt x="0" y="33"/>
                      <a:pt x="2" y="28"/>
                    </a:cubicBezTo>
                    <a:cubicBezTo>
                      <a:pt x="3" y="22"/>
                      <a:pt x="8" y="18"/>
                      <a:pt x="12" y="14"/>
                    </a:cubicBezTo>
                    <a:cubicBezTo>
                      <a:pt x="15" y="9"/>
                      <a:pt x="18" y="1"/>
                      <a:pt x="23" y="1"/>
                    </a:cubicBezTo>
                    <a:cubicBezTo>
                      <a:pt x="28" y="0"/>
                      <a:pt x="37" y="4"/>
                      <a:pt x="42" y="9"/>
                    </a:cubicBezTo>
                    <a:cubicBezTo>
                      <a:pt x="46" y="13"/>
                      <a:pt x="48" y="22"/>
                      <a:pt x="50" y="28"/>
                    </a:cubicBezTo>
                    <a:cubicBezTo>
                      <a:pt x="51" y="33"/>
                      <a:pt x="50" y="38"/>
                      <a:pt x="50" y="44"/>
                    </a:cubicBezTo>
                    <a:cubicBezTo>
                      <a:pt x="50" y="49"/>
                      <a:pt x="50" y="54"/>
                      <a:pt x="50" y="60"/>
                    </a:cubicBezTo>
                    <a:cubicBezTo>
                      <a:pt x="50" y="66"/>
                      <a:pt x="55" y="77"/>
                      <a:pt x="52" y="81"/>
                    </a:cubicBezTo>
                    <a:close/>
                  </a:path>
                </a:pathLst>
              </a:custGeom>
              <a:solidFill>
                <a:srgbClr val="008000"/>
              </a:solidFill>
              <a:ln w="3175">
                <a:solidFill>
                  <a:schemeClr val="tx1"/>
                </a:solidFill>
                <a:round/>
                <a:headEnd/>
                <a:tailEnd/>
              </a:ln>
            </p:spPr>
            <p:txBody>
              <a:bodyPr wrap="none" anchor="ctr"/>
              <a:lstStyle/>
              <a:p>
                <a:endParaRPr lang="en-US"/>
              </a:p>
            </p:txBody>
          </p:sp>
          <p:sp>
            <p:nvSpPr>
              <p:cNvPr id="3580" name="Freeform 542"/>
              <p:cNvSpPr>
                <a:spLocks/>
              </p:cNvSpPr>
              <p:nvPr/>
            </p:nvSpPr>
            <p:spPr bwMode="auto">
              <a:xfrm>
                <a:off x="452" y="1906"/>
                <a:ext cx="76" cy="92"/>
              </a:xfrm>
              <a:custGeom>
                <a:avLst/>
                <a:gdLst>
                  <a:gd name="T0" fmla="*/ 12669 w 55"/>
                  <a:gd name="T1" fmla="*/ 377 h 84"/>
                  <a:gd name="T2" fmla="*/ 6980 w 55"/>
                  <a:gd name="T3" fmla="*/ 377 h 84"/>
                  <a:gd name="T4" fmla="*/ 2931 w 55"/>
                  <a:gd name="T5" fmla="*/ 304 h 84"/>
                  <a:gd name="T6" fmla="*/ 1005 w 55"/>
                  <a:gd name="T7" fmla="*/ 232 h 84"/>
                  <a:gd name="T8" fmla="*/ 526 w 55"/>
                  <a:gd name="T9" fmla="*/ 135 h 84"/>
                  <a:gd name="T10" fmla="*/ 2931 w 55"/>
                  <a:gd name="T11" fmla="*/ 65 h 84"/>
                  <a:gd name="T12" fmla="*/ 5596 w 55"/>
                  <a:gd name="T13" fmla="*/ 1 h 84"/>
                  <a:gd name="T14" fmla="*/ 10228 w 55"/>
                  <a:gd name="T15" fmla="*/ 41 h 84"/>
                  <a:gd name="T16" fmla="*/ 12112 w 55"/>
                  <a:gd name="T17" fmla="*/ 135 h 84"/>
                  <a:gd name="T18" fmla="*/ 12112 w 55"/>
                  <a:gd name="T19" fmla="*/ 211 h 84"/>
                  <a:gd name="T20" fmla="*/ 12112 w 55"/>
                  <a:gd name="T21" fmla="*/ 285 h 84"/>
                  <a:gd name="T22" fmla="*/ 12669 w 55"/>
                  <a:gd name="T23" fmla="*/ 377 h 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5"/>
                  <a:gd name="T37" fmla="*/ 0 h 84"/>
                  <a:gd name="T38" fmla="*/ 55 w 55"/>
                  <a:gd name="T39" fmla="*/ 84 h 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5" h="84">
                    <a:moveTo>
                      <a:pt x="52" y="81"/>
                    </a:moveTo>
                    <a:cubicBezTo>
                      <a:pt x="48" y="84"/>
                      <a:pt x="34" y="83"/>
                      <a:pt x="28" y="81"/>
                    </a:cubicBezTo>
                    <a:cubicBezTo>
                      <a:pt x="21" y="78"/>
                      <a:pt x="15" y="70"/>
                      <a:pt x="12" y="65"/>
                    </a:cubicBezTo>
                    <a:cubicBezTo>
                      <a:pt x="8" y="59"/>
                      <a:pt x="5" y="55"/>
                      <a:pt x="4" y="49"/>
                    </a:cubicBezTo>
                    <a:cubicBezTo>
                      <a:pt x="2" y="42"/>
                      <a:pt x="0" y="33"/>
                      <a:pt x="2" y="28"/>
                    </a:cubicBezTo>
                    <a:cubicBezTo>
                      <a:pt x="3" y="22"/>
                      <a:pt x="8" y="18"/>
                      <a:pt x="12" y="14"/>
                    </a:cubicBezTo>
                    <a:cubicBezTo>
                      <a:pt x="15" y="9"/>
                      <a:pt x="18" y="1"/>
                      <a:pt x="23" y="1"/>
                    </a:cubicBezTo>
                    <a:cubicBezTo>
                      <a:pt x="28" y="0"/>
                      <a:pt x="37" y="4"/>
                      <a:pt x="42" y="9"/>
                    </a:cubicBezTo>
                    <a:cubicBezTo>
                      <a:pt x="46" y="13"/>
                      <a:pt x="48" y="22"/>
                      <a:pt x="50" y="28"/>
                    </a:cubicBezTo>
                    <a:cubicBezTo>
                      <a:pt x="51" y="33"/>
                      <a:pt x="50" y="38"/>
                      <a:pt x="50" y="44"/>
                    </a:cubicBezTo>
                    <a:cubicBezTo>
                      <a:pt x="50" y="49"/>
                      <a:pt x="50" y="54"/>
                      <a:pt x="50" y="60"/>
                    </a:cubicBezTo>
                    <a:cubicBezTo>
                      <a:pt x="50" y="66"/>
                      <a:pt x="55" y="77"/>
                      <a:pt x="52" y="81"/>
                    </a:cubicBezTo>
                    <a:close/>
                  </a:path>
                </a:pathLst>
              </a:custGeom>
              <a:solidFill>
                <a:srgbClr val="008000"/>
              </a:solidFill>
              <a:ln w="3175">
                <a:solidFill>
                  <a:schemeClr val="tx1"/>
                </a:solidFill>
                <a:round/>
                <a:headEnd/>
                <a:tailEnd/>
              </a:ln>
            </p:spPr>
            <p:txBody>
              <a:bodyPr wrap="none" anchor="ctr"/>
              <a:lstStyle/>
              <a:p>
                <a:endParaRPr lang="en-US"/>
              </a:p>
            </p:txBody>
          </p:sp>
          <p:sp>
            <p:nvSpPr>
              <p:cNvPr id="3581" name="Freeform 543"/>
              <p:cNvSpPr>
                <a:spLocks/>
              </p:cNvSpPr>
              <p:nvPr/>
            </p:nvSpPr>
            <p:spPr bwMode="auto">
              <a:xfrm>
                <a:off x="463" y="1917"/>
                <a:ext cx="76" cy="76"/>
              </a:xfrm>
              <a:custGeom>
                <a:avLst/>
                <a:gdLst>
                  <a:gd name="T0" fmla="*/ 12669 w 55"/>
                  <a:gd name="T1" fmla="*/ 14 h 84"/>
                  <a:gd name="T2" fmla="*/ 6980 w 55"/>
                  <a:gd name="T3" fmla="*/ 14 h 84"/>
                  <a:gd name="T4" fmla="*/ 2931 w 55"/>
                  <a:gd name="T5" fmla="*/ 12 h 84"/>
                  <a:gd name="T6" fmla="*/ 1005 w 55"/>
                  <a:gd name="T7" fmla="*/ 9 h 84"/>
                  <a:gd name="T8" fmla="*/ 526 w 55"/>
                  <a:gd name="T9" fmla="*/ 5 h 84"/>
                  <a:gd name="T10" fmla="*/ 2931 w 55"/>
                  <a:gd name="T11" fmla="*/ 5 h 84"/>
                  <a:gd name="T12" fmla="*/ 5596 w 55"/>
                  <a:gd name="T13" fmla="*/ 1 h 84"/>
                  <a:gd name="T14" fmla="*/ 10228 w 55"/>
                  <a:gd name="T15" fmla="*/ 5 h 84"/>
                  <a:gd name="T16" fmla="*/ 12112 w 55"/>
                  <a:gd name="T17" fmla="*/ 5 h 84"/>
                  <a:gd name="T18" fmla="*/ 12112 w 55"/>
                  <a:gd name="T19" fmla="*/ 8 h 84"/>
                  <a:gd name="T20" fmla="*/ 12112 w 55"/>
                  <a:gd name="T21" fmla="*/ 11 h 84"/>
                  <a:gd name="T22" fmla="*/ 12669 w 55"/>
                  <a:gd name="T23" fmla="*/ 14 h 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5"/>
                  <a:gd name="T37" fmla="*/ 0 h 84"/>
                  <a:gd name="T38" fmla="*/ 55 w 55"/>
                  <a:gd name="T39" fmla="*/ 84 h 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5" h="84">
                    <a:moveTo>
                      <a:pt x="52" y="81"/>
                    </a:moveTo>
                    <a:cubicBezTo>
                      <a:pt x="48" y="84"/>
                      <a:pt x="34" y="83"/>
                      <a:pt x="28" y="81"/>
                    </a:cubicBezTo>
                    <a:cubicBezTo>
                      <a:pt x="21" y="78"/>
                      <a:pt x="15" y="70"/>
                      <a:pt x="12" y="65"/>
                    </a:cubicBezTo>
                    <a:cubicBezTo>
                      <a:pt x="8" y="59"/>
                      <a:pt x="5" y="55"/>
                      <a:pt x="4" y="49"/>
                    </a:cubicBezTo>
                    <a:cubicBezTo>
                      <a:pt x="2" y="42"/>
                      <a:pt x="0" y="33"/>
                      <a:pt x="2" y="28"/>
                    </a:cubicBezTo>
                    <a:cubicBezTo>
                      <a:pt x="3" y="22"/>
                      <a:pt x="8" y="18"/>
                      <a:pt x="12" y="14"/>
                    </a:cubicBezTo>
                    <a:cubicBezTo>
                      <a:pt x="15" y="9"/>
                      <a:pt x="18" y="1"/>
                      <a:pt x="23" y="1"/>
                    </a:cubicBezTo>
                    <a:cubicBezTo>
                      <a:pt x="28" y="0"/>
                      <a:pt x="37" y="4"/>
                      <a:pt x="42" y="9"/>
                    </a:cubicBezTo>
                    <a:cubicBezTo>
                      <a:pt x="46" y="13"/>
                      <a:pt x="48" y="22"/>
                      <a:pt x="50" y="28"/>
                    </a:cubicBezTo>
                    <a:cubicBezTo>
                      <a:pt x="51" y="33"/>
                      <a:pt x="50" y="38"/>
                      <a:pt x="50" y="44"/>
                    </a:cubicBezTo>
                    <a:cubicBezTo>
                      <a:pt x="50" y="49"/>
                      <a:pt x="50" y="54"/>
                      <a:pt x="50" y="60"/>
                    </a:cubicBezTo>
                    <a:cubicBezTo>
                      <a:pt x="50" y="66"/>
                      <a:pt x="55" y="77"/>
                      <a:pt x="52" y="81"/>
                    </a:cubicBezTo>
                    <a:close/>
                  </a:path>
                </a:pathLst>
              </a:custGeom>
              <a:solidFill>
                <a:srgbClr val="008000"/>
              </a:solidFill>
              <a:ln w="3175">
                <a:solidFill>
                  <a:schemeClr val="tx1"/>
                </a:solidFill>
                <a:round/>
                <a:headEnd/>
                <a:tailEnd/>
              </a:ln>
            </p:spPr>
            <p:txBody>
              <a:bodyPr wrap="none" anchor="ctr"/>
              <a:lstStyle/>
              <a:p>
                <a:endParaRPr lang="en-US"/>
              </a:p>
            </p:txBody>
          </p:sp>
          <p:sp>
            <p:nvSpPr>
              <p:cNvPr id="3582" name="Freeform 544"/>
              <p:cNvSpPr>
                <a:spLocks/>
              </p:cNvSpPr>
              <p:nvPr/>
            </p:nvSpPr>
            <p:spPr bwMode="auto">
              <a:xfrm flipH="1">
                <a:off x="518" y="1914"/>
                <a:ext cx="76" cy="84"/>
              </a:xfrm>
              <a:custGeom>
                <a:avLst/>
                <a:gdLst>
                  <a:gd name="T0" fmla="*/ 12669 w 55"/>
                  <a:gd name="T1" fmla="*/ 81 h 84"/>
                  <a:gd name="T2" fmla="*/ 6980 w 55"/>
                  <a:gd name="T3" fmla="*/ 81 h 84"/>
                  <a:gd name="T4" fmla="*/ 2931 w 55"/>
                  <a:gd name="T5" fmla="*/ 65 h 84"/>
                  <a:gd name="T6" fmla="*/ 1005 w 55"/>
                  <a:gd name="T7" fmla="*/ 49 h 84"/>
                  <a:gd name="T8" fmla="*/ 526 w 55"/>
                  <a:gd name="T9" fmla="*/ 28 h 84"/>
                  <a:gd name="T10" fmla="*/ 2931 w 55"/>
                  <a:gd name="T11" fmla="*/ 14 h 84"/>
                  <a:gd name="T12" fmla="*/ 5596 w 55"/>
                  <a:gd name="T13" fmla="*/ 1 h 84"/>
                  <a:gd name="T14" fmla="*/ 10228 w 55"/>
                  <a:gd name="T15" fmla="*/ 9 h 84"/>
                  <a:gd name="T16" fmla="*/ 12112 w 55"/>
                  <a:gd name="T17" fmla="*/ 28 h 84"/>
                  <a:gd name="T18" fmla="*/ 12112 w 55"/>
                  <a:gd name="T19" fmla="*/ 44 h 84"/>
                  <a:gd name="T20" fmla="*/ 12112 w 55"/>
                  <a:gd name="T21" fmla="*/ 60 h 84"/>
                  <a:gd name="T22" fmla="*/ 12669 w 55"/>
                  <a:gd name="T23" fmla="*/ 81 h 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5"/>
                  <a:gd name="T37" fmla="*/ 0 h 84"/>
                  <a:gd name="T38" fmla="*/ 55 w 55"/>
                  <a:gd name="T39" fmla="*/ 84 h 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5" h="84">
                    <a:moveTo>
                      <a:pt x="52" y="81"/>
                    </a:moveTo>
                    <a:cubicBezTo>
                      <a:pt x="48" y="84"/>
                      <a:pt x="34" y="83"/>
                      <a:pt x="28" y="81"/>
                    </a:cubicBezTo>
                    <a:cubicBezTo>
                      <a:pt x="21" y="78"/>
                      <a:pt x="15" y="70"/>
                      <a:pt x="12" y="65"/>
                    </a:cubicBezTo>
                    <a:cubicBezTo>
                      <a:pt x="8" y="59"/>
                      <a:pt x="5" y="55"/>
                      <a:pt x="4" y="49"/>
                    </a:cubicBezTo>
                    <a:cubicBezTo>
                      <a:pt x="2" y="42"/>
                      <a:pt x="0" y="33"/>
                      <a:pt x="2" y="28"/>
                    </a:cubicBezTo>
                    <a:cubicBezTo>
                      <a:pt x="3" y="22"/>
                      <a:pt x="8" y="18"/>
                      <a:pt x="12" y="14"/>
                    </a:cubicBezTo>
                    <a:cubicBezTo>
                      <a:pt x="15" y="9"/>
                      <a:pt x="18" y="1"/>
                      <a:pt x="23" y="1"/>
                    </a:cubicBezTo>
                    <a:cubicBezTo>
                      <a:pt x="28" y="0"/>
                      <a:pt x="37" y="4"/>
                      <a:pt x="42" y="9"/>
                    </a:cubicBezTo>
                    <a:cubicBezTo>
                      <a:pt x="46" y="13"/>
                      <a:pt x="48" y="22"/>
                      <a:pt x="50" y="28"/>
                    </a:cubicBezTo>
                    <a:cubicBezTo>
                      <a:pt x="51" y="33"/>
                      <a:pt x="50" y="38"/>
                      <a:pt x="50" y="44"/>
                    </a:cubicBezTo>
                    <a:cubicBezTo>
                      <a:pt x="50" y="49"/>
                      <a:pt x="50" y="54"/>
                      <a:pt x="50" y="60"/>
                    </a:cubicBezTo>
                    <a:cubicBezTo>
                      <a:pt x="50" y="66"/>
                      <a:pt x="55" y="77"/>
                      <a:pt x="52" y="81"/>
                    </a:cubicBezTo>
                    <a:close/>
                  </a:path>
                </a:pathLst>
              </a:custGeom>
              <a:solidFill>
                <a:srgbClr val="008000"/>
              </a:solidFill>
              <a:ln w="3175">
                <a:solidFill>
                  <a:schemeClr val="tx1"/>
                </a:solidFill>
                <a:round/>
                <a:headEnd/>
                <a:tailEnd/>
              </a:ln>
            </p:spPr>
            <p:txBody>
              <a:bodyPr wrap="none" anchor="ctr"/>
              <a:lstStyle/>
              <a:p>
                <a:endParaRPr lang="en-US"/>
              </a:p>
            </p:txBody>
          </p:sp>
        </p:grpSp>
        <p:grpSp>
          <p:nvGrpSpPr>
            <p:cNvPr id="3535" name="Group 545"/>
            <p:cNvGrpSpPr>
              <a:grpSpLocks/>
            </p:cNvGrpSpPr>
            <p:nvPr/>
          </p:nvGrpSpPr>
          <p:grpSpPr bwMode="auto">
            <a:xfrm>
              <a:off x="586" y="1520"/>
              <a:ext cx="163" cy="128"/>
              <a:chOff x="452" y="1875"/>
              <a:chExt cx="150" cy="128"/>
            </a:xfrm>
          </p:grpSpPr>
          <p:sp>
            <p:nvSpPr>
              <p:cNvPr id="3571" name="Freeform 546"/>
              <p:cNvSpPr>
                <a:spLocks/>
              </p:cNvSpPr>
              <p:nvPr/>
            </p:nvSpPr>
            <p:spPr bwMode="auto">
              <a:xfrm flipH="1" flipV="1">
                <a:off x="510" y="1875"/>
                <a:ext cx="47" cy="79"/>
              </a:xfrm>
              <a:custGeom>
                <a:avLst/>
                <a:gdLst>
                  <a:gd name="T0" fmla="*/ 3 w 55"/>
                  <a:gd name="T1" fmla="*/ 28 h 84"/>
                  <a:gd name="T2" fmla="*/ 3 w 55"/>
                  <a:gd name="T3" fmla="*/ 28 h 84"/>
                  <a:gd name="T4" fmla="*/ 3 w 55"/>
                  <a:gd name="T5" fmla="*/ 23 h 84"/>
                  <a:gd name="T6" fmla="*/ 3 w 55"/>
                  <a:gd name="T7" fmla="*/ 18 h 84"/>
                  <a:gd name="T8" fmla="*/ 2 w 55"/>
                  <a:gd name="T9" fmla="*/ 9 h 84"/>
                  <a:gd name="T10" fmla="*/ 3 w 55"/>
                  <a:gd name="T11" fmla="*/ 8 h 84"/>
                  <a:gd name="T12" fmla="*/ 3 w 55"/>
                  <a:gd name="T13" fmla="*/ 1 h 84"/>
                  <a:gd name="T14" fmla="*/ 3 w 55"/>
                  <a:gd name="T15" fmla="*/ 8 h 84"/>
                  <a:gd name="T16" fmla="*/ 3 w 55"/>
                  <a:gd name="T17" fmla="*/ 9 h 84"/>
                  <a:gd name="T18" fmla="*/ 3 w 55"/>
                  <a:gd name="T19" fmla="*/ 17 h 84"/>
                  <a:gd name="T20" fmla="*/ 3 w 55"/>
                  <a:gd name="T21" fmla="*/ 22 h 84"/>
                  <a:gd name="T22" fmla="*/ 3 w 55"/>
                  <a:gd name="T23" fmla="*/ 28 h 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5"/>
                  <a:gd name="T37" fmla="*/ 0 h 84"/>
                  <a:gd name="T38" fmla="*/ 55 w 55"/>
                  <a:gd name="T39" fmla="*/ 84 h 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5" h="84">
                    <a:moveTo>
                      <a:pt x="52" y="81"/>
                    </a:moveTo>
                    <a:cubicBezTo>
                      <a:pt x="48" y="84"/>
                      <a:pt x="34" y="83"/>
                      <a:pt x="28" y="81"/>
                    </a:cubicBezTo>
                    <a:cubicBezTo>
                      <a:pt x="21" y="78"/>
                      <a:pt x="15" y="70"/>
                      <a:pt x="12" y="65"/>
                    </a:cubicBezTo>
                    <a:cubicBezTo>
                      <a:pt x="8" y="59"/>
                      <a:pt x="5" y="55"/>
                      <a:pt x="4" y="49"/>
                    </a:cubicBezTo>
                    <a:cubicBezTo>
                      <a:pt x="2" y="42"/>
                      <a:pt x="0" y="33"/>
                      <a:pt x="2" y="28"/>
                    </a:cubicBezTo>
                    <a:cubicBezTo>
                      <a:pt x="3" y="22"/>
                      <a:pt x="8" y="18"/>
                      <a:pt x="12" y="14"/>
                    </a:cubicBezTo>
                    <a:cubicBezTo>
                      <a:pt x="15" y="9"/>
                      <a:pt x="18" y="1"/>
                      <a:pt x="23" y="1"/>
                    </a:cubicBezTo>
                    <a:cubicBezTo>
                      <a:pt x="28" y="0"/>
                      <a:pt x="37" y="4"/>
                      <a:pt x="42" y="9"/>
                    </a:cubicBezTo>
                    <a:cubicBezTo>
                      <a:pt x="46" y="13"/>
                      <a:pt x="48" y="22"/>
                      <a:pt x="50" y="28"/>
                    </a:cubicBezTo>
                    <a:cubicBezTo>
                      <a:pt x="51" y="33"/>
                      <a:pt x="50" y="38"/>
                      <a:pt x="50" y="44"/>
                    </a:cubicBezTo>
                    <a:cubicBezTo>
                      <a:pt x="50" y="49"/>
                      <a:pt x="50" y="54"/>
                      <a:pt x="50" y="60"/>
                    </a:cubicBezTo>
                    <a:cubicBezTo>
                      <a:pt x="50" y="66"/>
                      <a:pt x="55" y="77"/>
                      <a:pt x="52" y="81"/>
                    </a:cubicBezTo>
                    <a:close/>
                  </a:path>
                </a:pathLst>
              </a:custGeom>
              <a:solidFill>
                <a:srgbClr val="008000"/>
              </a:solidFill>
              <a:ln w="3175">
                <a:solidFill>
                  <a:schemeClr val="tx1"/>
                </a:solidFill>
                <a:round/>
                <a:headEnd/>
                <a:tailEnd/>
              </a:ln>
            </p:spPr>
            <p:txBody>
              <a:bodyPr rot="10800000" wrap="none" anchor="ctr"/>
              <a:lstStyle/>
              <a:p>
                <a:endParaRPr lang="en-US"/>
              </a:p>
            </p:txBody>
          </p:sp>
          <p:sp>
            <p:nvSpPr>
              <p:cNvPr id="3572" name="Freeform 547"/>
              <p:cNvSpPr>
                <a:spLocks/>
              </p:cNvSpPr>
              <p:nvPr/>
            </p:nvSpPr>
            <p:spPr bwMode="auto">
              <a:xfrm>
                <a:off x="460" y="1879"/>
                <a:ext cx="76" cy="124"/>
              </a:xfrm>
              <a:custGeom>
                <a:avLst/>
                <a:gdLst>
                  <a:gd name="T0" fmla="*/ 12669 w 55"/>
                  <a:gd name="T1" fmla="*/ 60798 h 84"/>
                  <a:gd name="T2" fmla="*/ 6980 w 55"/>
                  <a:gd name="T3" fmla="*/ 60798 h 84"/>
                  <a:gd name="T4" fmla="*/ 2931 w 55"/>
                  <a:gd name="T5" fmla="*/ 49021 h 84"/>
                  <a:gd name="T6" fmla="*/ 1005 w 55"/>
                  <a:gd name="T7" fmla="*/ 36418 h 84"/>
                  <a:gd name="T8" fmla="*/ 526 w 55"/>
                  <a:gd name="T9" fmla="*/ 20974 h 84"/>
                  <a:gd name="T10" fmla="*/ 2931 w 55"/>
                  <a:gd name="T11" fmla="*/ 10713 h 84"/>
                  <a:gd name="T12" fmla="*/ 5596 w 55"/>
                  <a:gd name="T13" fmla="*/ 1 h 84"/>
                  <a:gd name="T14" fmla="*/ 10228 w 55"/>
                  <a:gd name="T15" fmla="*/ 6520 h 84"/>
                  <a:gd name="T16" fmla="*/ 12112 w 55"/>
                  <a:gd name="T17" fmla="*/ 20974 h 84"/>
                  <a:gd name="T18" fmla="*/ 12112 w 55"/>
                  <a:gd name="T19" fmla="*/ 33208 h 84"/>
                  <a:gd name="T20" fmla="*/ 12112 w 55"/>
                  <a:gd name="T21" fmla="*/ 45074 h 84"/>
                  <a:gd name="T22" fmla="*/ 12669 w 55"/>
                  <a:gd name="T23" fmla="*/ 60798 h 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5"/>
                  <a:gd name="T37" fmla="*/ 0 h 84"/>
                  <a:gd name="T38" fmla="*/ 55 w 55"/>
                  <a:gd name="T39" fmla="*/ 84 h 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5" h="84">
                    <a:moveTo>
                      <a:pt x="52" y="81"/>
                    </a:moveTo>
                    <a:cubicBezTo>
                      <a:pt x="48" y="84"/>
                      <a:pt x="34" y="83"/>
                      <a:pt x="28" y="81"/>
                    </a:cubicBezTo>
                    <a:cubicBezTo>
                      <a:pt x="21" y="78"/>
                      <a:pt x="15" y="70"/>
                      <a:pt x="12" y="65"/>
                    </a:cubicBezTo>
                    <a:cubicBezTo>
                      <a:pt x="8" y="59"/>
                      <a:pt x="5" y="55"/>
                      <a:pt x="4" y="49"/>
                    </a:cubicBezTo>
                    <a:cubicBezTo>
                      <a:pt x="2" y="42"/>
                      <a:pt x="0" y="33"/>
                      <a:pt x="2" y="28"/>
                    </a:cubicBezTo>
                    <a:cubicBezTo>
                      <a:pt x="3" y="22"/>
                      <a:pt x="8" y="18"/>
                      <a:pt x="12" y="14"/>
                    </a:cubicBezTo>
                    <a:cubicBezTo>
                      <a:pt x="15" y="9"/>
                      <a:pt x="18" y="1"/>
                      <a:pt x="23" y="1"/>
                    </a:cubicBezTo>
                    <a:cubicBezTo>
                      <a:pt x="28" y="0"/>
                      <a:pt x="37" y="4"/>
                      <a:pt x="42" y="9"/>
                    </a:cubicBezTo>
                    <a:cubicBezTo>
                      <a:pt x="46" y="13"/>
                      <a:pt x="48" y="22"/>
                      <a:pt x="50" y="28"/>
                    </a:cubicBezTo>
                    <a:cubicBezTo>
                      <a:pt x="51" y="33"/>
                      <a:pt x="50" y="38"/>
                      <a:pt x="50" y="44"/>
                    </a:cubicBezTo>
                    <a:cubicBezTo>
                      <a:pt x="50" y="49"/>
                      <a:pt x="50" y="54"/>
                      <a:pt x="50" y="60"/>
                    </a:cubicBezTo>
                    <a:cubicBezTo>
                      <a:pt x="50" y="66"/>
                      <a:pt x="55" y="77"/>
                      <a:pt x="52" y="81"/>
                    </a:cubicBezTo>
                    <a:close/>
                  </a:path>
                </a:pathLst>
              </a:custGeom>
              <a:solidFill>
                <a:srgbClr val="008000"/>
              </a:solidFill>
              <a:ln w="3175">
                <a:solidFill>
                  <a:schemeClr val="tx1"/>
                </a:solidFill>
                <a:round/>
                <a:headEnd/>
                <a:tailEnd/>
              </a:ln>
            </p:spPr>
            <p:txBody>
              <a:bodyPr wrap="none" anchor="ctr"/>
              <a:lstStyle/>
              <a:p>
                <a:endParaRPr lang="en-US"/>
              </a:p>
            </p:txBody>
          </p:sp>
          <p:sp>
            <p:nvSpPr>
              <p:cNvPr id="3573" name="Freeform 548"/>
              <p:cNvSpPr>
                <a:spLocks/>
              </p:cNvSpPr>
              <p:nvPr/>
            </p:nvSpPr>
            <p:spPr bwMode="auto">
              <a:xfrm flipH="1">
                <a:off x="526" y="1879"/>
                <a:ext cx="76" cy="124"/>
              </a:xfrm>
              <a:custGeom>
                <a:avLst/>
                <a:gdLst>
                  <a:gd name="T0" fmla="*/ 12669 w 55"/>
                  <a:gd name="T1" fmla="*/ 60798 h 84"/>
                  <a:gd name="T2" fmla="*/ 6980 w 55"/>
                  <a:gd name="T3" fmla="*/ 60798 h 84"/>
                  <a:gd name="T4" fmla="*/ 2931 w 55"/>
                  <a:gd name="T5" fmla="*/ 49021 h 84"/>
                  <a:gd name="T6" fmla="*/ 1005 w 55"/>
                  <a:gd name="T7" fmla="*/ 36418 h 84"/>
                  <a:gd name="T8" fmla="*/ 526 w 55"/>
                  <a:gd name="T9" fmla="*/ 20974 h 84"/>
                  <a:gd name="T10" fmla="*/ 2931 w 55"/>
                  <a:gd name="T11" fmla="*/ 10713 h 84"/>
                  <a:gd name="T12" fmla="*/ 5596 w 55"/>
                  <a:gd name="T13" fmla="*/ 1 h 84"/>
                  <a:gd name="T14" fmla="*/ 10228 w 55"/>
                  <a:gd name="T15" fmla="*/ 6520 h 84"/>
                  <a:gd name="T16" fmla="*/ 12112 w 55"/>
                  <a:gd name="T17" fmla="*/ 20974 h 84"/>
                  <a:gd name="T18" fmla="*/ 12112 w 55"/>
                  <a:gd name="T19" fmla="*/ 33208 h 84"/>
                  <a:gd name="T20" fmla="*/ 12112 w 55"/>
                  <a:gd name="T21" fmla="*/ 45074 h 84"/>
                  <a:gd name="T22" fmla="*/ 12669 w 55"/>
                  <a:gd name="T23" fmla="*/ 60798 h 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5"/>
                  <a:gd name="T37" fmla="*/ 0 h 84"/>
                  <a:gd name="T38" fmla="*/ 55 w 55"/>
                  <a:gd name="T39" fmla="*/ 84 h 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5" h="84">
                    <a:moveTo>
                      <a:pt x="52" y="81"/>
                    </a:moveTo>
                    <a:cubicBezTo>
                      <a:pt x="48" y="84"/>
                      <a:pt x="34" y="83"/>
                      <a:pt x="28" y="81"/>
                    </a:cubicBezTo>
                    <a:cubicBezTo>
                      <a:pt x="21" y="78"/>
                      <a:pt x="15" y="70"/>
                      <a:pt x="12" y="65"/>
                    </a:cubicBezTo>
                    <a:cubicBezTo>
                      <a:pt x="8" y="59"/>
                      <a:pt x="5" y="55"/>
                      <a:pt x="4" y="49"/>
                    </a:cubicBezTo>
                    <a:cubicBezTo>
                      <a:pt x="2" y="42"/>
                      <a:pt x="0" y="33"/>
                      <a:pt x="2" y="28"/>
                    </a:cubicBezTo>
                    <a:cubicBezTo>
                      <a:pt x="3" y="22"/>
                      <a:pt x="8" y="18"/>
                      <a:pt x="12" y="14"/>
                    </a:cubicBezTo>
                    <a:cubicBezTo>
                      <a:pt x="15" y="9"/>
                      <a:pt x="18" y="1"/>
                      <a:pt x="23" y="1"/>
                    </a:cubicBezTo>
                    <a:cubicBezTo>
                      <a:pt x="28" y="0"/>
                      <a:pt x="37" y="4"/>
                      <a:pt x="42" y="9"/>
                    </a:cubicBezTo>
                    <a:cubicBezTo>
                      <a:pt x="46" y="13"/>
                      <a:pt x="48" y="22"/>
                      <a:pt x="50" y="28"/>
                    </a:cubicBezTo>
                    <a:cubicBezTo>
                      <a:pt x="51" y="33"/>
                      <a:pt x="50" y="38"/>
                      <a:pt x="50" y="44"/>
                    </a:cubicBezTo>
                    <a:cubicBezTo>
                      <a:pt x="50" y="49"/>
                      <a:pt x="50" y="54"/>
                      <a:pt x="50" y="60"/>
                    </a:cubicBezTo>
                    <a:cubicBezTo>
                      <a:pt x="50" y="66"/>
                      <a:pt x="55" y="77"/>
                      <a:pt x="52" y="81"/>
                    </a:cubicBezTo>
                    <a:close/>
                  </a:path>
                </a:pathLst>
              </a:custGeom>
              <a:solidFill>
                <a:srgbClr val="008000"/>
              </a:solidFill>
              <a:ln w="3175">
                <a:solidFill>
                  <a:schemeClr val="tx1"/>
                </a:solidFill>
                <a:round/>
                <a:headEnd/>
                <a:tailEnd/>
              </a:ln>
            </p:spPr>
            <p:txBody>
              <a:bodyPr wrap="none" anchor="ctr"/>
              <a:lstStyle/>
              <a:p>
                <a:endParaRPr lang="en-US"/>
              </a:p>
            </p:txBody>
          </p:sp>
          <p:sp>
            <p:nvSpPr>
              <p:cNvPr id="3574" name="Freeform 549"/>
              <p:cNvSpPr>
                <a:spLocks/>
              </p:cNvSpPr>
              <p:nvPr/>
            </p:nvSpPr>
            <p:spPr bwMode="auto">
              <a:xfrm>
                <a:off x="452" y="1906"/>
                <a:ext cx="76" cy="92"/>
              </a:xfrm>
              <a:custGeom>
                <a:avLst/>
                <a:gdLst>
                  <a:gd name="T0" fmla="*/ 12669 w 55"/>
                  <a:gd name="T1" fmla="*/ 377 h 84"/>
                  <a:gd name="T2" fmla="*/ 6980 w 55"/>
                  <a:gd name="T3" fmla="*/ 377 h 84"/>
                  <a:gd name="T4" fmla="*/ 2931 w 55"/>
                  <a:gd name="T5" fmla="*/ 304 h 84"/>
                  <a:gd name="T6" fmla="*/ 1005 w 55"/>
                  <a:gd name="T7" fmla="*/ 232 h 84"/>
                  <a:gd name="T8" fmla="*/ 526 w 55"/>
                  <a:gd name="T9" fmla="*/ 135 h 84"/>
                  <a:gd name="T10" fmla="*/ 2931 w 55"/>
                  <a:gd name="T11" fmla="*/ 65 h 84"/>
                  <a:gd name="T12" fmla="*/ 5596 w 55"/>
                  <a:gd name="T13" fmla="*/ 1 h 84"/>
                  <a:gd name="T14" fmla="*/ 10228 w 55"/>
                  <a:gd name="T15" fmla="*/ 41 h 84"/>
                  <a:gd name="T16" fmla="*/ 12112 w 55"/>
                  <a:gd name="T17" fmla="*/ 135 h 84"/>
                  <a:gd name="T18" fmla="*/ 12112 w 55"/>
                  <a:gd name="T19" fmla="*/ 211 h 84"/>
                  <a:gd name="T20" fmla="*/ 12112 w 55"/>
                  <a:gd name="T21" fmla="*/ 285 h 84"/>
                  <a:gd name="T22" fmla="*/ 12669 w 55"/>
                  <a:gd name="T23" fmla="*/ 377 h 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5"/>
                  <a:gd name="T37" fmla="*/ 0 h 84"/>
                  <a:gd name="T38" fmla="*/ 55 w 55"/>
                  <a:gd name="T39" fmla="*/ 84 h 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5" h="84">
                    <a:moveTo>
                      <a:pt x="52" y="81"/>
                    </a:moveTo>
                    <a:cubicBezTo>
                      <a:pt x="48" y="84"/>
                      <a:pt x="34" y="83"/>
                      <a:pt x="28" y="81"/>
                    </a:cubicBezTo>
                    <a:cubicBezTo>
                      <a:pt x="21" y="78"/>
                      <a:pt x="15" y="70"/>
                      <a:pt x="12" y="65"/>
                    </a:cubicBezTo>
                    <a:cubicBezTo>
                      <a:pt x="8" y="59"/>
                      <a:pt x="5" y="55"/>
                      <a:pt x="4" y="49"/>
                    </a:cubicBezTo>
                    <a:cubicBezTo>
                      <a:pt x="2" y="42"/>
                      <a:pt x="0" y="33"/>
                      <a:pt x="2" y="28"/>
                    </a:cubicBezTo>
                    <a:cubicBezTo>
                      <a:pt x="3" y="22"/>
                      <a:pt x="8" y="18"/>
                      <a:pt x="12" y="14"/>
                    </a:cubicBezTo>
                    <a:cubicBezTo>
                      <a:pt x="15" y="9"/>
                      <a:pt x="18" y="1"/>
                      <a:pt x="23" y="1"/>
                    </a:cubicBezTo>
                    <a:cubicBezTo>
                      <a:pt x="28" y="0"/>
                      <a:pt x="37" y="4"/>
                      <a:pt x="42" y="9"/>
                    </a:cubicBezTo>
                    <a:cubicBezTo>
                      <a:pt x="46" y="13"/>
                      <a:pt x="48" y="22"/>
                      <a:pt x="50" y="28"/>
                    </a:cubicBezTo>
                    <a:cubicBezTo>
                      <a:pt x="51" y="33"/>
                      <a:pt x="50" y="38"/>
                      <a:pt x="50" y="44"/>
                    </a:cubicBezTo>
                    <a:cubicBezTo>
                      <a:pt x="50" y="49"/>
                      <a:pt x="50" y="54"/>
                      <a:pt x="50" y="60"/>
                    </a:cubicBezTo>
                    <a:cubicBezTo>
                      <a:pt x="50" y="66"/>
                      <a:pt x="55" y="77"/>
                      <a:pt x="52" y="81"/>
                    </a:cubicBezTo>
                    <a:close/>
                  </a:path>
                </a:pathLst>
              </a:custGeom>
              <a:solidFill>
                <a:srgbClr val="008000"/>
              </a:solidFill>
              <a:ln w="3175">
                <a:solidFill>
                  <a:schemeClr val="tx1"/>
                </a:solidFill>
                <a:round/>
                <a:headEnd/>
                <a:tailEnd/>
              </a:ln>
            </p:spPr>
            <p:txBody>
              <a:bodyPr wrap="none" anchor="ctr"/>
              <a:lstStyle/>
              <a:p>
                <a:endParaRPr lang="en-US"/>
              </a:p>
            </p:txBody>
          </p:sp>
          <p:sp>
            <p:nvSpPr>
              <p:cNvPr id="3575" name="Freeform 550"/>
              <p:cNvSpPr>
                <a:spLocks/>
              </p:cNvSpPr>
              <p:nvPr/>
            </p:nvSpPr>
            <p:spPr bwMode="auto">
              <a:xfrm>
                <a:off x="463" y="1917"/>
                <a:ext cx="76" cy="76"/>
              </a:xfrm>
              <a:custGeom>
                <a:avLst/>
                <a:gdLst>
                  <a:gd name="T0" fmla="*/ 12669 w 55"/>
                  <a:gd name="T1" fmla="*/ 14 h 84"/>
                  <a:gd name="T2" fmla="*/ 6980 w 55"/>
                  <a:gd name="T3" fmla="*/ 14 h 84"/>
                  <a:gd name="T4" fmla="*/ 2931 w 55"/>
                  <a:gd name="T5" fmla="*/ 12 h 84"/>
                  <a:gd name="T6" fmla="*/ 1005 w 55"/>
                  <a:gd name="T7" fmla="*/ 9 h 84"/>
                  <a:gd name="T8" fmla="*/ 526 w 55"/>
                  <a:gd name="T9" fmla="*/ 5 h 84"/>
                  <a:gd name="T10" fmla="*/ 2931 w 55"/>
                  <a:gd name="T11" fmla="*/ 5 h 84"/>
                  <a:gd name="T12" fmla="*/ 5596 w 55"/>
                  <a:gd name="T13" fmla="*/ 1 h 84"/>
                  <a:gd name="T14" fmla="*/ 10228 w 55"/>
                  <a:gd name="T15" fmla="*/ 5 h 84"/>
                  <a:gd name="T16" fmla="*/ 12112 w 55"/>
                  <a:gd name="T17" fmla="*/ 5 h 84"/>
                  <a:gd name="T18" fmla="*/ 12112 w 55"/>
                  <a:gd name="T19" fmla="*/ 8 h 84"/>
                  <a:gd name="T20" fmla="*/ 12112 w 55"/>
                  <a:gd name="T21" fmla="*/ 11 h 84"/>
                  <a:gd name="T22" fmla="*/ 12669 w 55"/>
                  <a:gd name="T23" fmla="*/ 14 h 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5"/>
                  <a:gd name="T37" fmla="*/ 0 h 84"/>
                  <a:gd name="T38" fmla="*/ 55 w 55"/>
                  <a:gd name="T39" fmla="*/ 84 h 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5" h="84">
                    <a:moveTo>
                      <a:pt x="52" y="81"/>
                    </a:moveTo>
                    <a:cubicBezTo>
                      <a:pt x="48" y="84"/>
                      <a:pt x="34" y="83"/>
                      <a:pt x="28" y="81"/>
                    </a:cubicBezTo>
                    <a:cubicBezTo>
                      <a:pt x="21" y="78"/>
                      <a:pt x="15" y="70"/>
                      <a:pt x="12" y="65"/>
                    </a:cubicBezTo>
                    <a:cubicBezTo>
                      <a:pt x="8" y="59"/>
                      <a:pt x="5" y="55"/>
                      <a:pt x="4" y="49"/>
                    </a:cubicBezTo>
                    <a:cubicBezTo>
                      <a:pt x="2" y="42"/>
                      <a:pt x="0" y="33"/>
                      <a:pt x="2" y="28"/>
                    </a:cubicBezTo>
                    <a:cubicBezTo>
                      <a:pt x="3" y="22"/>
                      <a:pt x="8" y="18"/>
                      <a:pt x="12" y="14"/>
                    </a:cubicBezTo>
                    <a:cubicBezTo>
                      <a:pt x="15" y="9"/>
                      <a:pt x="18" y="1"/>
                      <a:pt x="23" y="1"/>
                    </a:cubicBezTo>
                    <a:cubicBezTo>
                      <a:pt x="28" y="0"/>
                      <a:pt x="37" y="4"/>
                      <a:pt x="42" y="9"/>
                    </a:cubicBezTo>
                    <a:cubicBezTo>
                      <a:pt x="46" y="13"/>
                      <a:pt x="48" y="22"/>
                      <a:pt x="50" y="28"/>
                    </a:cubicBezTo>
                    <a:cubicBezTo>
                      <a:pt x="51" y="33"/>
                      <a:pt x="50" y="38"/>
                      <a:pt x="50" y="44"/>
                    </a:cubicBezTo>
                    <a:cubicBezTo>
                      <a:pt x="50" y="49"/>
                      <a:pt x="50" y="54"/>
                      <a:pt x="50" y="60"/>
                    </a:cubicBezTo>
                    <a:cubicBezTo>
                      <a:pt x="50" y="66"/>
                      <a:pt x="55" y="77"/>
                      <a:pt x="52" y="81"/>
                    </a:cubicBezTo>
                    <a:close/>
                  </a:path>
                </a:pathLst>
              </a:custGeom>
              <a:solidFill>
                <a:srgbClr val="008000"/>
              </a:solidFill>
              <a:ln w="3175">
                <a:solidFill>
                  <a:schemeClr val="tx1"/>
                </a:solidFill>
                <a:round/>
                <a:headEnd/>
                <a:tailEnd/>
              </a:ln>
            </p:spPr>
            <p:txBody>
              <a:bodyPr wrap="none" anchor="ctr"/>
              <a:lstStyle/>
              <a:p>
                <a:endParaRPr lang="en-US"/>
              </a:p>
            </p:txBody>
          </p:sp>
          <p:sp>
            <p:nvSpPr>
              <p:cNvPr id="3576" name="Freeform 551"/>
              <p:cNvSpPr>
                <a:spLocks/>
              </p:cNvSpPr>
              <p:nvPr/>
            </p:nvSpPr>
            <p:spPr bwMode="auto">
              <a:xfrm flipH="1">
                <a:off x="518" y="1914"/>
                <a:ext cx="76" cy="84"/>
              </a:xfrm>
              <a:custGeom>
                <a:avLst/>
                <a:gdLst>
                  <a:gd name="T0" fmla="*/ 12669 w 55"/>
                  <a:gd name="T1" fmla="*/ 81 h 84"/>
                  <a:gd name="T2" fmla="*/ 6980 w 55"/>
                  <a:gd name="T3" fmla="*/ 81 h 84"/>
                  <a:gd name="T4" fmla="*/ 2931 w 55"/>
                  <a:gd name="T5" fmla="*/ 65 h 84"/>
                  <a:gd name="T6" fmla="*/ 1005 w 55"/>
                  <a:gd name="T7" fmla="*/ 49 h 84"/>
                  <a:gd name="T8" fmla="*/ 526 w 55"/>
                  <a:gd name="T9" fmla="*/ 28 h 84"/>
                  <a:gd name="T10" fmla="*/ 2931 w 55"/>
                  <a:gd name="T11" fmla="*/ 14 h 84"/>
                  <a:gd name="T12" fmla="*/ 5596 w 55"/>
                  <a:gd name="T13" fmla="*/ 1 h 84"/>
                  <a:gd name="T14" fmla="*/ 10228 w 55"/>
                  <a:gd name="T15" fmla="*/ 9 h 84"/>
                  <a:gd name="T16" fmla="*/ 12112 w 55"/>
                  <a:gd name="T17" fmla="*/ 28 h 84"/>
                  <a:gd name="T18" fmla="*/ 12112 w 55"/>
                  <a:gd name="T19" fmla="*/ 44 h 84"/>
                  <a:gd name="T20" fmla="*/ 12112 w 55"/>
                  <a:gd name="T21" fmla="*/ 60 h 84"/>
                  <a:gd name="T22" fmla="*/ 12669 w 55"/>
                  <a:gd name="T23" fmla="*/ 81 h 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5"/>
                  <a:gd name="T37" fmla="*/ 0 h 84"/>
                  <a:gd name="T38" fmla="*/ 55 w 55"/>
                  <a:gd name="T39" fmla="*/ 84 h 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5" h="84">
                    <a:moveTo>
                      <a:pt x="52" y="81"/>
                    </a:moveTo>
                    <a:cubicBezTo>
                      <a:pt x="48" y="84"/>
                      <a:pt x="34" y="83"/>
                      <a:pt x="28" y="81"/>
                    </a:cubicBezTo>
                    <a:cubicBezTo>
                      <a:pt x="21" y="78"/>
                      <a:pt x="15" y="70"/>
                      <a:pt x="12" y="65"/>
                    </a:cubicBezTo>
                    <a:cubicBezTo>
                      <a:pt x="8" y="59"/>
                      <a:pt x="5" y="55"/>
                      <a:pt x="4" y="49"/>
                    </a:cubicBezTo>
                    <a:cubicBezTo>
                      <a:pt x="2" y="42"/>
                      <a:pt x="0" y="33"/>
                      <a:pt x="2" y="28"/>
                    </a:cubicBezTo>
                    <a:cubicBezTo>
                      <a:pt x="3" y="22"/>
                      <a:pt x="8" y="18"/>
                      <a:pt x="12" y="14"/>
                    </a:cubicBezTo>
                    <a:cubicBezTo>
                      <a:pt x="15" y="9"/>
                      <a:pt x="18" y="1"/>
                      <a:pt x="23" y="1"/>
                    </a:cubicBezTo>
                    <a:cubicBezTo>
                      <a:pt x="28" y="0"/>
                      <a:pt x="37" y="4"/>
                      <a:pt x="42" y="9"/>
                    </a:cubicBezTo>
                    <a:cubicBezTo>
                      <a:pt x="46" y="13"/>
                      <a:pt x="48" y="22"/>
                      <a:pt x="50" y="28"/>
                    </a:cubicBezTo>
                    <a:cubicBezTo>
                      <a:pt x="51" y="33"/>
                      <a:pt x="50" y="38"/>
                      <a:pt x="50" y="44"/>
                    </a:cubicBezTo>
                    <a:cubicBezTo>
                      <a:pt x="50" y="49"/>
                      <a:pt x="50" y="54"/>
                      <a:pt x="50" y="60"/>
                    </a:cubicBezTo>
                    <a:cubicBezTo>
                      <a:pt x="50" y="66"/>
                      <a:pt x="55" y="77"/>
                      <a:pt x="52" y="81"/>
                    </a:cubicBezTo>
                    <a:close/>
                  </a:path>
                </a:pathLst>
              </a:custGeom>
              <a:solidFill>
                <a:srgbClr val="008000"/>
              </a:solidFill>
              <a:ln w="3175">
                <a:solidFill>
                  <a:schemeClr val="tx1"/>
                </a:solidFill>
                <a:round/>
                <a:headEnd/>
                <a:tailEnd/>
              </a:ln>
            </p:spPr>
            <p:txBody>
              <a:bodyPr wrap="none" anchor="ctr"/>
              <a:lstStyle/>
              <a:p>
                <a:endParaRPr lang="en-US"/>
              </a:p>
            </p:txBody>
          </p:sp>
        </p:grpSp>
        <p:grpSp>
          <p:nvGrpSpPr>
            <p:cNvPr id="3536" name="Group 552"/>
            <p:cNvGrpSpPr>
              <a:grpSpLocks/>
            </p:cNvGrpSpPr>
            <p:nvPr/>
          </p:nvGrpSpPr>
          <p:grpSpPr bwMode="auto">
            <a:xfrm>
              <a:off x="758" y="1411"/>
              <a:ext cx="163" cy="128"/>
              <a:chOff x="452" y="1875"/>
              <a:chExt cx="150" cy="128"/>
            </a:xfrm>
          </p:grpSpPr>
          <p:sp>
            <p:nvSpPr>
              <p:cNvPr id="3565" name="Freeform 553"/>
              <p:cNvSpPr>
                <a:spLocks/>
              </p:cNvSpPr>
              <p:nvPr/>
            </p:nvSpPr>
            <p:spPr bwMode="auto">
              <a:xfrm flipH="1" flipV="1">
                <a:off x="510" y="1875"/>
                <a:ext cx="47" cy="79"/>
              </a:xfrm>
              <a:custGeom>
                <a:avLst/>
                <a:gdLst>
                  <a:gd name="T0" fmla="*/ 3 w 55"/>
                  <a:gd name="T1" fmla="*/ 28 h 84"/>
                  <a:gd name="T2" fmla="*/ 3 w 55"/>
                  <a:gd name="T3" fmla="*/ 28 h 84"/>
                  <a:gd name="T4" fmla="*/ 3 w 55"/>
                  <a:gd name="T5" fmla="*/ 23 h 84"/>
                  <a:gd name="T6" fmla="*/ 3 w 55"/>
                  <a:gd name="T7" fmla="*/ 18 h 84"/>
                  <a:gd name="T8" fmla="*/ 2 w 55"/>
                  <a:gd name="T9" fmla="*/ 9 h 84"/>
                  <a:gd name="T10" fmla="*/ 3 w 55"/>
                  <a:gd name="T11" fmla="*/ 8 h 84"/>
                  <a:gd name="T12" fmla="*/ 3 w 55"/>
                  <a:gd name="T13" fmla="*/ 1 h 84"/>
                  <a:gd name="T14" fmla="*/ 3 w 55"/>
                  <a:gd name="T15" fmla="*/ 8 h 84"/>
                  <a:gd name="T16" fmla="*/ 3 w 55"/>
                  <a:gd name="T17" fmla="*/ 9 h 84"/>
                  <a:gd name="T18" fmla="*/ 3 w 55"/>
                  <a:gd name="T19" fmla="*/ 17 h 84"/>
                  <a:gd name="T20" fmla="*/ 3 w 55"/>
                  <a:gd name="T21" fmla="*/ 22 h 84"/>
                  <a:gd name="T22" fmla="*/ 3 w 55"/>
                  <a:gd name="T23" fmla="*/ 28 h 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5"/>
                  <a:gd name="T37" fmla="*/ 0 h 84"/>
                  <a:gd name="T38" fmla="*/ 55 w 55"/>
                  <a:gd name="T39" fmla="*/ 84 h 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5" h="84">
                    <a:moveTo>
                      <a:pt x="52" y="81"/>
                    </a:moveTo>
                    <a:cubicBezTo>
                      <a:pt x="48" y="84"/>
                      <a:pt x="34" y="83"/>
                      <a:pt x="28" y="81"/>
                    </a:cubicBezTo>
                    <a:cubicBezTo>
                      <a:pt x="21" y="78"/>
                      <a:pt x="15" y="70"/>
                      <a:pt x="12" y="65"/>
                    </a:cubicBezTo>
                    <a:cubicBezTo>
                      <a:pt x="8" y="59"/>
                      <a:pt x="5" y="55"/>
                      <a:pt x="4" y="49"/>
                    </a:cubicBezTo>
                    <a:cubicBezTo>
                      <a:pt x="2" y="42"/>
                      <a:pt x="0" y="33"/>
                      <a:pt x="2" y="28"/>
                    </a:cubicBezTo>
                    <a:cubicBezTo>
                      <a:pt x="3" y="22"/>
                      <a:pt x="8" y="18"/>
                      <a:pt x="12" y="14"/>
                    </a:cubicBezTo>
                    <a:cubicBezTo>
                      <a:pt x="15" y="9"/>
                      <a:pt x="18" y="1"/>
                      <a:pt x="23" y="1"/>
                    </a:cubicBezTo>
                    <a:cubicBezTo>
                      <a:pt x="28" y="0"/>
                      <a:pt x="37" y="4"/>
                      <a:pt x="42" y="9"/>
                    </a:cubicBezTo>
                    <a:cubicBezTo>
                      <a:pt x="46" y="13"/>
                      <a:pt x="48" y="22"/>
                      <a:pt x="50" y="28"/>
                    </a:cubicBezTo>
                    <a:cubicBezTo>
                      <a:pt x="51" y="33"/>
                      <a:pt x="50" y="38"/>
                      <a:pt x="50" y="44"/>
                    </a:cubicBezTo>
                    <a:cubicBezTo>
                      <a:pt x="50" y="49"/>
                      <a:pt x="50" y="54"/>
                      <a:pt x="50" y="60"/>
                    </a:cubicBezTo>
                    <a:cubicBezTo>
                      <a:pt x="50" y="66"/>
                      <a:pt x="55" y="77"/>
                      <a:pt x="52" y="81"/>
                    </a:cubicBezTo>
                    <a:close/>
                  </a:path>
                </a:pathLst>
              </a:custGeom>
              <a:solidFill>
                <a:srgbClr val="008000"/>
              </a:solidFill>
              <a:ln w="3175">
                <a:solidFill>
                  <a:schemeClr val="tx1"/>
                </a:solidFill>
                <a:round/>
                <a:headEnd/>
                <a:tailEnd/>
              </a:ln>
            </p:spPr>
            <p:txBody>
              <a:bodyPr rot="10800000" wrap="none" anchor="ctr"/>
              <a:lstStyle/>
              <a:p>
                <a:endParaRPr lang="en-US"/>
              </a:p>
            </p:txBody>
          </p:sp>
          <p:sp>
            <p:nvSpPr>
              <p:cNvPr id="3566" name="Freeform 554"/>
              <p:cNvSpPr>
                <a:spLocks/>
              </p:cNvSpPr>
              <p:nvPr/>
            </p:nvSpPr>
            <p:spPr bwMode="auto">
              <a:xfrm>
                <a:off x="460" y="1879"/>
                <a:ext cx="76" cy="124"/>
              </a:xfrm>
              <a:custGeom>
                <a:avLst/>
                <a:gdLst>
                  <a:gd name="T0" fmla="*/ 12669 w 55"/>
                  <a:gd name="T1" fmla="*/ 60798 h 84"/>
                  <a:gd name="T2" fmla="*/ 6980 w 55"/>
                  <a:gd name="T3" fmla="*/ 60798 h 84"/>
                  <a:gd name="T4" fmla="*/ 2931 w 55"/>
                  <a:gd name="T5" fmla="*/ 49021 h 84"/>
                  <a:gd name="T6" fmla="*/ 1005 w 55"/>
                  <a:gd name="T7" fmla="*/ 36418 h 84"/>
                  <a:gd name="T8" fmla="*/ 526 w 55"/>
                  <a:gd name="T9" fmla="*/ 20974 h 84"/>
                  <a:gd name="T10" fmla="*/ 2931 w 55"/>
                  <a:gd name="T11" fmla="*/ 10713 h 84"/>
                  <a:gd name="T12" fmla="*/ 5596 w 55"/>
                  <a:gd name="T13" fmla="*/ 1 h 84"/>
                  <a:gd name="T14" fmla="*/ 10228 w 55"/>
                  <a:gd name="T15" fmla="*/ 6520 h 84"/>
                  <a:gd name="T16" fmla="*/ 12112 w 55"/>
                  <a:gd name="T17" fmla="*/ 20974 h 84"/>
                  <a:gd name="T18" fmla="*/ 12112 w 55"/>
                  <a:gd name="T19" fmla="*/ 33208 h 84"/>
                  <a:gd name="T20" fmla="*/ 12112 w 55"/>
                  <a:gd name="T21" fmla="*/ 45074 h 84"/>
                  <a:gd name="T22" fmla="*/ 12669 w 55"/>
                  <a:gd name="T23" fmla="*/ 60798 h 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5"/>
                  <a:gd name="T37" fmla="*/ 0 h 84"/>
                  <a:gd name="T38" fmla="*/ 55 w 55"/>
                  <a:gd name="T39" fmla="*/ 84 h 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5" h="84">
                    <a:moveTo>
                      <a:pt x="52" y="81"/>
                    </a:moveTo>
                    <a:cubicBezTo>
                      <a:pt x="48" y="84"/>
                      <a:pt x="34" y="83"/>
                      <a:pt x="28" y="81"/>
                    </a:cubicBezTo>
                    <a:cubicBezTo>
                      <a:pt x="21" y="78"/>
                      <a:pt x="15" y="70"/>
                      <a:pt x="12" y="65"/>
                    </a:cubicBezTo>
                    <a:cubicBezTo>
                      <a:pt x="8" y="59"/>
                      <a:pt x="5" y="55"/>
                      <a:pt x="4" y="49"/>
                    </a:cubicBezTo>
                    <a:cubicBezTo>
                      <a:pt x="2" y="42"/>
                      <a:pt x="0" y="33"/>
                      <a:pt x="2" y="28"/>
                    </a:cubicBezTo>
                    <a:cubicBezTo>
                      <a:pt x="3" y="22"/>
                      <a:pt x="8" y="18"/>
                      <a:pt x="12" y="14"/>
                    </a:cubicBezTo>
                    <a:cubicBezTo>
                      <a:pt x="15" y="9"/>
                      <a:pt x="18" y="1"/>
                      <a:pt x="23" y="1"/>
                    </a:cubicBezTo>
                    <a:cubicBezTo>
                      <a:pt x="28" y="0"/>
                      <a:pt x="37" y="4"/>
                      <a:pt x="42" y="9"/>
                    </a:cubicBezTo>
                    <a:cubicBezTo>
                      <a:pt x="46" y="13"/>
                      <a:pt x="48" y="22"/>
                      <a:pt x="50" y="28"/>
                    </a:cubicBezTo>
                    <a:cubicBezTo>
                      <a:pt x="51" y="33"/>
                      <a:pt x="50" y="38"/>
                      <a:pt x="50" y="44"/>
                    </a:cubicBezTo>
                    <a:cubicBezTo>
                      <a:pt x="50" y="49"/>
                      <a:pt x="50" y="54"/>
                      <a:pt x="50" y="60"/>
                    </a:cubicBezTo>
                    <a:cubicBezTo>
                      <a:pt x="50" y="66"/>
                      <a:pt x="55" y="77"/>
                      <a:pt x="52" y="81"/>
                    </a:cubicBezTo>
                    <a:close/>
                  </a:path>
                </a:pathLst>
              </a:custGeom>
              <a:solidFill>
                <a:srgbClr val="008000"/>
              </a:solidFill>
              <a:ln w="3175">
                <a:solidFill>
                  <a:schemeClr val="tx1"/>
                </a:solidFill>
                <a:round/>
                <a:headEnd/>
                <a:tailEnd/>
              </a:ln>
            </p:spPr>
            <p:txBody>
              <a:bodyPr wrap="none" anchor="ctr"/>
              <a:lstStyle/>
              <a:p>
                <a:endParaRPr lang="en-US"/>
              </a:p>
            </p:txBody>
          </p:sp>
          <p:sp>
            <p:nvSpPr>
              <p:cNvPr id="3567" name="Freeform 555"/>
              <p:cNvSpPr>
                <a:spLocks/>
              </p:cNvSpPr>
              <p:nvPr/>
            </p:nvSpPr>
            <p:spPr bwMode="auto">
              <a:xfrm flipH="1">
                <a:off x="526" y="1879"/>
                <a:ext cx="76" cy="124"/>
              </a:xfrm>
              <a:custGeom>
                <a:avLst/>
                <a:gdLst>
                  <a:gd name="T0" fmla="*/ 12669 w 55"/>
                  <a:gd name="T1" fmla="*/ 60798 h 84"/>
                  <a:gd name="T2" fmla="*/ 6980 w 55"/>
                  <a:gd name="T3" fmla="*/ 60798 h 84"/>
                  <a:gd name="T4" fmla="*/ 2931 w 55"/>
                  <a:gd name="T5" fmla="*/ 49021 h 84"/>
                  <a:gd name="T6" fmla="*/ 1005 w 55"/>
                  <a:gd name="T7" fmla="*/ 36418 h 84"/>
                  <a:gd name="T8" fmla="*/ 526 w 55"/>
                  <a:gd name="T9" fmla="*/ 20974 h 84"/>
                  <a:gd name="T10" fmla="*/ 2931 w 55"/>
                  <a:gd name="T11" fmla="*/ 10713 h 84"/>
                  <a:gd name="T12" fmla="*/ 5596 w 55"/>
                  <a:gd name="T13" fmla="*/ 1 h 84"/>
                  <a:gd name="T14" fmla="*/ 10228 w 55"/>
                  <a:gd name="T15" fmla="*/ 6520 h 84"/>
                  <a:gd name="T16" fmla="*/ 12112 w 55"/>
                  <a:gd name="T17" fmla="*/ 20974 h 84"/>
                  <a:gd name="T18" fmla="*/ 12112 w 55"/>
                  <a:gd name="T19" fmla="*/ 33208 h 84"/>
                  <a:gd name="T20" fmla="*/ 12112 w 55"/>
                  <a:gd name="T21" fmla="*/ 45074 h 84"/>
                  <a:gd name="T22" fmla="*/ 12669 w 55"/>
                  <a:gd name="T23" fmla="*/ 60798 h 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5"/>
                  <a:gd name="T37" fmla="*/ 0 h 84"/>
                  <a:gd name="T38" fmla="*/ 55 w 55"/>
                  <a:gd name="T39" fmla="*/ 84 h 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5" h="84">
                    <a:moveTo>
                      <a:pt x="52" y="81"/>
                    </a:moveTo>
                    <a:cubicBezTo>
                      <a:pt x="48" y="84"/>
                      <a:pt x="34" y="83"/>
                      <a:pt x="28" y="81"/>
                    </a:cubicBezTo>
                    <a:cubicBezTo>
                      <a:pt x="21" y="78"/>
                      <a:pt x="15" y="70"/>
                      <a:pt x="12" y="65"/>
                    </a:cubicBezTo>
                    <a:cubicBezTo>
                      <a:pt x="8" y="59"/>
                      <a:pt x="5" y="55"/>
                      <a:pt x="4" y="49"/>
                    </a:cubicBezTo>
                    <a:cubicBezTo>
                      <a:pt x="2" y="42"/>
                      <a:pt x="0" y="33"/>
                      <a:pt x="2" y="28"/>
                    </a:cubicBezTo>
                    <a:cubicBezTo>
                      <a:pt x="3" y="22"/>
                      <a:pt x="8" y="18"/>
                      <a:pt x="12" y="14"/>
                    </a:cubicBezTo>
                    <a:cubicBezTo>
                      <a:pt x="15" y="9"/>
                      <a:pt x="18" y="1"/>
                      <a:pt x="23" y="1"/>
                    </a:cubicBezTo>
                    <a:cubicBezTo>
                      <a:pt x="28" y="0"/>
                      <a:pt x="37" y="4"/>
                      <a:pt x="42" y="9"/>
                    </a:cubicBezTo>
                    <a:cubicBezTo>
                      <a:pt x="46" y="13"/>
                      <a:pt x="48" y="22"/>
                      <a:pt x="50" y="28"/>
                    </a:cubicBezTo>
                    <a:cubicBezTo>
                      <a:pt x="51" y="33"/>
                      <a:pt x="50" y="38"/>
                      <a:pt x="50" y="44"/>
                    </a:cubicBezTo>
                    <a:cubicBezTo>
                      <a:pt x="50" y="49"/>
                      <a:pt x="50" y="54"/>
                      <a:pt x="50" y="60"/>
                    </a:cubicBezTo>
                    <a:cubicBezTo>
                      <a:pt x="50" y="66"/>
                      <a:pt x="55" y="77"/>
                      <a:pt x="52" y="81"/>
                    </a:cubicBezTo>
                    <a:close/>
                  </a:path>
                </a:pathLst>
              </a:custGeom>
              <a:solidFill>
                <a:srgbClr val="008000"/>
              </a:solidFill>
              <a:ln w="3175">
                <a:solidFill>
                  <a:schemeClr val="tx1"/>
                </a:solidFill>
                <a:round/>
                <a:headEnd/>
                <a:tailEnd/>
              </a:ln>
            </p:spPr>
            <p:txBody>
              <a:bodyPr wrap="none" anchor="ctr"/>
              <a:lstStyle/>
              <a:p>
                <a:endParaRPr lang="en-US"/>
              </a:p>
            </p:txBody>
          </p:sp>
          <p:sp>
            <p:nvSpPr>
              <p:cNvPr id="3568" name="Freeform 556"/>
              <p:cNvSpPr>
                <a:spLocks/>
              </p:cNvSpPr>
              <p:nvPr/>
            </p:nvSpPr>
            <p:spPr bwMode="auto">
              <a:xfrm>
                <a:off x="452" y="1906"/>
                <a:ext cx="76" cy="92"/>
              </a:xfrm>
              <a:custGeom>
                <a:avLst/>
                <a:gdLst>
                  <a:gd name="T0" fmla="*/ 12669 w 55"/>
                  <a:gd name="T1" fmla="*/ 377 h 84"/>
                  <a:gd name="T2" fmla="*/ 6980 w 55"/>
                  <a:gd name="T3" fmla="*/ 377 h 84"/>
                  <a:gd name="T4" fmla="*/ 2931 w 55"/>
                  <a:gd name="T5" fmla="*/ 304 h 84"/>
                  <a:gd name="T6" fmla="*/ 1005 w 55"/>
                  <a:gd name="T7" fmla="*/ 232 h 84"/>
                  <a:gd name="T8" fmla="*/ 526 w 55"/>
                  <a:gd name="T9" fmla="*/ 135 h 84"/>
                  <a:gd name="T10" fmla="*/ 2931 w 55"/>
                  <a:gd name="T11" fmla="*/ 65 h 84"/>
                  <a:gd name="T12" fmla="*/ 5596 w 55"/>
                  <a:gd name="T13" fmla="*/ 1 h 84"/>
                  <a:gd name="T14" fmla="*/ 10228 w 55"/>
                  <a:gd name="T15" fmla="*/ 41 h 84"/>
                  <a:gd name="T16" fmla="*/ 12112 w 55"/>
                  <a:gd name="T17" fmla="*/ 135 h 84"/>
                  <a:gd name="T18" fmla="*/ 12112 w 55"/>
                  <a:gd name="T19" fmla="*/ 211 h 84"/>
                  <a:gd name="T20" fmla="*/ 12112 w 55"/>
                  <a:gd name="T21" fmla="*/ 285 h 84"/>
                  <a:gd name="T22" fmla="*/ 12669 w 55"/>
                  <a:gd name="T23" fmla="*/ 377 h 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5"/>
                  <a:gd name="T37" fmla="*/ 0 h 84"/>
                  <a:gd name="T38" fmla="*/ 55 w 55"/>
                  <a:gd name="T39" fmla="*/ 84 h 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5" h="84">
                    <a:moveTo>
                      <a:pt x="52" y="81"/>
                    </a:moveTo>
                    <a:cubicBezTo>
                      <a:pt x="48" y="84"/>
                      <a:pt x="34" y="83"/>
                      <a:pt x="28" y="81"/>
                    </a:cubicBezTo>
                    <a:cubicBezTo>
                      <a:pt x="21" y="78"/>
                      <a:pt x="15" y="70"/>
                      <a:pt x="12" y="65"/>
                    </a:cubicBezTo>
                    <a:cubicBezTo>
                      <a:pt x="8" y="59"/>
                      <a:pt x="5" y="55"/>
                      <a:pt x="4" y="49"/>
                    </a:cubicBezTo>
                    <a:cubicBezTo>
                      <a:pt x="2" y="42"/>
                      <a:pt x="0" y="33"/>
                      <a:pt x="2" y="28"/>
                    </a:cubicBezTo>
                    <a:cubicBezTo>
                      <a:pt x="3" y="22"/>
                      <a:pt x="8" y="18"/>
                      <a:pt x="12" y="14"/>
                    </a:cubicBezTo>
                    <a:cubicBezTo>
                      <a:pt x="15" y="9"/>
                      <a:pt x="18" y="1"/>
                      <a:pt x="23" y="1"/>
                    </a:cubicBezTo>
                    <a:cubicBezTo>
                      <a:pt x="28" y="0"/>
                      <a:pt x="37" y="4"/>
                      <a:pt x="42" y="9"/>
                    </a:cubicBezTo>
                    <a:cubicBezTo>
                      <a:pt x="46" y="13"/>
                      <a:pt x="48" y="22"/>
                      <a:pt x="50" y="28"/>
                    </a:cubicBezTo>
                    <a:cubicBezTo>
                      <a:pt x="51" y="33"/>
                      <a:pt x="50" y="38"/>
                      <a:pt x="50" y="44"/>
                    </a:cubicBezTo>
                    <a:cubicBezTo>
                      <a:pt x="50" y="49"/>
                      <a:pt x="50" y="54"/>
                      <a:pt x="50" y="60"/>
                    </a:cubicBezTo>
                    <a:cubicBezTo>
                      <a:pt x="50" y="66"/>
                      <a:pt x="55" y="77"/>
                      <a:pt x="52" y="81"/>
                    </a:cubicBezTo>
                    <a:close/>
                  </a:path>
                </a:pathLst>
              </a:custGeom>
              <a:solidFill>
                <a:srgbClr val="008000"/>
              </a:solidFill>
              <a:ln w="3175">
                <a:solidFill>
                  <a:schemeClr val="tx1"/>
                </a:solidFill>
                <a:round/>
                <a:headEnd/>
                <a:tailEnd/>
              </a:ln>
            </p:spPr>
            <p:txBody>
              <a:bodyPr wrap="none" anchor="ctr"/>
              <a:lstStyle/>
              <a:p>
                <a:endParaRPr lang="en-US"/>
              </a:p>
            </p:txBody>
          </p:sp>
          <p:sp>
            <p:nvSpPr>
              <p:cNvPr id="3569" name="Freeform 557"/>
              <p:cNvSpPr>
                <a:spLocks/>
              </p:cNvSpPr>
              <p:nvPr/>
            </p:nvSpPr>
            <p:spPr bwMode="auto">
              <a:xfrm>
                <a:off x="463" y="1917"/>
                <a:ext cx="76" cy="76"/>
              </a:xfrm>
              <a:custGeom>
                <a:avLst/>
                <a:gdLst>
                  <a:gd name="T0" fmla="*/ 12669 w 55"/>
                  <a:gd name="T1" fmla="*/ 14 h 84"/>
                  <a:gd name="T2" fmla="*/ 6980 w 55"/>
                  <a:gd name="T3" fmla="*/ 14 h 84"/>
                  <a:gd name="T4" fmla="*/ 2931 w 55"/>
                  <a:gd name="T5" fmla="*/ 12 h 84"/>
                  <a:gd name="T6" fmla="*/ 1005 w 55"/>
                  <a:gd name="T7" fmla="*/ 9 h 84"/>
                  <a:gd name="T8" fmla="*/ 526 w 55"/>
                  <a:gd name="T9" fmla="*/ 5 h 84"/>
                  <a:gd name="T10" fmla="*/ 2931 w 55"/>
                  <a:gd name="T11" fmla="*/ 5 h 84"/>
                  <a:gd name="T12" fmla="*/ 5596 w 55"/>
                  <a:gd name="T13" fmla="*/ 1 h 84"/>
                  <a:gd name="T14" fmla="*/ 10228 w 55"/>
                  <a:gd name="T15" fmla="*/ 5 h 84"/>
                  <a:gd name="T16" fmla="*/ 12112 w 55"/>
                  <a:gd name="T17" fmla="*/ 5 h 84"/>
                  <a:gd name="T18" fmla="*/ 12112 w 55"/>
                  <a:gd name="T19" fmla="*/ 8 h 84"/>
                  <a:gd name="T20" fmla="*/ 12112 w 55"/>
                  <a:gd name="T21" fmla="*/ 11 h 84"/>
                  <a:gd name="T22" fmla="*/ 12669 w 55"/>
                  <a:gd name="T23" fmla="*/ 14 h 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5"/>
                  <a:gd name="T37" fmla="*/ 0 h 84"/>
                  <a:gd name="T38" fmla="*/ 55 w 55"/>
                  <a:gd name="T39" fmla="*/ 84 h 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5" h="84">
                    <a:moveTo>
                      <a:pt x="52" y="81"/>
                    </a:moveTo>
                    <a:cubicBezTo>
                      <a:pt x="48" y="84"/>
                      <a:pt x="34" y="83"/>
                      <a:pt x="28" y="81"/>
                    </a:cubicBezTo>
                    <a:cubicBezTo>
                      <a:pt x="21" y="78"/>
                      <a:pt x="15" y="70"/>
                      <a:pt x="12" y="65"/>
                    </a:cubicBezTo>
                    <a:cubicBezTo>
                      <a:pt x="8" y="59"/>
                      <a:pt x="5" y="55"/>
                      <a:pt x="4" y="49"/>
                    </a:cubicBezTo>
                    <a:cubicBezTo>
                      <a:pt x="2" y="42"/>
                      <a:pt x="0" y="33"/>
                      <a:pt x="2" y="28"/>
                    </a:cubicBezTo>
                    <a:cubicBezTo>
                      <a:pt x="3" y="22"/>
                      <a:pt x="8" y="18"/>
                      <a:pt x="12" y="14"/>
                    </a:cubicBezTo>
                    <a:cubicBezTo>
                      <a:pt x="15" y="9"/>
                      <a:pt x="18" y="1"/>
                      <a:pt x="23" y="1"/>
                    </a:cubicBezTo>
                    <a:cubicBezTo>
                      <a:pt x="28" y="0"/>
                      <a:pt x="37" y="4"/>
                      <a:pt x="42" y="9"/>
                    </a:cubicBezTo>
                    <a:cubicBezTo>
                      <a:pt x="46" y="13"/>
                      <a:pt x="48" y="22"/>
                      <a:pt x="50" y="28"/>
                    </a:cubicBezTo>
                    <a:cubicBezTo>
                      <a:pt x="51" y="33"/>
                      <a:pt x="50" y="38"/>
                      <a:pt x="50" y="44"/>
                    </a:cubicBezTo>
                    <a:cubicBezTo>
                      <a:pt x="50" y="49"/>
                      <a:pt x="50" y="54"/>
                      <a:pt x="50" y="60"/>
                    </a:cubicBezTo>
                    <a:cubicBezTo>
                      <a:pt x="50" y="66"/>
                      <a:pt x="55" y="77"/>
                      <a:pt x="52" y="81"/>
                    </a:cubicBezTo>
                    <a:close/>
                  </a:path>
                </a:pathLst>
              </a:custGeom>
              <a:solidFill>
                <a:srgbClr val="008000"/>
              </a:solidFill>
              <a:ln w="3175">
                <a:solidFill>
                  <a:schemeClr val="tx1"/>
                </a:solidFill>
                <a:round/>
                <a:headEnd/>
                <a:tailEnd/>
              </a:ln>
            </p:spPr>
            <p:txBody>
              <a:bodyPr wrap="none" anchor="ctr"/>
              <a:lstStyle/>
              <a:p>
                <a:endParaRPr lang="en-US"/>
              </a:p>
            </p:txBody>
          </p:sp>
          <p:sp>
            <p:nvSpPr>
              <p:cNvPr id="3570" name="Freeform 558"/>
              <p:cNvSpPr>
                <a:spLocks/>
              </p:cNvSpPr>
              <p:nvPr/>
            </p:nvSpPr>
            <p:spPr bwMode="auto">
              <a:xfrm flipH="1">
                <a:off x="518" y="1914"/>
                <a:ext cx="76" cy="84"/>
              </a:xfrm>
              <a:custGeom>
                <a:avLst/>
                <a:gdLst>
                  <a:gd name="T0" fmla="*/ 12669 w 55"/>
                  <a:gd name="T1" fmla="*/ 81 h 84"/>
                  <a:gd name="T2" fmla="*/ 6980 w 55"/>
                  <a:gd name="T3" fmla="*/ 81 h 84"/>
                  <a:gd name="T4" fmla="*/ 2931 w 55"/>
                  <a:gd name="T5" fmla="*/ 65 h 84"/>
                  <a:gd name="T6" fmla="*/ 1005 w 55"/>
                  <a:gd name="T7" fmla="*/ 49 h 84"/>
                  <a:gd name="T8" fmla="*/ 526 w 55"/>
                  <a:gd name="T9" fmla="*/ 28 h 84"/>
                  <a:gd name="T10" fmla="*/ 2931 w 55"/>
                  <a:gd name="T11" fmla="*/ 14 h 84"/>
                  <a:gd name="T12" fmla="*/ 5596 w 55"/>
                  <a:gd name="T13" fmla="*/ 1 h 84"/>
                  <a:gd name="T14" fmla="*/ 10228 w 55"/>
                  <a:gd name="T15" fmla="*/ 9 h 84"/>
                  <a:gd name="T16" fmla="*/ 12112 w 55"/>
                  <a:gd name="T17" fmla="*/ 28 h 84"/>
                  <a:gd name="T18" fmla="*/ 12112 w 55"/>
                  <a:gd name="T19" fmla="*/ 44 h 84"/>
                  <a:gd name="T20" fmla="*/ 12112 w 55"/>
                  <a:gd name="T21" fmla="*/ 60 h 84"/>
                  <a:gd name="T22" fmla="*/ 12669 w 55"/>
                  <a:gd name="T23" fmla="*/ 81 h 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5"/>
                  <a:gd name="T37" fmla="*/ 0 h 84"/>
                  <a:gd name="T38" fmla="*/ 55 w 55"/>
                  <a:gd name="T39" fmla="*/ 84 h 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5" h="84">
                    <a:moveTo>
                      <a:pt x="52" y="81"/>
                    </a:moveTo>
                    <a:cubicBezTo>
                      <a:pt x="48" y="84"/>
                      <a:pt x="34" y="83"/>
                      <a:pt x="28" y="81"/>
                    </a:cubicBezTo>
                    <a:cubicBezTo>
                      <a:pt x="21" y="78"/>
                      <a:pt x="15" y="70"/>
                      <a:pt x="12" y="65"/>
                    </a:cubicBezTo>
                    <a:cubicBezTo>
                      <a:pt x="8" y="59"/>
                      <a:pt x="5" y="55"/>
                      <a:pt x="4" y="49"/>
                    </a:cubicBezTo>
                    <a:cubicBezTo>
                      <a:pt x="2" y="42"/>
                      <a:pt x="0" y="33"/>
                      <a:pt x="2" y="28"/>
                    </a:cubicBezTo>
                    <a:cubicBezTo>
                      <a:pt x="3" y="22"/>
                      <a:pt x="8" y="18"/>
                      <a:pt x="12" y="14"/>
                    </a:cubicBezTo>
                    <a:cubicBezTo>
                      <a:pt x="15" y="9"/>
                      <a:pt x="18" y="1"/>
                      <a:pt x="23" y="1"/>
                    </a:cubicBezTo>
                    <a:cubicBezTo>
                      <a:pt x="28" y="0"/>
                      <a:pt x="37" y="4"/>
                      <a:pt x="42" y="9"/>
                    </a:cubicBezTo>
                    <a:cubicBezTo>
                      <a:pt x="46" y="13"/>
                      <a:pt x="48" y="22"/>
                      <a:pt x="50" y="28"/>
                    </a:cubicBezTo>
                    <a:cubicBezTo>
                      <a:pt x="51" y="33"/>
                      <a:pt x="50" y="38"/>
                      <a:pt x="50" y="44"/>
                    </a:cubicBezTo>
                    <a:cubicBezTo>
                      <a:pt x="50" y="49"/>
                      <a:pt x="50" y="54"/>
                      <a:pt x="50" y="60"/>
                    </a:cubicBezTo>
                    <a:cubicBezTo>
                      <a:pt x="50" y="66"/>
                      <a:pt x="55" y="77"/>
                      <a:pt x="52" y="81"/>
                    </a:cubicBezTo>
                    <a:close/>
                  </a:path>
                </a:pathLst>
              </a:custGeom>
              <a:solidFill>
                <a:srgbClr val="008000"/>
              </a:solidFill>
              <a:ln w="3175">
                <a:solidFill>
                  <a:schemeClr val="tx1"/>
                </a:solidFill>
                <a:round/>
                <a:headEnd/>
                <a:tailEnd/>
              </a:ln>
            </p:spPr>
            <p:txBody>
              <a:bodyPr wrap="none" anchor="ctr"/>
              <a:lstStyle/>
              <a:p>
                <a:endParaRPr lang="en-US"/>
              </a:p>
            </p:txBody>
          </p:sp>
        </p:grpSp>
        <p:grpSp>
          <p:nvGrpSpPr>
            <p:cNvPr id="3537" name="Group 559"/>
            <p:cNvGrpSpPr>
              <a:grpSpLocks/>
            </p:cNvGrpSpPr>
            <p:nvPr/>
          </p:nvGrpSpPr>
          <p:grpSpPr bwMode="auto">
            <a:xfrm>
              <a:off x="832" y="1536"/>
              <a:ext cx="163" cy="128"/>
              <a:chOff x="452" y="1875"/>
              <a:chExt cx="150" cy="128"/>
            </a:xfrm>
          </p:grpSpPr>
          <p:sp>
            <p:nvSpPr>
              <p:cNvPr id="3559" name="Freeform 560"/>
              <p:cNvSpPr>
                <a:spLocks/>
              </p:cNvSpPr>
              <p:nvPr/>
            </p:nvSpPr>
            <p:spPr bwMode="auto">
              <a:xfrm flipH="1" flipV="1">
                <a:off x="510" y="1875"/>
                <a:ext cx="47" cy="79"/>
              </a:xfrm>
              <a:custGeom>
                <a:avLst/>
                <a:gdLst>
                  <a:gd name="T0" fmla="*/ 3 w 55"/>
                  <a:gd name="T1" fmla="*/ 28 h 84"/>
                  <a:gd name="T2" fmla="*/ 3 w 55"/>
                  <a:gd name="T3" fmla="*/ 28 h 84"/>
                  <a:gd name="T4" fmla="*/ 3 w 55"/>
                  <a:gd name="T5" fmla="*/ 23 h 84"/>
                  <a:gd name="T6" fmla="*/ 3 w 55"/>
                  <a:gd name="T7" fmla="*/ 18 h 84"/>
                  <a:gd name="T8" fmla="*/ 2 w 55"/>
                  <a:gd name="T9" fmla="*/ 9 h 84"/>
                  <a:gd name="T10" fmla="*/ 3 w 55"/>
                  <a:gd name="T11" fmla="*/ 8 h 84"/>
                  <a:gd name="T12" fmla="*/ 3 w 55"/>
                  <a:gd name="T13" fmla="*/ 1 h 84"/>
                  <a:gd name="T14" fmla="*/ 3 w 55"/>
                  <a:gd name="T15" fmla="*/ 8 h 84"/>
                  <a:gd name="T16" fmla="*/ 3 w 55"/>
                  <a:gd name="T17" fmla="*/ 9 h 84"/>
                  <a:gd name="T18" fmla="*/ 3 w 55"/>
                  <a:gd name="T19" fmla="*/ 17 h 84"/>
                  <a:gd name="T20" fmla="*/ 3 w 55"/>
                  <a:gd name="T21" fmla="*/ 22 h 84"/>
                  <a:gd name="T22" fmla="*/ 3 w 55"/>
                  <a:gd name="T23" fmla="*/ 28 h 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5"/>
                  <a:gd name="T37" fmla="*/ 0 h 84"/>
                  <a:gd name="T38" fmla="*/ 55 w 55"/>
                  <a:gd name="T39" fmla="*/ 84 h 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5" h="84">
                    <a:moveTo>
                      <a:pt x="52" y="81"/>
                    </a:moveTo>
                    <a:cubicBezTo>
                      <a:pt x="48" y="84"/>
                      <a:pt x="34" y="83"/>
                      <a:pt x="28" y="81"/>
                    </a:cubicBezTo>
                    <a:cubicBezTo>
                      <a:pt x="21" y="78"/>
                      <a:pt x="15" y="70"/>
                      <a:pt x="12" y="65"/>
                    </a:cubicBezTo>
                    <a:cubicBezTo>
                      <a:pt x="8" y="59"/>
                      <a:pt x="5" y="55"/>
                      <a:pt x="4" y="49"/>
                    </a:cubicBezTo>
                    <a:cubicBezTo>
                      <a:pt x="2" y="42"/>
                      <a:pt x="0" y="33"/>
                      <a:pt x="2" y="28"/>
                    </a:cubicBezTo>
                    <a:cubicBezTo>
                      <a:pt x="3" y="22"/>
                      <a:pt x="8" y="18"/>
                      <a:pt x="12" y="14"/>
                    </a:cubicBezTo>
                    <a:cubicBezTo>
                      <a:pt x="15" y="9"/>
                      <a:pt x="18" y="1"/>
                      <a:pt x="23" y="1"/>
                    </a:cubicBezTo>
                    <a:cubicBezTo>
                      <a:pt x="28" y="0"/>
                      <a:pt x="37" y="4"/>
                      <a:pt x="42" y="9"/>
                    </a:cubicBezTo>
                    <a:cubicBezTo>
                      <a:pt x="46" y="13"/>
                      <a:pt x="48" y="22"/>
                      <a:pt x="50" y="28"/>
                    </a:cubicBezTo>
                    <a:cubicBezTo>
                      <a:pt x="51" y="33"/>
                      <a:pt x="50" y="38"/>
                      <a:pt x="50" y="44"/>
                    </a:cubicBezTo>
                    <a:cubicBezTo>
                      <a:pt x="50" y="49"/>
                      <a:pt x="50" y="54"/>
                      <a:pt x="50" y="60"/>
                    </a:cubicBezTo>
                    <a:cubicBezTo>
                      <a:pt x="50" y="66"/>
                      <a:pt x="55" y="77"/>
                      <a:pt x="52" y="81"/>
                    </a:cubicBezTo>
                    <a:close/>
                  </a:path>
                </a:pathLst>
              </a:custGeom>
              <a:solidFill>
                <a:srgbClr val="008000"/>
              </a:solidFill>
              <a:ln w="3175">
                <a:solidFill>
                  <a:schemeClr val="tx1"/>
                </a:solidFill>
                <a:round/>
                <a:headEnd/>
                <a:tailEnd/>
              </a:ln>
            </p:spPr>
            <p:txBody>
              <a:bodyPr rot="10800000" wrap="none" anchor="ctr"/>
              <a:lstStyle/>
              <a:p>
                <a:endParaRPr lang="en-US"/>
              </a:p>
            </p:txBody>
          </p:sp>
          <p:sp>
            <p:nvSpPr>
              <p:cNvPr id="3560" name="Freeform 561"/>
              <p:cNvSpPr>
                <a:spLocks/>
              </p:cNvSpPr>
              <p:nvPr/>
            </p:nvSpPr>
            <p:spPr bwMode="auto">
              <a:xfrm>
                <a:off x="460" y="1879"/>
                <a:ext cx="76" cy="124"/>
              </a:xfrm>
              <a:custGeom>
                <a:avLst/>
                <a:gdLst>
                  <a:gd name="T0" fmla="*/ 12669 w 55"/>
                  <a:gd name="T1" fmla="*/ 60798 h 84"/>
                  <a:gd name="T2" fmla="*/ 6980 w 55"/>
                  <a:gd name="T3" fmla="*/ 60798 h 84"/>
                  <a:gd name="T4" fmla="*/ 2931 w 55"/>
                  <a:gd name="T5" fmla="*/ 49021 h 84"/>
                  <a:gd name="T6" fmla="*/ 1005 w 55"/>
                  <a:gd name="T7" fmla="*/ 36418 h 84"/>
                  <a:gd name="T8" fmla="*/ 526 w 55"/>
                  <a:gd name="T9" fmla="*/ 20974 h 84"/>
                  <a:gd name="T10" fmla="*/ 2931 w 55"/>
                  <a:gd name="T11" fmla="*/ 10713 h 84"/>
                  <a:gd name="T12" fmla="*/ 5596 w 55"/>
                  <a:gd name="T13" fmla="*/ 1 h 84"/>
                  <a:gd name="T14" fmla="*/ 10228 w 55"/>
                  <a:gd name="T15" fmla="*/ 6520 h 84"/>
                  <a:gd name="T16" fmla="*/ 12112 w 55"/>
                  <a:gd name="T17" fmla="*/ 20974 h 84"/>
                  <a:gd name="T18" fmla="*/ 12112 w 55"/>
                  <a:gd name="T19" fmla="*/ 33208 h 84"/>
                  <a:gd name="T20" fmla="*/ 12112 w 55"/>
                  <a:gd name="T21" fmla="*/ 45074 h 84"/>
                  <a:gd name="T22" fmla="*/ 12669 w 55"/>
                  <a:gd name="T23" fmla="*/ 60798 h 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5"/>
                  <a:gd name="T37" fmla="*/ 0 h 84"/>
                  <a:gd name="T38" fmla="*/ 55 w 55"/>
                  <a:gd name="T39" fmla="*/ 84 h 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5" h="84">
                    <a:moveTo>
                      <a:pt x="52" y="81"/>
                    </a:moveTo>
                    <a:cubicBezTo>
                      <a:pt x="48" y="84"/>
                      <a:pt x="34" y="83"/>
                      <a:pt x="28" y="81"/>
                    </a:cubicBezTo>
                    <a:cubicBezTo>
                      <a:pt x="21" y="78"/>
                      <a:pt x="15" y="70"/>
                      <a:pt x="12" y="65"/>
                    </a:cubicBezTo>
                    <a:cubicBezTo>
                      <a:pt x="8" y="59"/>
                      <a:pt x="5" y="55"/>
                      <a:pt x="4" y="49"/>
                    </a:cubicBezTo>
                    <a:cubicBezTo>
                      <a:pt x="2" y="42"/>
                      <a:pt x="0" y="33"/>
                      <a:pt x="2" y="28"/>
                    </a:cubicBezTo>
                    <a:cubicBezTo>
                      <a:pt x="3" y="22"/>
                      <a:pt x="8" y="18"/>
                      <a:pt x="12" y="14"/>
                    </a:cubicBezTo>
                    <a:cubicBezTo>
                      <a:pt x="15" y="9"/>
                      <a:pt x="18" y="1"/>
                      <a:pt x="23" y="1"/>
                    </a:cubicBezTo>
                    <a:cubicBezTo>
                      <a:pt x="28" y="0"/>
                      <a:pt x="37" y="4"/>
                      <a:pt x="42" y="9"/>
                    </a:cubicBezTo>
                    <a:cubicBezTo>
                      <a:pt x="46" y="13"/>
                      <a:pt x="48" y="22"/>
                      <a:pt x="50" y="28"/>
                    </a:cubicBezTo>
                    <a:cubicBezTo>
                      <a:pt x="51" y="33"/>
                      <a:pt x="50" y="38"/>
                      <a:pt x="50" y="44"/>
                    </a:cubicBezTo>
                    <a:cubicBezTo>
                      <a:pt x="50" y="49"/>
                      <a:pt x="50" y="54"/>
                      <a:pt x="50" y="60"/>
                    </a:cubicBezTo>
                    <a:cubicBezTo>
                      <a:pt x="50" y="66"/>
                      <a:pt x="55" y="77"/>
                      <a:pt x="52" y="81"/>
                    </a:cubicBezTo>
                    <a:close/>
                  </a:path>
                </a:pathLst>
              </a:custGeom>
              <a:solidFill>
                <a:srgbClr val="008000"/>
              </a:solidFill>
              <a:ln w="3175">
                <a:solidFill>
                  <a:schemeClr val="tx1"/>
                </a:solidFill>
                <a:round/>
                <a:headEnd/>
                <a:tailEnd/>
              </a:ln>
            </p:spPr>
            <p:txBody>
              <a:bodyPr wrap="none" anchor="ctr"/>
              <a:lstStyle/>
              <a:p>
                <a:endParaRPr lang="en-US"/>
              </a:p>
            </p:txBody>
          </p:sp>
          <p:sp>
            <p:nvSpPr>
              <p:cNvPr id="3561" name="Freeform 562"/>
              <p:cNvSpPr>
                <a:spLocks/>
              </p:cNvSpPr>
              <p:nvPr/>
            </p:nvSpPr>
            <p:spPr bwMode="auto">
              <a:xfrm flipH="1">
                <a:off x="526" y="1879"/>
                <a:ext cx="76" cy="124"/>
              </a:xfrm>
              <a:custGeom>
                <a:avLst/>
                <a:gdLst>
                  <a:gd name="T0" fmla="*/ 12669 w 55"/>
                  <a:gd name="T1" fmla="*/ 60798 h 84"/>
                  <a:gd name="T2" fmla="*/ 6980 w 55"/>
                  <a:gd name="T3" fmla="*/ 60798 h 84"/>
                  <a:gd name="T4" fmla="*/ 2931 w 55"/>
                  <a:gd name="T5" fmla="*/ 49021 h 84"/>
                  <a:gd name="T6" fmla="*/ 1005 w 55"/>
                  <a:gd name="T7" fmla="*/ 36418 h 84"/>
                  <a:gd name="T8" fmla="*/ 526 w 55"/>
                  <a:gd name="T9" fmla="*/ 20974 h 84"/>
                  <a:gd name="T10" fmla="*/ 2931 w 55"/>
                  <a:gd name="T11" fmla="*/ 10713 h 84"/>
                  <a:gd name="T12" fmla="*/ 5596 w 55"/>
                  <a:gd name="T13" fmla="*/ 1 h 84"/>
                  <a:gd name="T14" fmla="*/ 10228 w 55"/>
                  <a:gd name="T15" fmla="*/ 6520 h 84"/>
                  <a:gd name="T16" fmla="*/ 12112 w 55"/>
                  <a:gd name="T17" fmla="*/ 20974 h 84"/>
                  <a:gd name="T18" fmla="*/ 12112 w 55"/>
                  <a:gd name="T19" fmla="*/ 33208 h 84"/>
                  <a:gd name="T20" fmla="*/ 12112 w 55"/>
                  <a:gd name="T21" fmla="*/ 45074 h 84"/>
                  <a:gd name="T22" fmla="*/ 12669 w 55"/>
                  <a:gd name="T23" fmla="*/ 60798 h 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5"/>
                  <a:gd name="T37" fmla="*/ 0 h 84"/>
                  <a:gd name="T38" fmla="*/ 55 w 55"/>
                  <a:gd name="T39" fmla="*/ 84 h 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5" h="84">
                    <a:moveTo>
                      <a:pt x="52" y="81"/>
                    </a:moveTo>
                    <a:cubicBezTo>
                      <a:pt x="48" y="84"/>
                      <a:pt x="34" y="83"/>
                      <a:pt x="28" y="81"/>
                    </a:cubicBezTo>
                    <a:cubicBezTo>
                      <a:pt x="21" y="78"/>
                      <a:pt x="15" y="70"/>
                      <a:pt x="12" y="65"/>
                    </a:cubicBezTo>
                    <a:cubicBezTo>
                      <a:pt x="8" y="59"/>
                      <a:pt x="5" y="55"/>
                      <a:pt x="4" y="49"/>
                    </a:cubicBezTo>
                    <a:cubicBezTo>
                      <a:pt x="2" y="42"/>
                      <a:pt x="0" y="33"/>
                      <a:pt x="2" y="28"/>
                    </a:cubicBezTo>
                    <a:cubicBezTo>
                      <a:pt x="3" y="22"/>
                      <a:pt x="8" y="18"/>
                      <a:pt x="12" y="14"/>
                    </a:cubicBezTo>
                    <a:cubicBezTo>
                      <a:pt x="15" y="9"/>
                      <a:pt x="18" y="1"/>
                      <a:pt x="23" y="1"/>
                    </a:cubicBezTo>
                    <a:cubicBezTo>
                      <a:pt x="28" y="0"/>
                      <a:pt x="37" y="4"/>
                      <a:pt x="42" y="9"/>
                    </a:cubicBezTo>
                    <a:cubicBezTo>
                      <a:pt x="46" y="13"/>
                      <a:pt x="48" y="22"/>
                      <a:pt x="50" y="28"/>
                    </a:cubicBezTo>
                    <a:cubicBezTo>
                      <a:pt x="51" y="33"/>
                      <a:pt x="50" y="38"/>
                      <a:pt x="50" y="44"/>
                    </a:cubicBezTo>
                    <a:cubicBezTo>
                      <a:pt x="50" y="49"/>
                      <a:pt x="50" y="54"/>
                      <a:pt x="50" y="60"/>
                    </a:cubicBezTo>
                    <a:cubicBezTo>
                      <a:pt x="50" y="66"/>
                      <a:pt x="55" y="77"/>
                      <a:pt x="52" y="81"/>
                    </a:cubicBezTo>
                    <a:close/>
                  </a:path>
                </a:pathLst>
              </a:custGeom>
              <a:solidFill>
                <a:srgbClr val="008000"/>
              </a:solidFill>
              <a:ln w="3175">
                <a:solidFill>
                  <a:schemeClr val="tx1"/>
                </a:solidFill>
                <a:round/>
                <a:headEnd/>
                <a:tailEnd/>
              </a:ln>
            </p:spPr>
            <p:txBody>
              <a:bodyPr wrap="none" anchor="ctr"/>
              <a:lstStyle/>
              <a:p>
                <a:endParaRPr lang="en-US"/>
              </a:p>
            </p:txBody>
          </p:sp>
          <p:sp>
            <p:nvSpPr>
              <p:cNvPr id="3562" name="Freeform 563"/>
              <p:cNvSpPr>
                <a:spLocks/>
              </p:cNvSpPr>
              <p:nvPr/>
            </p:nvSpPr>
            <p:spPr bwMode="auto">
              <a:xfrm>
                <a:off x="452" y="1906"/>
                <a:ext cx="76" cy="92"/>
              </a:xfrm>
              <a:custGeom>
                <a:avLst/>
                <a:gdLst>
                  <a:gd name="T0" fmla="*/ 12669 w 55"/>
                  <a:gd name="T1" fmla="*/ 377 h 84"/>
                  <a:gd name="T2" fmla="*/ 6980 w 55"/>
                  <a:gd name="T3" fmla="*/ 377 h 84"/>
                  <a:gd name="T4" fmla="*/ 2931 w 55"/>
                  <a:gd name="T5" fmla="*/ 304 h 84"/>
                  <a:gd name="T6" fmla="*/ 1005 w 55"/>
                  <a:gd name="T7" fmla="*/ 232 h 84"/>
                  <a:gd name="T8" fmla="*/ 526 w 55"/>
                  <a:gd name="T9" fmla="*/ 135 h 84"/>
                  <a:gd name="T10" fmla="*/ 2931 w 55"/>
                  <a:gd name="T11" fmla="*/ 65 h 84"/>
                  <a:gd name="T12" fmla="*/ 5596 w 55"/>
                  <a:gd name="T13" fmla="*/ 1 h 84"/>
                  <a:gd name="T14" fmla="*/ 10228 w 55"/>
                  <a:gd name="T15" fmla="*/ 41 h 84"/>
                  <a:gd name="T16" fmla="*/ 12112 w 55"/>
                  <a:gd name="T17" fmla="*/ 135 h 84"/>
                  <a:gd name="T18" fmla="*/ 12112 w 55"/>
                  <a:gd name="T19" fmla="*/ 211 h 84"/>
                  <a:gd name="T20" fmla="*/ 12112 w 55"/>
                  <a:gd name="T21" fmla="*/ 285 h 84"/>
                  <a:gd name="T22" fmla="*/ 12669 w 55"/>
                  <a:gd name="T23" fmla="*/ 377 h 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5"/>
                  <a:gd name="T37" fmla="*/ 0 h 84"/>
                  <a:gd name="T38" fmla="*/ 55 w 55"/>
                  <a:gd name="T39" fmla="*/ 84 h 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5" h="84">
                    <a:moveTo>
                      <a:pt x="52" y="81"/>
                    </a:moveTo>
                    <a:cubicBezTo>
                      <a:pt x="48" y="84"/>
                      <a:pt x="34" y="83"/>
                      <a:pt x="28" y="81"/>
                    </a:cubicBezTo>
                    <a:cubicBezTo>
                      <a:pt x="21" y="78"/>
                      <a:pt x="15" y="70"/>
                      <a:pt x="12" y="65"/>
                    </a:cubicBezTo>
                    <a:cubicBezTo>
                      <a:pt x="8" y="59"/>
                      <a:pt x="5" y="55"/>
                      <a:pt x="4" y="49"/>
                    </a:cubicBezTo>
                    <a:cubicBezTo>
                      <a:pt x="2" y="42"/>
                      <a:pt x="0" y="33"/>
                      <a:pt x="2" y="28"/>
                    </a:cubicBezTo>
                    <a:cubicBezTo>
                      <a:pt x="3" y="22"/>
                      <a:pt x="8" y="18"/>
                      <a:pt x="12" y="14"/>
                    </a:cubicBezTo>
                    <a:cubicBezTo>
                      <a:pt x="15" y="9"/>
                      <a:pt x="18" y="1"/>
                      <a:pt x="23" y="1"/>
                    </a:cubicBezTo>
                    <a:cubicBezTo>
                      <a:pt x="28" y="0"/>
                      <a:pt x="37" y="4"/>
                      <a:pt x="42" y="9"/>
                    </a:cubicBezTo>
                    <a:cubicBezTo>
                      <a:pt x="46" y="13"/>
                      <a:pt x="48" y="22"/>
                      <a:pt x="50" y="28"/>
                    </a:cubicBezTo>
                    <a:cubicBezTo>
                      <a:pt x="51" y="33"/>
                      <a:pt x="50" y="38"/>
                      <a:pt x="50" y="44"/>
                    </a:cubicBezTo>
                    <a:cubicBezTo>
                      <a:pt x="50" y="49"/>
                      <a:pt x="50" y="54"/>
                      <a:pt x="50" y="60"/>
                    </a:cubicBezTo>
                    <a:cubicBezTo>
                      <a:pt x="50" y="66"/>
                      <a:pt x="55" y="77"/>
                      <a:pt x="52" y="81"/>
                    </a:cubicBezTo>
                    <a:close/>
                  </a:path>
                </a:pathLst>
              </a:custGeom>
              <a:solidFill>
                <a:srgbClr val="008000"/>
              </a:solidFill>
              <a:ln w="3175">
                <a:solidFill>
                  <a:schemeClr val="tx1"/>
                </a:solidFill>
                <a:round/>
                <a:headEnd/>
                <a:tailEnd/>
              </a:ln>
            </p:spPr>
            <p:txBody>
              <a:bodyPr wrap="none" anchor="ctr"/>
              <a:lstStyle/>
              <a:p>
                <a:endParaRPr lang="en-US"/>
              </a:p>
            </p:txBody>
          </p:sp>
          <p:sp>
            <p:nvSpPr>
              <p:cNvPr id="3563" name="Freeform 564"/>
              <p:cNvSpPr>
                <a:spLocks/>
              </p:cNvSpPr>
              <p:nvPr/>
            </p:nvSpPr>
            <p:spPr bwMode="auto">
              <a:xfrm>
                <a:off x="463" y="1917"/>
                <a:ext cx="76" cy="76"/>
              </a:xfrm>
              <a:custGeom>
                <a:avLst/>
                <a:gdLst>
                  <a:gd name="T0" fmla="*/ 12669 w 55"/>
                  <a:gd name="T1" fmla="*/ 14 h 84"/>
                  <a:gd name="T2" fmla="*/ 6980 w 55"/>
                  <a:gd name="T3" fmla="*/ 14 h 84"/>
                  <a:gd name="T4" fmla="*/ 2931 w 55"/>
                  <a:gd name="T5" fmla="*/ 12 h 84"/>
                  <a:gd name="T6" fmla="*/ 1005 w 55"/>
                  <a:gd name="T7" fmla="*/ 9 h 84"/>
                  <a:gd name="T8" fmla="*/ 526 w 55"/>
                  <a:gd name="T9" fmla="*/ 5 h 84"/>
                  <a:gd name="T10" fmla="*/ 2931 w 55"/>
                  <a:gd name="T11" fmla="*/ 5 h 84"/>
                  <a:gd name="T12" fmla="*/ 5596 w 55"/>
                  <a:gd name="T13" fmla="*/ 1 h 84"/>
                  <a:gd name="T14" fmla="*/ 10228 w 55"/>
                  <a:gd name="T15" fmla="*/ 5 h 84"/>
                  <a:gd name="T16" fmla="*/ 12112 w 55"/>
                  <a:gd name="T17" fmla="*/ 5 h 84"/>
                  <a:gd name="T18" fmla="*/ 12112 w 55"/>
                  <a:gd name="T19" fmla="*/ 8 h 84"/>
                  <a:gd name="T20" fmla="*/ 12112 w 55"/>
                  <a:gd name="T21" fmla="*/ 11 h 84"/>
                  <a:gd name="T22" fmla="*/ 12669 w 55"/>
                  <a:gd name="T23" fmla="*/ 14 h 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5"/>
                  <a:gd name="T37" fmla="*/ 0 h 84"/>
                  <a:gd name="T38" fmla="*/ 55 w 55"/>
                  <a:gd name="T39" fmla="*/ 84 h 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5" h="84">
                    <a:moveTo>
                      <a:pt x="52" y="81"/>
                    </a:moveTo>
                    <a:cubicBezTo>
                      <a:pt x="48" y="84"/>
                      <a:pt x="34" y="83"/>
                      <a:pt x="28" y="81"/>
                    </a:cubicBezTo>
                    <a:cubicBezTo>
                      <a:pt x="21" y="78"/>
                      <a:pt x="15" y="70"/>
                      <a:pt x="12" y="65"/>
                    </a:cubicBezTo>
                    <a:cubicBezTo>
                      <a:pt x="8" y="59"/>
                      <a:pt x="5" y="55"/>
                      <a:pt x="4" y="49"/>
                    </a:cubicBezTo>
                    <a:cubicBezTo>
                      <a:pt x="2" y="42"/>
                      <a:pt x="0" y="33"/>
                      <a:pt x="2" y="28"/>
                    </a:cubicBezTo>
                    <a:cubicBezTo>
                      <a:pt x="3" y="22"/>
                      <a:pt x="8" y="18"/>
                      <a:pt x="12" y="14"/>
                    </a:cubicBezTo>
                    <a:cubicBezTo>
                      <a:pt x="15" y="9"/>
                      <a:pt x="18" y="1"/>
                      <a:pt x="23" y="1"/>
                    </a:cubicBezTo>
                    <a:cubicBezTo>
                      <a:pt x="28" y="0"/>
                      <a:pt x="37" y="4"/>
                      <a:pt x="42" y="9"/>
                    </a:cubicBezTo>
                    <a:cubicBezTo>
                      <a:pt x="46" y="13"/>
                      <a:pt x="48" y="22"/>
                      <a:pt x="50" y="28"/>
                    </a:cubicBezTo>
                    <a:cubicBezTo>
                      <a:pt x="51" y="33"/>
                      <a:pt x="50" y="38"/>
                      <a:pt x="50" y="44"/>
                    </a:cubicBezTo>
                    <a:cubicBezTo>
                      <a:pt x="50" y="49"/>
                      <a:pt x="50" y="54"/>
                      <a:pt x="50" y="60"/>
                    </a:cubicBezTo>
                    <a:cubicBezTo>
                      <a:pt x="50" y="66"/>
                      <a:pt x="55" y="77"/>
                      <a:pt x="52" y="81"/>
                    </a:cubicBezTo>
                    <a:close/>
                  </a:path>
                </a:pathLst>
              </a:custGeom>
              <a:solidFill>
                <a:srgbClr val="008000"/>
              </a:solidFill>
              <a:ln w="3175">
                <a:solidFill>
                  <a:schemeClr val="tx1"/>
                </a:solidFill>
                <a:round/>
                <a:headEnd/>
                <a:tailEnd/>
              </a:ln>
            </p:spPr>
            <p:txBody>
              <a:bodyPr wrap="none" anchor="ctr"/>
              <a:lstStyle/>
              <a:p>
                <a:endParaRPr lang="en-US"/>
              </a:p>
            </p:txBody>
          </p:sp>
          <p:sp>
            <p:nvSpPr>
              <p:cNvPr id="3564" name="Freeform 565"/>
              <p:cNvSpPr>
                <a:spLocks/>
              </p:cNvSpPr>
              <p:nvPr/>
            </p:nvSpPr>
            <p:spPr bwMode="auto">
              <a:xfrm flipH="1">
                <a:off x="518" y="1914"/>
                <a:ext cx="76" cy="84"/>
              </a:xfrm>
              <a:custGeom>
                <a:avLst/>
                <a:gdLst>
                  <a:gd name="T0" fmla="*/ 12669 w 55"/>
                  <a:gd name="T1" fmla="*/ 81 h 84"/>
                  <a:gd name="T2" fmla="*/ 6980 w 55"/>
                  <a:gd name="T3" fmla="*/ 81 h 84"/>
                  <a:gd name="T4" fmla="*/ 2931 w 55"/>
                  <a:gd name="T5" fmla="*/ 65 h 84"/>
                  <a:gd name="T6" fmla="*/ 1005 w 55"/>
                  <a:gd name="T7" fmla="*/ 49 h 84"/>
                  <a:gd name="T8" fmla="*/ 526 w 55"/>
                  <a:gd name="T9" fmla="*/ 28 h 84"/>
                  <a:gd name="T10" fmla="*/ 2931 w 55"/>
                  <a:gd name="T11" fmla="*/ 14 h 84"/>
                  <a:gd name="T12" fmla="*/ 5596 w 55"/>
                  <a:gd name="T13" fmla="*/ 1 h 84"/>
                  <a:gd name="T14" fmla="*/ 10228 w 55"/>
                  <a:gd name="T15" fmla="*/ 9 h 84"/>
                  <a:gd name="T16" fmla="*/ 12112 w 55"/>
                  <a:gd name="T17" fmla="*/ 28 h 84"/>
                  <a:gd name="T18" fmla="*/ 12112 w 55"/>
                  <a:gd name="T19" fmla="*/ 44 h 84"/>
                  <a:gd name="T20" fmla="*/ 12112 w 55"/>
                  <a:gd name="T21" fmla="*/ 60 h 84"/>
                  <a:gd name="T22" fmla="*/ 12669 w 55"/>
                  <a:gd name="T23" fmla="*/ 81 h 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5"/>
                  <a:gd name="T37" fmla="*/ 0 h 84"/>
                  <a:gd name="T38" fmla="*/ 55 w 55"/>
                  <a:gd name="T39" fmla="*/ 84 h 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5" h="84">
                    <a:moveTo>
                      <a:pt x="52" y="81"/>
                    </a:moveTo>
                    <a:cubicBezTo>
                      <a:pt x="48" y="84"/>
                      <a:pt x="34" y="83"/>
                      <a:pt x="28" y="81"/>
                    </a:cubicBezTo>
                    <a:cubicBezTo>
                      <a:pt x="21" y="78"/>
                      <a:pt x="15" y="70"/>
                      <a:pt x="12" y="65"/>
                    </a:cubicBezTo>
                    <a:cubicBezTo>
                      <a:pt x="8" y="59"/>
                      <a:pt x="5" y="55"/>
                      <a:pt x="4" y="49"/>
                    </a:cubicBezTo>
                    <a:cubicBezTo>
                      <a:pt x="2" y="42"/>
                      <a:pt x="0" y="33"/>
                      <a:pt x="2" y="28"/>
                    </a:cubicBezTo>
                    <a:cubicBezTo>
                      <a:pt x="3" y="22"/>
                      <a:pt x="8" y="18"/>
                      <a:pt x="12" y="14"/>
                    </a:cubicBezTo>
                    <a:cubicBezTo>
                      <a:pt x="15" y="9"/>
                      <a:pt x="18" y="1"/>
                      <a:pt x="23" y="1"/>
                    </a:cubicBezTo>
                    <a:cubicBezTo>
                      <a:pt x="28" y="0"/>
                      <a:pt x="37" y="4"/>
                      <a:pt x="42" y="9"/>
                    </a:cubicBezTo>
                    <a:cubicBezTo>
                      <a:pt x="46" y="13"/>
                      <a:pt x="48" y="22"/>
                      <a:pt x="50" y="28"/>
                    </a:cubicBezTo>
                    <a:cubicBezTo>
                      <a:pt x="51" y="33"/>
                      <a:pt x="50" y="38"/>
                      <a:pt x="50" y="44"/>
                    </a:cubicBezTo>
                    <a:cubicBezTo>
                      <a:pt x="50" y="49"/>
                      <a:pt x="50" y="54"/>
                      <a:pt x="50" y="60"/>
                    </a:cubicBezTo>
                    <a:cubicBezTo>
                      <a:pt x="50" y="66"/>
                      <a:pt x="55" y="77"/>
                      <a:pt x="52" y="81"/>
                    </a:cubicBezTo>
                    <a:close/>
                  </a:path>
                </a:pathLst>
              </a:custGeom>
              <a:solidFill>
                <a:srgbClr val="008000"/>
              </a:solidFill>
              <a:ln w="3175">
                <a:solidFill>
                  <a:schemeClr val="tx1"/>
                </a:solidFill>
                <a:round/>
                <a:headEnd/>
                <a:tailEnd/>
              </a:ln>
            </p:spPr>
            <p:txBody>
              <a:bodyPr wrap="none" anchor="ctr"/>
              <a:lstStyle/>
              <a:p>
                <a:endParaRPr lang="en-US"/>
              </a:p>
            </p:txBody>
          </p:sp>
        </p:grpSp>
        <p:grpSp>
          <p:nvGrpSpPr>
            <p:cNvPr id="3538" name="Group 566"/>
            <p:cNvGrpSpPr>
              <a:grpSpLocks/>
            </p:cNvGrpSpPr>
            <p:nvPr/>
          </p:nvGrpSpPr>
          <p:grpSpPr bwMode="auto">
            <a:xfrm>
              <a:off x="984" y="1413"/>
              <a:ext cx="162" cy="128"/>
              <a:chOff x="452" y="1875"/>
              <a:chExt cx="150" cy="128"/>
            </a:xfrm>
          </p:grpSpPr>
          <p:sp>
            <p:nvSpPr>
              <p:cNvPr id="3553" name="Freeform 567"/>
              <p:cNvSpPr>
                <a:spLocks/>
              </p:cNvSpPr>
              <p:nvPr/>
            </p:nvSpPr>
            <p:spPr bwMode="auto">
              <a:xfrm flipH="1" flipV="1">
                <a:off x="510" y="1875"/>
                <a:ext cx="47" cy="79"/>
              </a:xfrm>
              <a:custGeom>
                <a:avLst/>
                <a:gdLst>
                  <a:gd name="T0" fmla="*/ 3 w 55"/>
                  <a:gd name="T1" fmla="*/ 28 h 84"/>
                  <a:gd name="T2" fmla="*/ 3 w 55"/>
                  <a:gd name="T3" fmla="*/ 28 h 84"/>
                  <a:gd name="T4" fmla="*/ 3 w 55"/>
                  <a:gd name="T5" fmla="*/ 23 h 84"/>
                  <a:gd name="T6" fmla="*/ 3 w 55"/>
                  <a:gd name="T7" fmla="*/ 18 h 84"/>
                  <a:gd name="T8" fmla="*/ 2 w 55"/>
                  <a:gd name="T9" fmla="*/ 9 h 84"/>
                  <a:gd name="T10" fmla="*/ 3 w 55"/>
                  <a:gd name="T11" fmla="*/ 8 h 84"/>
                  <a:gd name="T12" fmla="*/ 3 w 55"/>
                  <a:gd name="T13" fmla="*/ 1 h 84"/>
                  <a:gd name="T14" fmla="*/ 3 w 55"/>
                  <a:gd name="T15" fmla="*/ 8 h 84"/>
                  <a:gd name="T16" fmla="*/ 3 w 55"/>
                  <a:gd name="T17" fmla="*/ 9 h 84"/>
                  <a:gd name="T18" fmla="*/ 3 w 55"/>
                  <a:gd name="T19" fmla="*/ 17 h 84"/>
                  <a:gd name="T20" fmla="*/ 3 w 55"/>
                  <a:gd name="T21" fmla="*/ 22 h 84"/>
                  <a:gd name="T22" fmla="*/ 3 w 55"/>
                  <a:gd name="T23" fmla="*/ 28 h 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5"/>
                  <a:gd name="T37" fmla="*/ 0 h 84"/>
                  <a:gd name="T38" fmla="*/ 55 w 55"/>
                  <a:gd name="T39" fmla="*/ 84 h 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5" h="84">
                    <a:moveTo>
                      <a:pt x="52" y="81"/>
                    </a:moveTo>
                    <a:cubicBezTo>
                      <a:pt x="48" y="84"/>
                      <a:pt x="34" y="83"/>
                      <a:pt x="28" y="81"/>
                    </a:cubicBezTo>
                    <a:cubicBezTo>
                      <a:pt x="21" y="78"/>
                      <a:pt x="15" y="70"/>
                      <a:pt x="12" y="65"/>
                    </a:cubicBezTo>
                    <a:cubicBezTo>
                      <a:pt x="8" y="59"/>
                      <a:pt x="5" y="55"/>
                      <a:pt x="4" y="49"/>
                    </a:cubicBezTo>
                    <a:cubicBezTo>
                      <a:pt x="2" y="42"/>
                      <a:pt x="0" y="33"/>
                      <a:pt x="2" y="28"/>
                    </a:cubicBezTo>
                    <a:cubicBezTo>
                      <a:pt x="3" y="22"/>
                      <a:pt x="8" y="18"/>
                      <a:pt x="12" y="14"/>
                    </a:cubicBezTo>
                    <a:cubicBezTo>
                      <a:pt x="15" y="9"/>
                      <a:pt x="18" y="1"/>
                      <a:pt x="23" y="1"/>
                    </a:cubicBezTo>
                    <a:cubicBezTo>
                      <a:pt x="28" y="0"/>
                      <a:pt x="37" y="4"/>
                      <a:pt x="42" y="9"/>
                    </a:cubicBezTo>
                    <a:cubicBezTo>
                      <a:pt x="46" y="13"/>
                      <a:pt x="48" y="22"/>
                      <a:pt x="50" y="28"/>
                    </a:cubicBezTo>
                    <a:cubicBezTo>
                      <a:pt x="51" y="33"/>
                      <a:pt x="50" y="38"/>
                      <a:pt x="50" y="44"/>
                    </a:cubicBezTo>
                    <a:cubicBezTo>
                      <a:pt x="50" y="49"/>
                      <a:pt x="50" y="54"/>
                      <a:pt x="50" y="60"/>
                    </a:cubicBezTo>
                    <a:cubicBezTo>
                      <a:pt x="50" y="66"/>
                      <a:pt x="55" y="77"/>
                      <a:pt x="52" y="81"/>
                    </a:cubicBezTo>
                    <a:close/>
                  </a:path>
                </a:pathLst>
              </a:custGeom>
              <a:solidFill>
                <a:srgbClr val="008000"/>
              </a:solidFill>
              <a:ln w="3175">
                <a:solidFill>
                  <a:schemeClr val="tx1"/>
                </a:solidFill>
                <a:round/>
                <a:headEnd/>
                <a:tailEnd/>
              </a:ln>
            </p:spPr>
            <p:txBody>
              <a:bodyPr rot="10800000" wrap="none" anchor="ctr"/>
              <a:lstStyle/>
              <a:p>
                <a:endParaRPr lang="en-US"/>
              </a:p>
            </p:txBody>
          </p:sp>
          <p:sp>
            <p:nvSpPr>
              <p:cNvPr id="3554" name="Freeform 568"/>
              <p:cNvSpPr>
                <a:spLocks/>
              </p:cNvSpPr>
              <p:nvPr/>
            </p:nvSpPr>
            <p:spPr bwMode="auto">
              <a:xfrm>
                <a:off x="460" y="1879"/>
                <a:ext cx="76" cy="124"/>
              </a:xfrm>
              <a:custGeom>
                <a:avLst/>
                <a:gdLst>
                  <a:gd name="T0" fmla="*/ 12669 w 55"/>
                  <a:gd name="T1" fmla="*/ 60798 h 84"/>
                  <a:gd name="T2" fmla="*/ 6980 w 55"/>
                  <a:gd name="T3" fmla="*/ 60798 h 84"/>
                  <a:gd name="T4" fmla="*/ 2931 w 55"/>
                  <a:gd name="T5" fmla="*/ 49021 h 84"/>
                  <a:gd name="T6" fmla="*/ 1005 w 55"/>
                  <a:gd name="T7" fmla="*/ 36418 h 84"/>
                  <a:gd name="T8" fmla="*/ 526 w 55"/>
                  <a:gd name="T9" fmla="*/ 20974 h 84"/>
                  <a:gd name="T10" fmla="*/ 2931 w 55"/>
                  <a:gd name="T11" fmla="*/ 10713 h 84"/>
                  <a:gd name="T12" fmla="*/ 5596 w 55"/>
                  <a:gd name="T13" fmla="*/ 1 h 84"/>
                  <a:gd name="T14" fmla="*/ 10228 w 55"/>
                  <a:gd name="T15" fmla="*/ 6520 h 84"/>
                  <a:gd name="T16" fmla="*/ 12112 w 55"/>
                  <a:gd name="T17" fmla="*/ 20974 h 84"/>
                  <a:gd name="T18" fmla="*/ 12112 w 55"/>
                  <a:gd name="T19" fmla="*/ 33208 h 84"/>
                  <a:gd name="T20" fmla="*/ 12112 w 55"/>
                  <a:gd name="T21" fmla="*/ 45074 h 84"/>
                  <a:gd name="T22" fmla="*/ 12669 w 55"/>
                  <a:gd name="T23" fmla="*/ 60798 h 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5"/>
                  <a:gd name="T37" fmla="*/ 0 h 84"/>
                  <a:gd name="T38" fmla="*/ 55 w 55"/>
                  <a:gd name="T39" fmla="*/ 84 h 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5" h="84">
                    <a:moveTo>
                      <a:pt x="52" y="81"/>
                    </a:moveTo>
                    <a:cubicBezTo>
                      <a:pt x="48" y="84"/>
                      <a:pt x="34" y="83"/>
                      <a:pt x="28" y="81"/>
                    </a:cubicBezTo>
                    <a:cubicBezTo>
                      <a:pt x="21" y="78"/>
                      <a:pt x="15" y="70"/>
                      <a:pt x="12" y="65"/>
                    </a:cubicBezTo>
                    <a:cubicBezTo>
                      <a:pt x="8" y="59"/>
                      <a:pt x="5" y="55"/>
                      <a:pt x="4" y="49"/>
                    </a:cubicBezTo>
                    <a:cubicBezTo>
                      <a:pt x="2" y="42"/>
                      <a:pt x="0" y="33"/>
                      <a:pt x="2" y="28"/>
                    </a:cubicBezTo>
                    <a:cubicBezTo>
                      <a:pt x="3" y="22"/>
                      <a:pt x="8" y="18"/>
                      <a:pt x="12" y="14"/>
                    </a:cubicBezTo>
                    <a:cubicBezTo>
                      <a:pt x="15" y="9"/>
                      <a:pt x="18" y="1"/>
                      <a:pt x="23" y="1"/>
                    </a:cubicBezTo>
                    <a:cubicBezTo>
                      <a:pt x="28" y="0"/>
                      <a:pt x="37" y="4"/>
                      <a:pt x="42" y="9"/>
                    </a:cubicBezTo>
                    <a:cubicBezTo>
                      <a:pt x="46" y="13"/>
                      <a:pt x="48" y="22"/>
                      <a:pt x="50" y="28"/>
                    </a:cubicBezTo>
                    <a:cubicBezTo>
                      <a:pt x="51" y="33"/>
                      <a:pt x="50" y="38"/>
                      <a:pt x="50" y="44"/>
                    </a:cubicBezTo>
                    <a:cubicBezTo>
                      <a:pt x="50" y="49"/>
                      <a:pt x="50" y="54"/>
                      <a:pt x="50" y="60"/>
                    </a:cubicBezTo>
                    <a:cubicBezTo>
                      <a:pt x="50" y="66"/>
                      <a:pt x="55" y="77"/>
                      <a:pt x="52" y="81"/>
                    </a:cubicBezTo>
                    <a:close/>
                  </a:path>
                </a:pathLst>
              </a:custGeom>
              <a:solidFill>
                <a:srgbClr val="008000"/>
              </a:solidFill>
              <a:ln w="3175">
                <a:solidFill>
                  <a:schemeClr val="tx1"/>
                </a:solidFill>
                <a:round/>
                <a:headEnd/>
                <a:tailEnd/>
              </a:ln>
            </p:spPr>
            <p:txBody>
              <a:bodyPr wrap="none" anchor="ctr"/>
              <a:lstStyle/>
              <a:p>
                <a:endParaRPr lang="en-US"/>
              </a:p>
            </p:txBody>
          </p:sp>
          <p:sp>
            <p:nvSpPr>
              <p:cNvPr id="3555" name="Freeform 569"/>
              <p:cNvSpPr>
                <a:spLocks/>
              </p:cNvSpPr>
              <p:nvPr/>
            </p:nvSpPr>
            <p:spPr bwMode="auto">
              <a:xfrm flipH="1">
                <a:off x="526" y="1879"/>
                <a:ext cx="76" cy="124"/>
              </a:xfrm>
              <a:custGeom>
                <a:avLst/>
                <a:gdLst>
                  <a:gd name="T0" fmla="*/ 12669 w 55"/>
                  <a:gd name="T1" fmla="*/ 60798 h 84"/>
                  <a:gd name="T2" fmla="*/ 6980 w 55"/>
                  <a:gd name="T3" fmla="*/ 60798 h 84"/>
                  <a:gd name="T4" fmla="*/ 2931 w 55"/>
                  <a:gd name="T5" fmla="*/ 49021 h 84"/>
                  <a:gd name="T6" fmla="*/ 1005 w 55"/>
                  <a:gd name="T7" fmla="*/ 36418 h 84"/>
                  <a:gd name="T8" fmla="*/ 526 w 55"/>
                  <a:gd name="T9" fmla="*/ 20974 h 84"/>
                  <a:gd name="T10" fmla="*/ 2931 w 55"/>
                  <a:gd name="T11" fmla="*/ 10713 h 84"/>
                  <a:gd name="T12" fmla="*/ 5596 w 55"/>
                  <a:gd name="T13" fmla="*/ 1 h 84"/>
                  <a:gd name="T14" fmla="*/ 10228 w 55"/>
                  <a:gd name="T15" fmla="*/ 6520 h 84"/>
                  <a:gd name="T16" fmla="*/ 12112 w 55"/>
                  <a:gd name="T17" fmla="*/ 20974 h 84"/>
                  <a:gd name="T18" fmla="*/ 12112 w 55"/>
                  <a:gd name="T19" fmla="*/ 33208 h 84"/>
                  <a:gd name="T20" fmla="*/ 12112 w 55"/>
                  <a:gd name="T21" fmla="*/ 45074 h 84"/>
                  <a:gd name="T22" fmla="*/ 12669 w 55"/>
                  <a:gd name="T23" fmla="*/ 60798 h 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5"/>
                  <a:gd name="T37" fmla="*/ 0 h 84"/>
                  <a:gd name="T38" fmla="*/ 55 w 55"/>
                  <a:gd name="T39" fmla="*/ 84 h 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5" h="84">
                    <a:moveTo>
                      <a:pt x="52" y="81"/>
                    </a:moveTo>
                    <a:cubicBezTo>
                      <a:pt x="48" y="84"/>
                      <a:pt x="34" y="83"/>
                      <a:pt x="28" y="81"/>
                    </a:cubicBezTo>
                    <a:cubicBezTo>
                      <a:pt x="21" y="78"/>
                      <a:pt x="15" y="70"/>
                      <a:pt x="12" y="65"/>
                    </a:cubicBezTo>
                    <a:cubicBezTo>
                      <a:pt x="8" y="59"/>
                      <a:pt x="5" y="55"/>
                      <a:pt x="4" y="49"/>
                    </a:cubicBezTo>
                    <a:cubicBezTo>
                      <a:pt x="2" y="42"/>
                      <a:pt x="0" y="33"/>
                      <a:pt x="2" y="28"/>
                    </a:cubicBezTo>
                    <a:cubicBezTo>
                      <a:pt x="3" y="22"/>
                      <a:pt x="8" y="18"/>
                      <a:pt x="12" y="14"/>
                    </a:cubicBezTo>
                    <a:cubicBezTo>
                      <a:pt x="15" y="9"/>
                      <a:pt x="18" y="1"/>
                      <a:pt x="23" y="1"/>
                    </a:cubicBezTo>
                    <a:cubicBezTo>
                      <a:pt x="28" y="0"/>
                      <a:pt x="37" y="4"/>
                      <a:pt x="42" y="9"/>
                    </a:cubicBezTo>
                    <a:cubicBezTo>
                      <a:pt x="46" y="13"/>
                      <a:pt x="48" y="22"/>
                      <a:pt x="50" y="28"/>
                    </a:cubicBezTo>
                    <a:cubicBezTo>
                      <a:pt x="51" y="33"/>
                      <a:pt x="50" y="38"/>
                      <a:pt x="50" y="44"/>
                    </a:cubicBezTo>
                    <a:cubicBezTo>
                      <a:pt x="50" y="49"/>
                      <a:pt x="50" y="54"/>
                      <a:pt x="50" y="60"/>
                    </a:cubicBezTo>
                    <a:cubicBezTo>
                      <a:pt x="50" y="66"/>
                      <a:pt x="55" y="77"/>
                      <a:pt x="52" y="81"/>
                    </a:cubicBezTo>
                    <a:close/>
                  </a:path>
                </a:pathLst>
              </a:custGeom>
              <a:solidFill>
                <a:srgbClr val="008000"/>
              </a:solidFill>
              <a:ln w="3175">
                <a:solidFill>
                  <a:schemeClr val="tx1"/>
                </a:solidFill>
                <a:round/>
                <a:headEnd/>
                <a:tailEnd/>
              </a:ln>
            </p:spPr>
            <p:txBody>
              <a:bodyPr wrap="none" anchor="ctr"/>
              <a:lstStyle/>
              <a:p>
                <a:endParaRPr lang="en-US"/>
              </a:p>
            </p:txBody>
          </p:sp>
          <p:sp>
            <p:nvSpPr>
              <p:cNvPr id="3556" name="Freeform 570"/>
              <p:cNvSpPr>
                <a:spLocks/>
              </p:cNvSpPr>
              <p:nvPr/>
            </p:nvSpPr>
            <p:spPr bwMode="auto">
              <a:xfrm>
                <a:off x="452" y="1906"/>
                <a:ext cx="76" cy="92"/>
              </a:xfrm>
              <a:custGeom>
                <a:avLst/>
                <a:gdLst>
                  <a:gd name="T0" fmla="*/ 12669 w 55"/>
                  <a:gd name="T1" fmla="*/ 377 h 84"/>
                  <a:gd name="T2" fmla="*/ 6980 w 55"/>
                  <a:gd name="T3" fmla="*/ 377 h 84"/>
                  <a:gd name="T4" fmla="*/ 2931 w 55"/>
                  <a:gd name="T5" fmla="*/ 304 h 84"/>
                  <a:gd name="T6" fmla="*/ 1005 w 55"/>
                  <a:gd name="T7" fmla="*/ 232 h 84"/>
                  <a:gd name="T8" fmla="*/ 526 w 55"/>
                  <a:gd name="T9" fmla="*/ 135 h 84"/>
                  <a:gd name="T10" fmla="*/ 2931 w 55"/>
                  <a:gd name="T11" fmla="*/ 65 h 84"/>
                  <a:gd name="T12" fmla="*/ 5596 w 55"/>
                  <a:gd name="T13" fmla="*/ 1 h 84"/>
                  <a:gd name="T14" fmla="*/ 10228 w 55"/>
                  <a:gd name="T15" fmla="*/ 41 h 84"/>
                  <a:gd name="T16" fmla="*/ 12112 w 55"/>
                  <a:gd name="T17" fmla="*/ 135 h 84"/>
                  <a:gd name="T18" fmla="*/ 12112 w 55"/>
                  <a:gd name="T19" fmla="*/ 211 h 84"/>
                  <a:gd name="T20" fmla="*/ 12112 w 55"/>
                  <a:gd name="T21" fmla="*/ 285 h 84"/>
                  <a:gd name="T22" fmla="*/ 12669 w 55"/>
                  <a:gd name="T23" fmla="*/ 377 h 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5"/>
                  <a:gd name="T37" fmla="*/ 0 h 84"/>
                  <a:gd name="T38" fmla="*/ 55 w 55"/>
                  <a:gd name="T39" fmla="*/ 84 h 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5" h="84">
                    <a:moveTo>
                      <a:pt x="52" y="81"/>
                    </a:moveTo>
                    <a:cubicBezTo>
                      <a:pt x="48" y="84"/>
                      <a:pt x="34" y="83"/>
                      <a:pt x="28" y="81"/>
                    </a:cubicBezTo>
                    <a:cubicBezTo>
                      <a:pt x="21" y="78"/>
                      <a:pt x="15" y="70"/>
                      <a:pt x="12" y="65"/>
                    </a:cubicBezTo>
                    <a:cubicBezTo>
                      <a:pt x="8" y="59"/>
                      <a:pt x="5" y="55"/>
                      <a:pt x="4" y="49"/>
                    </a:cubicBezTo>
                    <a:cubicBezTo>
                      <a:pt x="2" y="42"/>
                      <a:pt x="0" y="33"/>
                      <a:pt x="2" y="28"/>
                    </a:cubicBezTo>
                    <a:cubicBezTo>
                      <a:pt x="3" y="22"/>
                      <a:pt x="8" y="18"/>
                      <a:pt x="12" y="14"/>
                    </a:cubicBezTo>
                    <a:cubicBezTo>
                      <a:pt x="15" y="9"/>
                      <a:pt x="18" y="1"/>
                      <a:pt x="23" y="1"/>
                    </a:cubicBezTo>
                    <a:cubicBezTo>
                      <a:pt x="28" y="0"/>
                      <a:pt x="37" y="4"/>
                      <a:pt x="42" y="9"/>
                    </a:cubicBezTo>
                    <a:cubicBezTo>
                      <a:pt x="46" y="13"/>
                      <a:pt x="48" y="22"/>
                      <a:pt x="50" y="28"/>
                    </a:cubicBezTo>
                    <a:cubicBezTo>
                      <a:pt x="51" y="33"/>
                      <a:pt x="50" y="38"/>
                      <a:pt x="50" y="44"/>
                    </a:cubicBezTo>
                    <a:cubicBezTo>
                      <a:pt x="50" y="49"/>
                      <a:pt x="50" y="54"/>
                      <a:pt x="50" y="60"/>
                    </a:cubicBezTo>
                    <a:cubicBezTo>
                      <a:pt x="50" y="66"/>
                      <a:pt x="55" y="77"/>
                      <a:pt x="52" y="81"/>
                    </a:cubicBezTo>
                    <a:close/>
                  </a:path>
                </a:pathLst>
              </a:custGeom>
              <a:solidFill>
                <a:srgbClr val="008000"/>
              </a:solidFill>
              <a:ln w="3175">
                <a:solidFill>
                  <a:schemeClr val="tx1"/>
                </a:solidFill>
                <a:round/>
                <a:headEnd/>
                <a:tailEnd/>
              </a:ln>
            </p:spPr>
            <p:txBody>
              <a:bodyPr wrap="none" anchor="ctr"/>
              <a:lstStyle/>
              <a:p>
                <a:endParaRPr lang="en-US"/>
              </a:p>
            </p:txBody>
          </p:sp>
          <p:sp>
            <p:nvSpPr>
              <p:cNvPr id="3557" name="Freeform 571"/>
              <p:cNvSpPr>
                <a:spLocks/>
              </p:cNvSpPr>
              <p:nvPr/>
            </p:nvSpPr>
            <p:spPr bwMode="auto">
              <a:xfrm>
                <a:off x="463" y="1917"/>
                <a:ext cx="76" cy="76"/>
              </a:xfrm>
              <a:custGeom>
                <a:avLst/>
                <a:gdLst>
                  <a:gd name="T0" fmla="*/ 12669 w 55"/>
                  <a:gd name="T1" fmla="*/ 14 h 84"/>
                  <a:gd name="T2" fmla="*/ 6980 w 55"/>
                  <a:gd name="T3" fmla="*/ 14 h 84"/>
                  <a:gd name="T4" fmla="*/ 2931 w 55"/>
                  <a:gd name="T5" fmla="*/ 12 h 84"/>
                  <a:gd name="T6" fmla="*/ 1005 w 55"/>
                  <a:gd name="T7" fmla="*/ 9 h 84"/>
                  <a:gd name="T8" fmla="*/ 526 w 55"/>
                  <a:gd name="T9" fmla="*/ 5 h 84"/>
                  <a:gd name="T10" fmla="*/ 2931 w 55"/>
                  <a:gd name="T11" fmla="*/ 5 h 84"/>
                  <a:gd name="T12" fmla="*/ 5596 w 55"/>
                  <a:gd name="T13" fmla="*/ 1 h 84"/>
                  <a:gd name="T14" fmla="*/ 10228 w 55"/>
                  <a:gd name="T15" fmla="*/ 5 h 84"/>
                  <a:gd name="T16" fmla="*/ 12112 w 55"/>
                  <a:gd name="T17" fmla="*/ 5 h 84"/>
                  <a:gd name="T18" fmla="*/ 12112 w 55"/>
                  <a:gd name="T19" fmla="*/ 8 h 84"/>
                  <a:gd name="T20" fmla="*/ 12112 w 55"/>
                  <a:gd name="T21" fmla="*/ 11 h 84"/>
                  <a:gd name="T22" fmla="*/ 12669 w 55"/>
                  <a:gd name="T23" fmla="*/ 14 h 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5"/>
                  <a:gd name="T37" fmla="*/ 0 h 84"/>
                  <a:gd name="T38" fmla="*/ 55 w 55"/>
                  <a:gd name="T39" fmla="*/ 84 h 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5" h="84">
                    <a:moveTo>
                      <a:pt x="52" y="81"/>
                    </a:moveTo>
                    <a:cubicBezTo>
                      <a:pt x="48" y="84"/>
                      <a:pt x="34" y="83"/>
                      <a:pt x="28" y="81"/>
                    </a:cubicBezTo>
                    <a:cubicBezTo>
                      <a:pt x="21" y="78"/>
                      <a:pt x="15" y="70"/>
                      <a:pt x="12" y="65"/>
                    </a:cubicBezTo>
                    <a:cubicBezTo>
                      <a:pt x="8" y="59"/>
                      <a:pt x="5" y="55"/>
                      <a:pt x="4" y="49"/>
                    </a:cubicBezTo>
                    <a:cubicBezTo>
                      <a:pt x="2" y="42"/>
                      <a:pt x="0" y="33"/>
                      <a:pt x="2" y="28"/>
                    </a:cubicBezTo>
                    <a:cubicBezTo>
                      <a:pt x="3" y="22"/>
                      <a:pt x="8" y="18"/>
                      <a:pt x="12" y="14"/>
                    </a:cubicBezTo>
                    <a:cubicBezTo>
                      <a:pt x="15" y="9"/>
                      <a:pt x="18" y="1"/>
                      <a:pt x="23" y="1"/>
                    </a:cubicBezTo>
                    <a:cubicBezTo>
                      <a:pt x="28" y="0"/>
                      <a:pt x="37" y="4"/>
                      <a:pt x="42" y="9"/>
                    </a:cubicBezTo>
                    <a:cubicBezTo>
                      <a:pt x="46" y="13"/>
                      <a:pt x="48" y="22"/>
                      <a:pt x="50" y="28"/>
                    </a:cubicBezTo>
                    <a:cubicBezTo>
                      <a:pt x="51" y="33"/>
                      <a:pt x="50" y="38"/>
                      <a:pt x="50" y="44"/>
                    </a:cubicBezTo>
                    <a:cubicBezTo>
                      <a:pt x="50" y="49"/>
                      <a:pt x="50" y="54"/>
                      <a:pt x="50" y="60"/>
                    </a:cubicBezTo>
                    <a:cubicBezTo>
                      <a:pt x="50" y="66"/>
                      <a:pt x="55" y="77"/>
                      <a:pt x="52" y="81"/>
                    </a:cubicBezTo>
                    <a:close/>
                  </a:path>
                </a:pathLst>
              </a:custGeom>
              <a:solidFill>
                <a:srgbClr val="008000"/>
              </a:solidFill>
              <a:ln w="3175">
                <a:solidFill>
                  <a:schemeClr val="tx1"/>
                </a:solidFill>
                <a:round/>
                <a:headEnd/>
                <a:tailEnd/>
              </a:ln>
            </p:spPr>
            <p:txBody>
              <a:bodyPr wrap="none" anchor="ctr"/>
              <a:lstStyle/>
              <a:p>
                <a:endParaRPr lang="en-US"/>
              </a:p>
            </p:txBody>
          </p:sp>
          <p:sp>
            <p:nvSpPr>
              <p:cNvPr id="3558" name="Freeform 572"/>
              <p:cNvSpPr>
                <a:spLocks/>
              </p:cNvSpPr>
              <p:nvPr/>
            </p:nvSpPr>
            <p:spPr bwMode="auto">
              <a:xfrm flipH="1">
                <a:off x="518" y="1914"/>
                <a:ext cx="76" cy="84"/>
              </a:xfrm>
              <a:custGeom>
                <a:avLst/>
                <a:gdLst>
                  <a:gd name="T0" fmla="*/ 12669 w 55"/>
                  <a:gd name="T1" fmla="*/ 81 h 84"/>
                  <a:gd name="T2" fmla="*/ 6980 w 55"/>
                  <a:gd name="T3" fmla="*/ 81 h 84"/>
                  <a:gd name="T4" fmla="*/ 2931 w 55"/>
                  <a:gd name="T5" fmla="*/ 65 h 84"/>
                  <a:gd name="T6" fmla="*/ 1005 w 55"/>
                  <a:gd name="T7" fmla="*/ 49 h 84"/>
                  <a:gd name="T8" fmla="*/ 526 w 55"/>
                  <a:gd name="T9" fmla="*/ 28 h 84"/>
                  <a:gd name="T10" fmla="*/ 2931 w 55"/>
                  <a:gd name="T11" fmla="*/ 14 h 84"/>
                  <a:gd name="T12" fmla="*/ 5596 w 55"/>
                  <a:gd name="T13" fmla="*/ 1 h 84"/>
                  <a:gd name="T14" fmla="*/ 10228 w 55"/>
                  <a:gd name="T15" fmla="*/ 9 h 84"/>
                  <a:gd name="T16" fmla="*/ 12112 w 55"/>
                  <a:gd name="T17" fmla="*/ 28 h 84"/>
                  <a:gd name="T18" fmla="*/ 12112 w 55"/>
                  <a:gd name="T19" fmla="*/ 44 h 84"/>
                  <a:gd name="T20" fmla="*/ 12112 w 55"/>
                  <a:gd name="T21" fmla="*/ 60 h 84"/>
                  <a:gd name="T22" fmla="*/ 12669 w 55"/>
                  <a:gd name="T23" fmla="*/ 81 h 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5"/>
                  <a:gd name="T37" fmla="*/ 0 h 84"/>
                  <a:gd name="T38" fmla="*/ 55 w 55"/>
                  <a:gd name="T39" fmla="*/ 84 h 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5" h="84">
                    <a:moveTo>
                      <a:pt x="52" y="81"/>
                    </a:moveTo>
                    <a:cubicBezTo>
                      <a:pt x="48" y="84"/>
                      <a:pt x="34" y="83"/>
                      <a:pt x="28" y="81"/>
                    </a:cubicBezTo>
                    <a:cubicBezTo>
                      <a:pt x="21" y="78"/>
                      <a:pt x="15" y="70"/>
                      <a:pt x="12" y="65"/>
                    </a:cubicBezTo>
                    <a:cubicBezTo>
                      <a:pt x="8" y="59"/>
                      <a:pt x="5" y="55"/>
                      <a:pt x="4" y="49"/>
                    </a:cubicBezTo>
                    <a:cubicBezTo>
                      <a:pt x="2" y="42"/>
                      <a:pt x="0" y="33"/>
                      <a:pt x="2" y="28"/>
                    </a:cubicBezTo>
                    <a:cubicBezTo>
                      <a:pt x="3" y="22"/>
                      <a:pt x="8" y="18"/>
                      <a:pt x="12" y="14"/>
                    </a:cubicBezTo>
                    <a:cubicBezTo>
                      <a:pt x="15" y="9"/>
                      <a:pt x="18" y="1"/>
                      <a:pt x="23" y="1"/>
                    </a:cubicBezTo>
                    <a:cubicBezTo>
                      <a:pt x="28" y="0"/>
                      <a:pt x="37" y="4"/>
                      <a:pt x="42" y="9"/>
                    </a:cubicBezTo>
                    <a:cubicBezTo>
                      <a:pt x="46" y="13"/>
                      <a:pt x="48" y="22"/>
                      <a:pt x="50" y="28"/>
                    </a:cubicBezTo>
                    <a:cubicBezTo>
                      <a:pt x="51" y="33"/>
                      <a:pt x="50" y="38"/>
                      <a:pt x="50" y="44"/>
                    </a:cubicBezTo>
                    <a:cubicBezTo>
                      <a:pt x="50" y="49"/>
                      <a:pt x="50" y="54"/>
                      <a:pt x="50" y="60"/>
                    </a:cubicBezTo>
                    <a:cubicBezTo>
                      <a:pt x="50" y="66"/>
                      <a:pt x="55" y="77"/>
                      <a:pt x="52" y="81"/>
                    </a:cubicBezTo>
                    <a:close/>
                  </a:path>
                </a:pathLst>
              </a:custGeom>
              <a:solidFill>
                <a:srgbClr val="008000"/>
              </a:solidFill>
              <a:ln w="3175">
                <a:solidFill>
                  <a:schemeClr val="tx1"/>
                </a:solidFill>
                <a:round/>
                <a:headEnd/>
                <a:tailEnd/>
              </a:ln>
            </p:spPr>
            <p:txBody>
              <a:bodyPr wrap="none" anchor="ctr"/>
              <a:lstStyle/>
              <a:p>
                <a:endParaRPr lang="en-US"/>
              </a:p>
            </p:txBody>
          </p:sp>
        </p:grpSp>
        <p:grpSp>
          <p:nvGrpSpPr>
            <p:cNvPr id="3539" name="Group 573"/>
            <p:cNvGrpSpPr>
              <a:grpSpLocks/>
            </p:cNvGrpSpPr>
            <p:nvPr/>
          </p:nvGrpSpPr>
          <p:grpSpPr bwMode="auto">
            <a:xfrm>
              <a:off x="1120" y="1527"/>
              <a:ext cx="163" cy="128"/>
              <a:chOff x="452" y="1875"/>
              <a:chExt cx="150" cy="128"/>
            </a:xfrm>
          </p:grpSpPr>
          <p:sp>
            <p:nvSpPr>
              <p:cNvPr id="3547" name="Freeform 574"/>
              <p:cNvSpPr>
                <a:spLocks/>
              </p:cNvSpPr>
              <p:nvPr/>
            </p:nvSpPr>
            <p:spPr bwMode="auto">
              <a:xfrm flipH="1" flipV="1">
                <a:off x="510" y="1875"/>
                <a:ext cx="47" cy="79"/>
              </a:xfrm>
              <a:custGeom>
                <a:avLst/>
                <a:gdLst>
                  <a:gd name="T0" fmla="*/ 3 w 55"/>
                  <a:gd name="T1" fmla="*/ 28 h 84"/>
                  <a:gd name="T2" fmla="*/ 3 w 55"/>
                  <a:gd name="T3" fmla="*/ 28 h 84"/>
                  <a:gd name="T4" fmla="*/ 3 w 55"/>
                  <a:gd name="T5" fmla="*/ 23 h 84"/>
                  <a:gd name="T6" fmla="*/ 3 w 55"/>
                  <a:gd name="T7" fmla="*/ 18 h 84"/>
                  <a:gd name="T8" fmla="*/ 2 w 55"/>
                  <a:gd name="T9" fmla="*/ 9 h 84"/>
                  <a:gd name="T10" fmla="*/ 3 w 55"/>
                  <a:gd name="T11" fmla="*/ 8 h 84"/>
                  <a:gd name="T12" fmla="*/ 3 w 55"/>
                  <a:gd name="T13" fmla="*/ 1 h 84"/>
                  <a:gd name="T14" fmla="*/ 3 w 55"/>
                  <a:gd name="T15" fmla="*/ 8 h 84"/>
                  <a:gd name="T16" fmla="*/ 3 w 55"/>
                  <a:gd name="T17" fmla="*/ 9 h 84"/>
                  <a:gd name="T18" fmla="*/ 3 w 55"/>
                  <a:gd name="T19" fmla="*/ 17 h 84"/>
                  <a:gd name="T20" fmla="*/ 3 w 55"/>
                  <a:gd name="T21" fmla="*/ 22 h 84"/>
                  <a:gd name="T22" fmla="*/ 3 w 55"/>
                  <a:gd name="T23" fmla="*/ 28 h 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5"/>
                  <a:gd name="T37" fmla="*/ 0 h 84"/>
                  <a:gd name="T38" fmla="*/ 55 w 55"/>
                  <a:gd name="T39" fmla="*/ 84 h 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5" h="84">
                    <a:moveTo>
                      <a:pt x="52" y="81"/>
                    </a:moveTo>
                    <a:cubicBezTo>
                      <a:pt x="48" y="84"/>
                      <a:pt x="34" y="83"/>
                      <a:pt x="28" y="81"/>
                    </a:cubicBezTo>
                    <a:cubicBezTo>
                      <a:pt x="21" y="78"/>
                      <a:pt x="15" y="70"/>
                      <a:pt x="12" y="65"/>
                    </a:cubicBezTo>
                    <a:cubicBezTo>
                      <a:pt x="8" y="59"/>
                      <a:pt x="5" y="55"/>
                      <a:pt x="4" y="49"/>
                    </a:cubicBezTo>
                    <a:cubicBezTo>
                      <a:pt x="2" y="42"/>
                      <a:pt x="0" y="33"/>
                      <a:pt x="2" y="28"/>
                    </a:cubicBezTo>
                    <a:cubicBezTo>
                      <a:pt x="3" y="22"/>
                      <a:pt x="8" y="18"/>
                      <a:pt x="12" y="14"/>
                    </a:cubicBezTo>
                    <a:cubicBezTo>
                      <a:pt x="15" y="9"/>
                      <a:pt x="18" y="1"/>
                      <a:pt x="23" y="1"/>
                    </a:cubicBezTo>
                    <a:cubicBezTo>
                      <a:pt x="28" y="0"/>
                      <a:pt x="37" y="4"/>
                      <a:pt x="42" y="9"/>
                    </a:cubicBezTo>
                    <a:cubicBezTo>
                      <a:pt x="46" y="13"/>
                      <a:pt x="48" y="22"/>
                      <a:pt x="50" y="28"/>
                    </a:cubicBezTo>
                    <a:cubicBezTo>
                      <a:pt x="51" y="33"/>
                      <a:pt x="50" y="38"/>
                      <a:pt x="50" y="44"/>
                    </a:cubicBezTo>
                    <a:cubicBezTo>
                      <a:pt x="50" y="49"/>
                      <a:pt x="50" y="54"/>
                      <a:pt x="50" y="60"/>
                    </a:cubicBezTo>
                    <a:cubicBezTo>
                      <a:pt x="50" y="66"/>
                      <a:pt x="55" y="77"/>
                      <a:pt x="52" y="81"/>
                    </a:cubicBezTo>
                    <a:close/>
                  </a:path>
                </a:pathLst>
              </a:custGeom>
              <a:solidFill>
                <a:srgbClr val="008000"/>
              </a:solidFill>
              <a:ln w="3175">
                <a:solidFill>
                  <a:schemeClr val="tx1"/>
                </a:solidFill>
                <a:round/>
                <a:headEnd/>
                <a:tailEnd/>
              </a:ln>
            </p:spPr>
            <p:txBody>
              <a:bodyPr rot="10800000" wrap="none" anchor="ctr"/>
              <a:lstStyle/>
              <a:p>
                <a:endParaRPr lang="en-US"/>
              </a:p>
            </p:txBody>
          </p:sp>
          <p:sp>
            <p:nvSpPr>
              <p:cNvPr id="3548" name="Freeform 575"/>
              <p:cNvSpPr>
                <a:spLocks/>
              </p:cNvSpPr>
              <p:nvPr/>
            </p:nvSpPr>
            <p:spPr bwMode="auto">
              <a:xfrm>
                <a:off x="460" y="1879"/>
                <a:ext cx="76" cy="124"/>
              </a:xfrm>
              <a:custGeom>
                <a:avLst/>
                <a:gdLst>
                  <a:gd name="T0" fmla="*/ 12669 w 55"/>
                  <a:gd name="T1" fmla="*/ 60798 h 84"/>
                  <a:gd name="T2" fmla="*/ 6980 w 55"/>
                  <a:gd name="T3" fmla="*/ 60798 h 84"/>
                  <a:gd name="T4" fmla="*/ 2931 w 55"/>
                  <a:gd name="T5" fmla="*/ 49021 h 84"/>
                  <a:gd name="T6" fmla="*/ 1005 w 55"/>
                  <a:gd name="T7" fmla="*/ 36418 h 84"/>
                  <a:gd name="T8" fmla="*/ 526 w 55"/>
                  <a:gd name="T9" fmla="*/ 20974 h 84"/>
                  <a:gd name="T10" fmla="*/ 2931 w 55"/>
                  <a:gd name="T11" fmla="*/ 10713 h 84"/>
                  <a:gd name="T12" fmla="*/ 5596 w 55"/>
                  <a:gd name="T13" fmla="*/ 1 h 84"/>
                  <a:gd name="T14" fmla="*/ 10228 w 55"/>
                  <a:gd name="T15" fmla="*/ 6520 h 84"/>
                  <a:gd name="T16" fmla="*/ 12112 w 55"/>
                  <a:gd name="T17" fmla="*/ 20974 h 84"/>
                  <a:gd name="T18" fmla="*/ 12112 w 55"/>
                  <a:gd name="T19" fmla="*/ 33208 h 84"/>
                  <a:gd name="T20" fmla="*/ 12112 w 55"/>
                  <a:gd name="T21" fmla="*/ 45074 h 84"/>
                  <a:gd name="T22" fmla="*/ 12669 w 55"/>
                  <a:gd name="T23" fmla="*/ 60798 h 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5"/>
                  <a:gd name="T37" fmla="*/ 0 h 84"/>
                  <a:gd name="T38" fmla="*/ 55 w 55"/>
                  <a:gd name="T39" fmla="*/ 84 h 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5" h="84">
                    <a:moveTo>
                      <a:pt x="52" y="81"/>
                    </a:moveTo>
                    <a:cubicBezTo>
                      <a:pt x="48" y="84"/>
                      <a:pt x="34" y="83"/>
                      <a:pt x="28" y="81"/>
                    </a:cubicBezTo>
                    <a:cubicBezTo>
                      <a:pt x="21" y="78"/>
                      <a:pt x="15" y="70"/>
                      <a:pt x="12" y="65"/>
                    </a:cubicBezTo>
                    <a:cubicBezTo>
                      <a:pt x="8" y="59"/>
                      <a:pt x="5" y="55"/>
                      <a:pt x="4" y="49"/>
                    </a:cubicBezTo>
                    <a:cubicBezTo>
                      <a:pt x="2" y="42"/>
                      <a:pt x="0" y="33"/>
                      <a:pt x="2" y="28"/>
                    </a:cubicBezTo>
                    <a:cubicBezTo>
                      <a:pt x="3" y="22"/>
                      <a:pt x="8" y="18"/>
                      <a:pt x="12" y="14"/>
                    </a:cubicBezTo>
                    <a:cubicBezTo>
                      <a:pt x="15" y="9"/>
                      <a:pt x="18" y="1"/>
                      <a:pt x="23" y="1"/>
                    </a:cubicBezTo>
                    <a:cubicBezTo>
                      <a:pt x="28" y="0"/>
                      <a:pt x="37" y="4"/>
                      <a:pt x="42" y="9"/>
                    </a:cubicBezTo>
                    <a:cubicBezTo>
                      <a:pt x="46" y="13"/>
                      <a:pt x="48" y="22"/>
                      <a:pt x="50" y="28"/>
                    </a:cubicBezTo>
                    <a:cubicBezTo>
                      <a:pt x="51" y="33"/>
                      <a:pt x="50" y="38"/>
                      <a:pt x="50" y="44"/>
                    </a:cubicBezTo>
                    <a:cubicBezTo>
                      <a:pt x="50" y="49"/>
                      <a:pt x="50" y="54"/>
                      <a:pt x="50" y="60"/>
                    </a:cubicBezTo>
                    <a:cubicBezTo>
                      <a:pt x="50" y="66"/>
                      <a:pt x="55" y="77"/>
                      <a:pt x="52" y="81"/>
                    </a:cubicBezTo>
                    <a:close/>
                  </a:path>
                </a:pathLst>
              </a:custGeom>
              <a:solidFill>
                <a:srgbClr val="008000"/>
              </a:solidFill>
              <a:ln w="3175">
                <a:solidFill>
                  <a:schemeClr val="tx1"/>
                </a:solidFill>
                <a:round/>
                <a:headEnd/>
                <a:tailEnd/>
              </a:ln>
            </p:spPr>
            <p:txBody>
              <a:bodyPr wrap="none" anchor="ctr"/>
              <a:lstStyle/>
              <a:p>
                <a:endParaRPr lang="en-US"/>
              </a:p>
            </p:txBody>
          </p:sp>
          <p:sp>
            <p:nvSpPr>
              <p:cNvPr id="3549" name="Freeform 576"/>
              <p:cNvSpPr>
                <a:spLocks/>
              </p:cNvSpPr>
              <p:nvPr/>
            </p:nvSpPr>
            <p:spPr bwMode="auto">
              <a:xfrm flipH="1">
                <a:off x="526" y="1879"/>
                <a:ext cx="76" cy="124"/>
              </a:xfrm>
              <a:custGeom>
                <a:avLst/>
                <a:gdLst>
                  <a:gd name="T0" fmla="*/ 12669 w 55"/>
                  <a:gd name="T1" fmla="*/ 60798 h 84"/>
                  <a:gd name="T2" fmla="*/ 6980 w 55"/>
                  <a:gd name="T3" fmla="*/ 60798 h 84"/>
                  <a:gd name="T4" fmla="*/ 2931 w 55"/>
                  <a:gd name="T5" fmla="*/ 49021 h 84"/>
                  <a:gd name="T6" fmla="*/ 1005 w 55"/>
                  <a:gd name="T7" fmla="*/ 36418 h 84"/>
                  <a:gd name="T8" fmla="*/ 526 w 55"/>
                  <a:gd name="T9" fmla="*/ 20974 h 84"/>
                  <a:gd name="T10" fmla="*/ 2931 w 55"/>
                  <a:gd name="T11" fmla="*/ 10713 h 84"/>
                  <a:gd name="T12" fmla="*/ 5596 w 55"/>
                  <a:gd name="T13" fmla="*/ 1 h 84"/>
                  <a:gd name="T14" fmla="*/ 10228 w 55"/>
                  <a:gd name="T15" fmla="*/ 6520 h 84"/>
                  <a:gd name="T16" fmla="*/ 12112 w 55"/>
                  <a:gd name="T17" fmla="*/ 20974 h 84"/>
                  <a:gd name="T18" fmla="*/ 12112 w 55"/>
                  <a:gd name="T19" fmla="*/ 33208 h 84"/>
                  <a:gd name="T20" fmla="*/ 12112 w 55"/>
                  <a:gd name="T21" fmla="*/ 45074 h 84"/>
                  <a:gd name="T22" fmla="*/ 12669 w 55"/>
                  <a:gd name="T23" fmla="*/ 60798 h 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5"/>
                  <a:gd name="T37" fmla="*/ 0 h 84"/>
                  <a:gd name="T38" fmla="*/ 55 w 55"/>
                  <a:gd name="T39" fmla="*/ 84 h 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5" h="84">
                    <a:moveTo>
                      <a:pt x="52" y="81"/>
                    </a:moveTo>
                    <a:cubicBezTo>
                      <a:pt x="48" y="84"/>
                      <a:pt x="34" y="83"/>
                      <a:pt x="28" y="81"/>
                    </a:cubicBezTo>
                    <a:cubicBezTo>
                      <a:pt x="21" y="78"/>
                      <a:pt x="15" y="70"/>
                      <a:pt x="12" y="65"/>
                    </a:cubicBezTo>
                    <a:cubicBezTo>
                      <a:pt x="8" y="59"/>
                      <a:pt x="5" y="55"/>
                      <a:pt x="4" y="49"/>
                    </a:cubicBezTo>
                    <a:cubicBezTo>
                      <a:pt x="2" y="42"/>
                      <a:pt x="0" y="33"/>
                      <a:pt x="2" y="28"/>
                    </a:cubicBezTo>
                    <a:cubicBezTo>
                      <a:pt x="3" y="22"/>
                      <a:pt x="8" y="18"/>
                      <a:pt x="12" y="14"/>
                    </a:cubicBezTo>
                    <a:cubicBezTo>
                      <a:pt x="15" y="9"/>
                      <a:pt x="18" y="1"/>
                      <a:pt x="23" y="1"/>
                    </a:cubicBezTo>
                    <a:cubicBezTo>
                      <a:pt x="28" y="0"/>
                      <a:pt x="37" y="4"/>
                      <a:pt x="42" y="9"/>
                    </a:cubicBezTo>
                    <a:cubicBezTo>
                      <a:pt x="46" y="13"/>
                      <a:pt x="48" y="22"/>
                      <a:pt x="50" y="28"/>
                    </a:cubicBezTo>
                    <a:cubicBezTo>
                      <a:pt x="51" y="33"/>
                      <a:pt x="50" y="38"/>
                      <a:pt x="50" y="44"/>
                    </a:cubicBezTo>
                    <a:cubicBezTo>
                      <a:pt x="50" y="49"/>
                      <a:pt x="50" y="54"/>
                      <a:pt x="50" y="60"/>
                    </a:cubicBezTo>
                    <a:cubicBezTo>
                      <a:pt x="50" y="66"/>
                      <a:pt x="55" y="77"/>
                      <a:pt x="52" y="81"/>
                    </a:cubicBezTo>
                    <a:close/>
                  </a:path>
                </a:pathLst>
              </a:custGeom>
              <a:solidFill>
                <a:srgbClr val="008000"/>
              </a:solidFill>
              <a:ln w="3175">
                <a:solidFill>
                  <a:schemeClr val="tx1"/>
                </a:solidFill>
                <a:round/>
                <a:headEnd/>
                <a:tailEnd/>
              </a:ln>
            </p:spPr>
            <p:txBody>
              <a:bodyPr wrap="none" anchor="ctr"/>
              <a:lstStyle/>
              <a:p>
                <a:endParaRPr lang="en-US"/>
              </a:p>
            </p:txBody>
          </p:sp>
          <p:sp>
            <p:nvSpPr>
              <p:cNvPr id="3550" name="Freeform 577"/>
              <p:cNvSpPr>
                <a:spLocks/>
              </p:cNvSpPr>
              <p:nvPr/>
            </p:nvSpPr>
            <p:spPr bwMode="auto">
              <a:xfrm>
                <a:off x="452" y="1906"/>
                <a:ext cx="76" cy="92"/>
              </a:xfrm>
              <a:custGeom>
                <a:avLst/>
                <a:gdLst>
                  <a:gd name="T0" fmla="*/ 12669 w 55"/>
                  <a:gd name="T1" fmla="*/ 377 h 84"/>
                  <a:gd name="T2" fmla="*/ 6980 w 55"/>
                  <a:gd name="T3" fmla="*/ 377 h 84"/>
                  <a:gd name="T4" fmla="*/ 2931 w 55"/>
                  <a:gd name="T5" fmla="*/ 304 h 84"/>
                  <a:gd name="T6" fmla="*/ 1005 w 55"/>
                  <a:gd name="T7" fmla="*/ 232 h 84"/>
                  <a:gd name="T8" fmla="*/ 526 w 55"/>
                  <a:gd name="T9" fmla="*/ 135 h 84"/>
                  <a:gd name="T10" fmla="*/ 2931 w 55"/>
                  <a:gd name="T11" fmla="*/ 65 h 84"/>
                  <a:gd name="T12" fmla="*/ 5596 w 55"/>
                  <a:gd name="T13" fmla="*/ 1 h 84"/>
                  <a:gd name="T14" fmla="*/ 10228 w 55"/>
                  <a:gd name="T15" fmla="*/ 41 h 84"/>
                  <a:gd name="T16" fmla="*/ 12112 w 55"/>
                  <a:gd name="T17" fmla="*/ 135 h 84"/>
                  <a:gd name="T18" fmla="*/ 12112 w 55"/>
                  <a:gd name="T19" fmla="*/ 211 h 84"/>
                  <a:gd name="T20" fmla="*/ 12112 w 55"/>
                  <a:gd name="T21" fmla="*/ 285 h 84"/>
                  <a:gd name="T22" fmla="*/ 12669 w 55"/>
                  <a:gd name="T23" fmla="*/ 377 h 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5"/>
                  <a:gd name="T37" fmla="*/ 0 h 84"/>
                  <a:gd name="T38" fmla="*/ 55 w 55"/>
                  <a:gd name="T39" fmla="*/ 84 h 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5" h="84">
                    <a:moveTo>
                      <a:pt x="52" y="81"/>
                    </a:moveTo>
                    <a:cubicBezTo>
                      <a:pt x="48" y="84"/>
                      <a:pt x="34" y="83"/>
                      <a:pt x="28" y="81"/>
                    </a:cubicBezTo>
                    <a:cubicBezTo>
                      <a:pt x="21" y="78"/>
                      <a:pt x="15" y="70"/>
                      <a:pt x="12" y="65"/>
                    </a:cubicBezTo>
                    <a:cubicBezTo>
                      <a:pt x="8" y="59"/>
                      <a:pt x="5" y="55"/>
                      <a:pt x="4" y="49"/>
                    </a:cubicBezTo>
                    <a:cubicBezTo>
                      <a:pt x="2" y="42"/>
                      <a:pt x="0" y="33"/>
                      <a:pt x="2" y="28"/>
                    </a:cubicBezTo>
                    <a:cubicBezTo>
                      <a:pt x="3" y="22"/>
                      <a:pt x="8" y="18"/>
                      <a:pt x="12" y="14"/>
                    </a:cubicBezTo>
                    <a:cubicBezTo>
                      <a:pt x="15" y="9"/>
                      <a:pt x="18" y="1"/>
                      <a:pt x="23" y="1"/>
                    </a:cubicBezTo>
                    <a:cubicBezTo>
                      <a:pt x="28" y="0"/>
                      <a:pt x="37" y="4"/>
                      <a:pt x="42" y="9"/>
                    </a:cubicBezTo>
                    <a:cubicBezTo>
                      <a:pt x="46" y="13"/>
                      <a:pt x="48" y="22"/>
                      <a:pt x="50" y="28"/>
                    </a:cubicBezTo>
                    <a:cubicBezTo>
                      <a:pt x="51" y="33"/>
                      <a:pt x="50" y="38"/>
                      <a:pt x="50" y="44"/>
                    </a:cubicBezTo>
                    <a:cubicBezTo>
                      <a:pt x="50" y="49"/>
                      <a:pt x="50" y="54"/>
                      <a:pt x="50" y="60"/>
                    </a:cubicBezTo>
                    <a:cubicBezTo>
                      <a:pt x="50" y="66"/>
                      <a:pt x="55" y="77"/>
                      <a:pt x="52" y="81"/>
                    </a:cubicBezTo>
                    <a:close/>
                  </a:path>
                </a:pathLst>
              </a:custGeom>
              <a:solidFill>
                <a:srgbClr val="008000"/>
              </a:solidFill>
              <a:ln w="3175">
                <a:solidFill>
                  <a:schemeClr val="tx1"/>
                </a:solidFill>
                <a:round/>
                <a:headEnd/>
                <a:tailEnd/>
              </a:ln>
            </p:spPr>
            <p:txBody>
              <a:bodyPr wrap="none" anchor="ctr"/>
              <a:lstStyle/>
              <a:p>
                <a:endParaRPr lang="en-US"/>
              </a:p>
            </p:txBody>
          </p:sp>
          <p:sp>
            <p:nvSpPr>
              <p:cNvPr id="3551" name="Freeform 578"/>
              <p:cNvSpPr>
                <a:spLocks/>
              </p:cNvSpPr>
              <p:nvPr/>
            </p:nvSpPr>
            <p:spPr bwMode="auto">
              <a:xfrm>
                <a:off x="463" y="1917"/>
                <a:ext cx="76" cy="76"/>
              </a:xfrm>
              <a:custGeom>
                <a:avLst/>
                <a:gdLst>
                  <a:gd name="T0" fmla="*/ 12669 w 55"/>
                  <a:gd name="T1" fmla="*/ 14 h 84"/>
                  <a:gd name="T2" fmla="*/ 6980 w 55"/>
                  <a:gd name="T3" fmla="*/ 14 h 84"/>
                  <a:gd name="T4" fmla="*/ 2931 w 55"/>
                  <a:gd name="T5" fmla="*/ 12 h 84"/>
                  <a:gd name="T6" fmla="*/ 1005 w 55"/>
                  <a:gd name="T7" fmla="*/ 9 h 84"/>
                  <a:gd name="T8" fmla="*/ 526 w 55"/>
                  <a:gd name="T9" fmla="*/ 5 h 84"/>
                  <a:gd name="T10" fmla="*/ 2931 w 55"/>
                  <a:gd name="T11" fmla="*/ 5 h 84"/>
                  <a:gd name="T12" fmla="*/ 5596 w 55"/>
                  <a:gd name="T13" fmla="*/ 1 h 84"/>
                  <a:gd name="T14" fmla="*/ 10228 w 55"/>
                  <a:gd name="T15" fmla="*/ 5 h 84"/>
                  <a:gd name="T16" fmla="*/ 12112 w 55"/>
                  <a:gd name="T17" fmla="*/ 5 h 84"/>
                  <a:gd name="T18" fmla="*/ 12112 w 55"/>
                  <a:gd name="T19" fmla="*/ 8 h 84"/>
                  <a:gd name="T20" fmla="*/ 12112 w 55"/>
                  <a:gd name="T21" fmla="*/ 11 h 84"/>
                  <a:gd name="T22" fmla="*/ 12669 w 55"/>
                  <a:gd name="T23" fmla="*/ 14 h 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5"/>
                  <a:gd name="T37" fmla="*/ 0 h 84"/>
                  <a:gd name="T38" fmla="*/ 55 w 55"/>
                  <a:gd name="T39" fmla="*/ 84 h 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5" h="84">
                    <a:moveTo>
                      <a:pt x="52" y="81"/>
                    </a:moveTo>
                    <a:cubicBezTo>
                      <a:pt x="48" y="84"/>
                      <a:pt x="34" y="83"/>
                      <a:pt x="28" y="81"/>
                    </a:cubicBezTo>
                    <a:cubicBezTo>
                      <a:pt x="21" y="78"/>
                      <a:pt x="15" y="70"/>
                      <a:pt x="12" y="65"/>
                    </a:cubicBezTo>
                    <a:cubicBezTo>
                      <a:pt x="8" y="59"/>
                      <a:pt x="5" y="55"/>
                      <a:pt x="4" y="49"/>
                    </a:cubicBezTo>
                    <a:cubicBezTo>
                      <a:pt x="2" y="42"/>
                      <a:pt x="0" y="33"/>
                      <a:pt x="2" y="28"/>
                    </a:cubicBezTo>
                    <a:cubicBezTo>
                      <a:pt x="3" y="22"/>
                      <a:pt x="8" y="18"/>
                      <a:pt x="12" y="14"/>
                    </a:cubicBezTo>
                    <a:cubicBezTo>
                      <a:pt x="15" y="9"/>
                      <a:pt x="18" y="1"/>
                      <a:pt x="23" y="1"/>
                    </a:cubicBezTo>
                    <a:cubicBezTo>
                      <a:pt x="28" y="0"/>
                      <a:pt x="37" y="4"/>
                      <a:pt x="42" y="9"/>
                    </a:cubicBezTo>
                    <a:cubicBezTo>
                      <a:pt x="46" y="13"/>
                      <a:pt x="48" y="22"/>
                      <a:pt x="50" y="28"/>
                    </a:cubicBezTo>
                    <a:cubicBezTo>
                      <a:pt x="51" y="33"/>
                      <a:pt x="50" y="38"/>
                      <a:pt x="50" y="44"/>
                    </a:cubicBezTo>
                    <a:cubicBezTo>
                      <a:pt x="50" y="49"/>
                      <a:pt x="50" y="54"/>
                      <a:pt x="50" y="60"/>
                    </a:cubicBezTo>
                    <a:cubicBezTo>
                      <a:pt x="50" y="66"/>
                      <a:pt x="55" y="77"/>
                      <a:pt x="52" y="81"/>
                    </a:cubicBezTo>
                    <a:close/>
                  </a:path>
                </a:pathLst>
              </a:custGeom>
              <a:solidFill>
                <a:srgbClr val="008000"/>
              </a:solidFill>
              <a:ln w="3175">
                <a:solidFill>
                  <a:schemeClr val="tx1"/>
                </a:solidFill>
                <a:round/>
                <a:headEnd/>
                <a:tailEnd/>
              </a:ln>
            </p:spPr>
            <p:txBody>
              <a:bodyPr wrap="none" anchor="ctr"/>
              <a:lstStyle/>
              <a:p>
                <a:endParaRPr lang="en-US"/>
              </a:p>
            </p:txBody>
          </p:sp>
          <p:sp>
            <p:nvSpPr>
              <p:cNvPr id="3552" name="Freeform 579"/>
              <p:cNvSpPr>
                <a:spLocks/>
              </p:cNvSpPr>
              <p:nvPr/>
            </p:nvSpPr>
            <p:spPr bwMode="auto">
              <a:xfrm flipH="1">
                <a:off x="518" y="1914"/>
                <a:ext cx="76" cy="84"/>
              </a:xfrm>
              <a:custGeom>
                <a:avLst/>
                <a:gdLst>
                  <a:gd name="T0" fmla="*/ 12669 w 55"/>
                  <a:gd name="T1" fmla="*/ 81 h 84"/>
                  <a:gd name="T2" fmla="*/ 6980 w 55"/>
                  <a:gd name="T3" fmla="*/ 81 h 84"/>
                  <a:gd name="T4" fmla="*/ 2931 w 55"/>
                  <a:gd name="T5" fmla="*/ 65 h 84"/>
                  <a:gd name="T6" fmla="*/ 1005 w 55"/>
                  <a:gd name="T7" fmla="*/ 49 h 84"/>
                  <a:gd name="T8" fmla="*/ 526 w 55"/>
                  <a:gd name="T9" fmla="*/ 28 h 84"/>
                  <a:gd name="T10" fmla="*/ 2931 w 55"/>
                  <a:gd name="T11" fmla="*/ 14 h 84"/>
                  <a:gd name="T12" fmla="*/ 5596 w 55"/>
                  <a:gd name="T13" fmla="*/ 1 h 84"/>
                  <a:gd name="T14" fmla="*/ 10228 w 55"/>
                  <a:gd name="T15" fmla="*/ 9 h 84"/>
                  <a:gd name="T16" fmla="*/ 12112 w 55"/>
                  <a:gd name="T17" fmla="*/ 28 h 84"/>
                  <a:gd name="T18" fmla="*/ 12112 w 55"/>
                  <a:gd name="T19" fmla="*/ 44 h 84"/>
                  <a:gd name="T20" fmla="*/ 12112 w 55"/>
                  <a:gd name="T21" fmla="*/ 60 h 84"/>
                  <a:gd name="T22" fmla="*/ 12669 w 55"/>
                  <a:gd name="T23" fmla="*/ 81 h 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5"/>
                  <a:gd name="T37" fmla="*/ 0 h 84"/>
                  <a:gd name="T38" fmla="*/ 55 w 55"/>
                  <a:gd name="T39" fmla="*/ 84 h 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5" h="84">
                    <a:moveTo>
                      <a:pt x="52" y="81"/>
                    </a:moveTo>
                    <a:cubicBezTo>
                      <a:pt x="48" y="84"/>
                      <a:pt x="34" y="83"/>
                      <a:pt x="28" y="81"/>
                    </a:cubicBezTo>
                    <a:cubicBezTo>
                      <a:pt x="21" y="78"/>
                      <a:pt x="15" y="70"/>
                      <a:pt x="12" y="65"/>
                    </a:cubicBezTo>
                    <a:cubicBezTo>
                      <a:pt x="8" y="59"/>
                      <a:pt x="5" y="55"/>
                      <a:pt x="4" y="49"/>
                    </a:cubicBezTo>
                    <a:cubicBezTo>
                      <a:pt x="2" y="42"/>
                      <a:pt x="0" y="33"/>
                      <a:pt x="2" y="28"/>
                    </a:cubicBezTo>
                    <a:cubicBezTo>
                      <a:pt x="3" y="22"/>
                      <a:pt x="8" y="18"/>
                      <a:pt x="12" y="14"/>
                    </a:cubicBezTo>
                    <a:cubicBezTo>
                      <a:pt x="15" y="9"/>
                      <a:pt x="18" y="1"/>
                      <a:pt x="23" y="1"/>
                    </a:cubicBezTo>
                    <a:cubicBezTo>
                      <a:pt x="28" y="0"/>
                      <a:pt x="37" y="4"/>
                      <a:pt x="42" y="9"/>
                    </a:cubicBezTo>
                    <a:cubicBezTo>
                      <a:pt x="46" y="13"/>
                      <a:pt x="48" y="22"/>
                      <a:pt x="50" y="28"/>
                    </a:cubicBezTo>
                    <a:cubicBezTo>
                      <a:pt x="51" y="33"/>
                      <a:pt x="50" y="38"/>
                      <a:pt x="50" y="44"/>
                    </a:cubicBezTo>
                    <a:cubicBezTo>
                      <a:pt x="50" y="49"/>
                      <a:pt x="50" y="54"/>
                      <a:pt x="50" y="60"/>
                    </a:cubicBezTo>
                    <a:cubicBezTo>
                      <a:pt x="50" y="66"/>
                      <a:pt x="55" y="77"/>
                      <a:pt x="52" y="81"/>
                    </a:cubicBezTo>
                    <a:close/>
                  </a:path>
                </a:pathLst>
              </a:custGeom>
              <a:solidFill>
                <a:srgbClr val="008000"/>
              </a:solidFill>
              <a:ln w="3175">
                <a:solidFill>
                  <a:schemeClr val="tx1"/>
                </a:solidFill>
                <a:round/>
                <a:headEnd/>
                <a:tailEnd/>
              </a:ln>
            </p:spPr>
            <p:txBody>
              <a:bodyPr wrap="none" anchor="ctr"/>
              <a:lstStyle/>
              <a:p>
                <a:endParaRPr lang="en-US"/>
              </a:p>
            </p:txBody>
          </p:sp>
        </p:grpSp>
        <p:grpSp>
          <p:nvGrpSpPr>
            <p:cNvPr id="3540" name="Group 580"/>
            <p:cNvGrpSpPr>
              <a:grpSpLocks/>
            </p:cNvGrpSpPr>
            <p:nvPr/>
          </p:nvGrpSpPr>
          <p:grpSpPr bwMode="auto">
            <a:xfrm>
              <a:off x="1308" y="1392"/>
              <a:ext cx="163" cy="128"/>
              <a:chOff x="452" y="1875"/>
              <a:chExt cx="150" cy="128"/>
            </a:xfrm>
          </p:grpSpPr>
          <p:sp>
            <p:nvSpPr>
              <p:cNvPr id="3541" name="Freeform 581"/>
              <p:cNvSpPr>
                <a:spLocks/>
              </p:cNvSpPr>
              <p:nvPr/>
            </p:nvSpPr>
            <p:spPr bwMode="auto">
              <a:xfrm flipH="1" flipV="1">
                <a:off x="510" y="1875"/>
                <a:ext cx="47" cy="79"/>
              </a:xfrm>
              <a:custGeom>
                <a:avLst/>
                <a:gdLst>
                  <a:gd name="T0" fmla="*/ 3 w 55"/>
                  <a:gd name="T1" fmla="*/ 28 h 84"/>
                  <a:gd name="T2" fmla="*/ 3 w 55"/>
                  <a:gd name="T3" fmla="*/ 28 h 84"/>
                  <a:gd name="T4" fmla="*/ 3 w 55"/>
                  <a:gd name="T5" fmla="*/ 23 h 84"/>
                  <a:gd name="T6" fmla="*/ 3 w 55"/>
                  <a:gd name="T7" fmla="*/ 18 h 84"/>
                  <a:gd name="T8" fmla="*/ 2 w 55"/>
                  <a:gd name="T9" fmla="*/ 9 h 84"/>
                  <a:gd name="T10" fmla="*/ 3 w 55"/>
                  <a:gd name="T11" fmla="*/ 8 h 84"/>
                  <a:gd name="T12" fmla="*/ 3 w 55"/>
                  <a:gd name="T13" fmla="*/ 1 h 84"/>
                  <a:gd name="T14" fmla="*/ 3 w 55"/>
                  <a:gd name="T15" fmla="*/ 8 h 84"/>
                  <a:gd name="T16" fmla="*/ 3 w 55"/>
                  <a:gd name="T17" fmla="*/ 9 h 84"/>
                  <a:gd name="T18" fmla="*/ 3 w 55"/>
                  <a:gd name="T19" fmla="*/ 17 h 84"/>
                  <a:gd name="T20" fmla="*/ 3 w 55"/>
                  <a:gd name="T21" fmla="*/ 22 h 84"/>
                  <a:gd name="T22" fmla="*/ 3 w 55"/>
                  <a:gd name="T23" fmla="*/ 28 h 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5"/>
                  <a:gd name="T37" fmla="*/ 0 h 84"/>
                  <a:gd name="T38" fmla="*/ 55 w 55"/>
                  <a:gd name="T39" fmla="*/ 84 h 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5" h="84">
                    <a:moveTo>
                      <a:pt x="52" y="81"/>
                    </a:moveTo>
                    <a:cubicBezTo>
                      <a:pt x="48" y="84"/>
                      <a:pt x="34" y="83"/>
                      <a:pt x="28" y="81"/>
                    </a:cubicBezTo>
                    <a:cubicBezTo>
                      <a:pt x="21" y="78"/>
                      <a:pt x="15" y="70"/>
                      <a:pt x="12" y="65"/>
                    </a:cubicBezTo>
                    <a:cubicBezTo>
                      <a:pt x="8" y="59"/>
                      <a:pt x="5" y="55"/>
                      <a:pt x="4" y="49"/>
                    </a:cubicBezTo>
                    <a:cubicBezTo>
                      <a:pt x="2" y="42"/>
                      <a:pt x="0" y="33"/>
                      <a:pt x="2" y="28"/>
                    </a:cubicBezTo>
                    <a:cubicBezTo>
                      <a:pt x="3" y="22"/>
                      <a:pt x="8" y="18"/>
                      <a:pt x="12" y="14"/>
                    </a:cubicBezTo>
                    <a:cubicBezTo>
                      <a:pt x="15" y="9"/>
                      <a:pt x="18" y="1"/>
                      <a:pt x="23" y="1"/>
                    </a:cubicBezTo>
                    <a:cubicBezTo>
                      <a:pt x="28" y="0"/>
                      <a:pt x="37" y="4"/>
                      <a:pt x="42" y="9"/>
                    </a:cubicBezTo>
                    <a:cubicBezTo>
                      <a:pt x="46" y="13"/>
                      <a:pt x="48" y="22"/>
                      <a:pt x="50" y="28"/>
                    </a:cubicBezTo>
                    <a:cubicBezTo>
                      <a:pt x="51" y="33"/>
                      <a:pt x="50" y="38"/>
                      <a:pt x="50" y="44"/>
                    </a:cubicBezTo>
                    <a:cubicBezTo>
                      <a:pt x="50" y="49"/>
                      <a:pt x="50" y="54"/>
                      <a:pt x="50" y="60"/>
                    </a:cubicBezTo>
                    <a:cubicBezTo>
                      <a:pt x="50" y="66"/>
                      <a:pt x="55" y="77"/>
                      <a:pt x="52" y="81"/>
                    </a:cubicBezTo>
                    <a:close/>
                  </a:path>
                </a:pathLst>
              </a:custGeom>
              <a:solidFill>
                <a:srgbClr val="008000"/>
              </a:solidFill>
              <a:ln w="3175">
                <a:solidFill>
                  <a:schemeClr val="tx1"/>
                </a:solidFill>
                <a:round/>
                <a:headEnd/>
                <a:tailEnd/>
              </a:ln>
            </p:spPr>
            <p:txBody>
              <a:bodyPr rot="10800000" wrap="none" anchor="ctr"/>
              <a:lstStyle/>
              <a:p>
                <a:endParaRPr lang="en-US"/>
              </a:p>
            </p:txBody>
          </p:sp>
          <p:sp>
            <p:nvSpPr>
              <p:cNvPr id="3542" name="Freeform 582"/>
              <p:cNvSpPr>
                <a:spLocks/>
              </p:cNvSpPr>
              <p:nvPr/>
            </p:nvSpPr>
            <p:spPr bwMode="auto">
              <a:xfrm>
                <a:off x="460" y="1879"/>
                <a:ext cx="76" cy="124"/>
              </a:xfrm>
              <a:custGeom>
                <a:avLst/>
                <a:gdLst>
                  <a:gd name="T0" fmla="*/ 12669 w 55"/>
                  <a:gd name="T1" fmla="*/ 60798 h 84"/>
                  <a:gd name="T2" fmla="*/ 6980 w 55"/>
                  <a:gd name="T3" fmla="*/ 60798 h 84"/>
                  <a:gd name="T4" fmla="*/ 2931 w 55"/>
                  <a:gd name="T5" fmla="*/ 49021 h 84"/>
                  <a:gd name="T6" fmla="*/ 1005 w 55"/>
                  <a:gd name="T7" fmla="*/ 36418 h 84"/>
                  <a:gd name="T8" fmla="*/ 526 w 55"/>
                  <a:gd name="T9" fmla="*/ 20974 h 84"/>
                  <a:gd name="T10" fmla="*/ 2931 w 55"/>
                  <a:gd name="T11" fmla="*/ 10713 h 84"/>
                  <a:gd name="T12" fmla="*/ 5596 w 55"/>
                  <a:gd name="T13" fmla="*/ 1 h 84"/>
                  <a:gd name="T14" fmla="*/ 10228 w 55"/>
                  <a:gd name="T15" fmla="*/ 6520 h 84"/>
                  <a:gd name="T16" fmla="*/ 12112 w 55"/>
                  <a:gd name="T17" fmla="*/ 20974 h 84"/>
                  <a:gd name="T18" fmla="*/ 12112 w 55"/>
                  <a:gd name="T19" fmla="*/ 33208 h 84"/>
                  <a:gd name="T20" fmla="*/ 12112 w 55"/>
                  <a:gd name="T21" fmla="*/ 45074 h 84"/>
                  <a:gd name="T22" fmla="*/ 12669 w 55"/>
                  <a:gd name="T23" fmla="*/ 60798 h 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5"/>
                  <a:gd name="T37" fmla="*/ 0 h 84"/>
                  <a:gd name="T38" fmla="*/ 55 w 55"/>
                  <a:gd name="T39" fmla="*/ 84 h 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5" h="84">
                    <a:moveTo>
                      <a:pt x="52" y="81"/>
                    </a:moveTo>
                    <a:cubicBezTo>
                      <a:pt x="48" y="84"/>
                      <a:pt x="34" y="83"/>
                      <a:pt x="28" y="81"/>
                    </a:cubicBezTo>
                    <a:cubicBezTo>
                      <a:pt x="21" y="78"/>
                      <a:pt x="15" y="70"/>
                      <a:pt x="12" y="65"/>
                    </a:cubicBezTo>
                    <a:cubicBezTo>
                      <a:pt x="8" y="59"/>
                      <a:pt x="5" y="55"/>
                      <a:pt x="4" y="49"/>
                    </a:cubicBezTo>
                    <a:cubicBezTo>
                      <a:pt x="2" y="42"/>
                      <a:pt x="0" y="33"/>
                      <a:pt x="2" y="28"/>
                    </a:cubicBezTo>
                    <a:cubicBezTo>
                      <a:pt x="3" y="22"/>
                      <a:pt x="8" y="18"/>
                      <a:pt x="12" y="14"/>
                    </a:cubicBezTo>
                    <a:cubicBezTo>
                      <a:pt x="15" y="9"/>
                      <a:pt x="18" y="1"/>
                      <a:pt x="23" y="1"/>
                    </a:cubicBezTo>
                    <a:cubicBezTo>
                      <a:pt x="28" y="0"/>
                      <a:pt x="37" y="4"/>
                      <a:pt x="42" y="9"/>
                    </a:cubicBezTo>
                    <a:cubicBezTo>
                      <a:pt x="46" y="13"/>
                      <a:pt x="48" y="22"/>
                      <a:pt x="50" y="28"/>
                    </a:cubicBezTo>
                    <a:cubicBezTo>
                      <a:pt x="51" y="33"/>
                      <a:pt x="50" y="38"/>
                      <a:pt x="50" y="44"/>
                    </a:cubicBezTo>
                    <a:cubicBezTo>
                      <a:pt x="50" y="49"/>
                      <a:pt x="50" y="54"/>
                      <a:pt x="50" y="60"/>
                    </a:cubicBezTo>
                    <a:cubicBezTo>
                      <a:pt x="50" y="66"/>
                      <a:pt x="55" y="77"/>
                      <a:pt x="52" y="81"/>
                    </a:cubicBezTo>
                    <a:close/>
                  </a:path>
                </a:pathLst>
              </a:custGeom>
              <a:solidFill>
                <a:srgbClr val="008000"/>
              </a:solidFill>
              <a:ln w="3175">
                <a:solidFill>
                  <a:schemeClr val="tx1"/>
                </a:solidFill>
                <a:round/>
                <a:headEnd/>
                <a:tailEnd/>
              </a:ln>
            </p:spPr>
            <p:txBody>
              <a:bodyPr wrap="none" anchor="ctr"/>
              <a:lstStyle/>
              <a:p>
                <a:endParaRPr lang="en-US"/>
              </a:p>
            </p:txBody>
          </p:sp>
          <p:sp>
            <p:nvSpPr>
              <p:cNvPr id="3543" name="Freeform 583"/>
              <p:cNvSpPr>
                <a:spLocks/>
              </p:cNvSpPr>
              <p:nvPr/>
            </p:nvSpPr>
            <p:spPr bwMode="auto">
              <a:xfrm flipH="1">
                <a:off x="526" y="1879"/>
                <a:ext cx="76" cy="124"/>
              </a:xfrm>
              <a:custGeom>
                <a:avLst/>
                <a:gdLst>
                  <a:gd name="T0" fmla="*/ 12669 w 55"/>
                  <a:gd name="T1" fmla="*/ 60798 h 84"/>
                  <a:gd name="T2" fmla="*/ 6980 w 55"/>
                  <a:gd name="T3" fmla="*/ 60798 h 84"/>
                  <a:gd name="T4" fmla="*/ 2931 w 55"/>
                  <a:gd name="T5" fmla="*/ 49021 h 84"/>
                  <a:gd name="T6" fmla="*/ 1005 w 55"/>
                  <a:gd name="T7" fmla="*/ 36418 h 84"/>
                  <a:gd name="T8" fmla="*/ 526 w 55"/>
                  <a:gd name="T9" fmla="*/ 20974 h 84"/>
                  <a:gd name="T10" fmla="*/ 2931 w 55"/>
                  <a:gd name="T11" fmla="*/ 10713 h 84"/>
                  <a:gd name="T12" fmla="*/ 5596 w 55"/>
                  <a:gd name="T13" fmla="*/ 1 h 84"/>
                  <a:gd name="T14" fmla="*/ 10228 w 55"/>
                  <a:gd name="T15" fmla="*/ 6520 h 84"/>
                  <a:gd name="T16" fmla="*/ 12112 w 55"/>
                  <a:gd name="T17" fmla="*/ 20974 h 84"/>
                  <a:gd name="T18" fmla="*/ 12112 w 55"/>
                  <a:gd name="T19" fmla="*/ 33208 h 84"/>
                  <a:gd name="T20" fmla="*/ 12112 w 55"/>
                  <a:gd name="T21" fmla="*/ 45074 h 84"/>
                  <a:gd name="T22" fmla="*/ 12669 w 55"/>
                  <a:gd name="T23" fmla="*/ 60798 h 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5"/>
                  <a:gd name="T37" fmla="*/ 0 h 84"/>
                  <a:gd name="T38" fmla="*/ 55 w 55"/>
                  <a:gd name="T39" fmla="*/ 84 h 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5" h="84">
                    <a:moveTo>
                      <a:pt x="52" y="81"/>
                    </a:moveTo>
                    <a:cubicBezTo>
                      <a:pt x="48" y="84"/>
                      <a:pt x="34" y="83"/>
                      <a:pt x="28" y="81"/>
                    </a:cubicBezTo>
                    <a:cubicBezTo>
                      <a:pt x="21" y="78"/>
                      <a:pt x="15" y="70"/>
                      <a:pt x="12" y="65"/>
                    </a:cubicBezTo>
                    <a:cubicBezTo>
                      <a:pt x="8" y="59"/>
                      <a:pt x="5" y="55"/>
                      <a:pt x="4" y="49"/>
                    </a:cubicBezTo>
                    <a:cubicBezTo>
                      <a:pt x="2" y="42"/>
                      <a:pt x="0" y="33"/>
                      <a:pt x="2" y="28"/>
                    </a:cubicBezTo>
                    <a:cubicBezTo>
                      <a:pt x="3" y="22"/>
                      <a:pt x="8" y="18"/>
                      <a:pt x="12" y="14"/>
                    </a:cubicBezTo>
                    <a:cubicBezTo>
                      <a:pt x="15" y="9"/>
                      <a:pt x="18" y="1"/>
                      <a:pt x="23" y="1"/>
                    </a:cubicBezTo>
                    <a:cubicBezTo>
                      <a:pt x="28" y="0"/>
                      <a:pt x="37" y="4"/>
                      <a:pt x="42" y="9"/>
                    </a:cubicBezTo>
                    <a:cubicBezTo>
                      <a:pt x="46" y="13"/>
                      <a:pt x="48" y="22"/>
                      <a:pt x="50" y="28"/>
                    </a:cubicBezTo>
                    <a:cubicBezTo>
                      <a:pt x="51" y="33"/>
                      <a:pt x="50" y="38"/>
                      <a:pt x="50" y="44"/>
                    </a:cubicBezTo>
                    <a:cubicBezTo>
                      <a:pt x="50" y="49"/>
                      <a:pt x="50" y="54"/>
                      <a:pt x="50" y="60"/>
                    </a:cubicBezTo>
                    <a:cubicBezTo>
                      <a:pt x="50" y="66"/>
                      <a:pt x="55" y="77"/>
                      <a:pt x="52" y="81"/>
                    </a:cubicBezTo>
                    <a:close/>
                  </a:path>
                </a:pathLst>
              </a:custGeom>
              <a:solidFill>
                <a:srgbClr val="008000"/>
              </a:solidFill>
              <a:ln w="3175">
                <a:solidFill>
                  <a:schemeClr val="tx1"/>
                </a:solidFill>
                <a:round/>
                <a:headEnd/>
                <a:tailEnd/>
              </a:ln>
            </p:spPr>
            <p:txBody>
              <a:bodyPr wrap="none" anchor="ctr"/>
              <a:lstStyle/>
              <a:p>
                <a:endParaRPr lang="en-US"/>
              </a:p>
            </p:txBody>
          </p:sp>
          <p:sp>
            <p:nvSpPr>
              <p:cNvPr id="3544" name="Freeform 584"/>
              <p:cNvSpPr>
                <a:spLocks/>
              </p:cNvSpPr>
              <p:nvPr/>
            </p:nvSpPr>
            <p:spPr bwMode="auto">
              <a:xfrm>
                <a:off x="452" y="1906"/>
                <a:ext cx="76" cy="92"/>
              </a:xfrm>
              <a:custGeom>
                <a:avLst/>
                <a:gdLst>
                  <a:gd name="T0" fmla="*/ 12669 w 55"/>
                  <a:gd name="T1" fmla="*/ 377 h 84"/>
                  <a:gd name="T2" fmla="*/ 6980 w 55"/>
                  <a:gd name="T3" fmla="*/ 377 h 84"/>
                  <a:gd name="T4" fmla="*/ 2931 w 55"/>
                  <a:gd name="T5" fmla="*/ 304 h 84"/>
                  <a:gd name="T6" fmla="*/ 1005 w 55"/>
                  <a:gd name="T7" fmla="*/ 232 h 84"/>
                  <a:gd name="T8" fmla="*/ 526 w 55"/>
                  <a:gd name="T9" fmla="*/ 135 h 84"/>
                  <a:gd name="T10" fmla="*/ 2931 w 55"/>
                  <a:gd name="T11" fmla="*/ 65 h 84"/>
                  <a:gd name="T12" fmla="*/ 5596 w 55"/>
                  <a:gd name="T13" fmla="*/ 1 h 84"/>
                  <a:gd name="T14" fmla="*/ 10228 w 55"/>
                  <a:gd name="T15" fmla="*/ 41 h 84"/>
                  <a:gd name="T16" fmla="*/ 12112 w 55"/>
                  <a:gd name="T17" fmla="*/ 135 h 84"/>
                  <a:gd name="T18" fmla="*/ 12112 w 55"/>
                  <a:gd name="T19" fmla="*/ 211 h 84"/>
                  <a:gd name="T20" fmla="*/ 12112 w 55"/>
                  <a:gd name="T21" fmla="*/ 285 h 84"/>
                  <a:gd name="T22" fmla="*/ 12669 w 55"/>
                  <a:gd name="T23" fmla="*/ 377 h 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5"/>
                  <a:gd name="T37" fmla="*/ 0 h 84"/>
                  <a:gd name="T38" fmla="*/ 55 w 55"/>
                  <a:gd name="T39" fmla="*/ 84 h 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5" h="84">
                    <a:moveTo>
                      <a:pt x="52" y="81"/>
                    </a:moveTo>
                    <a:cubicBezTo>
                      <a:pt x="48" y="84"/>
                      <a:pt x="34" y="83"/>
                      <a:pt x="28" y="81"/>
                    </a:cubicBezTo>
                    <a:cubicBezTo>
                      <a:pt x="21" y="78"/>
                      <a:pt x="15" y="70"/>
                      <a:pt x="12" y="65"/>
                    </a:cubicBezTo>
                    <a:cubicBezTo>
                      <a:pt x="8" y="59"/>
                      <a:pt x="5" y="55"/>
                      <a:pt x="4" y="49"/>
                    </a:cubicBezTo>
                    <a:cubicBezTo>
                      <a:pt x="2" y="42"/>
                      <a:pt x="0" y="33"/>
                      <a:pt x="2" y="28"/>
                    </a:cubicBezTo>
                    <a:cubicBezTo>
                      <a:pt x="3" y="22"/>
                      <a:pt x="8" y="18"/>
                      <a:pt x="12" y="14"/>
                    </a:cubicBezTo>
                    <a:cubicBezTo>
                      <a:pt x="15" y="9"/>
                      <a:pt x="18" y="1"/>
                      <a:pt x="23" y="1"/>
                    </a:cubicBezTo>
                    <a:cubicBezTo>
                      <a:pt x="28" y="0"/>
                      <a:pt x="37" y="4"/>
                      <a:pt x="42" y="9"/>
                    </a:cubicBezTo>
                    <a:cubicBezTo>
                      <a:pt x="46" y="13"/>
                      <a:pt x="48" y="22"/>
                      <a:pt x="50" y="28"/>
                    </a:cubicBezTo>
                    <a:cubicBezTo>
                      <a:pt x="51" y="33"/>
                      <a:pt x="50" y="38"/>
                      <a:pt x="50" y="44"/>
                    </a:cubicBezTo>
                    <a:cubicBezTo>
                      <a:pt x="50" y="49"/>
                      <a:pt x="50" y="54"/>
                      <a:pt x="50" y="60"/>
                    </a:cubicBezTo>
                    <a:cubicBezTo>
                      <a:pt x="50" y="66"/>
                      <a:pt x="55" y="77"/>
                      <a:pt x="52" y="81"/>
                    </a:cubicBezTo>
                    <a:close/>
                  </a:path>
                </a:pathLst>
              </a:custGeom>
              <a:solidFill>
                <a:srgbClr val="008000"/>
              </a:solidFill>
              <a:ln w="3175">
                <a:solidFill>
                  <a:schemeClr val="tx1"/>
                </a:solidFill>
                <a:round/>
                <a:headEnd/>
                <a:tailEnd/>
              </a:ln>
            </p:spPr>
            <p:txBody>
              <a:bodyPr wrap="none" anchor="ctr"/>
              <a:lstStyle/>
              <a:p>
                <a:endParaRPr lang="en-US"/>
              </a:p>
            </p:txBody>
          </p:sp>
          <p:sp>
            <p:nvSpPr>
              <p:cNvPr id="3545" name="Freeform 585"/>
              <p:cNvSpPr>
                <a:spLocks/>
              </p:cNvSpPr>
              <p:nvPr/>
            </p:nvSpPr>
            <p:spPr bwMode="auto">
              <a:xfrm>
                <a:off x="463" y="1917"/>
                <a:ext cx="76" cy="76"/>
              </a:xfrm>
              <a:custGeom>
                <a:avLst/>
                <a:gdLst>
                  <a:gd name="T0" fmla="*/ 12669 w 55"/>
                  <a:gd name="T1" fmla="*/ 14 h 84"/>
                  <a:gd name="T2" fmla="*/ 6980 w 55"/>
                  <a:gd name="T3" fmla="*/ 14 h 84"/>
                  <a:gd name="T4" fmla="*/ 2931 w 55"/>
                  <a:gd name="T5" fmla="*/ 12 h 84"/>
                  <a:gd name="T6" fmla="*/ 1005 w 55"/>
                  <a:gd name="T7" fmla="*/ 9 h 84"/>
                  <a:gd name="T8" fmla="*/ 526 w 55"/>
                  <a:gd name="T9" fmla="*/ 5 h 84"/>
                  <a:gd name="T10" fmla="*/ 2931 w 55"/>
                  <a:gd name="T11" fmla="*/ 5 h 84"/>
                  <a:gd name="T12" fmla="*/ 5596 w 55"/>
                  <a:gd name="T13" fmla="*/ 1 h 84"/>
                  <a:gd name="T14" fmla="*/ 10228 w 55"/>
                  <a:gd name="T15" fmla="*/ 5 h 84"/>
                  <a:gd name="T16" fmla="*/ 12112 w 55"/>
                  <a:gd name="T17" fmla="*/ 5 h 84"/>
                  <a:gd name="T18" fmla="*/ 12112 w 55"/>
                  <a:gd name="T19" fmla="*/ 8 h 84"/>
                  <a:gd name="T20" fmla="*/ 12112 w 55"/>
                  <a:gd name="T21" fmla="*/ 11 h 84"/>
                  <a:gd name="T22" fmla="*/ 12669 w 55"/>
                  <a:gd name="T23" fmla="*/ 14 h 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5"/>
                  <a:gd name="T37" fmla="*/ 0 h 84"/>
                  <a:gd name="T38" fmla="*/ 55 w 55"/>
                  <a:gd name="T39" fmla="*/ 84 h 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5" h="84">
                    <a:moveTo>
                      <a:pt x="52" y="81"/>
                    </a:moveTo>
                    <a:cubicBezTo>
                      <a:pt x="48" y="84"/>
                      <a:pt x="34" y="83"/>
                      <a:pt x="28" y="81"/>
                    </a:cubicBezTo>
                    <a:cubicBezTo>
                      <a:pt x="21" y="78"/>
                      <a:pt x="15" y="70"/>
                      <a:pt x="12" y="65"/>
                    </a:cubicBezTo>
                    <a:cubicBezTo>
                      <a:pt x="8" y="59"/>
                      <a:pt x="5" y="55"/>
                      <a:pt x="4" y="49"/>
                    </a:cubicBezTo>
                    <a:cubicBezTo>
                      <a:pt x="2" y="42"/>
                      <a:pt x="0" y="33"/>
                      <a:pt x="2" y="28"/>
                    </a:cubicBezTo>
                    <a:cubicBezTo>
                      <a:pt x="3" y="22"/>
                      <a:pt x="8" y="18"/>
                      <a:pt x="12" y="14"/>
                    </a:cubicBezTo>
                    <a:cubicBezTo>
                      <a:pt x="15" y="9"/>
                      <a:pt x="18" y="1"/>
                      <a:pt x="23" y="1"/>
                    </a:cubicBezTo>
                    <a:cubicBezTo>
                      <a:pt x="28" y="0"/>
                      <a:pt x="37" y="4"/>
                      <a:pt x="42" y="9"/>
                    </a:cubicBezTo>
                    <a:cubicBezTo>
                      <a:pt x="46" y="13"/>
                      <a:pt x="48" y="22"/>
                      <a:pt x="50" y="28"/>
                    </a:cubicBezTo>
                    <a:cubicBezTo>
                      <a:pt x="51" y="33"/>
                      <a:pt x="50" y="38"/>
                      <a:pt x="50" y="44"/>
                    </a:cubicBezTo>
                    <a:cubicBezTo>
                      <a:pt x="50" y="49"/>
                      <a:pt x="50" y="54"/>
                      <a:pt x="50" y="60"/>
                    </a:cubicBezTo>
                    <a:cubicBezTo>
                      <a:pt x="50" y="66"/>
                      <a:pt x="55" y="77"/>
                      <a:pt x="52" y="81"/>
                    </a:cubicBezTo>
                    <a:close/>
                  </a:path>
                </a:pathLst>
              </a:custGeom>
              <a:solidFill>
                <a:srgbClr val="008000"/>
              </a:solidFill>
              <a:ln w="3175">
                <a:solidFill>
                  <a:schemeClr val="tx1"/>
                </a:solidFill>
                <a:round/>
                <a:headEnd/>
                <a:tailEnd/>
              </a:ln>
            </p:spPr>
            <p:txBody>
              <a:bodyPr wrap="none" anchor="ctr"/>
              <a:lstStyle/>
              <a:p>
                <a:endParaRPr lang="en-US"/>
              </a:p>
            </p:txBody>
          </p:sp>
          <p:sp>
            <p:nvSpPr>
              <p:cNvPr id="3546" name="Freeform 586"/>
              <p:cNvSpPr>
                <a:spLocks/>
              </p:cNvSpPr>
              <p:nvPr/>
            </p:nvSpPr>
            <p:spPr bwMode="auto">
              <a:xfrm flipH="1">
                <a:off x="518" y="1914"/>
                <a:ext cx="76" cy="84"/>
              </a:xfrm>
              <a:custGeom>
                <a:avLst/>
                <a:gdLst>
                  <a:gd name="T0" fmla="*/ 12669 w 55"/>
                  <a:gd name="T1" fmla="*/ 81 h 84"/>
                  <a:gd name="T2" fmla="*/ 6980 w 55"/>
                  <a:gd name="T3" fmla="*/ 81 h 84"/>
                  <a:gd name="T4" fmla="*/ 2931 w 55"/>
                  <a:gd name="T5" fmla="*/ 65 h 84"/>
                  <a:gd name="T6" fmla="*/ 1005 w 55"/>
                  <a:gd name="T7" fmla="*/ 49 h 84"/>
                  <a:gd name="T8" fmla="*/ 526 w 55"/>
                  <a:gd name="T9" fmla="*/ 28 h 84"/>
                  <a:gd name="T10" fmla="*/ 2931 w 55"/>
                  <a:gd name="T11" fmla="*/ 14 h 84"/>
                  <a:gd name="T12" fmla="*/ 5596 w 55"/>
                  <a:gd name="T13" fmla="*/ 1 h 84"/>
                  <a:gd name="T14" fmla="*/ 10228 w 55"/>
                  <a:gd name="T15" fmla="*/ 9 h 84"/>
                  <a:gd name="T16" fmla="*/ 12112 w 55"/>
                  <a:gd name="T17" fmla="*/ 28 h 84"/>
                  <a:gd name="T18" fmla="*/ 12112 w 55"/>
                  <a:gd name="T19" fmla="*/ 44 h 84"/>
                  <a:gd name="T20" fmla="*/ 12112 w 55"/>
                  <a:gd name="T21" fmla="*/ 60 h 84"/>
                  <a:gd name="T22" fmla="*/ 12669 w 55"/>
                  <a:gd name="T23" fmla="*/ 81 h 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5"/>
                  <a:gd name="T37" fmla="*/ 0 h 84"/>
                  <a:gd name="T38" fmla="*/ 55 w 55"/>
                  <a:gd name="T39" fmla="*/ 84 h 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5" h="84">
                    <a:moveTo>
                      <a:pt x="52" y="81"/>
                    </a:moveTo>
                    <a:cubicBezTo>
                      <a:pt x="48" y="84"/>
                      <a:pt x="34" y="83"/>
                      <a:pt x="28" y="81"/>
                    </a:cubicBezTo>
                    <a:cubicBezTo>
                      <a:pt x="21" y="78"/>
                      <a:pt x="15" y="70"/>
                      <a:pt x="12" y="65"/>
                    </a:cubicBezTo>
                    <a:cubicBezTo>
                      <a:pt x="8" y="59"/>
                      <a:pt x="5" y="55"/>
                      <a:pt x="4" y="49"/>
                    </a:cubicBezTo>
                    <a:cubicBezTo>
                      <a:pt x="2" y="42"/>
                      <a:pt x="0" y="33"/>
                      <a:pt x="2" y="28"/>
                    </a:cubicBezTo>
                    <a:cubicBezTo>
                      <a:pt x="3" y="22"/>
                      <a:pt x="8" y="18"/>
                      <a:pt x="12" y="14"/>
                    </a:cubicBezTo>
                    <a:cubicBezTo>
                      <a:pt x="15" y="9"/>
                      <a:pt x="18" y="1"/>
                      <a:pt x="23" y="1"/>
                    </a:cubicBezTo>
                    <a:cubicBezTo>
                      <a:pt x="28" y="0"/>
                      <a:pt x="37" y="4"/>
                      <a:pt x="42" y="9"/>
                    </a:cubicBezTo>
                    <a:cubicBezTo>
                      <a:pt x="46" y="13"/>
                      <a:pt x="48" y="22"/>
                      <a:pt x="50" y="28"/>
                    </a:cubicBezTo>
                    <a:cubicBezTo>
                      <a:pt x="51" y="33"/>
                      <a:pt x="50" y="38"/>
                      <a:pt x="50" y="44"/>
                    </a:cubicBezTo>
                    <a:cubicBezTo>
                      <a:pt x="50" y="49"/>
                      <a:pt x="50" y="54"/>
                      <a:pt x="50" y="60"/>
                    </a:cubicBezTo>
                    <a:cubicBezTo>
                      <a:pt x="50" y="66"/>
                      <a:pt x="55" y="77"/>
                      <a:pt x="52" y="81"/>
                    </a:cubicBezTo>
                    <a:close/>
                  </a:path>
                </a:pathLst>
              </a:custGeom>
              <a:solidFill>
                <a:srgbClr val="008000"/>
              </a:solidFill>
              <a:ln w="3175">
                <a:solidFill>
                  <a:schemeClr val="tx1"/>
                </a:solidFill>
                <a:round/>
                <a:headEnd/>
                <a:tailEnd/>
              </a:ln>
            </p:spPr>
            <p:txBody>
              <a:bodyPr wrap="none" anchor="ctr"/>
              <a:lstStyle/>
              <a:p>
                <a:endParaRPr lang="en-US"/>
              </a:p>
            </p:txBody>
          </p:sp>
        </p:grpSp>
      </p:grpSp>
      <p:grpSp>
        <p:nvGrpSpPr>
          <p:cNvPr id="14657" name="Group 587"/>
          <p:cNvGrpSpPr>
            <a:grpSpLocks noChangeAspect="1"/>
          </p:cNvGrpSpPr>
          <p:nvPr/>
        </p:nvGrpSpPr>
        <p:grpSpPr bwMode="auto">
          <a:xfrm>
            <a:off x="4090988" y="469900"/>
            <a:ext cx="960437" cy="855663"/>
            <a:chOff x="2224" y="152"/>
            <a:chExt cx="1307" cy="1075"/>
          </a:xfrm>
        </p:grpSpPr>
        <p:grpSp>
          <p:nvGrpSpPr>
            <p:cNvPr id="3442" name="Group 588"/>
            <p:cNvGrpSpPr>
              <a:grpSpLocks noChangeAspect="1"/>
            </p:cNvGrpSpPr>
            <p:nvPr/>
          </p:nvGrpSpPr>
          <p:grpSpPr bwMode="auto">
            <a:xfrm flipH="1">
              <a:off x="2512" y="152"/>
              <a:ext cx="827" cy="867"/>
              <a:chOff x="2064" y="312"/>
              <a:chExt cx="2872" cy="2712"/>
            </a:xfrm>
          </p:grpSpPr>
          <p:grpSp>
            <p:nvGrpSpPr>
              <p:cNvPr id="3503" name="Group 589"/>
              <p:cNvGrpSpPr>
                <a:grpSpLocks noChangeAspect="1"/>
              </p:cNvGrpSpPr>
              <p:nvPr/>
            </p:nvGrpSpPr>
            <p:grpSpPr bwMode="auto">
              <a:xfrm>
                <a:off x="4656" y="312"/>
                <a:ext cx="208" cy="576"/>
                <a:chOff x="4688" y="248"/>
                <a:chExt cx="208" cy="576"/>
              </a:xfrm>
            </p:grpSpPr>
            <p:sp>
              <p:nvSpPr>
                <p:cNvPr id="3530" name="Freeform 590"/>
                <p:cNvSpPr>
                  <a:spLocks noChangeAspect="1"/>
                </p:cNvSpPr>
                <p:nvPr/>
              </p:nvSpPr>
              <p:spPr bwMode="auto">
                <a:xfrm>
                  <a:off x="4688" y="248"/>
                  <a:ext cx="208" cy="576"/>
                </a:xfrm>
                <a:custGeom>
                  <a:avLst/>
                  <a:gdLst>
                    <a:gd name="T0" fmla="*/ 96 w 208"/>
                    <a:gd name="T1" fmla="*/ 0 h 248"/>
                    <a:gd name="T2" fmla="*/ 128 w 208"/>
                    <a:gd name="T3" fmla="*/ 26607217 h 248"/>
                    <a:gd name="T4" fmla="*/ 160 w 208"/>
                    <a:gd name="T5" fmla="*/ 53055402 h 248"/>
                    <a:gd name="T6" fmla="*/ 192 w 208"/>
                    <a:gd name="T7" fmla="*/ 106844871 h 248"/>
                    <a:gd name="T8" fmla="*/ 208 w 208"/>
                    <a:gd name="T9" fmla="*/ 146344125 h 248"/>
                    <a:gd name="T10" fmla="*/ 208 w 208"/>
                    <a:gd name="T11" fmla="*/ 200001456 h 248"/>
                    <a:gd name="T12" fmla="*/ 200 w 208"/>
                    <a:gd name="T13" fmla="*/ 239499887 h 248"/>
                    <a:gd name="T14" fmla="*/ 176 w 208"/>
                    <a:gd name="T15" fmla="*/ 279668508 h 248"/>
                    <a:gd name="T16" fmla="*/ 144 w 208"/>
                    <a:gd name="T17" fmla="*/ 319810552 h 248"/>
                    <a:gd name="T18" fmla="*/ 112 w 208"/>
                    <a:gd name="T19" fmla="*/ 372962206 h 248"/>
                    <a:gd name="T20" fmla="*/ 104 w 208"/>
                    <a:gd name="T21" fmla="*/ 413149464 h 248"/>
                    <a:gd name="T22" fmla="*/ 72 w 208"/>
                    <a:gd name="T23" fmla="*/ 413149464 h 248"/>
                    <a:gd name="T24" fmla="*/ 40 w 208"/>
                    <a:gd name="T25" fmla="*/ 386532704 h 248"/>
                    <a:gd name="T26" fmla="*/ 8 w 208"/>
                    <a:gd name="T27" fmla="*/ 346417785 h 248"/>
                    <a:gd name="T28" fmla="*/ 0 w 208"/>
                    <a:gd name="T29" fmla="*/ 293243818 h 248"/>
                    <a:gd name="T30" fmla="*/ 8 w 208"/>
                    <a:gd name="T31" fmla="*/ 279668508 h 248"/>
                    <a:gd name="T32" fmla="*/ 64 w 208"/>
                    <a:gd name="T33" fmla="*/ 253229683 h 248"/>
                    <a:gd name="T34" fmla="*/ 88 w 208"/>
                    <a:gd name="T35" fmla="*/ 239499887 h 248"/>
                    <a:gd name="T36" fmla="*/ 112 w 208"/>
                    <a:gd name="T37" fmla="*/ 200001456 h 248"/>
                    <a:gd name="T38" fmla="*/ 120 w 208"/>
                    <a:gd name="T39" fmla="*/ 133358110 h 248"/>
                    <a:gd name="T40" fmla="*/ 120 w 208"/>
                    <a:gd name="T41" fmla="*/ 66731695 h 248"/>
                    <a:gd name="T42" fmla="*/ 96 w 208"/>
                    <a:gd name="T43" fmla="*/ 0 h 24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08"/>
                    <a:gd name="T67" fmla="*/ 0 h 248"/>
                    <a:gd name="T68" fmla="*/ 208 w 208"/>
                    <a:gd name="T69" fmla="*/ 248 h 248"/>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08" h="248">
                      <a:moveTo>
                        <a:pt x="96" y="0"/>
                      </a:moveTo>
                      <a:lnTo>
                        <a:pt x="128" y="16"/>
                      </a:lnTo>
                      <a:lnTo>
                        <a:pt x="160" y="32"/>
                      </a:lnTo>
                      <a:lnTo>
                        <a:pt x="192" y="64"/>
                      </a:lnTo>
                      <a:lnTo>
                        <a:pt x="208" y="88"/>
                      </a:lnTo>
                      <a:lnTo>
                        <a:pt x="208" y="120"/>
                      </a:lnTo>
                      <a:lnTo>
                        <a:pt x="200" y="144"/>
                      </a:lnTo>
                      <a:lnTo>
                        <a:pt x="176" y="168"/>
                      </a:lnTo>
                      <a:lnTo>
                        <a:pt x="144" y="192"/>
                      </a:lnTo>
                      <a:lnTo>
                        <a:pt x="112" y="224"/>
                      </a:lnTo>
                      <a:lnTo>
                        <a:pt x="104" y="248"/>
                      </a:lnTo>
                      <a:lnTo>
                        <a:pt x="72" y="248"/>
                      </a:lnTo>
                      <a:lnTo>
                        <a:pt x="40" y="232"/>
                      </a:lnTo>
                      <a:lnTo>
                        <a:pt x="8" y="208"/>
                      </a:lnTo>
                      <a:lnTo>
                        <a:pt x="0" y="176"/>
                      </a:lnTo>
                      <a:lnTo>
                        <a:pt x="8" y="168"/>
                      </a:lnTo>
                      <a:lnTo>
                        <a:pt x="64" y="152"/>
                      </a:lnTo>
                      <a:lnTo>
                        <a:pt x="88" y="144"/>
                      </a:lnTo>
                      <a:lnTo>
                        <a:pt x="112" y="120"/>
                      </a:lnTo>
                      <a:lnTo>
                        <a:pt x="120" y="80"/>
                      </a:lnTo>
                      <a:lnTo>
                        <a:pt x="120" y="40"/>
                      </a:lnTo>
                      <a:lnTo>
                        <a:pt x="96" y="0"/>
                      </a:lnTo>
                      <a:close/>
                    </a:path>
                  </a:pathLst>
                </a:custGeom>
                <a:solidFill>
                  <a:srgbClr val="FFC729"/>
                </a:solidFill>
                <a:ln w="12700">
                  <a:solidFill>
                    <a:srgbClr val="000000"/>
                  </a:solidFill>
                  <a:round/>
                  <a:headEnd/>
                  <a:tailEnd/>
                </a:ln>
              </p:spPr>
              <p:txBody>
                <a:bodyPr/>
                <a:lstStyle/>
                <a:p>
                  <a:endParaRPr lang="en-US"/>
                </a:p>
              </p:txBody>
            </p:sp>
            <p:sp>
              <p:nvSpPr>
                <p:cNvPr id="3531" name="Freeform 591"/>
                <p:cNvSpPr>
                  <a:spLocks noChangeAspect="1"/>
                </p:cNvSpPr>
                <p:nvPr/>
              </p:nvSpPr>
              <p:spPr bwMode="auto">
                <a:xfrm>
                  <a:off x="4728" y="320"/>
                  <a:ext cx="160" cy="504"/>
                </a:xfrm>
                <a:custGeom>
                  <a:avLst/>
                  <a:gdLst>
                    <a:gd name="T0" fmla="*/ 104 w 160"/>
                    <a:gd name="T1" fmla="*/ 0 h 208"/>
                    <a:gd name="T2" fmla="*/ 128 w 160"/>
                    <a:gd name="T3" fmla="*/ 55299045 h 208"/>
                    <a:gd name="T4" fmla="*/ 152 w 160"/>
                    <a:gd name="T5" fmla="*/ 110195057 h 208"/>
                    <a:gd name="T6" fmla="*/ 160 w 160"/>
                    <a:gd name="T7" fmla="*/ 219087067 h 208"/>
                    <a:gd name="T8" fmla="*/ 160 w 160"/>
                    <a:gd name="T9" fmla="*/ 300639707 h 208"/>
                    <a:gd name="T10" fmla="*/ 144 w 160"/>
                    <a:gd name="T11" fmla="*/ 382936154 h 208"/>
                    <a:gd name="T12" fmla="*/ 120 w 160"/>
                    <a:gd name="T13" fmla="*/ 466128878 h 208"/>
                    <a:gd name="T14" fmla="*/ 96 w 160"/>
                    <a:gd name="T15" fmla="*/ 547907450 h 208"/>
                    <a:gd name="T16" fmla="*/ 80 w 160"/>
                    <a:gd name="T17" fmla="*/ 629915328 h 208"/>
                    <a:gd name="T18" fmla="*/ 56 w 160"/>
                    <a:gd name="T19" fmla="*/ 684671434 h 208"/>
                    <a:gd name="T20" fmla="*/ 40 w 160"/>
                    <a:gd name="T21" fmla="*/ 711673769 h 208"/>
                    <a:gd name="T22" fmla="*/ 16 w 160"/>
                    <a:gd name="T23" fmla="*/ 656777755 h 208"/>
                    <a:gd name="T24" fmla="*/ 0 w 160"/>
                    <a:gd name="T25" fmla="*/ 629915328 h 208"/>
                    <a:gd name="T26" fmla="*/ 0 w 160"/>
                    <a:gd name="T27" fmla="*/ 547907450 h 208"/>
                    <a:gd name="T28" fmla="*/ 16 w 160"/>
                    <a:gd name="T29" fmla="*/ 519720412 h 208"/>
                    <a:gd name="T30" fmla="*/ 48 w 160"/>
                    <a:gd name="T31" fmla="*/ 493011419 h 208"/>
                    <a:gd name="T32" fmla="*/ 64 w 160"/>
                    <a:gd name="T33" fmla="*/ 437746794 h 208"/>
                    <a:gd name="T34" fmla="*/ 88 w 160"/>
                    <a:gd name="T35" fmla="*/ 382936154 h 208"/>
                    <a:gd name="T36" fmla="*/ 112 w 160"/>
                    <a:gd name="T37" fmla="*/ 300639707 h 208"/>
                    <a:gd name="T38" fmla="*/ 120 w 160"/>
                    <a:gd name="T39" fmla="*/ 192370648 h 208"/>
                    <a:gd name="T40" fmla="*/ 120 w 160"/>
                    <a:gd name="T41" fmla="*/ 110195057 h 208"/>
                    <a:gd name="T42" fmla="*/ 104 w 160"/>
                    <a:gd name="T43" fmla="*/ 0 h 20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60"/>
                    <a:gd name="T67" fmla="*/ 0 h 208"/>
                    <a:gd name="T68" fmla="*/ 160 w 160"/>
                    <a:gd name="T69" fmla="*/ 208 h 208"/>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60" h="208">
                      <a:moveTo>
                        <a:pt x="104" y="0"/>
                      </a:moveTo>
                      <a:lnTo>
                        <a:pt x="128" y="16"/>
                      </a:lnTo>
                      <a:lnTo>
                        <a:pt x="152" y="32"/>
                      </a:lnTo>
                      <a:lnTo>
                        <a:pt x="160" y="64"/>
                      </a:lnTo>
                      <a:lnTo>
                        <a:pt x="160" y="88"/>
                      </a:lnTo>
                      <a:lnTo>
                        <a:pt x="144" y="112"/>
                      </a:lnTo>
                      <a:lnTo>
                        <a:pt x="120" y="136"/>
                      </a:lnTo>
                      <a:lnTo>
                        <a:pt x="96" y="160"/>
                      </a:lnTo>
                      <a:lnTo>
                        <a:pt x="80" y="184"/>
                      </a:lnTo>
                      <a:lnTo>
                        <a:pt x="56" y="200"/>
                      </a:lnTo>
                      <a:lnTo>
                        <a:pt x="40" y="208"/>
                      </a:lnTo>
                      <a:lnTo>
                        <a:pt x="16" y="192"/>
                      </a:lnTo>
                      <a:lnTo>
                        <a:pt x="0" y="184"/>
                      </a:lnTo>
                      <a:lnTo>
                        <a:pt x="0" y="160"/>
                      </a:lnTo>
                      <a:lnTo>
                        <a:pt x="16" y="152"/>
                      </a:lnTo>
                      <a:lnTo>
                        <a:pt x="48" y="144"/>
                      </a:lnTo>
                      <a:lnTo>
                        <a:pt x="64" y="128"/>
                      </a:lnTo>
                      <a:lnTo>
                        <a:pt x="88" y="112"/>
                      </a:lnTo>
                      <a:lnTo>
                        <a:pt x="112" y="88"/>
                      </a:lnTo>
                      <a:lnTo>
                        <a:pt x="120" y="56"/>
                      </a:lnTo>
                      <a:lnTo>
                        <a:pt x="120" y="32"/>
                      </a:lnTo>
                      <a:lnTo>
                        <a:pt x="104" y="0"/>
                      </a:lnTo>
                      <a:close/>
                    </a:path>
                  </a:pathLst>
                </a:custGeom>
                <a:solidFill>
                  <a:srgbClr val="D29B00"/>
                </a:solidFill>
                <a:ln w="12700">
                  <a:solidFill>
                    <a:srgbClr val="000000"/>
                  </a:solidFill>
                  <a:round/>
                  <a:headEnd/>
                  <a:tailEnd/>
                </a:ln>
              </p:spPr>
              <p:txBody>
                <a:bodyPr/>
                <a:lstStyle/>
                <a:p>
                  <a:endParaRPr lang="en-US"/>
                </a:p>
              </p:txBody>
            </p:sp>
          </p:grpSp>
          <p:sp>
            <p:nvSpPr>
              <p:cNvPr id="3504" name="Freeform 592"/>
              <p:cNvSpPr>
                <a:spLocks noChangeAspect="1"/>
              </p:cNvSpPr>
              <p:nvPr/>
            </p:nvSpPr>
            <p:spPr bwMode="auto">
              <a:xfrm>
                <a:off x="3484" y="768"/>
                <a:ext cx="563" cy="274"/>
              </a:xfrm>
              <a:custGeom>
                <a:avLst/>
                <a:gdLst>
                  <a:gd name="T0" fmla="*/ 60 w 563"/>
                  <a:gd name="T1" fmla="*/ 1516 h 242"/>
                  <a:gd name="T2" fmla="*/ 180 w 563"/>
                  <a:gd name="T3" fmla="*/ 264 h 242"/>
                  <a:gd name="T4" fmla="*/ 228 w 563"/>
                  <a:gd name="T5" fmla="*/ 61 h 242"/>
                  <a:gd name="T6" fmla="*/ 276 w 563"/>
                  <a:gd name="T7" fmla="*/ 128 h 242"/>
                  <a:gd name="T8" fmla="*/ 372 w 563"/>
                  <a:gd name="T9" fmla="*/ 0 h 242"/>
                  <a:gd name="T10" fmla="*/ 428 w 563"/>
                  <a:gd name="T11" fmla="*/ 128 h 242"/>
                  <a:gd name="T12" fmla="*/ 460 w 563"/>
                  <a:gd name="T13" fmla="*/ 600 h 242"/>
                  <a:gd name="T14" fmla="*/ 500 w 563"/>
                  <a:gd name="T15" fmla="*/ 1065 h 242"/>
                  <a:gd name="T16" fmla="*/ 76 w 563"/>
                  <a:gd name="T17" fmla="*/ 1918 h 242"/>
                  <a:gd name="T18" fmla="*/ 60 w 563"/>
                  <a:gd name="T19" fmla="*/ 1516 h 24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63"/>
                  <a:gd name="T31" fmla="*/ 0 h 242"/>
                  <a:gd name="T32" fmla="*/ 563 w 563"/>
                  <a:gd name="T33" fmla="*/ 242 h 24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63" h="242">
                    <a:moveTo>
                      <a:pt x="60" y="184"/>
                    </a:moveTo>
                    <a:cubicBezTo>
                      <a:pt x="77" y="150"/>
                      <a:pt x="152" y="61"/>
                      <a:pt x="180" y="32"/>
                    </a:cubicBezTo>
                    <a:cubicBezTo>
                      <a:pt x="207" y="2"/>
                      <a:pt x="212" y="10"/>
                      <a:pt x="228" y="8"/>
                    </a:cubicBezTo>
                    <a:cubicBezTo>
                      <a:pt x="243" y="5"/>
                      <a:pt x="252" y="17"/>
                      <a:pt x="276" y="16"/>
                    </a:cubicBezTo>
                    <a:cubicBezTo>
                      <a:pt x="300" y="14"/>
                      <a:pt x="346" y="0"/>
                      <a:pt x="372" y="0"/>
                    </a:cubicBezTo>
                    <a:cubicBezTo>
                      <a:pt x="397" y="0"/>
                      <a:pt x="413" y="4"/>
                      <a:pt x="428" y="16"/>
                    </a:cubicBezTo>
                    <a:cubicBezTo>
                      <a:pt x="442" y="27"/>
                      <a:pt x="448" y="53"/>
                      <a:pt x="460" y="72"/>
                    </a:cubicBezTo>
                    <a:cubicBezTo>
                      <a:pt x="471" y="90"/>
                      <a:pt x="563" y="101"/>
                      <a:pt x="500" y="128"/>
                    </a:cubicBezTo>
                    <a:cubicBezTo>
                      <a:pt x="436" y="154"/>
                      <a:pt x="152" y="221"/>
                      <a:pt x="76" y="232"/>
                    </a:cubicBezTo>
                    <a:cubicBezTo>
                      <a:pt x="0" y="242"/>
                      <a:pt x="42" y="217"/>
                      <a:pt x="60" y="184"/>
                    </a:cubicBezTo>
                    <a:close/>
                  </a:path>
                </a:pathLst>
              </a:custGeom>
              <a:solidFill>
                <a:srgbClr val="990000"/>
              </a:solidFill>
              <a:ln w="9525">
                <a:solidFill>
                  <a:srgbClr val="990000"/>
                </a:solidFill>
                <a:round/>
                <a:headEnd/>
                <a:tailEnd/>
              </a:ln>
            </p:spPr>
            <p:txBody>
              <a:bodyPr wrap="none" anchor="ctr"/>
              <a:lstStyle/>
              <a:p>
                <a:endParaRPr lang="en-US"/>
              </a:p>
            </p:txBody>
          </p:sp>
          <p:sp>
            <p:nvSpPr>
              <p:cNvPr id="3505" name="Freeform 593"/>
              <p:cNvSpPr>
                <a:spLocks noChangeAspect="1"/>
              </p:cNvSpPr>
              <p:nvPr/>
            </p:nvSpPr>
            <p:spPr bwMode="auto">
              <a:xfrm>
                <a:off x="4752" y="768"/>
                <a:ext cx="184" cy="208"/>
              </a:xfrm>
              <a:custGeom>
                <a:avLst/>
                <a:gdLst>
                  <a:gd name="T0" fmla="*/ 32 w 184"/>
                  <a:gd name="T1" fmla="*/ 200 h 208"/>
                  <a:gd name="T2" fmla="*/ 72 w 184"/>
                  <a:gd name="T3" fmla="*/ 208 h 208"/>
                  <a:gd name="T4" fmla="*/ 112 w 184"/>
                  <a:gd name="T5" fmla="*/ 192 h 208"/>
                  <a:gd name="T6" fmla="*/ 152 w 184"/>
                  <a:gd name="T7" fmla="*/ 160 h 208"/>
                  <a:gd name="T8" fmla="*/ 176 w 184"/>
                  <a:gd name="T9" fmla="*/ 120 h 208"/>
                  <a:gd name="T10" fmla="*/ 176 w 184"/>
                  <a:gd name="T11" fmla="*/ 72 h 208"/>
                  <a:gd name="T12" fmla="*/ 184 w 184"/>
                  <a:gd name="T13" fmla="*/ 32 h 208"/>
                  <a:gd name="T14" fmla="*/ 184 w 184"/>
                  <a:gd name="T15" fmla="*/ 0 h 208"/>
                  <a:gd name="T16" fmla="*/ 128 w 184"/>
                  <a:gd name="T17" fmla="*/ 8 h 208"/>
                  <a:gd name="T18" fmla="*/ 72 w 184"/>
                  <a:gd name="T19" fmla="*/ 32 h 208"/>
                  <a:gd name="T20" fmla="*/ 24 w 184"/>
                  <a:gd name="T21" fmla="*/ 72 h 208"/>
                  <a:gd name="T22" fmla="*/ 0 w 184"/>
                  <a:gd name="T23" fmla="*/ 96 h 208"/>
                  <a:gd name="T24" fmla="*/ 32 w 184"/>
                  <a:gd name="T25" fmla="*/ 200 h 20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84"/>
                  <a:gd name="T40" fmla="*/ 0 h 208"/>
                  <a:gd name="T41" fmla="*/ 184 w 184"/>
                  <a:gd name="T42" fmla="*/ 208 h 20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84" h="208">
                    <a:moveTo>
                      <a:pt x="32" y="200"/>
                    </a:moveTo>
                    <a:lnTo>
                      <a:pt x="72" y="208"/>
                    </a:lnTo>
                    <a:lnTo>
                      <a:pt x="112" y="192"/>
                    </a:lnTo>
                    <a:lnTo>
                      <a:pt x="152" y="160"/>
                    </a:lnTo>
                    <a:lnTo>
                      <a:pt x="176" y="120"/>
                    </a:lnTo>
                    <a:lnTo>
                      <a:pt x="176" y="72"/>
                    </a:lnTo>
                    <a:lnTo>
                      <a:pt x="184" y="32"/>
                    </a:lnTo>
                    <a:lnTo>
                      <a:pt x="184" y="0"/>
                    </a:lnTo>
                    <a:lnTo>
                      <a:pt x="128" y="8"/>
                    </a:lnTo>
                    <a:lnTo>
                      <a:pt x="72" y="32"/>
                    </a:lnTo>
                    <a:lnTo>
                      <a:pt x="24" y="72"/>
                    </a:lnTo>
                    <a:lnTo>
                      <a:pt x="0" y="96"/>
                    </a:lnTo>
                    <a:lnTo>
                      <a:pt x="32" y="200"/>
                    </a:lnTo>
                    <a:close/>
                  </a:path>
                </a:pathLst>
              </a:custGeom>
              <a:solidFill>
                <a:srgbClr val="993300"/>
              </a:solidFill>
              <a:ln w="12700">
                <a:solidFill>
                  <a:srgbClr val="000000"/>
                </a:solidFill>
                <a:round/>
                <a:headEnd/>
                <a:tailEnd/>
              </a:ln>
            </p:spPr>
            <p:txBody>
              <a:bodyPr/>
              <a:lstStyle/>
              <a:p>
                <a:endParaRPr lang="en-US"/>
              </a:p>
            </p:txBody>
          </p:sp>
          <p:sp>
            <p:nvSpPr>
              <p:cNvPr id="3506" name="Freeform 594"/>
              <p:cNvSpPr>
                <a:spLocks noChangeAspect="1"/>
              </p:cNvSpPr>
              <p:nvPr/>
            </p:nvSpPr>
            <p:spPr bwMode="auto">
              <a:xfrm>
                <a:off x="4792" y="800"/>
                <a:ext cx="88" cy="104"/>
              </a:xfrm>
              <a:custGeom>
                <a:avLst/>
                <a:gdLst>
                  <a:gd name="T0" fmla="*/ 16 w 88"/>
                  <a:gd name="T1" fmla="*/ 104 h 104"/>
                  <a:gd name="T2" fmla="*/ 40 w 88"/>
                  <a:gd name="T3" fmla="*/ 104 h 104"/>
                  <a:gd name="T4" fmla="*/ 56 w 88"/>
                  <a:gd name="T5" fmla="*/ 104 h 104"/>
                  <a:gd name="T6" fmla="*/ 72 w 88"/>
                  <a:gd name="T7" fmla="*/ 88 h 104"/>
                  <a:gd name="T8" fmla="*/ 88 w 88"/>
                  <a:gd name="T9" fmla="*/ 64 h 104"/>
                  <a:gd name="T10" fmla="*/ 88 w 88"/>
                  <a:gd name="T11" fmla="*/ 40 h 104"/>
                  <a:gd name="T12" fmla="*/ 88 w 88"/>
                  <a:gd name="T13" fmla="*/ 16 h 104"/>
                  <a:gd name="T14" fmla="*/ 88 w 88"/>
                  <a:gd name="T15" fmla="*/ 0 h 104"/>
                  <a:gd name="T16" fmla="*/ 64 w 88"/>
                  <a:gd name="T17" fmla="*/ 8 h 104"/>
                  <a:gd name="T18" fmla="*/ 40 w 88"/>
                  <a:gd name="T19" fmla="*/ 16 h 104"/>
                  <a:gd name="T20" fmla="*/ 16 w 88"/>
                  <a:gd name="T21" fmla="*/ 40 h 104"/>
                  <a:gd name="T22" fmla="*/ 0 w 88"/>
                  <a:gd name="T23" fmla="*/ 56 h 104"/>
                  <a:gd name="T24" fmla="*/ 16 w 88"/>
                  <a:gd name="T25" fmla="*/ 104 h 10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88"/>
                  <a:gd name="T40" fmla="*/ 0 h 104"/>
                  <a:gd name="T41" fmla="*/ 88 w 88"/>
                  <a:gd name="T42" fmla="*/ 104 h 10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88" h="104">
                    <a:moveTo>
                      <a:pt x="16" y="104"/>
                    </a:moveTo>
                    <a:lnTo>
                      <a:pt x="40" y="104"/>
                    </a:lnTo>
                    <a:lnTo>
                      <a:pt x="56" y="104"/>
                    </a:lnTo>
                    <a:lnTo>
                      <a:pt x="72" y="88"/>
                    </a:lnTo>
                    <a:lnTo>
                      <a:pt x="88" y="64"/>
                    </a:lnTo>
                    <a:lnTo>
                      <a:pt x="88" y="40"/>
                    </a:lnTo>
                    <a:lnTo>
                      <a:pt x="88" y="16"/>
                    </a:lnTo>
                    <a:lnTo>
                      <a:pt x="88" y="0"/>
                    </a:lnTo>
                    <a:lnTo>
                      <a:pt x="64" y="8"/>
                    </a:lnTo>
                    <a:lnTo>
                      <a:pt x="40" y="16"/>
                    </a:lnTo>
                    <a:lnTo>
                      <a:pt x="16" y="40"/>
                    </a:lnTo>
                    <a:lnTo>
                      <a:pt x="0" y="56"/>
                    </a:lnTo>
                    <a:lnTo>
                      <a:pt x="16" y="104"/>
                    </a:lnTo>
                    <a:close/>
                  </a:path>
                </a:pathLst>
              </a:custGeom>
              <a:solidFill>
                <a:srgbClr val="7F5F3F"/>
              </a:solidFill>
              <a:ln w="12700">
                <a:solidFill>
                  <a:srgbClr val="000000"/>
                </a:solidFill>
                <a:round/>
                <a:headEnd/>
                <a:tailEnd/>
              </a:ln>
            </p:spPr>
            <p:txBody>
              <a:bodyPr/>
              <a:lstStyle/>
              <a:p>
                <a:endParaRPr lang="en-US"/>
              </a:p>
            </p:txBody>
          </p:sp>
          <p:sp>
            <p:nvSpPr>
              <p:cNvPr id="3507" name="Freeform 595"/>
              <p:cNvSpPr>
                <a:spLocks noChangeAspect="1"/>
              </p:cNvSpPr>
              <p:nvPr/>
            </p:nvSpPr>
            <p:spPr bwMode="auto">
              <a:xfrm>
                <a:off x="4744" y="1024"/>
                <a:ext cx="72" cy="40"/>
              </a:xfrm>
              <a:custGeom>
                <a:avLst/>
                <a:gdLst>
                  <a:gd name="T0" fmla="*/ 72 w 72"/>
                  <a:gd name="T1" fmla="*/ 8 h 40"/>
                  <a:gd name="T2" fmla="*/ 64 w 72"/>
                  <a:gd name="T3" fmla="*/ 0 h 40"/>
                  <a:gd name="T4" fmla="*/ 48 w 72"/>
                  <a:gd name="T5" fmla="*/ 0 h 40"/>
                  <a:gd name="T6" fmla="*/ 24 w 72"/>
                  <a:gd name="T7" fmla="*/ 0 h 40"/>
                  <a:gd name="T8" fmla="*/ 16 w 72"/>
                  <a:gd name="T9" fmla="*/ 8 h 40"/>
                  <a:gd name="T10" fmla="*/ 8 w 72"/>
                  <a:gd name="T11" fmla="*/ 16 h 40"/>
                  <a:gd name="T12" fmla="*/ 8 w 72"/>
                  <a:gd name="T13" fmla="*/ 32 h 40"/>
                  <a:gd name="T14" fmla="*/ 0 w 72"/>
                  <a:gd name="T15" fmla="*/ 40 h 40"/>
                  <a:gd name="T16" fmla="*/ 16 w 72"/>
                  <a:gd name="T17" fmla="*/ 40 h 40"/>
                  <a:gd name="T18" fmla="*/ 40 w 72"/>
                  <a:gd name="T19" fmla="*/ 40 h 40"/>
                  <a:gd name="T20" fmla="*/ 56 w 72"/>
                  <a:gd name="T21" fmla="*/ 32 h 40"/>
                  <a:gd name="T22" fmla="*/ 72 w 72"/>
                  <a:gd name="T23" fmla="*/ 16 h 40"/>
                  <a:gd name="T24" fmla="*/ 72 w 72"/>
                  <a:gd name="T25" fmla="*/ 8 h 4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72"/>
                  <a:gd name="T40" fmla="*/ 0 h 40"/>
                  <a:gd name="T41" fmla="*/ 72 w 72"/>
                  <a:gd name="T42" fmla="*/ 40 h 4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72" h="40">
                    <a:moveTo>
                      <a:pt x="72" y="8"/>
                    </a:moveTo>
                    <a:lnTo>
                      <a:pt x="64" y="0"/>
                    </a:lnTo>
                    <a:lnTo>
                      <a:pt x="48" y="0"/>
                    </a:lnTo>
                    <a:lnTo>
                      <a:pt x="24" y="0"/>
                    </a:lnTo>
                    <a:lnTo>
                      <a:pt x="16" y="8"/>
                    </a:lnTo>
                    <a:lnTo>
                      <a:pt x="8" y="16"/>
                    </a:lnTo>
                    <a:lnTo>
                      <a:pt x="8" y="32"/>
                    </a:lnTo>
                    <a:lnTo>
                      <a:pt x="0" y="40"/>
                    </a:lnTo>
                    <a:lnTo>
                      <a:pt x="16" y="40"/>
                    </a:lnTo>
                    <a:lnTo>
                      <a:pt x="40" y="40"/>
                    </a:lnTo>
                    <a:lnTo>
                      <a:pt x="56" y="32"/>
                    </a:lnTo>
                    <a:lnTo>
                      <a:pt x="72" y="16"/>
                    </a:lnTo>
                    <a:lnTo>
                      <a:pt x="72" y="8"/>
                    </a:lnTo>
                    <a:close/>
                  </a:path>
                </a:pathLst>
              </a:custGeom>
              <a:solidFill>
                <a:srgbClr val="7F5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508" name="Freeform 596"/>
              <p:cNvSpPr>
                <a:spLocks noChangeAspect="1"/>
              </p:cNvSpPr>
              <p:nvPr/>
            </p:nvSpPr>
            <p:spPr bwMode="auto">
              <a:xfrm>
                <a:off x="2064" y="736"/>
                <a:ext cx="2848" cy="2288"/>
              </a:xfrm>
              <a:custGeom>
                <a:avLst/>
                <a:gdLst>
                  <a:gd name="T0" fmla="*/ 1784 w 2848"/>
                  <a:gd name="T1" fmla="*/ 176 h 2288"/>
                  <a:gd name="T2" fmla="*/ 1352 w 2848"/>
                  <a:gd name="T3" fmla="*/ 264 h 2288"/>
                  <a:gd name="T4" fmla="*/ 1080 w 2848"/>
                  <a:gd name="T5" fmla="*/ 320 h 2288"/>
                  <a:gd name="T6" fmla="*/ 680 w 2848"/>
                  <a:gd name="T7" fmla="*/ 264 h 2288"/>
                  <a:gd name="T8" fmla="*/ 456 w 2848"/>
                  <a:gd name="T9" fmla="*/ 216 h 2288"/>
                  <a:gd name="T10" fmla="*/ 336 w 2848"/>
                  <a:gd name="T11" fmla="*/ 216 h 2288"/>
                  <a:gd name="T12" fmla="*/ 176 w 2848"/>
                  <a:gd name="T13" fmla="*/ 272 h 2288"/>
                  <a:gd name="T14" fmla="*/ 64 w 2848"/>
                  <a:gd name="T15" fmla="*/ 376 h 2288"/>
                  <a:gd name="T16" fmla="*/ 0 w 2848"/>
                  <a:gd name="T17" fmla="*/ 624 h 2288"/>
                  <a:gd name="T18" fmla="*/ 128 w 2848"/>
                  <a:gd name="T19" fmla="*/ 1128 h 2288"/>
                  <a:gd name="T20" fmla="*/ 192 w 2848"/>
                  <a:gd name="T21" fmla="*/ 1912 h 2288"/>
                  <a:gd name="T22" fmla="*/ 168 w 2848"/>
                  <a:gd name="T23" fmla="*/ 2256 h 2288"/>
                  <a:gd name="T24" fmla="*/ 368 w 2848"/>
                  <a:gd name="T25" fmla="*/ 2064 h 2288"/>
                  <a:gd name="T26" fmla="*/ 528 w 2848"/>
                  <a:gd name="T27" fmla="*/ 2288 h 2288"/>
                  <a:gd name="T28" fmla="*/ 552 w 2848"/>
                  <a:gd name="T29" fmla="*/ 2064 h 2288"/>
                  <a:gd name="T30" fmla="*/ 608 w 2848"/>
                  <a:gd name="T31" fmla="*/ 1688 h 2288"/>
                  <a:gd name="T32" fmla="*/ 848 w 2848"/>
                  <a:gd name="T33" fmla="*/ 1320 h 2288"/>
                  <a:gd name="T34" fmla="*/ 1224 w 2848"/>
                  <a:gd name="T35" fmla="*/ 1344 h 2288"/>
                  <a:gd name="T36" fmla="*/ 1568 w 2848"/>
                  <a:gd name="T37" fmla="*/ 1256 h 2288"/>
                  <a:gd name="T38" fmla="*/ 1680 w 2848"/>
                  <a:gd name="T39" fmla="*/ 1320 h 2288"/>
                  <a:gd name="T40" fmla="*/ 1568 w 2848"/>
                  <a:gd name="T41" fmla="*/ 1728 h 2288"/>
                  <a:gd name="T42" fmla="*/ 1560 w 2848"/>
                  <a:gd name="T43" fmla="*/ 2024 h 2288"/>
                  <a:gd name="T44" fmla="*/ 1680 w 2848"/>
                  <a:gd name="T45" fmla="*/ 2128 h 2288"/>
                  <a:gd name="T46" fmla="*/ 1800 w 2848"/>
                  <a:gd name="T47" fmla="*/ 2080 h 2288"/>
                  <a:gd name="T48" fmla="*/ 1728 w 2848"/>
                  <a:gd name="T49" fmla="*/ 1920 h 2288"/>
                  <a:gd name="T50" fmla="*/ 1728 w 2848"/>
                  <a:gd name="T51" fmla="*/ 1688 h 2288"/>
                  <a:gd name="T52" fmla="*/ 1888 w 2848"/>
                  <a:gd name="T53" fmla="*/ 1288 h 2288"/>
                  <a:gd name="T54" fmla="*/ 2104 w 2848"/>
                  <a:gd name="T55" fmla="*/ 808 h 2288"/>
                  <a:gd name="T56" fmla="*/ 2352 w 2848"/>
                  <a:gd name="T57" fmla="*/ 608 h 2288"/>
                  <a:gd name="T58" fmla="*/ 2512 w 2848"/>
                  <a:gd name="T59" fmla="*/ 632 h 2288"/>
                  <a:gd name="T60" fmla="*/ 2680 w 2848"/>
                  <a:gd name="T61" fmla="*/ 712 h 2288"/>
                  <a:gd name="T62" fmla="*/ 2792 w 2848"/>
                  <a:gd name="T63" fmla="*/ 680 h 2288"/>
                  <a:gd name="T64" fmla="*/ 2848 w 2848"/>
                  <a:gd name="T65" fmla="*/ 584 h 2288"/>
                  <a:gd name="T66" fmla="*/ 2816 w 2848"/>
                  <a:gd name="T67" fmla="*/ 472 h 2288"/>
                  <a:gd name="T68" fmla="*/ 2768 w 2848"/>
                  <a:gd name="T69" fmla="*/ 376 h 2288"/>
                  <a:gd name="T70" fmla="*/ 2760 w 2848"/>
                  <a:gd name="T71" fmla="*/ 320 h 2288"/>
                  <a:gd name="T72" fmla="*/ 2736 w 2848"/>
                  <a:gd name="T73" fmla="*/ 248 h 2288"/>
                  <a:gd name="T74" fmla="*/ 2768 w 2848"/>
                  <a:gd name="T75" fmla="*/ 136 h 2288"/>
                  <a:gd name="T76" fmla="*/ 2664 w 2848"/>
                  <a:gd name="T77" fmla="*/ 32 h 2288"/>
                  <a:gd name="T78" fmla="*/ 2480 w 2848"/>
                  <a:gd name="T79" fmla="*/ 0 h 2288"/>
                  <a:gd name="T80" fmla="*/ 2320 w 2848"/>
                  <a:gd name="T81" fmla="*/ 48 h 2288"/>
                  <a:gd name="T82" fmla="*/ 2176 w 2848"/>
                  <a:gd name="T83" fmla="*/ 40 h 2288"/>
                  <a:gd name="T84" fmla="*/ 2032 w 2848"/>
                  <a:gd name="T85" fmla="*/ 8 h 2288"/>
                  <a:gd name="T86" fmla="*/ 2000 w 2848"/>
                  <a:gd name="T87" fmla="*/ 72 h 2288"/>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848"/>
                  <a:gd name="T133" fmla="*/ 0 h 2288"/>
                  <a:gd name="T134" fmla="*/ 2848 w 2848"/>
                  <a:gd name="T135" fmla="*/ 2288 h 2288"/>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848" h="2288">
                    <a:moveTo>
                      <a:pt x="2056" y="152"/>
                    </a:moveTo>
                    <a:lnTo>
                      <a:pt x="1936" y="152"/>
                    </a:lnTo>
                    <a:lnTo>
                      <a:pt x="1784" y="176"/>
                    </a:lnTo>
                    <a:lnTo>
                      <a:pt x="1576" y="216"/>
                    </a:lnTo>
                    <a:lnTo>
                      <a:pt x="1464" y="240"/>
                    </a:lnTo>
                    <a:lnTo>
                      <a:pt x="1352" y="264"/>
                    </a:lnTo>
                    <a:lnTo>
                      <a:pt x="1256" y="288"/>
                    </a:lnTo>
                    <a:lnTo>
                      <a:pt x="1168" y="312"/>
                    </a:lnTo>
                    <a:lnTo>
                      <a:pt x="1080" y="320"/>
                    </a:lnTo>
                    <a:lnTo>
                      <a:pt x="976" y="320"/>
                    </a:lnTo>
                    <a:lnTo>
                      <a:pt x="800" y="304"/>
                    </a:lnTo>
                    <a:lnTo>
                      <a:pt x="680" y="264"/>
                    </a:lnTo>
                    <a:lnTo>
                      <a:pt x="584" y="248"/>
                    </a:lnTo>
                    <a:lnTo>
                      <a:pt x="520" y="232"/>
                    </a:lnTo>
                    <a:lnTo>
                      <a:pt x="456" y="216"/>
                    </a:lnTo>
                    <a:lnTo>
                      <a:pt x="416" y="208"/>
                    </a:lnTo>
                    <a:lnTo>
                      <a:pt x="376" y="208"/>
                    </a:lnTo>
                    <a:lnTo>
                      <a:pt x="336" y="216"/>
                    </a:lnTo>
                    <a:lnTo>
                      <a:pt x="288" y="224"/>
                    </a:lnTo>
                    <a:lnTo>
                      <a:pt x="232" y="248"/>
                    </a:lnTo>
                    <a:lnTo>
                      <a:pt x="176" y="272"/>
                    </a:lnTo>
                    <a:lnTo>
                      <a:pt x="136" y="304"/>
                    </a:lnTo>
                    <a:lnTo>
                      <a:pt x="104" y="336"/>
                    </a:lnTo>
                    <a:lnTo>
                      <a:pt x="64" y="376"/>
                    </a:lnTo>
                    <a:lnTo>
                      <a:pt x="32" y="432"/>
                    </a:lnTo>
                    <a:lnTo>
                      <a:pt x="8" y="520"/>
                    </a:lnTo>
                    <a:lnTo>
                      <a:pt x="0" y="624"/>
                    </a:lnTo>
                    <a:lnTo>
                      <a:pt x="24" y="752"/>
                    </a:lnTo>
                    <a:lnTo>
                      <a:pt x="72" y="912"/>
                    </a:lnTo>
                    <a:lnTo>
                      <a:pt x="128" y="1128"/>
                    </a:lnTo>
                    <a:lnTo>
                      <a:pt x="136" y="1464"/>
                    </a:lnTo>
                    <a:lnTo>
                      <a:pt x="112" y="1688"/>
                    </a:lnTo>
                    <a:lnTo>
                      <a:pt x="192" y="1912"/>
                    </a:lnTo>
                    <a:lnTo>
                      <a:pt x="208" y="2008"/>
                    </a:lnTo>
                    <a:lnTo>
                      <a:pt x="208" y="2152"/>
                    </a:lnTo>
                    <a:lnTo>
                      <a:pt x="168" y="2256"/>
                    </a:lnTo>
                    <a:lnTo>
                      <a:pt x="232" y="2280"/>
                    </a:lnTo>
                    <a:lnTo>
                      <a:pt x="352" y="2264"/>
                    </a:lnTo>
                    <a:lnTo>
                      <a:pt x="368" y="2064"/>
                    </a:lnTo>
                    <a:lnTo>
                      <a:pt x="392" y="2256"/>
                    </a:lnTo>
                    <a:lnTo>
                      <a:pt x="440" y="2288"/>
                    </a:lnTo>
                    <a:lnTo>
                      <a:pt x="528" y="2288"/>
                    </a:lnTo>
                    <a:lnTo>
                      <a:pt x="600" y="2264"/>
                    </a:lnTo>
                    <a:lnTo>
                      <a:pt x="624" y="2232"/>
                    </a:lnTo>
                    <a:lnTo>
                      <a:pt x="552" y="2064"/>
                    </a:lnTo>
                    <a:lnTo>
                      <a:pt x="544" y="1920"/>
                    </a:lnTo>
                    <a:lnTo>
                      <a:pt x="576" y="1808"/>
                    </a:lnTo>
                    <a:lnTo>
                      <a:pt x="608" y="1688"/>
                    </a:lnTo>
                    <a:lnTo>
                      <a:pt x="664" y="1560"/>
                    </a:lnTo>
                    <a:lnTo>
                      <a:pt x="768" y="1416"/>
                    </a:lnTo>
                    <a:lnTo>
                      <a:pt x="848" y="1320"/>
                    </a:lnTo>
                    <a:lnTo>
                      <a:pt x="976" y="1280"/>
                    </a:lnTo>
                    <a:lnTo>
                      <a:pt x="1104" y="1320"/>
                    </a:lnTo>
                    <a:lnTo>
                      <a:pt x="1224" y="1344"/>
                    </a:lnTo>
                    <a:lnTo>
                      <a:pt x="1320" y="1344"/>
                    </a:lnTo>
                    <a:lnTo>
                      <a:pt x="1432" y="1312"/>
                    </a:lnTo>
                    <a:lnTo>
                      <a:pt x="1568" y="1256"/>
                    </a:lnTo>
                    <a:lnTo>
                      <a:pt x="1632" y="1224"/>
                    </a:lnTo>
                    <a:lnTo>
                      <a:pt x="1656" y="1256"/>
                    </a:lnTo>
                    <a:lnTo>
                      <a:pt x="1680" y="1320"/>
                    </a:lnTo>
                    <a:lnTo>
                      <a:pt x="1624" y="1448"/>
                    </a:lnTo>
                    <a:lnTo>
                      <a:pt x="1584" y="1536"/>
                    </a:lnTo>
                    <a:lnTo>
                      <a:pt x="1568" y="1728"/>
                    </a:lnTo>
                    <a:lnTo>
                      <a:pt x="1552" y="1824"/>
                    </a:lnTo>
                    <a:lnTo>
                      <a:pt x="1544" y="1896"/>
                    </a:lnTo>
                    <a:lnTo>
                      <a:pt x="1560" y="2024"/>
                    </a:lnTo>
                    <a:lnTo>
                      <a:pt x="1576" y="2120"/>
                    </a:lnTo>
                    <a:lnTo>
                      <a:pt x="1624" y="2128"/>
                    </a:lnTo>
                    <a:lnTo>
                      <a:pt x="1680" y="2128"/>
                    </a:lnTo>
                    <a:lnTo>
                      <a:pt x="1736" y="2120"/>
                    </a:lnTo>
                    <a:lnTo>
                      <a:pt x="1776" y="2104"/>
                    </a:lnTo>
                    <a:lnTo>
                      <a:pt x="1800" y="2080"/>
                    </a:lnTo>
                    <a:lnTo>
                      <a:pt x="1808" y="2056"/>
                    </a:lnTo>
                    <a:lnTo>
                      <a:pt x="1752" y="1968"/>
                    </a:lnTo>
                    <a:lnTo>
                      <a:pt x="1728" y="1920"/>
                    </a:lnTo>
                    <a:lnTo>
                      <a:pt x="1712" y="1872"/>
                    </a:lnTo>
                    <a:lnTo>
                      <a:pt x="1712" y="1776"/>
                    </a:lnTo>
                    <a:lnTo>
                      <a:pt x="1728" y="1688"/>
                    </a:lnTo>
                    <a:lnTo>
                      <a:pt x="1760" y="1576"/>
                    </a:lnTo>
                    <a:lnTo>
                      <a:pt x="1800" y="1472"/>
                    </a:lnTo>
                    <a:lnTo>
                      <a:pt x="1888" y="1288"/>
                    </a:lnTo>
                    <a:lnTo>
                      <a:pt x="1960" y="1088"/>
                    </a:lnTo>
                    <a:lnTo>
                      <a:pt x="2032" y="896"/>
                    </a:lnTo>
                    <a:lnTo>
                      <a:pt x="2104" y="808"/>
                    </a:lnTo>
                    <a:lnTo>
                      <a:pt x="2208" y="728"/>
                    </a:lnTo>
                    <a:lnTo>
                      <a:pt x="2288" y="648"/>
                    </a:lnTo>
                    <a:lnTo>
                      <a:pt x="2352" y="608"/>
                    </a:lnTo>
                    <a:lnTo>
                      <a:pt x="2424" y="576"/>
                    </a:lnTo>
                    <a:lnTo>
                      <a:pt x="2472" y="584"/>
                    </a:lnTo>
                    <a:lnTo>
                      <a:pt x="2512" y="632"/>
                    </a:lnTo>
                    <a:lnTo>
                      <a:pt x="2568" y="680"/>
                    </a:lnTo>
                    <a:lnTo>
                      <a:pt x="2624" y="704"/>
                    </a:lnTo>
                    <a:lnTo>
                      <a:pt x="2680" y="712"/>
                    </a:lnTo>
                    <a:lnTo>
                      <a:pt x="2712" y="704"/>
                    </a:lnTo>
                    <a:lnTo>
                      <a:pt x="2760" y="696"/>
                    </a:lnTo>
                    <a:lnTo>
                      <a:pt x="2792" y="680"/>
                    </a:lnTo>
                    <a:lnTo>
                      <a:pt x="2824" y="648"/>
                    </a:lnTo>
                    <a:lnTo>
                      <a:pt x="2840" y="624"/>
                    </a:lnTo>
                    <a:lnTo>
                      <a:pt x="2848" y="584"/>
                    </a:lnTo>
                    <a:lnTo>
                      <a:pt x="2848" y="552"/>
                    </a:lnTo>
                    <a:lnTo>
                      <a:pt x="2832" y="504"/>
                    </a:lnTo>
                    <a:lnTo>
                      <a:pt x="2816" y="472"/>
                    </a:lnTo>
                    <a:lnTo>
                      <a:pt x="2792" y="440"/>
                    </a:lnTo>
                    <a:lnTo>
                      <a:pt x="2768" y="408"/>
                    </a:lnTo>
                    <a:lnTo>
                      <a:pt x="2768" y="376"/>
                    </a:lnTo>
                    <a:lnTo>
                      <a:pt x="2752" y="360"/>
                    </a:lnTo>
                    <a:lnTo>
                      <a:pt x="2736" y="344"/>
                    </a:lnTo>
                    <a:lnTo>
                      <a:pt x="2760" y="320"/>
                    </a:lnTo>
                    <a:lnTo>
                      <a:pt x="2760" y="296"/>
                    </a:lnTo>
                    <a:lnTo>
                      <a:pt x="2752" y="264"/>
                    </a:lnTo>
                    <a:lnTo>
                      <a:pt x="2736" y="248"/>
                    </a:lnTo>
                    <a:lnTo>
                      <a:pt x="2744" y="216"/>
                    </a:lnTo>
                    <a:lnTo>
                      <a:pt x="2752" y="184"/>
                    </a:lnTo>
                    <a:lnTo>
                      <a:pt x="2768" y="136"/>
                    </a:lnTo>
                    <a:lnTo>
                      <a:pt x="2744" y="80"/>
                    </a:lnTo>
                    <a:lnTo>
                      <a:pt x="2704" y="40"/>
                    </a:lnTo>
                    <a:lnTo>
                      <a:pt x="2664" y="32"/>
                    </a:lnTo>
                    <a:lnTo>
                      <a:pt x="2584" y="8"/>
                    </a:lnTo>
                    <a:lnTo>
                      <a:pt x="2528" y="0"/>
                    </a:lnTo>
                    <a:lnTo>
                      <a:pt x="2480" y="0"/>
                    </a:lnTo>
                    <a:lnTo>
                      <a:pt x="2432" y="8"/>
                    </a:lnTo>
                    <a:lnTo>
                      <a:pt x="2344" y="48"/>
                    </a:lnTo>
                    <a:lnTo>
                      <a:pt x="2320" y="48"/>
                    </a:lnTo>
                    <a:lnTo>
                      <a:pt x="2280" y="56"/>
                    </a:lnTo>
                    <a:lnTo>
                      <a:pt x="2216" y="48"/>
                    </a:lnTo>
                    <a:lnTo>
                      <a:pt x="2176" y="40"/>
                    </a:lnTo>
                    <a:lnTo>
                      <a:pt x="2128" y="24"/>
                    </a:lnTo>
                    <a:lnTo>
                      <a:pt x="2064" y="8"/>
                    </a:lnTo>
                    <a:lnTo>
                      <a:pt x="2032" y="8"/>
                    </a:lnTo>
                    <a:lnTo>
                      <a:pt x="2016" y="24"/>
                    </a:lnTo>
                    <a:lnTo>
                      <a:pt x="2000" y="40"/>
                    </a:lnTo>
                    <a:lnTo>
                      <a:pt x="2000" y="72"/>
                    </a:lnTo>
                    <a:lnTo>
                      <a:pt x="2016" y="104"/>
                    </a:lnTo>
                    <a:lnTo>
                      <a:pt x="2056" y="152"/>
                    </a:lnTo>
                    <a:close/>
                  </a:path>
                </a:pathLst>
              </a:custGeom>
              <a:solidFill>
                <a:srgbClr val="990000"/>
              </a:solidFill>
              <a:ln w="12700">
                <a:solidFill>
                  <a:srgbClr val="990000"/>
                </a:solidFill>
                <a:round/>
                <a:headEnd/>
                <a:tailEnd/>
              </a:ln>
            </p:spPr>
            <p:txBody>
              <a:bodyPr/>
              <a:lstStyle/>
              <a:p>
                <a:endParaRPr lang="en-US"/>
              </a:p>
            </p:txBody>
          </p:sp>
          <p:sp>
            <p:nvSpPr>
              <p:cNvPr id="3509" name="Freeform 597"/>
              <p:cNvSpPr>
                <a:spLocks noChangeAspect="1"/>
              </p:cNvSpPr>
              <p:nvPr/>
            </p:nvSpPr>
            <p:spPr bwMode="auto">
              <a:xfrm>
                <a:off x="3160" y="2040"/>
                <a:ext cx="336" cy="720"/>
              </a:xfrm>
              <a:custGeom>
                <a:avLst/>
                <a:gdLst>
                  <a:gd name="T0" fmla="*/ 112 w 336"/>
                  <a:gd name="T1" fmla="*/ 24 h 720"/>
                  <a:gd name="T2" fmla="*/ 96 w 336"/>
                  <a:gd name="T3" fmla="*/ 184 h 720"/>
                  <a:gd name="T4" fmla="*/ 72 w 336"/>
                  <a:gd name="T5" fmla="*/ 264 h 720"/>
                  <a:gd name="T6" fmla="*/ 40 w 336"/>
                  <a:gd name="T7" fmla="*/ 328 h 720"/>
                  <a:gd name="T8" fmla="*/ 16 w 336"/>
                  <a:gd name="T9" fmla="*/ 392 h 720"/>
                  <a:gd name="T10" fmla="*/ 0 w 336"/>
                  <a:gd name="T11" fmla="*/ 480 h 720"/>
                  <a:gd name="T12" fmla="*/ 8 w 336"/>
                  <a:gd name="T13" fmla="*/ 544 h 720"/>
                  <a:gd name="T14" fmla="*/ 24 w 336"/>
                  <a:gd name="T15" fmla="*/ 648 h 720"/>
                  <a:gd name="T16" fmla="*/ 32 w 336"/>
                  <a:gd name="T17" fmla="*/ 704 h 720"/>
                  <a:gd name="T18" fmla="*/ 72 w 336"/>
                  <a:gd name="T19" fmla="*/ 712 h 720"/>
                  <a:gd name="T20" fmla="*/ 120 w 336"/>
                  <a:gd name="T21" fmla="*/ 720 h 720"/>
                  <a:gd name="T22" fmla="*/ 168 w 336"/>
                  <a:gd name="T23" fmla="*/ 712 h 720"/>
                  <a:gd name="T24" fmla="*/ 208 w 336"/>
                  <a:gd name="T25" fmla="*/ 696 h 720"/>
                  <a:gd name="T26" fmla="*/ 216 w 336"/>
                  <a:gd name="T27" fmla="*/ 672 h 720"/>
                  <a:gd name="T28" fmla="*/ 184 w 336"/>
                  <a:gd name="T29" fmla="*/ 600 h 720"/>
                  <a:gd name="T30" fmla="*/ 168 w 336"/>
                  <a:gd name="T31" fmla="*/ 496 h 720"/>
                  <a:gd name="T32" fmla="*/ 160 w 336"/>
                  <a:gd name="T33" fmla="*/ 408 h 720"/>
                  <a:gd name="T34" fmla="*/ 168 w 336"/>
                  <a:gd name="T35" fmla="*/ 328 h 720"/>
                  <a:gd name="T36" fmla="*/ 232 w 336"/>
                  <a:gd name="T37" fmla="*/ 224 h 720"/>
                  <a:gd name="T38" fmla="*/ 296 w 336"/>
                  <a:gd name="T39" fmla="*/ 88 h 720"/>
                  <a:gd name="T40" fmla="*/ 336 w 336"/>
                  <a:gd name="T41" fmla="*/ 0 h 720"/>
                  <a:gd name="T42" fmla="*/ 112 w 336"/>
                  <a:gd name="T43" fmla="*/ 24 h 72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36"/>
                  <a:gd name="T67" fmla="*/ 0 h 720"/>
                  <a:gd name="T68" fmla="*/ 336 w 336"/>
                  <a:gd name="T69" fmla="*/ 720 h 72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36" h="720">
                    <a:moveTo>
                      <a:pt x="112" y="24"/>
                    </a:moveTo>
                    <a:lnTo>
                      <a:pt x="96" y="184"/>
                    </a:lnTo>
                    <a:lnTo>
                      <a:pt x="72" y="264"/>
                    </a:lnTo>
                    <a:lnTo>
                      <a:pt x="40" y="328"/>
                    </a:lnTo>
                    <a:lnTo>
                      <a:pt x="16" y="392"/>
                    </a:lnTo>
                    <a:lnTo>
                      <a:pt x="0" y="480"/>
                    </a:lnTo>
                    <a:lnTo>
                      <a:pt x="8" y="544"/>
                    </a:lnTo>
                    <a:lnTo>
                      <a:pt x="24" y="648"/>
                    </a:lnTo>
                    <a:lnTo>
                      <a:pt x="32" y="704"/>
                    </a:lnTo>
                    <a:lnTo>
                      <a:pt x="72" y="712"/>
                    </a:lnTo>
                    <a:lnTo>
                      <a:pt x="120" y="720"/>
                    </a:lnTo>
                    <a:lnTo>
                      <a:pt x="168" y="712"/>
                    </a:lnTo>
                    <a:lnTo>
                      <a:pt x="208" y="696"/>
                    </a:lnTo>
                    <a:lnTo>
                      <a:pt x="216" y="672"/>
                    </a:lnTo>
                    <a:lnTo>
                      <a:pt x="184" y="600"/>
                    </a:lnTo>
                    <a:lnTo>
                      <a:pt x="168" y="496"/>
                    </a:lnTo>
                    <a:lnTo>
                      <a:pt x="160" y="408"/>
                    </a:lnTo>
                    <a:lnTo>
                      <a:pt x="168" y="328"/>
                    </a:lnTo>
                    <a:lnTo>
                      <a:pt x="232" y="224"/>
                    </a:lnTo>
                    <a:lnTo>
                      <a:pt x="296" y="88"/>
                    </a:lnTo>
                    <a:lnTo>
                      <a:pt x="336" y="0"/>
                    </a:lnTo>
                    <a:lnTo>
                      <a:pt x="112" y="24"/>
                    </a:lnTo>
                    <a:close/>
                  </a:path>
                </a:pathLst>
              </a:custGeom>
              <a:solidFill>
                <a:srgbClr val="9F7F5F"/>
              </a:solidFill>
              <a:ln w="12700">
                <a:solidFill>
                  <a:srgbClr val="000000"/>
                </a:solidFill>
                <a:round/>
                <a:headEnd/>
                <a:tailEnd/>
              </a:ln>
            </p:spPr>
            <p:txBody>
              <a:bodyPr/>
              <a:lstStyle/>
              <a:p>
                <a:endParaRPr lang="en-US"/>
              </a:p>
            </p:txBody>
          </p:sp>
          <p:sp>
            <p:nvSpPr>
              <p:cNvPr id="3510" name="Freeform 598"/>
              <p:cNvSpPr>
                <a:spLocks noChangeAspect="1"/>
              </p:cNvSpPr>
              <p:nvPr/>
            </p:nvSpPr>
            <p:spPr bwMode="auto">
              <a:xfrm>
                <a:off x="2728" y="1808"/>
                <a:ext cx="1128" cy="528"/>
              </a:xfrm>
              <a:custGeom>
                <a:avLst/>
                <a:gdLst>
                  <a:gd name="T0" fmla="*/ 0 w 1128"/>
                  <a:gd name="T1" fmla="*/ 472 h 528"/>
                  <a:gd name="T2" fmla="*/ 24 w 1128"/>
                  <a:gd name="T3" fmla="*/ 480 h 528"/>
                  <a:gd name="T4" fmla="*/ 48 w 1128"/>
                  <a:gd name="T5" fmla="*/ 488 h 528"/>
                  <a:gd name="T6" fmla="*/ 64 w 1128"/>
                  <a:gd name="T7" fmla="*/ 512 h 528"/>
                  <a:gd name="T8" fmla="*/ 72 w 1128"/>
                  <a:gd name="T9" fmla="*/ 528 h 528"/>
                  <a:gd name="T10" fmla="*/ 96 w 1128"/>
                  <a:gd name="T11" fmla="*/ 520 h 528"/>
                  <a:gd name="T12" fmla="*/ 96 w 1128"/>
                  <a:gd name="T13" fmla="*/ 496 h 528"/>
                  <a:gd name="T14" fmla="*/ 96 w 1128"/>
                  <a:gd name="T15" fmla="*/ 472 h 528"/>
                  <a:gd name="T16" fmla="*/ 136 w 1128"/>
                  <a:gd name="T17" fmla="*/ 472 h 528"/>
                  <a:gd name="T18" fmla="*/ 152 w 1128"/>
                  <a:gd name="T19" fmla="*/ 480 h 528"/>
                  <a:gd name="T20" fmla="*/ 184 w 1128"/>
                  <a:gd name="T21" fmla="*/ 504 h 528"/>
                  <a:gd name="T22" fmla="*/ 200 w 1128"/>
                  <a:gd name="T23" fmla="*/ 504 h 528"/>
                  <a:gd name="T24" fmla="*/ 216 w 1128"/>
                  <a:gd name="T25" fmla="*/ 504 h 528"/>
                  <a:gd name="T26" fmla="*/ 208 w 1128"/>
                  <a:gd name="T27" fmla="*/ 472 h 528"/>
                  <a:gd name="T28" fmla="*/ 200 w 1128"/>
                  <a:gd name="T29" fmla="*/ 440 h 528"/>
                  <a:gd name="T30" fmla="*/ 224 w 1128"/>
                  <a:gd name="T31" fmla="*/ 424 h 528"/>
                  <a:gd name="T32" fmla="*/ 256 w 1128"/>
                  <a:gd name="T33" fmla="*/ 416 h 528"/>
                  <a:gd name="T34" fmla="*/ 280 w 1128"/>
                  <a:gd name="T35" fmla="*/ 392 h 528"/>
                  <a:gd name="T36" fmla="*/ 312 w 1128"/>
                  <a:gd name="T37" fmla="*/ 368 h 528"/>
                  <a:gd name="T38" fmla="*/ 328 w 1128"/>
                  <a:gd name="T39" fmla="*/ 344 h 528"/>
                  <a:gd name="T40" fmla="*/ 328 w 1128"/>
                  <a:gd name="T41" fmla="*/ 320 h 528"/>
                  <a:gd name="T42" fmla="*/ 400 w 1128"/>
                  <a:gd name="T43" fmla="*/ 336 h 528"/>
                  <a:gd name="T44" fmla="*/ 448 w 1128"/>
                  <a:gd name="T45" fmla="*/ 344 h 528"/>
                  <a:gd name="T46" fmla="*/ 504 w 1128"/>
                  <a:gd name="T47" fmla="*/ 352 h 528"/>
                  <a:gd name="T48" fmla="*/ 568 w 1128"/>
                  <a:gd name="T49" fmla="*/ 352 h 528"/>
                  <a:gd name="T50" fmla="*/ 632 w 1128"/>
                  <a:gd name="T51" fmla="*/ 352 h 528"/>
                  <a:gd name="T52" fmla="*/ 720 w 1128"/>
                  <a:gd name="T53" fmla="*/ 344 h 528"/>
                  <a:gd name="T54" fmla="*/ 880 w 1128"/>
                  <a:gd name="T55" fmla="*/ 304 h 528"/>
                  <a:gd name="T56" fmla="*/ 960 w 1128"/>
                  <a:gd name="T57" fmla="*/ 264 h 528"/>
                  <a:gd name="T58" fmla="*/ 1048 w 1128"/>
                  <a:gd name="T59" fmla="*/ 232 h 528"/>
                  <a:gd name="T60" fmla="*/ 1128 w 1128"/>
                  <a:gd name="T61" fmla="*/ 192 h 528"/>
                  <a:gd name="T62" fmla="*/ 1128 w 1128"/>
                  <a:gd name="T63" fmla="*/ 0 h 528"/>
                  <a:gd name="T64" fmla="*/ 8 w 1128"/>
                  <a:gd name="T65" fmla="*/ 0 h 528"/>
                  <a:gd name="T66" fmla="*/ 0 w 1128"/>
                  <a:gd name="T67" fmla="*/ 472 h 52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128"/>
                  <a:gd name="T103" fmla="*/ 0 h 528"/>
                  <a:gd name="T104" fmla="*/ 1128 w 1128"/>
                  <a:gd name="T105" fmla="*/ 528 h 528"/>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128" h="528">
                    <a:moveTo>
                      <a:pt x="0" y="472"/>
                    </a:moveTo>
                    <a:lnTo>
                      <a:pt x="24" y="480"/>
                    </a:lnTo>
                    <a:lnTo>
                      <a:pt x="48" y="488"/>
                    </a:lnTo>
                    <a:lnTo>
                      <a:pt x="64" y="512"/>
                    </a:lnTo>
                    <a:lnTo>
                      <a:pt x="72" y="528"/>
                    </a:lnTo>
                    <a:lnTo>
                      <a:pt x="96" y="520"/>
                    </a:lnTo>
                    <a:lnTo>
                      <a:pt x="96" y="496"/>
                    </a:lnTo>
                    <a:lnTo>
                      <a:pt x="96" y="472"/>
                    </a:lnTo>
                    <a:lnTo>
                      <a:pt x="136" y="472"/>
                    </a:lnTo>
                    <a:lnTo>
                      <a:pt x="152" y="480"/>
                    </a:lnTo>
                    <a:lnTo>
                      <a:pt x="184" y="504"/>
                    </a:lnTo>
                    <a:lnTo>
                      <a:pt x="200" y="504"/>
                    </a:lnTo>
                    <a:lnTo>
                      <a:pt x="216" y="504"/>
                    </a:lnTo>
                    <a:lnTo>
                      <a:pt x="208" y="472"/>
                    </a:lnTo>
                    <a:lnTo>
                      <a:pt x="200" y="440"/>
                    </a:lnTo>
                    <a:lnTo>
                      <a:pt x="224" y="424"/>
                    </a:lnTo>
                    <a:lnTo>
                      <a:pt x="256" y="416"/>
                    </a:lnTo>
                    <a:lnTo>
                      <a:pt x="280" y="392"/>
                    </a:lnTo>
                    <a:lnTo>
                      <a:pt x="312" y="368"/>
                    </a:lnTo>
                    <a:lnTo>
                      <a:pt x="328" y="344"/>
                    </a:lnTo>
                    <a:lnTo>
                      <a:pt x="328" y="320"/>
                    </a:lnTo>
                    <a:lnTo>
                      <a:pt x="400" y="336"/>
                    </a:lnTo>
                    <a:lnTo>
                      <a:pt x="448" y="344"/>
                    </a:lnTo>
                    <a:lnTo>
                      <a:pt x="504" y="352"/>
                    </a:lnTo>
                    <a:lnTo>
                      <a:pt x="568" y="352"/>
                    </a:lnTo>
                    <a:lnTo>
                      <a:pt x="632" y="352"/>
                    </a:lnTo>
                    <a:lnTo>
                      <a:pt x="720" y="344"/>
                    </a:lnTo>
                    <a:lnTo>
                      <a:pt x="880" y="304"/>
                    </a:lnTo>
                    <a:lnTo>
                      <a:pt x="960" y="264"/>
                    </a:lnTo>
                    <a:lnTo>
                      <a:pt x="1048" y="232"/>
                    </a:lnTo>
                    <a:lnTo>
                      <a:pt x="1128" y="192"/>
                    </a:lnTo>
                    <a:lnTo>
                      <a:pt x="1128" y="0"/>
                    </a:lnTo>
                    <a:lnTo>
                      <a:pt x="8" y="0"/>
                    </a:lnTo>
                    <a:lnTo>
                      <a:pt x="0" y="472"/>
                    </a:lnTo>
                    <a:close/>
                  </a:path>
                </a:pathLst>
              </a:custGeom>
              <a:solidFill>
                <a:srgbClr val="9F7F5F"/>
              </a:solidFill>
              <a:ln w="12700">
                <a:solidFill>
                  <a:srgbClr val="000000"/>
                </a:solidFill>
                <a:round/>
                <a:headEnd/>
                <a:tailEnd/>
              </a:ln>
            </p:spPr>
            <p:txBody>
              <a:bodyPr/>
              <a:lstStyle/>
              <a:p>
                <a:endParaRPr lang="en-US"/>
              </a:p>
            </p:txBody>
          </p:sp>
          <p:sp>
            <p:nvSpPr>
              <p:cNvPr id="3511" name="Freeform 599"/>
              <p:cNvSpPr>
                <a:spLocks noChangeAspect="1"/>
              </p:cNvSpPr>
              <p:nvPr/>
            </p:nvSpPr>
            <p:spPr bwMode="auto">
              <a:xfrm>
                <a:off x="2520" y="896"/>
                <a:ext cx="1560" cy="2120"/>
              </a:xfrm>
              <a:custGeom>
                <a:avLst/>
                <a:gdLst>
                  <a:gd name="T0" fmla="*/ 24 w 1560"/>
                  <a:gd name="T1" fmla="*/ 3460 h 2056"/>
                  <a:gd name="T2" fmla="*/ 160 w 1560"/>
                  <a:gd name="T3" fmla="*/ 3438 h 2056"/>
                  <a:gd name="T4" fmla="*/ 96 w 1560"/>
                  <a:gd name="T5" fmla="*/ 2922 h 2056"/>
                  <a:gd name="T6" fmla="*/ 152 w 1560"/>
                  <a:gd name="T7" fmla="*/ 2585 h 2056"/>
                  <a:gd name="T8" fmla="*/ 288 w 1560"/>
                  <a:gd name="T9" fmla="*/ 2087 h 2056"/>
                  <a:gd name="T10" fmla="*/ 488 w 1560"/>
                  <a:gd name="T11" fmla="*/ 1859 h 2056"/>
                  <a:gd name="T12" fmla="*/ 624 w 1560"/>
                  <a:gd name="T13" fmla="*/ 1913 h 2056"/>
                  <a:gd name="T14" fmla="*/ 752 w 1560"/>
                  <a:gd name="T15" fmla="*/ 1994 h 2056"/>
                  <a:gd name="T16" fmla="*/ 896 w 1560"/>
                  <a:gd name="T17" fmla="*/ 1981 h 2056"/>
                  <a:gd name="T18" fmla="*/ 1048 w 1560"/>
                  <a:gd name="T19" fmla="*/ 1831 h 2056"/>
                  <a:gd name="T20" fmla="*/ 1176 w 1560"/>
                  <a:gd name="T21" fmla="*/ 1713 h 2056"/>
                  <a:gd name="T22" fmla="*/ 1232 w 1560"/>
                  <a:gd name="T23" fmla="*/ 1940 h 2056"/>
                  <a:gd name="T24" fmla="*/ 1200 w 1560"/>
                  <a:gd name="T25" fmla="*/ 2154 h 2056"/>
                  <a:gd name="T26" fmla="*/ 1168 w 1560"/>
                  <a:gd name="T27" fmla="*/ 2317 h 2056"/>
                  <a:gd name="T28" fmla="*/ 1144 w 1560"/>
                  <a:gd name="T29" fmla="*/ 2641 h 2056"/>
                  <a:gd name="T30" fmla="*/ 1152 w 1560"/>
                  <a:gd name="T31" fmla="*/ 3086 h 2056"/>
                  <a:gd name="T32" fmla="*/ 1176 w 1560"/>
                  <a:gd name="T33" fmla="*/ 3247 h 2056"/>
                  <a:gd name="T34" fmla="*/ 1256 w 1560"/>
                  <a:gd name="T35" fmla="*/ 3218 h 2056"/>
                  <a:gd name="T36" fmla="*/ 1200 w 1560"/>
                  <a:gd name="T37" fmla="*/ 2842 h 2056"/>
                  <a:gd name="T38" fmla="*/ 1192 w 1560"/>
                  <a:gd name="T39" fmla="*/ 2680 h 2056"/>
                  <a:gd name="T40" fmla="*/ 1296 w 1560"/>
                  <a:gd name="T41" fmla="*/ 2288 h 2056"/>
                  <a:gd name="T42" fmla="*/ 1456 w 1560"/>
                  <a:gd name="T43" fmla="*/ 1713 h 2056"/>
                  <a:gd name="T44" fmla="*/ 1560 w 1560"/>
                  <a:gd name="T45" fmla="*/ 1064 h 2056"/>
                  <a:gd name="T46" fmla="*/ 1528 w 1560"/>
                  <a:gd name="T47" fmla="*/ 861 h 2056"/>
                  <a:gd name="T48" fmla="*/ 1560 w 1560"/>
                  <a:gd name="T49" fmla="*/ 702 h 2056"/>
                  <a:gd name="T50" fmla="*/ 1528 w 1560"/>
                  <a:gd name="T51" fmla="*/ 539 h 2056"/>
                  <a:gd name="T52" fmla="*/ 1448 w 1560"/>
                  <a:gd name="T53" fmla="*/ 553 h 2056"/>
                  <a:gd name="T54" fmla="*/ 1400 w 1560"/>
                  <a:gd name="T55" fmla="*/ 471 h 2056"/>
                  <a:gd name="T56" fmla="*/ 1360 w 1560"/>
                  <a:gd name="T57" fmla="*/ 376 h 2056"/>
                  <a:gd name="T58" fmla="*/ 1384 w 1560"/>
                  <a:gd name="T59" fmla="*/ 202 h 2056"/>
                  <a:gd name="T60" fmla="*/ 1408 w 1560"/>
                  <a:gd name="T61" fmla="*/ 0 h 2056"/>
                  <a:gd name="T62" fmla="*/ 1152 w 1560"/>
                  <a:gd name="T63" fmla="*/ 65 h 2056"/>
                  <a:gd name="T64" fmla="*/ 1120 w 1560"/>
                  <a:gd name="T65" fmla="*/ 175 h 2056"/>
                  <a:gd name="T66" fmla="*/ 1176 w 1560"/>
                  <a:gd name="T67" fmla="*/ 417 h 2056"/>
                  <a:gd name="T68" fmla="*/ 1184 w 1560"/>
                  <a:gd name="T69" fmla="*/ 727 h 2056"/>
                  <a:gd name="T70" fmla="*/ 1160 w 1560"/>
                  <a:gd name="T71" fmla="*/ 943 h 2056"/>
                  <a:gd name="T72" fmla="*/ 1064 w 1560"/>
                  <a:gd name="T73" fmla="*/ 1170 h 2056"/>
                  <a:gd name="T74" fmla="*/ 1016 w 1560"/>
                  <a:gd name="T75" fmla="*/ 1400 h 2056"/>
                  <a:gd name="T76" fmla="*/ 880 w 1560"/>
                  <a:gd name="T77" fmla="*/ 1470 h 2056"/>
                  <a:gd name="T78" fmla="*/ 744 w 1560"/>
                  <a:gd name="T79" fmla="*/ 1306 h 2056"/>
                  <a:gd name="T80" fmla="*/ 720 w 1560"/>
                  <a:gd name="T81" fmla="*/ 1064 h 2056"/>
                  <a:gd name="T82" fmla="*/ 672 w 1560"/>
                  <a:gd name="T83" fmla="*/ 875 h 2056"/>
                  <a:gd name="T84" fmla="*/ 640 w 1560"/>
                  <a:gd name="T85" fmla="*/ 566 h 2056"/>
                  <a:gd name="T86" fmla="*/ 568 w 1560"/>
                  <a:gd name="T87" fmla="*/ 403 h 2056"/>
                  <a:gd name="T88" fmla="*/ 440 w 1560"/>
                  <a:gd name="T89" fmla="*/ 323 h 2056"/>
                  <a:gd name="T90" fmla="*/ 360 w 1560"/>
                  <a:gd name="T91" fmla="*/ 336 h 2056"/>
                  <a:gd name="T92" fmla="*/ 368 w 1560"/>
                  <a:gd name="T93" fmla="*/ 457 h 2056"/>
                  <a:gd name="T94" fmla="*/ 456 w 1560"/>
                  <a:gd name="T95" fmla="*/ 566 h 2056"/>
                  <a:gd name="T96" fmla="*/ 376 w 1560"/>
                  <a:gd name="T97" fmla="*/ 633 h 2056"/>
                  <a:gd name="T98" fmla="*/ 288 w 1560"/>
                  <a:gd name="T99" fmla="*/ 702 h 2056"/>
                  <a:gd name="T100" fmla="*/ 280 w 1560"/>
                  <a:gd name="T101" fmla="*/ 916 h 2056"/>
                  <a:gd name="T102" fmla="*/ 152 w 1560"/>
                  <a:gd name="T103" fmla="*/ 1131 h 2056"/>
                  <a:gd name="T104" fmla="*/ 80 w 1560"/>
                  <a:gd name="T105" fmla="*/ 1337 h 2056"/>
                  <a:gd name="T106" fmla="*/ 104 w 1560"/>
                  <a:gd name="T107" fmla="*/ 1683 h 2056"/>
                  <a:gd name="T108" fmla="*/ 0 w 1560"/>
                  <a:gd name="T109" fmla="*/ 3142 h 205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560"/>
                  <a:gd name="T166" fmla="*/ 0 h 2056"/>
                  <a:gd name="T167" fmla="*/ 1560 w 1560"/>
                  <a:gd name="T168" fmla="*/ 2056 h 205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560" h="2056">
                    <a:moveTo>
                      <a:pt x="0" y="1864"/>
                    </a:moveTo>
                    <a:lnTo>
                      <a:pt x="24" y="2056"/>
                    </a:lnTo>
                    <a:lnTo>
                      <a:pt x="128" y="2056"/>
                    </a:lnTo>
                    <a:lnTo>
                      <a:pt x="160" y="2040"/>
                    </a:lnTo>
                    <a:lnTo>
                      <a:pt x="96" y="1912"/>
                    </a:lnTo>
                    <a:lnTo>
                      <a:pt x="96" y="1736"/>
                    </a:lnTo>
                    <a:lnTo>
                      <a:pt x="120" y="1632"/>
                    </a:lnTo>
                    <a:lnTo>
                      <a:pt x="152" y="1536"/>
                    </a:lnTo>
                    <a:lnTo>
                      <a:pt x="240" y="1320"/>
                    </a:lnTo>
                    <a:lnTo>
                      <a:pt x="288" y="1240"/>
                    </a:lnTo>
                    <a:lnTo>
                      <a:pt x="384" y="1176"/>
                    </a:lnTo>
                    <a:lnTo>
                      <a:pt x="488" y="1104"/>
                    </a:lnTo>
                    <a:lnTo>
                      <a:pt x="536" y="1096"/>
                    </a:lnTo>
                    <a:lnTo>
                      <a:pt x="624" y="1136"/>
                    </a:lnTo>
                    <a:lnTo>
                      <a:pt x="688" y="1168"/>
                    </a:lnTo>
                    <a:lnTo>
                      <a:pt x="752" y="1184"/>
                    </a:lnTo>
                    <a:lnTo>
                      <a:pt x="824" y="1184"/>
                    </a:lnTo>
                    <a:lnTo>
                      <a:pt x="896" y="1176"/>
                    </a:lnTo>
                    <a:lnTo>
                      <a:pt x="968" y="1144"/>
                    </a:lnTo>
                    <a:lnTo>
                      <a:pt x="1048" y="1088"/>
                    </a:lnTo>
                    <a:lnTo>
                      <a:pt x="1128" y="1040"/>
                    </a:lnTo>
                    <a:lnTo>
                      <a:pt x="1176" y="1016"/>
                    </a:lnTo>
                    <a:lnTo>
                      <a:pt x="1224" y="1128"/>
                    </a:lnTo>
                    <a:lnTo>
                      <a:pt x="1232" y="1152"/>
                    </a:lnTo>
                    <a:lnTo>
                      <a:pt x="1216" y="1232"/>
                    </a:lnTo>
                    <a:lnTo>
                      <a:pt x="1200" y="1280"/>
                    </a:lnTo>
                    <a:lnTo>
                      <a:pt x="1184" y="1328"/>
                    </a:lnTo>
                    <a:lnTo>
                      <a:pt x="1168" y="1376"/>
                    </a:lnTo>
                    <a:lnTo>
                      <a:pt x="1160" y="1440"/>
                    </a:lnTo>
                    <a:lnTo>
                      <a:pt x="1144" y="1568"/>
                    </a:lnTo>
                    <a:lnTo>
                      <a:pt x="1152" y="1704"/>
                    </a:lnTo>
                    <a:lnTo>
                      <a:pt x="1152" y="1832"/>
                    </a:lnTo>
                    <a:lnTo>
                      <a:pt x="1160" y="1864"/>
                    </a:lnTo>
                    <a:lnTo>
                      <a:pt x="1176" y="1928"/>
                    </a:lnTo>
                    <a:lnTo>
                      <a:pt x="1216" y="1928"/>
                    </a:lnTo>
                    <a:lnTo>
                      <a:pt x="1256" y="1912"/>
                    </a:lnTo>
                    <a:lnTo>
                      <a:pt x="1296" y="1888"/>
                    </a:lnTo>
                    <a:lnTo>
                      <a:pt x="1200" y="1688"/>
                    </a:lnTo>
                    <a:lnTo>
                      <a:pt x="1192" y="1640"/>
                    </a:lnTo>
                    <a:lnTo>
                      <a:pt x="1192" y="1592"/>
                    </a:lnTo>
                    <a:lnTo>
                      <a:pt x="1240" y="1472"/>
                    </a:lnTo>
                    <a:lnTo>
                      <a:pt x="1296" y="1360"/>
                    </a:lnTo>
                    <a:lnTo>
                      <a:pt x="1360" y="1248"/>
                    </a:lnTo>
                    <a:lnTo>
                      <a:pt x="1456" y="1016"/>
                    </a:lnTo>
                    <a:lnTo>
                      <a:pt x="1552" y="728"/>
                    </a:lnTo>
                    <a:lnTo>
                      <a:pt x="1560" y="632"/>
                    </a:lnTo>
                    <a:lnTo>
                      <a:pt x="1544" y="552"/>
                    </a:lnTo>
                    <a:lnTo>
                      <a:pt x="1528" y="512"/>
                    </a:lnTo>
                    <a:lnTo>
                      <a:pt x="1544" y="472"/>
                    </a:lnTo>
                    <a:lnTo>
                      <a:pt x="1560" y="416"/>
                    </a:lnTo>
                    <a:lnTo>
                      <a:pt x="1552" y="368"/>
                    </a:lnTo>
                    <a:lnTo>
                      <a:pt x="1528" y="320"/>
                    </a:lnTo>
                    <a:lnTo>
                      <a:pt x="1488" y="312"/>
                    </a:lnTo>
                    <a:lnTo>
                      <a:pt x="1448" y="328"/>
                    </a:lnTo>
                    <a:lnTo>
                      <a:pt x="1424" y="304"/>
                    </a:lnTo>
                    <a:lnTo>
                      <a:pt x="1400" y="280"/>
                    </a:lnTo>
                    <a:lnTo>
                      <a:pt x="1384" y="256"/>
                    </a:lnTo>
                    <a:lnTo>
                      <a:pt x="1360" y="224"/>
                    </a:lnTo>
                    <a:lnTo>
                      <a:pt x="1352" y="176"/>
                    </a:lnTo>
                    <a:lnTo>
                      <a:pt x="1384" y="120"/>
                    </a:lnTo>
                    <a:lnTo>
                      <a:pt x="1408" y="48"/>
                    </a:lnTo>
                    <a:lnTo>
                      <a:pt x="1408" y="0"/>
                    </a:lnTo>
                    <a:lnTo>
                      <a:pt x="1272" y="16"/>
                    </a:lnTo>
                    <a:lnTo>
                      <a:pt x="1152" y="40"/>
                    </a:lnTo>
                    <a:lnTo>
                      <a:pt x="1096" y="56"/>
                    </a:lnTo>
                    <a:lnTo>
                      <a:pt x="1120" y="104"/>
                    </a:lnTo>
                    <a:lnTo>
                      <a:pt x="1176" y="168"/>
                    </a:lnTo>
                    <a:lnTo>
                      <a:pt x="1176" y="248"/>
                    </a:lnTo>
                    <a:lnTo>
                      <a:pt x="1160" y="312"/>
                    </a:lnTo>
                    <a:lnTo>
                      <a:pt x="1184" y="432"/>
                    </a:lnTo>
                    <a:lnTo>
                      <a:pt x="1176" y="496"/>
                    </a:lnTo>
                    <a:lnTo>
                      <a:pt x="1160" y="560"/>
                    </a:lnTo>
                    <a:lnTo>
                      <a:pt x="1104" y="616"/>
                    </a:lnTo>
                    <a:lnTo>
                      <a:pt x="1064" y="696"/>
                    </a:lnTo>
                    <a:lnTo>
                      <a:pt x="1040" y="768"/>
                    </a:lnTo>
                    <a:lnTo>
                      <a:pt x="1016" y="832"/>
                    </a:lnTo>
                    <a:lnTo>
                      <a:pt x="968" y="880"/>
                    </a:lnTo>
                    <a:lnTo>
                      <a:pt x="880" y="872"/>
                    </a:lnTo>
                    <a:lnTo>
                      <a:pt x="800" y="840"/>
                    </a:lnTo>
                    <a:lnTo>
                      <a:pt x="744" y="776"/>
                    </a:lnTo>
                    <a:lnTo>
                      <a:pt x="720" y="704"/>
                    </a:lnTo>
                    <a:lnTo>
                      <a:pt x="720" y="632"/>
                    </a:lnTo>
                    <a:lnTo>
                      <a:pt x="728" y="576"/>
                    </a:lnTo>
                    <a:lnTo>
                      <a:pt x="672" y="520"/>
                    </a:lnTo>
                    <a:lnTo>
                      <a:pt x="640" y="408"/>
                    </a:lnTo>
                    <a:lnTo>
                      <a:pt x="640" y="336"/>
                    </a:lnTo>
                    <a:lnTo>
                      <a:pt x="616" y="280"/>
                    </a:lnTo>
                    <a:lnTo>
                      <a:pt x="568" y="240"/>
                    </a:lnTo>
                    <a:lnTo>
                      <a:pt x="504" y="216"/>
                    </a:lnTo>
                    <a:lnTo>
                      <a:pt x="440" y="192"/>
                    </a:lnTo>
                    <a:lnTo>
                      <a:pt x="392" y="184"/>
                    </a:lnTo>
                    <a:lnTo>
                      <a:pt x="360" y="200"/>
                    </a:lnTo>
                    <a:lnTo>
                      <a:pt x="352" y="232"/>
                    </a:lnTo>
                    <a:lnTo>
                      <a:pt x="368" y="272"/>
                    </a:lnTo>
                    <a:lnTo>
                      <a:pt x="408" y="296"/>
                    </a:lnTo>
                    <a:lnTo>
                      <a:pt x="456" y="336"/>
                    </a:lnTo>
                    <a:lnTo>
                      <a:pt x="416" y="360"/>
                    </a:lnTo>
                    <a:lnTo>
                      <a:pt x="376" y="376"/>
                    </a:lnTo>
                    <a:lnTo>
                      <a:pt x="312" y="384"/>
                    </a:lnTo>
                    <a:lnTo>
                      <a:pt x="288" y="416"/>
                    </a:lnTo>
                    <a:lnTo>
                      <a:pt x="280" y="456"/>
                    </a:lnTo>
                    <a:lnTo>
                      <a:pt x="280" y="544"/>
                    </a:lnTo>
                    <a:lnTo>
                      <a:pt x="240" y="592"/>
                    </a:lnTo>
                    <a:lnTo>
                      <a:pt x="152" y="672"/>
                    </a:lnTo>
                    <a:lnTo>
                      <a:pt x="112" y="728"/>
                    </a:lnTo>
                    <a:lnTo>
                      <a:pt x="80" y="792"/>
                    </a:lnTo>
                    <a:lnTo>
                      <a:pt x="88" y="888"/>
                    </a:lnTo>
                    <a:lnTo>
                      <a:pt x="104" y="1000"/>
                    </a:lnTo>
                    <a:lnTo>
                      <a:pt x="64" y="1248"/>
                    </a:lnTo>
                    <a:lnTo>
                      <a:pt x="0" y="1864"/>
                    </a:lnTo>
                    <a:close/>
                  </a:path>
                </a:pathLst>
              </a:custGeom>
              <a:solidFill>
                <a:srgbClr val="993300"/>
              </a:solidFill>
              <a:ln w="12700">
                <a:solidFill>
                  <a:srgbClr val="993300"/>
                </a:solidFill>
                <a:round/>
                <a:headEnd/>
                <a:tailEnd/>
              </a:ln>
            </p:spPr>
            <p:txBody>
              <a:bodyPr/>
              <a:lstStyle/>
              <a:p>
                <a:endParaRPr lang="en-US"/>
              </a:p>
            </p:txBody>
          </p:sp>
          <p:sp>
            <p:nvSpPr>
              <p:cNvPr id="3512" name="Freeform 600"/>
              <p:cNvSpPr>
                <a:spLocks noChangeAspect="1"/>
              </p:cNvSpPr>
              <p:nvPr/>
            </p:nvSpPr>
            <p:spPr bwMode="auto">
              <a:xfrm>
                <a:off x="4384" y="1000"/>
                <a:ext cx="160" cy="88"/>
              </a:xfrm>
              <a:custGeom>
                <a:avLst/>
                <a:gdLst>
                  <a:gd name="T0" fmla="*/ 0 w 160"/>
                  <a:gd name="T1" fmla="*/ 16 h 88"/>
                  <a:gd name="T2" fmla="*/ 24 w 160"/>
                  <a:gd name="T3" fmla="*/ 8 h 88"/>
                  <a:gd name="T4" fmla="*/ 64 w 160"/>
                  <a:gd name="T5" fmla="*/ 0 h 88"/>
                  <a:gd name="T6" fmla="*/ 104 w 160"/>
                  <a:gd name="T7" fmla="*/ 8 h 88"/>
                  <a:gd name="T8" fmla="*/ 120 w 160"/>
                  <a:gd name="T9" fmla="*/ 24 h 88"/>
                  <a:gd name="T10" fmla="*/ 136 w 160"/>
                  <a:gd name="T11" fmla="*/ 32 h 88"/>
                  <a:gd name="T12" fmla="*/ 152 w 160"/>
                  <a:gd name="T13" fmla="*/ 64 h 88"/>
                  <a:gd name="T14" fmla="*/ 160 w 160"/>
                  <a:gd name="T15" fmla="*/ 80 h 88"/>
                  <a:gd name="T16" fmla="*/ 120 w 160"/>
                  <a:gd name="T17" fmla="*/ 88 h 88"/>
                  <a:gd name="T18" fmla="*/ 80 w 160"/>
                  <a:gd name="T19" fmla="*/ 80 h 88"/>
                  <a:gd name="T20" fmla="*/ 40 w 160"/>
                  <a:gd name="T21" fmla="*/ 72 h 88"/>
                  <a:gd name="T22" fmla="*/ 16 w 160"/>
                  <a:gd name="T23" fmla="*/ 40 h 88"/>
                  <a:gd name="T24" fmla="*/ 0 w 160"/>
                  <a:gd name="T25" fmla="*/ 16 h 8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60"/>
                  <a:gd name="T40" fmla="*/ 0 h 88"/>
                  <a:gd name="T41" fmla="*/ 160 w 160"/>
                  <a:gd name="T42" fmla="*/ 88 h 8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60" h="88">
                    <a:moveTo>
                      <a:pt x="0" y="16"/>
                    </a:moveTo>
                    <a:lnTo>
                      <a:pt x="24" y="8"/>
                    </a:lnTo>
                    <a:lnTo>
                      <a:pt x="64" y="0"/>
                    </a:lnTo>
                    <a:lnTo>
                      <a:pt x="104" y="8"/>
                    </a:lnTo>
                    <a:lnTo>
                      <a:pt x="120" y="24"/>
                    </a:lnTo>
                    <a:lnTo>
                      <a:pt x="136" y="32"/>
                    </a:lnTo>
                    <a:lnTo>
                      <a:pt x="152" y="64"/>
                    </a:lnTo>
                    <a:lnTo>
                      <a:pt x="160" y="80"/>
                    </a:lnTo>
                    <a:lnTo>
                      <a:pt x="120" y="88"/>
                    </a:lnTo>
                    <a:lnTo>
                      <a:pt x="80" y="80"/>
                    </a:lnTo>
                    <a:lnTo>
                      <a:pt x="40" y="72"/>
                    </a:lnTo>
                    <a:lnTo>
                      <a:pt x="16" y="40"/>
                    </a:lnTo>
                    <a:lnTo>
                      <a:pt x="0" y="16"/>
                    </a:lnTo>
                    <a:close/>
                  </a:path>
                </a:pathLst>
              </a:custGeom>
              <a:solidFill>
                <a:srgbClr val="7F5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513" name="Freeform 601"/>
              <p:cNvSpPr>
                <a:spLocks noChangeAspect="1"/>
              </p:cNvSpPr>
              <p:nvPr/>
            </p:nvSpPr>
            <p:spPr bwMode="auto">
              <a:xfrm>
                <a:off x="4424" y="1016"/>
                <a:ext cx="96" cy="56"/>
              </a:xfrm>
              <a:custGeom>
                <a:avLst/>
                <a:gdLst>
                  <a:gd name="T0" fmla="*/ 0 w 96"/>
                  <a:gd name="T1" fmla="*/ 16 h 56"/>
                  <a:gd name="T2" fmla="*/ 8 w 96"/>
                  <a:gd name="T3" fmla="*/ 8 h 56"/>
                  <a:gd name="T4" fmla="*/ 32 w 96"/>
                  <a:gd name="T5" fmla="*/ 0 h 56"/>
                  <a:gd name="T6" fmla="*/ 56 w 96"/>
                  <a:gd name="T7" fmla="*/ 8 h 56"/>
                  <a:gd name="T8" fmla="*/ 72 w 96"/>
                  <a:gd name="T9" fmla="*/ 16 h 56"/>
                  <a:gd name="T10" fmla="*/ 80 w 96"/>
                  <a:gd name="T11" fmla="*/ 24 h 56"/>
                  <a:gd name="T12" fmla="*/ 88 w 96"/>
                  <a:gd name="T13" fmla="*/ 40 h 56"/>
                  <a:gd name="T14" fmla="*/ 96 w 96"/>
                  <a:gd name="T15" fmla="*/ 56 h 56"/>
                  <a:gd name="T16" fmla="*/ 64 w 96"/>
                  <a:gd name="T17" fmla="*/ 56 h 56"/>
                  <a:gd name="T18" fmla="*/ 40 w 96"/>
                  <a:gd name="T19" fmla="*/ 56 h 56"/>
                  <a:gd name="T20" fmla="*/ 16 w 96"/>
                  <a:gd name="T21" fmla="*/ 48 h 56"/>
                  <a:gd name="T22" fmla="*/ 0 w 96"/>
                  <a:gd name="T23" fmla="*/ 32 h 56"/>
                  <a:gd name="T24" fmla="*/ 0 w 96"/>
                  <a:gd name="T25" fmla="*/ 16 h 5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6"/>
                  <a:gd name="T40" fmla="*/ 0 h 56"/>
                  <a:gd name="T41" fmla="*/ 96 w 96"/>
                  <a:gd name="T42" fmla="*/ 56 h 5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6" h="56">
                    <a:moveTo>
                      <a:pt x="0" y="16"/>
                    </a:moveTo>
                    <a:lnTo>
                      <a:pt x="8" y="8"/>
                    </a:lnTo>
                    <a:lnTo>
                      <a:pt x="32" y="0"/>
                    </a:lnTo>
                    <a:lnTo>
                      <a:pt x="56" y="8"/>
                    </a:lnTo>
                    <a:lnTo>
                      <a:pt x="72" y="16"/>
                    </a:lnTo>
                    <a:lnTo>
                      <a:pt x="80" y="24"/>
                    </a:lnTo>
                    <a:lnTo>
                      <a:pt x="88" y="40"/>
                    </a:lnTo>
                    <a:lnTo>
                      <a:pt x="96" y="56"/>
                    </a:lnTo>
                    <a:lnTo>
                      <a:pt x="64" y="56"/>
                    </a:lnTo>
                    <a:lnTo>
                      <a:pt x="40" y="56"/>
                    </a:lnTo>
                    <a:lnTo>
                      <a:pt x="16" y="48"/>
                    </a:lnTo>
                    <a:lnTo>
                      <a:pt x="0" y="32"/>
                    </a:lnTo>
                    <a:lnTo>
                      <a:pt x="0" y="16"/>
                    </a:lnTo>
                    <a:close/>
                  </a:path>
                </a:pathLst>
              </a:custGeom>
              <a:solidFill>
                <a:srgbClr val="FFFFDF"/>
              </a:solidFill>
              <a:ln w="12700">
                <a:solidFill>
                  <a:srgbClr val="000000"/>
                </a:solidFill>
                <a:round/>
                <a:headEnd/>
                <a:tailEnd/>
              </a:ln>
            </p:spPr>
            <p:txBody>
              <a:bodyPr/>
              <a:lstStyle/>
              <a:p>
                <a:endParaRPr lang="en-US"/>
              </a:p>
            </p:txBody>
          </p:sp>
          <p:sp>
            <p:nvSpPr>
              <p:cNvPr id="3514" name="Oval 602"/>
              <p:cNvSpPr>
                <a:spLocks noChangeAspect="1" noChangeArrowheads="1"/>
              </p:cNvSpPr>
              <p:nvPr/>
            </p:nvSpPr>
            <p:spPr bwMode="auto">
              <a:xfrm>
                <a:off x="4448" y="1024"/>
                <a:ext cx="40" cy="4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515" name="Freeform 603"/>
              <p:cNvSpPr>
                <a:spLocks noChangeAspect="1"/>
              </p:cNvSpPr>
              <p:nvPr/>
            </p:nvSpPr>
            <p:spPr bwMode="auto">
              <a:xfrm>
                <a:off x="4448" y="1024"/>
                <a:ext cx="40" cy="40"/>
              </a:xfrm>
              <a:custGeom>
                <a:avLst/>
                <a:gdLst>
                  <a:gd name="T0" fmla="*/ 24 w 40"/>
                  <a:gd name="T1" fmla="*/ 8 h 40"/>
                  <a:gd name="T2" fmla="*/ 24 w 40"/>
                  <a:gd name="T3" fmla="*/ 8 h 40"/>
                  <a:gd name="T4" fmla="*/ 24 w 40"/>
                  <a:gd name="T5" fmla="*/ 16 h 40"/>
                  <a:gd name="T6" fmla="*/ 32 w 40"/>
                  <a:gd name="T7" fmla="*/ 16 h 40"/>
                  <a:gd name="T8" fmla="*/ 32 w 40"/>
                  <a:gd name="T9" fmla="*/ 16 h 40"/>
                  <a:gd name="T10" fmla="*/ 32 w 40"/>
                  <a:gd name="T11" fmla="*/ 24 h 40"/>
                  <a:gd name="T12" fmla="*/ 32 w 40"/>
                  <a:gd name="T13" fmla="*/ 24 h 40"/>
                  <a:gd name="T14" fmla="*/ 24 w 40"/>
                  <a:gd name="T15" fmla="*/ 24 h 40"/>
                  <a:gd name="T16" fmla="*/ 24 w 40"/>
                  <a:gd name="T17" fmla="*/ 32 h 40"/>
                  <a:gd name="T18" fmla="*/ 24 w 40"/>
                  <a:gd name="T19" fmla="*/ 32 h 40"/>
                  <a:gd name="T20" fmla="*/ 24 w 40"/>
                  <a:gd name="T21" fmla="*/ 32 h 40"/>
                  <a:gd name="T22" fmla="*/ 16 w 40"/>
                  <a:gd name="T23" fmla="*/ 32 h 40"/>
                  <a:gd name="T24" fmla="*/ 16 w 40"/>
                  <a:gd name="T25" fmla="*/ 32 h 40"/>
                  <a:gd name="T26" fmla="*/ 16 w 40"/>
                  <a:gd name="T27" fmla="*/ 24 h 40"/>
                  <a:gd name="T28" fmla="*/ 8 w 40"/>
                  <a:gd name="T29" fmla="*/ 24 h 40"/>
                  <a:gd name="T30" fmla="*/ 8 w 40"/>
                  <a:gd name="T31" fmla="*/ 24 h 40"/>
                  <a:gd name="T32" fmla="*/ 8 w 40"/>
                  <a:gd name="T33" fmla="*/ 16 h 40"/>
                  <a:gd name="T34" fmla="*/ 8 w 40"/>
                  <a:gd name="T35" fmla="*/ 16 h 40"/>
                  <a:gd name="T36" fmla="*/ 16 w 40"/>
                  <a:gd name="T37" fmla="*/ 16 h 40"/>
                  <a:gd name="T38" fmla="*/ 16 w 40"/>
                  <a:gd name="T39" fmla="*/ 8 h 40"/>
                  <a:gd name="T40" fmla="*/ 16 w 40"/>
                  <a:gd name="T41" fmla="*/ 8 h 40"/>
                  <a:gd name="T42" fmla="*/ 24 w 40"/>
                  <a:gd name="T43" fmla="*/ 0 h 40"/>
                  <a:gd name="T44" fmla="*/ 24 w 40"/>
                  <a:gd name="T45" fmla="*/ 0 h 40"/>
                  <a:gd name="T46" fmla="*/ 32 w 40"/>
                  <a:gd name="T47" fmla="*/ 0 h 40"/>
                  <a:gd name="T48" fmla="*/ 32 w 40"/>
                  <a:gd name="T49" fmla="*/ 8 h 40"/>
                  <a:gd name="T50" fmla="*/ 40 w 40"/>
                  <a:gd name="T51" fmla="*/ 16 h 40"/>
                  <a:gd name="T52" fmla="*/ 40 w 40"/>
                  <a:gd name="T53" fmla="*/ 16 h 40"/>
                  <a:gd name="T54" fmla="*/ 40 w 40"/>
                  <a:gd name="T55" fmla="*/ 24 h 40"/>
                  <a:gd name="T56" fmla="*/ 40 w 40"/>
                  <a:gd name="T57" fmla="*/ 32 h 40"/>
                  <a:gd name="T58" fmla="*/ 32 w 40"/>
                  <a:gd name="T59" fmla="*/ 32 h 40"/>
                  <a:gd name="T60" fmla="*/ 32 w 40"/>
                  <a:gd name="T61" fmla="*/ 40 h 40"/>
                  <a:gd name="T62" fmla="*/ 24 w 40"/>
                  <a:gd name="T63" fmla="*/ 40 h 40"/>
                  <a:gd name="T64" fmla="*/ 16 w 40"/>
                  <a:gd name="T65" fmla="*/ 40 h 40"/>
                  <a:gd name="T66" fmla="*/ 16 w 40"/>
                  <a:gd name="T67" fmla="*/ 40 h 40"/>
                  <a:gd name="T68" fmla="*/ 8 w 40"/>
                  <a:gd name="T69" fmla="*/ 32 h 40"/>
                  <a:gd name="T70" fmla="*/ 0 w 40"/>
                  <a:gd name="T71" fmla="*/ 32 h 40"/>
                  <a:gd name="T72" fmla="*/ 0 w 40"/>
                  <a:gd name="T73" fmla="*/ 24 h 40"/>
                  <a:gd name="T74" fmla="*/ 0 w 40"/>
                  <a:gd name="T75" fmla="*/ 24 h 40"/>
                  <a:gd name="T76" fmla="*/ 0 w 40"/>
                  <a:gd name="T77" fmla="*/ 16 h 40"/>
                  <a:gd name="T78" fmla="*/ 0 w 40"/>
                  <a:gd name="T79" fmla="*/ 8 h 40"/>
                  <a:gd name="T80" fmla="*/ 8 w 40"/>
                  <a:gd name="T81" fmla="*/ 8 h 40"/>
                  <a:gd name="T82" fmla="*/ 16 w 40"/>
                  <a:gd name="T83" fmla="*/ 0 h 40"/>
                  <a:gd name="T84" fmla="*/ 16 w 40"/>
                  <a:gd name="T85" fmla="*/ 0 h 4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40"/>
                  <a:gd name="T130" fmla="*/ 0 h 40"/>
                  <a:gd name="T131" fmla="*/ 40 w 40"/>
                  <a:gd name="T132" fmla="*/ 40 h 40"/>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40" h="40">
                    <a:moveTo>
                      <a:pt x="24" y="8"/>
                    </a:moveTo>
                    <a:lnTo>
                      <a:pt x="24" y="8"/>
                    </a:lnTo>
                    <a:lnTo>
                      <a:pt x="24" y="16"/>
                    </a:lnTo>
                    <a:lnTo>
                      <a:pt x="32" y="16"/>
                    </a:lnTo>
                    <a:lnTo>
                      <a:pt x="32" y="24"/>
                    </a:lnTo>
                    <a:lnTo>
                      <a:pt x="24" y="24"/>
                    </a:lnTo>
                    <a:lnTo>
                      <a:pt x="24" y="32"/>
                    </a:lnTo>
                    <a:lnTo>
                      <a:pt x="16" y="32"/>
                    </a:lnTo>
                    <a:lnTo>
                      <a:pt x="16" y="24"/>
                    </a:lnTo>
                    <a:lnTo>
                      <a:pt x="8" y="24"/>
                    </a:lnTo>
                    <a:lnTo>
                      <a:pt x="8" y="16"/>
                    </a:lnTo>
                    <a:lnTo>
                      <a:pt x="16" y="16"/>
                    </a:lnTo>
                    <a:lnTo>
                      <a:pt x="16" y="8"/>
                    </a:lnTo>
                    <a:lnTo>
                      <a:pt x="24" y="8"/>
                    </a:lnTo>
                    <a:lnTo>
                      <a:pt x="24" y="0"/>
                    </a:lnTo>
                    <a:lnTo>
                      <a:pt x="32" y="0"/>
                    </a:lnTo>
                    <a:lnTo>
                      <a:pt x="32" y="8"/>
                    </a:lnTo>
                    <a:lnTo>
                      <a:pt x="40" y="8"/>
                    </a:lnTo>
                    <a:lnTo>
                      <a:pt x="40" y="16"/>
                    </a:lnTo>
                    <a:lnTo>
                      <a:pt x="40" y="24"/>
                    </a:lnTo>
                    <a:lnTo>
                      <a:pt x="40" y="32"/>
                    </a:lnTo>
                    <a:lnTo>
                      <a:pt x="32" y="32"/>
                    </a:lnTo>
                    <a:lnTo>
                      <a:pt x="32" y="40"/>
                    </a:lnTo>
                    <a:lnTo>
                      <a:pt x="24" y="40"/>
                    </a:lnTo>
                    <a:lnTo>
                      <a:pt x="16" y="40"/>
                    </a:lnTo>
                    <a:lnTo>
                      <a:pt x="8" y="40"/>
                    </a:lnTo>
                    <a:lnTo>
                      <a:pt x="8" y="32"/>
                    </a:lnTo>
                    <a:lnTo>
                      <a:pt x="0" y="32"/>
                    </a:lnTo>
                    <a:lnTo>
                      <a:pt x="0" y="24"/>
                    </a:lnTo>
                    <a:lnTo>
                      <a:pt x="0" y="16"/>
                    </a:lnTo>
                    <a:lnTo>
                      <a:pt x="0" y="8"/>
                    </a:lnTo>
                    <a:lnTo>
                      <a:pt x="8" y="8"/>
                    </a:lnTo>
                    <a:lnTo>
                      <a:pt x="8" y="0"/>
                    </a:lnTo>
                    <a:lnTo>
                      <a:pt x="16" y="0"/>
                    </a:lnTo>
                    <a:lnTo>
                      <a:pt x="24" y="0"/>
                    </a:lnTo>
                    <a:lnTo>
                      <a:pt x="24" y="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516" name="Freeform 604"/>
              <p:cNvSpPr>
                <a:spLocks noChangeAspect="1"/>
              </p:cNvSpPr>
              <p:nvPr/>
            </p:nvSpPr>
            <p:spPr bwMode="auto">
              <a:xfrm>
                <a:off x="4536" y="792"/>
                <a:ext cx="352" cy="504"/>
              </a:xfrm>
              <a:custGeom>
                <a:avLst/>
                <a:gdLst>
                  <a:gd name="T0" fmla="*/ 32 w 352"/>
                  <a:gd name="T1" fmla="*/ 8 h 504"/>
                  <a:gd name="T2" fmla="*/ 56 w 352"/>
                  <a:gd name="T3" fmla="*/ 0 h 504"/>
                  <a:gd name="T4" fmla="*/ 88 w 352"/>
                  <a:gd name="T5" fmla="*/ 8 h 504"/>
                  <a:gd name="T6" fmla="*/ 128 w 352"/>
                  <a:gd name="T7" fmla="*/ 24 h 504"/>
                  <a:gd name="T8" fmla="*/ 152 w 352"/>
                  <a:gd name="T9" fmla="*/ 64 h 504"/>
                  <a:gd name="T10" fmla="*/ 168 w 352"/>
                  <a:gd name="T11" fmla="*/ 88 h 504"/>
                  <a:gd name="T12" fmla="*/ 192 w 352"/>
                  <a:gd name="T13" fmla="*/ 96 h 504"/>
                  <a:gd name="T14" fmla="*/ 208 w 352"/>
                  <a:gd name="T15" fmla="*/ 120 h 504"/>
                  <a:gd name="T16" fmla="*/ 224 w 352"/>
                  <a:gd name="T17" fmla="*/ 128 h 504"/>
                  <a:gd name="T18" fmla="*/ 232 w 352"/>
                  <a:gd name="T19" fmla="*/ 152 h 504"/>
                  <a:gd name="T20" fmla="*/ 224 w 352"/>
                  <a:gd name="T21" fmla="*/ 184 h 504"/>
                  <a:gd name="T22" fmla="*/ 200 w 352"/>
                  <a:gd name="T23" fmla="*/ 216 h 504"/>
                  <a:gd name="T24" fmla="*/ 224 w 352"/>
                  <a:gd name="T25" fmla="*/ 240 h 504"/>
                  <a:gd name="T26" fmla="*/ 224 w 352"/>
                  <a:gd name="T27" fmla="*/ 280 h 504"/>
                  <a:gd name="T28" fmla="*/ 288 w 352"/>
                  <a:gd name="T29" fmla="*/ 376 h 504"/>
                  <a:gd name="T30" fmla="*/ 320 w 352"/>
                  <a:gd name="T31" fmla="*/ 416 h 504"/>
                  <a:gd name="T32" fmla="*/ 344 w 352"/>
                  <a:gd name="T33" fmla="*/ 456 h 504"/>
                  <a:gd name="T34" fmla="*/ 352 w 352"/>
                  <a:gd name="T35" fmla="*/ 504 h 504"/>
                  <a:gd name="T36" fmla="*/ 320 w 352"/>
                  <a:gd name="T37" fmla="*/ 496 h 504"/>
                  <a:gd name="T38" fmla="*/ 280 w 352"/>
                  <a:gd name="T39" fmla="*/ 496 h 504"/>
                  <a:gd name="T40" fmla="*/ 224 w 352"/>
                  <a:gd name="T41" fmla="*/ 504 h 504"/>
                  <a:gd name="T42" fmla="*/ 192 w 352"/>
                  <a:gd name="T43" fmla="*/ 496 h 504"/>
                  <a:gd name="T44" fmla="*/ 112 w 352"/>
                  <a:gd name="T45" fmla="*/ 432 h 504"/>
                  <a:gd name="T46" fmla="*/ 48 w 352"/>
                  <a:gd name="T47" fmla="*/ 360 h 504"/>
                  <a:gd name="T48" fmla="*/ 40 w 352"/>
                  <a:gd name="T49" fmla="*/ 304 h 504"/>
                  <a:gd name="T50" fmla="*/ 48 w 352"/>
                  <a:gd name="T51" fmla="*/ 240 h 504"/>
                  <a:gd name="T52" fmla="*/ 56 w 352"/>
                  <a:gd name="T53" fmla="*/ 192 h 504"/>
                  <a:gd name="T54" fmla="*/ 48 w 352"/>
                  <a:gd name="T55" fmla="*/ 160 h 504"/>
                  <a:gd name="T56" fmla="*/ 24 w 352"/>
                  <a:gd name="T57" fmla="*/ 152 h 504"/>
                  <a:gd name="T58" fmla="*/ 8 w 352"/>
                  <a:gd name="T59" fmla="*/ 120 h 504"/>
                  <a:gd name="T60" fmla="*/ 0 w 352"/>
                  <a:gd name="T61" fmla="*/ 72 h 504"/>
                  <a:gd name="T62" fmla="*/ 0 w 352"/>
                  <a:gd name="T63" fmla="*/ 40 h 504"/>
                  <a:gd name="T64" fmla="*/ 8 w 352"/>
                  <a:gd name="T65" fmla="*/ 16 h 504"/>
                  <a:gd name="T66" fmla="*/ 32 w 352"/>
                  <a:gd name="T67" fmla="*/ 8 h 50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52"/>
                  <a:gd name="T103" fmla="*/ 0 h 504"/>
                  <a:gd name="T104" fmla="*/ 352 w 352"/>
                  <a:gd name="T105" fmla="*/ 504 h 50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52" h="504">
                    <a:moveTo>
                      <a:pt x="32" y="8"/>
                    </a:moveTo>
                    <a:lnTo>
                      <a:pt x="56" y="0"/>
                    </a:lnTo>
                    <a:lnTo>
                      <a:pt x="88" y="8"/>
                    </a:lnTo>
                    <a:lnTo>
                      <a:pt x="128" y="24"/>
                    </a:lnTo>
                    <a:lnTo>
                      <a:pt x="152" y="64"/>
                    </a:lnTo>
                    <a:lnTo>
                      <a:pt x="168" y="88"/>
                    </a:lnTo>
                    <a:lnTo>
                      <a:pt x="192" y="96"/>
                    </a:lnTo>
                    <a:lnTo>
                      <a:pt x="208" y="120"/>
                    </a:lnTo>
                    <a:lnTo>
                      <a:pt x="224" y="128"/>
                    </a:lnTo>
                    <a:lnTo>
                      <a:pt x="232" y="152"/>
                    </a:lnTo>
                    <a:lnTo>
                      <a:pt x="224" y="184"/>
                    </a:lnTo>
                    <a:lnTo>
                      <a:pt x="200" y="216"/>
                    </a:lnTo>
                    <a:lnTo>
                      <a:pt x="224" y="240"/>
                    </a:lnTo>
                    <a:lnTo>
                      <a:pt x="224" y="280"/>
                    </a:lnTo>
                    <a:lnTo>
                      <a:pt x="288" y="376"/>
                    </a:lnTo>
                    <a:lnTo>
                      <a:pt x="320" y="416"/>
                    </a:lnTo>
                    <a:lnTo>
                      <a:pt x="344" y="456"/>
                    </a:lnTo>
                    <a:lnTo>
                      <a:pt x="352" y="504"/>
                    </a:lnTo>
                    <a:lnTo>
                      <a:pt x="320" y="496"/>
                    </a:lnTo>
                    <a:lnTo>
                      <a:pt x="280" y="496"/>
                    </a:lnTo>
                    <a:lnTo>
                      <a:pt x="224" y="504"/>
                    </a:lnTo>
                    <a:lnTo>
                      <a:pt x="192" y="496"/>
                    </a:lnTo>
                    <a:lnTo>
                      <a:pt x="112" y="432"/>
                    </a:lnTo>
                    <a:lnTo>
                      <a:pt x="48" y="360"/>
                    </a:lnTo>
                    <a:lnTo>
                      <a:pt x="40" y="304"/>
                    </a:lnTo>
                    <a:lnTo>
                      <a:pt x="48" y="240"/>
                    </a:lnTo>
                    <a:lnTo>
                      <a:pt x="56" y="192"/>
                    </a:lnTo>
                    <a:lnTo>
                      <a:pt x="48" y="160"/>
                    </a:lnTo>
                    <a:lnTo>
                      <a:pt x="24" y="152"/>
                    </a:lnTo>
                    <a:lnTo>
                      <a:pt x="8" y="120"/>
                    </a:lnTo>
                    <a:lnTo>
                      <a:pt x="0" y="72"/>
                    </a:lnTo>
                    <a:lnTo>
                      <a:pt x="0" y="40"/>
                    </a:lnTo>
                    <a:lnTo>
                      <a:pt x="8" y="16"/>
                    </a:lnTo>
                    <a:lnTo>
                      <a:pt x="32" y="8"/>
                    </a:lnTo>
                    <a:close/>
                  </a:path>
                </a:pathLst>
              </a:custGeom>
              <a:solidFill>
                <a:srgbClr val="996633"/>
              </a:solidFill>
              <a:ln w="12700">
                <a:solidFill>
                  <a:srgbClr val="000000"/>
                </a:solidFill>
                <a:round/>
                <a:headEnd/>
                <a:tailEnd/>
              </a:ln>
            </p:spPr>
            <p:txBody>
              <a:bodyPr/>
              <a:lstStyle/>
              <a:p>
                <a:endParaRPr lang="en-US"/>
              </a:p>
            </p:txBody>
          </p:sp>
          <p:sp>
            <p:nvSpPr>
              <p:cNvPr id="3517" name="Freeform 605"/>
              <p:cNvSpPr>
                <a:spLocks noChangeAspect="1"/>
              </p:cNvSpPr>
              <p:nvPr/>
            </p:nvSpPr>
            <p:spPr bwMode="auto">
              <a:xfrm>
                <a:off x="4096" y="776"/>
                <a:ext cx="184" cy="96"/>
              </a:xfrm>
              <a:custGeom>
                <a:avLst/>
                <a:gdLst>
                  <a:gd name="T0" fmla="*/ 136 w 184"/>
                  <a:gd name="T1" fmla="*/ 40 h 96"/>
                  <a:gd name="T2" fmla="*/ 72 w 184"/>
                  <a:gd name="T3" fmla="*/ 8 h 96"/>
                  <a:gd name="T4" fmla="*/ 16 w 184"/>
                  <a:gd name="T5" fmla="*/ 0 h 96"/>
                  <a:gd name="T6" fmla="*/ 0 w 184"/>
                  <a:gd name="T7" fmla="*/ 16 h 96"/>
                  <a:gd name="T8" fmla="*/ 8 w 184"/>
                  <a:gd name="T9" fmla="*/ 40 h 96"/>
                  <a:gd name="T10" fmla="*/ 48 w 184"/>
                  <a:gd name="T11" fmla="*/ 80 h 96"/>
                  <a:gd name="T12" fmla="*/ 88 w 184"/>
                  <a:gd name="T13" fmla="*/ 96 h 96"/>
                  <a:gd name="T14" fmla="*/ 120 w 184"/>
                  <a:gd name="T15" fmla="*/ 80 h 96"/>
                  <a:gd name="T16" fmla="*/ 160 w 184"/>
                  <a:gd name="T17" fmla="*/ 64 h 96"/>
                  <a:gd name="T18" fmla="*/ 184 w 184"/>
                  <a:gd name="T19" fmla="*/ 64 h 96"/>
                  <a:gd name="T20" fmla="*/ 136 w 184"/>
                  <a:gd name="T21" fmla="*/ 40 h 9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84"/>
                  <a:gd name="T34" fmla="*/ 0 h 96"/>
                  <a:gd name="T35" fmla="*/ 184 w 184"/>
                  <a:gd name="T36" fmla="*/ 96 h 9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84" h="96">
                    <a:moveTo>
                      <a:pt x="136" y="40"/>
                    </a:moveTo>
                    <a:lnTo>
                      <a:pt x="72" y="8"/>
                    </a:lnTo>
                    <a:lnTo>
                      <a:pt x="16" y="0"/>
                    </a:lnTo>
                    <a:lnTo>
                      <a:pt x="0" y="16"/>
                    </a:lnTo>
                    <a:lnTo>
                      <a:pt x="8" y="40"/>
                    </a:lnTo>
                    <a:lnTo>
                      <a:pt x="48" y="80"/>
                    </a:lnTo>
                    <a:lnTo>
                      <a:pt x="88" y="96"/>
                    </a:lnTo>
                    <a:lnTo>
                      <a:pt x="120" y="80"/>
                    </a:lnTo>
                    <a:lnTo>
                      <a:pt x="160" y="64"/>
                    </a:lnTo>
                    <a:lnTo>
                      <a:pt x="184" y="64"/>
                    </a:lnTo>
                    <a:lnTo>
                      <a:pt x="136" y="40"/>
                    </a:lnTo>
                    <a:close/>
                  </a:path>
                </a:pathLst>
              </a:custGeom>
              <a:solidFill>
                <a:srgbClr val="7F5F3F"/>
              </a:solidFill>
              <a:ln w="12700">
                <a:solidFill>
                  <a:srgbClr val="000000"/>
                </a:solidFill>
                <a:round/>
                <a:headEnd/>
                <a:tailEnd/>
              </a:ln>
            </p:spPr>
            <p:txBody>
              <a:bodyPr/>
              <a:lstStyle/>
              <a:p>
                <a:endParaRPr lang="en-US"/>
              </a:p>
            </p:txBody>
          </p:sp>
          <p:sp>
            <p:nvSpPr>
              <p:cNvPr id="3518" name="Freeform 606"/>
              <p:cNvSpPr>
                <a:spLocks noChangeAspect="1"/>
              </p:cNvSpPr>
              <p:nvPr/>
            </p:nvSpPr>
            <p:spPr bwMode="auto">
              <a:xfrm>
                <a:off x="3040" y="1648"/>
                <a:ext cx="392" cy="344"/>
              </a:xfrm>
              <a:custGeom>
                <a:avLst/>
                <a:gdLst>
                  <a:gd name="T0" fmla="*/ 240 w 392"/>
                  <a:gd name="T1" fmla="*/ 160 h 344"/>
                  <a:gd name="T2" fmla="*/ 200 w 392"/>
                  <a:gd name="T3" fmla="*/ 120 h 344"/>
                  <a:gd name="T4" fmla="*/ 168 w 392"/>
                  <a:gd name="T5" fmla="*/ 64 h 344"/>
                  <a:gd name="T6" fmla="*/ 128 w 392"/>
                  <a:gd name="T7" fmla="*/ 24 h 344"/>
                  <a:gd name="T8" fmla="*/ 80 w 392"/>
                  <a:gd name="T9" fmla="*/ 0 h 344"/>
                  <a:gd name="T10" fmla="*/ 48 w 392"/>
                  <a:gd name="T11" fmla="*/ 8 h 344"/>
                  <a:gd name="T12" fmla="*/ 16 w 392"/>
                  <a:gd name="T13" fmla="*/ 32 h 344"/>
                  <a:gd name="T14" fmla="*/ 0 w 392"/>
                  <a:gd name="T15" fmla="*/ 48 h 344"/>
                  <a:gd name="T16" fmla="*/ 0 w 392"/>
                  <a:gd name="T17" fmla="*/ 88 h 344"/>
                  <a:gd name="T18" fmla="*/ 16 w 392"/>
                  <a:gd name="T19" fmla="*/ 128 h 344"/>
                  <a:gd name="T20" fmla="*/ 32 w 392"/>
                  <a:gd name="T21" fmla="*/ 176 h 344"/>
                  <a:gd name="T22" fmla="*/ 56 w 392"/>
                  <a:gd name="T23" fmla="*/ 232 h 344"/>
                  <a:gd name="T24" fmla="*/ 96 w 392"/>
                  <a:gd name="T25" fmla="*/ 272 h 344"/>
                  <a:gd name="T26" fmla="*/ 152 w 392"/>
                  <a:gd name="T27" fmla="*/ 320 h 344"/>
                  <a:gd name="T28" fmla="*/ 200 w 392"/>
                  <a:gd name="T29" fmla="*/ 336 h 344"/>
                  <a:gd name="T30" fmla="*/ 256 w 392"/>
                  <a:gd name="T31" fmla="*/ 344 h 344"/>
                  <a:gd name="T32" fmla="*/ 288 w 392"/>
                  <a:gd name="T33" fmla="*/ 344 h 344"/>
                  <a:gd name="T34" fmla="*/ 336 w 392"/>
                  <a:gd name="T35" fmla="*/ 344 h 344"/>
                  <a:gd name="T36" fmla="*/ 368 w 392"/>
                  <a:gd name="T37" fmla="*/ 320 h 344"/>
                  <a:gd name="T38" fmla="*/ 384 w 392"/>
                  <a:gd name="T39" fmla="*/ 304 h 344"/>
                  <a:gd name="T40" fmla="*/ 392 w 392"/>
                  <a:gd name="T41" fmla="*/ 280 h 344"/>
                  <a:gd name="T42" fmla="*/ 376 w 392"/>
                  <a:gd name="T43" fmla="*/ 248 h 344"/>
                  <a:gd name="T44" fmla="*/ 344 w 392"/>
                  <a:gd name="T45" fmla="*/ 208 h 344"/>
                  <a:gd name="T46" fmla="*/ 296 w 392"/>
                  <a:gd name="T47" fmla="*/ 184 h 344"/>
                  <a:gd name="T48" fmla="*/ 240 w 392"/>
                  <a:gd name="T49" fmla="*/ 160 h 34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92"/>
                  <a:gd name="T76" fmla="*/ 0 h 344"/>
                  <a:gd name="T77" fmla="*/ 392 w 392"/>
                  <a:gd name="T78" fmla="*/ 344 h 344"/>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92" h="344">
                    <a:moveTo>
                      <a:pt x="240" y="160"/>
                    </a:moveTo>
                    <a:lnTo>
                      <a:pt x="200" y="120"/>
                    </a:lnTo>
                    <a:lnTo>
                      <a:pt x="168" y="64"/>
                    </a:lnTo>
                    <a:lnTo>
                      <a:pt x="128" y="24"/>
                    </a:lnTo>
                    <a:lnTo>
                      <a:pt x="80" y="0"/>
                    </a:lnTo>
                    <a:lnTo>
                      <a:pt x="48" y="8"/>
                    </a:lnTo>
                    <a:lnTo>
                      <a:pt x="16" y="32"/>
                    </a:lnTo>
                    <a:lnTo>
                      <a:pt x="0" y="48"/>
                    </a:lnTo>
                    <a:lnTo>
                      <a:pt x="0" y="88"/>
                    </a:lnTo>
                    <a:lnTo>
                      <a:pt x="16" y="128"/>
                    </a:lnTo>
                    <a:lnTo>
                      <a:pt x="32" y="176"/>
                    </a:lnTo>
                    <a:lnTo>
                      <a:pt x="56" y="232"/>
                    </a:lnTo>
                    <a:lnTo>
                      <a:pt x="96" y="272"/>
                    </a:lnTo>
                    <a:lnTo>
                      <a:pt x="152" y="320"/>
                    </a:lnTo>
                    <a:lnTo>
                      <a:pt x="200" y="336"/>
                    </a:lnTo>
                    <a:lnTo>
                      <a:pt x="256" y="344"/>
                    </a:lnTo>
                    <a:lnTo>
                      <a:pt x="288" y="344"/>
                    </a:lnTo>
                    <a:lnTo>
                      <a:pt x="336" y="344"/>
                    </a:lnTo>
                    <a:lnTo>
                      <a:pt x="368" y="320"/>
                    </a:lnTo>
                    <a:lnTo>
                      <a:pt x="384" y="304"/>
                    </a:lnTo>
                    <a:lnTo>
                      <a:pt x="392" y="280"/>
                    </a:lnTo>
                    <a:lnTo>
                      <a:pt x="376" y="248"/>
                    </a:lnTo>
                    <a:lnTo>
                      <a:pt x="344" y="208"/>
                    </a:lnTo>
                    <a:lnTo>
                      <a:pt x="296" y="184"/>
                    </a:lnTo>
                    <a:lnTo>
                      <a:pt x="240" y="160"/>
                    </a:lnTo>
                    <a:close/>
                  </a:path>
                </a:pathLst>
              </a:custGeom>
              <a:solidFill>
                <a:srgbClr val="990000"/>
              </a:solidFill>
              <a:ln w="12700">
                <a:solidFill>
                  <a:srgbClr val="993300"/>
                </a:solidFill>
                <a:round/>
                <a:headEnd/>
                <a:tailEnd/>
              </a:ln>
            </p:spPr>
            <p:txBody>
              <a:bodyPr/>
              <a:lstStyle/>
              <a:p>
                <a:endParaRPr lang="en-US"/>
              </a:p>
            </p:txBody>
          </p:sp>
          <p:sp>
            <p:nvSpPr>
              <p:cNvPr id="3519" name="Freeform 607"/>
              <p:cNvSpPr>
                <a:spLocks noChangeAspect="1"/>
              </p:cNvSpPr>
              <p:nvPr/>
            </p:nvSpPr>
            <p:spPr bwMode="auto">
              <a:xfrm>
                <a:off x="4696" y="1360"/>
                <a:ext cx="168" cy="40"/>
              </a:xfrm>
              <a:custGeom>
                <a:avLst/>
                <a:gdLst>
                  <a:gd name="T0" fmla="*/ 168 w 168"/>
                  <a:gd name="T1" fmla="*/ 8 h 40"/>
                  <a:gd name="T2" fmla="*/ 120 w 168"/>
                  <a:gd name="T3" fmla="*/ 0 h 40"/>
                  <a:gd name="T4" fmla="*/ 72 w 168"/>
                  <a:gd name="T5" fmla="*/ 8 h 40"/>
                  <a:gd name="T6" fmla="*/ 48 w 168"/>
                  <a:gd name="T7" fmla="*/ 16 h 40"/>
                  <a:gd name="T8" fmla="*/ 16 w 168"/>
                  <a:gd name="T9" fmla="*/ 24 h 40"/>
                  <a:gd name="T10" fmla="*/ 0 w 168"/>
                  <a:gd name="T11" fmla="*/ 32 h 40"/>
                  <a:gd name="T12" fmla="*/ 48 w 168"/>
                  <a:gd name="T13" fmla="*/ 40 h 40"/>
                  <a:gd name="T14" fmla="*/ 96 w 168"/>
                  <a:gd name="T15" fmla="*/ 40 h 40"/>
                  <a:gd name="T16" fmla="*/ 136 w 168"/>
                  <a:gd name="T17" fmla="*/ 24 h 40"/>
                  <a:gd name="T18" fmla="*/ 168 w 168"/>
                  <a:gd name="T19" fmla="*/ 8 h 4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68"/>
                  <a:gd name="T31" fmla="*/ 0 h 40"/>
                  <a:gd name="T32" fmla="*/ 168 w 168"/>
                  <a:gd name="T33" fmla="*/ 40 h 4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68" h="40">
                    <a:moveTo>
                      <a:pt x="168" y="8"/>
                    </a:moveTo>
                    <a:lnTo>
                      <a:pt x="120" y="0"/>
                    </a:lnTo>
                    <a:lnTo>
                      <a:pt x="72" y="8"/>
                    </a:lnTo>
                    <a:lnTo>
                      <a:pt x="48" y="16"/>
                    </a:lnTo>
                    <a:lnTo>
                      <a:pt x="16" y="24"/>
                    </a:lnTo>
                    <a:lnTo>
                      <a:pt x="0" y="32"/>
                    </a:lnTo>
                    <a:lnTo>
                      <a:pt x="48" y="40"/>
                    </a:lnTo>
                    <a:lnTo>
                      <a:pt x="96" y="40"/>
                    </a:lnTo>
                    <a:lnTo>
                      <a:pt x="136" y="24"/>
                    </a:lnTo>
                    <a:lnTo>
                      <a:pt x="168" y="8"/>
                    </a:lnTo>
                    <a:close/>
                  </a:path>
                </a:pathLst>
              </a:custGeom>
              <a:solidFill>
                <a:srgbClr val="7F5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520" name="Freeform 608"/>
              <p:cNvSpPr>
                <a:spLocks noChangeAspect="1"/>
              </p:cNvSpPr>
              <p:nvPr/>
            </p:nvSpPr>
            <p:spPr bwMode="auto">
              <a:xfrm>
                <a:off x="4720" y="1312"/>
                <a:ext cx="48" cy="16"/>
              </a:xfrm>
              <a:custGeom>
                <a:avLst/>
                <a:gdLst>
                  <a:gd name="T0" fmla="*/ 40 w 48"/>
                  <a:gd name="T1" fmla="*/ 0 h 16"/>
                  <a:gd name="T2" fmla="*/ 8 w 48"/>
                  <a:gd name="T3" fmla="*/ 0 h 16"/>
                  <a:gd name="T4" fmla="*/ 0 w 48"/>
                  <a:gd name="T5" fmla="*/ 0 h 16"/>
                  <a:gd name="T6" fmla="*/ 0 w 48"/>
                  <a:gd name="T7" fmla="*/ 16 h 16"/>
                  <a:gd name="T8" fmla="*/ 24 w 48"/>
                  <a:gd name="T9" fmla="*/ 16 h 16"/>
                  <a:gd name="T10" fmla="*/ 48 w 48"/>
                  <a:gd name="T11" fmla="*/ 16 h 16"/>
                  <a:gd name="T12" fmla="*/ 40 w 48"/>
                  <a:gd name="T13" fmla="*/ 0 h 16"/>
                  <a:gd name="T14" fmla="*/ 0 60000 65536"/>
                  <a:gd name="T15" fmla="*/ 0 60000 65536"/>
                  <a:gd name="T16" fmla="*/ 0 60000 65536"/>
                  <a:gd name="T17" fmla="*/ 0 60000 65536"/>
                  <a:gd name="T18" fmla="*/ 0 60000 65536"/>
                  <a:gd name="T19" fmla="*/ 0 60000 65536"/>
                  <a:gd name="T20" fmla="*/ 0 60000 65536"/>
                  <a:gd name="T21" fmla="*/ 0 w 48"/>
                  <a:gd name="T22" fmla="*/ 0 h 16"/>
                  <a:gd name="T23" fmla="*/ 48 w 48"/>
                  <a:gd name="T24" fmla="*/ 16 h 1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8" h="16">
                    <a:moveTo>
                      <a:pt x="40" y="0"/>
                    </a:moveTo>
                    <a:lnTo>
                      <a:pt x="8" y="0"/>
                    </a:lnTo>
                    <a:lnTo>
                      <a:pt x="0" y="0"/>
                    </a:lnTo>
                    <a:lnTo>
                      <a:pt x="0" y="16"/>
                    </a:lnTo>
                    <a:lnTo>
                      <a:pt x="24" y="16"/>
                    </a:lnTo>
                    <a:lnTo>
                      <a:pt x="48" y="16"/>
                    </a:lnTo>
                    <a:lnTo>
                      <a:pt x="40" y="0"/>
                    </a:lnTo>
                    <a:close/>
                  </a:path>
                </a:pathLst>
              </a:custGeom>
              <a:solidFill>
                <a:srgbClr val="3F1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521" name="Freeform 609"/>
              <p:cNvSpPr>
                <a:spLocks noChangeAspect="1"/>
              </p:cNvSpPr>
              <p:nvPr/>
            </p:nvSpPr>
            <p:spPr bwMode="auto">
              <a:xfrm>
                <a:off x="4848" y="1304"/>
                <a:ext cx="24" cy="24"/>
              </a:xfrm>
              <a:custGeom>
                <a:avLst/>
                <a:gdLst>
                  <a:gd name="T0" fmla="*/ 0 w 24"/>
                  <a:gd name="T1" fmla="*/ 0 h 24"/>
                  <a:gd name="T2" fmla="*/ 16 w 24"/>
                  <a:gd name="T3" fmla="*/ 0 h 24"/>
                  <a:gd name="T4" fmla="*/ 24 w 24"/>
                  <a:gd name="T5" fmla="*/ 8 h 24"/>
                  <a:gd name="T6" fmla="*/ 24 w 24"/>
                  <a:gd name="T7" fmla="*/ 16 h 24"/>
                  <a:gd name="T8" fmla="*/ 8 w 24"/>
                  <a:gd name="T9" fmla="*/ 24 h 24"/>
                  <a:gd name="T10" fmla="*/ 0 w 24"/>
                  <a:gd name="T11" fmla="*/ 16 h 24"/>
                  <a:gd name="T12" fmla="*/ 0 w 24"/>
                  <a:gd name="T13" fmla="*/ 0 h 24"/>
                  <a:gd name="T14" fmla="*/ 0 60000 65536"/>
                  <a:gd name="T15" fmla="*/ 0 60000 65536"/>
                  <a:gd name="T16" fmla="*/ 0 60000 65536"/>
                  <a:gd name="T17" fmla="*/ 0 60000 65536"/>
                  <a:gd name="T18" fmla="*/ 0 60000 65536"/>
                  <a:gd name="T19" fmla="*/ 0 60000 65536"/>
                  <a:gd name="T20" fmla="*/ 0 60000 65536"/>
                  <a:gd name="T21" fmla="*/ 0 w 24"/>
                  <a:gd name="T22" fmla="*/ 0 h 24"/>
                  <a:gd name="T23" fmla="*/ 24 w 24"/>
                  <a:gd name="T24" fmla="*/ 24 h 2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 h="24">
                    <a:moveTo>
                      <a:pt x="0" y="0"/>
                    </a:moveTo>
                    <a:lnTo>
                      <a:pt x="16" y="0"/>
                    </a:lnTo>
                    <a:lnTo>
                      <a:pt x="24" y="8"/>
                    </a:lnTo>
                    <a:lnTo>
                      <a:pt x="24" y="16"/>
                    </a:lnTo>
                    <a:lnTo>
                      <a:pt x="8" y="24"/>
                    </a:lnTo>
                    <a:lnTo>
                      <a:pt x="0" y="16"/>
                    </a:lnTo>
                    <a:lnTo>
                      <a:pt x="0" y="0"/>
                    </a:lnTo>
                    <a:close/>
                  </a:path>
                </a:pathLst>
              </a:custGeom>
              <a:solidFill>
                <a:srgbClr val="3F1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3522" name="Group 610"/>
              <p:cNvGrpSpPr>
                <a:grpSpLocks noChangeAspect="1"/>
              </p:cNvGrpSpPr>
              <p:nvPr/>
            </p:nvGrpSpPr>
            <p:grpSpPr bwMode="auto">
              <a:xfrm>
                <a:off x="4352" y="344"/>
                <a:ext cx="160" cy="528"/>
                <a:chOff x="4288" y="560"/>
                <a:chExt cx="264" cy="272"/>
              </a:xfrm>
            </p:grpSpPr>
            <p:sp>
              <p:nvSpPr>
                <p:cNvPr id="3528" name="Freeform 611"/>
                <p:cNvSpPr>
                  <a:spLocks noChangeAspect="1"/>
                </p:cNvSpPr>
                <p:nvPr/>
              </p:nvSpPr>
              <p:spPr bwMode="auto">
                <a:xfrm>
                  <a:off x="4288" y="560"/>
                  <a:ext cx="264" cy="272"/>
                </a:xfrm>
                <a:custGeom>
                  <a:avLst/>
                  <a:gdLst>
                    <a:gd name="T0" fmla="*/ 40 w 264"/>
                    <a:gd name="T1" fmla="*/ 248 h 272"/>
                    <a:gd name="T2" fmla="*/ 16 w 264"/>
                    <a:gd name="T3" fmla="*/ 192 h 272"/>
                    <a:gd name="T4" fmla="*/ 0 w 264"/>
                    <a:gd name="T5" fmla="*/ 144 h 272"/>
                    <a:gd name="T6" fmla="*/ 0 w 264"/>
                    <a:gd name="T7" fmla="*/ 120 h 272"/>
                    <a:gd name="T8" fmla="*/ 8 w 264"/>
                    <a:gd name="T9" fmla="*/ 88 h 272"/>
                    <a:gd name="T10" fmla="*/ 32 w 264"/>
                    <a:gd name="T11" fmla="*/ 72 h 272"/>
                    <a:gd name="T12" fmla="*/ 48 w 264"/>
                    <a:gd name="T13" fmla="*/ 64 h 272"/>
                    <a:gd name="T14" fmla="*/ 72 w 264"/>
                    <a:gd name="T15" fmla="*/ 64 h 272"/>
                    <a:gd name="T16" fmla="*/ 128 w 264"/>
                    <a:gd name="T17" fmla="*/ 56 h 272"/>
                    <a:gd name="T18" fmla="*/ 168 w 264"/>
                    <a:gd name="T19" fmla="*/ 48 h 272"/>
                    <a:gd name="T20" fmla="*/ 216 w 264"/>
                    <a:gd name="T21" fmla="*/ 24 h 272"/>
                    <a:gd name="T22" fmla="*/ 264 w 264"/>
                    <a:gd name="T23" fmla="*/ 0 h 272"/>
                    <a:gd name="T24" fmla="*/ 248 w 264"/>
                    <a:gd name="T25" fmla="*/ 32 h 272"/>
                    <a:gd name="T26" fmla="*/ 232 w 264"/>
                    <a:gd name="T27" fmla="*/ 56 h 272"/>
                    <a:gd name="T28" fmla="*/ 208 w 264"/>
                    <a:gd name="T29" fmla="*/ 72 h 272"/>
                    <a:gd name="T30" fmla="*/ 192 w 264"/>
                    <a:gd name="T31" fmla="*/ 80 h 272"/>
                    <a:gd name="T32" fmla="*/ 168 w 264"/>
                    <a:gd name="T33" fmla="*/ 96 h 272"/>
                    <a:gd name="T34" fmla="*/ 144 w 264"/>
                    <a:gd name="T35" fmla="*/ 120 h 272"/>
                    <a:gd name="T36" fmla="*/ 128 w 264"/>
                    <a:gd name="T37" fmla="*/ 136 h 272"/>
                    <a:gd name="T38" fmla="*/ 120 w 264"/>
                    <a:gd name="T39" fmla="*/ 160 h 272"/>
                    <a:gd name="T40" fmla="*/ 120 w 264"/>
                    <a:gd name="T41" fmla="*/ 176 h 272"/>
                    <a:gd name="T42" fmla="*/ 120 w 264"/>
                    <a:gd name="T43" fmla="*/ 192 h 272"/>
                    <a:gd name="T44" fmla="*/ 136 w 264"/>
                    <a:gd name="T45" fmla="*/ 208 h 272"/>
                    <a:gd name="T46" fmla="*/ 160 w 264"/>
                    <a:gd name="T47" fmla="*/ 216 h 272"/>
                    <a:gd name="T48" fmla="*/ 152 w 264"/>
                    <a:gd name="T49" fmla="*/ 248 h 272"/>
                    <a:gd name="T50" fmla="*/ 120 w 264"/>
                    <a:gd name="T51" fmla="*/ 264 h 272"/>
                    <a:gd name="T52" fmla="*/ 96 w 264"/>
                    <a:gd name="T53" fmla="*/ 272 h 272"/>
                    <a:gd name="T54" fmla="*/ 72 w 264"/>
                    <a:gd name="T55" fmla="*/ 272 h 272"/>
                    <a:gd name="T56" fmla="*/ 40 w 264"/>
                    <a:gd name="T57" fmla="*/ 248 h 27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64"/>
                    <a:gd name="T88" fmla="*/ 0 h 272"/>
                    <a:gd name="T89" fmla="*/ 264 w 264"/>
                    <a:gd name="T90" fmla="*/ 272 h 272"/>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64" h="272">
                      <a:moveTo>
                        <a:pt x="40" y="248"/>
                      </a:moveTo>
                      <a:lnTo>
                        <a:pt x="16" y="192"/>
                      </a:lnTo>
                      <a:lnTo>
                        <a:pt x="0" y="144"/>
                      </a:lnTo>
                      <a:lnTo>
                        <a:pt x="0" y="120"/>
                      </a:lnTo>
                      <a:lnTo>
                        <a:pt x="8" y="88"/>
                      </a:lnTo>
                      <a:lnTo>
                        <a:pt x="32" y="72"/>
                      </a:lnTo>
                      <a:lnTo>
                        <a:pt x="48" y="64"/>
                      </a:lnTo>
                      <a:lnTo>
                        <a:pt x="72" y="64"/>
                      </a:lnTo>
                      <a:lnTo>
                        <a:pt x="128" y="56"/>
                      </a:lnTo>
                      <a:lnTo>
                        <a:pt x="168" y="48"/>
                      </a:lnTo>
                      <a:lnTo>
                        <a:pt x="216" y="24"/>
                      </a:lnTo>
                      <a:lnTo>
                        <a:pt x="264" y="0"/>
                      </a:lnTo>
                      <a:lnTo>
                        <a:pt x="248" y="32"/>
                      </a:lnTo>
                      <a:lnTo>
                        <a:pt x="232" y="56"/>
                      </a:lnTo>
                      <a:lnTo>
                        <a:pt x="208" y="72"/>
                      </a:lnTo>
                      <a:lnTo>
                        <a:pt x="192" y="80"/>
                      </a:lnTo>
                      <a:lnTo>
                        <a:pt x="168" y="96"/>
                      </a:lnTo>
                      <a:lnTo>
                        <a:pt x="144" y="120"/>
                      </a:lnTo>
                      <a:lnTo>
                        <a:pt x="128" y="136"/>
                      </a:lnTo>
                      <a:lnTo>
                        <a:pt x="120" y="160"/>
                      </a:lnTo>
                      <a:lnTo>
                        <a:pt x="120" y="176"/>
                      </a:lnTo>
                      <a:lnTo>
                        <a:pt x="120" y="192"/>
                      </a:lnTo>
                      <a:lnTo>
                        <a:pt x="136" y="208"/>
                      </a:lnTo>
                      <a:lnTo>
                        <a:pt x="160" y="216"/>
                      </a:lnTo>
                      <a:lnTo>
                        <a:pt x="152" y="248"/>
                      </a:lnTo>
                      <a:lnTo>
                        <a:pt x="120" y="264"/>
                      </a:lnTo>
                      <a:lnTo>
                        <a:pt x="96" y="272"/>
                      </a:lnTo>
                      <a:lnTo>
                        <a:pt x="72" y="272"/>
                      </a:lnTo>
                      <a:lnTo>
                        <a:pt x="40" y="248"/>
                      </a:lnTo>
                      <a:close/>
                    </a:path>
                  </a:pathLst>
                </a:custGeom>
                <a:solidFill>
                  <a:srgbClr val="FFDE81"/>
                </a:solidFill>
                <a:ln w="12700">
                  <a:solidFill>
                    <a:srgbClr val="000000"/>
                  </a:solidFill>
                  <a:round/>
                  <a:headEnd/>
                  <a:tailEnd/>
                </a:ln>
              </p:spPr>
              <p:txBody>
                <a:bodyPr/>
                <a:lstStyle/>
                <a:p>
                  <a:endParaRPr lang="en-US"/>
                </a:p>
              </p:txBody>
            </p:sp>
            <p:sp>
              <p:nvSpPr>
                <p:cNvPr id="3529" name="Freeform 612"/>
                <p:cNvSpPr>
                  <a:spLocks noChangeAspect="1"/>
                </p:cNvSpPr>
                <p:nvPr/>
              </p:nvSpPr>
              <p:spPr bwMode="auto">
                <a:xfrm>
                  <a:off x="4320" y="624"/>
                  <a:ext cx="168" cy="200"/>
                </a:xfrm>
                <a:custGeom>
                  <a:avLst/>
                  <a:gdLst>
                    <a:gd name="T0" fmla="*/ 24 w 168"/>
                    <a:gd name="T1" fmla="*/ 168 h 200"/>
                    <a:gd name="T2" fmla="*/ 8 w 168"/>
                    <a:gd name="T3" fmla="*/ 128 h 200"/>
                    <a:gd name="T4" fmla="*/ 0 w 168"/>
                    <a:gd name="T5" fmla="*/ 96 h 200"/>
                    <a:gd name="T6" fmla="*/ 0 w 168"/>
                    <a:gd name="T7" fmla="*/ 80 h 200"/>
                    <a:gd name="T8" fmla="*/ 8 w 168"/>
                    <a:gd name="T9" fmla="*/ 64 h 200"/>
                    <a:gd name="T10" fmla="*/ 16 w 168"/>
                    <a:gd name="T11" fmla="*/ 48 h 200"/>
                    <a:gd name="T12" fmla="*/ 32 w 168"/>
                    <a:gd name="T13" fmla="*/ 48 h 200"/>
                    <a:gd name="T14" fmla="*/ 48 w 168"/>
                    <a:gd name="T15" fmla="*/ 40 h 200"/>
                    <a:gd name="T16" fmla="*/ 80 w 168"/>
                    <a:gd name="T17" fmla="*/ 40 h 200"/>
                    <a:gd name="T18" fmla="*/ 104 w 168"/>
                    <a:gd name="T19" fmla="*/ 32 h 200"/>
                    <a:gd name="T20" fmla="*/ 136 w 168"/>
                    <a:gd name="T21" fmla="*/ 24 h 200"/>
                    <a:gd name="T22" fmla="*/ 168 w 168"/>
                    <a:gd name="T23" fmla="*/ 0 h 200"/>
                    <a:gd name="T24" fmla="*/ 160 w 168"/>
                    <a:gd name="T25" fmla="*/ 16 h 200"/>
                    <a:gd name="T26" fmla="*/ 136 w 168"/>
                    <a:gd name="T27" fmla="*/ 32 h 200"/>
                    <a:gd name="T28" fmla="*/ 128 w 168"/>
                    <a:gd name="T29" fmla="*/ 40 h 200"/>
                    <a:gd name="T30" fmla="*/ 112 w 168"/>
                    <a:gd name="T31" fmla="*/ 48 h 200"/>
                    <a:gd name="T32" fmla="*/ 104 w 168"/>
                    <a:gd name="T33" fmla="*/ 64 h 200"/>
                    <a:gd name="T34" fmla="*/ 88 w 168"/>
                    <a:gd name="T35" fmla="*/ 88 h 200"/>
                    <a:gd name="T36" fmla="*/ 88 w 168"/>
                    <a:gd name="T37" fmla="*/ 96 h 200"/>
                    <a:gd name="T38" fmla="*/ 80 w 168"/>
                    <a:gd name="T39" fmla="*/ 112 h 200"/>
                    <a:gd name="T40" fmla="*/ 80 w 168"/>
                    <a:gd name="T41" fmla="*/ 120 h 200"/>
                    <a:gd name="T42" fmla="*/ 88 w 168"/>
                    <a:gd name="T43" fmla="*/ 128 h 200"/>
                    <a:gd name="T44" fmla="*/ 96 w 168"/>
                    <a:gd name="T45" fmla="*/ 136 h 200"/>
                    <a:gd name="T46" fmla="*/ 128 w 168"/>
                    <a:gd name="T47" fmla="*/ 160 h 200"/>
                    <a:gd name="T48" fmla="*/ 120 w 168"/>
                    <a:gd name="T49" fmla="*/ 184 h 200"/>
                    <a:gd name="T50" fmla="*/ 96 w 168"/>
                    <a:gd name="T51" fmla="*/ 192 h 200"/>
                    <a:gd name="T52" fmla="*/ 72 w 168"/>
                    <a:gd name="T53" fmla="*/ 200 h 200"/>
                    <a:gd name="T54" fmla="*/ 48 w 168"/>
                    <a:gd name="T55" fmla="*/ 184 h 200"/>
                    <a:gd name="T56" fmla="*/ 24 w 168"/>
                    <a:gd name="T57" fmla="*/ 168 h 20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68"/>
                    <a:gd name="T88" fmla="*/ 0 h 200"/>
                    <a:gd name="T89" fmla="*/ 168 w 168"/>
                    <a:gd name="T90" fmla="*/ 200 h 200"/>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68" h="200">
                      <a:moveTo>
                        <a:pt x="24" y="168"/>
                      </a:moveTo>
                      <a:lnTo>
                        <a:pt x="8" y="128"/>
                      </a:lnTo>
                      <a:lnTo>
                        <a:pt x="0" y="96"/>
                      </a:lnTo>
                      <a:lnTo>
                        <a:pt x="0" y="80"/>
                      </a:lnTo>
                      <a:lnTo>
                        <a:pt x="8" y="64"/>
                      </a:lnTo>
                      <a:lnTo>
                        <a:pt x="16" y="48"/>
                      </a:lnTo>
                      <a:lnTo>
                        <a:pt x="32" y="48"/>
                      </a:lnTo>
                      <a:lnTo>
                        <a:pt x="48" y="40"/>
                      </a:lnTo>
                      <a:lnTo>
                        <a:pt x="80" y="40"/>
                      </a:lnTo>
                      <a:lnTo>
                        <a:pt x="104" y="32"/>
                      </a:lnTo>
                      <a:lnTo>
                        <a:pt x="136" y="24"/>
                      </a:lnTo>
                      <a:lnTo>
                        <a:pt x="168" y="0"/>
                      </a:lnTo>
                      <a:lnTo>
                        <a:pt x="160" y="16"/>
                      </a:lnTo>
                      <a:lnTo>
                        <a:pt x="136" y="32"/>
                      </a:lnTo>
                      <a:lnTo>
                        <a:pt x="128" y="40"/>
                      </a:lnTo>
                      <a:lnTo>
                        <a:pt x="112" y="48"/>
                      </a:lnTo>
                      <a:lnTo>
                        <a:pt x="104" y="64"/>
                      </a:lnTo>
                      <a:lnTo>
                        <a:pt x="88" y="88"/>
                      </a:lnTo>
                      <a:lnTo>
                        <a:pt x="88" y="96"/>
                      </a:lnTo>
                      <a:lnTo>
                        <a:pt x="80" y="112"/>
                      </a:lnTo>
                      <a:lnTo>
                        <a:pt x="80" y="120"/>
                      </a:lnTo>
                      <a:lnTo>
                        <a:pt x="88" y="128"/>
                      </a:lnTo>
                      <a:lnTo>
                        <a:pt x="96" y="136"/>
                      </a:lnTo>
                      <a:lnTo>
                        <a:pt x="128" y="160"/>
                      </a:lnTo>
                      <a:lnTo>
                        <a:pt x="120" y="184"/>
                      </a:lnTo>
                      <a:lnTo>
                        <a:pt x="96" y="192"/>
                      </a:lnTo>
                      <a:lnTo>
                        <a:pt x="72" y="200"/>
                      </a:lnTo>
                      <a:lnTo>
                        <a:pt x="48" y="184"/>
                      </a:lnTo>
                      <a:lnTo>
                        <a:pt x="24" y="168"/>
                      </a:lnTo>
                      <a:close/>
                    </a:path>
                  </a:pathLst>
                </a:custGeom>
                <a:solidFill>
                  <a:srgbClr val="D29B00"/>
                </a:solidFill>
                <a:ln w="12700">
                  <a:solidFill>
                    <a:srgbClr val="000000"/>
                  </a:solidFill>
                  <a:round/>
                  <a:headEnd/>
                  <a:tailEnd/>
                </a:ln>
              </p:spPr>
              <p:txBody>
                <a:bodyPr/>
                <a:lstStyle/>
                <a:p>
                  <a:endParaRPr lang="en-US"/>
                </a:p>
              </p:txBody>
            </p:sp>
          </p:grpSp>
          <p:sp>
            <p:nvSpPr>
              <p:cNvPr id="3523" name="Freeform 613"/>
              <p:cNvSpPr>
                <a:spLocks noChangeAspect="1"/>
              </p:cNvSpPr>
              <p:nvPr/>
            </p:nvSpPr>
            <p:spPr bwMode="auto">
              <a:xfrm>
                <a:off x="4440" y="1184"/>
                <a:ext cx="104" cy="128"/>
              </a:xfrm>
              <a:custGeom>
                <a:avLst/>
                <a:gdLst>
                  <a:gd name="T0" fmla="*/ 104 w 104"/>
                  <a:gd name="T1" fmla="*/ 128 h 128"/>
                  <a:gd name="T2" fmla="*/ 56 w 104"/>
                  <a:gd name="T3" fmla="*/ 80 h 128"/>
                  <a:gd name="T4" fmla="*/ 16 w 104"/>
                  <a:gd name="T5" fmla="*/ 32 h 128"/>
                  <a:gd name="T6" fmla="*/ 0 w 104"/>
                  <a:gd name="T7" fmla="*/ 0 h 128"/>
                  <a:gd name="T8" fmla="*/ 104 w 104"/>
                  <a:gd name="T9" fmla="*/ 128 h 128"/>
                  <a:gd name="T10" fmla="*/ 0 60000 65536"/>
                  <a:gd name="T11" fmla="*/ 0 60000 65536"/>
                  <a:gd name="T12" fmla="*/ 0 60000 65536"/>
                  <a:gd name="T13" fmla="*/ 0 60000 65536"/>
                  <a:gd name="T14" fmla="*/ 0 60000 65536"/>
                  <a:gd name="T15" fmla="*/ 0 w 104"/>
                  <a:gd name="T16" fmla="*/ 0 h 128"/>
                  <a:gd name="T17" fmla="*/ 104 w 104"/>
                  <a:gd name="T18" fmla="*/ 128 h 128"/>
                </a:gdLst>
                <a:ahLst/>
                <a:cxnLst>
                  <a:cxn ang="T10">
                    <a:pos x="T0" y="T1"/>
                  </a:cxn>
                  <a:cxn ang="T11">
                    <a:pos x="T2" y="T3"/>
                  </a:cxn>
                  <a:cxn ang="T12">
                    <a:pos x="T4" y="T5"/>
                  </a:cxn>
                  <a:cxn ang="T13">
                    <a:pos x="T6" y="T7"/>
                  </a:cxn>
                  <a:cxn ang="T14">
                    <a:pos x="T8" y="T9"/>
                  </a:cxn>
                </a:cxnLst>
                <a:rect l="T15" t="T16" r="T17" b="T18"/>
                <a:pathLst>
                  <a:path w="104" h="128">
                    <a:moveTo>
                      <a:pt x="104" y="128"/>
                    </a:moveTo>
                    <a:lnTo>
                      <a:pt x="56" y="80"/>
                    </a:lnTo>
                    <a:lnTo>
                      <a:pt x="16" y="32"/>
                    </a:lnTo>
                    <a:lnTo>
                      <a:pt x="0" y="0"/>
                    </a:lnTo>
                    <a:lnTo>
                      <a:pt x="104" y="128"/>
                    </a:lnTo>
                    <a:close/>
                  </a:path>
                </a:pathLst>
              </a:custGeom>
              <a:solidFill>
                <a:srgbClr val="000000"/>
              </a:solidFill>
              <a:ln w="12700">
                <a:solidFill>
                  <a:srgbClr val="000000"/>
                </a:solidFill>
                <a:round/>
                <a:headEnd/>
                <a:tailEnd/>
              </a:ln>
            </p:spPr>
            <p:txBody>
              <a:bodyPr/>
              <a:lstStyle/>
              <a:p>
                <a:endParaRPr lang="en-US"/>
              </a:p>
            </p:txBody>
          </p:sp>
          <p:sp>
            <p:nvSpPr>
              <p:cNvPr id="3524" name="Freeform 614"/>
              <p:cNvSpPr>
                <a:spLocks noChangeAspect="1"/>
              </p:cNvSpPr>
              <p:nvPr/>
            </p:nvSpPr>
            <p:spPr bwMode="auto">
              <a:xfrm>
                <a:off x="2368" y="1840"/>
                <a:ext cx="64" cy="968"/>
              </a:xfrm>
              <a:custGeom>
                <a:avLst/>
                <a:gdLst>
                  <a:gd name="T0" fmla="*/ 64 w 64"/>
                  <a:gd name="T1" fmla="*/ 968 h 968"/>
                  <a:gd name="T2" fmla="*/ 48 w 64"/>
                  <a:gd name="T3" fmla="*/ 784 h 968"/>
                  <a:gd name="T4" fmla="*/ 24 w 64"/>
                  <a:gd name="T5" fmla="*/ 656 h 968"/>
                  <a:gd name="T6" fmla="*/ 0 w 64"/>
                  <a:gd name="T7" fmla="*/ 536 h 968"/>
                  <a:gd name="T8" fmla="*/ 40 w 64"/>
                  <a:gd name="T9" fmla="*/ 368 h 968"/>
                  <a:gd name="T10" fmla="*/ 32 w 64"/>
                  <a:gd name="T11" fmla="*/ 120 h 968"/>
                  <a:gd name="T12" fmla="*/ 24 w 64"/>
                  <a:gd name="T13" fmla="*/ 0 h 968"/>
                  <a:gd name="T14" fmla="*/ 0 60000 65536"/>
                  <a:gd name="T15" fmla="*/ 0 60000 65536"/>
                  <a:gd name="T16" fmla="*/ 0 60000 65536"/>
                  <a:gd name="T17" fmla="*/ 0 60000 65536"/>
                  <a:gd name="T18" fmla="*/ 0 60000 65536"/>
                  <a:gd name="T19" fmla="*/ 0 60000 65536"/>
                  <a:gd name="T20" fmla="*/ 0 60000 65536"/>
                  <a:gd name="T21" fmla="*/ 0 w 64"/>
                  <a:gd name="T22" fmla="*/ 0 h 968"/>
                  <a:gd name="T23" fmla="*/ 64 w 64"/>
                  <a:gd name="T24" fmla="*/ 968 h 96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4" h="968">
                    <a:moveTo>
                      <a:pt x="64" y="968"/>
                    </a:moveTo>
                    <a:lnTo>
                      <a:pt x="48" y="784"/>
                    </a:lnTo>
                    <a:lnTo>
                      <a:pt x="24" y="656"/>
                    </a:lnTo>
                    <a:lnTo>
                      <a:pt x="0" y="536"/>
                    </a:lnTo>
                    <a:lnTo>
                      <a:pt x="40" y="368"/>
                    </a:lnTo>
                    <a:lnTo>
                      <a:pt x="32" y="120"/>
                    </a:lnTo>
                    <a:lnTo>
                      <a:pt x="24" y="0"/>
                    </a:lnTo>
                  </a:path>
                </a:pathLst>
              </a:cu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525" name="Freeform 615"/>
              <p:cNvSpPr>
                <a:spLocks noChangeAspect="1"/>
              </p:cNvSpPr>
              <p:nvPr/>
            </p:nvSpPr>
            <p:spPr bwMode="auto">
              <a:xfrm>
                <a:off x="2176" y="976"/>
                <a:ext cx="360" cy="1224"/>
              </a:xfrm>
              <a:custGeom>
                <a:avLst/>
                <a:gdLst>
                  <a:gd name="T0" fmla="*/ 360 w 360"/>
                  <a:gd name="T1" fmla="*/ 16 h 1224"/>
                  <a:gd name="T2" fmla="*/ 296 w 360"/>
                  <a:gd name="T3" fmla="*/ 0 h 1224"/>
                  <a:gd name="T4" fmla="*/ 248 w 360"/>
                  <a:gd name="T5" fmla="*/ 0 h 1224"/>
                  <a:gd name="T6" fmla="*/ 208 w 360"/>
                  <a:gd name="T7" fmla="*/ 8 h 1224"/>
                  <a:gd name="T8" fmla="*/ 176 w 360"/>
                  <a:gd name="T9" fmla="*/ 16 h 1224"/>
                  <a:gd name="T10" fmla="*/ 144 w 360"/>
                  <a:gd name="T11" fmla="*/ 32 h 1224"/>
                  <a:gd name="T12" fmla="*/ 104 w 360"/>
                  <a:gd name="T13" fmla="*/ 64 h 1224"/>
                  <a:gd name="T14" fmla="*/ 80 w 360"/>
                  <a:gd name="T15" fmla="*/ 88 h 1224"/>
                  <a:gd name="T16" fmla="*/ 56 w 360"/>
                  <a:gd name="T17" fmla="*/ 120 h 1224"/>
                  <a:gd name="T18" fmla="*/ 40 w 360"/>
                  <a:gd name="T19" fmla="*/ 160 h 1224"/>
                  <a:gd name="T20" fmla="*/ 24 w 360"/>
                  <a:gd name="T21" fmla="*/ 208 h 1224"/>
                  <a:gd name="T22" fmla="*/ 8 w 360"/>
                  <a:gd name="T23" fmla="*/ 256 h 1224"/>
                  <a:gd name="T24" fmla="*/ 8 w 360"/>
                  <a:gd name="T25" fmla="*/ 312 h 1224"/>
                  <a:gd name="T26" fmla="*/ 0 w 360"/>
                  <a:gd name="T27" fmla="*/ 416 h 1224"/>
                  <a:gd name="T28" fmla="*/ 32 w 360"/>
                  <a:gd name="T29" fmla="*/ 600 h 1224"/>
                  <a:gd name="T30" fmla="*/ 88 w 360"/>
                  <a:gd name="T31" fmla="*/ 792 h 1224"/>
                  <a:gd name="T32" fmla="*/ 128 w 360"/>
                  <a:gd name="T33" fmla="*/ 1000 h 1224"/>
                  <a:gd name="T34" fmla="*/ 136 w 360"/>
                  <a:gd name="T35" fmla="*/ 1096 h 1224"/>
                  <a:gd name="T36" fmla="*/ 120 w 360"/>
                  <a:gd name="T37" fmla="*/ 1168 h 1224"/>
                  <a:gd name="T38" fmla="*/ 96 w 360"/>
                  <a:gd name="T39" fmla="*/ 1224 h 1224"/>
                  <a:gd name="T40" fmla="*/ 160 w 360"/>
                  <a:gd name="T41" fmla="*/ 1176 h 1224"/>
                  <a:gd name="T42" fmla="*/ 200 w 360"/>
                  <a:gd name="T43" fmla="*/ 1216 h 1224"/>
                  <a:gd name="T44" fmla="*/ 152 w 360"/>
                  <a:gd name="T45" fmla="*/ 992 h 1224"/>
                  <a:gd name="T46" fmla="*/ 112 w 360"/>
                  <a:gd name="T47" fmla="*/ 760 h 1224"/>
                  <a:gd name="T48" fmla="*/ 72 w 360"/>
                  <a:gd name="T49" fmla="*/ 560 h 1224"/>
                  <a:gd name="T50" fmla="*/ 56 w 360"/>
                  <a:gd name="T51" fmla="*/ 376 h 1224"/>
                  <a:gd name="T52" fmla="*/ 80 w 360"/>
                  <a:gd name="T53" fmla="*/ 264 h 1224"/>
                  <a:gd name="T54" fmla="*/ 104 w 360"/>
                  <a:gd name="T55" fmla="*/ 144 h 1224"/>
                  <a:gd name="T56" fmla="*/ 136 w 360"/>
                  <a:gd name="T57" fmla="*/ 80 h 1224"/>
                  <a:gd name="T58" fmla="*/ 184 w 360"/>
                  <a:gd name="T59" fmla="*/ 40 h 1224"/>
                  <a:gd name="T60" fmla="*/ 264 w 360"/>
                  <a:gd name="T61" fmla="*/ 32 h 1224"/>
                  <a:gd name="T62" fmla="*/ 360 w 360"/>
                  <a:gd name="T63" fmla="*/ 16 h 122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60"/>
                  <a:gd name="T97" fmla="*/ 0 h 1224"/>
                  <a:gd name="T98" fmla="*/ 360 w 360"/>
                  <a:gd name="T99" fmla="*/ 1224 h 1224"/>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60" h="1224">
                    <a:moveTo>
                      <a:pt x="360" y="16"/>
                    </a:moveTo>
                    <a:lnTo>
                      <a:pt x="296" y="0"/>
                    </a:lnTo>
                    <a:lnTo>
                      <a:pt x="248" y="0"/>
                    </a:lnTo>
                    <a:lnTo>
                      <a:pt x="208" y="8"/>
                    </a:lnTo>
                    <a:lnTo>
                      <a:pt x="176" y="16"/>
                    </a:lnTo>
                    <a:lnTo>
                      <a:pt x="144" y="32"/>
                    </a:lnTo>
                    <a:lnTo>
                      <a:pt x="104" y="64"/>
                    </a:lnTo>
                    <a:lnTo>
                      <a:pt x="80" y="88"/>
                    </a:lnTo>
                    <a:lnTo>
                      <a:pt x="56" y="120"/>
                    </a:lnTo>
                    <a:lnTo>
                      <a:pt x="40" y="160"/>
                    </a:lnTo>
                    <a:lnTo>
                      <a:pt x="24" y="208"/>
                    </a:lnTo>
                    <a:lnTo>
                      <a:pt x="8" y="256"/>
                    </a:lnTo>
                    <a:lnTo>
                      <a:pt x="8" y="312"/>
                    </a:lnTo>
                    <a:lnTo>
                      <a:pt x="0" y="416"/>
                    </a:lnTo>
                    <a:lnTo>
                      <a:pt x="32" y="600"/>
                    </a:lnTo>
                    <a:lnTo>
                      <a:pt x="88" y="792"/>
                    </a:lnTo>
                    <a:lnTo>
                      <a:pt x="128" y="1000"/>
                    </a:lnTo>
                    <a:lnTo>
                      <a:pt x="136" y="1096"/>
                    </a:lnTo>
                    <a:lnTo>
                      <a:pt x="120" y="1168"/>
                    </a:lnTo>
                    <a:lnTo>
                      <a:pt x="96" y="1224"/>
                    </a:lnTo>
                    <a:lnTo>
                      <a:pt x="160" y="1176"/>
                    </a:lnTo>
                    <a:lnTo>
                      <a:pt x="200" y="1216"/>
                    </a:lnTo>
                    <a:lnTo>
                      <a:pt x="152" y="992"/>
                    </a:lnTo>
                    <a:lnTo>
                      <a:pt x="112" y="760"/>
                    </a:lnTo>
                    <a:lnTo>
                      <a:pt x="72" y="560"/>
                    </a:lnTo>
                    <a:lnTo>
                      <a:pt x="56" y="376"/>
                    </a:lnTo>
                    <a:lnTo>
                      <a:pt x="80" y="264"/>
                    </a:lnTo>
                    <a:lnTo>
                      <a:pt x="104" y="144"/>
                    </a:lnTo>
                    <a:lnTo>
                      <a:pt x="136" y="80"/>
                    </a:lnTo>
                    <a:lnTo>
                      <a:pt x="184" y="40"/>
                    </a:lnTo>
                    <a:lnTo>
                      <a:pt x="264" y="32"/>
                    </a:lnTo>
                    <a:lnTo>
                      <a:pt x="360" y="16"/>
                    </a:lnTo>
                    <a:close/>
                  </a:path>
                </a:pathLst>
              </a:custGeom>
              <a:solidFill>
                <a:srgbClr val="D29B00"/>
              </a:solidFill>
              <a:ln w="12700">
                <a:solidFill>
                  <a:srgbClr val="000000"/>
                </a:solidFill>
                <a:round/>
                <a:headEnd/>
                <a:tailEnd/>
              </a:ln>
            </p:spPr>
            <p:txBody>
              <a:bodyPr/>
              <a:lstStyle/>
              <a:p>
                <a:endParaRPr lang="en-US"/>
              </a:p>
            </p:txBody>
          </p:sp>
          <p:sp>
            <p:nvSpPr>
              <p:cNvPr id="3526" name="Freeform 616"/>
              <p:cNvSpPr>
                <a:spLocks noChangeAspect="1"/>
              </p:cNvSpPr>
              <p:nvPr/>
            </p:nvSpPr>
            <p:spPr bwMode="auto">
              <a:xfrm>
                <a:off x="2256" y="2144"/>
                <a:ext cx="136" cy="304"/>
              </a:xfrm>
              <a:custGeom>
                <a:avLst/>
                <a:gdLst>
                  <a:gd name="T0" fmla="*/ 80 w 136"/>
                  <a:gd name="T1" fmla="*/ 0 h 304"/>
                  <a:gd name="T2" fmla="*/ 16 w 136"/>
                  <a:gd name="T3" fmla="*/ 56 h 304"/>
                  <a:gd name="T4" fmla="*/ 0 w 136"/>
                  <a:gd name="T5" fmla="*/ 96 h 304"/>
                  <a:gd name="T6" fmla="*/ 24 w 136"/>
                  <a:gd name="T7" fmla="*/ 72 h 304"/>
                  <a:gd name="T8" fmla="*/ 0 w 136"/>
                  <a:gd name="T9" fmla="*/ 152 h 304"/>
                  <a:gd name="T10" fmla="*/ 32 w 136"/>
                  <a:gd name="T11" fmla="*/ 128 h 304"/>
                  <a:gd name="T12" fmla="*/ 8 w 136"/>
                  <a:gd name="T13" fmla="*/ 232 h 304"/>
                  <a:gd name="T14" fmla="*/ 48 w 136"/>
                  <a:gd name="T15" fmla="*/ 192 h 304"/>
                  <a:gd name="T16" fmla="*/ 64 w 136"/>
                  <a:gd name="T17" fmla="*/ 264 h 304"/>
                  <a:gd name="T18" fmla="*/ 112 w 136"/>
                  <a:gd name="T19" fmla="*/ 304 h 304"/>
                  <a:gd name="T20" fmla="*/ 104 w 136"/>
                  <a:gd name="T21" fmla="*/ 232 h 304"/>
                  <a:gd name="T22" fmla="*/ 136 w 136"/>
                  <a:gd name="T23" fmla="*/ 144 h 304"/>
                  <a:gd name="T24" fmla="*/ 112 w 136"/>
                  <a:gd name="T25" fmla="*/ 48 h 304"/>
                  <a:gd name="T26" fmla="*/ 80 w 136"/>
                  <a:gd name="T27" fmla="*/ 0 h 30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36"/>
                  <a:gd name="T43" fmla="*/ 0 h 304"/>
                  <a:gd name="T44" fmla="*/ 136 w 136"/>
                  <a:gd name="T45" fmla="*/ 304 h 30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36" h="304">
                    <a:moveTo>
                      <a:pt x="80" y="0"/>
                    </a:moveTo>
                    <a:lnTo>
                      <a:pt x="16" y="56"/>
                    </a:lnTo>
                    <a:lnTo>
                      <a:pt x="0" y="96"/>
                    </a:lnTo>
                    <a:lnTo>
                      <a:pt x="24" y="72"/>
                    </a:lnTo>
                    <a:lnTo>
                      <a:pt x="0" y="152"/>
                    </a:lnTo>
                    <a:lnTo>
                      <a:pt x="32" y="128"/>
                    </a:lnTo>
                    <a:lnTo>
                      <a:pt x="8" y="232"/>
                    </a:lnTo>
                    <a:lnTo>
                      <a:pt x="48" y="192"/>
                    </a:lnTo>
                    <a:lnTo>
                      <a:pt x="64" y="264"/>
                    </a:lnTo>
                    <a:lnTo>
                      <a:pt x="112" y="304"/>
                    </a:lnTo>
                    <a:lnTo>
                      <a:pt x="104" y="232"/>
                    </a:lnTo>
                    <a:lnTo>
                      <a:pt x="136" y="144"/>
                    </a:lnTo>
                    <a:lnTo>
                      <a:pt x="112" y="48"/>
                    </a:lnTo>
                    <a:lnTo>
                      <a:pt x="80" y="0"/>
                    </a:lnTo>
                    <a:close/>
                  </a:path>
                </a:pathLst>
              </a:custGeom>
              <a:solidFill>
                <a:srgbClr val="FFBF7F"/>
              </a:solidFill>
              <a:ln w="12700">
                <a:solidFill>
                  <a:srgbClr val="000000"/>
                </a:solidFill>
                <a:round/>
                <a:headEnd/>
                <a:tailEnd/>
              </a:ln>
            </p:spPr>
            <p:txBody>
              <a:bodyPr/>
              <a:lstStyle/>
              <a:p>
                <a:endParaRPr lang="en-US"/>
              </a:p>
            </p:txBody>
          </p:sp>
          <p:sp>
            <p:nvSpPr>
              <p:cNvPr id="3527" name="Freeform 617"/>
              <p:cNvSpPr>
                <a:spLocks noChangeAspect="1"/>
              </p:cNvSpPr>
              <p:nvPr/>
            </p:nvSpPr>
            <p:spPr bwMode="auto">
              <a:xfrm>
                <a:off x="2232" y="992"/>
                <a:ext cx="296" cy="1176"/>
              </a:xfrm>
              <a:custGeom>
                <a:avLst/>
                <a:gdLst>
                  <a:gd name="T0" fmla="*/ 136 w 296"/>
                  <a:gd name="T1" fmla="*/ 1176 h 1176"/>
                  <a:gd name="T2" fmla="*/ 128 w 296"/>
                  <a:gd name="T3" fmla="*/ 936 h 1176"/>
                  <a:gd name="T4" fmla="*/ 88 w 296"/>
                  <a:gd name="T5" fmla="*/ 720 h 1176"/>
                  <a:gd name="T6" fmla="*/ 72 w 296"/>
                  <a:gd name="T7" fmla="*/ 592 h 1176"/>
                  <a:gd name="T8" fmla="*/ 56 w 296"/>
                  <a:gd name="T9" fmla="*/ 488 h 1176"/>
                  <a:gd name="T10" fmla="*/ 56 w 296"/>
                  <a:gd name="T11" fmla="*/ 376 h 1176"/>
                  <a:gd name="T12" fmla="*/ 64 w 296"/>
                  <a:gd name="T13" fmla="*/ 280 h 1176"/>
                  <a:gd name="T14" fmla="*/ 80 w 296"/>
                  <a:gd name="T15" fmla="*/ 192 h 1176"/>
                  <a:gd name="T16" fmla="*/ 96 w 296"/>
                  <a:gd name="T17" fmla="*/ 128 h 1176"/>
                  <a:gd name="T18" fmla="*/ 120 w 296"/>
                  <a:gd name="T19" fmla="*/ 88 h 1176"/>
                  <a:gd name="T20" fmla="*/ 152 w 296"/>
                  <a:gd name="T21" fmla="*/ 64 h 1176"/>
                  <a:gd name="T22" fmla="*/ 192 w 296"/>
                  <a:gd name="T23" fmla="*/ 40 h 1176"/>
                  <a:gd name="T24" fmla="*/ 232 w 296"/>
                  <a:gd name="T25" fmla="*/ 16 h 1176"/>
                  <a:gd name="T26" fmla="*/ 296 w 296"/>
                  <a:gd name="T27" fmla="*/ 0 h 1176"/>
                  <a:gd name="T28" fmla="*/ 232 w 296"/>
                  <a:gd name="T29" fmla="*/ 0 h 1176"/>
                  <a:gd name="T30" fmla="*/ 184 w 296"/>
                  <a:gd name="T31" fmla="*/ 8 h 1176"/>
                  <a:gd name="T32" fmla="*/ 128 w 296"/>
                  <a:gd name="T33" fmla="*/ 24 h 1176"/>
                  <a:gd name="T34" fmla="*/ 88 w 296"/>
                  <a:gd name="T35" fmla="*/ 48 h 1176"/>
                  <a:gd name="T36" fmla="*/ 64 w 296"/>
                  <a:gd name="T37" fmla="*/ 80 h 1176"/>
                  <a:gd name="T38" fmla="*/ 48 w 296"/>
                  <a:gd name="T39" fmla="*/ 112 h 1176"/>
                  <a:gd name="T40" fmla="*/ 24 w 296"/>
                  <a:gd name="T41" fmla="*/ 192 h 1176"/>
                  <a:gd name="T42" fmla="*/ 16 w 296"/>
                  <a:gd name="T43" fmla="*/ 272 h 1176"/>
                  <a:gd name="T44" fmla="*/ 0 w 296"/>
                  <a:gd name="T45" fmla="*/ 336 h 1176"/>
                  <a:gd name="T46" fmla="*/ 0 w 296"/>
                  <a:gd name="T47" fmla="*/ 424 h 1176"/>
                  <a:gd name="T48" fmla="*/ 8 w 296"/>
                  <a:gd name="T49" fmla="*/ 496 h 1176"/>
                  <a:gd name="T50" fmla="*/ 24 w 296"/>
                  <a:gd name="T51" fmla="*/ 592 h 1176"/>
                  <a:gd name="T52" fmla="*/ 56 w 296"/>
                  <a:gd name="T53" fmla="*/ 736 h 1176"/>
                  <a:gd name="T54" fmla="*/ 96 w 296"/>
                  <a:gd name="T55" fmla="*/ 968 h 1176"/>
                  <a:gd name="T56" fmla="*/ 136 w 296"/>
                  <a:gd name="T57" fmla="*/ 1176 h 117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96"/>
                  <a:gd name="T88" fmla="*/ 0 h 1176"/>
                  <a:gd name="T89" fmla="*/ 296 w 296"/>
                  <a:gd name="T90" fmla="*/ 1176 h 117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96" h="1176">
                    <a:moveTo>
                      <a:pt x="136" y="1176"/>
                    </a:moveTo>
                    <a:lnTo>
                      <a:pt x="128" y="936"/>
                    </a:lnTo>
                    <a:lnTo>
                      <a:pt x="88" y="720"/>
                    </a:lnTo>
                    <a:lnTo>
                      <a:pt x="72" y="592"/>
                    </a:lnTo>
                    <a:lnTo>
                      <a:pt x="56" y="488"/>
                    </a:lnTo>
                    <a:lnTo>
                      <a:pt x="56" y="376"/>
                    </a:lnTo>
                    <a:lnTo>
                      <a:pt x="64" y="280"/>
                    </a:lnTo>
                    <a:lnTo>
                      <a:pt x="80" y="192"/>
                    </a:lnTo>
                    <a:lnTo>
                      <a:pt x="96" y="128"/>
                    </a:lnTo>
                    <a:lnTo>
                      <a:pt x="120" y="88"/>
                    </a:lnTo>
                    <a:lnTo>
                      <a:pt x="152" y="64"/>
                    </a:lnTo>
                    <a:lnTo>
                      <a:pt x="192" y="40"/>
                    </a:lnTo>
                    <a:lnTo>
                      <a:pt x="232" y="16"/>
                    </a:lnTo>
                    <a:lnTo>
                      <a:pt x="296" y="0"/>
                    </a:lnTo>
                    <a:lnTo>
                      <a:pt x="232" y="0"/>
                    </a:lnTo>
                    <a:lnTo>
                      <a:pt x="184" y="8"/>
                    </a:lnTo>
                    <a:lnTo>
                      <a:pt x="128" y="24"/>
                    </a:lnTo>
                    <a:lnTo>
                      <a:pt x="88" y="48"/>
                    </a:lnTo>
                    <a:lnTo>
                      <a:pt x="64" y="80"/>
                    </a:lnTo>
                    <a:lnTo>
                      <a:pt x="48" y="112"/>
                    </a:lnTo>
                    <a:lnTo>
                      <a:pt x="24" y="192"/>
                    </a:lnTo>
                    <a:lnTo>
                      <a:pt x="16" y="272"/>
                    </a:lnTo>
                    <a:lnTo>
                      <a:pt x="0" y="336"/>
                    </a:lnTo>
                    <a:lnTo>
                      <a:pt x="0" y="424"/>
                    </a:lnTo>
                    <a:lnTo>
                      <a:pt x="8" y="496"/>
                    </a:lnTo>
                    <a:lnTo>
                      <a:pt x="24" y="592"/>
                    </a:lnTo>
                    <a:lnTo>
                      <a:pt x="56" y="736"/>
                    </a:lnTo>
                    <a:lnTo>
                      <a:pt x="96" y="968"/>
                    </a:lnTo>
                    <a:lnTo>
                      <a:pt x="136" y="1176"/>
                    </a:lnTo>
                    <a:close/>
                  </a:path>
                </a:pathLst>
              </a:custGeom>
              <a:solidFill>
                <a:srgbClr val="C18345"/>
              </a:solidFill>
              <a:ln w="12700">
                <a:solidFill>
                  <a:srgbClr val="000000"/>
                </a:solidFill>
                <a:round/>
                <a:headEnd/>
                <a:tailEnd/>
              </a:ln>
            </p:spPr>
            <p:txBody>
              <a:bodyPr/>
              <a:lstStyle/>
              <a:p>
                <a:endParaRPr lang="en-US"/>
              </a:p>
            </p:txBody>
          </p:sp>
        </p:grpSp>
        <p:grpSp>
          <p:nvGrpSpPr>
            <p:cNvPr id="3443" name="Group 618"/>
            <p:cNvGrpSpPr>
              <a:grpSpLocks noChangeAspect="1"/>
            </p:cNvGrpSpPr>
            <p:nvPr/>
          </p:nvGrpSpPr>
          <p:grpSpPr bwMode="auto">
            <a:xfrm flipH="1">
              <a:off x="2224" y="304"/>
              <a:ext cx="827" cy="867"/>
              <a:chOff x="2064" y="312"/>
              <a:chExt cx="2872" cy="2712"/>
            </a:xfrm>
          </p:grpSpPr>
          <p:grpSp>
            <p:nvGrpSpPr>
              <p:cNvPr id="3474" name="Group 619"/>
              <p:cNvGrpSpPr>
                <a:grpSpLocks noChangeAspect="1"/>
              </p:cNvGrpSpPr>
              <p:nvPr/>
            </p:nvGrpSpPr>
            <p:grpSpPr bwMode="auto">
              <a:xfrm>
                <a:off x="4656" y="312"/>
                <a:ext cx="208" cy="576"/>
                <a:chOff x="4688" y="248"/>
                <a:chExt cx="208" cy="576"/>
              </a:xfrm>
            </p:grpSpPr>
            <p:sp>
              <p:nvSpPr>
                <p:cNvPr id="3501" name="Freeform 620"/>
                <p:cNvSpPr>
                  <a:spLocks noChangeAspect="1"/>
                </p:cNvSpPr>
                <p:nvPr/>
              </p:nvSpPr>
              <p:spPr bwMode="auto">
                <a:xfrm>
                  <a:off x="4688" y="248"/>
                  <a:ext cx="208" cy="576"/>
                </a:xfrm>
                <a:custGeom>
                  <a:avLst/>
                  <a:gdLst>
                    <a:gd name="T0" fmla="*/ 96 w 208"/>
                    <a:gd name="T1" fmla="*/ 0 h 248"/>
                    <a:gd name="T2" fmla="*/ 128 w 208"/>
                    <a:gd name="T3" fmla="*/ 26607217 h 248"/>
                    <a:gd name="T4" fmla="*/ 160 w 208"/>
                    <a:gd name="T5" fmla="*/ 53055402 h 248"/>
                    <a:gd name="T6" fmla="*/ 192 w 208"/>
                    <a:gd name="T7" fmla="*/ 106844871 h 248"/>
                    <a:gd name="T8" fmla="*/ 208 w 208"/>
                    <a:gd name="T9" fmla="*/ 146344125 h 248"/>
                    <a:gd name="T10" fmla="*/ 208 w 208"/>
                    <a:gd name="T11" fmla="*/ 200001456 h 248"/>
                    <a:gd name="T12" fmla="*/ 200 w 208"/>
                    <a:gd name="T13" fmla="*/ 239499887 h 248"/>
                    <a:gd name="T14" fmla="*/ 176 w 208"/>
                    <a:gd name="T15" fmla="*/ 279668508 h 248"/>
                    <a:gd name="T16" fmla="*/ 144 w 208"/>
                    <a:gd name="T17" fmla="*/ 319810552 h 248"/>
                    <a:gd name="T18" fmla="*/ 112 w 208"/>
                    <a:gd name="T19" fmla="*/ 372962206 h 248"/>
                    <a:gd name="T20" fmla="*/ 104 w 208"/>
                    <a:gd name="T21" fmla="*/ 413149464 h 248"/>
                    <a:gd name="T22" fmla="*/ 72 w 208"/>
                    <a:gd name="T23" fmla="*/ 413149464 h 248"/>
                    <a:gd name="T24" fmla="*/ 40 w 208"/>
                    <a:gd name="T25" fmla="*/ 386532704 h 248"/>
                    <a:gd name="T26" fmla="*/ 8 w 208"/>
                    <a:gd name="T27" fmla="*/ 346417785 h 248"/>
                    <a:gd name="T28" fmla="*/ 0 w 208"/>
                    <a:gd name="T29" fmla="*/ 293243818 h 248"/>
                    <a:gd name="T30" fmla="*/ 8 w 208"/>
                    <a:gd name="T31" fmla="*/ 279668508 h 248"/>
                    <a:gd name="T32" fmla="*/ 64 w 208"/>
                    <a:gd name="T33" fmla="*/ 253229683 h 248"/>
                    <a:gd name="T34" fmla="*/ 88 w 208"/>
                    <a:gd name="T35" fmla="*/ 239499887 h 248"/>
                    <a:gd name="T36" fmla="*/ 112 w 208"/>
                    <a:gd name="T37" fmla="*/ 200001456 h 248"/>
                    <a:gd name="T38" fmla="*/ 120 w 208"/>
                    <a:gd name="T39" fmla="*/ 133358110 h 248"/>
                    <a:gd name="T40" fmla="*/ 120 w 208"/>
                    <a:gd name="T41" fmla="*/ 66731695 h 248"/>
                    <a:gd name="T42" fmla="*/ 96 w 208"/>
                    <a:gd name="T43" fmla="*/ 0 h 24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08"/>
                    <a:gd name="T67" fmla="*/ 0 h 248"/>
                    <a:gd name="T68" fmla="*/ 208 w 208"/>
                    <a:gd name="T69" fmla="*/ 248 h 248"/>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08" h="248">
                      <a:moveTo>
                        <a:pt x="96" y="0"/>
                      </a:moveTo>
                      <a:lnTo>
                        <a:pt x="128" y="16"/>
                      </a:lnTo>
                      <a:lnTo>
                        <a:pt x="160" y="32"/>
                      </a:lnTo>
                      <a:lnTo>
                        <a:pt x="192" y="64"/>
                      </a:lnTo>
                      <a:lnTo>
                        <a:pt x="208" y="88"/>
                      </a:lnTo>
                      <a:lnTo>
                        <a:pt x="208" y="120"/>
                      </a:lnTo>
                      <a:lnTo>
                        <a:pt x="200" y="144"/>
                      </a:lnTo>
                      <a:lnTo>
                        <a:pt x="176" y="168"/>
                      </a:lnTo>
                      <a:lnTo>
                        <a:pt x="144" y="192"/>
                      </a:lnTo>
                      <a:lnTo>
                        <a:pt x="112" y="224"/>
                      </a:lnTo>
                      <a:lnTo>
                        <a:pt x="104" y="248"/>
                      </a:lnTo>
                      <a:lnTo>
                        <a:pt x="72" y="248"/>
                      </a:lnTo>
                      <a:lnTo>
                        <a:pt x="40" y="232"/>
                      </a:lnTo>
                      <a:lnTo>
                        <a:pt x="8" y="208"/>
                      </a:lnTo>
                      <a:lnTo>
                        <a:pt x="0" y="176"/>
                      </a:lnTo>
                      <a:lnTo>
                        <a:pt x="8" y="168"/>
                      </a:lnTo>
                      <a:lnTo>
                        <a:pt x="64" y="152"/>
                      </a:lnTo>
                      <a:lnTo>
                        <a:pt x="88" y="144"/>
                      </a:lnTo>
                      <a:lnTo>
                        <a:pt x="112" y="120"/>
                      </a:lnTo>
                      <a:lnTo>
                        <a:pt x="120" y="80"/>
                      </a:lnTo>
                      <a:lnTo>
                        <a:pt x="120" y="40"/>
                      </a:lnTo>
                      <a:lnTo>
                        <a:pt x="96" y="0"/>
                      </a:lnTo>
                      <a:close/>
                    </a:path>
                  </a:pathLst>
                </a:custGeom>
                <a:solidFill>
                  <a:srgbClr val="FFC729"/>
                </a:solidFill>
                <a:ln w="12700">
                  <a:solidFill>
                    <a:srgbClr val="000000"/>
                  </a:solidFill>
                  <a:round/>
                  <a:headEnd/>
                  <a:tailEnd/>
                </a:ln>
              </p:spPr>
              <p:txBody>
                <a:bodyPr/>
                <a:lstStyle/>
                <a:p>
                  <a:endParaRPr lang="en-US"/>
                </a:p>
              </p:txBody>
            </p:sp>
            <p:sp>
              <p:nvSpPr>
                <p:cNvPr id="3502" name="Freeform 621"/>
                <p:cNvSpPr>
                  <a:spLocks noChangeAspect="1"/>
                </p:cNvSpPr>
                <p:nvPr/>
              </p:nvSpPr>
              <p:spPr bwMode="auto">
                <a:xfrm>
                  <a:off x="4728" y="320"/>
                  <a:ext cx="160" cy="504"/>
                </a:xfrm>
                <a:custGeom>
                  <a:avLst/>
                  <a:gdLst>
                    <a:gd name="T0" fmla="*/ 104 w 160"/>
                    <a:gd name="T1" fmla="*/ 0 h 208"/>
                    <a:gd name="T2" fmla="*/ 128 w 160"/>
                    <a:gd name="T3" fmla="*/ 55299045 h 208"/>
                    <a:gd name="T4" fmla="*/ 152 w 160"/>
                    <a:gd name="T5" fmla="*/ 110195057 h 208"/>
                    <a:gd name="T6" fmla="*/ 160 w 160"/>
                    <a:gd name="T7" fmla="*/ 219087067 h 208"/>
                    <a:gd name="T8" fmla="*/ 160 w 160"/>
                    <a:gd name="T9" fmla="*/ 300639707 h 208"/>
                    <a:gd name="T10" fmla="*/ 144 w 160"/>
                    <a:gd name="T11" fmla="*/ 382936154 h 208"/>
                    <a:gd name="T12" fmla="*/ 120 w 160"/>
                    <a:gd name="T13" fmla="*/ 466128878 h 208"/>
                    <a:gd name="T14" fmla="*/ 96 w 160"/>
                    <a:gd name="T15" fmla="*/ 547907450 h 208"/>
                    <a:gd name="T16" fmla="*/ 80 w 160"/>
                    <a:gd name="T17" fmla="*/ 629915328 h 208"/>
                    <a:gd name="T18" fmla="*/ 56 w 160"/>
                    <a:gd name="T19" fmla="*/ 684671434 h 208"/>
                    <a:gd name="T20" fmla="*/ 40 w 160"/>
                    <a:gd name="T21" fmla="*/ 711673769 h 208"/>
                    <a:gd name="T22" fmla="*/ 16 w 160"/>
                    <a:gd name="T23" fmla="*/ 656777755 h 208"/>
                    <a:gd name="T24" fmla="*/ 0 w 160"/>
                    <a:gd name="T25" fmla="*/ 629915328 h 208"/>
                    <a:gd name="T26" fmla="*/ 0 w 160"/>
                    <a:gd name="T27" fmla="*/ 547907450 h 208"/>
                    <a:gd name="T28" fmla="*/ 16 w 160"/>
                    <a:gd name="T29" fmla="*/ 519720412 h 208"/>
                    <a:gd name="T30" fmla="*/ 48 w 160"/>
                    <a:gd name="T31" fmla="*/ 493011419 h 208"/>
                    <a:gd name="T32" fmla="*/ 64 w 160"/>
                    <a:gd name="T33" fmla="*/ 437746794 h 208"/>
                    <a:gd name="T34" fmla="*/ 88 w 160"/>
                    <a:gd name="T35" fmla="*/ 382936154 h 208"/>
                    <a:gd name="T36" fmla="*/ 112 w 160"/>
                    <a:gd name="T37" fmla="*/ 300639707 h 208"/>
                    <a:gd name="T38" fmla="*/ 120 w 160"/>
                    <a:gd name="T39" fmla="*/ 192370648 h 208"/>
                    <a:gd name="T40" fmla="*/ 120 w 160"/>
                    <a:gd name="T41" fmla="*/ 110195057 h 208"/>
                    <a:gd name="T42" fmla="*/ 104 w 160"/>
                    <a:gd name="T43" fmla="*/ 0 h 20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60"/>
                    <a:gd name="T67" fmla="*/ 0 h 208"/>
                    <a:gd name="T68" fmla="*/ 160 w 160"/>
                    <a:gd name="T69" fmla="*/ 208 h 208"/>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60" h="208">
                      <a:moveTo>
                        <a:pt x="104" y="0"/>
                      </a:moveTo>
                      <a:lnTo>
                        <a:pt x="128" y="16"/>
                      </a:lnTo>
                      <a:lnTo>
                        <a:pt x="152" y="32"/>
                      </a:lnTo>
                      <a:lnTo>
                        <a:pt x="160" y="64"/>
                      </a:lnTo>
                      <a:lnTo>
                        <a:pt x="160" y="88"/>
                      </a:lnTo>
                      <a:lnTo>
                        <a:pt x="144" y="112"/>
                      </a:lnTo>
                      <a:lnTo>
                        <a:pt x="120" y="136"/>
                      </a:lnTo>
                      <a:lnTo>
                        <a:pt x="96" y="160"/>
                      </a:lnTo>
                      <a:lnTo>
                        <a:pt x="80" y="184"/>
                      </a:lnTo>
                      <a:lnTo>
                        <a:pt x="56" y="200"/>
                      </a:lnTo>
                      <a:lnTo>
                        <a:pt x="40" y="208"/>
                      </a:lnTo>
                      <a:lnTo>
                        <a:pt x="16" y="192"/>
                      </a:lnTo>
                      <a:lnTo>
                        <a:pt x="0" y="184"/>
                      </a:lnTo>
                      <a:lnTo>
                        <a:pt x="0" y="160"/>
                      </a:lnTo>
                      <a:lnTo>
                        <a:pt x="16" y="152"/>
                      </a:lnTo>
                      <a:lnTo>
                        <a:pt x="48" y="144"/>
                      </a:lnTo>
                      <a:lnTo>
                        <a:pt x="64" y="128"/>
                      </a:lnTo>
                      <a:lnTo>
                        <a:pt x="88" y="112"/>
                      </a:lnTo>
                      <a:lnTo>
                        <a:pt x="112" y="88"/>
                      </a:lnTo>
                      <a:lnTo>
                        <a:pt x="120" y="56"/>
                      </a:lnTo>
                      <a:lnTo>
                        <a:pt x="120" y="32"/>
                      </a:lnTo>
                      <a:lnTo>
                        <a:pt x="104" y="0"/>
                      </a:lnTo>
                      <a:close/>
                    </a:path>
                  </a:pathLst>
                </a:custGeom>
                <a:solidFill>
                  <a:srgbClr val="D29B00"/>
                </a:solidFill>
                <a:ln w="12700">
                  <a:solidFill>
                    <a:srgbClr val="000000"/>
                  </a:solidFill>
                  <a:round/>
                  <a:headEnd/>
                  <a:tailEnd/>
                </a:ln>
              </p:spPr>
              <p:txBody>
                <a:bodyPr/>
                <a:lstStyle/>
                <a:p>
                  <a:endParaRPr lang="en-US"/>
                </a:p>
              </p:txBody>
            </p:sp>
          </p:grpSp>
          <p:sp>
            <p:nvSpPr>
              <p:cNvPr id="3475" name="Freeform 622"/>
              <p:cNvSpPr>
                <a:spLocks noChangeAspect="1"/>
              </p:cNvSpPr>
              <p:nvPr/>
            </p:nvSpPr>
            <p:spPr bwMode="auto">
              <a:xfrm>
                <a:off x="3484" y="768"/>
                <a:ext cx="563" cy="274"/>
              </a:xfrm>
              <a:custGeom>
                <a:avLst/>
                <a:gdLst>
                  <a:gd name="T0" fmla="*/ 60 w 563"/>
                  <a:gd name="T1" fmla="*/ 1516 h 242"/>
                  <a:gd name="T2" fmla="*/ 180 w 563"/>
                  <a:gd name="T3" fmla="*/ 264 h 242"/>
                  <a:gd name="T4" fmla="*/ 228 w 563"/>
                  <a:gd name="T5" fmla="*/ 61 h 242"/>
                  <a:gd name="T6" fmla="*/ 276 w 563"/>
                  <a:gd name="T7" fmla="*/ 128 h 242"/>
                  <a:gd name="T8" fmla="*/ 372 w 563"/>
                  <a:gd name="T9" fmla="*/ 0 h 242"/>
                  <a:gd name="T10" fmla="*/ 428 w 563"/>
                  <a:gd name="T11" fmla="*/ 128 h 242"/>
                  <a:gd name="T12" fmla="*/ 460 w 563"/>
                  <a:gd name="T13" fmla="*/ 600 h 242"/>
                  <a:gd name="T14" fmla="*/ 500 w 563"/>
                  <a:gd name="T15" fmla="*/ 1065 h 242"/>
                  <a:gd name="T16" fmla="*/ 76 w 563"/>
                  <a:gd name="T17" fmla="*/ 1918 h 242"/>
                  <a:gd name="T18" fmla="*/ 60 w 563"/>
                  <a:gd name="T19" fmla="*/ 1516 h 24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63"/>
                  <a:gd name="T31" fmla="*/ 0 h 242"/>
                  <a:gd name="T32" fmla="*/ 563 w 563"/>
                  <a:gd name="T33" fmla="*/ 242 h 24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63" h="242">
                    <a:moveTo>
                      <a:pt x="60" y="184"/>
                    </a:moveTo>
                    <a:cubicBezTo>
                      <a:pt x="77" y="150"/>
                      <a:pt x="152" y="61"/>
                      <a:pt x="180" y="32"/>
                    </a:cubicBezTo>
                    <a:cubicBezTo>
                      <a:pt x="207" y="2"/>
                      <a:pt x="212" y="10"/>
                      <a:pt x="228" y="8"/>
                    </a:cubicBezTo>
                    <a:cubicBezTo>
                      <a:pt x="243" y="5"/>
                      <a:pt x="252" y="17"/>
                      <a:pt x="276" y="16"/>
                    </a:cubicBezTo>
                    <a:cubicBezTo>
                      <a:pt x="300" y="14"/>
                      <a:pt x="346" y="0"/>
                      <a:pt x="372" y="0"/>
                    </a:cubicBezTo>
                    <a:cubicBezTo>
                      <a:pt x="397" y="0"/>
                      <a:pt x="413" y="4"/>
                      <a:pt x="428" y="16"/>
                    </a:cubicBezTo>
                    <a:cubicBezTo>
                      <a:pt x="442" y="27"/>
                      <a:pt x="448" y="53"/>
                      <a:pt x="460" y="72"/>
                    </a:cubicBezTo>
                    <a:cubicBezTo>
                      <a:pt x="471" y="90"/>
                      <a:pt x="563" y="101"/>
                      <a:pt x="500" y="128"/>
                    </a:cubicBezTo>
                    <a:cubicBezTo>
                      <a:pt x="436" y="154"/>
                      <a:pt x="152" y="221"/>
                      <a:pt x="76" y="232"/>
                    </a:cubicBezTo>
                    <a:cubicBezTo>
                      <a:pt x="0" y="242"/>
                      <a:pt x="42" y="217"/>
                      <a:pt x="60" y="184"/>
                    </a:cubicBezTo>
                    <a:close/>
                  </a:path>
                </a:pathLst>
              </a:custGeom>
              <a:solidFill>
                <a:srgbClr val="990000"/>
              </a:solidFill>
              <a:ln w="9525">
                <a:solidFill>
                  <a:srgbClr val="990000"/>
                </a:solidFill>
                <a:round/>
                <a:headEnd/>
                <a:tailEnd/>
              </a:ln>
            </p:spPr>
            <p:txBody>
              <a:bodyPr wrap="none" anchor="ctr"/>
              <a:lstStyle/>
              <a:p>
                <a:endParaRPr lang="en-US"/>
              </a:p>
            </p:txBody>
          </p:sp>
          <p:sp>
            <p:nvSpPr>
              <p:cNvPr id="3476" name="Freeform 623"/>
              <p:cNvSpPr>
                <a:spLocks noChangeAspect="1"/>
              </p:cNvSpPr>
              <p:nvPr/>
            </p:nvSpPr>
            <p:spPr bwMode="auto">
              <a:xfrm>
                <a:off x="4752" y="768"/>
                <a:ext cx="184" cy="208"/>
              </a:xfrm>
              <a:custGeom>
                <a:avLst/>
                <a:gdLst>
                  <a:gd name="T0" fmla="*/ 32 w 184"/>
                  <a:gd name="T1" fmla="*/ 200 h 208"/>
                  <a:gd name="T2" fmla="*/ 72 w 184"/>
                  <a:gd name="T3" fmla="*/ 208 h 208"/>
                  <a:gd name="T4" fmla="*/ 112 w 184"/>
                  <a:gd name="T5" fmla="*/ 192 h 208"/>
                  <a:gd name="T6" fmla="*/ 152 w 184"/>
                  <a:gd name="T7" fmla="*/ 160 h 208"/>
                  <a:gd name="T8" fmla="*/ 176 w 184"/>
                  <a:gd name="T9" fmla="*/ 120 h 208"/>
                  <a:gd name="T10" fmla="*/ 176 w 184"/>
                  <a:gd name="T11" fmla="*/ 72 h 208"/>
                  <a:gd name="T12" fmla="*/ 184 w 184"/>
                  <a:gd name="T13" fmla="*/ 32 h 208"/>
                  <a:gd name="T14" fmla="*/ 184 w 184"/>
                  <a:gd name="T15" fmla="*/ 0 h 208"/>
                  <a:gd name="T16" fmla="*/ 128 w 184"/>
                  <a:gd name="T17" fmla="*/ 8 h 208"/>
                  <a:gd name="T18" fmla="*/ 72 w 184"/>
                  <a:gd name="T19" fmla="*/ 32 h 208"/>
                  <a:gd name="T20" fmla="*/ 24 w 184"/>
                  <a:gd name="T21" fmla="*/ 72 h 208"/>
                  <a:gd name="T22" fmla="*/ 0 w 184"/>
                  <a:gd name="T23" fmla="*/ 96 h 208"/>
                  <a:gd name="T24" fmla="*/ 32 w 184"/>
                  <a:gd name="T25" fmla="*/ 200 h 20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84"/>
                  <a:gd name="T40" fmla="*/ 0 h 208"/>
                  <a:gd name="T41" fmla="*/ 184 w 184"/>
                  <a:gd name="T42" fmla="*/ 208 h 20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84" h="208">
                    <a:moveTo>
                      <a:pt x="32" y="200"/>
                    </a:moveTo>
                    <a:lnTo>
                      <a:pt x="72" y="208"/>
                    </a:lnTo>
                    <a:lnTo>
                      <a:pt x="112" y="192"/>
                    </a:lnTo>
                    <a:lnTo>
                      <a:pt x="152" y="160"/>
                    </a:lnTo>
                    <a:lnTo>
                      <a:pt x="176" y="120"/>
                    </a:lnTo>
                    <a:lnTo>
                      <a:pt x="176" y="72"/>
                    </a:lnTo>
                    <a:lnTo>
                      <a:pt x="184" y="32"/>
                    </a:lnTo>
                    <a:lnTo>
                      <a:pt x="184" y="0"/>
                    </a:lnTo>
                    <a:lnTo>
                      <a:pt x="128" y="8"/>
                    </a:lnTo>
                    <a:lnTo>
                      <a:pt x="72" y="32"/>
                    </a:lnTo>
                    <a:lnTo>
                      <a:pt x="24" y="72"/>
                    </a:lnTo>
                    <a:lnTo>
                      <a:pt x="0" y="96"/>
                    </a:lnTo>
                    <a:lnTo>
                      <a:pt x="32" y="200"/>
                    </a:lnTo>
                    <a:close/>
                  </a:path>
                </a:pathLst>
              </a:custGeom>
              <a:solidFill>
                <a:srgbClr val="993300"/>
              </a:solidFill>
              <a:ln w="12700">
                <a:solidFill>
                  <a:srgbClr val="000000"/>
                </a:solidFill>
                <a:round/>
                <a:headEnd/>
                <a:tailEnd/>
              </a:ln>
            </p:spPr>
            <p:txBody>
              <a:bodyPr/>
              <a:lstStyle/>
              <a:p>
                <a:endParaRPr lang="en-US"/>
              </a:p>
            </p:txBody>
          </p:sp>
          <p:sp>
            <p:nvSpPr>
              <p:cNvPr id="3477" name="Freeform 624"/>
              <p:cNvSpPr>
                <a:spLocks noChangeAspect="1"/>
              </p:cNvSpPr>
              <p:nvPr/>
            </p:nvSpPr>
            <p:spPr bwMode="auto">
              <a:xfrm>
                <a:off x="4792" y="800"/>
                <a:ext cx="88" cy="104"/>
              </a:xfrm>
              <a:custGeom>
                <a:avLst/>
                <a:gdLst>
                  <a:gd name="T0" fmla="*/ 16 w 88"/>
                  <a:gd name="T1" fmla="*/ 104 h 104"/>
                  <a:gd name="T2" fmla="*/ 40 w 88"/>
                  <a:gd name="T3" fmla="*/ 104 h 104"/>
                  <a:gd name="T4" fmla="*/ 56 w 88"/>
                  <a:gd name="T5" fmla="*/ 104 h 104"/>
                  <a:gd name="T6" fmla="*/ 72 w 88"/>
                  <a:gd name="T7" fmla="*/ 88 h 104"/>
                  <a:gd name="T8" fmla="*/ 88 w 88"/>
                  <a:gd name="T9" fmla="*/ 64 h 104"/>
                  <a:gd name="T10" fmla="*/ 88 w 88"/>
                  <a:gd name="T11" fmla="*/ 40 h 104"/>
                  <a:gd name="T12" fmla="*/ 88 w 88"/>
                  <a:gd name="T13" fmla="*/ 16 h 104"/>
                  <a:gd name="T14" fmla="*/ 88 w 88"/>
                  <a:gd name="T15" fmla="*/ 0 h 104"/>
                  <a:gd name="T16" fmla="*/ 64 w 88"/>
                  <a:gd name="T17" fmla="*/ 8 h 104"/>
                  <a:gd name="T18" fmla="*/ 40 w 88"/>
                  <a:gd name="T19" fmla="*/ 16 h 104"/>
                  <a:gd name="T20" fmla="*/ 16 w 88"/>
                  <a:gd name="T21" fmla="*/ 40 h 104"/>
                  <a:gd name="T22" fmla="*/ 0 w 88"/>
                  <a:gd name="T23" fmla="*/ 56 h 104"/>
                  <a:gd name="T24" fmla="*/ 16 w 88"/>
                  <a:gd name="T25" fmla="*/ 104 h 10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88"/>
                  <a:gd name="T40" fmla="*/ 0 h 104"/>
                  <a:gd name="T41" fmla="*/ 88 w 88"/>
                  <a:gd name="T42" fmla="*/ 104 h 10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88" h="104">
                    <a:moveTo>
                      <a:pt x="16" y="104"/>
                    </a:moveTo>
                    <a:lnTo>
                      <a:pt x="40" y="104"/>
                    </a:lnTo>
                    <a:lnTo>
                      <a:pt x="56" y="104"/>
                    </a:lnTo>
                    <a:lnTo>
                      <a:pt x="72" y="88"/>
                    </a:lnTo>
                    <a:lnTo>
                      <a:pt x="88" y="64"/>
                    </a:lnTo>
                    <a:lnTo>
                      <a:pt x="88" y="40"/>
                    </a:lnTo>
                    <a:lnTo>
                      <a:pt x="88" y="16"/>
                    </a:lnTo>
                    <a:lnTo>
                      <a:pt x="88" y="0"/>
                    </a:lnTo>
                    <a:lnTo>
                      <a:pt x="64" y="8"/>
                    </a:lnTo>
                    <a:lnTo>
                      <a:pt x="40" y="16"/>
                    </a:lnTo>
                    <a:lnTo>
                      <a:pt x="16" y="40"/>
                    </a:lnTo>
                    <a:lnTo>
                      <a:pt x="0" y="56"/>
                    </a:lnTo>
                    <a:lnTo>
                      <a:pt x="16" y="104"/>
                    </a:lnTo>
                    <a:close/>
                  </a:path>
                </a:pathLst>
              </a:custGeom>
              <a:solidFill>
                <a:srgbClr val="7F5F3F"/>
              </a:solidFill>
              <a:ln w="12700">
                <a:solidFill>
                  <a:srgbClr val="000000"/>
                </a:solidFill>
                <a:round/>
                <a:headEnd/>
                <a:tailEnd/>
              </a:ln>
            </p:spPr>
            <p:txBody>
              <a:bodyPr/>
              <a:lstStyle/>
              <a:p>
                <a:endParaRPr lang="en-US"/>
              </a:p>
            </p:txBody>
          </p:sp>
          <p:sp>
            <p:nvSpPr>
              <p:cNvPr id="3478" name="Freeform 625"/>
              <p:cNvSpPr>
                <a:spLocks noChangeAspect="1"/>
              </p:cNvSpPr>
              <p:nvPr/>
            </p:nvSpPr>
            <p:spPr bwMode="auto">
              <a:xfrm>
                <a:off x="4744" y="1024"/>
                <a:ext cx="72" cy="40"/>
              </a:xfrm>
              <a:custGeom>
                <a:avLst/>
                <a:gdLst>
                  <a:gd name="T0" fmla="*/ 72 w 72"/>
                  <a:gd name="T1" fmla="*/ 8 h 40"/>
                  <a:gd name="T2" fmla="*/ 64 w 72"/>
                  <a:gd name="T3" fmla="*/ 0 h 40"/>
                  <a:gd name="T4" fmla="*/ 48 w 72"/>
                  <a:gd name="T5" fmla="*/ 0 h 40"/>
                  <a:gd name="T6" fmla="*/ 24 w 72"/>
                  <a:gd name="T7" fmla="*/ 0 h 40"/>
                  <a:gd name="T8" fmla="*/ 16 w 72"/>
                  <a:gd name="T9" fmla="*/ 8 h 40"/>
                  <a:gd name="T10" fmla="*/ 8 w 72"/>
                  <a:gd name="T11" fmla="*/ 16 h 40"/>
                  <a:gd name="T12" fmla="*/ 8 w 72"/>
                  <a:gd name="T13" fmla="*/ 32 h 40"/>
                  <a:gd name="T14" fmla="*/ 0 w 72"/>
                  <a:gd name="T15" fmla="*/ 40 h 40"/>
                  <a:gd name="T16" fmla="*/ 16 w 72"/>
                  <a:gd name="T17" fmla="*/ 40 h 40"/>
                  <a:gd name="T18" fmla="*/ 40 w 72"/>
                  <a:gd name="T19" fmla="*/ 40 h 40"/>
                  <a:gd name="T20" fmla="*/ 56 w 72"/>
                  <a:gd name="T21" fmla="*/ 32 h 40"/>
                  <a:gd name="T22" fmla="*/ 72 w 72"/>
                  <a:gd name="T23" fmla="*/ 16 h 40"/>
                  <a:gd name="T24" fmla="*/ 72 w 72"/>
                  <a:gd name="T25" fmla="*/ 8 h 4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72"/>
                  <a:gd name="T40" fmla="*/ 0 h 40"/>
                  <a:gd name="T41" fmla="*/ 72 w 72"/>
                  <a:gd name="T42" fmla="*/ 40 h 4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72" h="40">
                    <a:moveTo>
                      <a:pt x="72" y="8"/>
                    </a:moveTo>
                    <a:lnTo>
                      <a:pt x="64" y="0"/>
                    </a:lnTo>
                    <a:lnTo>
                      <a:pt x="48" y="0"/>
                    </a:lnTo>
                    <a:lnTo>
                      <a:pt x="24" y="0"/>
                    </a:lnTo>
                    <a:lnTo>
                      <a:pt x="16" y="8"/>
                    </a:lnTo>
                    <a:lnTo>
                      <a:pt x="8" y="16"/>
                    </a:lnTo>
                    <a:lnTo>
                      <a:pt x="8" y="32"/>
                    </a:lnTo>
                    <a:lnTo>
                      <a:pt x="0" y="40"/>
                    </a:lnTo>
                    <a:lnTo>
                      <a:pt x="16" y="40"/>
                    </a:lnTo>
                    <a:lnTo>
                      <a:pt x="40" y="40"/>
                    </a:lnTo>
                    <a:lnTo>
                      <a:pt x="56" y="32"/>
                    </a:lnTo>
                    <a:lnTo>
                      <a:pt x="72" y="16"/>
                    </a:lnTo>
                    <a:lnTo>
                      <a:pt x="72" y="8"/>
                    </a:lnTo>
                    <a:close/>
                  </a:path>
                </a:pathLst>
              </a:custGeom>
              <a:solidFill>
                <a:srgbClr val="7F5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479" name="Freeform 626"/>
              <p:cNvSpPr>
                <a:spLocks noChangeAspect="1"/>
              </p:cNvSpPr>
              <p:nvPr/>
            </p:nvSpPr>
            <p:spPr bwMode="auto">
              <a:xfrm>
                <a:off x="2064" y="736"/>
                <a:ext cx="2848" cy="2288"/>
              </a:xfrm>
              <a:custGeom>
                <a:avLst/>
                <a:gdLst>
                  <a:gd name="T0" fmla="*/ 1784 w 2848"/>
                  <a:gd name="T1" fmla="*/ 176 h 2288"/>
                  <a:gd name="T2" fmla="*/ 1352 w 2848"/>
                  <a:gd name="T3" fmla="*/ 264 h 2288"/>
                  <a:gd name="T4" fmla="*/ 1080 w 2848"/>
                  <a:gd name="T5" fmla="*/ 320 h 2288"/>
                  <a:gd name="T6" fmla="*/ 680 w 2848"/>
                  <a:gd name="T7" fmla="*/ 264 h 2288"/>
                  <a:gd name="T8" fmla="*/ 456 w 2848"/>
                  <a:gd name="T9" fmla="*/ 216 h 2288"/>
                  <a:gd name="T10" fmla="*/ 336 w 2848"/>
                  <a:gd name="T11" fmla="*/ 216 h 2288"/>
                  <a:gd name="T12" fmla="*/ 176 w 2848"/>
                  <a:gd name="T13" fmla="*/ 272 h 2288"/>
                  <a:gd name="T14" fmla="*/ 64 w 2848"/>
                  <a:gd name="T15" fmla="*/ 376 h 2288"/>
                  <a:gd name="T16" fmla="*/ 0 w 2848"/>
                  <a:gd name="T17" fmla="*/ 624 h 2288"/>
                  <a:gd name="T18" fmla="*/ 128 w 2848"/>
                  <a:gd name="T19" fmla="*/ 1128 h 2288"/>
                  <a:gd name="T20" fmla="*/ 192 w 2848"/>
                  <a:gd name="T21" fmla="*/ 1912 h 2288"/>
                  <a:gd name="T22" fmla="*/ 168 w 2848"/>
                  <a:gd name="T23" fmla="*/ 2256 h 2288"/>
                  <a:gd name="T24" fmla="*/ 368 w 2848"/>
                  <a:gd name="T25" fmla="*/ 2064 h 2288"/>
                  <a:gd name="T26" fmla="*/ 528 w 2848"/>
                  <a:gd name="T27" fmla="*/ 2288 h 2288"/>
                  <a:gd name="T28" fmla="*/ 552 w 2848"/>
                  <a:gd name="T29" fmla="*/ 2064 h 2288"/>
                  <a:gd name="T30" fmla="*/ 608 w 2848"/>
                  <a:gd name="T31" fmla="*/ 1688 h 2288"/>
                  <a:gd name="T32" fmla="*/ 848 w 2848"/>
                  <a:gd name="T33" fmla="*/ 1320 h 2288"/>
                  <a:gd name="T34" fmla="*/ 1224 w 2848"/>
                  <a:gd name="T35" fmla="*/ 1344 h 2288"/>
                  <a:gd name="T36" fmla="*/ 1568 w 2848"/>
                  <a:gd name="T37" fmla="*/ 1256 h 2288"/>
                  <a:gd name="T38" fmla="*/ 1680 w 2848"/>
                  <a:gd name="T39" fmla="*/ 1320 h 2288"/>
                  <a:gd name="T40" fmla="*/ 1568 w 2848"/>
                  <a:gd name="T41" fmla="*/ 1728 h 2288"/>
                  <a:gd name="T42" fmla="*/ 1560 w 2848"/>
                  <a:gd name="T43" fmla="*/ 2024 h 2288"/>
                  <a:gd name="T44" fmla="*/ 1680 w 2848"/>
                  <a:gd name="T45" fmla="*/ 2128 h 2288"/>
                  <a:gd name="T46" fmla="*/ 1800 w 2848"/>
                  <a:gd name="T47" fmla="*/ 2080 h 2288"/>
                  <a:gd name="T48" fmla="*/ 1728 w 2848"/>
                  <a:gd name="T49" fmla="*/ 1920 h 2288"/>
                  <a:gd name="T50" fmla="*/ 1728 w 2848"/>
                  <a:gd name="T51" fmla="*/ 1688 h 2288"/>
                  <a:gd name="T52" fmla="*/ 1888 w 2848"/>
                  <a:gd name="T53" fmla="*/ 1288 h 2288"/>
                  <a:gd name="T54" fmla="*/ 2104 w 2848"/>
                  <a:gd name="T55" fmla="*/ 808 h 2288"/>
                  <a:gd name="T56" fmla="*/ 2352 w 2848"/>
                  <a:gd name="T57" fmla="*/ 608 h 2288"/>
                  <a:gd name="T58" fmla="*/ 2512 w 2848"/>
                  <a:gd name="T59" fmla="*/ 632 h 2288"/>
                  <a:gd name="T60" fmla="*/ 2680 w 2848"/>
                  <a:gd name="T61" fmla="*/ 712 h 2288"/>
                  <a:gd name="T62" fmla="*/ 2792 w 2848"/>
                  <a:gd name="T63" fmla="*/ 680 h 2288"/>
                  <a:gd name="T64" fmla="*/ 2848 w 2848"/>
                  <a:gd name="T65" fmla="*/ 584 h 2288"/>
                  <a:gd name="T66" fmla="*/ 2816 w 2848"/>
                  <a:gd name="T67" fmla="*/ 472 h 2288"/>
                  <a:gd name="T68" fmla="*/ 2768 w 2848"/>
                  <a:gd name="T69" fmla="*/ 376 h 2288"/>
                  <a:gd name="T70" fmla="*/ 2760 w 2848"/>
                  <a:gd name="T71" fmla="*/ 320 h 2288"/>
                  <a:gd name="T72" fmla="*/ 2736 w 2848"/>
                  <a:gd name="T73" fmla="*/ 248 h 2288"/>
                  <a:gd name="T74" fmla="*/ 2768 w 2848"/>
                  <a:gd name="T75" fmla="*/ 136 h 2288"/>
                  <a:gd name="T76" fmla="*/ 2664 w 2848"/>
                  <a:gd name="T77" fmla="*/ 32 h 2288"/>
                  <a:gd name="T78" fmla="*/ 2480 w 2848"/>
                  <a:gd name="T79" fmla="*/ 0 h 2288"/>
                  <a:gd name="T80" fmla="*/ 2320 w 2848"/>
                  <a:gd name="T81" fmla="*/ 48 h 2288"/>
                  <a:gd name="T82" fmla="*/ 2176 w 2848"/>
                  <a:gd name="T83" fmla="*/ 40 h 2288"/>
                  <a:gd name="T84" fmla="*/ 2032 w 2848"/>
                  <a:gd name="T85" fmla="*/ 8 h 2288"/>
                  <a:gd name="T86" fmla="*/ 2000 w 2848"/>
                  <a:gd name="T87" fmla="*/ 72 h 2288"/>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848"/>
                  <a:gd name="T133" fmla="*/ 0 h 2288"/>
                  <a:gd name="T134" fmla="*/ 2848 w 2848"/>
                  <a:gd name="T135" fmla="*/ 2288 h 2288"/>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848" h="2288">
                    <a:moveTo>
                      <a:pt x="2056" y="152"/>
                    </a:moveTo>
                    <a:lnTo>
                      <a:pt x="1936" y="152"/>
                    </a:lnTo>
                    <a:lnTo>
                      <a:pt x="1784" y="176"/>
                    </a:lnTo>
                    <a:lnTo>
                      <a:pt x="1576" y="216"/>
                    </a:lnTo>
                    <a:lnTo>
                      <a:pt x="1464" y="240"/>
                    </a:lnTo>
                    <a:lnTo>
                      <a:pt x="1352" y="264"/>
                    </a:lnTo>
                    <a:lnTo>
                      <a:pt x="1256" y="288"/>
                    </a:lnTo>
                    <a:lnTo>
                      <a:pt x="1168" y="312"/>
                    </a:lnTo>
                    <a:lnTo>
                      <a:pt x="1080" y="320"/>
                    </a:lnTo>
                    <a:lnTo>
                      <a:pt x="976" y="320"/>
                    </a:lnTo>
                    <a:lnTo>
                      <a:pt x="800" y="304"/>
                    </a:lnTo>
                    <a:lnTo>
                      <a:pt x="680" y="264"/>
                    </a:lnTo>
                    <a:lnTo>
                      <a:pt x="584" y="248"/>
                    </a:lnTo>
                    <a:lnTo>
                      <a:pt x="520" y="232"/>
                    </a:lnTo>
                    <a:lnTo>
                      <a:pt x="456" y="216"/>
                    </a:lnTo>
                    <a:lnTo>
                      <a:pt x="416" y="208"/>
                    </a:lnTo>
                    <a:lnTo>
                      <a:pt x="376" y="208"/>
                    </a:lnTo>
                    <a:lnTo>
                      <a:pt x="336" y="216"/>
                    </a:lnTo>
                    <a:lnTo>
                      <a:pt x="288" y="224"/>
                    </a:lnTo>
                    <a:lnTo>
                      <a:pt x="232" y="248"/>
                    </a:lnTo>
                    <a:lnTo>
                      <a:pt x="176" y="272"/>
                    </a:lnTo>
                    <a:lnTo>
                      <a:pt x="136" y="304"/>
                    </a:lnTo>
                    <a:lnTo>
                      <a:pt x="104" y="336"/>
                    </a:lnTo>
                    <a:lnTo>
                      <a:pt x="64" y="376"/>
                    </a:lnTo>
                    <a:lnTo>
                      <a:pt x="32" y="432"/>
                    </a:lnTo>
                    <a:lnTo>
                      <a:pt x="8" y="520"/>
                    </a:lnTo>
                    <a:lnTo>
                      <a:pt x="0" y="624"/>
                    </a:lnTo>
                    <a:lnTo>
                      <a:pt x="24" y="752"/>
                    </a:lnTo>
                    <a:lnTo>
                      <a:pt x="72" y="912"/>
                    </a:lnTo>
                    <a:lnTo>
                      <a:pt x="128" y="1128"/>
                    </a:lnTo>
                    <a:lnTo>
                      <a:pt x="136" y="1464"/>
                    </a:lnTo>
                    <a:lnTo>
                      <a:pt x="112" y="1688"/>
                    </a:lnTo>
                    <a:lnTo>
                      <a:pt x="192" y="1912"/>
                    </a:lnTo>
                    <a:lnTo>
                      <a:pt x="208" y="2008"/>
                    </a:lnTo>
                    <a:lnTo>
                      <a:pt x="208" y="2152"/>
                    </a:lnTo>
                    <a:lnTo>
                      <a:pt x="168" y="2256"/>
                    </a:lnTo>
                    <a:lnTo>
                      <a:pt x="232" y="2280"/>
                    </a:lnTo>
                    <a:lnTo>
                      <a:pt x="352" y="2264"/>
                    </a:lnTo>
                    <a:lnTo>
                      <a:pt x="368" y="2064"/>
                    </a:lnTo>
                    <a:lnTo>
                      <a:pt x="392" y="2256"/>
                    </a:lnTo>
                    <a:lnTo>
                      <a:pt x="440" y="2288"/>
                    </a:lnTo>
                    <a:lnTo>
                      <a:pt x="528" y="2288"/>
                    </a:lnTo>
                    <a:lnTo>
                      <a:pt x="600" y="2264"/>
                    </a:lnTo>
                    <a:lnTo>
                      <a:pt x="624" y="2232"/>
                    </a:lnTo>
                    <a:lnTo>
                      <a:pt x="552" y="2064"/>
                    </a:lnTo>
                    <a:lnTo>
                      <a:pt x="544" y="1920"/>
                    </a:lnTo>
                    <a:lnTo>
                      <a:pt x="576" y="1808"/>
                    </a:lnTo>
                    <a:lnTo>
                      <a:pt x="608" y="1688"/>
                    </a:lnTo>
                    <a:lnTo>
                      <a:pt x="664" y="1560"/>
                    </a:lnTo>
                    <a:lnTo>
                      <a:pt x="768" y="1416"/>
                    </a:lnTo>
                    <a:lnTo>
                      <a:pt x="848" y="1320"/>
                    </a:lnTo>
                    <a:lnTo>
                      <a:pt x="976" y="1280"/>
                    </a:lnTo>
                    <a:lnTo>
                      <a:pt x="1104" y="1320"/>
                    </a:lnTo>
                    <a:lnTo>
                      <a:pt x="1224" y="1344"/>
                    </a:lnTo>
                    <a:lnTo>
                      <a:pt x="1320" y="1344"/>
                    </a:lnTo>
                    <a:lnTo>
                      <a:pt x="1432" y="1312"/>
                    </a:lnTo>
                    <a:lnTo>
                      <a:pt x="1568" y="1256"/>
                    </a:lnTo>
                    <a:lnTo>
                      <a:pt x="1632" y="1224"/>
                    </a:lnTo>
                    <a:lnTo>
                      <a:pt x="1656" y="1256"/>
                    </a:lnTo>
                    <a:lnTo>
                      <a:pt x="1680" y="1320"/>
                    </a:lnTo>
                    <a:lnTo>
                      <a:pt x="1624" y="1448"/>
                    </a:lnTo>
                    <a:lnTo>
                      <a:pt x="1584" y="1536"/>
                    </a:lnTo>
                    <a:lnTo>
                      <a:pt x="1568" y="1728"/>
                    </a:lnTo>
                    <a:lnTo>
                      <a:pt x="1552" y="1824"/>
                    </a:lnTo>
                    <a:lnTo>
                      <a:pt x="1544" y="1896"/>
                    </a:lnTo>
                    <a:lnTo>
                      <a:pt x="1560" y="2024"/>
                    </a:lnTo>
                    <a:lnTo>
                      <a:pt x="1576" y="2120"/>
                    </a:lnTo>
                    <a:lnTo>
                      <a:pt x="1624" y="2128"/>
                    </a:lnTo>
                    <a:lnTo>
                      <a:pt x="1680" y="2128"/>
                    </a:lnTo>
                    <a:lnTo>
                      <a:pt x="1736" y="2120"/>
                    </a:lnTo>
                    <a:lnTo>
                      <a:pt x="1776" y="2104"/>
                    </a:lnTo>
                    <a:lnTo>
                      <a:pt x="1800" y="2080"/>
                    </a:lnTo>
                    <a:lnTo>
                      <a:pt x="1808" y="2056"/>
                    </a:lnTo>
                    <a:lnTo>
                      <a:pt x="1752" y="1968"/>
                    </a:lnTo>
                    <a:lnTo>
                      <a:pt x="1728" y="1920"/>
                    </a:lnTo>
                    <a:lnTo>
                      <a:pt x="1712" y="1872"/>
                    </a:lnTo>
                    <a:lnTo>
                      <a:pt x="1712" y="1776"/>
                    </a:lnTo>
                    <a:lnTo>
                      <a:pt x="1728" y="1688"/>
                    </a:lnTo>
                    <a:lnTo>
                      <a:pt x="1760" y="1576"/>
                    </a:lnTo>
                    <a:lnTo>
                      <a:pt x="1800" y="1472"/>
                    </a:lnTo>
                    <a:lnTo>
                      <a:pt x="1888" y="1288"/>
                    </a:lnTo>
                    <a:lnTo>
                      <a:pt x="1960" y="1088"/>
                    </a:lnTo>
                    <a:lnTo>
                      <a:pt x="2032" y="896"/>
                    </a:lnTo>
                    <a:lnTo>
                      <a:pt x="2104" y="808"/>
                    </a:lnTo>
                    <a:lnTo>
                      <a:pt x="2208" y="728"/>
                    </a:lnTo>
                    <a:lnTo>
                      <a:pt x="2288" y="648"/>
                    </a:lnTo>
                    <a:lnTo>
                      <a:pt x="2352" y="608"/>
                    </a:lnTo>
                    <a:lnTo>
                      <a:pt x="2424" y="576"/>
                    </a:lnTo>
                    <a:lnTo>
                      <a:pt x="2472" y="584"/>
                    </a:lnTo>
                    <a:lnTo>
                      <a:pt x="2512" y="632"/>
                    </a:lnTo>
                    <a:lnTo>
                      <a:pt x="2568" y="680"/>
                    </a:lnTo>
                    <a:lnTo>
                      <a:pt x="2624" y="704"/>
                    </a:lnTo>
                    <a:lnTo>
                      <a:pt x="2680" y="712"/>
                    </a:lnTo>
                    <a:lnTo>
                      <a:pt x="2712" y="704"/>
                    </a:lnTo>
                    <a:lnTo>
                      <a:pt x="2760" y="696"/>
                    </a:lnTo>
                    <a:lnTo>
                      <a:pt x="2792" y="680"/>
                    </a:lnTo>
                    <a:lnTo>
                      <a:pt x="2824" y="648"/>
                    </a:lnTo>
                    <a:lnTo>
                      <a:pt x="2840" y="624"/>
                    </a:lnTo>
                    <a:lnTo>
                      <a:pt x="2848" y="584"/>
                    </a:lnTo>
                    <a:lnTo>
                      <a:pt x="2848" y="552"/>
                    </a:lnTo>
                    <a:lnTo>
                      <a:pt x="2832" y="504"/>
                    </a:lnTo>
                    <a:lnTo>
                      <a:pt x="2816" y="472"/>
                    </a:lnTo>
                    <a:lnTo>
                      <a:pt x="2792" y="440"/>
                    </a:lnTo>
                    <a:lnTo>
                      <a:pt x="2768" y="408"/>
                    </a:lnTo>
                    <a:lnTo>
                      <a:pt x="2768" y="376"/>
                    </a:lnTo>
                    <a:lnTo>
                      <a:pt x="2752" y="360"/>
                    </a:lnTo>
                    <a:lnTo>
                      <a:pt x="2736" y="344"/>
                    </a:lnTo>
                    <a:lnTo>
                      <a:pt x="2760" y="320"/>
                    </a:lnTo>
                    <a:lnTo>
                      <a:pt x="2760" y="296"/>
                    </a:lnTo>
                    <a:lnTo>
                      <a:pt x="2752" y="264"/>
                    </a:lnTo>
                    <a:lnTo>
                      <a:pt x="2736" y="248"/>
                    </a:lnTo>
                    <a:lnTo>
                      <a:pt x="2744" y="216"/>
                    </a:lnTo>
                    <a:lnTo>
                      <a:pt x="2752" y="184"/>
                    </a:lnTo>
                    <a:lnTo>
                      <a:pt x="2768" y="136"/>
                    </a:lnTo>
                    <a:lnTo>
                      <a:pt x="2744" y="80"/>
                    </a:lnTo>
                    <a:lnTo>
                      <a:pt x="2704" y="40"/>
                    </a:lnTo>
                    <a:lnTo>
                      <a:pt x="2664" y="32"/>
                    </a:lnTo>
                    <a:lnTo>
                      <a:pt x="2584" y="8"/>
                    </a:lnTo>
                    <a:lnTo>
                      <a:pt x="2528" y="0"/>
                    </a:lnTo>
                    <a:lnTo>
                      <a:pt x="2480" y="0"/>
                    </a:lnTo>
                    <a:lnTo>
                      <a:pt x="2432" y="8"/>
                    </a:lnTo>
                    <a:lnTo>
                      <a:pt x="2344" y="48"/>
                    </a:lnTo>
                    <a:lnTo>
                      <a:pt x="2320" y="48"/>
                    </a:lnTo>
                    <a:lnTo>
                      <a:pt x="2280" y="56"/>
                    </a:lnTo>
                    <a:lnTo>
                      <a:pt x="2216" y="48"/>
                    </a:lnTo>
                    <a:lnTo>
                      <a:pt x="2176" y="40"/>
                    </a:lnTo>
                    <a:lnTo>
                      <a:pt x="2128" y="24"/>
                    </a:lnTo>
                    <a:lnTo>
                      <a:pt x="2064" y="8"/>
                    </a:lnTo>
                    <a:lnTo>
                      <a:pt x="2032" y="8"/>
                    </a:lnTo>
                    <a:lnTo>
                      <a:pt x="2016" y="24"/>
                    </a:lnTo>
                    <a:lnTo>
                      <a:pt x="2000" y="40"/>
                    </a:lnTo>
                    <a:lnTo>
                      <a:pt x="2000" y="72"/>
                    </a:lnTo>
                    <a:lnTo>
                      <a:pt x="2016" y="104"/>
                    </a:lnTo>
                    <a:lnTo>
                      <a:pt x="2056" y="152"/>
                    </a:lnTo>
                    <a:close/>
                  </a:path>
                </a:pathLst>
              </a:custGeom>
              <a:solidFill>
                <a:srgbClr val="990000"/>
              </a:solidFill>
              <a:ln w="12700">
                <a:solidFill>
                  <a:srgbClr val="990000"/>
                </a:solidFill>
                <a:round/>
                <a:headEnd/>
                <a:tailEnd/>
              </a:ln>
            </p:spPr>
            <p:txBody>
              <a:bodyPr/>
              <a:lstStyle/>
              <a:p>
                <a:endParaRPr lang="en-US"/>
              </a:p>
            </p:txBody>
          </p:sp>
          <p:sp>
            <p:nvSpPr>
              <p:cNvPr id="3480" name="Freeform 627"/>
              <p:cNvSpPr>
                <a:spLocks noChangeAspect="1"/>
              </p:cNvSpPr>
              <p:nvPr/>
            </p:nvSpPr>
            <p:spPr bwMode="auto">
              <a:xfrm>
                <a:off x="3160" y="2040"/>
                <a:ext cx="336" cy="720"/>
              </a:xfrm>
              <a:custGeom>
                <a:avLst/>
                <a:gdLst>
                  <a:gd name="T0" fmla="*/ 112 w 336"/>
                  <a:gd name="T1" fmla="*/ 24 h 720"/>
                  <a:gd name="T2" fmla="*/ 96 w 336"/>
                  <a:gd name="T3" fmla="*/ 184 h 720"/>
                  <a:gd name="T4" fmla="*/ 72 w 336"/>
                  <a:gd name="T5" fmla="*/ 264 h 720"/>
                  <a:gd name="T6" fmla="*/ 40 w 336"/>
                  <a:gd name="T7" fmla="*/ 328 h 720"/>
                  <a:gd name="T8" fmla="*/ 16 w 336"/>
                  <a:gd name="T9" fmla="*/ 392 h 720"/>
                  <a:gd name="T10" fmla="*/ 0 w 336"/>
                  <a:gd name="T11" fmla="*/ 480 h 720"/>
                  <a:gd name="T12" fmla="*/ 8 w 336"/>
                  <a:gd name="T13" fmla="*/ 544 h 720"/>
                  <a:gd name="T14" fmla="*/ 24 w 336"/>
                  <a:gd name="T15" fmla="*/ 648 h 720"/>
                  <a:gd name="T16" fmla="*/ 32 w 336"/>
                  <a:gd name="T17" fmla="*/ 704 h 720"/>
                  <a:gd name="T18" fmla="*/ 72 w 336"/>
                  <a:gd name="T19" fmla="*/ 712 h 720"/>
                  <a:gd name="T20" fmla="*/ 120 w 336"/>
                  <a:gd name="T21" fmla="*/ 720 h 720"/>
                  <a:gd name="T22" fmla="*/ 168 w 336"/>
                  <a:gd name="T23" fmla="*/ 712 h 720"/>
                  <a:gd name="T24" fmla="*/ 208 w 336"/>
                  <a:gd name="T25" fmla="*/ 696 h 720"/>
                  <a:gd name="T26" fmla="*/ 216 w 336"/>
                  <a:gd name="T27" fmla="*/ 672 h 720"/>
                  <a:gd name="T28" fmla="*/ 184 w 336"/>
                  <a:gd name="T29" fmla="*/ 600 h 720"/>
                  <a:gd name="T30" fmla="*/ 168 w 336"/>
                  <a:gd name="T31" fmla="*/ 496 h 720"/>
                  <a:gd name="T32" fmla="*/ 160 w 336"/>
                  <a:gd name="T33" fmla="*/ 408 h 720"/>
                  <a:gd name="T34" fmla="*/ 168 w 336"/>
                  <a:gd name="T35" fmla="*/ 328 h 720"/>
                  <a:gd name="T36" fmla="*/ 232 w 336"/>
                  <a:gd name="T37" fmla="*/ 224 h 720"/>
                  <a:gd name="T38" fmla="*/ 296 w 336"/>
                  <a:gd name="T39" fmla="*/ 88 h 720"/>
                  <a:gd name="T40" fmla="*/ 336 w 336"/>
                  <a:gd name="T41" fmla="*/ 0 h 720"/>
                  <a:gd name="T42" fmla="*/ 112 w 336"/>
                  <a:gd name="T43" fmla="*/ 24 h 72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36"/>
                  <a:gd name="T67" fmla="*/ 0 h 720"/>
                  <a:gd name="T68" fmla="*/ 336 w 336"/>
                  <a:gd name="T69" fmla="*/ 720 h 72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36" h="720">
                    <a:moveTo>
                      <a:pt x="112" y="24"/>
                    </a:moveTo>
                    <a:lnTo>
                      <a:pt x="96" y="184"/>
                    </a:lnTo>
                    <a:lnTo>
                      <a:pt x="72" y="264"/>
                    </a:lnTo>
                    <a:lnTo>
                      <a:pt x="40" y="328"/>
                    </a:lnTo>
                    <a:lnTo>
                      <a:pt x="16" y="392"/>
                    </a:lnTo>
                    <a:lnTo>
                      <a:pt x="0" y="480"/>
                    </a:lnTo>
                    <a:lnTo>
                      <a:pt x="8" y="544"/>
                    </a:lnTo>
                    <a:lnTo>
                      <a:pt x="24" y="648"/>
                    </a:lnTo>
                    <a:lnTo>
                      <a:pt x="32" y="704"/>
                    </a:lnTo>
                    <a:lnTo>
                      <a:pt x="72" y="712"/>
                    </a:lnTo>
                    <a:lnTo>
                      <a:pt x="120" y="720"/>
                    </a:lnTo>
                    <a:lnTo>
                      <a:pt x="168" y="712"/>
                    </a:lnTo>
                    <a:lnTo>
                      <a:pt x="208" y="696"/>
                    </a:lnTo>
                    <a:lnTo>
                      <a:pt x="216" y="672"/>
                    </a:lnTo>
                    <a:lnTo>
                      <a:pt x="184" y="600"/>
                    </a:lnTo>
                    <a:lnTo>
                      <a:pt x="168" y="496"/>
                    </a:lnTo>
                    <a:lnTo>
                      <a:pt x="160" y="408"/>
                    </a:lnTo>
                    <a:lnTo>
                      <a:pt x="168" y="328"/>
                    </a:lnTo>
                    <a:lnTo>
                      <a:pt x="232" y="224"/>
                    </a:lnTo>
                    <a:lnTo>
                      <a:pt x="296" y="88"/>
                    </a:lnTo>
                    <a:lnTo>
                      <a:pt x="336" y="0"/>
                    </a:lnTo>
                    <a:lnTo>
                      <a:pt x="112" y="24"/>
                    </a:lnTo>
                    <a:close/>
                  </a:path>
                </a:pathLst>
              </a:custGeom>
              <a:solidFill>
                <a:srgbClr val="9F7F5F"/>
              </a:solidFill>
              <a:ln w="12700">
                <a:solidFill>
                  <a:srgbClr val="000000"/>
                </a:solidFill>
                <a:round/>
                <a:headEnd/>
                <a:tailEnd/>
              </a:ln>
            </p:spPr>
            <p:txBody>
              <a:bodyPr/>
              <a:lstStyle/>
              <a:p>
                <a:endParaRPr lang="en-US"/>
              </a:p>
            </p:txBody>
          </p:sp>
          <p:sp>
            <p:nvSpPr>
              <p:cNvPr id="3481" name="Freeform 628"/>
              <p:cNvSpPr>
                <a:spLocks noChangeAspect="1"/>
              </p:cNvSpPr>
              <p:nvPr/>
            </p:nvSpPr>
            <p:spPr bwMode="auto">
              <a:xfrm>
                <a:off x="2728" y="1808"/>
                <a:ext cx="1128" cy="528"/>
              </a:xfrm>
              <a:custGeom>
                <a:avLst/>
                <a:gdLst>
                  <a:gd name="T0" fmla="*/ 0 w 1128"/>
                  <a:gd name="T1" fmla="*/ 472 h 528"/>
                  <a:gd name="T2" fmla="*/ 24 w 1128"/>
                  <a:gd name="T3" fmla="*/ 480 h 528"/>
                  <a:gd name="T4" fmla="*/ 48 w 1128"/>
                  <a:gd name="T5" fmla="*/ 488 h 528"/>
                  <a:gd name="T6" fmla="*/ 64 w 1128"/>
                  <a:gd name="T7" fmla="*/ 512 h 528"/>
                  <a:gd name="T8" fmla="*/ 72 w 1128"/>
                  <a:gd name="T9" fmla="*/ 528 h 528"/>
                  <a:gd name="T10" fmla="*/ 96 w 1128"/>
                  <a:gd name="T11" fmla="*/ 520 h 528"/>
                  <a:gd name="T12" fmla="*/ 96 w 1128"/>
                  <a:gd name="T13" fmla="*/ 496 h 528"/>
                  <a:gd name="T14" fmla="*/ 96 w 1128"/>
                  <a:gd name="T15" fmla="*/ 472 h 528"/>
                  <a:gd name="T16" fmla="*/ 136 w 1128"/>
                  <a:gd name="T17" fmla="*/ 472 h 528"/>
                  <a:gd name="T18" fmla="*/ 152 w 1128"/>
                  <a:gd name="T19" fmla="*/ 480 h 528"/>
                  <a:gd name="T20" fmla="*/ 184 w 1128"/>
                  <a:gd name="T21" fmla="*/ 504 h 528"/>
                  <a:gd name="T22" fmla="*/ 200 w 1128"/>
                  <a:gd name="T23" fmla="*/ 504 h 528"/>
                  <a:gd name="T24" fmla="*/ 216 w 1128"/>
                  <a:gd name="T25" fmla="*/ 504 h 528"/>
                  <a:gd name="T26" fmla="*/ 208 w 1128"/>
                  <a:gd name="T27" fmla="*/ 472 h 528"/>
                  <a:gd name="T28" fmla="*/ 200 w 1128"/>
                  <a:gd name="T29" fmla="*/ 440 h 528"/>
                  <a:gd name="T30" fmla="*/ 224 w 1128"/>
                  <a:gd name="T31" fmla="*/ 424 h 528"/>
                  <a:gd name="T32" fmla="*/ 256 w 1128"/>
                  <a:gd name="T33" fmla="*/ 416 h 528"/>
                  <a:gd name="T34" fmla="*/ 280 w 1128"/>
                  <a:gd name="T35" fmla="*/ 392 h 528"/>
                  <a:gd name="T36" fmla="*/ 312 w 1128"/>
                  <a:gd name="T37" fmla="*/ 368 h 528"/>
                  <a:gd name="T38" fmla="*/ 328 w 1128"/>
                  <a:gd name="T39" fmla="*/ 344 h 528"/>
                  <a:gd name="T40" fmla="*/ 328 w 1128"/>
                  <a:gd name="T41" fmla="*/ 320 h 528"/>
                  <a:gd name="T42" fmla="*/ 400 w 1128"/>
                  <a:gd name="T43" fmla="*/ 336 h 528"/>
                  <a:gd name="T44" fmla="*/ 448 w 1128"/>
                  <a:gd name="T45" fmla="*/ 344 h 528"/>
                  <a:gd name="T46" fmla="*/ 504 w 1128"/>
                  <a:gd name="T47" fmla="*/ 352 h 528"/>
                  <a:gd name="T48" fmla="*/ 568 w 1128"/>
                  <a:gd name="T49" fmla="*/ 352 h 528"/>
                  <a:gd name="T50" fmla="*/ 632 w 1128"/>
                  <a:gd name="T51" fmla="*/ 352 h 528"/>
                  <a:gd name="T52" fmla="*/ 720 w 1128"/>
                  <a:gd name="T53" fmla="*/ 344 h 528"/>
                  <a:gd name="T54" fmla="*/ 880 w 1128"/>
                  <a:gd name="T55" fmla="*/ 304 h 528"/>
                  <a:gd name="T56" fmla="*/ 960 w 1128"/>
                  <a:gd name="T57" fmla="*/ 264 h 528"/>
                  <a:gd name="T58" fmla="*/ 1048 w 1128"/>
                  <a:gd name="T59" fmla="*/ 232 h 528"/>
                  <a:gd name="T60" fmla="*/ 1128 w 1128"/>
                  <a:gd name="T61" fmla="*/ 192 h 528"/>
                  <a:gd name="T62" fmla="*/ 1128 w 1128"/>
                  <a:gd name="T63" fmla="*/ 0 h 528"/>
                  <a:gd name="T64" fmla="*/ 8 w 1128"/>
                  <a:gd name="T65" fmla="*/ 0 h 528"/>
                  <a:gd name="T66" fmla="*/ 0 w 1128"/>
                  <a:gd name="T67" fmla="*/ 472 h 52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128"/>
                  <a:gd name="T103" fmla="*/ 0 h 528"/>
                  <a:gd name="T104" fmla="*/ 1128 w 1128"/>
                  <a:gd name="T105" fmla="*/ 528 h 528"/>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128" h="528">
                    <a:moveTo>
                      <a:pt x="0" y="472"/>
                    </a:moveTo>
                    <a:lnTo>
                      <a:pt x="24" y="480"/>
                    </a:lnTo>
                    <a:lnTo>
                      <a:pt x="48" y="488"/>
                    </a:lnTo>
                    <a:lnTo>
                      <a:pt x="64" y="512"/>
                    </a:lnTo>
                    <a:lnTo>
                      <a:pt x="72" y="528"/>
                    </a:lnTo>
                    <a:lnTo>
                      <a:pt x="96" y="520"/>
                    </a:lnTo>
                    <a:lnTo>
                      <a:pt x="96" y="496"/>
                    </a:lnTo>
                    <a:lnTo>
                      <a:pt x="96" y="472"/>
                    </a:lnTo>
                    <a:lnTo>
                      <a:pt x="136" y="472"/>
                    </a:lnTo>
                    <a:lnTo>
                      <a:pt x="152" y="480"/>
                    </a:lnTo>
                    <a:lnTo>
                      <a:pt x="184" y="504"/>
                    </a:lnTo>
                    <a:lnTo>
                      <a:pt x="200" y="504"/>
                    </a:lnTo>
                    <a:lnTo>
                      <a:pt x="216" y="504"/>
                    </a:lnTo>
                    <a:lnTo>
                      <a:pt x="208" y="472"/>
                    </a:lnTo>
                    <a:lnTo>
                      <a:pt x="200" y="440"/>
                    </a:lnTo>
                    <a:lnTo>
                      <a:pt x="224" y="424"/>
                    </a:lnTo>
                    <a:lnTo>
                      <a:pt x="256" y="416"/>
                    </a:lnTo>
                    <a:lnTo>
                      <a:pt x="280" y="392"/>
                    </a:lnTo>
                    <a:lnTo>
                      <a:pt x="312" y="368"/>
                    </a:lnTo>
                    <a:lnTo>
                      <a:pt x="328" y="344"/>
                    </a:lnTo>
                    <a:lnTo>
                      <a:pt x="328" y="320"/>
                    </a:lnTo>
                    <a:lnTo>
                      <a:pt x="400" y="336"/>
                    </a:lnTo>
                    <a:lnTo>
                      <a:pt x="448" y="344"/>
                    </a:lnTo>
                    <a:lnTo>
                      <a:pt x="504" y="352"/>
                    </a:lnTo>
                    <a:lnTo>
                      <a:pt x="568" y="352"/>
                    </a:lnTo>
                    <a:lnTo>
                      <a:pt x="632" y="352"/>
                    </a:lnTo>
                    <a:lnTo>
                      <a:pt x="720" y="344"/>
                    </a:lnTo>
                    <a:lnTo>
                      <a:pt x="880" y="304"/>
                    </a:lnTo>
                    <a:lnTo>
                      <a:pt x="960" y="264"/>
                    </a:lnTo>
                    <a:lnTo>
                      <a:pt x="1048" y="232"/>
                    </a:lnTo>
                    <a:lnTo>
                      <a:pt x="1128" y="192"/>
                    </a:lnTo>
                    <a:lnTo>
                      <a:pt x="1128" y="0"/>
                    </a:lnTo>
                    <a:lnTo>
                      <a:pt x="8" y="0"/>
                    </a:lnTo>
                    <a:lnTo>
                      <a:pt x="0" y="472"/>
                    </a:lnTo>
                    <a:close/>
                  </a:path>
                </a:pathLst>
              </a:custGeom>
              <a:solidFill>
                <a:srgbClr val="9F7F5F"/>
              </a:solidFill>
              <a:ln w="12700">
                <a:solidFill>
                  <a:srgbClr val="000000"/>
                </a:solidFill>
                <a:round/>
                <a:headEnd/>
                <a:tailEnd/>
              </a:ln>
            </p:spPr>
            <p:txBody>
              <a:bodyPr/>
              <a:lstStyle/>
              <a:p>
                <a:endParaRPr lang="en-US"/>
              </a:p>
            </p:txBody>
          </p:sp>
          <p:sp>
            <p:nvSpPr>
              <p:cNvPr id="3482" name="Freeform 629"/>
              <p:cNvSpPr>
                <a:spLocks noChangeAspect="1"/>
              </p:cNvSpPr>
              <p:nvPr/>
            </p:nvSpPr>
            <p:spPr bwMode="auto">
              <a:xfrm>
                <a:off x="2520" y="896"/>
                <a:ext cx="1560" cy="2120"/>
              </a:xfrm>
              <a:custGeom>
                <a:avLst/>
                <a:gdLst>
                  <a:gd name="T0" fmla="*/ 24 w 1560"/>
                  <a:gd name="T1" fmla="*/ 3460 h 2056"/>
                  <a:gd name="T2" fmla="*/ 160 w 1560"/>
                  <a:gd name="T3" fmla="*/ 3438 h 2056"/>
                  <a:gd name="T4" fmla="*/ 96 w 1560"/>
                  <a:gd name="T5" fmla="*/ 2922 h 2056"/>
                  <a:gd name="T6" fmla="*/ 152 w 1560"/>
                  <a:gd name="T7" fmla="*/ 2585 h 2056"/>
                  <a:gd name="T8" fmla="*/ 288 w 1560"/>
                  <a:gd name="T9" fmla="*/ 2087 h 2056"/>
                  <a:gd name="T10" fmla="*/ 488 w 1560"/>
                  <a:gd name="T11" fmla="*/ 1859 h 2056"/>
                  <a:gd name="T12" fmla="*/ 624 w 1560"/>
                  <a:gd name="T13" fmla="*/ 1913 h 2056"/>
                  <a:gd name="T14" fmla="*/ 752 w 1560"/>
                  <a:gd name="T15" fmla="*/ 1994 h 2056"/>
                  <a:gd name="T16" fmla="*/ 896 w 1560"/>
                  <a:gd name="T17" fmla="*/ 1981 h 2056"/>
                  <a:gd name="T18" fmla="*/ 1048 w 1560"/>
                  <a:gd name="T19" fmla="*/ 1831 h 2056"/>
                  <a:gd name="T20" fmla="*/ 1176 w 1560"/>
                  <a:gd name="T21" fmla="*/ 1713 h 2056"/>
                  <a:gd name="T22" fmla="*/ 1232 w 1560"/>
                  <a:gd name="T23" fmla="*/ 1940 h 2056"/>
                  <a:gd name="T24" fmla="*/ 1200 w 1560"/>
                  <a:gd name="T25" fmla="*/ 2154 h 2056"/>
                  <a:gd name="T26" fmla="*/ 1168 w 1560"/>
                  <a:gd name="T27" fmla="*/ 2317 h 2056"/>
                  <a:gd name="T28" fmla="*/ 1144 w 1560"/>
                  <a:gd name="T29" fmla="*/ 2641 h 2056"/>
                  <a:gd name="T30" fmla="*/ 1152 w 1560"/>
                  <a:gd name="T31" fmla="*/ 3086 h 2056"/>
                  <a:gd name="T32" fmla="*/ 1176 w 1560"/>
                  <a:gd name="T33" fmla="*/ 3247 h 2056"/>
                  <a:gd name="T34" fmla="*/ 1256 w 1560"/>
                  <a:gd name="T35" fmla="*/ 3218 h 2056"/>
                  <a:gd name="T36" fmla="*/ 1200 w 1560"/>
                  <a:gd name="T37" fmla="*/ 2842 h 2056"/>
                  <a:gd name="T38" fmla="*/ 1192 w 1560"/>
                  <a:gd name="T39" fmla="*/ 2680 h 2056"/>
                  <a:gd name="T40" fmla="*/ 1296 w 1560"/>
                  <a:gd name="T41" fmla="*/ 2288 h 2056"/>
                  <a:gd name="T42" fmla="*/ 1456 w 1560"/>
                  <a:gd name="T43" fmla="*/ 1713 h 2056"/>
                  <a:gd name="T44" fmla="*/ 1560 w 1560"/>
                  <a:gd name="T45" fmla="*/ 1064 h 2056"/>
                  <a:gd name="T46" fmla="*/ 1528 w 1560"/>
                  <a:gd name="T47" fmla="*/ 861 h 2056"/>
                  <a:gd name="T48" fmla="*/ 1560 w 1560"/>
                  <a:gd name="T49" fmla="*/ 702 h 2056"/>
                  <a:gd name="T50" fmla="*/ 1528 w 1560"/>
                  <a:gd name="T51" fmla="*/ 539 h 2056"/>
                  <a:gd name="T52" fmla="*/ 1448 w 1560"/>
                  <a:gd name="T53" fmla="*/ 553 h 2056"/>
                  <a:gd name="T54" fmla="*/ 1400 w 1560"/>
                  <a:gd name="T55" fmla="*/ 471 h 2056"/>
                  <a:gd name="T56" fmla="*/ 1360 w 1560"/>
                  <a:gd name="T57" fmla="*/ 376 h 2056"/>
                  <a:gd name="T58" fmla="*/ 1384 w 1560"/>
                  <a:gd name="T59" fmla="*/ 202 h 2056"/>
                  <a:gd name="T60" fmla="*/ 1408 w 1560"/>
                  <a:gd name="T61" fmla="*/ 0 h 2056"/>
                  <a:gd name="T62" fmla="*/ 1152 w 1560"/>
                  <a:gd name="T63" fmla="*/ 65 h 2056"/>
                  <a:gd name="T64" fmla="*/ 1120 w 1560"/>
                  <a:gd name="T65" fmla="*/ 175 h 2056"/>
                  <a:gd name="T66" fmla="*/ 1176 w 1560"/>
                  <a:gd name="T67" fmla="*/ 417 h 2056"/>
                  <a:gd name="T68" fmla="*/ 1184 w 1560"/>
                  <a:gd name="T69" fmla="*/ 727 h 2056"/>
                  <a:gd name="T70" fmla="*/ 1160 w 1560"/>
                  <a:gd name="T71" fmla="*/ 943 h 2056"/>
                  <a:gd name="T72" fmla="*/ 1064 w 1560"/>
                  <a:gd name="T73" fmla="*/ 1170 h 2056"/>
                  <a:gd name="T74" fmla="*/ 1016 w 1560"/>
                  <a:gd name="T75" fmla="*/ 1400 h 2056"/>
                  <a:gd name="T76" fmla="*/ 880 w 1560"/>
                  <a:gd name="T77" fmla="*/ 1470 h 2056"/>
                  <a:gd name="T78" fmla="*/ 744 w 1560"/>
                  <a:gd name="T79" fmla="*/ 1306 h 2056"/>
                  <a:gd name="T80" fmla="*/ 720 w 1560"/>
                  <a:gd name="T81" fmla="*/ 1064 h 2056"/>
                  <a:gd name="T82" fmla="*/ 672 w 1560"/>
                  <a:gd name="T83" fmla="*/ 875 h 2056"/>
                  <a:gd name="T84" fmla="*/ 640 w 1560"/>
                  <a:gd name="T85" fmla="*/ 566 h 2056"/>
                  <a:gd name="T86" fmla="*/ 568 w 1560"/>
                  <a:gd name="T87" fmla="*/ 403 h 2056"/>
                  <a:gd name="T88" fmla="*/ 440 w 1560"/>
                  <a:gd name="T89" fmla="*/ 323 h 2056"/>
                  <a:gd name="T90" fmla="*/ 360 w 1560"/>
                  <a:gd name="T91" fmla="*/ 336 h 2056"/>
                  <a:gd name="T92" fmla="*/ 368 w 1560"/>
                  <a:gd name="T93" fmla="*/ 457 h 2056"/>
                  <a:gd name="T94" fmla="*/ 456 w 1560"/>
                  <a:gd name="T95" fmla="*/ 566 h 2056"/>
                  <a:gd name="T96" fmla="*/ 376 w 1560"/>
                  <a:gd name="T97" fmla="*/ 633 h 2056"/>
                  <a:gd name="T98" fmla="*/ 288 w 1560"/>
                  <a:gd name="T99" fmla="*/ 702 h 2056"/>
                  <a:gd name="T100" fmla="*/ 280 w 1560"/>
                  <a:gd name="T101" fmla="*/ 916 h 2056"/>
                  <a:gd name="T102" fmla="*/ 152 w 1560"/>
                  <a:gd name="T103" fmla="*/ 1131 h 2056"/>
                  <a:gd name="T104" fmla="*/ 80 w 1560"/>
                  <a:gd name="T105" fmla="*/ 1337 h 2056"/>
                  <a:gd name="T106" fmla="*/ 104 w 1560"/>
                  <a:gd name="T107" fmla="*/ 1683 h 2056"/>
                  <a:gd name="T108" fmla="*/ 0 w 1560"/>
                  <a:gd name="T109" fmla="*/ 3142 h 205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560"/>
                  <a:gd name="T166" fmla="*/ 0 h 2056"/>
                  <a:gd name="T167" fmla="*/ 1560 w 1560"/>
                  <a:gd name="T168" fmla="*/ 2056 h 205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560" h="2056">
                    <a:moveTo>
                      <a:pt x="0" y="1864"/>
                    </a:moveTo>
                    <a:lnTo>
                      <a:pt x="24" y="2056"/>
                    </a:lnTo>
                    <a:lnTo>
                      <a:pt x="128" y="2056"/>
                    </a:lnTo>
                    <a:lnTo>
                      <a:pt x="160" y="2040"/>
                    </a:lnTo>
                    <a:lnTo>
                      <a:pt x="96" y="1912"/>
                    </a:lnTo>
                    <a:lnTo>
                      <a:pt x="96" y="1736"/>
                    </a:lnTo>
                    <a:lnTo>
                      <a:pt x="120" y="1632"/>
                    </a:lnTo>
                    <a:lnTo>
                      <a:pt x="152" y="1536"/>
                    </a:lnTo>
                    <a:lnTo>
                      <a:pt x="240" y="1320"/>
                    </a:lnTo>
                    <a:lnTo>
                      <a:pt x="288" y="1240"/>
                    </a:lnTo>
                    <a:lnTo>
                      <a:pt x="384" y="1176"/>
                    </a:lnTo>
                    <a:lnTo>
                      <a:pt x="488" y="1104"/>
                    </a:lnTo>
                    <a:lnTo>
                      <a:pt x="536" y="1096"/>
                    </a:lnTo>
                    <a:lnTo>
                      <a:pt x="624" y="1136"/>
                    </a:lnTo>
                    <a:lnTo>
                      <a:pt x="688" y="1168"/>
                    </a:lnTo>
                    <a:lnTo>
                      <a:pt x="752" y="1184"/>
                    </a:lnTo>
                    <a:lnTo>
                      <a:pt x="824" y="1184"/>
                    </a:lnTo>
                    <a:lnTo>
                      <a:pt x="896" y="1176"/>
                    </a:lnTo>
                    <a:lnTo>
                      <a:pt x="968" y="1144"/>
                    </a:lnTo>
                    <a:lnTo>
                      <a:pt x="1048" y="1088"/>
                    </a:lnTo>
                    <a:lnTo>
                      <a:pt x="1128" y="1040"/>
                    </a:lnTo>
                    <a:lnTo>
                      <a:pt x="1176" y="1016"/>
                    </a:lnTo>
                    <a:lnTo>
                      <a:pt x="1224" y="1128"/>
                    </a:lnTo>
                    <a:lnTo>
                      <a:pt x="1232" y="1152"/>
                    </a:lnTo>
                    <a:lnTo>
                      <a:pt x="1216" y="1232"/>
                    </a:lnTo>
                    <a:lnTo>
                      <a:pt x="1200" y="1280"/>
                    </a:lnTo>
                    <a:lnTo>
                      <a:pt x="1184" y="1328"/>
                    </a:lnTo>
                    <a:lnTo>
                      <a:pt x="1168" y="1376"/>
                    </a:lnTo>
                    <a:lnTo>
                      <a:pt x="1160" y="1440"/>
                    </a:lnTo>
                    <a:lnTo>
                      <a:pt x="1144" y="1568"/>
                    </a:lnTo>
                    <a:lnTo>
                      <a:pt x="1152" y="1704"/>
                    </a:lnTo>
                    <a:lnTo>
                      <a:pt x="1152" y="1832"/>
                    </a:lnTo>
                    <a:lnTo>
                      <a:pt x="1160" y="1864"/>
                    </a:lnTo>
                    <a:lnTo>
                      <a:pt x="1176" y="1928"/>
                    </a:lnTo>
                    <a:lnTo>
                      <a:pt x="1216" y="1928"/>
                    </a:lnTo>
                    <a:lnTo>
                      <a:pt x="1256" y="1912"/>
                    </a:lnTo>
                    <a:lnTo>
                      <a:pt x="1296" y="1888"/>
                    </a:lnTo>
                    <a:lnTo>
                      <a:pt x="1200" y="1688"/>
                    </a:lnTo>
                    <a:lnTo>
                      <a:pt x="1192" y="1640"/>
                    </a:lnTo>
                    <a:lnTo>
                      <a:pt x="1192" y="1592"/>
                    </a:lnTo>
                    <a:lnTo>
                      <a:pt x="1240" y="1472"/>
                    </a:lnTo>
                    <a:lnTo>
                      <a:pt x="1296" y="1360"/>
                    </a:lnTo>
                    <a:lnTo>
                      <a:pt x="1360" y="1248"/>
                    </a:lnTo>
                    <a:lnTo>
                      <a:pt x="1456" y="1016"/>
                    </a:lnTo>
                    <a:lnTo>
                      <a:pt x="1552" y="728"/>
                    </a:lnTo>
                    <a:lnTo>
                      <a:pt x="1560" y="632"/>
                    </a:lnTo>
                    <a:lnTo>
                      <a:pt x="1544" y="552"/>
                    </a:lnTo>
                    <a:lnTo>
                      <a:pt x="1528" y="512"/>
                    </a:lnTo>
                    <a:lnTo>
                      <a:pt x="1544" y="472"/>
                    </a:lnTo>
                    <a:lnTo>
                      <a:pt x="1560" y="416"/>
                    </a:lnTo>
                    <a:lnTo>
                      <a:pt x="1552" y="368"/>
                    </a:lnTo>
                    <a:lnTo>
                      <a:pt x="1528" y="320"/>
                    </a:lnTo>
                    <a:lnTo>
                      <a:pt x="1488" y="312"/>
                    </a:lnTo>
                    <a:lnTo>
                      <a:pt x="1448" y="328"/>
                    </a:lnTo>
                    <a:lnTo>
                      <a:pt x="1424" y="304"/>
                    </a:lnTo>
                    <a:lnTo>
                      <a:pt x="1400" y="280"/>
                    </a:lnTo>
                    <a:lnTo>
                      <a:pt x="1384" y="256"/>
                    </a:lnTo>
                    <a:lnTo>
                      <a:pt x="1360" y="224"/>
                    </a:lnTo>
                    <a:lnTo>
                      <a:pt x="1352" y="176"/>
                    </a:lnTo>
                    <a:lnTo>
                      <a:pt x="1384" y="120"/>
                    </a:lnTo>
                    <a:lnTo>
                      <a:pt x="1408" y="48"/>
                    </a:lnTo>
                    <a:lnTo>
                      <a:pt x="1408" y="0"/>
                    </a:lnTo>
                    <a:lnTo>
                      <a:pt x="1272" y="16"/>
                    </a:lnTo>
                    <a:lnTo>
                      <a:pt x="1152" y="40"/>
                    </a:lnTo>
                    <a:lnTo>
                      <a:pt x="1096" y="56"/>
                    </a:lnTo>
                    <a:lnTo>
                      <a:pt x="1120" y="104"/>
                    </a:lnTo>
                    <a:lnTo>
                      <a:pt x="1176" y="168"/>
                    </a:lnTo>
                    <a:lnTo>
                      <a:pt x="1176" y="248"/>
                    </a:lnTo>
                    <a:lnTo>
                      <a:pt x="1160" y="312"/>
                    </a:lnTo>
                    <a:lnTo>
                      <a:pt x="1184" y="432"/>
                    </a:lnTo>
                    <a:lnTo>
                      <a:pt x="1176" y="496"/>
                    </a:lnTo>
                    <a:lnTo>
                      <a:pt x="1160" y="560"/>
                    </a:lnTo>
                    <a:lnTo>
                      <a:pt x="1104" y="616"/>
                    </a:lnTo>
                    <a:lnTo>
                      <a:pt x="1064" y="696"/>
                    </a:lnTo>
                    <a:lnTo>
                      <a:pt x="1040" y="768"/>
                    </a:lnTo>
                    <a:lnTo>
                      <a:pt x="1016" y="832"/>
                    </a:lnTo>
                    <a:lnTo>
                      <a:pt x="968" y="880"/>
                    </a:lnTo>
                    <a:lnTo>
                      <a:pt x="880" y="872"/>
                    </a:lnTo>
                    <a:lnTo>
                      <a:pt x="800" y="840"/>
                    </a:lnTo>
                    <a:lnTo>
                      <a:pt x="744" y="776"/>
                    </a:lnTo>
                    <a:lnTo>
                      <a:pt x="720" y="704"/>
                    </a:lnTo>
                    <a:lnTo>
                      <a:pt x="720" y="632"/>
                    </a:lnTo>
                    <a:lnTo>
                      <a:pt x="728" y="576"/>
                    </a:lnTo>
                    <a:lnTo>
                      <a:pt x="672" y="520"/>
                    </a:lnTo>
                    <a:lnTo>
                      <a:pt x="640" y="408"/>
                    </a:lnTo>
                    <a:lnTo>
                      <a:pt x="640" y="336"/>
                    </a:lnTo>
                    <a:lnTo>
                      <a:pt x="616" y="280"/>
                    </a:lnTo>
                    <a:lnTo>
                      <a:pt x="568" y="240"/>
                    </a:lnTo>
                    <a:lnTo>
                      <a:pt x="504" y="216"/>
                    </a:lnTo>
                    <a:lnTo>
                      <a:pt x="440" y="192"/>
                    </a:lnTo>
                    <a:lnTo>
                      <a:pt x="392" y="184"/>
                    </a:lnTo>
                    <a:lnTo>
                      <a:pt x="360" y="200"/>
                    </a:lnTo>
                    <a:lnTo>
                      <a:pt x="352" y="232"/>
                    </a:lnTo>
                    <a:lnTo>
                      <a:pt x="368" y="272"/>
                    </a:lnTo>
                    <a:lnTo>
                      <a:pt x="408" y="296"/>
                    </a:lnTo>
                    <a:lnTo>
                      <a:pt x="456" y="336"/>
                    </a:lnTo>
                    <a:lnTo>
                      <a:pt x="416" y="360"/>
                    </a:lnTo>
                    <a:lnTo>
                      <a:pt x="376" y="376"/>
                    </a:lnTo>
                    <a:lnTo>
                      <a:pt x="312" y="384"/>
                    </a:lnTo>
                    <a:lnTo>
                      <a:pt x="288" y="416"/>
                    </a:lnTo>
                    <a:lnTo>
                      <a:pt x="280" y="456"/>
                    </a:lnTo>
                    <a:lnTo>
                      <a:pt x="280" y="544"/>
                    </a:lnTo>
                    <a:lnTo>
                      <a:pt x="240" y="592"/>
                    </a:lnTo>
                    <a:lnTo>
                      <a:pt x="152" y="672"/>
                    </a:lnTo>
                    <a:lnTo>
                      <a:pt x="112" y="728"/>
                    </a:lnTo>
                    <a:lnTo>
                      <a:pt x="80" y="792"/>
                    </a:lnTo>
                    <a:lnTo>
                      <a:pt x="88" y="888"/>
                    </a:lnTo>
                    <a:lnTo>
                      <a:pt x="104" y="1000"/>
                    </a:lnTo>
                    <a:lnTo>
                      <a:pt x="64" y="1248"/>
                    </a:lnTo>
                    <a:lnTo>
                      <a:pt x="0" y="1864"/>
                    </a:lnTo>
                    <a:close/>
                  </a:path>
                </a:pathLst>
              </a:custGeom>
              <a:solidFill>
                <a:srgbClr val="993300"/>
              </a:solidFill>
              <a:ln w="12700">
                <a:solidFill>
                  <a:srgbClr val="993300"/>
                </a:solidFill>
                <a:round/>
                <a:headEnd/>
                <a:tailEnd/>
              </a:ln>
            </p:spPr>
            <p:txBody>
              <a:bodyPr/>
              <a:lstStyle/>
              <a:p>
                <a:endParaRPr lang="en-US"/>
              </a:p>
            </p:txBody>
          </p:sp>
          <p:sp>
            <p:nvSpPr>
              <p:cNvPr id="3483" name="Freeform 630"/>
              <p:cNvSpPr>
                <a:spLocks noChangeAspect="1"/>
              </p:cNvSpPr>
              <p:nvPr/>
            </p:nvSpPr>
            <p:spPr bwMode="auto">
              <a:xfrm>
                <a:off x="4384" y="1000"/>
                <a:ext cx="160" cy="88"/>
              </a:xfrm>
              <a:custGeom>
                <a:avLst/>
                <a:gdLst>
                  <a:gd name="T0" fmla="*/ 0 w 160"/>
                  <a:gd name="T1" fmla="*/ 16 h 88"/>
                  <a:gd name="T2" fmla="*/ 24 w 160"/>
                  <a:gd name="T3" fmla="*/ 8 h 88"/>
                  <a:gd name="T4" fmla="*/ 64 w 160"/>
                  <a:gd name="T5" fmla="*/ 0 h 88"/>
                  <a:gd name="T6" fmla="*/ 104 w 160"/>
                  <a:gd name="T7" fmla="*/ 8 h 88"/>
                  <a:gd name="T8" fmla="*/ 120 w 160"/>
                  <a:gd name="T9" fmla="*/ 24 h 88"/>
                  <a:gd name="T10" fmla="*/ 136 w 160"/>
                  <a:gd name="T11" fmla="*/ 32 h 88"/>
                  <a:gd name="T12" fmla="*/ 152 w 160"/>
                  <a:gd name="T13" fmla="*/ 64 h 88"/>
                  <a:gd name="T14" fmla="*/ 160 w 160"/>
                  <a:gd name="T15" fmla="*/ 80 h 88"/>
                  <a:gd name="T16" fmla="*/ 120 w 160"/>
                  <a:gd name="T17" fmla="*/ 88 h 88"/>
                  <a:gd name="T18" fmla="*/ 80 w 160"/>
                  <a:gd name="T19" fmla="*/ 80 h 88"/>
                  <a:gd name="T20" fmla="*/ 40 w 160"/>
                  <a:gd name="T21" fmla="*/ 72 h 88"/>
                  <a:gd name="T22" fmla="*/ 16 w 160"/>
                  <a:gd name="T23" fmla="*/ 40 h 88"/>
                  <a:gd name="T24" fmla="*/ 0 w 160"/>
                  <a:gd name="T25" fmla="*/ 16 h 8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60"/>
                  <a:gd name="T40" fmla="*/ 0 h 88"/>
                  <a:gd name="T41" fmla="*/ 160 w 160"/>
                  <a:gd name="T42" fmla="*/ 88 h 8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60" h="88">
                    <a:moveTo>
                      <a:pt x="0" y="16"/>
                    </a:moveTo>
                    <a:lnTo>
                      <a:pt x="24" y="8"/>
                    </a:lnTo>
                    <a:lnTo>
                      <a:pt x="64" y="0"/>
                    </a:lnTo>
                    <a:lnTo>
                      <a:pt x="104" y="8"/>
                    </a:lnTo>
                    <a:lnTo>
                      <a:pt x="120" y="24"/>
                    </a:lnTo>
                    <a:lnTo>
                      <a:pt x="136" y="32"/>
                    </a:lnTo>
                    <a:lnTo>
                      <a:pt x="152" y="64"/>
                    </a:lnTo>
                    <a:lnTo>
                      <a:pt x="160" y="80"/>
                    </a:lnTo>
                    <a:lnTo>
                      <a:pt x="120" y="88"/>
                    </a:lnTo>
                    <a:lnTo>
                      <a:pt x="80" y="80"/>
                    </a:lnTo>
                    <a:lnTo>
                      <a:pt x="40" y="72"/>
                    </a:lnTo>
                    <a:lnTo>
                      <a:pt x="16" y="40"/>
                    </a:lnTo>
                    <a:lnTo>
                      <a:pt x="0" y="16"/>
                    </a:lnTo>
                    <a:close/>
                  </a:path>
                </a:pathLst>
              </a:custGeom>
              <a:solidFill>
                <a:srgbClr val="7F5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484" name="Freeform 631"/>
              <p:cNvSpPr>
                <a:spLocks noChangeAspect="1"/>
              </p:cNvSpPr>
              <p:nvPr/>
            </p:nvSpPr>
            <p:spPr bwMode="auto">
              <a:xfrm>
                <a:off x="4424" y="1016"/>
                <a:ext cx="96" cy="56"/>
              </a:xfrm>
              <a:custGeom>
                <a:avLst/>
                <a:gdLst>
                  <a:gd name="T0" fmla="*/ 0 w 96"/>
                  <a:gd name="T1" fmla="*/ 16 h 56"/>
                  <a:gd name="T2" fmla="*/ 8 w 96"/>
                  <a:gd name="T3" fmla="*/ 8 h 56"/>
                  <a:gd name="T4" fmla="*/ 32 w 96"/>
                  <a:gd name="T5" fmla="*/ 0 h 56"/>
                  <a:gd name="T6" fmla="*/ 56 w 96"/>
                  <a:gd name="T7" fmla="*/ 8 h 56"/>
                  <a:gd name="T8" fmla="*/ 72 w 96"/>
                  <a:gd name="T9" fmla="*/ 16 h 56"/>
                  <a:gd name="T10" fmla="*/ 80 w 96"/>
                  <a:gd name="T11" fmla="*/ 24 h 56"/>
                  <a:gd name="T12" fmla="*/ 88 w 96"/>
                  <a:gd name="T13" fmla="*/ 40 h 56"/>
                  <a:gd name="T14" fmla="*/ 96 w 96"/>
                  <a:gd name="T15" fmla="*/ 56 h 56"/>
                  <a:gd name="T16" fmla="*/ 64 w 96"/>
                  <a:gd name="T17" fmla="*/ 56 h 56"/>
                  <a:gd name="T18" fmla="*/ 40 w 96"/>
                  <a:gd name="T19" fmla="*/ 56 h 56"/>
                  <a:gd name="T20" fmla="*/ 16 w 96"/>
                  <a:gd name="T21" fmla="*/ 48 h 56"/>
                  <a:gd name="T22" fmla="*/ 0 w 96"/>
                  <a:gd name="T23" fmla="*/ 32 h 56"/>
                  <a:gd name="T24" fmla="*/ 0 w 96"/>
                  <a:gd name="T25" fmla="*/ 16 h 5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6"/>
                  <a:gd name="T40" fmla="*/ 0 h 56"/>
                  <a:gd name="T41" fmla="*/ 96 w 96"/>
                  <a:gd name="T42" fmla="*/ 56 h 5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6" h="56">
                    <a:moveTo>
                      <a:pt x="0" y="16"/>
                    </a:moveTo>
                    <a:lnTo>
                      <a:pt x="8" y="8"/>
                    </a:lnTo>
                    <a:lnTo>
                      <a:pt x="32" y="0"/>
                    </a:lnTo>
                    <a:lnTo>
                      <a:pt x="56" y="8"/>
                    </a:lnTo>
                    <a:lnTo>
                      <a:pt x="72" y="16"/>
                    </a:lnTo>
                    <a:lnTo>
                      <a:pt x="80" y="24"/>
                    </a:lnTo>
                    <a:lnTo>
                      <a:pt x="88" y="40"/>
                    </a:lnTo>
                    <a:lnTo>
                      <a:pt x="96" y="56"/>
                    </a:lnTo>
                    <a:lnTo>
                      <a:pt x="64" y="56"/>
                    </a:lnTo>
                    <a:lnTo>
                      <a:pt x="40" y="56"/>
                    </a:lnTo>
                    <a:lnTo>
                      <a:pt x="16" y="48"/>
                    </a:lnTo>
                    <a:lnTo>
                      <a:pt x="0" y="32"/>
                    </a:lnTo>
                    <a:lnTo>
                      <a:pt x="0" y="16"/>
                    </a:lnTo>
                    <a:close/>
                  </a:path>
                </a:pathLst>
              </a:custGeom>
              <a:solidFill>
                <a:srgbClr val="FFFFDF"/>
              </a:solidFill>
              <a:ln w="12700">
                <a:solidFill>
                  <a:srgbClr val="000000"/>
                </a:solidFill>
                <a:round/>
                <a:headEnd/>
                <a:tailEnd/>
              </a:ln>
            </p:spPr>
            <p:txBody>
              <a:bodyPr/>
              <a:lstStyle/>
              <a:p>
                <a:endParaRPr lang="en-US"/>
              </a:p>
            </p:txBody>
          </p:sp>
          <p:sp>
            <p:nvSpPr>
              <p:cNvPr id="3485" name="Oval 632"/>
              <p:cNvSpPr>
                <a:spLocks noChangeAspect="1" noChangeArrowheads="1"/>
              </p:cNvSpPr>
              <p:nvPr/>
            </p:nvSpPr>
            <p:spPr bwMode="auto">
              <a:xfrm>
                <a:off x="4448" y="1024"/>
                <a:ext cx="40" cy="4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486" name="Freeform 633"/>
              <p:cNvSpPr>
                <a:spLocks noChangeAspect="1"/>
              </p:cNvSpPr>
              <p:nvPr/>
            </p:nvSpPr>
            <p:spPr bwMode="auto">
              <a:xfrm>
                <a:off x="4448" y="1024"/>
                <a:ext cx="40" cy="40"/>
              </a:xfrm>
              <a:custGeom>
                <a:avLst/>
                <a:gdLst>
                  <a:gd name="T0" fmla="*/ 24 w 40"/>
                  <a:gd name="T1" fmla="*/ 8 h 40"/>
                  <a:gd name="T2" fmla="*/ 24 w 40"/>
                  <a:gd name="T3" fmla="*/ 8 h 40"/>
                  <a:gd name="T4" fmla="*/ 24 w 40"/>
                  <a:gd name="T5" fmla="*/ 16 h 40"/>
                  <a:gd name="T6" fmla="*/ 32 w 40"/>
                  <a:gd name="T7" fmla="*/ 16 h 40"/>
                  <a:gd name="T8" fmla="*/ 32 w 40"/>
                  <a:gd name="T9" fmla="*/ 16 h 40"/>
                  <a:gd name="T10" fmla="*/ 32 w 40"/>
                  <a:gd name="T11" fmla="*/ 24 h 40"/>
                  <a:gd name="T12" fmla="*/ 32 w 40"/>
                  <a:gd name="T13" fmla="*/ 24 h 40"/>
                  <a:gd name="T14" fmla="*/ 24 w 40"/>
                  <a:gd name="T15" fmla="*/ 24 h 40"/>
                  <a:gd name="T16" fmla="*/ 24 w 40"/>
                  <a:gd name="T17" fmla="*/ 32 h 40"/>
                  <a:gd name="T18" fmla="*/ 24 w 40"/>
                  <a:gd name="T19" fmla="*/ 32 h 40"/>
                  <a:gd name="T20" fmla="*/ 24 w 40"/>
                  <a:gd name="T21" fmla="*/ 32 h 40"/>
                  <a:gd name="T22" fmla="*/ 16 w 40"/>
                  <a:gd name="T23" fmla="*/ 32 h 40"/>
                  <a:gd name="T24" fmla="*/ 16 w 40"/>
                  <a:gd name="T25" fmla="*/ 32 h 40"/>
                  <a:gd name="T26" fmla="*/ 16 w 40"/>
                  <a:gd name="T27" fmla="*/ 24 h 40"/>
                  <a:gd name="T28" fmla="*/ 8 w 40"/>
                  <a:gd name="T29" fmla="*/ 24 h 40"/>
                  <a:gd name="T30" fmla="*/ 8 w 40"/>
                  <a:gd name="T31" fmla="*/ 24 h 40"/>
                  <a:gd name="T32" fmla="*/ 8 w 40"/>
                  <a:gd name="T33" fmla="*/ 16 h 40"/>
                  <a:gd name="T34" fmla="*/ 8 w 40"/>
                  <a:gd name="T35" fmla="*/ 16 h 40"/>
                  <a:gd name="T36" fmla="*/ 16 w 40"/>
                  <a:gd name="T37" fmla="*/ 16 h 40"/>
                  <a:gd name="T38" fmla="*/ 16 w 40"/>
                  <a:gd name="T39" fmla="*/ 8 h 40"/>
                  <a:gd name="T40" fmla="*/ 16 w 40"/>
                  <a:gd name="T41" fmla="*/ 8 h 40"/>
                  <a:gd name="T42" fmla="*/ 24 w 40"/>
                  <a:gd name="T43" fmla="*/ 0 h 40"/>
                  <a:gd name="T44" fmla="*/ 24 w 40"/>
                  <a:gd name="T45" fmla="*/ 0 h 40"/>
                  <a:gd name="T46" fmla="*/ 32 w 40"/>
                  <a:gd name="T47" fmla="*/ 0 h 40"/>
                  <a:gd name="T48" fmla="*/ 32 w 40"/>
                  <a:gd name="T49" fmla="*/ 8 h 40"/>
                  <a:gd name="T50" fmla="*/ 40 w 40"/>
                  <a:gd name="T51" fmla="*/ 16 h 40"/>
                  <a:gd name="T52" fmla="*/ 40 w 40"/>
                  <a:gd name="T53" fmla="*/ 16 h 40"/>
                  <a:gd name="T54" fmla="*/ 40 w 40"/>
                  <a:gd name="T55" fmla="*/ 24 h 40"/>
                  <a:gd name="T56" fmla="*/ 40 w 40"/>
                  <a:gd name="T57" fmla="*/ 32 h 40"/>
                  <a:gd name="T58" fmla="*/ 32 w 40"/>
                  <a:gd name="T59" fmla="*/ 32 h 40"/>
                  <a:gd name="T60" fmla="*/ 32 w 40"/>
                  <a:gd name="T61" fmla="*/ 40 h 40"/>
                  <a:gd name="T62" fmla="*/ 24 w 40"/>
                  <a:gd name="T63" fmla="*/ 40 h 40"/>
                  <a:gd name="T64" fmla="*/ 16 w 40"/>
                  <a:gd name="T65" fmla="*/ 40 h 40"/>
                  <a:gd name="T66" fmla="*/ 16 w 40"/>
                  <a:gd name="T67" fmla="*/ 40 h 40"/>
                  <a:gd name="T68" fmla="*/ 8 w 40"/>
                  <a:gd name="T69" fmla="*/ 32 h 40"/>
                  <a:gd name="T70" fmla="*/ 0 w 40"/>
                  <a:gd name="T71" fmla="*/ 32 h 40"/>
                  <a:gd name="T72" fmla="*/ 0 w 40"/>
                  <a:gd name="T73" fmla="*/ 24 h 40"/>
                  <a:gd name="T74" fmla="*/ 0 w 40"/>
                  <a:gd name="T75" fmla="*/ 24 h 40"/>
                  <a:gd name="T76" fmla="*/ 0 w 40"/>
                  <a:gd name="T77" fmla="*/ 16 h 40"/>
                  <a:gd name="T78" fmla="*/ 0 w 40"/>
                  <a:gd name="T79" fmla="*/ 8 h 40"/>
                  <a:gd name="T80" fmla="*/ 8 w 40"/>
                  <a:gd name="T81" fmla="*/ 8 h 40"/>
                  <a:gd name="T82" fmla="*/ 16 w 40"/>
                  <a:gd name="T83" fmla="*/ 0 h 40"/>
                  <a:gd name="T84" fmla="*/ 16 w 40"/>
                  <a:gd name="T85" fmla="*/ 0 h 4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40"/>
                  <a:gd name="T130" fmla="*/ 0 h 40"/>
                  <a:gd name="T131" fmla="*/ 40 w 40"/>
                  <a:gd name="T132" fmla="*/ 40 h 40"/>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40" h="40">
                    <a:moveTo>
                      <a:pt x="24" y="8"/>
                    </a:moveTo>
                    <a:lnTo>
                      <a:pt x="24" y="8"/>
                    </a:lnTo>
                    <a:lnTo>
                      <a:pt x="24" y="16"/>
                    </a:lnTo>
                    <a:lnTo>
                      <a:pt x="32" y="16"/>
                    </a:lnTo>
                    <a:lnTo>
                      <a:pt x="32" y="24"/>
                    </a:lnTo>
                    <a:lnTo>
                      <a:pt x="24" y="24"/>
                    </a:lnTo>
                    <a:lnTo>
                      <a:pt x="24" y="32"/>
                    </a:lnTo>
                    <a:lnTo>
                      <a:pt x="16" y="32"/>
                    </a:lnTo>
                    <a:lnTo>
                      <a:pt x="16" y="24"/>
                    </a:lnTo>
                    <a:lnTo>
                      <a:pt x="8" y="24"/>
                    </a:lnTo>
                    <a:lnTo>
                      <a:pt x="8" y="16"/>
                    </a:lnTo>
                    <a:lnTo>
                      <a:pt x="16" y="16"/>
                    </a:lnTo>
                    <a:lnTo>
                      <a:pt x="16" y="8"/>
                    </a:lnTo>
                    <a:lnTo>
                      <a:pt x="24" y="8"/>
                    </a:lnTo>
                    <a:lnTo>
                      <a:pt x="24" y="0"/>
                    </a:lnTo>
                    <a:lnTo>
                      <a:pt x="32" y="0"/>
                    </a:lnTo>
                    <a:lnTo>
                      <a:pt x="32" y="8"/>
                    </a:lnTo>
                    <a:lnTo>
                      <a:pt x="40" y="8"/>
                    </a:lnTo>
                    <a:lnTo>
                      <a:pt x="40" y="16"/>
                    </a:lnTo>
                    <a:lnTo>
                      <a:pt x="40" y="24"/>
                    </a:lnTo>
                    <a:lnTo>
                      <a:pt x="40" y="32"/>
                    </a:lnTo>
                    <a:lnTo>
                      <a:pt x="32" y="32"/>
                    </a:lnTo>
                    <a:lnTo>
                      <a:pt x="32" y="40"/>
                    </a:lnTo>
                    <a:lnTo>
                      <a:pt x="24" y="40"/>
                    </a:lnTo>
                    <a:lnTo>
                      <a:pt x="16" y="40"/>
                    </a:lnTo>
                    <a:lnTo>
                      <a:pt x="8" y="40"/>
                    </a:lnTo>
                    <a:lnTo>
                      <a:pt x="8" y="32"/>
                    </a:lnTo>
                    <a:lnTo>
                      <a:pt x="0" y="32"/>
                    </a:lnTo>
                    <a:lnTo>
                      <a:pt x="0" y="24"/>
                    </a:lnTo>
                    <a:lnTo>
                      <a:pt x="0" y="16"/>
                    </a:lnTo>
                    <a:lnTo>
                      <a:pt x="0" y="8"/>
                    </a:lnTo>
                    <a:lnTo>
                      <a:pt x="8" y="8"/>
                    </a:lnTo>
                    <a:lnTo>
                      <a:pt x="8" y="0"/>
                    </a:lnTo>
                    <a:lnTo>
                      <a:pt x="16" y="0"/>
                    </a:lnTo>
                    <a:lnTo>
                      <a:pt x="24" y="0"/>
                    </a:lnTo>
                    <a:lnTo>
                      <a:pt x="24" y="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487" name="Freeform 634"/>
              <p:cNvSpPr>
                <a:spLocks noChangeAspect="1"/>
              </p:cNvSpPr>
              <p:nvPr/>
            </p:nvSpPr>
            <p:spPr bwMode="auto">
              <a:xfrm>
                <a:off x="4536" y="792"/>
                <a:ext cx="352" cy="504"/>
              </a:xfrm>
              <a:custGeom>
                <a:avLst/>
                <a:gdLst>
                  <a:gd name="T0" fmla="*/ 32 w 352"/>
                  <a:gd name="T1" fmla="*/ 8 h 504"/>
                  <a:gd name="T2" fmla="*/ 56 w 352"/>
                  <a:gd name="T3" fmla="*/ 0 h 504"/>
                  <a:gd name="T4" fmla="*/ 88 w 352"/>
                  <a:gd name="T5" fmla="*/ 8 h 504"/>
                  <a:gd name="T6" fmla="*/ 128 w 352"/>
                  <a:gd name="T7" fmla="*/ 24 h 504"/>
                  <a:gd name="T8" fmla="*/ 152 w 352"/>
                  <a:gd name="T9" fmla="*/ 64 h 504"/>
                  <a:gd name="T10" fmla="*/ 168 w 352"/>
                  <a:gd name="T11" fmla="*/ 88 h 504"/>
                  <a:gd name="T12" fmla="*/ 192 w 352"/>
                  <a:gd name="T13" fmla="*/ 96 h 504"/>
                  <a:gd name="T14" fmla="*/ 208 w 352"/>
                  <a:gd name="T15" fmla="*/ 120 h 504"/>
                  <a:gd name="T16" fmla="*/ 224 w 352"/>
                  <a:gd name="T17" fmla="*/ 128 h 504"/>
                  <a:gd name="T18" fmla="*/ 232 w 352"/>
                  <a:gd name="T19" fmla="*/ 152 h 504"/>
                  <a:gd name="T20" fmla="*/ 224 w 352"/>
                  <a:gd name="T21" fmla="*/ 184 h 504"/>
                  <a:gd name="T22" fmla="*/ 200 w 352"/>
                  <a:gd name="T23" fmla="*/ 216 h 504"/>
                  <a:gd name="T24" fmla="*/ 224 w 352"/>
                  <a:gd name="T25" fmla="*/ 240 h 504"/>
                  <a:gd name="T26" fmla="*/ 224 w 352"/>
                  <a:gd name="T27" fmla="*/ 280 h 504"/>
                  <a:gd name="T28" fmla="*/ 288 w 352"/>
                  <a:gd name="T29" fmla="*/ 376 h 504"/>
                  <a:gd name="T30" fmla="*/ 320 w 352"/>
                  <a:gd name="T31" fmla="*/ 416 h 504"/>
                  <a:gd name="T32" fmla="*/ 344 w 352"/>
                  <a:gd name="T33" fmla="*/ 456 h 504"/>
                  <a:gd name="T34" fmla="*/ 352 w 352"/>
                  <a:gd name="T35" fmla="*/ 504 h 504"/>
                  <a:gd name="T36" fmla="*/ 320 w 352"/>
                  <a:gd name="T37" fmla="*/ 496 h 504"/>
                  <a:gd name="T38" fmla="*/ 280 w 352"/>
                  <a:gd name="T39" fmla="*/ 496 h 504"/>
                  <a:gd name="T40" fmla="*/ 224 w 352"/>
                  <a:gd name="T41" fmla="*/ 504 h 504"/>
                  <a:gd name="T42" fmla="*/ 192 w 352"/>
                  <a:gd name="T43" fmla="*/ 496 h 504"/>
                  <a:gd name="T44" fmla="*/ 112 w 352"/>
                  <a:gd name="T45" fmla="*/ 432 h 504"/>
                  <a:gd name="T46" fmla="*/ 48 w 352"/>
                  <a:gd name="T47" fmla="*/ 360 h 504"/>
                  <a:gd name="T48" fmla="*/ 40 w 352"/>
                  <a:gd name="T49" fmla="*/ 304 h 504"/>
                  <a:gd name="T50" fmla="*/ 48 w 352"/>
                  <a:gd name="T51" fmla="*/ 240 h 504"/>
                  <a:gd name="T52" fmla="*/ 56 w 352"/>
                  <a:gd name="T53" fmla="*/ 192 h 504"/>
                  <a:gd name="T54" fmla="*/ 48 w 352"/>
                  <a:gd name="T55" fmla="*/ 160 h 504"/>
                  <a:gd name="T56" fmla="*/ 24 w 352"/>
                  <a:gd name="T57" fmla="*/ 152 h 504"/>
                  <a:gd name="T58" fmla="*/ 8 w 352"/>
                  <a:gd name="T59" fmla="*/ 120 h 504"/>
                  <a:gd name="T60" fmla="*/ 0 w 352"/>
                  <a:gd name="T61" fmla="*/ 72 h 504"/>
                  <a:gd name="T62" fmla="*/ 0 w 352"/>
                  <a:gd name="T63" fmla="*/ 40 h 504"/>
                  <a:gd name="T64" fmla="*/ 8 w 352"/>
                  <a:gd name="T65" fmla="*/ 16 h 504"/>
                  <a:gd name="T66" fmla="*/ 32 w 352"/>
                  <a:gd name="T67" fmla="*/ 8 h 50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52"/>
                  <a:gd name="T103" fmla="*/ 0 h 504"/>
                  <a:gd name="T104" fmla="*/ 352 w 352"/>
                  <a:gd name="T105" fmla="*/ 504 h 50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52" h="504">
                    <a:moveTo>
                      <a:pt x="32" y="8"/>
                    </a:moveTo>
                    <a:lnTo>
                      <a:pt x="56" y="0"/>
                    </a:lnTo>
                    <a:lnTo>
                      <a:pt x="88" y="8"/>
                    </a:lnTo>
                    <a:lnTo>
                      <a:pt x="128" y="24"/>
                    </a:lnTo>
                    <a:lnTo>
                      <a:pt x="152" y="64"/>
                    </a:lnTo>
                    <a:lnTo>
                      <a:pt x="168" y="88"/>
                    </a:lnTo>
                    <a:lnTo>
                      <a:pt x="192" y="96"/>
                    </a:lnTo>
                    <a:lnTo>
                      <a:pt x="208" y="120"/>
                    </a:lnTo>
                    <a:lnTo>
                      <a:pt x="224" y="128"/>
                    </a:lnTo>
                    <a:lnTo>
                      <a:pt x="232" y="152"/>
                    </a:lnTo>
                    <a:lnTo>
                      <a:pt x="224" y="184"/>
                    </a:lnTo>
                    <a:lnTo>
                      <a:pt x="200" y="216"/>
                    </a:lnTo>
                    <a:lnTo>
                      <a:pt x="224" y="240"/>
                    </a:lnTo>
                    <a:lnTo>
                      <a:pt x="224" y="280"/>
                    </a:lnTo>
                    <a:lnTo>
                      <a:pt x="288" y="376"/>
                    </a:lnTo>
                    <a:lnTo>
                      <a:pt x="320" y="416"/>
                    </a:lnTo>
                    <a:lnTo>
                      <a:pt x="344" y="456"/>
                    </a:lnTo>
                    <a:lnTo>
                      <a:pt x="352" y="504"/>
                    </a:lnTo>
                    <a:lnTo>
                      <a:pt x="320" y="496"/>
                    </a:lnTo>
                    <a:lnTo>
                      <a:pt x="280" y="496"/>
                    </a:lnTo>
                    <a:lnTo>
                      <a:pt x="224" y="504"/>
                    </a:lnTo>
                    <a:lnTo>
                      <a:pt x="192" y="496"/>
                    </a:lnTo>
                    <a:lnTo>
                      <a:pt x="112" y="432"/>
                    </a:lnTo>
                    <a:lnTo>
                      <a:pt x="48" y="360"/>
                    </a:lnTo>
                    <a:lnTo>
                      <a:pt x="40" y="304"/>
                    </a:lnTo>
                    <a:lnTo>
                      <a:pt x="48" y="240"/>
                    </a:lnTo>
                    <a:lnTo>
                      <a:pt x="56" y="192"/>
                    </a:lnTo>
                    <a:lnTo>
                      <a:pt x="48" y="160"/>
                    </a:lnTo>
                    <a:lnTo>
                      <a:pt x="24" y="152"/>
                    </a:lnTo>
                    <a:lnTo>
                      <a:pt x="8" y="120"/>
                    </a:lnTo>
                    <a:lnTo>
                      <a:pt x="0" y="72"/>
                    </a:lnTo>
                    <a:lnTo>
                      <a:pt x="0" y="40"/>
                    </a:lnTo>
                    <a:lnTo>
                      <a:pt x="8" y="16"/>
                    </a:lnTo>
                    <a:lnTo>
                      <a:pt x="32" y="8"/>
                    </a:lnTo>
                    <a:close/>
                  </a:path>
                </a:pathLst>
              </a:custGeom>
              <a:solidFill>
                <a:srgbClr val="996633"/>
              </a:solidFill>
              <a:ln w="12700">
                <a:solidFill>
                  <a:srgbClr val="000000"/>
                </a:solidFill>
                <a:round/>
                <a:headEnd/>
                <a:tailEnd/>
              </a:ln>
            </p:spPr>
            <p:txBody>
              <a:bodyPr/>
              <a:lstStyle/>
              <a:p>
                <a:endParaRPr lang="en-US"/>
              </a:p>
            </p:txBody>
          </p:sp>
          <p:sp>
            <p:nvSpPr>
              <p:cNvPr id="3488" name="Freeform 635"/>
              <p:cNvSpPr>
                <a:spLocks noChangeAspect="1"/>
              </p:cNvSpPr>
              <p:nvPr/>
            </p:nvSpPr>
            <p:spPr bwMode="auto">
              <a:xfrm>
                <a:off x="4096" y="776"/>
                <a:ext cx="184" cy="96"/>
              </a:xfrm>
              <a:custGeom>
                <a:avLst/>
                <a:gdLst>
                  <a:gd name="T0" fmla="*/ 136 w 184"/>
                  <a:gd name="T1" fmla="*/ 40 h 96"/>
                  <a:gd name="T2" fmla="*/ 72 w 184"/>
                  <a:gd name="T3" fmla="*/ 8 h 96"/>
                  <a:gd name="T4" fmla="*/ 16 w 184"/>
                  <a:gd name="T5" fmla="*/ 0 h 96"/>
                  <a:gd name="T6" fmla="*/ 0 w 184"/>
                  <a:gd name="T7" fmla="*/ 16 h 96"/>
                  <a:gd name="T8" fmla="*/ 8 w 184"/>
                  <a:gd name="T9" fmla="*/ 40 h 96"/>
                  <a:gd name="T10" fmla="*/ 48 w 184"/>
                  <a:gd name="T11" fmla="*/ 80 h 96"/>
                  <a:gd name="T12" fmla="*/ 88 w 184"/>
                  <a:gd name="T13" fmla="*/ 96 h 96"/>
                  <a:gd name="T14" fmla="*/ 120 w 184"/>
                  <a:gd name="T15" fmla="*/ 80 h 96"/>
                  <a:gd name="T16" fmla="*/ 160 w 184"/>
                  <a:gd name="T17" fmla="*/ 64 h 96"/>
                  <a:gd name="T18" fmla="*/ 184 w 184"/>
                  <a:gd name="T19" fmla="*/ 64 h 96"/>
                  <a:gd name="T20" fmla="*/ 136 w 184"/>
                  <a:gd name="T21" fmla="*/ 40 h 9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84"/>
                  <a:gd name="T34" fmla="*/ 0 h 96"/>
                  <a:gd name="T35" fmla="*/ 184 w 184"/>
                  <a:gd name="T36" fmla="*/ 96 h 9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84" h="96">
                    <a:moveTo>
                      <a:pt x="136" y="40"/>
                    </a:moveTo>
                    <a:lnTo>
                      <a:pt x="72" y="8"/>
                    </a:lnTo>
                    <a:lnTo>
                      <a:pt x="16" y="0"/>
                    </a:lnTo>
                    <a:lnTo>
                      <a:pt x="0" y="16"/>
                    </a:lnTo>
                    <a:lnTo>
                      <a:pt x="8" y="40"/>
                    </a:lnTo>
                    <a:lnTo>
                      <a:pt x="48" y="80"/>
                    </a:lnTo>
                    <a:lnTo>
                      <a:pt x="88" y="96"/>
                    </a:lnTo>
                    <a:lnTo>
                      <a:pt x="120" y="80"/>
                    </a:lnTo>
                    <a:lnTo>
                      <a:pt x="160" y="64"/>
                    </a:lnTo>
                    <a:lnTo>
                      <a:pt x="184" y="64"/>
                    </a:lnTo>
                    <a:lnTo>
                      <a:pt x="136" y="40"/>
                    </a:lnTo>
                    <a:close/>
                  </a:path>
                </a:pathLst>
              </a:custGeom>
              <a:solidFill>
                <a:srgbClr val="7F5F3F"/>
              </a:solidFill>
              <a:ln w="12700">
                <a:solidFill>
                  <a:srgbClr val="000000"/>
                </a:solidFill>
                <a:round/>
                <a:headEnd/>
                <a:tailEnd/>
              </a:ln>
            </p:spPr>
            <p:txBody>
              <a:bodyPr/>
              <a:lstStyle/>
              <a:p>
                <a:endParaRPr lang="en-US"/>
              </a:p>
            </p:txBody>
          </p:sp>
          <p:sp>
            <p:nvSpPr>
              <p:cNvPr id="3489" name="Freeform 636"/>
              <p:cNvSpPr>
                <a:spLocks noChangeAspect="1"/>
              </p:cNvSpPr>
              <p:nvPr/>
            </p:nvSpPr>
            <p:spPr bwMode="auto">
              <a:xfrm>
                <a:off x="3040" y="1648"/>
                <a:ext cx="392" cy="344"/>
              </a:xfrm>
              <a:custGeom>
                <a:avLst/>
                <a:gdLst>
                  <a:gd name="T0" fmla="*/ 240 w 392"/>
                  <a:gd name="T1" fmla="*/ 160 h 344"/>
                  <a:gd name="T2" fmla="*/ 200 w 392"/>
                  <a:gd name="T3" fmla="*/ 120 h 344"/>
                  <a:gd name="T4" fmla="*/ 168 w 392"/>
                  <a:gd name="T5" fmla="*/ 64 h 344"/>
                  <a:gd name="T6" fmla="*/ 128 w 392"/>
                  <a:gd name="T7" fmla="*/ 24 h 344"/>
                  <a:gd name="T8" fmla="*/ 80 w 392"/>
                  <a:gd name="T9" fmla="*/ 0 h 344"/>
                  <a:gd name="T10" fmla="*/ 48 w 392"/>
                  <a:gd name="T11" fmla="*/ 8 h 344"/>
                  <a:gd name="T12" fmla="*/ 16 w 392"/>
                  <a:gd name="T13" fmla="*/ 32 h 344"/>
                  <a:gd name="T14" fmla="*/ 0 w 392"/>
                  <a:gd name="T15" fmla="*/ 48 h 344"/>
                  <a:gd name="T16" fmla="*/ 0 w 392"/>
                  <a:gd name="T17" fmla="*/ 88 h 344"/>
                  <a:gd name="T18" fmla="*/ 16 w 392"/>
                  <a:gd name="T19" fmla="*/ 128 h 344"/>
                  <a:gd name="T20" fmla="*/ 32 w 392"/>
                  <a:gd name="T21" fmla="*/ 176 h 344"/>
                  <a:gd name="T22" fmla="*/ 56 w 392"/>
                  <a:gd name="T23" fmla="*/ 232 h 344"/>
                  <a:gd name="T24" fmla="*/ 96 w 392"/>
                  <a:gd name="T25" fmla="*/ 272 h 344"/>
                  <a:gd name="T26" fmla="*/ 152 w 392"/>
                  <a:gd name="T27" fmla="*/ 320 h 344"/>
                  <a:gd name="T28" fmla="*/ 200 w 392"/>
                  <a:gd name="T29" fmla="*/ 336 h 344"/>
                  <a:gd name="T30" fmla="*/ 256 w 392"/>
                  <a:gd name="T31" fmla="*/ 344 h 344"/>
                  <a:gd name="T32" fmla="*/ 288 w 392"/>
                  <a:gd name="T33" fmla="*/ 344 h 344"/>
                  <a:gd name="T34" fmla="*/ 336 w 392"/>
                  <a:gd name="T35" fmla="*/ 344 h 344"/>
                  <a:gd name="T36" fmla="*/ 368 w 392"/>
                  <a:gd name="T37" fmla="*/ 320 h 344"/>
                  <a:gd name="T38" fmla="*/ 384 w 392"/>
                  <a:gd name="T39" fmla="*/ 304 h 344"/>
                  <a:gd name="T40" fmla="*/ 392 w 392"/>
                  <a:gd name="T41" fmla="*/ 280 h 344"/>
                  <a:gd name="T42" fmla="*/ 376 w 392"/>
                  <a:gd name="T43" fmla="*/ 248 h 344"/>
                  <a:gd name="T44" fmla="*/ 344 w 392"/>
                  <a:gd name="T45" fmla="*/ 208 h 344"/>
                  <a:gd name="T46" fmla="*/ 296 w 392"/>
                  <a:gd name="T47" fmla="*/ 184 h 344"/>
                  <a:gd name="T48" fmla="*/ 240 w 392"/>
                  <a:gd name="T49" fmla="*/ 160 h 34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92"/>
                  <a:gd name="T76" fmla="*/ 0 h 344"/>
                  <a:gd name="T77" fmla="*/ 392 w 392"/>
                  <a:gd name="T78" fmla="*/ 344 h 344"/>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92" h="344">
                    <a:moveTo>
                      <a:pt x="240" y="160"/>
                    </a:moveTo>
                    <a:lnTo>
                      <a:pt x="200" y="120"/>
                    </a:lnTo>
                    <a:lnTo>
                      <a:pt x="168" y="64"/>
                    </a:lnTo>
                    <a:lnTo>
                      <a:pt x="128" y="24"/>
                    </a:lnTo>
                    <a:lnTo>
                      <a:pt x="80" y="0"/>
                    </a:lnTo>
                    <a:lnTo>
                      <a:pt x="48" y="8"/>
                    </a:lnTo>
                    <a:lnTo>
                      <a:pt x="16" y="32"/>
                    </a:lnTo>
                    <a:lnTo>
                      <a:pt x="0" y="48"/>
                    </a:lnTo>
                    <a:lnTo>
                      <a:pt x="0" y="88"/>
                    </a:lnTo>
                    <a:lnTo>
                      <a:pt x="16" y="128"/>
                    </a:lnTo>
                    <a:lnTo>
                      <a:pt x="32" y="176"/>
                    </a:lnTo>
                    <a:lnTo>
                      <a:pt x="56" y="232"/>
                    </a:lnTo>
                    <a:lnTo>
                      <a:pt x="96" y="272"/>
                    </a:lnTo>
                    <a:lnTo>
                      <a:pt x="152" y="320"/>
                    </a:lnTo>
                    <a:lnTo>
                      <a:pt x="200" y="336"/>
                    </a:lnTo>
                    <a:lnTo>
                      <a:pt x="256" y="344"/>
                    </a:lnTo>
                    <a:lnTo>
                      <a:pt x="288" y="344"/>
                    </a:lnTo>
                    <a:lnTo>
                      <a:pt x="336" y="344"/>
                    </a:lnTo>
                    <a:lnTo>
                      <a:pt x="368" y="320"/>
                    </a:lnTo>
                    <a:lnTo>
                      <a:pt x="384" y="304"/>
                    </a:lnTo>
                    <a:lnTo>
                      <a:pt x="392" y="280"/>
                    </a:lnTo>
                    <a:lnTo>
                      <a:pt x="376" y="248"/>
                    </a:lnTo>
                    <a:lnTo>
                      <a:pt x="344" y="208"/>
                    </a:lnTo>
                    <a:lnTo>
                      <a:pt x="296" y="184"/>
                    </a:lnTo>
                    <a:lnTo>
                      <a:pt x="240" y="160"/>
                    </a:lnTo>
                    <a:close/>
                  </a:path>
                </a:pathLst>
              </a:custGeom>
              <a:solidFill>
                <a:srgbClr val="990000"/>
              </a:solidFill>
              <a:ln w="12700">
                <a:solidFill>
                  <a:srgbClr val="993300"/>
                </a:solidFill>
                <a:round/>
                <a:headEnd/>
                <a:tailEnd/>
              </a:ln>
            </p:spPr>
            <p:txBody>
              <a:bodyPr/>
              <a:lstStyle/>
              <a:p>
                <a:endParaRPr lang="en-US"/>
              </a:p>
            </p:txBody>
          </p:sp>
          <p:sp>
            <p:nvSpPr>
              <p:cNvPr id="3490" name="Freeform 637"/>
              <p:cNvSpPr>
                <a:spLocks noChangeAspect="1"/>
              </p:cNvSpPr>
              <p:nvPr/>
            </p:nvSpPr>
            <p:spPr bwMode="auto">
              <a:xfrm>
                <a:off x="4696" y="1360"/>
                <a:ext cx="168" cy="40"/>
              </a:xfrm>
              <a:custGeom>
                <a:avLst/>
                <a:gdLst>
                  <a:gd name="T0" fmla="*/ 168 w 168"/>
                  <a:gd name="T1" fmla="*/ 8 h 40"/>
                  <a:gd name="T2" fmla="*/ 120 w 168"/>
                  <a:gd name="T3" fmla="*/ 0 h 40"/>
                  <a:gd name="T4" fmla="*/ 72 w 168"/>
                  <a:gd name="T5" fmla="*/ 8 h 40"/>
                  <a:gd name="T6" fmla="*/ 48 w 168"/>
                  <a:gd name="T7" fmla="*/ 16 h 40"/>
                  <a:gd name="T8" fmla="*/ 16 w 168"/>
                  <a:gd name="T9" fmla="*/ 24 h 40"/>
                  <a:gd name="T10" fmla="*/ 0 w 168"/>
                  <a:gd name="T11" fmla="*/ 32 h 40"/>
                  <a:gd name="T12" fmla="*/ 48 w 168"/>
                  <a:gd name="T13" fmla="*/ 40 h 40"/>
                  <a:gd name="T14" fmla="*/ 96 w 168"/>
                  <a:gd name="T15" fmla="*/ 40 h 40"/>
                  <a:gd name="T16" fmla="*/ 136 w 168"/>
                  <a:gd name="T17" fmla="*/ 24 h 40"/>
                  <a:gd name="T18" fmla="*/ 168 w 168"/>
                  <a:gd name="T19" fmla="*/ 8 h 4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68"/>
                  <a:gd name="T31" fmla="*/ 0 h 40"/>
                  <a:gd name="T32" fmla="*/ 168 w 168"/>
                  <a:gd name="T33" fmla="*/ 40 h 4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68" h="40">
                    <a:moveTo>
                      <a:pt x="168" y="8"/>
                    </a:moveTo>
                    <a:lnTo>
                      <a:pt x="120" y="0"/>
                    </a:lnTo>
                    <a:lnTo>
                      <a:pt x="72" y="8"/>
                    </a:lnTo>
                    <a:lnTo>
                      <a:pt x="48" y="16"/>
                    </a:lnTo>
                    <a:lnTo>
                      <a:pt x="16" y="24"/>
                    </a:lnTo>
                    <a:lnTo>
                      <a:pt x="0" y="32"/>
                    </a:lnTo>
                    <a:lnTo>
                      <a:pt x="48" y="40"/>
                    </a:lnTo>
                    <a:lnTo>
                      <a:pt x="96" y="40"/>
                    </a:lnTo>
                    <a:lnTo>
                      <a:pt x="136" y="24"/>
                    </a:lnTo>
                    <a:lnTo>
                      <a:pt x="168" y="8"/>
                    </a:lnTo>
                    <a:close/>
                  </a:path>
                </a:pathLst>
              </a:custGeom>
              <a:solidFill>
                <a:srgbClr val="7F5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491" name="Freeform 638"/>
              <p:cNvSpPr>
                <a:spLocks noChangeAspect="1"/>
              </p:cNvSpPr>
              <p:nvPr/>
            </p:nvSpPr>
            <p:spPr bwMode="auto">
              <a:xfrm>
                <a:off x="4720" y="1312"/>
                <a:ext cx="48" cy="16"/>
              </a:xfrm>
              <a:custGeom>
                <a:avLst/>
                <a:gdLst>
                  <a:gd name="T0" fmla="*/ 40 w 48"/>
                  <a:gd name="T1" fmla="*/ 0 h 16"/>
                  <a:gd name="T2" fmla="*/ 8 w 48"/>
                  <a:gd name="T3" fmla="*/ 0 h 16"/>
                  <a:gd name="T4" fmla="*/ 0 w 48"/>
                  <a:gd name="T5" fmla="*/ 0 h 16"/>
                  <a:gd name="T6" fmla="*/ 0 w 48"/>
                  <a:gd name="T7" fmla="*/ 16 h 16"/>
                  <a:gd name="T8" fmla="*/ 24 w 48"/>
                  <a:gd name="T9" fmla="*/ 16 h 16"/>
                  <a:gd name="T10" fmla="*/ 48 w 48"/>
                  <a:gd name="T11" fmla="*/ 16 h 16"/>
                  <a:gd name="T12" fmla="*/ 40 w 48"/>
                  <a:gd name="T13" fmla="*/ 0 h 16"/>
                  <a:gd name="T14" fmla="*/ 0 60000 65536"/>
                  <a:gd name="T15" fmla="*/ 0 60000 65536"/>
                  <a:gd name="T16" fmla="*/ 0 60000 65536"/>
                  <a:gd name="T17" fmla="*/ 0 60000 65536"/>
                  <a:gd name="T18" fmla="*/ 0 60000 65536"/>
                  <a:gd name="T19" fmla="*/ 0 60000 65536"/>
                  <a:gd name="T20" fmla="*/ 0 60000 65536"/>
                  <a:gd name="T21" fmla="*/ 0 w 48"/>
                  <a:gd name="T22" fmla="*/ 0 h 16"/>
                  <a:gd name="T23" fmla="*/ 48 w 48"/>
                  <a:gd name="T24" fmla="*/ 16 h 1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8" h="16">
                    <a:moveTo>
                      <a:pt x="40" y="0"/>
                    </a:moveTo>
                    <a:lnTo>
                      <a:pt x="8" y="0"/>
                    </a:lnTo>
                    <a:lnTo>
                      <a:pt x="0" y="0"/>
                    </a:lnTo>
                    <a:lnTo>
                      <a:pt x="0" y="16"/>
                    </a:lnTo>
                    <a:lnTo>
                      <a:pt x="24" y="16"/>
                    </a:lnTo>
                    <a:lnTo>
                      <a:pt x="48" y="16"/>
                    </a:lnTo>
                    <a:lnTo>
                      <a:pt x="40" y="0"/>
                    </a:lnTo>
                    <a:close/>
                  </a:path>
                </a:pathLst>
              </a:custGeom>
              <a:solidFill>
                <a:srgbClr val="3F1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492" name="Freeform 639"/>
              <p:cNvSpPr>
                <a:spLocks noChangeAspect="1"/>
              </p:cNvSpPr>
              <p:nvPr/>
            </p:nvSpPr>
            <p:spPr bwMode="auto">
              <a:xfrm>
                <a:off x="4848" y="1304"/>
                <a:ext cx="24" cy="24"/>
              </a:xfrm>
              <a:custGeom>
                <a:avLst/>
                <a:gdLst>
                  <a:gd name="T0" fmla="*/ 0 w 24"/>
                  <a:gd name="T1" fmla="*/ 0 h 24"/>
                  <a:gd name="T2" fmla="*/ 16 w 24"/>
                  <a:gd name="T3" fmla="*/ 0 h 24"/>
                  <a:gd name="T4" fmla="*/ 24 w 24"/>
                  <a:gd name="T5" fmla="*/ 8 h 24"/>
                  <a:gd name="T6" fmla="*/ 24 w 24"/>
                  <a:gd name="T7" fmla="*/ 16 h 24"/>
                  <a:gd name="T8" fmla="*/ 8 w 24"/>
                  <a:gd name="T9" fmla="*/ 24 h 24"/>
                  <a:gd name="T10" fmla="*/ 0 w 24"/>
                  <a:gd name="T11" fmla="*/ 16 h 24"/>
                  <a:gd name="T12" fmla="*/ 0 w 24"/>
                  <a:gd name="T13" fmla="*/ 0 h 24"/>
                  <a:gd name="T14" fmla="*/ 0 60000 65536"/>
                  <a:gd name="T15" fmla="*/ 0 60000 65536"/>
                  <a:gd name="T16" fmla="*/ 0 60000 65536"/>
                  <a:gd name="T17" fmla="*/ 0 60000 65536"/>
                  <a:gd name="T18" fmla="*/ 0 60000 65536"/>
                  <a:gd name="T19" fmla="*/ 0 60000 65536"/>
                  <a:gd name="T20" fmla="*/ 0 60000 65536"/>
                  <a:gd name="T21" fmla="*/ 0 w 24"/>
                  <a:gd name="T22" fmla="*/ 0 h 24"/>
                  <a:gd name="T23" fmla="*/ 24 w 24"/>
                  <a:gd name="T24" fmla="*/ 24 h 2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 h="24">
                    <a:moveTo>
                      <a:pt x="0" y="0"/>
                    </a:moveTo>
                    <a:lnTo>
                      <a:pt x="16" y="0"/>
                    </a:lnTo>
                    <a:lnTo>
                      <a:pt x="24" y="8"/>
                    </a:lnTo>
                    <a:lnTo>
                      <a:pt x="24" y="16"/>
                    </a:lnTo>
                    <a:lnTo>
                      <a:pt x="8" y="24"/>
                    </a:lnTo>
                    <a:lnTo>
                      <a:pt x="0" y="16"/>
                    </a:lnTo>
                    <a:lnTo>
                      <a:pt x="0" y="0"/>
                    </a:lnTo>
                    <a:close/>
                  </a:path>
                </a:pathLst>
              </a:custGeom>
              <a:solidFill>
                <a:srgbClr val="3F1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3493" name="Group 640"/>
              <p:cNvGrpSpPr>
                <a:grpSpLocks noChangeAspect="1"/>
              </p:cNvGrpSpPr>
              <p:nvPr/>
            </p:nvGrpSpPr>
            <p:grpSpPr bwMode="auto">
              <a:xfrm>
                <a:off x="4352" y="344"/>
                <a:ext cx="160" cy="528"/>
                <a:chOff x="4288" y="560"/>
                <a:chExt cx="264" cy="272"/>
              </a:xfrm>
            </p:grpSpPr>
            <p:sp>
              <p:nvSpPr>
                <p:cNvPr id="3499" name="Freeform 641"/>
                <p:cNvSpPr>
                  <a:spLocks noChangeAspect="1"/>
                </p:cNvSpPr>
                <p:nvPr/>
              </p:nvSpPr>
              <p:spPr bwMode="auto">
                <a:xfrm>
                  <a:off x="4288" y="560"/>
                  <a:ext cx="264" cy="272"/>
                </a:xfrm>
                <a:custGeom>
                  <a:avLst/>
                  <a:gdLst>
                    <a:gd name="T0" fmla="*/ 40 w 264"/>
                    <a:gd name="T1" fmla="*/ 248 h 272"/>
                    <a:gd name="T2" fmla="*/ 16 w 264"/>
                    <a:gd name="T3" fmla="*/ 192 h 272"/>
                    <a:gd name="T4" fmla="*/ 0 w 264"/>
                    <a:gd name="T5" fmla="*/ 144 h 272"/>
                    <a:gd name="T6" fmla="*/ 0 w 264"/>
                    <a:gd name="T7" fmla="*/ 120 h 272"/>
                    <a:gd name="T8" fmla="*/ 8 w 264"/>
                    <a:gd name="T9" fmla="*/ 88 h 272"/>
                    <a:gd name="T10" fmla="*/ 32 w 264"/>
                    <a:gd name="T11" fmla="*/ 72 h 272"/>
                    <a:gd name="T12" fmla="*/ 48 w 264"/>
                    <a:gd name="T13" fmla="*/ 64 h 272"/>
                    <a:gd name="T14" fmla="*/ 72 w 264"/>
                    <a:gd name="T15" fmla="*/ 64 h 272"/>
                    <a:gd name="T16" fmla="*/ 128 w 264"/>
                    <a:gd name="T17" fmla="*/ 56 h 272"/>
                    <a:gd name="T18" fmla="*/ 168 w 264"/>
                    <a:gd name="T19" fmla="*/ 48 h 272"/>
                    <a:gd name="T20" fmla="*/ 216 w 264"/>
                    <a:gd name="T21" fmla="*/ 24 h 272"/>
                    <a:gd name="T22" fmla="*/ 264 w 264"/>
                    <a:gd name="T23" fmla="*/ 0 h 272"/>
                    <a:gd name="T24" fmla="*/ 248 w 264"/>
                    <a:gd name="T25" fmla="*/ 32 h 272"/>
                    <a:gd name="T26" fmla="*/ 232 w 264"/>
                    <a:gd name="T27" fmla="*/ 56 h 272"/>
                    <a:gd name="T28" fmla="*/ 208 w 264"/>
                    <a:gd name="T29" fmla="*/ 72 h 272"/>
                    <a:gd name="T30" fmla="*/ 192 w 264"/>
                    <a:gd name="T31" fmla="*/ 80 h 272"/>
                    <a:gd name="T32" fmla="*/ 168 w 264"/>
                    <a:gd name="T33" fmla="*/ 96 h 272"/>
                    <a:gd name="T34" fmla="*/ 144 w 264"/>
                    <a:gd name="T35" fmla="*/ 120 h 272"/>
                    <a:gd name="T36" fmla="*/ 128 w 264"/>
                    <a:gd name="T37" fmla="*/ 136 h 272"/>
                    <a:gd name="T38" fmla="*/ 120 w 264"/>
                    <a:gd name="T39" fmla="*/ 160 h 272"/>
                    <a:gd name="T40" fmla="*/ 120 w 264"/>
                    <a:gd name="T41" fmla="*/ 176 h 272"/>
                    <a:gd name="T42" fmla="*/ 120 w 264"/>
                    <a:gd name="T43" fmla="*/ 192 h 272"/>
                    <a:gd name="T44" fmla="*/ 136 w 264"/>
                    <a:gd name="T45" fmla="*/ 208 h 272"/>
                    <a:gd name="T46" fmla="*/ 160 w 264"/>
                    <a:gd name="T47" fmla="*/ 216 h 272"/>
                    <a:gd name="T48" fmla="*/ 152 w 264"/>
                    <a:gd name="T49" fmla="*/ 248 h 272"/>
                    <a:gd name="T50" fmla="*/ 120 w 264"/>
                    <a:gd name="T51" fmla="*/ 264 h 272"/>
                    <a:gd name="T52" fmla="*/ 96 w 264"/>
                    <a:gd name="T53" fmla="*/ 272 h 272"/>
                    <a:gd name="T54" fmla="*/ 72 w 264"/>
                    <a:gd name="T55" fmla="*/ 272 h 272"/>
                    <a:gd name="T56" fmla="*/ 40 w 264"/>
                    <a:gd name="T57" fmla="*/ 248 h 27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64"/>
                    <a:gd name="T88" fmla="*/ 0 h 272"/>
                    <a:gd name="T89" fmla="*/ 264 w 264"/>
                    <a:gd name="T90" fmla="*/ 272 h 272"/>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64" h="272">
                      <a:moveTo>
                        <a:pt x="40" y="248"/>
                      </a:moveTo>
                      <a:lnTo>
                        <a:pt x="16" y="192"/>
                      </a:lnTo>
                      <a:lnTo>
                        <a:pt x="0" y="144"/>
                      </a:lnTo>
                      <a:lnTo>
                        <a:pt x="0" y="120"/>
                      </a:lnTo>
                      <a:lnTo>
                        <a:pt x="8" y="88"/>
                      </a:lnTo>
                      <a:lnTo>
                        <a:pt x="32" y="72"/>
                      </a:lnTo>
                      <a:lnTo>
                        <a:pt x="48" y="64"/>
                      </a:lnTo>
                      <a:lnTo>
                        <a:pt x="72" y="64"/>
                      </a:lnTo>
                      <a:lnTo>
                        <a:pt x="128" y="56"/>
                      </a:lnTo>
                      <a:lnTo>
                        <a:pt x="168" y="48"/>
                      </a:lnTo>
                      <a:lnTo>
                        <a:pt x="216" y="24"/>
                      </a:lnTo>
                      <a:lnTo>
                        <a:pt x="264" y="0"/>
                      </a:lnTo>
                      <a:lnTo>
                        <a:pt x="248" y="32"/>
                      </a:lnTo>
                      <a:lnTo>
                        <a:pt x="232" y="56"/>
                      </a:lnTo>
                      <a:lnTo>
                        <a:pt x="208" y="72"/>
                      </a:lnTo>
                      <a:lnTo>
                        <a:pt x="192" y="80"/>
                      </a:lnTo>
                      <a:lnTo>
                        <a:pt x="168" y="96"/>
                      </a:lnTo>
                      <a:lnTo>
                        <a:pt x="144" y="120"/>
                      </a:lnTo>
                      <a:lnTo>
                        <a:pt x="128" y="136"/>
                      </a:lnTo>
                      <a:lnTo>
                        <a:pt x="120" y="160"/>
                      </a:lnTo>
                      <a:lnTo>
                        <a:pt x="120" y="176"/>
                      </a:lnTo>
                      <a:lnTo>
                        <a:pt x="120" y="192"/>
                      </a:lnTo>
                      <a:lnTo>
                        <a:pt x="136" y="208"/>
                      </a:lnTo>
                      <a:lnTo>
                        <a:pt x="160" y="216"/>
                      </a:lnTo>
                      <a:lnTo>
                        <a:pt x="152" y="248"/>
                      </a:lnTo>
                      <a:lnTo>
                        <a:pt x="120" y="264"/>
                      </a:lnTo>
                      <a:lnTo>
                        <a:pt x="96" y="272"/>
                      </a:lnTo>
                      <a:lnTo>
                        <a:pt x="72" y="272"/>
                      </a:lnTo>
                      <a:lnTo>
                        <a:pt x="40" y="248"/>
                      </a:lnTo>
                      <a:close/>
                    </a:path>
                  </a:pathLst>
                </a:custGeom>
                <a:solidFill>
                  <a:srgbClr val="FFDE81"/>
                </a:solidFill>
                <a:ln w="12700">
                  <a:solidFill>
                    <a:srgbClr val="000000"/>
                  </a:solidFill>
                  <a:round/>
                  <a:headEnd/>
                  <a:tailEnd/>
                </a:ln>
              </p:spPr>
              <p:txBody>
                <a:bodyPr/>
                <a:lstStyle/>
                <a:p>
                  <a:endParaRPr lang="en-US"/>
                </a:p>
              </p:txBody>
            </p:sp>
            <p:sp>
              <p:nvSpPr>
                <p:cNvPr id="3500" name="Freeform 642"/>
                <p:cNvSpPr>
                  <a:spLocks noChangeAspect="1"/>
                </p:cNvSpPr>
                <p:nvPr/>
              </p:nvSpPr>
              <p:spPr bwMode="auto">
                <a:xfrm>
                  <a:off x="4320" y="624"/>
                  <a:ext cx="168" cy="200"/>
                </a:xfrm>
                <a:custGeom>
                  <a:avLst/>
                  <a:gdLst>
                    <a:gd name="T0" fmla="*/ 24 w 168"/>
                    <a:gd name="T1" fmla="*/ 168 h 200"/>
                    <a:gd name="T2" fmla="*/ 8 w 168"/>
                    <a:gd name="T3" fmla="*/ 128 h 200"/>
                    <a:gd name="T4" fmla="*/ 0 w 168"/>
                    <a:gd name="T5" fmla="*/ 96 h 200"/>
                    <a:gd name="T6" fmla="*/ 0 w 168"/>
                    <a:gd name="T7" fmla="*/ 80 h 200"/>
                    <a:gd name="T8" fmla="*/ 8 w 168"/>
                    <a:gd name="T9" fmla="*/ 64 h 200"/>
                    <a:gd name="T10" fmla="*/ 16 w 168"/>
                    <a:gd name="T11" fmla="*/ 48 h 200"/>
                    <a:gd name="T12" fmla="*/ 32 w 168"/>
                    <a:gd name="T13" fmla="*/ 48 h 200"/>
                    <a:gd name="T14" fmla="*/ 48 w 168"/>
                    <a:gd name="T15" fmla="*/ 40 h 200"/>
                    <a:gd name="T16" fmla="*/ 80 w 168"/>
                    <a:gd name="T17" fmla="*/ 40 h 200"/>
                    <a:gd name="T18" fmla="*/ 104 w 168"/>
                    <a:gd name="T19" fmla="*/ 32 h 200"/>
                    <a:gd name="T20" fmla="*/ 136 w 168"/>
                    <a:gd name="T21" fmla="*/ 24 h 200"/>
                    <a:gd name="T22" fmla="*/ 168 w 168"/>
                    <a:gd name="T23" fmla="*/ 0 h 200"/>
                    <a:gd name="T24" fmla="*/ 160 w 168"/>
                    <a:gd name="T25" fmla="*/ 16 h 200"/>
                    <a:gd name="T26" fmla="*/ 136 w 168"/>
                    <a:gd name="T27" fmla="*/ 32 h 200"/>
                    <a:gd name="T28" fmla="*/ 128 w 168"/>
                    <a:gd name="T29" fmla="*/ 40 h 200"/>
                    <a:gd name="T30" fmla="*/ 112 w 168"/>
                    <a:gd name="T31" fmla="*/ 48 h 200"/>
                    <a:gd name="T32" fmla="*/ 104 w 168"/>
                    <a:gd name="T33" fmla="*/ 64 h 200"/>
                    <a:gd name="T34" fmla="*/ 88 w 168"/>
                    <a:gd name="T35" fmla="*/ 88 h 200"/>
                    <a:gd name="T36" fmla="*/ 88 w 168"/>
                    <a:gd name="T37" fmla="*/ 96 h 200"/>
                    <a:gd name="T38" fmla="*/ 80 w 168"/>
                    <a:gd name="T39" fmla="*/ 112 h 200"/>
                    <a:gd name="T40" fmla="*/ 80 w 168"/>
                    <a:gd name="T41" fmla="*/ 120 h 200"/>
                    <a:gd name="T42" fmla="*/ 88 w 168"/>
                    <a:gd name="T43" fmla="*/ 128 h 200"/>
                    <a:gd name="T44" fmla="*/ 96 w 168"/>
                    <a:gd name="T45" fmla="*/ 136 h 200"/>
                    <a:gd name="T46" fmla="*/ 128 w 168"/>
                    <a:gd name="T47" fmla="*/ 160 h 200"/>
                    <a:gd name="T48" fmla="*/ 120 w 168"/>
                    <a:gd name="T49" fmla="*/ 184 h 200"/>
                    <a:gd name="T50" fmla="*/ 96 w 168"/>
                    <a:gd name="T51" fmla="*/ 192 h 200"/>
                    <a:gd name="T52" fmla="*/ 72 w 168"/>
                    <a:gd name="T53" fmla="*/ 200 h 200"/>
                    <a:gd name="T54" fmla="*/ 48 w 168"/>
                    <a:gd name="T55" fmla="*/ 184 h 200"/>
                    <a:gd name="T56" fmla="*/ 24 w 168"/>
                    <a:gd name="T57" fmla="*/ 168 h 20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68"/>
                    <a:gd name="T88" fmla="*/ 0 h 200"/>
                    <a:gd name="T89" fmla="*/ 168 w 168"/>
                    <a:gd name="T90" fmla="*/ 200 h 200"/>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68" h="200">
                      <a:moveTo>
                        <a:pt x="24" y="168"/>
                      </a:moveTo>
                      <a:lnTo>
                        <a:pt x="8" y="128"/>
                      </a:lnTo>
                      <a:lnTo>
                        <a:pt x="0" y="96"/>
                      </a:lnTo>
                      <a:lnTo>
                        <a:pt x="0" y="80"/>
                      </a:lnTo>
                      <a:lnTo>
                        <a:pt x="8" y="64"/>
                      </a:lnTo>
                      <a:lnTo>
                        <a:pt x="16" y="48"/>
                      </a:lnTo>
                      <a:lnTo>
                        <a:pt x="32" y="48"/>
                      </a:lnTo>
                      <a:lnTo>
                        <a:pt x="48" y="40"/>
                      </a:lnTo>
                      <a:lnTo>
                        <a:pt x="80" y="40"/>
                      </a:lnTo>
                      <a:lnTo>
                        <a:pt x="104" y="32"/>
                      </a:lnTo>
                      <a:lnTo>
                        <a:pt x="136" y="24"/>
                      </a:lnTo>
                      <a:lnTo>
                        <a:pt x="168" y="0"/>
                      </a:lnTo>
                      <a:lnTo>
                        <a:pt x="160" y="16"/>
                      </a:lnTo>
                      <a:lnTo>
                        <a:pt x="136" y="32"/>
                      </a:lnTo>
                      <a:lnTo>
                        <a:pt x="128" y="40"/>
                      </a:lnTo>
                      <a:lnTo>
                        <a:pt x="112" y="48"/>
                      </a:lnTo>
                      <a:lnTo>
                        <a:pt x="104" y="64"/>
                      </a:lnTo>
                      <a:lnTo>
                        <a:pt x="88" y="88"/>
                      </a:lnTo>
                      <a:lnTo>
                        <a:pt x="88" y="96"/>
                      </a:lnTo>
                      <a:lnTo>
                        <a:pt x="80" y="112"/>
                      </a:lnTo>
                      <a:lnTo>
                        <a:pt x="80" y="120"/>
                      </a:lnTo>
                      <a:lnTo>
                        <a:pt x="88" y="128"/>
                      </a:lnTo>
                      <a:lnTo>
                        <a:pt x="96" y="136"/>
                      </a:lnTo>
                      <a:lnTo>
                        <a:pt x="128" y="160"/>
                      </a:lnTo>
                      <a:lnTo>
                        <a:pt x="120" y="184"/>
                      </a:lnTo>
                      <a:lnTo>
                        <a:pt x="96" y="192"/>
                      </a:lnTo>
                      <a:lnTo>
                        <a:pt x="72" y="200"/>
                      </a:lnTo>
                      <a:lnTo>
                        <a:pt x="48" y="184"/>
                      </a:lnTo>
                      <a:lnTo>
                        <a:pt x="24" y="168"/>
                      </a:lnTo>
                      <a:close/>
                    </a:path>
                  </a:pathLst>
                </a:custGeom>
                <a:solidFill>
                  <a:srgbClr val="D29B00"/>
                </a:solidFill>
                <a:ln w="12700">
                  <a:solidFill>
                    <a:srgbClr val="000000"/>
                  </a:solidFill>
                  <a:round/>
                  <a:headEnd/>
                  <a:tailEnd/>
                </a:ln>
              </p:spPr>
              <p:txBody>
                <a:bodyPr/>
                <a:lstStyle/>
                <a:p>
                  <a:endParaRPr lang="en-US"/>
                </a:p>
              </p:txBody>
            </p:sp>
          </p:grpSp>
          <p:sp>
            <p:nvSpPr>
              <p:cNvPr id="3494" name="Freeform 643"/>
              <p:cNvSpPr>
                <a:spLocks noChangeAspect="1"/>
              </p:cNvSpPr>
              <p:nvPr/>
            </p:nvSpPr>
            <p:spPr bwMode="auto">
              <a:xfrm>
                <a:off x="4440" y="1184"/>
                <a:ext cx="104" cy="128"/>
              </a:xfrm>
              <a:custGeom>
                <a:avLst/>
                <a:gdLst>
                  <a:gd name="T0" fmla="*/ 104 w 104"/>
                  <a:gd name="T1" fmla="*/ 128 h 128"/>
                  <a:gd name="T2" fmla="*/ 56 w 104"/>
                  <a:gd name="T3" fmla="*/ 80 h 128"/>
                  <a:gd name="T4" fmla="*/ 16 w 104"/>
                  <a:gd name="T5" fmla="*/ 32 h 128"/>
                  <a:gd name="T6" fmla="*/ 0 w 104"/>
                  <a:gd name="T7" fmla="*/ 0 h 128"/>
                  <a:gd name="T8" fmla="*/ 104 w 104"/>
                  <a:gd name="T9" fmla="*/ 128 h 128"/>
                  <a:gd name="T10" fmla="*/ 0 60000 65536"/>
                  <a:gd name="T11" fmla="*/ 0 60000 65536"/>
                  <a:gd name="T12" fmla="*/ 0 60000 65536"/>
                  <a:gd name="T13" fmla="*/ 0 60000 65536"/>
                  <a:gd name="T14" fmla="*/ 0 60000 65536"/>
                  <a:gd name="T15" fmla="*/ 0 w 104"/>
                  <a:gd name="T16" fmla="*/ 0 h 128"/>
                  <a:gd name="T17" fmla="*/ 104 w 104"/>
                  <a:gd name="T18" fmla="*/ 128 h 128"/>
                </a:gdLst>
                <a:ahLst/>
                <a:cxnLst>
                  <a:cxn ang="T10">
                    <a:pos x="T0" y="T1"/>
                  </a:cxn>
                  <a:cxn ang="T11">
                    <a:pos x="T2" y="T3"/>
                  </a:cxn>
                  <a:cxn ang="T12">
                    <a:pos x="T4" y="T5"/>
                  </a:cxn>
                  <a:cxn ang="T13">
                    <a:pos x="T6" y="T7"/>
                  </a:cxn>
                  <a:cxn ang="T14">
                    <a:pos x="T8" y="T9"/>
                  </a:cxn>
                </a:cxnLst>
                <a:rect l="T15" t="T16" r="T17" b="T18"/>
                <a:pathLst>
                  <a:path w="104" h="128">
                    <a:moveTo>
                      <a:pt x="104" y="128"/>
                    </a:moveTo>
                    <a:lnTo>
                      <a:pt x="56" y="80"/>
                    </a:lnTo>
                    <a:lnTo>
                      <a:pt x="16" y="32"/>
                    </a:lnTo>
                    <a:lnTo>
                      <a:pt x="0" y="0"/>
                    </a:lnTo>
                    <a:lnTo>
                      <a:pt x="104" y="128"/>
                    </a:lnTo>
                    <a:close/>
                  </a:path>
                </a:pathLst>
              </a:custGeom>
              <a:solidFill>
                <a:srgbClr val="000000"/>
              </a:solidFill>
              <a:ln w="12700">
                <a:solidFill>
                  <a:srgbClr val="000000"/>
                </a:solidFill>
                <a:round/>
                <a:headEnd/>
                <a:tailEnd/>
              </a:ln>
            </p:spPr>
            <p:txBody>
              <a:bodyPr/>
              <a:lstStyle/>
              <a:p>
                <a:endParaRPr lang="en-US"/>
              </a:p>
            </p:txBody>
          </p:sp>
          <p:sp>
            <p:nvSpPr>
              <p:cNvPr id="3495" name="Freeform 644"/>
              <p:cNvSpPr>
                <a:spLocks noChangeAspect="1"/>
              </p:cNvSpPr>
              <p:nvPr/>
            </p:nvSpPr>
            <p:spPr bwMode="auto">
              <a:xfrm>
                <a:off x="2368" y="1840"/>
                <a:ext cx="64" cy="968"/>
              </a:xfrm>
              <a:custGeom>
                <a:avLst/>
                <a:gdLst>
                  <a:gd name="T0" fmla="*/ 64 w 64"/>
                  <a:gd name="T1" fmla="*/ 968 h 968"/>
                  <a:gd name="T2" fmla="*/ 48 w 64"/>
                  <a:gd name="T3" fmla="*/ 784 h 968"/>
                  <a:gd name="T4" fmla="*/ 24 w 64"/>
                  <a:gd name="T5" fmla="*/ 656 h 968"/>
                  <a:gd name="T6" fmla="*/ 0 w 64"/>
                  <a:gd name="T7" fmla="*/ 536 h 968"/>
                  <a:gd name="T8" fmla="*/ 40 w 64"/>
                  <a:gd name="T9" fmla="*/ 368 h 968"/>
                  <a:gd name="T10" fmla="*/ 32 w 64"/>
                  <a:gd name="T11" fmla="*/ 120 h 968"/>
                  <a:gd name="T12" fmla="*/ 24 w 64"/>
                  <a:gd name="T13" fmla="*/ 0 h 968"/>
                  <a:gd name="T14" fmla="*/ 0 60000 65536"/>
                  <a:gd name="T15" fmla="*/ 0 60000 65536"/>
                  <a:gd name="T16" fmla="*/ 0 60000 65536"/>
                  <a:gd name="T17" fmla="*/ 0 60000 65536"/>
                  <a:gd name="T18" fmla="*/ 0 60000 65536"/>
                  <a:gd name="T19" fmla="*/ 0 60000 65536"/>
                  <a:gd name="T20" fmla="*/ 0 60000 65536"/>
                  <a:gd name="T21" fmla="*/ 0 w 64"/>
                  <a:gd name="T22" fmla="*/ 0 h 968"/>
                  <a:gd name="T23" fmla="*/ 64 w 64"/>
                  <a:gd name="T24" fmla="*/ 968 h 96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4" h="968">
                    <a:moveTo>
                      <a:pt x="64" y="968"/>
                    </a:moveTo>
                    <a:lnTo>
                      <a:pt x="48" y="784"/>
                    </a:lnTo>
                    <a:lnTo>
                      <a:pt x="24" y="656"/>
                    </a:lnTo>
                    <a:lnTo>
                      <a:pt x="0" y="536"/>
                    </a:lnTo>
                    <a:lnTo>
                      <a:pt x="40" y="368"/>
                    </a:lnTo>
                    <a:lnTo>
                      <a:pt x="32" y="120"/>
                    </a:lnTo>
                    <a:lnTo>
                      <a:pt x="24" y="0"/>
                    </a:lnTo>
                  </a:path>
                </a:pathLst>
              </a:cu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496" name="Freeform 645"/>
              <p:cNvSpPr>
                <a:spLocks noChangeAspect="1"/>
              </p:cNvSpPr>
              <p:nvPr/>
            </p:nvSpPr>
            <p:spPr bwMode="auto">
              <a:xfrm>
                <a:off x="2176" y="976"/>
                <a:ext cx="360" cy="1224"/>
              </a:xfrm>
              <a:custGeom>
                <a:avLst/>
                <a:gdLst>
                  <a:gd name="T0" fmla="*/ 360 w 360"/>
                  <a:gd name="T1" fmla="*/ 16 h 1224"/>
                  <a:gd name="T2" fmla="*/ 296 w 360"/>
                  <a:gd name="T3" fmla="*/ 0 h 1224"/>
                  <a:gd name="T4" fmla="*/ 248 w 360"/>
                  <a:gd name="T5" fmla="*/ 0 h 1224"/>
                  <a:gd name="T6" fmla="*/ 208 w 360"/>
                  <a:gd name="T7" fmla="*/ 8 h 1224"/>
                  <a:gd name="T8" fmla="*/ 176 w 360"/>
                  <a:gd name="T9" fmla="*/ 16 h 1224"/>
                  <a:gd name="T10" fmla="*/ 144 w 360"/>
                  <a:gd name="T11" fmla="*/ 32 h 1224"/>
                  <a:gd name="T12" fmla="*/ 104 w 360"/>
                  <a:gd name="T13" fmla="*/ 64 h 1224"/>
                  <a:gd name="T14" fmla="*/ 80 w 360"/>
                  <a:gd name="T15" fmla="*/ 88 h 1224"/>
                  <a:gd name="T16" fmla="*/ 56 w 360"/>
                  <a:gd name="T17" fmla="*/ 120 h 1224"/>
                  <a:gd name="T18" fmla="*/ 40 w 360"/>
                  <a:gd name="T19" fmla="*/ 160 h 1224"/>
                  <a:gd name="T20" fmla="*/ 24 w 360"/>
                  <a:gd name="T21" fmla="*/ 208 h 1224"/>
                  <a:gd name="T22" fmla="*/ 8 w 360"/>
                  <a:gd name="T23" fmla="*/ 256 h 1224"/>
                  <a:gd name="T24" fmla="*/ 8 w 360"/>
                  <a:gd name="T25" fmla="*/ 312 h 1224"/>
                  <a:gd name="T26" fmla="*/ 0 w 360"/>
                  <a:gd name="T27" fmla="*/ 416 h 1224"/>
                  <a:gd name="T28" fmla="*/ 32 w 360"/>
                  <a:gd name="T29" fmla="*/ 600 h 1224"/>
                  <a:gd name="T30" fmla="*/ 88 w 360"/>
                  <a:gd name="T31" fmla="*/ 792 h 1224"/>
                  <a:gd name="T32" fmla="*/ 128 w 360"/>
                  <a:gd name="T33" fmla="*/ 1000 h 1224"/>
                  <a:gd name="T34" fmla="*/ 136 w 360"/>
                  <a:gd name="T35" fmla="*/ 1096 h 1224"/>
                  <a:gd name="T36" fmla="*/ 120 w 360"/>
                  <a:gd name="T37" fmla="*/ 1168 h 1224"/>
                  <a:gd name="T38" fmla="*/ 96 w 360"/>
                  <a:gd name="T39" fmla="*/ 1224 h 1224"/>
                  <a:gd name="T40" fmla="*/ 160 w 360"/>
                  <a:gd name="T41" fmla="*/ 1176 h 1224"/>
                  <a:gd name="T42" fmla="*/ 200 w 360"/>
                  <a:gd name="T43" fmla="*/ 1216 h 1224"/>
                  <a:gd name="T44" fmla="*/ 152 w 360"/>
                  <a:gd name="T45" fmla="*/ 992 h 1224"/>
                  <a:gd name="T46" fmla="*/ 112 w 360"/>
                  <a:gd name="T47" fmla="*/ 760 h 1224"/>
                  <a:gd name="T48" fmla="*/ 72 w 360"/>
                  <a:gd name="T49" fmla="*/ 560 h 1224"/>
                  <a:gd name="T50" fmla="*/ 56 w 360"/>
                  <a:gd name="T51" fmla="*/ 376 h 1224"/>
                  <a:gd name="T52" fmla="*/ 80 w 360"/>
                  <a:gd name="T53" fmla="*/ 264 h 1224"/>
                  <a:gd name="T54" fmla="*/ 104 w 360"/>
                  <a:gd name="T55" fmla="*/ 144 h 1224"/>
                  <a:gd name="T56" fmla="*/ 136 w 360"/>
                  <a:gd name="T57" fmla="*/ 80 h 1224"/>
                  <a:gd name="T58" fmla="*/ 184 w 360"/>
                  <a:gd name="T59" fmla="*/ 40 h 1224"/>
                  <a:gd name="T60" fmla="*/ 264 w 360"/>
                  <a:gd name="T61" fmla="*/ 32 h 1224"/>
                  <a:gd name="T62" fmla="*/ 360 w 360"/>
                  <a:gd name="T63" fmla="*/ 16 h 122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60"/>
                  <a:gd name="T97" fmla="*/ 0 h 1224"/>
                  <a:gd name="T98" fmla="*/ 360 w 360"/>
                  <a:gd name="T99" fmla="*/ 1224 h 1224"/>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60" h="1224">
                    <a:moveTo>
                      <a:pt x="360" y="16"/>
                    </a:moveTo>
                    <a:lnTo>
                      <a:pt x="296" y="0"/>
                    </a:lnTo>
                    <a:lnTo>
                      <a:pt x="248" y="0"/>
                    </a:lnTo>
                    <a:lnTo>
                      <a:pt x="208" y="8"/>
                    </a:lnTo>
                    <a:lnTo>
                      <a:pt x="176" y="16"/>
                    </a:lnTo>
                    <a:lnTo>
                      <a:pt x="144" y="32"/>
                    </a:lnTo>
                    <a:lnTo>
                      <a:pt x="104" y="64"/>
                    </a:lnTo>
                    <a:lnTo>
                      <a:pt x="80" y="88"/>
                    </a:lnTo>
                    <a:lnTo>
                      <a:pt x="56" y="120"/>
                    </a:lnTo>
                    <a:lnTo>
                      <a:pt x="40" y="160"/>
                    </a:lnTo>
                    <a:lnTo>
                      <a:pt x="24" y="208"/>
                    </a:lnTo>
                    <a:lnTo>
                      <a:pt x="8" y="256"/>
                    </a:lnTo>
                    <a:lnTo>
                      <a:pt x="8" y="312"/>
                    </a:lnTo>
                    <a:lnTo>
                      <a:pt x="0" y="416"/>
                    </a:lnTo>
                    <a:lnTo>
                      <a:pt x="32" y="600"/>
                    </a:lnTo>
                    <a:lnTo>
                      <a:pt x="88" y="792"/>
                    </a:lnTo>
                    <a:lnTo>
                      <a:pt x="128" y="1000"/>
                    </a:lnTo>
                    <a:lnTo>
                      <a:pt x="136" y="1096"/>
                    </a:lnTo>
                    <a:lnTo>
                      <a:pt x="120" y="1168"/>
                    </a:lnTo>
                    <a:lnTo>
                      <a:pt x="96" y="1224"/>
                    </a:lnTo>
                    <a:lnTo>
                      <a:pt x="160" y="1176"/>
                    </a:lnTo>
                    <a:lnTo>
                      <a:pt x="200" y="1216"/>
                    </a:lnTo>
                    <a:lnTo>
                      <a:pt x="152" y="992"/>
                    </a:lnTo>
                    <a:lnTo>
                      <a:pt x="112" y="760"/>
                    </a:lnTo>
                    <a:lnTo>
                      <a:pt x="72" y="560"/>
                    </a:lnTo>
                    <a:lnTo>
                      <a:pt x="56" y="376"/>
                    </a:lnTo>
                    <a:lnTo>
                      <a:pt x="80" y="264"/>
                    </a:lnTo>
                    <a:lnTo>
                      <a:pt x="104" y="144"/>
                    </a:lnTo>
                    <a:lnTo>
                      <a:pt x="136" y="80"/>
                    </a:lnTo>
                    <a:lnTo>
                      <a:pt x="184" y="40"/>
                    </a:lnTo>
                    <a:lnTo>
                      <a:pt x="264" y="32"/>
                    </a:lnTo>
                    <a:lnTo>
                      <a:pt x="360" y="16"/>
                    </a:lnTo>
                    <a:close/>
                  </a:path>
                </a:pathLst>
              </a:custGeom>
              <a:solidFill>
                <a:srgbClr val="D29B00"/>
              </a:solidFill>
              <a:ln w="12700">
                <a:solidFill>
                  <a:srgbClr val="000000"/>
                </a:solidFill>
                <a:round/>
                <a:headEnd/>
                <a:tailEnd/>
              </a:ln>
            </p:spPr>
            <p:txBody>
              <a:bodyPr/>
              <a:lstStyle/>
              <a:p>
                <a:endParaRPr lang="en-US"/>
              </a:p>
            </p:txBody>
          </p:sp>
          <p:sp>
            <p:nvSpPr>
              <p:cNvPr id="3497" name="Freeform 646"/>
              <p:cNvSpPr>
                <a:spLocks noChangeAspect="1"/>
              </p:cNvSpPr>
              <p:nvPr/>
            </p:nvSpPr>
            <p:spPr bwMode="auto">
              <a:xfrm>
                <a:off x="2256" y="2144"/>
                <a:ext cx="136" cy="304"/>
              </a:xfrm>
              <a:custGeom>
                <a:avLst/>
                <a:gdLst>
                  <a:gd name="T0" fmla="*/ 80 w 136"/>
                  <a:gd name="T1" fmla="*/ 0 h 304"/>
                  <a:gd name="T2" fmla="*/ 16 w 136"/>
                  <a:gd name="T3" fmla="*/ 56 h 304"/>
                  <a:gd name="T4" fmla="*/ 0 w 136"/>
                  <a:gd name="T5" fmla="*/ 96 h 304"/>
                  <a:gd name="T6" fmla="*/ 24 w 136"/>
                  <a:gd name="T7" fmla="*/ 72 h 304"/>
                  <a:gd name="T8" fmla="*/ 0 w 136"/>
                  <a:gd name="T9" fmla="*/ 152 h 304"/>
                  <a:gd name="T10" fmla="*/ 32 w 136"/>
                  <a:gd name="T11" fmla="*/ 128 h 304"/>
                  <a:gd name="T12" fmla="*/ 8 w 136"/>
                  <a:gd name="T13" fmla="*/ 232 h 304"/>
                  <a:gd name="T14" fmla="*/ 48 w 136"/>
                  <a:gd name="T15" fmla="*/ 192 h 304"/>
                  <a:gd name="T16" fmla="*/ 64 w 136"/>
                  <a:gd name="T17" fmla="*/ 264 h 304"/>
                  <a:gd name="T18" fmla="*/ 112 w 136"/>
                  <a:gd name="T19" fmla="*/ 304 h 304"/>
                  <a:gd name="T20" fmla="*/ 104 w 136"/>
                  <a:gd name="T21" fmla="*/ 232 h 304"/>
                  <a:gd name="T22" fmla="*/ 136 w 136"/>
                  <a:gd name="T23" fmla="*/ 144 h 304"/>
                  <a:gd name="T24" fmla="*/ 112 w 136"/>
                  <a:gd name="T25" fmla="*/ 48 h 304"/>
                  <a:gd name="T26" fmla="*/ 80 w 136"/>
                  <a:gd name="T27" fmla="*/ 0 h 30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36"/>
                  <a:gd name="T43" fmla="*/ 0 h 304"/>
                  <a:gd name="T44" fmla="*/ 136 w 136"/>
                  <a:gd name="T45" fmla="*/ 304 h 30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36" h="304">
                    <a:moveTo>
                      <a:pt x="80" y="0"/>
                    </a:moveTo>
                    <a:lnTo>
                      <a:pt x="16" y="56"/>
                    </a:lnTo>
                    <a:lnTo>
                      <a:pt x="0" y="96"/>
                    </a:lnTo>
                    <a:lnTo>
                      <a:pt x="24" y="72"/>
                    </a:lnTo>
                    <a:lnTo>
                      <a:pt x="0" y="152"/>
                    </a:lnTo>
                    <a:lnTo>
                      <a:pt x="32" y="128"/>
                    </a:lnTo>
                    <a:lnTo>
                      <a:pt x="8" y="232"/>
                    </a:lnTo>
                    <a:lnTo>
                      <a:pt x="48" y="192"/>
                    </a:lnTo>
                    <a:lnTo>
                      <a:pt x="64" y="264"/>
                    </a:lnTo>
                    <a:lnTo>
                      <a:pt x="112" y="304"/>
                    </a:lnTo>
                    <a:lnTo>
                      <a:pt x="104" y="232"/>
                    </a:lnTo>
                    <a:lnTo>
                      <a:pt x="136" y="144"/>
                    </a:lnTo>
                    <a:lnTo>
                      <a:pt x="112" y="48"/>
                    </a:lnTo>
                    <a:lnTo>
                      <a:pt x="80" y="0"/>
                    </a:lnTo>
                    <a:close/>
                  </a:path>
                </a:pathLst>
              </a:custGeom>
              <a:solidFill>
                <a:srgbClr val="FFBF7F"/>
              </a:solidFill>
              <a:ln w="12700">
                <a:solidFill>
                  <a:srgbClr val="000000"/>
                </a:solidFill>
                <a:round/>
                <a:headEnd/>
                <a:tailEnd/>
              </a:ln>
            </p:spPr>
            <p:txBody>
              <a:bodyPr/>
              <a:lstStyle/>
              <a:p>
                <a:endParaRPr lang="en-US"/>
              </a:p>
            </p:txBody>
          </p:sp>
          <p:sp>
            <p:nvSpPr>
              <p:cNvPr id="3498" name="Freeform 647"/>
              <p:cNvSpPr>
                <a:spLocks noChangeAspect="1"/>
              </p:cNvSpPr>
              <p:nvPr/>
            </p:nvSpPr>
            <p:spPr bwMode="auto">
              <a:xfrm>
                <a:off x="2232" y="992"/>
                <a:ext cx="296" cy="1176"/>
              </a:xfrm>
              <a:custGeom>
                <a:avLst/>
                <a:gdLst>
                  <a:gd name="T0" fmla="*/ 136 w 296"/>
                  <a:gd name="T1" fmla="*/ 1176 h 1176"/>
                  <a:gd name="T2" fmla="*/ 128 w 296"/>
                  <a:gd name="T3" fmla="*/ 936 h 1176"/>
                  <a:gd name="T4" fmla="*/ 88 w 296"/>
                  <a:gd name="T5" fmla="*/ 720 h 1176"/>
                  <a:gd name="T6" fmla="*/ 72 w 296"/>
                  <a:gd name="T7" fmla="*/ 592 h 1176"/>
                  <a:gd name="T8" fmla="*/ 56 w 296"/>
                  <a:gd name="T9" fmla="*/ 488 h 1176"/>
                  <a:gd name="T10" fmla="*/ 56 w 296"/>
                  <a:gd name="T11" fmla="*/ 376 h 1176"/>
                  <a:gd name="T12" fmla="*/ 64 w 296"/>
                  <a:gd name="T13" fmla="*/ 280 h 1176"/>
                  <a:gd name="T14" fmla="*/ 80 w 296"/>
                  <a:gd name="T15" fmla="*/ 192 h 1176"/>
                  <a:gd name="T16" fmla="*/ 96 w 296"/>
                  <a:gd name="T17" fmla="*/ 128 h 1176"/>
                  <a:gd name="T18" fmla="*/ 120 w 296"/>
                  <a:gd name="T19" fmla="*/ 88 h 1176"/>
                  <a:gd name="T20" fmla="*/ 152 w 296"/>
                  <a:gd name="T21" fmla="*/ 64 h 1176"/>
                  <a:gd name="T22" fmla="*/ 192 w 296"/>
                  <a:gd name="T23" fmla="*/ 40 h 1176"/>
                  <a:gd name="T24" fmla="*/ 232 w 296"/>
                  <a:gd name="T25" fmla="*/ 16 h 1176"/>
                  <a:gd name="T26" fmla="*/ 296 w 296"/>
                  <a:gd name="T27" fmla="*/ 0 h 1176"/>
                  <a:gd name="T28" fmla="*/ 232 w 296"/>
                  <a:gd name="T29" fmla="*/ 0 h 1176"/>
                  <a:gd name="T30" fmla="*/ 184 w 296"/>
                  <a:gd name="T31" fmla="*/ 8 h 1176"/>
                  <a:gd name="T32" fmla="*/ 128 w 296"/>
                  <a:gd name="T33" fmla="*/ 24 h 1176"/>
                  <a:gd name="T34" fmla="*/ 88 w 296"/>
                  <a:gd name="T35" fmla="*/ 48 h 1176"/>
                  <a:gd name="T36" fmla="*/ 64 w 296"/>
                  <a:gd name="T37" fmla="*/ 80 h 1176"/>
                  <a:gd name="T38" fmla="*/ 48 w 296"/>
                  <a:gd name="T39" fmla="*/ 112 h 1176"/>
                  <a:gd name="T40" fmla="*/ 24 w 296"/>
                  <a:gd name="T41" fmla="*/ 192 h 1176"/>
                  <a:gd name="T42" fmla="*/ 16 w 296"/>
                  <a:gd name="T43" fmla="*/ 272 h 1176"/>
                  <a:gd name="T44" fmla="*/ 0 w 296"/>
                  <a:gd name="T45" fmla="*/ 336 h 1176"/>
                  <a:gd name="T46" fmla="*/ 0 w 296"/>
                  <a:gd name="T47" fmla="*/ 424 h 1176"/>
                  <a:gd name="T48" fmla="*/ 8 w 296"/>
                  <a:gd name="T49" fmla="*/ 496 h 1176"/>
                  <a:gd name="T50" fmla="*/ 24 w 296"/>
                  <a:gd name="T51" fmla="*/ 592 h 1176"/>
                  <a:gd name="T52" fmla="*/ 56 w 296"/>
                  <a:gd name="T53" fmla="*/ 736 h 1176"/>
                  <a:gd name="T54" fmla="*/ 96 w 296"/>
                  <a:gd name="T55" fmla="*/ 968 h 1176"/>
                  <a:gd name="T56" fmla="*/ 136 w 296"/>
                  <a:gd name="T57" fmla="*/ 1176 h 117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96"/>
                  <a:gd name="T88" fmla="*/ 0 h 1176"/>
                  <a:gd name="T89" fmla="*/ 296 w 296"/>
                  <a:gd name="T90" fmla="*/ 1176 h 117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96" h="1176">
                    <a:moveTo>
                      <a:pt x="136" y="1176"/>
                    </a:moveTo>
                    <a:lnTo>
                      <a:pt x="128" y="936"/>
                    </a:lnTo>
                    <a:lnTo>
                      <a:pt x="88" y="720"/>
                    </a:lnTo>
                    <a:lnTo>
                      <a:pt x="72" y="592"/>
                    </a:lnTo>
                    <a:lnTo>
                      <a:pt x="56" y="488"/>
                    </a:lnTo>
                    <a:lnTo>
                      <a:pt x="56" y="376"/>
                    </a:lnTo>
                    <a:lnTo>
                      <a:pt x="64" y="280"/>
                    </a:lnTo>
                    <a:lnTo>
                      <a:pt x="80" y="192"/>
                    </a:lnTo>
                    <a:lnTo>
                      <a:pt x="96" y="128"/>
                    </a:lnTo>
                    <a:lnTo>
                      <a:pt x="120" y="88"/>
                    </a:lnTo>
                    <a:lnTo>
                      <a:pt x="152" y="64"/>
                    </a:lnTo>
                    <a:lnTo>
                      <a:pt x="192" y="40"/>
                    </a:lnTo>
                    <a:lnTo>
                      <a:pt x="232" y="16"/>
                    </a:lnTo>
                    <a:lnTo>
                      <a:pt x="296" y="0"/>
                    </a:lnTo>
                    <a:lnTo>
                      <a:pt x="232" y="0"/>
                    </a:lnTo>
                    <a:lnTo>
                      <a:pt x="184" y="8"/>
                    </a:lnTo>
                    <a:lnTo>
                      <a:pt x="128" y="24"/>
                    </a:lnTo>
                    <a:lnTo>
                      <a:pt x="88" y="48"/>
                    </a:lnTo>
                    <a:lnTo>
                      <a:pt x="64" y="80"/>
                    </a:lnTo>
                    <a:lnTo>
                      <a:pt x="48" y="112"/>
                    </a:lnTo>
                    <a:lnTo>
                      <a:pt x="24" y="192"/>
                    </a:lnTo>
                    <a:lnTo>
                      <a:pt x="16" y="272"/>
                    </a:lnTo>
                    <a:lnTo>
                      <a:pt x="0" y="336"/>
                    </a:lnTo>
                    <a:lnTo>
                      <a:pt x="0" y="424"/>
                    </a:lnTo>
                    <a:lnTo>
                      <a:pt x="8" y="496"/>
                    </a:lnTo>
                    <a:lnTo>
                      <a:pt x="24" y="592"/>
                    </a:lnTo>
                    <a:lnTo>
                      <a:pt x="56" y="736"/>
                    </a:lnTo>
                    <a:lnTo>
                      <a:pt x="96" y="968"/>
                    </a:lnTo>
                    <a:lnTo>
                      <a:pt x="136" y="1176"/>
                    </a:lnTo>
                    <a:close/>
                  </a:path>
                </a:pathLst>
              </a:custGeom>
              <a:solidFill>
                <a:srgbClr val="C18345"/>
              </a:solidFill>
              <a:ln w="12700">
                <a:solidFill>
                  <a:srgbClr val="000000"/>
                </a:solidFill>
                <a:round/>
                <a:headEnd/>
                <a:tailEnd/>
              </a:ln>
            </p:spPr>
            <p:txBody>
              <a:bodyPr/>
              <a:lstStyle/>
              <a:p>
                <a:endParaRPr lang="en-US"/>
              </a:p>
            </p:txBody>
          </p:sp>
        </p:grpSp>
        <p:grpSp>
          <p:nvGrpSpPr>
            <p:cNvPr id="3444" name="Group 648"/>
            <p:cNvGrpSpPr>
              <a:grpSpLocks noChangeAspect="1"/>
            </p:cNvGrpSpPr>
            <p:nvPr/>
          </p:nvGrpSpPr>
          <p:grpSpPr bwMode="auto">
            <a:xfrm flipH="1">
              <a:off x="2704" y="360"/>
              <a:ext cx="827" cy="867"/>
              <a:chOff x="2064" y="312"/>
              <a:chExt cx="2872" cy="2712"/>
            </a:xfrm>
          </p:grpSpPr>
          <p:grpSp>
            <p:nvGrpSpPr>
              <p:cNvPr id="3445" name="Group 649"/>
              <p:cNvGrpSpPr>
                <a:grpSpLocks noChangeAspect="1"/>
              </p:cNvGrpSpPr>
              <p:nvPr/>
            </p:nvGrpSpPr>
            <p:grpSpPr bwMode="auto">
              <a:xfrm>
                <a:off x="4656" y="312"/>
                <a:ext cx="208" cy="576"/>
                <a:chOff x="4688" y="248"/>
                <a:chExt cx="208" cy="576"/>
              </a:xfrm>
            </p:grpSpPr>
            <p:sp>
              <p:nvSpPr>
                <p:cNvPr id="3472" name="Freeform 650"/>
                <p:cNvSpPr>
                  <a:spLocks noChangeAspect="1"/>
                </p:cNvSpPr>
                <p:nvPr/>
              </p:nvSpPr>
              <p:spPr bwMode="auto">
                <a:xfrm>
                  <a:off x="4688" y="248"/>
                  <a:ext cx="208" cy="576"/>
                </a:xfrm>
                <a:custGeom>
                  <a:avLst/>
                  <a:gdLst>
                    <a:gd name="T0" fmla="*/ 96 w 208"/>
                    <a:gd name="T1" fmla="*/ 0 h 248"/>
                    <a:gd name="T2" fmla="*/ 128 w 208"/>
                    <a:gd name="T3" fmla="*/ 26607217 h 248"/>
                    <a:gd name="T4" fmla="*/ 160 w 208"/>
                    <a:gd name="T5" fmla="*/ 53055402 h 248"/>
                    <a:gd name="T6" fmla="*/ 192 w 208"/>
                    <a:gd name="T7" fmla="*/ 106844871 h 248"/>
                    <a:gd name="T8" fmla="*/ 208 w 208"/>
                    <a:gd name="T9" fmla="*/ 146344125 h 248"/>
                    <a:gd name="T10" fmla="*/ 208 w 208"/>
                    <a:gd name="T11" fmla="*/ 200001456 h 248"/>
                    <a:gd name="T12" fmla="*/ 200 w 208"/>
                    <a:gd name="T13" fmla="*/ 239499887 h 248"/>
                    <a:gd name="T14" fmla="*/ 176 w 208"/>
                    <a:gd name="T15" fmla="*/ 279668508 h 248"/>
                    <a:gd name="T16" fmla="*/ 144 w 208"/>
                    <a:gd name="T17" fmla="*/ 319810552 h 248"/>
                    <a:gd name="T18" fmla="*/ 112 w 208"/>
                    <a:gd name="T19" fmla="*/ 372962206 h 248"/>
                    <a:gd name="T20" fmla="*/ 104 w 208"/>
                    <a:gd name="T21" fmla="*/ 413149464 h 248"/>
                    <a:gd name="T22" fmla="*/ 72 w 208"/>
                    <a:gd name="T23" fmla="*/ 413149464 h 248"/>
                    <a:gd name="T24" fmla="*/ 40 w 208"/>
                    <a:gd name="T25" fmla="*/ 386532704 h 248"/>
                    <a:gd name="T26" fmla="*/ 8 w 208"/>
                    <a:gd name="T27" fmla="*/ 346417785 h 248"/>
                    <a:gd name="T28" fmla="*/ 0 w 208"/>
                    <a:gd name="T29" fmla="*/ 293243818 h 248"/>
                    <a:gd name="T30" fmla="*/ 8 w 208"/>
                    <a:gd name="T31" fmla="*/ 279668508 h 248"/>
                    <a:gd name="T32" fmla="*/ 64 w 208"/>
                    <a:gd name="T33" fmla="*/ 253229683 h 248"/>
                    <a:gd name="T34" fmla="*/ 88 w 208"/>
                    <a:gd name="T35" fmla="*/ 239499887 h 248"/>
                    <a:gd name="T36" fmla="*/ 112 w 208"/>
                    <a:gd name="T37" fmla="*/ 200001456 h 248"/>
                    <a:gd name="T38" fmla="*/ 120 w 208"/>
                    <a:gd name="T39" fmla="*/ 133358110 h 248"/>
                    <a:gd name="T40" fmla="*/ 120 w 208"/>
                    <a:gd name="T41" fmla="*/ 66731695 h 248"/>
                    <a:gd name="T42" fmla="*/ 96 w 208"/>
                    <a:gd name="T43" fmla="*/ 0 h 24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08"/>
                    <a:gd name="T67" fmla="*/ 0 h 248"/>
                    <a:gd name="T68" fmla="*/ 208 w 208"/>
                    <a:gd name="T69" fmla="*/ 248 h 248"/>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08" h="248">
                      <a:moveTo>
                        <a:pt x="96" y="0"/>
                      </a:moveTo>
                      <a:lnTo>
                        <a:pt x="128" y="16"/>
                      </a:lnTo>
                      <a:lnTo>
                        <a:pt x="160" y="32"/>
                      </a:lnTo>
                      <a:lnTo>
                        <a:pt x="192" y="64"/>
                      </a:lnTo>
                      <a:lnTo>
                        <a:pt x="208" y="88"/>
                      </a:lnTo>
                      <a:lnTo>
                        <a:pt x="208" y="120"/>
                      </a:lnTo>
                      <a:lnTo>
                        <a:pt x="200" y="144"/>
                      </a:lnTo>
                      <a:lnTo>
                        <a:pt x="176" y="168"/>
                      </a:lnTo>
                      <a:lnTo>
                        <a:pt x="144" y="192"/>
                      </a:lnTo>
                      <a:lnTo>
                        <a:pt x="112" y="224"/>
                      </a:lnTo>
                      <a:lnTo>
                        <a:pt x="104" y="248"/>
                      </a:lnTo>
                      <a:lnTo>
                        <a:pt x="72" y="248"/>
                      </a:lnTo>
                      <a:lnTo>
                        <a:pt x="40" y="232"/>
                      </a:lnTo>
                      <a:lnTo>
                        <a:pt x="8" y="208"/>
                      </a:lnTo>
                      <a:lnTo>
                        <a:pt x="0" y="176"/>
                      </a:lnTo>
                      <a:lnTo>
                        <a:pt x="8" y="168"/>
                      </a:lnTo>
                      <a:lnTo>
                        <a:pt x="64" y="152"/>
                      </a:lnTo>
                      <a:lnTo>
                        <a:pt x="88" y="144"/>
                      </a:lnTo>
                      <a:lnTo>
                        <a:pt x="112" y="120"/>
                      </a:lnTo>
                      <a:lnTo>
                        <a:pt x="120" y="80"/>
                      </a:lnTo>
                      <a:lnTo>
                        <a:pt x="120" y="40"/>
                      </a:lnTo>
                      <a:lnTo>
                        <a:pt x="96" y="0"/>
                      </a:lnTo>
                      <a:close/>
                    </a:path>
                  </a:pathLst>
                </a:custGeom>
                <a:solidFill>
                  <a:srgbClr val="FFC729"/>
                </a:solidFill>
                <a:ln w="12700">
                  <a:solidFill>
                    <a:schemeClr val="tx1"/>
                  </a:solidFill>
                  <a:round/>
                  <a:headEnd/>
                  <a:tailEnd/>
                </a:ln>
              </p:spPr>
              <p:txBody>
                <a:bodyPr/>
                <a:lstStyle/>
                <a:p>
                  <a:endParaRPr lang="en-US"/>
                </a:p>
              </p:txBody>
            </p:sp>
            <p:sp>
              <p:nvSpPr>
                <p:cNvPr id="3473" name="Freeform 651"/>
                <p:cNvSpPr>
                  <a:spLocks noChangeAspect="1"/>
                </p:cNvSpPr>
                <p:nvPr/>
              </p:nvSpPr>
              <p:spPr bwMode="auto">
                <a:xfrm>
                  <a:off x="4728" y="320"/>
                  <a:ext cx="160" cy="504"/>
                </a:xfrm>
                <a:custGeom>
                  <a:avLst/>
                  <a:gdLst>
                    <a:gd name="T0" fmla="*/ 104 w 160"/>
                    <a:gd name="T1" fmla="*/ 0 h 208"/>
                    <a:gd name="T2" fmla="*/ 128 w 160"/>
                    <a:gd name="T3" fmla="*/ 55299045 h 208"/>
                    <a:gd name="T4" fmla="*/ 152 w 160"/>
                    <a:gd name="T5" fmla="*/ 110195057 h 208"/>
                    <a:gd name="T6" fmla="*/ 160 w 160"/>
                    <a:gd name="T7" fmla="*/ 219087067 h 208"/>
                    <a:gd name="T8" fmla="*/ 160 w 160"/>
                    <a:gd name="T9" fmla="*/ 300639707 h 208"/>
                    <a:gd name="T10" fmla="*/ 144 w 160"/>
                    <a:gd name="T11" fmla="*/ 382936154 h 208"/>
                    <a:gd name="T12" fmla="*/ 120 w 160"/>
                    <a:gd name="T13" fmla="*/ 466128878 h 208"/>
                    <a:gd name="T14" fmla="*/ 96 w 160"/>
                    <a:gd name="T15" fmla="*/ 547907450 h 208"/>
                    <a:gd name="T16" fmla="*/ 80 w 160"/>
                    <a:gd name="T17" fmla="*/ 629915328 h 208"/>
                    <a:gd name="T18" fmla="*/ 56 w 160"/>
                    <a:gd name="T19" fmla="*/ 684671434 h 208"/>
                    <a:gd name="T20" fmla="*/ 40 w 160"/>
                    <a:gd name="T21" fmla="*/ 711673769 h 208"/>
                    <a:gd name="T22" fmla="*/ 16 w 160"/>
                    <a:gd name="T23" fmla="*/ 656777755 h 208"/>
                    <a:gd name="T24" fmla="*/ 0 w 160"/>
                    <a:gd name="T25" fmla="*/ 629915328 h 208"/>
                    <a:gd name="T26" fmla="*/ 0 w 160"/>
                    <a:gd name="T27" fmla="*/ 547907450 h 208"/>
                    <a:gd name="T28" fmla="*/ 16 w 160"/>
                    <a:gd name="T29" fmla="*/ 519720412 h 208"/>
                    <a:gd name="T30" fmla="*/ 48 w 160"/>
                    <a:gd name="T31" fmla="*/ 493011419 h 208"/>
                    <a:gd name="T32" fmla="*/ 64 w 160"/>
                    <a:gd name="T33" fmla="*/ 437746794 h 208"/>
                    <a:gd name="T34" fmla="*/ 88 w 160"/>
                    <a:gd name="T35" fmla="*/ 382936154 h 208"/>
                    <a:gd name="T36" fmla="*/ 112 w 160"/>
                    <a:gd name="T37" fmla="*/ 300639707 h 208"/>
                    <a:gd name="T38" fmla="*/ 120 w 160"/>
                    <a:gd name="T39" fmla="*/ 192370648 h 208"/>
                    <a:gd name="T40" fmla="*/ 120 w 160"/>
                    <a:gd name="T41" fmla="*/ 110195057 h 208"/>
                    <a:gd name="T42" fmla="*/ 104 w 160"/>
                    <a:gd name="T43" fmla="*/ 0 h 20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60"/>
                    <a:gd name="T67" fmla="*/ 0 h 208"/>
                    <a:gd name="T68" fmla="*/ 160 w 160"/>
                    <a:gd name="T69" fmla="*/ 208 h 208"/>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60" h="208">
                      <a:moveTo>
                        <a:pt x="104" y="0"/>
                      </a:moveTo>
                      <a:lnTo>
                        <a:pt x="128" y="16"/>
                      </a:lnTo>
                      <a:lnTo>
                        <a:pt x="152" y="32"/>
                      </a:lnTo>
                      <a:lnTo>
                        <a:pt x="160" y="64"/>
                      </a:lnTo>
                      <a:lnTo>
                        <a:pt x="160" y="88"/>
                      </a:lnTo>
                      <a:lnTo>
                        <a:pt x="144" y="112"/>
                      </a:lnTo>
                      <a:lnTo>
                        <a:pt x="120" y="136"/>
                      </a:lnTo>
                      <a:lnTo>
                        <a:pt x="96" y="160"/>
                      </a:lnTo>
                      <a:lnTo>
                        <a:pt x="80" y="184"/>
                      </a:lnTo>
                      <a:lnTo>
                        <a:pt x="56" y="200"/>
                      </a:lnTo>
                      <a:lnTo>
                        <a:pt x="40" y="208"/>
                      </a:lnTo>
                      <a:lnTo>
                        <a:pt x="16" y="192"/>
                      </a:lnTo>
                      <a:lnTo>
                        <a:pt x="0" y="184"/>
                      </a:lnTo>
                      <a:lnTo>
                        <a:pt x="0" y="160"/>
                      </a:lnTo>
                      <a:lnTo>
                        <a:pt x="16" y="152"/>
                      </a:lnTo>
                      <a:lnTo>
                        <a:pt x="48" y="144"/>
                      </a:lnTo>
                      <a:lnTo>
                        <a:pt x="64" y="128"/>
                      </a:lnTo>
                      <a:lnTo>
                        <a:pt x="88" y="112"/>
                      </a:lnTo>
                      <a:lnTo>
                        <a:pt x="112" y="88"/>
                      </a:lnTo>
                      <a:lnTo>
                        <a:pt x="120" y="56"/>
                      </a:lnTo>
                      <a:lnTo>
                        <a:pt x="120" y="32"/>
                      </a:lnTo>
                      <a:lnTo>
                        <a:pt x="104" y="0"/>
                      </a:lnTo>
                      <a:close/>
                    </a:path>
                  </a:pathLst>
                </a:custGeom>
                <a:solidFill>
                  <a:srgbClr val="D29B00"/>
                </a:solidFill>
                <a:ln w="12700">
                  <a:solidFill>
                    <a:schemeClr val="tx1"/>
                  </a:solidFill>
                  <a:round/>
                  <a:headEnd/>
                  <a:tailEnd/>
                </a:ln>
              </p:spPr>
              <p:txBody>
                <a:bodyPr/>
                <a:lstStyle/>
                <a:p>
                  <a:endParaRPr lang="en-US"/>
                </a:p>
              </p:txBody>
            </p:sp>
          </p:grpSp>
          <p:sp>
            <p:nvSpPr>
              <p:cNvPr id="3446" name="Freeform 652"/>
              <p:cNvSpPr>
                <a:spLocks noChangeAspect="1"/>
              </p:cNvSpPr>
              <p:nvPr/>
            </p:nvSpPr>
            <p:spPr bwMode="auto">
              <a:xfrm>
                <a:off x="3484" y="768"/>
                <a:ext cx="563" cy="274"/>
              </a:xfrm>
              <a:custGeom>
                <a:avLst/>
                <a:gdLst>
                  <a:gd name="T0" fmla="*/ 60 w 563"/>
                  <a:gd name="T1" fmla="*/ 1516 h 242"/>
                  <a:gd name="T2" fmla="*/ 180 w 563"/>
                  <a:gd name="T3" fmla="*/ 264 h 242"/>
                  <a:gd name="T4" fmla="*/ 228 w 563"/>
                  <a:gd name="T5" fmla="*/ 61 h 242"/>
                  <a:gd name="T6" fmla="*/ 276 w 563"/>
                  <a:gd name="T7" fmla="*/ 128 h 242"/>
                  <a:gd name="T8" fmla="*/ 372 w 563"/>
                  <a:gd name="T9" fmla="*/ 0 h 242"/>
                  <a:gd name="T10" fmla="*/ 428 w 563"/>
                  <a:gd name="T11" fmla="*/ 128 h 242"/>
                  <a:gd name="T12" fmla="*/ 460 w 563"/>
                  <a:gd name="T13" fmla="*/ 600 h 242"/>
                  <a:gd name="T14" fmla="*/ 500 w 563"/>
                  <a:gd name="T15" fmla="*/ 1065 h 242"/>
                  <a:gd name="T16" fmla="*/ 76 w 563"/>
                  <a:gd name="T17" fmla="*/ 1918 h 242"/>
                  <a:gd name="T18" fmla="*/ 60 w 563"/>
                  <a:gd name="T19" fmla="*/ 1516 h 24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63"/>
                  <a:gd name="T31" fmla="*/ 0 h 242"/>
                  <a:gd name="T32" fmla="*/ 563 w 563"/>
                  <a:gd name="T33" fmla="*/ 242 h 24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63" h="242">
                    <a:moveTo>
                      <a:pt x="60" y="184"/>
                    </a:moveTo>
                    <a:cubicBezTo>
                      <a:pt x="77" y="150"/>
                      <a:pt x="152" y="61"/>
                      <a:pt x="180" y="32"/>
                    </a:cubicBezTo>
                    <a:cubicBezTo>
                      <a:pt x="207" y="2"/>
                      <a:pt x="212" y="10"/>
                      <a:pt x="228" y="8"/>
                    </a:cubicBezTo>
                    <a:cubicBezTo>
                      <a:pt x="243" y="5"/>
                      <a:pt x="252" y="17"/>
                      <a:pt x="276" y="16"/>
                    </a:cubicBezTo>
                    <a:cubicBezTo>
                      <a:pt x="300" y="14"/>
                      <a:pt x="346" y="0"/>
                      <a:pt x="372" y="0"/>
                    </a:cubicBezTo>
                    <a:cubicBezTo>
                      <a:pt x="397" y="0"/>
                      <a:pt x="413" y="4"/>
                      <a:pt x="428" y="16"/>
                    </a:cubicBezTo>
                    <a:cubicBezTo>
                      <a:pt x="442" y="27"/>
                      <a:pt x="448" y="53"/>
                      <a:pt x="460" y="72"/>
                    </a:cubicBezTo>
                    <a:cubicBezTo>
                      <a:pt x="471" y="90"/>
                      <a:pt x="563" y="101"/>
                      <a:pt x="500" y="128"/>
                    </a:cubicBezTo>
                    <a:cubicBezTo>
                      <a:pt x="436" y="154"/>
                      <a:pt x="152" y="221"/>
                      <a:pt x="76" y="232"/>
                    </a:cubicBezTo>
                    <a:cubicBezTo>
                      <a:pt x="0" y="242"/>
                      <a:pt x="42" y="217"/>
                      <a:pt x="60" y="184"/>
                    </a:cubicBezTo>
                    <a:close/>
                  </a:path>
                </a:pathLst>
              </a:custGeom>
              <a:solidFill>
                <a:srgbClr val="990000"/>
              </a:solidFill>
              <a:ln w="9525">
                <a:solidFill>
                  <a:schemeClr val="tx1"/>
                </a:solidFill>
                <a:round/>
                <a:headEnd/>
                <a:tailEnd/>
              </a:ln>
            </p:spPr>
            <p:txBody>
              <a:bodyPr wrap="none" anchor="ctr"/>
              <a:lstStyle/>
              <a:p>
                <a:endParaRPr lang="en-US"/>
              </a:p>
            </p:txBody>
          </p:sp>
          <p:sp>
            <p:nvSpPr>
              <p:cNvPr id="3447" name="Freeform 653"/>
              <p:cNvSpPr>
                <a:spLocks noChangeAspect="1"/>
              </p:cNvSpPr>
              <p:nvPr/>
            </p:nvSpPr>
            <p:spPr bwMode="auto">
              <a:xfrm>
                <a:off x="4752" y="768"/>
                <a:ext cx="184" cy="208"/>
              </a:xfrm>
              <a:custGeom>
                <a:avLst/>
                <a:gdLst>
                  <a:gd name="T0" fmla="*/ 32 w 184"/>
                  <a:gd name="T1" fmla="*/ 200 h 208"/>
                  <a:gd name="T2" fmla="*/ 72 w 184"/>
                  <a:gd name="T3" fmla="*/ 208 h 208"/>
                  <a:gd name="T4" fmla="*/ 112 w 184"/>
                  <a:gd name="T5" fmla="*/ 192 h 208"/>
                  <a:gd name="T6" fmla="*/ 152 w 184"/>
                  <a:gd name="T7" fmla="*/ 160 h 208"/>
                  <a:gd name="T8" fmla="*/ 176 w 184"/>
                  <a:gd name="T9" fmla="*/ 120 h 208"/>
                  <a:gd name="T10" fmla="*/ 176 w 184"/>
                  <a:gd name="T11" fmla="*/ 72 h 208"/>
                  <a:gd name="T12" fmla="*/ 184 w 184"/>
                  <a:gd name="T13" fmla="*/ 32 h 208"/>
                  <a:gd name="T14" fmla="*/ 184 w 184"/>
                  <a:gd name="T15" fmla="*/ 0 h 208"/>
                  <a:gd name="T16" fmla="*/ 128 w 184"/>
                  <a:gd name="T17" fmla="*/ 8 h 208"/>
                  <a:gd name="T18" fmla="*/ 72 w 184"/>
                  <a:gd name="T19" fmla="*/ 32 h 208"/>
                  <a:gd name="T20" fmla="*/ 24 w 184"/>
                  <a:gd name="T21" fmla="*/ 72 h 208"/>
                  <a:gd name="T22" fmla="*/ 0 w 184"/>
                  <a:gd name="T23" fmla="*/ 96 h 208"/>
                  <a:gd name="T24" fmla="*/ 32 w 184"/>
                  <a:gd name="T25" fmla="*/ 200 h 20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84"/>
                  <a:gd name="T40" fmla="*/ 0 h 208"/>
                  <a:gd name="T41" fmla="*/ 184 w 184"/>
                  <a:gd name="T42" fmla="*/ 208 h 20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84" h="208">
                    <a:moveTo>
                      <a:pt x="32" y="200"/>
                    </a:moveTo>
                    <a:lnTo>
                      <a:pt x="72" y="208"/>
                    </a:lnTo>
                    <a:lnTo>
                      <a:pt x="112" y="192"/>
                    </a:lnTo>
                    <a:lnTo>
                      <a:pt x="152" y="160"/>
                    </a:lnTo>
                    <a:lnTo>
                      <a:pt x="176" y="120"/>
                    </a:lnTo>
                    <a:lnTo>
                      <a:pt x="176" y="72"/>
                    </a:lnTo>
                    <a:lnTo>
                      <a:pt x="184" y="32"/>
                    </a:lnTo>
                    <a:lnTo>
                      <a:pt x="184" y="0"/>
                    </a:lnTo>
                    <a:lnTo>
                      <a:pt x="128" y="8"/>
                    </a:lnTo>
                    <a:lnTo>
                      <a:pt x="72" y="32"/>
                    </a:lnTo>
                    <a:lnTo>
                      <a:pt x="24" y="72"/>
                    </a:lnTo>
                    <a:lnTo>
                      <a:pt x="0" y="96"/>
                    </a:lnTo>
                    <a:lnTo>
                      <a:pt x="32" y="200"/>
                    </a:lnTo>
                    <a:close/>
                  </a:path>
                </a:pathLst>
              </a:custGeom>
              <a:solidFill>
                <a:srgbClr val="993300"/>
              </a:solidFill>
              <a:ln w="12700">
                <a:solidFill>
                  <a:schemeClr val="tx1"/>
                </a:solidFill>
                <a:round/>
                <a:headEnd/>
                <a:tailEnd/>
              </a:ln>
            </p:spPr>
            <p:txBody>
              <a:bodyPr/>
              <a:lstStyle/>
              <a:p>
                <a:endParaRPr lang="en-US"/>
              </a:p>
            </p:txBody>
          </p:sp>
          <p:sp>
            <p:nvSpPr>
              <p:cNvPr id="3448" name="Freeform 654"/>
              <p:cNvSpPr>
                <a:spLocks noChangeAspect="1"/>
              </p:cNvSpPr>
              <p:nvPr/>
            </p:nvSpPr>
            <p:spPr bwMode="auto">
              <a:xfrm>
                <a:off x="4792" y="800"/>
                <a:ext cx="88" cy="104"/>
              </a:xfrm>
              <a:custGeom>
                <a:avLst/>
                <a:gdLst>
                  <a:gd name="T0" fmla="*/ 16 w 88"/>
                  <a:gd name="T1" fmla="*/ 104 h 104"/>
                  <a:gd name="T2" fmla="*/ 40 w 88"/>
                  <a:gd name="T3" fmla="*/ 104 h 104"/>
                  <a:gd name="T4" fmla="*/ 56 w 88"/>
                  <a:gd name="T5" fmla="*/ 104 h 104"/>
                  <a:gd name="T6" fmla="*/ 72 w 88"/>
                  <a:gd name="T7" fmla="*/ 88 h 104"/>
                  <a:gd name="T8" fmla="*/ 88 w 88"/>
                  <a:gd name="T9" fmla="*/ 64 h 104"/>
                  <a:gd name="T10" fmla="*/ 88 w 88"/>
                  <a:gd name="T11" fmla="*/ 40 h 104"/>
                  <a:gd name="T12" fmla="*/ 88 w 88"/>
                  <a:gd name="T13" fmla="*/ 16 h 104"/>
                  <a:gd name="T14" fmla="*/ 88 w 88"/>
                  <a:gd name="T15" fmla="*/ 0 h 104"/>
                  <a:gd name="T16" fmla="*/ 64 w 88"/>
                  <a:gd name="T17" fmla="*/ 8 h 104"/>
                  <a:gd name="T18" fmla="*/ 40 w 88"/>
                  <a:gd name="T19" fmla="*/ 16 h 104"/>
                  <a:gd name="T20" fmla="*/ 16 w 88"/>
                  <a:gd name="T21" fmla="*/ 40 h 104"/>
                  <a:gd name="T22" fmla="*/ 0 w 88"/>
                  <a:gd name="T23" fmla="*/ 56 h 104"/>
                  <a:gd name="T24" fmla="*/ 16 w 88"/>
                  <a:gd name="T25" fmla="*/ 104 h 10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88"/>
                  <a:gd name="T40" fmla="*/ 0 h 104"/>
                  <a:gd name="T41" fmla="*/ 88 w 88"/>
                  <a:gd name="T42" fmla="*/ 104 h 10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88" h="104">
                    <a:moveTo>
                      <a:pt x="16" y="104"/>
                    </a:moveTo>
                    <a:lnTo>
                      <a:pt x="40" y="104"/>
                    </a:lnTo>
                    <a:lnTo>
                      <a:pt x="56" y="104"/>
                    </a:lnTo>
                    <a:lnTo>
                      <a:pt x="72" y="88"/>
                    </a:lnTo>
                    <a:lnTo>
                      <a:pt x="88" y="64"/>
                    </a:lnTo>
                    <a:lnTo>
                      <a:pt x="88" y="40"/>
                    </a:lnTo>
                    <a:lnTo>
                      <a:pt x="88" y="16"/>
                    </a:lnTo>
                    <a:lnTo>
                      <a:pt x="88" y="0"/>
                    </a:lnTo>
                    <a:lnTo>
                      <a:pt x="64" y="8"/>
                    </a:lnTo>
                    <a:lnTo>
                      <a:pt x="40" y="16"/>
                    </a:lnTo>
                    <a:lnTo>
                      <a:pt x="16" y="40"/>
                    </a:lnTo>
                    <a:lnTo>
                      <a:pt x="0" y="56"/>
                    </a:lnTo>
                    <a:lnTo>
                      <a:pt x="16" y="104"/>
                    </a:lnTo>
                    <a:close/>
                  </a:path>
                </a:pathLst>
              </a:custGeom>
              <a:solidFill>
                <a:srgbClr val="7F5F3F"/>
              </a:solidFill>
              <a:ln w="12700">
                <a:solidFill>
                  <a:schemeClr val="tx1"/>
                </a:solidFill>
                <a:round/>
                <a:headEnd/>
                <a:tailEnd/>
              </a:ln>
            </p:spPr>
            <p:txBody>
              <a:bodyPr/>
              <a:lstStyle/>
              <a:p>
                <a:endParaRPr lang="en-US"/>
              </a:p>
            </p:txBody>
          </p:sp>
          <p:sp>
            <p:nvSpPr>
              <p:cNvPr id="3449" name="Freeform 655"/>
              <p:cNvSpPr>
                <a:spLocks noChangeAspect="1"/>
              </p:cNvSpPr>
              <p:nvPr/>
            </p:nvSpPr>
            <p:spPr bwMode="auto">
              <a:xfrm>
                <a:off x="4744" y="1024"/>
                <a:ext cx="72" cy="40"/>
              </a:xfrm>
              <a:custGeom>
                <a:avLst/>
                <a:gdLst>
                  <a:gd name="T0" fmla="*/ 72 w 72"/>
                  <a:gd name="T1" fmla="*/ 8 h 40"/>
                  <a:gd name="T2" fmla="*/ 64 w 72"/>
                  <a:gd name="T3" fmla="*/ 0 h 40"/>
                  <a:gd name="T4" fmla="*/ 48 w 72"/>
                  <a:gd name="T5" fmla="*/ 0 h 40"/>
                  <a:gd name="T6" fmla="*/ 24 w 72"/>
                  <a:gd name="T7" fmla="*/ 0 h 40"/>
                  <a:gd name="T8" fmla="*/ 16 w 72"/>
                  <a:gd name="T9" fmla="*/ 8 h 40"/>
                  <a:gd name="T10" fmla="*/ 8 w 72"/>
                  <a:gd name="T11" fmla="*/ 16 h 40"/>
                  <a:gd name="T12" fmla="*/ 8 w 72"/>
                  <a:gd name="T13" fmla="*/ 32 h 40"/>
                  <a:gd name="T14" fmla="*/ 0 w 72"/>
                  <a:gd name="T15" fmla="*/ 40 h 40"/>
                  <a:gd name="T16" fmla="*/ 16 w 72"/>
                  <a:gd name="T17" fmla="*/ 40 h 40"/>
                  <a:gd name="T18" fmla="*/ 40 w 72"/>
                  <a:gd name="T19" fmla="*/ 40 h 40"/>
                  <a:gd name="T20" fmla="*/ 56 w 72"/>
                  <a:gd name="T21" fmla="*/ 32 h 40"/>
                  <a:gd name="T22" fmla="*/ 72 w 72"/>
                  <a:gd name="T23" fmla="*/ 16 h 40"/>
                  <a:gd name="T24" fmla="*/ 72 w 72"/>
                  <a:gd name="T25" fmla="*/ 8 h 4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72"/>
                  <a:gd name="T40" fmla="*/ 0 h 40"/>
                  <a:gd name="T41" fmla="*/ 72 w 72"/>
                  <a:gd name="T42" fmla="*/ 40 h 4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72" h="40">
                    <a:moveTo>
                      <a:pt x="72" y="8"/>
                    </a:moveTo>
                    <a:lnTo>
                      <a:pt x="64" y="0"/>
                    </a:lnTo>
                    <a:lnTo>
                      <a:pt x="48" y="0"/>
                    </a:lnTo>
                    <a:lnTo>
                      <a:pt x="24" y="0"/>
                    </a:lnTo>
                    <a:lnTo>
                      <a:pt x="16" y="8"/>
                    </a:lnTo>
                    <a:lnTo>
                      <a:pt x="8" y="16"/>
                    </a:lnTo>
                    <a:lnTo>
                      <a:pt x="8" y="32"/>
                    </a:lnTo>
                    <a:lnTo>
                      <a:pt x="0" y="40"/>
                    </a:lnTo>
                    <a:lnTo>
                      <a:pt x="16" y="40"/>
                    </a:lnTo>
                    <a:lnTo>
                      <a:pt x="40" y="40"/>
                    </a:lnTo>
                    <a:lnTo>
                      <a:pt x="56" y="32"/>
                    </a:lnTo>
                    <a:lnTo>
                      <a:pt x="72" y="16"/>
                    </a:lnTo>
                    <a:lnTo>
                      <a:pt x="72" y="8"/>
                    </a:lnTo>
                    <a:close/>
                  </a:path>
                </a:pathLst>
              </a:custGeom>
              <a:solidFill>
                <a:srgbClr val="7F5F3F"/>
              </a:solidFill>
              <a:ln w="9525">
                <a:solidFill>
                  <a:schemeClr val="tx1"/>
                </a:solidFill>
                <a:round/>
                <a:headEnd/>
                <a:tailEnd/>
              </a:ln>
            </p:spPr>
            <p:txBody>
              <a:bodyPr/>
              <a:lstStyle/>
              <a:p>
                <a:endParaRPr lang="en-US"/>
              </a:p>
            </p:txBody>
          </p:sp>
          <p:sp>
            <p:nvSpPr>
              <p:cNvPr id="3450" name="Freeform 656"/>
              <p:cNvSpPr>
                <a:spLocks noChangeAspect="1"/>
              </p:cNvSpPr>
              <p:nvPr/>
            </p:nvSpPr>
            <p:spPr bwMode="auto">
              <a:xfrm>
                <a:off x="2064" y="736"/>
                <a:ext cx="2848" cy="2288"/>
              </a:xfrm>
              <a:custGeom>
                <a:avLst/>
                <a:gdLst>
                  <a:gd name="T0" fmla="*/ 1784 w 2848"/>
                  <a:gd name="T1" fmla="*/ 176 h 2288"/>
                  <a:gd name="T2" fmla="*/ 1352 w 2848"/>
                  <a:gd name="T3" fmla="*/ 264 h 2288"/>
                  <a:gd name="T4" fmla="*/ 1080 w 2848"/>
                  <a:gd name="T5" fmla="*/ 320 h 2288"/>
                  <a:gd name="T6" fmla="*/ 680 w 2848"/>
                  <a:gd name="T7" fmla="*/ 264 h 2288"/>
                  <a:gd name="T8" fmla="*/ 456 w 2848"/>
                  <a:gd name="T9" fmla="*/ 216 h 2288"/>
                  <a:gd name="T10" fmla="*/ 336 w 2848"/>
                  <a:gd name="T11" fmla="*/ 216 h 2288"/>
                  <a:gd name="T12" fmla="*/ 176 w 2848"/>
                  <a:gd name="T13" fmla="*/ 272 h 2288"/>
                  <a:gd name="T14" fmla="*/ 64 w 2848"/>
                  <a:gd name="T15" fmla="*/ 376 h 2288"/>
                  <a:gd name="T16" fmla="*/ 0 w 2848"/>
                  <a:gd name="T17" fmla="*/ 624 h 2288"/>
                  <a:gd name="T18" fmla="*/ 128 w 2848"/>
                  <a:gd name="T19" fmla="*/ 1128 h 2288"/>
                  <a:gd name="T20" fmla="*/ 192 w 2848"/>
                  <a:gd name="T21" fmla="*/ 1912 h 2288"/>
                  <a:gd name="T22" fmla="*/ 168 w 2848"/>
                  <a:gd name="T23" fmla="*/ 2256 h 2288"/>
                  <a:gd name="T24" fmla="*/ 368 w 2848"/>
                  <a:gd name="T25" fmla="*/ 2064 h 2288"/>
                  <a:gd name="T26" fmla="*/ 528 w 2848"/>
                  <a:gd name="T27" fmla="*/ 2288 h 2288"/>
                  <a:gd name="T28" fmla="*/ 552 w 2848"/>
                  <a:gd name="T29" fmla="*/ 2064 h 2288"/>
                  <a:gd name="T30" fmla="*/ 608 w 2848"/>
                  <a:gd name="T31" fmla="*/ 1688 h 2288"/>
                  <a:gd name="T32" fmla="*/ 848 w 2848"/>
                  <a:gd name="T33" fmla="*/ 1320 h 2288"/>
                  <a:gd name="T34" fmla="*/ 1224 w 2848"/>
                  <a:gd name="T35" fmla="*/ 1344 h 2288"/>
                  <a:gd name="T36" fmla="*/ 1568 w 2848"/>
                  <a:gd name="T37" fmla="*/ 1256 h 2288"/>
                  <a:gd name="T38" fmla="*/ 1680 w 2848"/>
                  <a:gd name="T39" fmla="*/ 1320 h 2288"/>
                  <a:gd name="T40" fmla="*/ 1568 w 2848"/>
                  <a:gd name="T41" fmla="*/ 1728 h 2288"/>
                  <a:gd name="T42" fmla="*/ 1560 w 2848"/>
                  <a:gd name="T43" fmla="*/ 2024 h 2288"/>
                  <a:gd name="T44" fmla="*/ 1680 w 2848"/>
                  <a:gd name="T45" fmla="*/ 2128 h 2288"/>
                  <a:gd name="T46" fmla="*/ 1800 w 2848"/>
                  <a:gd name="T47" fmla="*/ 2080 h 2288"/>
                  <a:gd name="T48" fmla="*/ 1728 w 2848"/>
                  <a:gd name="T49" fmla="*/ 1920 h 2288"/>
                  <a:gd name="T50" fmla="*/ 1728 w 2848"/>
                  <a:gd name="T51" fmla="*/ 1688 h 2288"/>
                  <a:gd name="T52" fmla="*/ 1888 w 2848"/>
                  <a:gd name="T53" fmla="*/ 1288 h 2288"/>
                  <a:gd name="T54" fmla="*/ 2104 w 2848"/>
                  <a:gd name="T55" fmla="*/ 808 h 2288"/>
                  <a:gd name="T56" fmla="*/ 2352 w 2848"/>
                  <a:gd name="T57" fmla="*/ 608 h 2288"/>
                  <a:gd name="T58" fmla="*/ 2512 w 2848"/>
                  <a:gd name="T59" fmla="*/ 632 h 2288"/>
                  <a:gd name="T60" fmla="*/ 2680 w 2848"/>
                  <a:gd name="T61" fmla="*/ 712 h 2288"/>
                  <a:gd name="T62" fmla="*/ 2792 w 2848"/>
                  <a:gd name="T63" fmla="*/ 680 h 2288"/>
                  <a:gd name="T64" fmla="*/ 2848 w 2848"/>
                  <a:gd name="T65" fmla="*/ 584 h 2288"/>
                  <a:gd name="T66" fmla="*/ 2816 w 2848"/>
                  <a:gd name="T67" fmla="*/ 472 h 2288"/>
                  <a:gd name="T68" fmla="*/ 2768 w 2848"/>
                  <a:gd name="T69" fmla="*/ 376 h 2288"/>
                  <a:gd name="T70" fmla="*/ 2760 w 2848"/>
                  <a:gd name="T71" fmla="*/ 320 h 2288"/>
                  <a:gd name="T72" fmla="*/ 2736 w 2848"/>
                  <a:gd name="T73" fmla="*/ 248 h 2288"/>
                  <a:gd name="T74" fmla="*/ 2768 w 2848"/>
                  <a:gd name="T75" fmla="*/ 136 h 2288"/>
                  <a:gd name="T76" fmla="*/ 2664 w 2848"/>
                  <a:gd name="T77" fmla="*/ 32 h 2288"/>
                  <a:gd name="T78" fmla="*/ 2480 w 2848"/>
                  <a:gd name="T79" fmla="*/ 0 h 2288"/>
                  <a:gd name="T80" fmla="*/ 2320 w 2848"/>
                  <a:gd name="T81" fmla="*/ 48 h 2288"/>
                  <a:gd name="T82" fmla="*/ 2176 w 2848"/>
                  <a:gd name="T83" fmla="*/ 40 h 2288"/>
                  <a:gd name="T84" fmla="*/ 2032 w 2848"/>
                  <a:gd name="T85" fmla="*/ 8 h 2288"/>
                  <a:gd name="T86" fmla="*/ 2000 w 2848"/>
                  <a:gd name="T87" fmla="*/ 72 h 2288"/>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848"/>
                  <a:gd name="T133" fmla="*/ 0 h 2288"/>
                  <a:gd name="T134" fmla="*/ 2848 w 2848"/>
                  <a:gd name="T135" fmla="*/ 2288 h 2288"/>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848" h="2288">
                    <a:moveTo>
                      <a:pt x="2056" y="152"/>
                    </a:moveTo>
                    <a:lnTo>
                      <a:pt x="1936" y="152"/>
                    </a:lnTo>
                    <a:lnTo>
                      <a:pt x="1784" y="176"/>
                    </a:lnTo>
                    <a:lnTo>
                      <a:pt x="1576" y="216"/>
                    </a:lnTo>
                    <a:lnTo>
                      <a:pt x="1464" y="240"/>
                    </a:lnTo>
                    <a:lnTo>
                      <a:pt x="1352" y="264"/>
                    </a:lnTo>
                    <a:lnTo>
                      <a:pt x="1256" y="288"/>
                    </a:lnTo>
                    <a:lnTo>
                      <a:pt x="1168" y="312"/>
                    </a:lnTo>
                    <a:lnTo>
                      <a:pt x="1080" y="320"/>
                    </a:lnTo>
                    <a:lnTo>
                      <a:pt x="976" y="320"/>
                    </a:lnTo>
                    <a:lnTo>
                      <a:pt x="800" y="304"/>
                    </a:lnTo>
                    <a:lnTo>
                      <a:pt x="680" y="264"/>
                    </a:lnTo>
                    <a:lnTo>
                      <a:pt x="584" y="248"/>
                    </a:lnTo>
                    <a:lnTo>
                      <a:pt x="520" y="232"/>
                    </a:lnTo>
                    <a:lnTo>
                      <a:pt x="456" y="216"/>
                    </a:lnTo>
                    <a:lnTo>
                      <a:pt x="416" y="208"/>
                    </a:lnTo>
                    <a:lnTo>
                      <a:pt x="376" y="208"/>
                    </a:lnTo>
                    <a:lnTo>
                      <a:pt x="336" y="216"/>
                    </a:lnTo>
                    <a:lnTo>
                      <a:pt x="288" y="224"/>
                    </a:lnTo>
                    <a:lnTo>
                      <a:pt x="232" y="248"/>
                    </a:lnTo>
                    <a:lnTo>
                      <a:pt x="176" y="272"/>
                    </a:lnTo>
                    <a:lnTo>
                      <a:pt x="136" y="304"/>
                    </a:lnTo>
                    <a:lnTo>
                      <a:pt x="104" y="336"/>
                    </a:lnTo>
                    <a:lnTo>
                      <a:pt x="64" y="376"/>
                    </a:lnTo>
                    <a:lnTo>
                      <a:pt x="32" y="432"/>
                    </a:lnTo>
                    <a:lnTo>
                      <a:pt x="8" y="520"/>
                    </a:lnTo>
                    <a:lnTo>
                      <a:pt x="0" y="624"/>
                    </a:lnTo>
                    <a:lnTo>
                      <a:pt x="24" y="752"/>
                    </a:lnTo>
                    <a:lnTo>
                      <a:pt x="72" y="912"/>
                    </a:lnTo>
                    <a:lnTo>
                      <a:pt x="128" y="1128"/>
                    </a:lnTo>
                    <a:lnTo>
                      <a:pt x="136" y="1464"/>
                    </a:lnTo>
                    <a:lnTo>
                      <a:pt x="112" y="1688"/>
                    </a:lnTo>
                    <a:lnTo>
                      <a:pt x="192" y="1912"/>
                    </a:lnTo>
                    <a:lnTo>
                      <a:pt x="208" y="2008"/>
                    </a:lnTo>
                    <a:lnTo>
                      <a:pt x="208" y="2152"/>
                    </a:lnTo>
                    <a:lnTo>
                      <a:pt x="168" y="2256"/>
                    </a:lnTo>
                    <a:lnTo>
                      <a:pt x="232" y="2280"/>
                    </a:lnTo>
                    <a:lnTo>
                      <a:pt x="352" y="2264"/>
                    </a:lnTo>
                    <a:lnTo>
                      <a:pt x="368" y="2064"/>
                    </a:lnTo>
                    <a:lnTo>
                      <a:pt x="392" y="2256"/>
                    </a:lnTo>
                    <a:lnTo>
                      <a:pt x="440" y="2288"/>
                    </a:lnTo>
                    <a:lnTo>
                      <a:pt x="528" y="2288"/>
                    </a:lnTo>
                    <a:lnTo>
                      <a:pt x="600" y="2264"/>
                    </a:lnTo>
                    <a:lnTo>
                      <a:pt x="624" y="2232"/>
                    </a:lnTo>
                    <a:lnTo>
                      <a:pt x="552" y="2064"/>
                    </a:lnTo>
                    <a:lnTo>
                      <a:pt x="544" y="1920"/>
                    </a:lnTo>
                    <a:lnTo>
                      <a:pt x="576" y="1808"/>
                    </a:lnTo>
                    <a:lnTo>
                      <a:pt x="608" y="1688"/>
                    </a:lnTo>
                    <a:lnTo>
                      <a:pt x="664" y="1560"/>
                    </a:lnTo>
                    <a:lnTo>
                      <a:pt x="768" y="1416"/>
                    </a:lnTo>
                    <a:lnTo>
                      <a:pt x="848" y="1320"/>
                    </a:lnTo>
                    <a:lnTo>
                      <a:pt x="976" y="1280"/>
                    </a:lnTo>
                    <a:lnTo>
                      <a:pt x="1104" y="1320"/>
                    </a:lnTo>
                    <a:lnTo>
                      <a:pt x="1224" y="1344"/>
                    </a:lnTo>
                    <a:lnTo>
                      <a:pt x="1320" y="1344"/>
                    </a:lnTo>
                    <a:lnTo>
                      <a:pt x="1432" y="1312"/>
                    </a:lnTo>
                    <a:lnTo>
                      <a:pt x="1568" y="1256"/>
                    </a:lnTo>
                    <a:lnTo>
                      <a:pt x="1632" y="1224"/>
                    </a:lnTo>
                    <a:lnTo>
                      <a:pt x="1656" y="1256"/>
                    </a:lnTo>
                    <a:lnTo>
                      <a:pt x="1680" y="1320"/>
                    </a:lnTo>
                    <a:lnTo>
                      <a:pt x="1624" y="1448"/>
                    </a:lnTo>
                    <a:lnTo>
                      <a:pt x="1584" y="1536"/>
                    </a:lnTo>
                    <a:lnTo>
                      <a:pt x="1568" y="1728"/>
                    </a:lnTo>
                    <a:lnTo>
                      <a:pt x="1552" y="1824"/>
                    </a:lnTo>
                    <a:lnTo>
                      <a:pt x="1544" y="1896"/>
                    </a:lnTo>
                    <a:lnTo>
                      <a:pt x="1560" y="2024"/>
                    </a:lnTo>
                    <a:lnTo>
                      <a:pt x="1576" y="2120"/>
                    </a:lnTo>
                    <a:lnTo>
                      <a:pt x="1624" y="2128"/>
                    </a:lnTo>
                    <a:lnTo>
                      <a:pt x="1680" y="2128"/>
                    </a:lnTo>
                    <a:lnTo>
                      <a:pt x="1736" y="2120"/>
                    </a:lnTo>
                    <a:lnTo>
                      <a:pt x="1776" y="2104"/>
                    </a:lnTo>
                    <a:lnTo>
                      <a:pt x="1800" y="2080"/>
                    </a:lnTo>
                    <a:lnTo>
                      <a:pt x="1808" y="2056"/>
                    </a:lnTo>
                    <a:lnTo>
                      <a:pt x="1752" y="1968"/>
                    </a:lnTo>
                    <a:lnTo>
                      <a:pt x="1728" y="1920"/>
                    </a:lnTo>
                    <a:lnTo>
                      <a:pt x="1712" y="1872"/>
                    </a:lnTo>
                    <a:lnTo>
                      <a:pt x="1712" y="1776"/>
                    </a:lnTo>
                    <a:lnTo>
                      <a:pt x="1728" y="1688"/>
                    </a:lnTo>
                    <a:lnTo>
                      <a:pt x="1760" y="1576"/>
                    </a:lnTo>
                    <a:lnTo>
                      <a:pt x="1800" y="1472"/>
                    </a:lnTo>
                    <a:lnTo>
                      <a:pt x="1888" y="1288"/>
                    </a:lnTo>
                    <a:lnTo>
                      <a:pt x="1960" y="1088"/>
                    </a:lnTo>
                    <a:lnTo>
                      <a:pt x="2032" y="896"/>
                    </a:lnTo>
                    <a:lnTo>
                      <a:pt x="2104" y="808"/>
                    </a:lnTo>
                    <a:lnTo>
                      <a:pt x="2208" y="728"/>
                    </a:lnTo>
                    <a:lnTo>
                      <a:pt x="2288" y="648"/>
                    </a:lnTo>
                    <a:lnTo>
                      <a:pt x="2352" y="608"/>
                    </a:lnTo>
                    <a:lnTo>
                      <a:pt x="2424" y="576"/>
                    </a:lnTo>
                    <a:lnTo>
                      <a:pt x="2472" y="584"/>
                    </a:lnTo>
                    <a:lnTo>
                      <a:pt x="2512" y="632"/>
                    </a:lnTo>
                    <a:lnTo>
                      <a:pt x="2568" y="680"/>
                    </a:lnTo>
                    <a:lnTo>
                      <a:pt x="2624" y="704"/>
                    </a:lnTo>
                    <a:lnTo>
                      <a:pt x="2680" y="712"/>
                    </a:lnTo>
                    <a:lnTo>
                      <a:pt x="2712" y="704"/>
                    </a:lnTo>
                    <a:lnTo>
                      <a:pt x="2760" y="696"/>
                    </a:lnTo>
                    <a:lnTo>
                      <a:pt x="2792" y="680"/>
                    </a:lnTo>
                    <a:lnTo>
                      <a:pt x="2824" y="648"/>
                    </a:lnTo>
                    <a:lnTo>
                      <a:pt x="2840" y="624"/>
                    </a:lnTo>
                    <a:lnTo>
                      <a:pt x="2848" y="584"/>
                    </a:lnTo>
                    <a:lnTo>
                      <a:pt x="2848" y="552"/>
                    </a:lnTo>
                    <a:lnTo>
                      <a:pt x="2832" y="504"/>
                    </a:lnTo>
                    <a:lnTo>
                      <a:pt x="2816" y="472"/>
                    </a:lnTo>
                    <a:lnTo>
                      <a:pt x="2792" y="440"/>
                    </a:lnTo>
                    <a:lnTo>
                      <a:pt x="2768" y="408"/>
                    </a:lnTo>
                    <a:lnTo>
                      <a:pt x="2768" y="376"/>
                    </a:lnTo>
                    <a:lnTo>
                      <a:pt x="2752" y="360"/>
                    </a:lnTo>
                    <a:lnTo>
                      <a:pt x="2736" y="344"/>
                    </a:lnTo>
                    <a:lnTo>
                      <a:pt x="2760" y="320"/>
                    </a:lnTo>
                    <a:lnTo>
                      <a:pt x="2760" y="296"/>
                    </a:lnTo>
                    <a:lnTo>
                      <a:pt x="2752" y="264"/>
                    </a:lnTo>
                    <a:lnTo>
                      <a:pt x="2736" y="248"/>
                    </a:lnTo>
                    <a:lnTo>
                      <a:pt x="2744" y="216"/>
                    </a:lnTo>
                    <a:lnTo>
                      <a:pt x="2752" y="184"/>
                    </a:lnTo>
                    <a:lnTo>
                      <a:pt x="2768" y="136"/>
                    </a:lnTo>
                    <a:lnTo>
                      <a:pt x="2744" y="80"/>
                    </a:lnTo>
                    <a:lnTo>
                      <a:pt x="2704" y="40"/>
                    </a:lnTo>
                    <a:lnTo>
                      <a:pt x="2664" y="32"/>
                    </a:lnTo>
                    <a:lnTo>
                      <a:pt x="2584" y="8"/>
                    </a:lnTo>
                    <a:lnTo>
                      <a:pt x="2528" y="0"/>
                    </a:lnTo>
                    <a:lnTo>
                      <a:pt x="2480" y="0"/>
                    </a:lnTo>
                    <a:lnTo>
                      <a:pt x="2432" y="8"/>
                    </a:lnTo>
                    <a:lnTo>
                      <a:pt x="2344" y="48"/>
                    </a:lnTo>
                    <a:lnTo>
                      <a:pt x="2320" y="48"/>
                    </a:lnTo>
                    <a:lnTo>
                      <a:pt x="2280" y="56"/>
                    </a:lnTo>
                    <a:lnTo>
                      <a:pt x="2216" y="48"/>
                    </a:lnTo>
                    <a:lnTo>
                      <a:pt x="2176" y="40"/>
                    </a:lnTo>
                    <a:lnTo>
                      <a:pt x="2128" y="24"/>
                    </a:lnTo>
                    <a:lnTo>
                      <a:pt x="2064" y="8"/>
                    </a:lnTo>
                    <a:lnTo>
                      <a:pt x="2032" y="8"/>
                    </a:lnTo>
                    <a:lnTo>
                      <a:pt x="2016" y="24"/>
                    </a:lnTo>
                    <a:lnTo>
                      <a:pt x="2000" y="40"/>
                    </a:lnTo>
                    <a:lnTo>
                      <a:pt x="2000" y="72"/>
                    </a:lnTo>
                    <a:lnTo>
                      <a:pt x="2016" y="104"/>
                    </a:lnTo>
                    <a:lnTo>
                      <a:pt x="2056" y="152"/>
                    </a:lnTo>
                    <a:close/>
                  </a:path>
                </a:pathLst>
              </a:custGeom>
              <a:solidFill>
                <a:srgbClr val="990000"/>
              </a:solidFill>
              <a:ln w="12700">
                <a:solidFill>
                  <a:schemeClr val="tx1"/>
                </a:solidFill>
                <a:round/>
                <a:headEnd/>
                <a:tailEnd/>
              </a:ln>
            </p:spPr>
            <p:txBody>
              <a:bodyPr/>
              <a:lstStyle/>
              <a:p>
                <a:endParaRPr lang="en-US"/>
              </a:p>
            </p:txBody>
          </p:sp>
          <p:sp>
            <p:nvSpPr>
              <p:cNvPr id="3451" name="Freeform 657"/>
              <p:cNvSpPr>
                <a:spLocks noChangeAspect="1"/>
              </p:cNvSpPr>
              <p:nvPr/>
            </p:nvSpPr>
            <p:spPr bwMode="auto">
              <a:xfrm>
                <a:off x="3160" y="2040"/>
                <a:ext cx="336" cy="720"/>
              </a:xfrm>
              <a:custGeom>
                <a:avLst/>
                <a:gdLst>
                  <a:gd name="T0" fmla="*/ 112 w 336"/>
                  <a:gd name="T1" fmla="*/ 24 h 720"/>
                  <a:gd name="T2" fmla="*/ 96 w 336"/>
                  <a:gd name="T3" fmla="*/ 184 h 720"/>
                  <a:gd name="T4" fmla="*/ 72 w 336"/>
                  <a:gd name="T5" fmla="*/ 264 h 720"/>
                  <a:gd name="T6" fmla="*/ 40 w 336"/>
                  <a:gd name="T7" fmla="*/ 328 h 720"/>
                  <a:gd name="T8" fmla="*/ 16 w 336"/>
                  <a:gd name="T9" fmla="*/ 392 h 720"/>
                  <a:gd name="T10" fmla="*/ 0 w 336"/>
                  <a:gd name="T11" fmla="*/ 480 h 720"/>
                  <a:gd name="T12" fmla="*/ 8 w 336"/>
                  <a:gd name="T13" fmla="*/ 544 h 720"/>
                  <a:gd name="T14" fmla="*/ 24 w 336"/>
                  <a:gd name="T15" fmla="*/ 648 h 720"/>
                  <a:gd name="T16" fmla="*/ 32 w 336"/>
                  <a:gd name="T17" fmla="*/ 704 h 720"/>
                  <a:gd name="T18" fmla="*/ 72 w 336"/>
                  <a:gd name="T19" fmla="*/ 712 h 720"/>
                  <a:gd name="T20" fmla="*/ 120 w 336"/>
                  <a:gd name="T21" fmla="*/ 720 h 720"/>
                  <a:gd name="T22" fmla="*/ 168 w 336"/>
                  <a:gd name="T23" fmla="*/ 712 h 720"/>
                  <a:gd name="T24" fmla="*/ 208 w 336"/>
                  <a:gd name="T25" fmla="*/ 696 h 720"/>
                  <a:gd name="T26" fmla="*/ 216 w 336"/>
                  <a:gd name="T27" fmla="*/ 672 h 720"/>
                  <a:gd name="T28" fmla="*/ 184 w 336"/>
                  <a:gd name="T29" fmla="*/ 600 h 720"/>
                  <a:gd name="T30" fmla="*/ 168 w 336"/>
                  <a:gd name="T31" fmla="*/ 496 h 720"/>
                  <a:gd name="T32" fmla="*/ 160 w 336"/>
                  <a:gd name="T33" fmla="*/ 408 h 720"/>
                  <a:gd name="T34" fmla="*/ 168 w 336"/>
                  <a:gd name="T35" fmla="*/ 328 h 720"/>
                  <a:gd name="T36" fmla="*/ 232 w 336"/>
                  <a:gd name="T37" fmla="*/ 224 h 720"/>
                  <a:gd name="T38" fmla="*/ 296 w 336"/>
                  <a:gd name="T39" fmla="*/ 88 h 720"/>
                  <a:gd name="T40" fmla="*/ 336 w 336"/>
                  <a:gd name="T41" fmla="*/ 0 h 720"/>
                  <a:gd name="T42" fmla="*/ 112 w 336"/>
                  <a:gd name="T43" fmla="*/ 24 h 72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36"/>
                  <a:gd name="T67" fmla="*/ 0 h 720"/>
                  <a:gd name="T68" fmla="*/ 336 w 336"/>
                  <a:gd name="T69" fmla="*/ 720 h 72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36" h="720">
                    <a:moveTo>
                      <a:pt x="112" y="24"/>
                    </a:moveTo>
                    <a:lnTo>
                      <a:pt x="96" y="184"/>
                    </a:lnTo>
                    <a:lnTo>
                      <a:pt x="72" y="264"/>
                    </a:lnTo>
                    <a:lnTo>
                      <a:pt x="40" y="328"/>
                    </a:lnTo>
                    <a:lnTo>
                      <a:pt x="16" y="392"/>
                    </a:lnTo>
                    <a:lnTo>
                      <a:pt x="0" y="480"/>
                    </a:lnTo>
                    <a:lnTo>
                      <a:pt x="8" y="544"/>
                    </a:lnTo>
                    <a:lnTo>
                      <a:pt x="24" y="648"/>
                    </a:lnTo>
                    <a:lnTo>
                      <a:pt x="32" y="704"/>
                    </a:lnTo>
                    <a:lnTo>
                      <a:pt x="72" y="712"/>
                    </a:lnTo>
                    <a:lnTo>
                      <a:pt x="120" y="720"/>
                    </a:lnTo>
                    <a:lnTo>
                      <a:pt x="168" y="712"/>
                    </a:lnTo>
                    <a:lnTo>
                      <a:pt x="208" y="696"/>
                    </a:lnTo>
                    <a:lnTo>
                      <a:pt x="216" y="672"/>
                    </a:lnTo>
                    <a:lnTo>
                      <a:pt x="184" y="600"/>
                    </a:lnTo>
                    <a:lnTo>
                      <a:pt x="168" y="496"/>
                    </a:lnTo>
                    <a:lnTo>
                      <a:pt x="160" y="408"/>
                    </a:lnTo>
                    <a:lnTo>
                      <a:pt x="168" y="328"/>
                    </a:lnTo>
                    <a:lnTo>
                      <a:pt x="232" y="224"/>
                    </a:lnTo>
                    <a:lnTo>
                      <a:pt x="296" y="88"/>
                    </a:lnTo>
                    <a:lnTo>
                      <a:pt x="336" y="0"/>
                    </a:lnTo>
                    <a:lnTo>
                      <a:pt x="112" y="24"/>
                    </a:lnTo>
                    <a:close/>
                  </a:path>
                </a:pathLst>
              </a:custGeom>
              <a:solidFill>
                <a:srgbClr val="9F7F5F"/>
              </a:solidFill>
              <a:ln w="12700">
                <a:solidFill>
                  <a:schemeClr val="tx1"/>
                </a:solidFill>
                <a:round/>
                <a:headEnd/>
                <a:tailEnd/>
              </a:ln>
            </p:spPr>
            <p:txBody>
              <a:bodyPr/>
              <a:lstStyle/>
              <a:p>
                <a:endParaRPr lang="en-US"/>
              </a:p>
            </p:txBody>
          </p:sp>
          <p:sp>
            <p:nvSpPr>
              <p:cNvPr id="3452" name="Freeform 658"/>
              <p:cNvSpPr>
                <a:spLocks noChangeAspect="1"/>
              </p:cNvSpPr>
              <p:nvPr/>
            </p:nvSpPr>
            <p:spPr bwMode="auto">
              <a:xfrm>
                <a:off x="2728" y="1808"/>
                <a:ext cx="1128" cy="528"/>
              </a:xfrm>
              <a:custGeom>
                <a:avLst/>
                <a:gdLst>
                  <a:gd name="T0" fmla="*/ 0 w 1128"/>
                  <a:gd name="T1" fmla="*/ 472 h 528"/>
                  <a:gd name="T2" fmla="*/ 24 w 1128"/>
                  <a:gd name="T3" fmla="*/ 480 h 528"/>
                  <a:gd name="T4" fmla="*/ 48 w 1128"/>
                  <a:gd name="T5" fmla="*/ 488 h 528"/>
                  <a:gd name="T6" fmla="*/ 64 w 1128"/>
                  <a:gd name="T7" fmla="*/ 512 h 528"/>
                  <a:gd name="T8" fmla="*/ 72 w 1128"/>
                  <a:gd name="T9" fmla="*/ 528 h 528"/>
                  <a:gd name="T10" fmla="*/ 96 w 1128"/>
                  <a:gd name="T11" fmla="*/ 520 h 528"/>
                  <a:gd name="T12" fmla="*/ 96 w 1128"/>
                  <a:gd name="T13" fmla="*/ 496 h 528"/>
                  <a:gd name="T14" fmla="*/ 96 w 1128"/>
                  <a:gd name="T15" fmla="*/ 472 h 528"/>
                  <a:gd name="T16" fmla="*/ 136 w 1128"/>
                  <a:gd name="T17" fmla="*/ 472 h 528"/>
                  <a:gd name="T18" fmla="*/ 152 w 1128"/>
                  <a:gd name="T19" fmla="*/ 480 h 528"/>
                  <a:gd name="T20" fmla="*/ 184 w 1128"/>
                  <a:gd name="T21" fmla="*/ 504 h 528"/>
                  <a:gd name="T22" fmla="*/ 200 w 1128"/>
                  <a:gd name="T23" fmla="*/ 504 h 528"/>
                  <a:gd name="T24" fmla="*/ 216 w 1128"/>
                  <a:gd name="T25" fmla="*/ 504 h 528"/>
                  <a:gd name="T26" fmla="*/ 208 w 1128"/>
                  <a:gd name="T27" fmla="*/ 472 h 528"/>
                  <a:gd name="T28" fmla="*/ 200 w 1128"/>
                  <a:gd name="T29" fmla="*/ 440 h 528"/>
                  <a:gd name="T30" fmla="*/ 224 w 1128"/>
                  <a:gd name="T31" fmla="*/ 424 h 528"/>
                  <a:gd name="T32" fmla="*/ 256 w 1128"/>
                  <a:gd name="T33" fmla="*/ 416 h 528"/>
                  <a:gd name="T34" fmla="*/ 280 w 1128"/>
                  <a:gd name="T35" fmla="*/ 392 h 528"/>
                  <a:gd name="T36" fmla="*/ 312 w 1128"/>
                  <a:gd name="T37" fmla="*/ 368 h 528"/>
                  <a:gd name="T38" fmla="*/ 328 w 1128"/>
                  <a:gd name="T39" fmla="*/ 344 h 528"/>
                  <a:gd name="T40" fmla="*/ 328 w 1128"/>
                  <a:gd name="T41" fmla="*/ 320 h 528"/>
                  <a:gd name="T42" fmla="*/ 400 w 1128"/>
                  <a:gd name="T43" fmla="*/ 336 h 528"/>
                  <a:gd name="T44" fmla="*/ 448 w 1128"/>
                  <a:gd name="T45" fmla="*/ 344 h 528"/>
                  <a:gd name="T46" fmla="*/ 504 w 1128"/>
                  <a:gd name="T47" fmla="*/ 352 h 528"/>
                  <a:gd name="T48" fmla="*/ 568 w 1128"/>
                  <a:gd name="T49" fmla="*/ 352 h 528"/>
                  <a:gd name="T50" fmla="*/ 632 w 1128"/>
                  <a:gd name="T51" fmla="*/ 352 h 528"/>
                  <a:gd name="T52" fmla="*/ 720 w 1128"/>
                  <a:gd name="T53" fmla="*/ 344 h 528"/>
                  <a:gd name="T54" fmla="*/ 880 w 1128"/>
                  <a:gd name="T55" fmla="*/ 304 h 528"/>
                  <a:gd name="T56" fmla="*/ 960 w 1128"/>
                  <a:gd name="T57" fmla="*/ 264 h 528"/>
                  <a:gd name="T58" fmla="*/ 1048 w 1128"/>
                  <a:gd name="T59" fmla="*/ 232 h 528"/>
                  <a:gd name="T60" fmla="*/ 1128 w 1128"/>
                  <a:gd name="T61" fmla="*/ 192 h 528"/>
                  <a:gd name="T62" fmla="*/ 1128 w 1128"/>
                  <a:gd name="T63" fmla="*/ 0 h 528"/>
                  <a:gd name="T64" fmla="*/ 8 w 1128"/>
                  <a:gd name="T65" fmla="*/ 0 h 528"/>
                  <a:gd name="T66" fmla="*/ 0 w 1128"/>
                  <a:gd name="T67" fmla="*/ 472 h 52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128"/>
                  <a:gd name="T103" fmla="*/ 0 h 528"/>
                  <a:gd name="T104" fmla="*/ 1128 w 1128"/>
                  <a:gd name="T105" fmla="*/ 528 h 528"/>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128" h="528">
                    <a:moveTo>
                      <a:pt x="0" y="472"/>
                    </a:moveTo>
                    <a:lnTo>
                      <a:pt x="24" y="480"/>
                    </a:lnTo>
                    <a:lnTo>
                      <a:pt x="48" y="488"/>
                    </a:lnTo>
                    <a:lnTo>
                      <a:pt x="64" y="512"/>
                    </a:lnTo>
                    <a:lnTo>
                      <a:pt x="72" y="528"/>
                    </a:lnTo>
                    <a:lnTo>
                      <a:pt x="96" y="520"/>
                    </a:lnTo>
                    <a:lnTo>
                      <a:pt x="96" y="496"/>
                    </a:lnTo>
                    <a:lnTo>
                      <a:pt x="96" y="472"/>
                    </a:lnTo>
                    <a:lnTo>
                      <a:pt x="136" y="472"/>
                    </a:lnTo>
                    <a:lnTo>
                      <a:pt x="152" y="480"/>
                    </a:lnTo>
                    <a:lnTo>
                      <a:pt x="184" y="504"/>
                    </a:lnTo>
                    <a:lnTo>
                      <a:pt x="200" y="504"/>
                    </a:lnTo>
                    <a:lnTo>
                      <a:pt x="216" y="504"/>
                    </a:lnTo>
                    <a:lnTo>
                      <a:pt x="208" y="472"/>
                    </a:lnTo>
                    <a:lnTo>
                      <a:pt x="200" y="440"/>
                    </a:lnTo>
                    <a:lnTo>
                      <a:pt x="224" y="424"/>
                    </a:lnTo>
                    <a:lnTo>
                      <a:pt x="256" y="416"/>
                    </a:lnTo>
                    <a:lnTo>
                      <a:pt x="280" y="392"/>
                    </a:lnTo>
                    <a:lnTo>
                      <a:pt x="312" y="368"/>
                    </a:lnTo>
                    <a:lnTo>
                      <a:pt x="328" y="344"/>
                    </a:lnTo>
                    <a:lnTo>
                      <a:pt x="328" y="320"/>
                    </a:lnTo>
                    <a:lnTo>
                      <a:pt x="400" y="336"/>
                    </a:lnTo>
                    <a:lnTo>
                      <a:pt x="448" y="344"/>
                    </a:lnTo>
                    <a:lnTo>
                      <a:pt x="504" y="352"/>
                    </a:lnTo>
                    <a:lnTo>
                      <a:pt x="568" y="352"/>
                    </a:lnTo>
                    <a:lnTo>
                      <a:pt x="632" y="352"/>
                    </a:lnTo>
                    <a:lnTo>
                      <a:pt x="720" y="344"/>
                    </a:lnTo>
                    <a:lnTo>
                      <a:pt x="880" y="304"/>
                    </a:lnTo>
                    <a:lnTo>
                      <a:pt x="960" y="264"/>
                    </a:lnTo>
                    <a:lnTo>
                      <a:pt x="1048" y="232"/>
                    </a:lnTo>
                    <a:lnTo>
                      <a:pt x="1128" y="192"/>
                    </a:lnTo>
                    <a:lnTo>
                      <a:pt x="1128" y="0"/>
                    </a:lnTo>
                    <a:lnTo>
                      <a:pt x="8" y="0"/>
                    </a:lnTo>
                    <a:lnTo>
                      <a:pt x="0" y="472"/>
                    </a:lnTo>
                    <a:close/>
                  </a:path>
                </a:pathLst>
              </a:custGeom>
              <a:solidFill>
                <a:srgbClr val="9F7F5F"/>
              </a:solidFill>
              <a:ln w="12700">
                <a:solidFill>
                  <a:schemeClr val="tx1"/>
                </a:solidFill>
                <a:round/>
                <a:headEnd/>
                <a:tailEnd/>
              </a:ln>
            </p:spPr>
            <p:txBody>
              <a:bodyPr/>
              <a:lstStyle/>
              <a:p>
                <a:endParaRPr lang="en-US"/>
              </a:p>
            </p:txBody>
          </p:sp>
          <p:sp>
            <p:nvSpPr>
              <p:cNvPr id="3453" name="Freeform 659"/>
              <p:cNvSpPr>
                <a:spLocks noChangeAspect="1"/>
              </p:cNvSpPr>
              <p:nvPr/>
            </p:nvSpPr>
            <p:spPr bwMode="auto">
              <a:xfrm>
                <a:off x="2520" y="896"/>
                <a:ext cx="1560" cy="2120"/>
              </a:xfrm>
              <a:custGeom>
                <a:avLst/>
                <a:gdLst>
                  <a:gd name="T0" fmla="*/ 24 w 1560"/>
                  <a:gd name="T1" fmla="*/ 3460 h 2056"/>
                  <a:gd name="T2" fmla="*/ 160 w 1560"/>
                  <a:gd name="T3" fmla="*/ 3438 h 2056"/>
                  <a:gd name="T4" fmla="*/ 96 w 1560"/>
                  <a:gd name="T5" fmla="*/ 2922 h 2056"/>
                  <a:gd name="T6" fmla="*/ 152 w 1560"/>
                  <a:gd name="T7" fmla="*/ 2585 h 2056"/>
                  <a:gd name="T8" fmla="*/ 288 w 1560"/>
                  <a:gd name="T9" fmla="*/ 2087 h 2056"/>
                  <a:gd name="T10" fmla="*/ 488 w 1560"/>
                  <a:gd name="T11" fmla="*/ 1859 h 2056"/>
                  <a:gd name="T12" fmla="*/ 624 w 1560"/>
                  <a:gd name="T13" fmla="*/ 1913 h 2056"/>
                  <a:gd name="T14" fmla="*/ 752 w 1560"/>
                  <a:gd name="T15" fmla="*/ 1994 h 2056"/>
                  <a:gd name="T16" fmla="*/ 896 w 1560"/>
                  <a:gd name="T17" fmla="*/ 1981 h 2056"/>
                  <a:gd name="T18" fmla="*/ 1048 w 1560"/>
                  <a:gd name="T19" fmla="*/ 1831 h 2056"/>
                  <a:gd name="T20" fmla="*/ 1176 w 1560"/>
                  <a:gd name="T21" fmla="*/ 1713 h 2056"/>
                  <a:gd name="T22" fmla="*/ 1232 w 1560"/>
                  <a:gd name="T23" fmla="*/ 1940 h 2056"/>
                  <a:gd name="T24" fmla="*/ 1200 w 1560"/>
                  <a:gd name="T25" fmla="*/ 2154 h 2056"/>
                  <a:gd name="T26" fmla="*/ 1168 w 1560"/>
                  <a:gd name="T27" fmla="*/ 2317 h 2056"/>
                  <a:gd name="T28" fmla="*/ 1144 w 1560"/>
                  <a:gd name="T29" fmla="*/ 2641 h 2056"/>
                  <a:gd name="T30" fmla="*/ 1152 w 1560"/>
                  <a:gd name="T31" fmla="*/ 3086 h 2056"/>
                  <a:gd name="T32" fmla="*/ 1176 w 1560"/>
                  <a:gd name="T33" fmla="*/ 3247 h 2056"/>
                  <a:gd name="T34" fmla="*/ 1256 w 1560"/>
                  <a:gd name="T35" fmla="*/ 3218 h 2056"/>
                  <a:gd name="T36" fmla="*/ 1200 w 1560"/>
                  <a:gd name="T37" fmla="*/ 2842 h 2056"/>
                  <a:gd name="T38" fmla="*/ 1192 w 1560"/>
                  <a:gd name="T39" fmla="*/ 2680 h 2056"/>
                  <a:gd name="T40" fmla="*/ 1296 w 1560"/>
                  <a:gd name="T41" fmla="*/ 2288 h 2056"/>
                  <a:gd name="T42" fmla="*/ 1456 w 1560"/>
                  <a:gd name="T43" fmla="*/ 1713 h 2056"/>
                  <a:gd name="T44" fmla="*/ 1560 w 1560"/>
                  <a:gd name="T45" fmla="*/ 1064 h 2056"/>
                  <a:gd name="T46" fmla="*/ 1528 w 1560"/>
                  <a:gd name="T47" fmla="*/ 861 h 2056"/>
                  <a:gd name="T48" fmla="*/ 1560 w 1560"/>
                  <a:gd name="T49" fmla="*/ 702 h 2056"/>
                  <a:gd name="T50" fmla="*/ 1528 w 1560"/>
                  <a:gd name="T51" fmla="*/ 539 h 2056"/>
                  <a:gd name="T52" fmla="*/ 1448 w 1560"/>
                  <a:gd name="T53" fmla="*/ 553 h 2056"/>
                  <a:gd name="T54" fmla="*/ 1400 w 1560"/>
                  <a:gd name="T55" fmla="*/ 471 h 2056"/>
                  <a:gd name="T56" fmla="*/ 1360 w 1560"/>
                  <a:gd name="T57" fmla="*/ 376 h 2056"/>
                  <a:gd name="T58" fmla="*/ 1384 w 1560"/>
                  <a:gd name="T59" fmla="*/ 202 h 2056"/>
                  <a:gd name="T60" fmla="*/ 1408 w 1560"/>
                  <a:gd name="T61" fmla="*/ 0 h 2056"/>
                  <a:gd name="T62" fmla="*/ 1152 w 1560"/>
                  <a:gd name="T63" fmla="*/ 65 h 2056"/>
                  <a:gd name="T64" fmla="*/ 1120 w 1560"/>
                  <a:gd name="T65" fmla="*/ 175 h 2056"/>
                  <a:gd name="T66" fmla="*/ 1176 w 1560"/>
                  <a:gd name="T67" fmla="*/ 417 h 2056"/>
                  <a:gd name="T68" fmla="*/ 1184 w 1560"/>
                  <a:gd name="T69" fmla="*/ 727 h 2056"/>
                  <a:gd name="T70" fmla="*/ 1160 w 1560"/>
                  <a:gd name="T71" fmla="*/ 943 h 2056"/>
                  <a:gd name="T72" fmla="*/ 1064 w 1560"/>
                  <a:gd name="T73" fmla="*/ 1170 h 2056"/>
                  <a:gd name="T74" fmla="*/ 1016 w 1560"/>
                  <a:gd name="T75" fmla="*/ 1400 h 2056"/>
                  <a:gd name="T76" fmla="*/ 880 w 1560"/>
                  <a:gd name="T77" fmla="*/ 1470 h 2056"/>
                  <a:gd name="T78" fmla="*/ 744 w 1560"/>
                  <a:gd name="T79" fmla="*/ 1306 h 2056"/>
                  <a:gd name="T80" fmla="*/ 720 w 1560"/>
                  <a:gd name="T81" fmla="*/ 1064 h 2056"/>
                  <a:gd name="T82" fmla="*/ 672 w 1560"/>
                  <a:gd name="T83" fmla="*/ 875 h 2056"/>
                  <a:gd name="T84" fmla="*/ 640 w 1560"/>
                  <a:gd name="T85" fmla="*/ 566 h 2056"/>
                  <a:gd name="T86" fmla="*/ 568 w 1560"/>
                  <a:gd name="T87" fmla="*/ 403 h 2056"/>
                  <a:gd name="T88" fmla="*/ 440 w 1560"/>
                  <a:gd name="T89" fmla="*/ 323 h 2056"/>
                  <a:gd name="T90" fmla="*/ 360 w 1560"/>
                  <a:gd name="T91" fmla="*/ 336 h 2056"/>
                  <a:gd name="T92" fmla="*/ 368 w 1560"/>
                  <a:gd name="T93" fmla="*/ 457 h 2056"/>
                  <a:gd name="T94" fmla="*/ 456 w 1560"/>
                  <a:gd name="T95" fmla="*/ 566 h 2056"/>
                  <a:gd name="T96" fmla="*/ 376 w 1560"/>
                  <a:gd name="T97" fmla="*/ 633 h 2056"/>
                  <a:gd name="T98" fmla="*/ 288 w 1560"/>
                  <a:gd name="T99" fmla="*/ 702 h 2056"/>
                  <a:gd name="T100" fmla="*/ 280 w 1560"/>
                  <a:gd name="T101" fmla="*/ 916 h 2056"/>
                  <a:gd name="T102" fmla="*/ 152 w 1560"/>
                  <a:gd name="T103" fmla="*/ 1131 h 2056"/>
                  <a:gd name="T104" fmla="*/ 80 w 1560"/>
                  <a:gd name="T105" fmla="*/ 1337 h 2056"/>
                  <a:gd name="T106" fmla="*/ 104 w 1560"/>
                  <a:gd name="T107" fmla="*/ 1683 h 2056"/>
                  <a:gd name="T108" fmla="*/ 0 w 1560"/>
                  <a:gd name="T109" fmla="*/ 3142 h 205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560"/>
                  <a:gd name="T166" fmla="*/ 0 h 2056"/>
                  <a:gd name="T167" fmla="*/ 1560 w 1560"/>
                  <a:gd name="T168" fmla="*/ 2056 h 205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560" h="2056">
                    <a:moveTo>
                      <a:pt x="0" y="1864"/>
                    </a:moveTo>
                    <a:lnTo>
                      <a:pt x="24" y="2056"/>
                    </a:lnTo>
                    <a:lnTo>
                      <a:pt x="128" y="2056"/>
                    </a:lnTo>
                    <a:lnTo>
                      <a:pt x="160" y="2040"/>
                    </a:lnTo>
                    <a:lnTo>
                      <a:pt x="96" y="1912"/>
                    </a:lnTo>
                    <a:lnTo>
                      <a:pt x="96" y="1736"/>
                    </a:lnTo>
                    <a:lnTo>
                      <a:pt x="120" y="1632"/>
                    </a:lnTo>
                    <a:lnTo>
                      <a:pt x="152" y="1536"/>
                    </a:lnTo>
                    <a:lnTo>
                      <a:pt x="240" y="1320"/>
                    </a:lnTo>
                    <a:lnTo>
                      <a:pt x="288" y="1240"/>
                    </a:lnTo>
                    <a:lnTo>
                      <a:pt x="384" y="1176"/>
                    </a:lnTo>
                    <a:lnTo>
                      <a:pt x="488" y="1104"/>
                    </a:lnTo>
                    <a:lnTo>
                      <a:pt x="536" y="1096"/>
                    </a:lnTo>
                    <a:lnTo>
                      <a:pt x="624" y="1136"/>
                    </a:lnTo>
                    <a:lnTo>
                      <a:pt x="688" y="1168"/>
                    </a:lnTo>
                    <a:lnTo>
                      <a:pt x="752" y="1184"/>
                    </a:lnTo>
                    <a:lnTo>
                      <a:pt x="824" y="1184"/>
                    </a:lnTo>
                    <a:lnTo>
                      <a:pt x="896" y="1176"/>
                    </a:lnTo>
                    <a:lnTo>
                      <a:pt x="968" y="1144"/>
                    </a:lnTo>
                    <a:lnTo>
                      <a:pt x="1048" y="1088"/>
                    </a:lnTo>
                    <a:lnTo>
                      <a:pt x="1128" y="1040"/>
                    </a:lnTo>
                    <a:lnTo>
                      <a:pt x="1176" y="1016"/>
                    </a:lnTo>
                    <a:lnTo>
                      <a:pt x="1224" y="1128"/>
                    </a:lnTo>
                    <a:lnTo>
                      <a:pt x="1232" y="1152"/>
                    </a:lnTo>
                    <a:lnTo>
                      <a:pt x="1216" y="1232"/>
                    </a:lnTo>
                    <a:lnTo>
                      <a:pt x="1200" y="1280"/>
                    </a:lnTo>
                    <a:lnTo>
                      <a:pt x="1184" y="1328"/>
                    </a:lnTo>
                    <a:lnTo>
                      <a:pt x="1168" y="1376"/>
                    </a:lnTo>
                    <a:lnTo>
                      <a:pt x="1160" y="1440"/>
                    </a:lnTo>
                    <a:lnTo>
                      <a:pt x="1144" y="1568"/>
                    </a:lnTo>
                    <a:lnTo>
                      <a:pt x="1152" y="1704"/>
                    </a:lnTo>
                    <a:lnTo>
                      <a:pt x="1152" y="1832"/>
                    </a:lnTo>
                    <a:lnTo>
                      <a:pt x="1160" y="1864"/>
                    </a:lnTo>
                    <a:lnTo>
                      <a:pt x="1176" y="1928"/>
                    </a:lnTo>
                    <a:lnTo>
                      <a:pt x="1216" y="1928"/>
                    </a:lnTo>
                    <a:lnTo>
                      <a:pt x="1256" y="1912"/>
                    </a:lnTo>
                    <a:lnTo>
                      <a:pt x="1296" y="1888"/>
                    </a:lnTo>
                    <a:lnTo>
                      <a:pt x="1200" y="1688"/>
                    </a:lnTo>
                    <a:lnTo>
                      <a:pt x="1192" y="1640"/>
                    </a:lnTo>
                    <a:lnTo>
                      <a:pt x="1192" y="1592"/>
                    </a:lnTo>
                    <a:lnTo>
                      <a:pt x="1240" y="1472"/>
                    </a:lnTo>
                    <a:lnTo>
                      <a:pt x="1296" y="1360"/>
                    </a:lnTo>
                    <a:lnTo>
                      <a:pt x="1360" y="1248"/>
                    </a:lnTo>
                    <a:lnTo>
                      <a:pt x="1456" y="1016"/>
                    </a:lnTo>
                    <a:lnTo>
                      <a:pt x="1552" y="728"/>
                    </a:lnTo>
                    <a:lnTo>
                      <a:pt x="1560" y="632"/>
                    </a:lnTo>
                    <a:lnTo>
                      <a:pt x="1544" y="552"/>
                    </a:lnTo>
                    <a:lnTo>
                      <a:pt x="1528" y="512"/>
                    </a:lnTo>
                    <a:lnTo>
                      <a:pt x="1544" y="472"/>
                    </a:lnTo>
                    <a:lnTo>
                      <a:pt x="1560" y="416"/>
                    </a:lnTo>
                    <a:lnTo>
                      <a:pt x="1552" y="368"/>
                    </a:lnTo>
                    <a:lnTo>
                      <a:pt x="1528" y="320"/>
                    </a:lnTo>
                    <a:lnTo>
                      <a:pt x="1488" y="312"/>
                    </a:lnTo>
                    <a:lnTo>
                      <a:pt x="1448" y="328"/>
                    </a:lnTo>
                    <a:lnTo>
                      <a:pt x="1424" y="304"/>
                    </a:lnTo>
                    <a:lnTo>
                      <a:pt x="1400" y="280"/>
                    </a:lnTo>
                    <a:lnTo>
                      <a:pt x="1384" y="256"/>
                    </a:lnTo>
                    <a:lnTo>
                      <a:pt x="1360" y="224"/>
                    </a:lnTo>
                    <a:lnTo>
                      <a:pt x="1352" y="176"/>
                    </a:lnTo>
                    <a:lnTo>
                      <a:pt x="1384" y="120"/>
                    </a:lnTo>
                    <a:lnTo>
                      <a:pt x="1408" y="48"/>
                    </a:lnTo>
                    <a:lnTo>
                      <a:pt x="1408" y="0"/>
                    </a:lnTo>
                    <a:lnTo>
                      <a:pt x="1272" y="16"/>
                    </a:lnTo>
                    <a:lnTo>
                      <a:pt x="1152" y="40"/>
                    </a:lnTo>
                    <a:lnTo>
                      <a:pt x="1096" y="56"/>
                    </a:lnTo>
                    <a:lnTo>
                      <a:pt x="1120" y="104"/>
                    </a:lnTo>
                    <a:lnTo>
                      <a:pt x="1176" y="168"/>
                    </a:lnTo>
                    <a:lnTo>
                      <a:pt x="1176" y="248"/>
                    </a:lnTo>
                    <a:lnTo>
                      <a:pt x="1160" y="312"/>
                    </a:lnTo>
                    <a:lnTo>
                      <a:pt x="1184" y="432"/>
                    </a:lnTo>
                    <a:lnTo>
                      <a:pt x="1176" y="496"/>
                    </a:lnTo>
                    <a:lnTo>
                      <a:pt x="1160" y="560"/>
                    </a:lnTo>
                    <a:lnTo>
                      <a:pt x="1104" y="616"/>
                    </a:lnTo>
                    <a:lnTo>
                      <a:pt x="1064" y="696"/>
                    </a:lnTo>
                    <a:lnTo>
                      <a:pt x="1040" y="768"/>
                    </a:lnTo>
                    <a:lnTo>
                      <a:pt x="1016" y="832"/>
                    </a:lnTo>
                    <a:lnTo>
                      <a:pt x="968" y="880"/>
                    </a:lnTo>
                    <a:lnTo>
                      <a:pt x="880" y="872"/>
                    </a:lnTo>
                    <a:lnTo>
                      <a:pt x="800" y="840"/>
                    </a:lnTo>
                    <a:lnTo>
                      <a:pt x="744" y="776"/>
                    </a:lnTo>
                    <a:lnTo>
                      <a:pt x="720" y="704"/>
                    </a:lnTo>
                    <a:lnTo>
                      <a:pt x="720" y="632"/>
                    </a:lnTo>
                    <a:lnTo>
                      <a:pt x="728" y="576"/>
                    </a:lnTo>
                    <a:lnTo>
                      <a:pt x="672" y="520"/>
                    </a:lnTo>
                    <a:lnTo>
                      <a:pt x="640" y="408"/>
                    </a:lnTo>
                    <a:lnTo>
                      <a:pt x="640" y="336"/>
                    </a:lnTo>
                    <a:lnTo>
                      <a:pt x="616" y="280"/>
                    </a:lnTo>
                    <a:lnTo>
                      <a:pt x="568" y="240"/>
                    </a:lnTo>
                    <a:lnTo>
                      <a:pt x="504" y="216"/>
                    </a:lnTo>
                    <a:lnTo>
                      <a:pt x="440" y="192"/>
                    </a:lnTo>
                    <a:lnTo>
                      <a:pt x="392" y="184"/>
                    </a:lnTo>
                    <a:lnTo>
                      <a:pt x="360" y="200"/>
                    </a:lnTo>
                    <a:lnTo>
                      <a:pt x="352" y="232"/>
                    </a:lnTo>
                    <a:lnTo>
                      <a:pt x="368" y="272"/>
                    </a:lnTo>
                    <a:lnTo>
                      <a:pt x="408" y="296"/>
                    </a:lnTo>
                    <a:lnTo>
                      <a:pt x="456" y="336"/>
                    </a:lnTo>
                    <a:lnTo>
                      <a:pt x="416" y="360"/>
                    </a:lnTo>
                    <a:lnTo>
                      <a:pt x="376" y="376"/>
                    </a:lnTo>
                    <a:lnTo>
                      <a:pt x="312" y="384"/>
                    </a:lnTo>
                    <a:lnTo>
                      <a:pt x="288" y="416"/>
                    </a:lnTo>
                    <a:lnTo>
                      <a:pt x="280" y="456"/>
                    </a:lnTo>
                    <a:lnTo>
                      <a:pt x="280" y="544"/>
                    </a:lnTo>
                    <a:lnTo>
                      <a:pt x="240" y="592"/>
                    </a:lnTo>
                    <a:lnTo>
                      <a:pt x="152" y="672"/>
                    </a:lnTo>
                    <a:lnTo>
                      <a:pt x="112" y="728"/>
                    </a:lnTo>
                    <a:lnTo>
                      <a:pt x="80" y="792"/>
                    </a:lnTo>
                    <a:lnTo>
                      <a:pt x="88" y="888"/>
                    </a:lnTo>
                    <a:lnTo>
                      <a:pt x="104" y="1000"/>
                    </a:lnTo>
                    <a:lnTo>
                      <a:pt x="64" y="1248"/>
                    </a:lnTo>
                    <a:lnTo>
                      <a:pt x="0" y="1864"/>
                    </a:lnTo>
                    <a:close/>
                  </a:path>
                </a:pathLst>
              </a:custGeom>
              <a:solidFill>
                <a:srgbClr val="993300"/>
              </a:solidFill>
              <a:ln w="12700">
                <a:solidFill>
                  <a:schemeClr val="tx1"/>
                </a:solidFill>
                <a:round/>
                <a:headEnd/>
                <a:tailEnd/>
              </a:ln>
            </p:spPr>
            <p:txBody>
              <a:bodyPr/>
              <a:lstStyle/>
              <a:p>
                <a:endParaRPr lang="en-US"/>
              </a:p>
            </p:txBody>
          </p:sp>
          <p:sp>
            <p:nvSpPr>
              <p:cNvPr id="3454" name="Freeform 660"/>
              <p:cNvSpPr>
                <a:spLocks noChangeAspect="1"/>
              </p:cNvSpPr>
              <p:nvPr/>
            </p:nvSpPr>
            <p:spPr bwMode="auto">
              <a:xfrm>
                <a:off x="4384" y="1000"/>
                <a:ext cx="160" cy="88"/>
              </a:xfrm>
              <a:custGeom>
                <a:avLst/>
                <a:gdLst>
                  <a:gd name="T0" fmla="*/ 0 w 160"/>
                  <a:gd name="T1" fmla="*/ 16 h 88"/>
                  <a:gd name="T2" fmla="*/ 24 w 160"/>
                  <a:gd name="T3" fmla="*/ 8 h 88"/>
                  <a:gd name="T4" fmla="*/ 64 w 160"/>
                  <a:gd name="T5" fmla="*/ 0 h 88"/>
                  <a:gd name="T6" fmla="*/ 104 w 160"/>
                  <a:gd name="T7" fmla="*/ 8 h 88"/>
                  <a:gd name="T8" fmla="*/ 120 w 160"/>
                  <a:gd name="T9" fmla="*/ 24 h 88"/>
                  <a:gd name="T10" fmla="*/ 136 w 160"/>
                  <a:gd name="T11" fmla="*/ 32 h 88"/>
                  <a:gd name="T12" fmla="*/ 152 w 160"/>
                  <a:gd name="T13" fmla="*/ 64 h 88"/>
                  <a:gd name="T14" fmla="*/ 160 w 160"/>
                  <a:gd name="T15" fmla="*/ 80 h 88"/>
                  <a:gd name="T16" fmla="*/ 120 w 160"/>
                  <a:gd name="T17" fmla="*/ 88 h 88"/>
                  <a:gd name="T18" fmla="*/ 80 w 160"/>
                  <a:gd name="T19" fmla="*/ 80 h 88"/>
                  <a:gd name="T20" fmla="*/ 40 w 160"/>
                  <a:gd name="T21" fmla="*/ 72 h 88"/>
                  <a:gd name="T22" fmla="*/ 16 w 160"/>
                  <a:gd name="T23" fmla="*/ 40 h 88"/>
                  <a:gd name="T24" fmla="*/ 0 w 160"/>
                  <a:gd name="T25" fmla="*/ 16 h 8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60"/>
                  <a:gd name="T40" fmla="*/ 0 h 88"/>
                  <a:gd name="T41" fmla="*/ 160 w 160"/>
                  <a:gd name="T42" fmla="*/ 88 h 8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60" h="88">
                    <a:moveTo>
                      <a:pt x="0" y="16"/>
                    </a:moveTo>
                    <a:lnTo>
                      <a:pt x="24" y="8"/>
                    </a:lnTo>
                    <a:lnTo>
                      <a:pt x="64" y="0"/>
                    </a:lnTo>
                    <a:lnTo>
                      <a:pt x="104" y="8"/>
                    </a:lnTo>
                    <a:lnTo>
                      <a:pt x="120" y="24"/>
                    </a:lnTo>
                    <a:lnTo>
                      <a:pt x="136" y="32"/>
                    </a:lnTo>
                    <a:lnTo>
                      <a:pt x="152" y="64"/>
                    </a:lnTo>
                    <a:lnTo>
                      <a:pt x="160" y="80"/>
                    </a:lnTo>
                    <a:lnTo>
                      <a:pt x="120" y="88"/>
                    </a:lnTo>
                    <a:lnTo>
                      <a:pt x="80" y="80"/>
                    </a:lnTo>
                    <a:lnTo>
                      <a:pt x="40" y="72"/>
                    </a:lnTo>
                    <a:lnTo>
                      <a:pt x="16" y="40"/>
                    </a:lnTo>
                    <a:lnTo>
                      <a:pt x="0" y="16"/>
                    </a:lnTo>
                    <a:close/>
                  </a:path>
                </a:pathLst>
              </a:custGeom>
              <a:solidFill>
                <a:srgbClr val="7F5F3F"/>
              </a:solidFill>
              <a:ln w="9525">
                <a:solidFill>
                  <a:schemeClr val="tx1"/>
                </a:solidFill>
                <a:round/>
                <a:headEnd/>
                <a:tailEnd/>
              </a:ln>
            </p:spPr>
            <p:txBody>
              <a:bodyPr/>
              <a:lstStyle/>
              <a:p>
                <a:endParaRPr lang="en-US"/>
              </a:p>
            </p:txBody>
          </p:sp>
          <p:sp>
            <p:nvSpPr>
              <p:cNvPr id="3455" name="Freeform 661"/>
              <p:cNvSpPr>
                <a:spLocks noChangeAspect="1"/>
              </p:cNvSpPr>
              <p:nvPr/>
            </p:nvSpPr>
            <p:spPr bwMode="auto">
              <a:xfrm>
                <a:off x="4424" y="1016"/>
                <a:ext cx="96" cy="56"/>
              </a:xfrm>
              <a:custGeom>
                <a:avLst/>
                <a:gdLst>
                  <a:gd name="T0" fmla="*/ 0 w 96"/>
                  <a:gd name="T1" fmla="*/ 16 h 56"/>
                  <a:gd name="T2" fmla="*/ 8 w 96"/>
                  <a:gd name="T3" fmla="*/ 8 h 56"/>
                  <a:gd name="T4" fmla="*/ 32 w 96"/>
                  <a:gd name="T5" fmla="*/ 0 h 56"/>
                  <a:gd name="T6" fmla="*/ 56 w 96"/>
                  <a:gd name="T7" fmla="*/ 8 h 56"/>
                  <a:gd name="T8" fmla="*/ 72 w 96"/>
                  <a:gd name="T9" fmla="*/ 16 h 56"/>
                  <a:gd name="T10" fmla="*/ 80 w 96"/>
                  <a:gd name="T11" fmla="*/ 24 h 56"/>
                  <a:gd name="T12" fmla="*/ 88 w 96"/>
                  <a:gd name="T13" fmla="*/ 40 h 56"/>
                  <a:gd name="T14" fmla="*/ 96 w 96"/>
                  <a:gd name="T15" fmla="*/ 56 h 56"/>
                  <a:gd name="T16" fmla="*/ 64 w 96"/>
                  <a:gd name="T17" fmla="*/ 56 h 56"/>
                  <a:gd name="T18" fmla="*/ 40 w 96"/>
                  <a:gd name="T19" fmla="*/ 56 h 56"/>
                  <a:gd name="T20" fmla="*/ 16 w 96"/>
                  <a:gd name="T21" fmla="*/ 48 h 56"/>
                  <a:gd name="T22" fmla="*/ 0 w 96"/>
                  <a:gd name="T23" fmla="*/ 32 h 56"/>
                  <a:gd name="T24" fmla="*/ 0 w 96"/>
                  <a:gd name="T25" fmla="*/ 16 h 5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6"/>
                  <a:gd name="T40" fmla="*/ 0 h 56"/>
                  <a:gd name="T41" fmla="*/ 96 w 96"/>
                  <a:gd name="T42" fmla="*/ 56 h 5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6" h="56">
                    <a:moveTo>
                      <a:pt x="0" y="16"/>
                    </a:moveTo>
                    <a:lnTo>
                      <a:pt x="8" y="8"/>
                    </a:lnTo>
                    <a:lnTo>
                      <a:pt x="32" y="0"/>
                    </a:lnTo>
                    <a:lnTo>
                      <a:pt x="56" y="8"/>
                    </a:lnTo>
                    <a:lnTo>
                      <a:pt x="72" y="16"/>
                    </a:lnTo>
                    <a:lnTo>
                      <a:pt x="80" y="24"/>
                    </a:lnTo>
                    <a:lnTo>
                      <a:pt x="88" y="40"/>
                    </a:lnTo>
                    <a:lnTo>
                      <a:pt x="96" y="56"/>
                    </a:lnTo>
                    <a:lnTo>
                      <a:pt x="64" y="56"/>
                    </a:lnTo>
                    <a:lnTo>
                      <a:pt x="40" y="56"/>
                    </a:lnTo>
                    <a:lnTo>
                      <a:pt x="16" y="48"/>
                    </a:lnTo>
                    <a:lnTo>
                      <a:pt x="0" y="32"/>
                    </a:lnTo>
                    <a:lnTo>
                      <a:pt x="0" y="16"/>
                    </a:lnTo>
                    <a:close/>
                  </a:path>
                </a:pathLst>
              </a:custGeom>
              <a:solidFill>
                <a:srgbClr val="FFFFDF"/>
              </a:solidFill>
              <a:ln w="12700">
                <a:solidFill>
                  <a:schemeClr val="tx1"/>
                </a:solidFill>
                <a:round/>
                <a:headEnd/>
                <a:tailEnd/>
              </a:ln>
            </p:spPr>
            <p:txBody>
              <a:bodyPr/>
              <a:lstStyle/>
              <a:p>
                <a:endParaRPr lang="en-US"/>
              </a:p>
            </p:txBody>
          </p:sp>
          <p:sp>
            <p:nvSpPr>
              <p:cNvPr id="3456" name="Oval 662"/>
              <p:cNvSpPr>
                <a:spLocks noChangeAspect="1" noChangeArrowheads="1"/>
              </p:cNvSpPr>
              <p:nvPr/>
            </p:nvSpPr>
            <p:spPr bwMode="auto">
              <a:xfrm>
                <a:off x="4448" y="1024"/>
                <a:ext cx="40" cy="40"/>
              </a:xfrm>
              <a:prstGeom prst="ellipse">
                <a:avLst/>
              </a:prstGeom>
              <a:solidFill>
                <a:srgbClr val="000000"/>
              </a:solidFill>
              <a:ln w="9525">
                <a:solidFill>
                  <a:schemeClr val="tx1"/>
                </a:solidFill>
                <a:round/>
                <a:headEnd/>
                <a:tailEnd/>
              </a:ln>
            </p:spPr>
            <p:txBody>
              <a:bodyPr/>
              <a:lstStyle/>
              <a:p>
                <a:endParaRPr lang="en-US"/>
              </a:p>
            </p:txBody>
          </p:sp>
          <p:sp>
            <p:nvSpPr>
              <p:cNvPr id="3457" name="Freeform 663"/>
              <p:cNvSpPr>
                <a:spLocks noChangeAspect="1"/>
              </p:cNvSpPr>
              <p:nvPr/>
            </p:nvSpPr>
            <p:spPr bwMode="auto">
              <a:xfrm>
                <a:off x="4448" y="1024"/>
                <a:ext cx="40" cy="40"/>
              </a:xfrm>
              <a:custGeom>
                <a:avLst/>
                <a:gdLst>
                  <a:gd name="T0" fmla="*/ 24 w 40"/>
                  <a:gd name="T1" fmla="*/ 8 h 40"/>
                  <a:gd name="T2" fmla="*/ 24 w 40"/>
                  <a:gd name="T3" fmla="*/ 8 h 40"/>
                  <a:gd name="T4" fmla="*/ 24 w 40"/>
                  <a:gd name="T5" fmla="*/ 16 h 40"/>
                  <a:gd name="T6" fmla="*/ 32 w 40"/>
                  <a:gd name="T7" fmla="*/ 16 h 40"/>
                  <a:gd name="T8" fmla="*/ 32 w 40"/>
                  <a:gd name="T9" fmla="*/ 16 h 40"/>
                  <a:gd name="T10" fmla="*/ 32 w 40"/>
                  <a:gd name="T11" fmla="*/ 24 h 40"/>
                  <a:gd name="T12" fmla="*/ 32 w 40"/>
                  <a:gd name="T13" fmla="*/ 24 h 40"/>
                  <a:gd name="T14" fmla="*/ 24 w 40"/>
                  <a:gd name="T15" fmla="*/ 24 h 40"/>
                  <a:gd name="T16" fmla="*/ 24 w 40"/>
                  <a:gd name="T17" fmla="*/ 32 h 40"/>
                  <a:gd name="T18" fmla="*/ 24 w 40"/>
                  <a:gd name="T19" fmla="*/ 32 h 40"/>
                  <a:gd name="T20" fmla="*/ 24 w 40"/>
                  <a:gd name="T21" fmla="*/ 32 h 40"/>
                  <a:gd name="T22" fmla="*/ 16 w 40"/>
                  <a:gd name="T23" fmla="*/ 32 h 40"/>
                  <a:gd name="T24" fmla="*/ 16 w 40"/>
                  <a:gd name="T25" fmla="*/ 32 h 40"/>
                  <a:gd name="T26" fmla="*/ 16 w 40"/>
                  <a:gd name="T27" fmla="*/ 24 h 40"/>
                  <a:gd name="T28" fmla="*/ 8 w 40"/>
                  <a:gd name="T29" fmla="*/ 24 h 40"/>
                  <a:gd name="T30" fmla="*/ 8 w 40"/>
                  <a:gd name="T31" fmla="*/ 24 h 40"/>
                  <a:gd name="T32" fmla="*/ 8 w 40"/>
                  <a:gd name="T33" fmla="*/ 16 h 40"/>
                  <a:gd name="T34" fmla="*/ 8 w 40"/>
                  <a:gd name="T35" fmla="*/ 16 h 40"/>
                  <a:gd name="T36" fmla="*/ 16 w 40"/>
                  <a:gd name="T37" fmla="*/ 16 h 40"/>
                  <a:gd name="T38" fmla="*/ 16 w 40"/>
                  <a:gd name="T39" fmla="*/ 8 h 40"/>
                  <a:gd name="T40" fmla="*/ 16 w 40"/>
                  <a:gd name="T41" fmla="*/ 8 h 40"/>
                  <a:gd name="T42" fmla="*/ 24 w 40"/>
                  <a:gd name="T43" fmla="*/ 0 h 40"/>
                  <a:gd name="T44" fmla="*/ 24 w 40"/>
                  <a:gd name="T45" fmla="*/ 0 h 40"/>
                  <a:gd name="T46" fmla="*/ 32 w 40"/>
                  <a:gd name="T47" fmla="*/ 0 h 40"/>
                  <a:gd name="T48" fmla="*/ 32 w 40"/>
                  <a:gd name="T49" fmla="*/ 8 h 40"/>
                  <a:gd name="T50" fmla="*/ 40 w 40"/>
                  <a:gd name="T51" fmla="*/ 16 h 40"/>
                  <a:gd name="T52" fmla="*/ 40 w 40"/>
                  <a:gd name="T53" fmla="*/ 16 h 40"/>
                  <a:gd name="T54" fmla="*/ 40 w 40"/>
                  <a:gd name="T55" fmla="*/ 24 h 40"/>
                  <a:gd name="T56" fmla="*/ 40 w 40"/>
                  <a:gd name="T57" fmla="*/ 32 h 40"/>
                  <a:gd name="T58" fmla="*/ 32 w 40"/>
                  <a:gd name="T59" fmla="*/ 32 h 40"/>
                  <a:gd name="T60" fmla="*/ 32 w 40"/>
                  <a:gd name="T61" fmla="*/ 40 h 40"/>
                  <a:gd name="T62" fmla="*/ 24 w 40"/>
                  <a:gd name="T63" fmla="*/ 40 h 40"/>
                  <a:gd name="T64" fmla="*/ 16 w 40"/>
                  <a:gd name="T65" fmla="*/ 40 h 40"/>
                  <a:gd name="T66" fmla="*/ 16 w 40"/>
                  <a:gd name="T67" fmla="*/ 40 h 40"/>
                  <a:gd name="T68" fmla="*/ 8 w 40"/>
                  <a:gd name="T69" fmla="*/ 32 h 40"/>
                  <a:gd name="T70" fmla="*/ 0 w 40"/>
                  <a:gd name="T71" fmla="*/ 32 h 40"/>
                  <a:gd name="T72" fmla="*/ 0 w 40"/>
                  <a:gd name="T73" fmla="*/ 24 h 40"/>
                  <a:gd name="T74" fmla="*/ 0 w 40"/>
                  <a:gd name="T75" fmla="*/ 24 h 40"/>
                  <a:gd name="T76" fmla="*/ 0 w 40"/>
                  <a:gd name="T77" fmla="*/ 16 h 40"/>
                  <a:gd name="T78" fmla="*/ 0 w 40"/>
                  <a:gd name="T79" fmla="*/ 8 h 40"/>
                  <a:gd name="T80" fmla="*/ 8 w 40"/>
                  <a:gd name="T81" fmla="*/ 8 h 40"/>
                  <a:gd name="T82" fmla="*/ 16 w 40"/>
                  <a:gd name="T83" fmla="*/ 0 h 40"/>
                  <a:gd name="T84" fmla="*/ 16 w 40"/>
                  <a:gd name="T85" fmla="*/ 0 h 4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40"/>
                  <a:gd name="T130" fmla="*/ 0 h 40"/>
                  <a:gd name="T131" fmla="*/ 40 w 40"/>
                  <a:gd name="T132" fmla="*/ 40 h 40"/>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40" h="40">
                    <a:moveTo>
                      <a:pt x="24" y="8"/>
                    </a:moveTo>
                    <a:lnTo>
                      <a:pt x="24" y="8"/>
                    </a:lnTo>
                    <a:lnTo>
                      <a:pt x="24" y="16"/>
                    </a:lnTo>
                    <a:lnTo>
                      <a:pt x="32" y="16"/>
                    </a:lnTo>
                    <a:lnTo>
                      <a:pt x="32" y="24"/>
                    </a:lnTo>
                    <a:lnTo>
                      <a:pt x="24" y="24"/>
                    </a:lnTo>
                    <a:lnTo>
                      <a:pt x="24" y="32"/>
                    </a:lnTo>
                    <a:lnTo>
                      <a:pt x="16" y="32"/>
                    </a:lnTo>
                    <a:lnTo>
                      <a:pt x="16" y="24"/>
                    </a:lnTo>
                    <a:lnTo>
                      <a:pt x="8" y="24"/>
                    </a:lnTo>
                    <a:lnTo>
                      <a:pt x="8" y="16"/>
                    </a:lnTo>
                    <a:lnTo>
                      <a:pt x="16" y="16"/>
                    </a:lnTo>
                    <a:lnTo>
                      <a:pt x="16" y="8"/>
                    </a:lnTo>
                    <a:lnTo>
                      <a:pt x="24" y="8"/>
                    </a:lnTo>
                    <a:lnTo>
                      <a:pt x="24" y="0"/>
                    </a:lnTo>
                    <a:lnTo>
                      <a:pt x="32" y="0"/>
                    </a:lnTo>
                    <a:lnTo>
                      <a:pt x="32" y="8"/>
                    </a:lnTo>
                    <a:lnTo>
                      <a:pt x="40" y="8"/>
                    </a:lnTo>
                    <a:lnTo>
                      <a:pt x="40" y="16"/>
                    </a:lnTo>
                    <a:lnTo>
                      <a:pt x="40" y="24"/>
                    </a:lnTo>
                    <a:lnTo>
                      <a:pt x="40" y="32"/>
                    </a:lnTo>
                    <a:lnTo>
                      <a:pt x="32" y="32"/>
                    </a:lnTo>
                    <a:lnTo>
                      <a:pt x="32" y="40"/>
                    </a:lnTo>
                    <a:lnTo>
                      <a:pt x="24" y="40"/>
                    </a:lnTo>
                    <a:lnTo>
                      <a:pt x="16" y="40"/>
                    </a:lnTo>
                    <a:lnTo>
                      <a:pt x="8" y="40"/>
                    </a:lnTo>
                    <a:lnTo>
                      <a:pt x="8" y="32"/>
                    </a:lnTo>
                    <a:lnTo>
                      <a:pt x="0" y="32"/>
                    </a:lnTo>
                    <a:lnTo>
                      <a:pt x="0" y="24"/>
                    </a:lnTo>
                    <a:lnTo>
                      <a:pt x="0" y="16"/>
                    </a:lnTo>
                    <a:lnTo>
                      <a:pt x="0" y="8"/>
                    </a:lnTo>
                    <a:lnTo>
                      <a:pt x="8" y="8"/>
                    </a:lnTo>
                    <a:lnTo>
                      <a:pt x="8" y="0"/>
                    </a:lnTo>
                    <a:lnTo>
                      <a:pt x="16" y="0"/>
                    </a:lnTo>
                    <a:lnTo>
                      <a:pt x="24" y="0"/>
                    </a:lnTo>
                    <a:lnTo>
                      <a:pt x="24" y="8"/>
                    </a:lnTo>
                    <a:close/>
                  </a:path>
                </a:pathLst>
              </a:custGeom>
              <a:solidFill>
                <a:srgbClr val="000000"/>
              </a:solidFill>
              <a:ln w="9525">
                <a:solidFill>
                  <a:schemeClr val="tx1"/>
                </a:solidFill>
                <a:round/>
                <a:headEnd/>
                <a:tailEnd/>
              </a:ln>
            </p:spPr>
            <p:txBody>
              <a:bodyPr/>
              <a:lstStyle/>
              <a:p>
                <a:endParaRPr lang="en-US"/>
              </a:p>
            </p:txBody>
          </p:sp>
          <p:sp>
            <p:nvSpPr>
              <p:cNvPr id="3458" name="Freeform 664"/>
              <p:cNvSpPr>
                <a:spLocks noChangeAspect="1"/>
              </p:cNvSpPr>
              <p:nvPr/>
            </p:nvSpPr>
            <p:spPr bwMode="auto">
              <a:xfrm>
                <a:off x="4536" y="792"/>
                <a:ext cx="352" cy="504"/>
              </a:xfrm>
              <a:custGeom>
                <a:avLst/>
                <a:gdLst>
                  <a:gd name="T0" fmla="*/ 32 w 352"/>
                  <a:gd name="T1" fmla="*/ 8 h 504"/>
                  <a:gd name="T2" fmla="*/ 56 w 352"/>
                  <a:gd name="T3" fmla="*/ 0 h 504"/>
                  <a:gd name="T4" fmla="*/ 88 w 352"/>
                  <a:gd name="T5" fmla="*/ 8 h 504"/>
                  <a:gd name="T6" fmla="*/ 128 w 352"/>
                  <a:gd name="T7" fmla="*/ 24 h 504"/>
                  <a:gd name="T8" fmla="*/ 152 w 352"/>
                  <a:gd name="T9" fmla="*/ 64 h 504"/>
                  <a:gd name="T10" fmla="*/ 168 w 352"/>
                  <a:gd name="T11" fmla="*/ 88 h 504"/>
                  <a:gd name="T12" fmla="*/ 192 w 352"/>
                  <a:gd name="T13" fmla="*/ 96 h 504"/>
                  <a:gd name="T14" fmla="*/ 208 w 352"/>
                  <a:gd name="T15" fmla="*/ 120 h 504"/>
                  <a:gd name="T16" fmla="*/ 224 w 352"/>
                  <a:gd name="T17" fmla="*/ 128 h 504"/>
                  <a:gd name="T18" fmla="*/ 232 w 352"/>
                  <a:gd name="T19" fmla="*/ 152 h 504"/>
                  <a:gd name="T20" fmla="*/ 224 w 352"/>
                  <a:gd name="T21" fmla="*/ 184 h 504"/>
                  <a:gd name="T22" fmla="*/ 200 w 352"/>
                  <a:gd name="T23" fmla="*/ 216 h 504"/>
                  <a:gd name="T24" fmla="*/ 224 w 352"/>
                  <a:gd name="T25" fmla="*/ 240 h 504"/>
                  <a:gd name="T26" fmla="*/ 224 w 352"/>
                  <a:gd name="T27" fmla="*/ 280 h 504"/>
                  <a:gd name="T28" fmla="*/ 288 w 352"/>
                  <a:gd name="T29" fmla="*/ 376 h 504"/>
                  <a:gd name="T30" fmla="*/ 320 w 352"/>
                  <a:gd name="T31" fmla="*/ 416 h 504"/>
                  <a:gd name="T32" fmla="*/ 344 w 352"/>
                  <a:gd name="T33" fmla="*/ 456 h 504"/>
                  <a:gd name="T34" fmla="*/ 352 w 352"/>
                  <a:gd name="T35" fmla="*/ 504 h 504"/>
                  <a:gd name="T36" fmla="*/ 320 w 352"/>
                  <a:gd name="T37" fmla="*/ 496 h 504"/>
                  <a:gd name="T38" fmla="*/ 280 w 352"/>
                  <a:gd name="T39" fmla="*/ 496 h 504"/>
                  <a:gd name="T40" fmla="*/ 224 w 352"/>
                  <a:gd name="T41" fmla="*/ 504 h 504"/>
                  <a:gd name="T42" fmla="*/ 192 w 352"/>
                  <a:gd name="T43" fmla="*/ 496 h 504"/>
                  <a:gd name="T44" fmla="*/ 112 w 352"/>
                  <a:gd name="T45" fmla="*/ 432 h 504"/>
                  <a:gd name="T46" fmla="*/ 48 w 352"/>
                  <a:gd name="T47" fmla="*/ 360 h 504"/>
                  <a:gd name="T48" fmla="*/ 40 w 352"/>
                  <a:gd name="T49" fmla="*/ 304 h 504"/>
                  <a:gd name="T50" fmla="*/ 48 w 352"/>
                  <a:gd name="T51" fmla="*/ 240 h 504"/>
                  <a:gd name="T52" fmla="*/ 56 w 352"/>
                  <a:gd name="T53" fmla="*/ 192 h 504"/>
                  <a:gd name="T54" fmla="*/ 48 w 352"/>
                  <a:gd name="T55" fmla="*/ 160 h 504"/>
                  <a:gd name="T56" fmla="*/ 24 w 352"/>
                  <a:gd name="T57" fmla="*/ 152 h 504"/>
                  <a:gd name="T58" fmla="*/ 8 w 352"/>
                  <a:gd name="T59" fmla="*/ 120 h 504"/>
                  <a:gd name="T60" fmla="*/ 0 w 352"/>
                  <a:gd name="T61" fmla="*/ 72 h 504"/>
                  <a:gd name="T62" fmla="*/ 0 w 352"/>
                  <a:gd name="T63" fmla="*/ 40 h 504"/>
                  <a:gd name="T64" fmla="*/ 8 w 352"/>
                  <a:gd name="T65" fmla="*/ 16 h 504"/>
                  <a:gd name="T66" fmla="*/ 32 w 352"/>
                  <a:gd name="T67" fmla="*/ 8 h 50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52"/>
                  <a:gd name="T103" fmla="*/ 0 h 504"/>
                  <a:gd name="T104" fmla="*/ 352 w 352"/>
                  <a:gd name="T105" fmla="*/ 504 h 50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52" h="504">
                    <a:moveTo>
                      <a:pt x="32" y="8"/>
                    </a:moveTo>
                    <a:lnTo>
                      <a:pt x="56" y="0"/>
                    </a:lnTo>
                    <a:lnTo>
                      <a:pt x="88" y="8"/>
                    </a:lnTo>
                    <a:lnTo>
                      <a:pt x="128" y="24"/>
                    </a:lnTo>
                    <a:lnTo>
                      <a:pt x="152" y="64"/>
                    </a:lnTo>
                    <a:lnTo>
                      <a:pt x="168" y="88"/>
                    </a:lnTo>
                    <a:lnTo>
                      <a:pt x="192" y="96"/>
                    </a:lnTo>
                    <a:lnTo>
                      <a:pt x="208" y="120"/>
                    </a:lnTo>
                    <a:lnTo>
                      <a:pt x="224" y="128"/>
                    </a:lnTo>
                    <a:lnTo>
                      <a:pt x="232" y="152"/>
                    </a:lnTo>
                    <a:lnTo>
                      <a:pt x="224" y="184"/>
                    </a:lnTo>
                    <a:lnTo>
                      <a:pt x="200" y="216"/>
                    </a:lnTo>
                    <a:lnTo>
                      <a:pt x="224" y="240"/>
                    </a:lnTo>
                    <a:lnTo>
                      <a:pt x="224" y="280"/>
                    </a:lnTo>
                    <a:lnTo>
                      <a:pt x="288" y="376"/>
                    </a:lnTo>
                    <a:lnTo>
                      <a:pt x="320" y="416"/>
                    </a:lnTo>
                    <a:lnTo>
                      <a:pt x="344" y="456"/>
                    </a:lnTo>
                    <a:lnTo>
                      <a:pt x="352" y="504"/>
                    </a:lnTo>
                    <a:lnTo>
                      <a:pt x="320" y="496"/>
                    </a:lnTo>
                    <a:lnTo>
                      <a:pt x="280" y="496"/>
                    </a:lnTo>
                    <a:lnTo>
                      <a:pt x="224" y="504"/>
                    </a:lnTo>
                    <a:lnTo>
                      <a:pt x="192" y="496"/>
                    </a:lnTo>
                    <a:lnTo>
                      <a:pt x="112" y="432"/>
                    </a:lnTo>
                    <a:lnTo>
                      <a:pt x="48" y="360"/>
                    </a:lnTo>
                    <a:lnTo>
                      <a:pt x="40" y="304"/>
                    </a:lnTo>
                    <a:lnTo>
                      <a:pt x="48" y="240"/>
                    </a:lnTo>
                    <a:lnTo>
                      <a:pt x="56" y="192"/>
                    </a:lnTo>
                    <a:lnTo>
                      <a:pt x="48" y="160"/>
                    </a:lnTo>
                    <a:lnTo>
                      <a:pt x="24" y="152"/>
                    </a:lnTo>
                    <a:lnTo>
                      <a:pt x="8" y="120"/>
                    </a:lnTo>
                    <a:lnTo>
                      <a:pt x="0" y="72"/>
                    </a:lnTo>
                    <a:lnTo>
                      <a:pt x="0" y="40"/>
                    </a:lnTo>
                    <a:lnTo>
                      <a:pt x="8" y="16"/>
                    </a:lnTo>
                    <a:lnTo>
                      <a:pt x="32" y="8"/>
                    </a:lnTo>
                    <a:close/>
                  </a:path>
                </a:pathLst>
              </a:custGeom>
              <a:solidFill>
                <a:srgbClr val="996633"/>
              </a:solidFill>
              <a:ln w="12700">
                <a:solidFill>
                  <a:schemeClr val="tx1"/>
                </a:solidFill>
                <a:round/>
                <a:headEnd/>
                <a:tailEnd/>
              </a:ln>
            </p:spPr>
            <p:txBody>
              <a:bodyPr/>
              <a:lstStyle/>
              <a:p>
                <a:endParaRPr lang="en-US"/>
              </a:p>
            </p:txBody>
          </p:sp>
          <p:sp>
            <p:nvSpPr>
              <p:cNvPr id="3459" name="Freeform 665"/>
              <p:cNvSpPr>
                <a:spLocks noChangeAspect="1"/>
              </p:cNvSpPr>
              <p:nvPr/>
            </p:nvSpPr>
            <p:spPr bwMode="auto">
              <a:xfrm>
                <a:off x="4096" y="776"/>
                <a:ext cx="184" cy="96"/>
              </a:xfrm>
              <a:custGeom>
                <a:avLst/>
                <a:gdLst>
                  <a:gd name="T0" fmla="*/ 136 w 184"/>
                  <a:gd name="T1" fmla="*/ 40 h 96"/>
                  <a:gd name="T2" fmla="*/ 72 w 184"/>
                  <a:gd name="T3" fmla="*/ 8 h 96"/>
                  <a:gd name="T4" fmla="*/ 16 w 184"/>
                  <a:gd name="T5" fmla="*/ 0 h 96"/>
                  <a:gd name="T6" fmla="*/ 0 w 184"/>
                  <a:gd name="T7" fmla="*/ 16 h 96"/>
                  <a:gd name="T8" fmla="*/ 8 w 184"/>
                  <a:gd name="T9" fmla="*/ 40 h 96"/>
                  <a:gd name="T10" fmla="*/ 48 w 184"/>
                  <a:gd name="T11" fmla="*/ 80 h 96"/>
                  <a:gd name="T12" fmla="*/ 88 w 184"/>
                  <a:gd name="T13" fmla="*/ 96 h 96"/>
                  <a:gd name="T14" fmla="*/ 120 w 184"/>
                  <a:gd name="T15" fmla="*/ 80 h 96"/>
                  <a:gd name="T16" fmla="*/ 160 w 184"/>
                  <a:gd name="T17" fmla="*/ 64 h 96"/>
                  <a:gd name="T18" fmla="*/ 184 w 184"/>
                  <a:gd name="T19" fmla="*/ 64 h 96"/>
                  <a:gd name="T20" fmla="*/ 136 w 184"/>
                  <a:gd name="T21" fmla="*/ 40 h 9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84"/>
                  <a:gd name="T34" fmla="*/ 0 h 96"/>
                  <a:gd name="T35" fmla="*/ 184 w 184"/>
                  <a:gd name="T36" fmla="*/ 96 h 9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84" h="96">
                    <a:moveTo>
                      <a:pt x="136" y="40"/>
                    </a:moveTo>
                    <a:lnTo>
                      <a:pt x="72" y="8"/>
                    </a:lnTo>
                    <a:lnTo>
                      <a:pt x="16" y="0"/>
                    </a:lnTo>
                    <a:lnTo>
                      <a:pt x="0" y="16"/>
                    </a:lnTo>
                    <a:lnTo>
                      <a:pt x="8" y="40"/>
                    </a:lnTo>
                    <a:lnTo>
                      <a:pt x="48" y="80"/>
                    </a:lnTo>
                    <a:lnTo>
                      <a:pt x="88" y="96"/>
                    </a:lnTo>
                    <a:lnTo>
                      <a:pt x="120" y="80"/>
                    </a:lnTo>
                    <a:lnTo>
                      <a:pt x="160" y="64"/>
                    </a:lnTo>
                    <a:lnTo>
                      <a:pt x="184" y="64"/>
                    </a:lnTo>
                    <a:lnTo>
                      <a:pt x="136" y="40"/>
                    </a:lnTo>
                    <a:close/>
                  </a:path>
                </a:pathLst>
              </a:custGeom>
              <a:solidFill>
                <a:srgbClr val="7F5F3F"/>
              </a:solidFill>
              <a:ln w="12700">
                <a:solidFill>
                  <a:schemeClr val="tx1"/>
                </a:solidFill>
                <a:round/>
                <a:headEnd/>
                <a:tailEnd/>
              </a:ln>
            </p:spPr>
            <p:txBody>
              <a:bodyPr/>
              <a:lstStyle/>
              <a:p>
                <a:endParaRPr lang="en-US"/>
              </a:p>
            </p:txBody>
          </p:sp>
          <p:sp>
            <p:nvSpPr>
              <p:cNvPr id="3460" name="Freeform 666"/>
              <p:cNvSpPr>
                <a:spLocks noChangeAspect="1"/>
              </p:cNvSpPr>
              <p:nvPr/>
            </p:nvSpPr>
            <p:spPr bwMode="auto">
              <a:xfrm>
                <a:off x="3040" y="1648"/>
                <a:ext cx="392" cy="344"/>
              </a:xfrm>
              <a:custGeom>
                <a:avLst/>
                <a:gdLst>
                  <a:gd name="T0" fmla="*/ 240 w 392"/>
                  <a:gd name="T1" fmla="*/ 160 h 344"/>
                  <a:gd name="T2" fmla="*/ 200 w 392"/>
                  <a:gd name="T3" fmla="*/ 120 h 344"/>
                  <a:gd name="T4" fmla="*/ 168 w 392"/>
                  <a:gd name="T5" fmla="*/ 64 h 344"/>
                  <a:gd name="T6" fmla="*/ 128 w 392"/>
                  <a:gd name="T7" fmla="*/ 24 h 344"/>
                  <a:gd name="T8" fmla="*/ 80 w 392"/>
                  <a:gd name="T9" fmla="*/ 0 h 344"/>
                  <a:gd name="T10" fmla="*/ 48 w 392"/>
                  <a:gd name="T11" fmla="*/ 8 h 344"/>
                  <a:gd name="T12" fmla="*/ 16 w 392"/>
                  <a:gd name="T13" fmla="*/ 32 h 344"/>
                  <a:gd name="T14" fmla="*/ 0 w 392"/>
                  <a:gd name="T15" fmla="*/ 48 h 344"/>
                  <a:gd name="T16" fmla="*/ 0 w 392"/>
                  <a:gd name="T17" fmla="*/ 88 h 344"/>
                  <a:gd name="T18" fmla="*/ 16 w 392"/>
                  <a:gd name="T19" fmla="*/ 128 h 344"/>
                  <a:gd name="T20" fmla="*/ 32 w 392"/>
                  <a:gd name="T21" fmla="*/ 176 h 344"/>
                  <a:gd name="T22" fmla="*/ 56 w 392"/>
                  <a:gd name="T23" fmla="*/ 232 h 344"/>
                  <a:gd name="T24" fmla="*/ 96 w 392"/>
                  <a:gd name="T25" fmla="*/ 272 h 344"/>
                  <a:gd name="T26" fmla="*/ 152 w 392"/>
                  <a:gd name="T27" fmla="*/ 320 h 344"/>
                  <a:gd name="T28" fmla="*/ 200 w 392"/>
                  <a:gd name="T29" fmla="*/ 336 h 344"/>
                  <a:gd name="T30" fmla="*/ 256 w 392"/>
                  <a:gd name="T31" fmla="*/ 344 h 344"/>
                  <a:gd name="T32" fmla="*/ 288 w 392"/>
                  <a:gd name="T33" fmla="*/ 344 h 344"/>
                  <a:gd name="T34" fmla="*/ 336 w 392"/>
                  <a:gd name="T35" fmla="*/ 344 h 344"/>
                  <a:gd name="T36" fmla="*/ 368 w 392"/>
                  <a:gd name="T37" fmla="*/ 320 h 344"/>
                  <a:gd name="T38" fmla="*/ 384 w 392"/>
                  <a:gd name="T39" fmla="*/ 304 h 344"/>
                  <a:gd name="T40" fmla="*/ 392 w 392"/>
                  <a:gd name="T41" fmla="*/ 280 h 344"/>
                  <a:gd name="T42" fmla="*/ 376 w 392"/>
                  <a:gd name="T43" fmla="*/ 248 h 344"/>
                  <a:gd name="T44" fmla="*/ 344 w 392"/>
                  <a:gd name="T45" fmla="*/ 208 h 344"/>
                  <a:gd name="T46" fmla="*/ 296 w 392"/>
                  <a:gd name="T47" fmla="*/ 184 h 344"/>
                  <a:gd name="T48" fmla="*/ 240 w 392"/>
                  <a:gd name="T49" fmla="*/ 160 h 34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92"/>
                  <a:gd name="T76" fmla="*/ 0 h 344"/>
                  <a:gd name="T77" fmla="*/ 392 w 392"/>
                  <a:gd name="T78" fmla="*/ 344 h 344"/>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92" h="344">
                    <a:moveTo>
                      <a:pt x="240" y="160"/>
                    </a:moveTo>
                    <a:lnTo>
                      <a:pt x="200" y="120"/>
                    </a:lnTo>
                    <a:lnTo>
                      <a:pt x="168" y="64"/>
                    </a:lnTo>
                    <a:lnTo>
                      <a:pt x="128" y="24"/>
                    </a:lnTo>
                    <a:lnTo>
                      <a:pt x="80" y="0"/>
                    </a:lnTo>
                    <a:lnTo>
                      <a:pt x="48" y="8"/>
                    </a:lnTo>
                    <a:lnTo>
                      <a:pt x="16" y="32"/>
                    </a:lnTo>
                    <a:lnTo>
                      <a:pt x="0" y="48"/>
                    </a:lnTo>
                    <a:lnTo>
                      <a:pt x="0" y="88"/>
                    </a:lnTo>
                    <a:lnTo>
                      <a:pt x="16" y="128"/>
                    </a:lnTo>
                    <a:lnTo>
                      <a:pt x="32" y="176"/>
                    </a:lnTo>
                    <a:lnTo>
                      <a:pt x="56" y="232"/>
                    </a:lnTo>
                    <a:lnTo>
                      <a:pt x="96" y="272"/>
                    </a:lnTo>
                    <a:lnTo>
                      <a:pt x="152" y="320"/>
                    </a:lnTo>
                    <a:lnTo>
                      <a:pt x="200" y="336"/>
                    </a:lnTo>
                    <a:lnTo>
                      <a:pt x="256" y="344"/>
                    </a:lnTo>
                    <a:lnTo>
                      <a:pt x="288" y="344"/>
                    </a:lnTo>
                    <a:lnTo>
                      <a:pt x="336" y="344"/>
                    </a:lnTo>
                    <a:lnTo>
                      <a:pt x="368" y="320"/>
                    </a:lnTo>
                    <a:lnTo>
                      <a:pt x="384" y="304"/>
                    </a:lnTo>
                    <a:lnTo>
                      <a:pt x="392" y="280"/>
                    </a:lnTo>
                    <a:lnTo>
                      <a:pt x="376" y="248"/>
                    </a:lnTo>
                    <a:lnTo>
                      <a:pt x="344" y="208"/>
                    </a:lnTo>
                    <a:lnTo>
                      <a:pt x="296" y="184"/>
                    </a:lnTo>
                    <a:lnTo>
                      <a:pt x="240" y="160"/>
                    </a:lnTo>
                    <a:close/>
                  </a:path>
                </a:pathLst>
              </a:custGeom>
              <a:solidFill>
                <a:srgbClr val="990000"/>
              </a:solidFill>
              <a:ln w="12700">
                <a:solidFill>
                  <a:schemeClr val="tx1"/>
                </a:solidFill>
                <a:round/>
                <a:headEnd/>
                <a:tailEnd/>
              </a:ln>
            </p:spPr>
            <p:txBody>
              <a:bodyPr/>
              <a:lstStyle/>
              <a:p>
                <a:endParaRPr lang="en-US"/>
              </a:p>
            </p:txBody>
          </p:sp>
          <p:sp>
            <p:nvSpPr>
              <p:cNvPr id="3461" name="Freeform 667"/>
              <p:cNvSpPr>
                <a:spLocks noChangeAspect="1"/>
              </p:cNvSpPr>
              <p:nvPr/>
            </p:nvSpPr>
            <p:spPr bwMode="auto">
              <a:xfrm>
                <a:off x="4696" y="1360"/>
                <a:ext cx="168" cy="40"/>
              </a:xfrm>
              <a:custGeom>
                <a:avLst/>
                <a:gdLst>
                  <a:gd name="T0" fmla="*/ 168 w 168"/>
                  <a:gd name="T1" fmla="*/ 8 h 40"/>
                  <a:gd name="T2" fmla="*/ 120 w 168"/>
                  <a:gd name="T3" fmla="*/ 0 h 40"/>
                  <a:gd name="T4" fmla="*/ 72 w 168"/>
                  <a:gd name="T5" fmla="*/ 8 h 40"/>
                  <a:gd name="T6" fmla="*/ 48 w 168"/>
                  <a:gd name="T7" fmla="*/ 16 h 40"/>
                  <a:gd name="T8" fmla="*/ 16 w 168"/>
                  <a:gd name="T9" fmla="*/ 24 h 40"/>
                  <a:gd name="T10" fmla="*/ 0 w 168"/>
                  <a:gd name="T11" fmla="*/ 32 h 40"/>
                  <a:gd name="T12" fmla="*/ 48 w 168"/>
                  <a:gd name="T13" fmla="*/ 40 h 40"/>
                  <a:gd name="T14" fmla="*/ 96 w 168"/>
                  <a:gd name="T15" fmla="*/ 40 h 40"/>
                  <a:gd name="T16" fmla="*/ 136 w 168"/>
                  <a:gd name="T17" fmla="*/ 24 h 40"/>
                  <a:gd name="T18" fmla="*/ 168 w 168"/>
                  <a:gd name="T19" fmla="*/ 8 h 4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68"/>
                  <a:gd name="T31" fmla="*/ 0 h 40"/>
                  <a:gd name="T32" fmla="*/ 168 w 168"/>
                  <a:gd name="T33" fmla="*/ 40 h 4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68" h="40">
                    <a:moveTo>
                      <a:pt x="168" y="8"/>
                    </a:moveTo>
                    <a:lnTo>
                      <a:pt x="120" y="0"/>
                    </a:lnTo>
                    <a:lnTo>
                      <a:pt x="72" y="8"/>
                    </a:lnTo>
                    <a:lnTo>
                      <a:pt x="48" y="16"/>
                    </a:lnTo>
                    <a:lnTo>
                      <a:pt x="16" y="24"/>
                    </a:lnTo>
                    <a:lnTo>
                      <a:pt x="0" y="32"/>
                    </a:lnTo>
                    <a:lnTo>
                      <a:pt x="48" y="40"/>
                    </a:lnTo>
                    <a:lnTo>
                      <a:pt x="96" y="40"/>
                    </a:lnTo>
                    <a:lnTo>
                      <a:pt x="136" y="24"/>
                    </a:lnTo>
                    <a:lnTo>
                      <a:pt x="168" y="8"/>
                    </a:lnTo>
                    <a:close/>
                  </a:path>
                </a:pathLst>
              </a:custGeom>
              <a:solidFill>
                <a:srgbClr val="7F5F3F"/>
              </a:solidFill>
              <a:ln w="9525">
                <a:solidFill>
                  <a:schemeClr val="tx1"/>
                </a:solidFill>
                <a:round/>
                <a:headEnd/>
                <a:tailEnd/>
              </a:ln>
            </p:spPr>
            <p:txBody>
              <a:bodyPr/>
              <a:lstStyle/>
              <a:p>
                <a:endParaRPr lang="en-US"/>
              </a:p>
            </p:txBody>
          </p:sp>
          <p:sp>
            <p:nvSpPr>
              <p:cNvPr id="3462" name="Freeform 668"/>
              <p:cNvSpPr>
                <a:spLocks noChangeAspect="1"/>
              </p:cNvSpPr>
              <p:nvPr/>
            </p:nvSpPr>
            <p:spPr bwMode="auto">
              <a:xfrm>
                <a:off x="4720" y="1312"/>
                <a:ext cx="48" cy="16"/>
              </a:xfrm>
              <a:custGeom>
                <a:avLst/>
                <a:gdLst>
                  <a:gd name="T0" fmla="*/ 40 w 48"/>
                  <a:gd name="T1" fmla="*/ 0 h 16"/>
                  <a:gd name="T2" fmla="*/ 8 w 48"/>
                  <a:gd name="T3" fmla="*/ 0 h 16"/>
                  <a:gd name="T4" fmla="*/ 0 w 48"/>
                  <a:gd name="T5" fmla="*/ 0 h 16"/>
                  <a:gd name="T6" fmla="*/ 0 w 48"/>
                  <a:gd name="T7" fmla="*/ 16 h 16"/>
                  <a:gd name="T8" fmla="*/ 24 w 48"/>
                  <a:gd name="T9" fmla="*/ 16 h 16"/>
                  <a:gd name="T10" fmla="*/ 48 w 48"/>
                  <a:gd name="T11" fmla="*/ 16 h 16"/>
                  <a:gd name="T12" fmla="*/ 40 w 48"/>
                  <a:gd name="T13" fmla="*/ 0 h 16"/>
                  <a:gd name="T14" fmla="*/ 0 60000 65536"/>
                  <a:gd name="T15" fmla="*/ 0 60000 65536"/>
                  <a:gd name="T16" fmla="*/ 0 60000 65536"/>
                  <a:gd name="T17" fmla="*/ 0 60000 65536"/>
                  <a:gd name="T18" fmla="*/ 0 60000 65536"/>
                  <a:gd name="T19" fmla="*/ 0 60000 65536"/>
                  <a:gd name="T20" fmla="*/ 0 60000 65536"/>
                  <a:gd name="T21" fmla="*/ 0 w 48"/>
                  <a:gd name="T22" fmla="*/ 0 h 16"/>
                  <a:gd name="T23" fmla="*/ 48 w 48"/>
                  <a:gd name="T24" fmla="*/ 16 h 1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8" h="16">
                    <a:moveTo>
                      <a:pt x="40" y="0"/>
                    </a:moveTo>
                    <a:lnTo>
                      <a:pt x="8" y="0"/>
                    </a:lnTo>
                    <a:lnTo>
                      <a:pt x="0" y="0"/>
                    </a:lnTo>
                    <a:lnTo>
                      <a:pt x="0" y="16"/>
                    </a:lnTo>
                    <a:lnTo>
                      <a:pt x="24" y="16"/>
                    </a:lnTo>
                    <a:lnTo>
                      <a:pt x="48" y="16"/>
                    </a:lnTo>
                    <a:lnTo>
                      <a:pt x="40" y="0"/>
                    </a:lnTo>
                    <a:close/>
                  </a:path>
                </a:pathLst>
              </a:custGeom>
              <a:solidFill>
                <a:srgbClr val="3F1F00"/>
              </a:solidFill>
              <a:ln w="9525">
                <a:solidFill>
                  <a:schemeClr val="tx1"/>
                </a:solidFill>
                <a:round/>
                <a:headEnd/>
                <a:tailEnd/>
              </a:ln>
            </p:spPr>
            <p:txBody>
              <a:bodyPr/>
              <a:lstStyle/>
              <a:p>
                <a:endParaRPr lang="en-US"/>
              </a:p>
            </p:txBody>
          </p:sp>
          <p:sp>
            <p:nvSpPr>
              <p:cNvPr id="3463" name="Freeform 669"/>
              <p:cNvSpPr>
                <a:spLocks noChangeAspect="1"/>
              </p:cNvSpPr>
              <p:nvPr/>
            </p:nvSpPr>
            <p:spPr bwMode="auto">
              <a:xfrm>
                <a:off x="4848" y="1304"/>
                <a:ext cx="24" cy="24"/>
              </a:xfrm>
              <a:custGeom>
                <a:avLst/>
                <a:gdLst>
                  <a:gd name="T0" fmla="*/ 0 w 24"/>
                  <a:gd name="T1" fmla="*/ 0 h 24"/>
                  <a:gd name="T2" fmla="*/ 16 w 24"/>
                  <a:gd name="T3" fmla="*/ 0 h 24"/>
                  <a:gd name="T4" fmla="*/ 24 w 24"/>
                  <a:gd name="T5" fmla="*/ 8 h 24"/>
                  <a:gd name="T6" fmla="*/ 24 w 24"/>
                  <a:gd name="T7" fmla="*/ 16 h 24"/>
                  <a:gd name="T8" fmla="*/ 8 w 24"/>
                  <a:gd name="T9" fmla="*/ 24 h 24"/>
                  <a:gd name="T10" fmla="*/ 0 w 24"/>
                  <a:gd name="T11" fmla="*/ 16 h 24"/>
                  <a:gd name="T12" fmla="*/ 0 w 24"/>
                  <a:gd name="T13" fmla="*/ 0 h 24"/>
                  <a:gd name="T14" fmla="*/ 0 60000 65536"/>
                  <a:gd name="T15" fmla="*/ 0 60000 65536"/>
                  <a:gd name="T16" fmla="*/ 0 60000 65536"/>
                  <a:gd name="T17" fmla="*/ 0 60000 65536"/>
                  <a:gd name="T18" fmla="*/ 0 60000 65536"/>
                  <a:gd name="T19" fmla="*/ 0 60000 65536"/>
                  <a:gd name="T20" fmla="*/ 0 60000 65536"/>
                  <a:gd name="T21" fmla="*/ 0 w 24"/>
                  <a:gd name="T22" fmla="*/ 0 h 24"/>
                  <a:gd name="T23" fmla="*/ 24 w 24"/>
                  <a:gd name="T24" fmla="*/ 24 h 2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 h="24">
                    <a:moveTo>
                      <a:pt x="0" y="0"/>
                    </a:moveTo>
                    <a:lnTo>
                      <a:pt x="16" y="0"/>
                    </a:lnTo>
                    <a:lnTo>
                      <a:pt x="24" y="8"/>
                    </a:lnTo>
                    <a:lnTo>
                      <a:pt x="24" y="16"/>
                    </a:lnTo>
                    <a:lnTo>
                      <a:pt x="8" y="24"/>
                    </a:lnTo>
                    <a:lnTo>
                      <a:pt x="0" y="16"/>
                    </a:lnTo>
                    <a:lnTo>
                      <a:pt x="0" y="0"/>
                    </a:lnTo>
                    <a:close/>
                  </a:path>
                </a:pathLst>
              </a:custGeom>
              <a:solidFill>
                <a:srgbClr val="3F1F00"/>
              </a:solidFill>
              <a:ln w="9525">
                <a:solidFill>
                  <a:schemeClr val="tx1"/>
                </a:solidFill>
                <a:round/>
                <a:headEnd/>
                <a:tailEnd/>
              </a:ln>
            </p:spPr>
            <p:txBody>
              <a:bodyPr/>
              <a:lstStyle/>
              <a:p>
                <a:endParaRPr lang="en-US"/>
              </a:p>
            </p:txBody>
          </p:sp>
          <p:grpSp>
            <p:nvGrpSpPr>
              <p:cNvPr id="3464" name="Group 670"/>
              <p:cNvGrpSpPr>
                <a:grpSpLocks noChangeAspect="1"/>
              </p:cNvGrpSpPr>
              <p:nvPr/>
            </p:nvGrpSpPr>
            <p:grpSpPr bwMode="auto">
              <a:xfrm>
                <a:off x="4352" y="344"/>
                <a:ext cx="160" cy="528"/>
                <a:chOff x="4288" y="560"/>
                <a:chExt cx="264" cy="272"/>
              </a:xfrm>
            </p:grpSpPr>
            <p:sp>
              <p:nvSpPr>
                <p:cNvPr id="3470" name="Freeform 671"/>
                <p:cNvSpPr>
                  <a:spLocks noChangeAspect="1"/>
                </p:cNvSpPr>
                <p:nvPr/>
              </p:nvSpPr>
              <p:spPr bwMode="auto">
                <a:xfrm>
                  <a:off x="4288" y="560"/>
                  <a:ext cx="264" cy="272"/>
                </a:xfrm>
                <a:custGeom>
                  <a:avLst/>
                  <a:gdLst>
                    <a:gd name="T0" fmla="*/ 40 w 264"/>
                    <a:gd name="T1" fmla="*/ 248 h 272"/>
                    <a:gd name="T2" fmla="*/ 16 w 264"/>
                    <a:gd name="T3" fmla="*/ 192 h 272"/>
                    <a:gd name="T4" fmla="*/ 0 w 264"/>
                    <a:gd name="T5" fmla="*/ 144 h 272"/>
                    <a:gd name="T6" fmla="*/ 0 w 264"/>
                    <a:gd name="T7" fmla="*/ 120 h 272"/>
                    <a:gd name="T8" fmla="*/ 8 w 264"/>
                    <a:gd name="T9" fmla="*/ 88 h 272"/>
                    <a:gd name="T10" fmla="*/ 32 w 264"/>
                    <a:gd name="T11" fmla="*/ 72 h 272"/>
                    <a:gd name="T12" fmla="*/ 48 w 264"/>
                    <a:gd name="T13" fmla="*/ 64 h 272"/>
                    <a:gd name="T14" fmla="*/ 72 w 264"/>
                    <a:gd name="T15" fmla="*/ 64 h 272"/>
                    <a:gd name="T16" fmla="*/ 128 w 264"/>
                    <a:gd name="T17" fmla="*/ 56 h 272"/>
                    <a:gd name="T18" fmla="*/ 168 w 264"/>
                    <a:gd name="T19" fmla="*/ 48 h 272"/>
                    <a:gd name="T20" fmla="*/ 216 w 264"/>
                    <a:gd name="T21" fmla="*/ 24 h 272"/>
                    <a:gd name="T22" fmla="*/ 264 w 264"/>
                    <a:gd name="T23" fmla="*/ 0 h 272"/>
                    <a:gd name="T24" fmla="*/ 248 w 264"/>
                    <a:gd name="T25" fmla="*/ 32 h 272"/>
                    <a:gd name="T26" fmla="*/ 232 w 264"/>
                    <a:gd name="T27" fmla="*/ 56 h 272"/>
                    <a:gd name="T28" fmla="*/ 208 w 264"/>
                    <a:gd name="T29" fmla="*/ 72 h 272"/>
                    <a:gd name="T30" fmla="*/ 192 w 264"/>
                    <a:gd name="T31" fmla="*/ 80 h 272"/>
                    <a:gd name="T32" fmla="*/ 168 w 264"/>
                    <a:gd name="T33" fmla="*/ 96 h 272"/>
                    <a:gd name="T34" fmla="*/ 144 w 264"/>
                    <a:gd name="T35" fmla="*/ 120 h 272"/>
                    <a:gd name="T36" fmla="*/ 128 w 264"/>
                    <a:gd name="T37" fmla="*/ 136 h 272"/>
                    <a:gd name="T38" fmla="*/ 120 w 264"/>
                    <a:gd name="T39" fmla="*/ 160 h 272"/>
                    <a:gd name="T40" fmla="*/ 120 w 264"/>
                    <a:gd name="T41" fmla="*/ 176 h 272"/>
                    <a:gd name="T42" fmla="*/ 120 w 264"/>
                    <a:gd name="T43" fmla="*/ 192 h 272"/>
                    <a:gd name="T44" fmla="*/ 136 w 264"/>
                    <a:gd name="T45" fmla="*/ 208 h 272"/>
                    <a:gd name="T46" fmla="*/ 160 w 264"/>
                    <a:gd name="T47" fmla="*/ 216 h 272"/>
                    <a:gd name="T48" fmla="*/ 152 w 264"/>
                    <a:gd name="T49" fmla="*/ 248 h 272"/>
                    <a:gd name="T50" fmla="*/ 120 w 264"/>
                    <a:gd name="T51" fmla="*/ 264 h 272"/>
                    <a:gd name="T52" fmla="*/ 96 w 264"/>
                    <a:gd name="T53" fmla="*/ 272 h 272"/>
                    <a:gd name="T54" fmla="*/ 72 w 264"/>
                    <a:gd name="T55" fmla="*/ 272 h 272"/>
                    <a:gd name="T56" fmla="*/ 40 w 264"/>
                    <a:gd name="T57" fmla="*/ 248 h 27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64"/>
                    <a:gd name="T88" fmla="*/ 0 h 272"/>
                    <a:gd name="T89" fmla="*/ 264 w 264"/>
                    <a:gd name="T90" fmla="*/ 272 h 272"/>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64" h="272">
                      <a:moveTo>
                        <a:pt x="40" y="248"/>
                      </a:moveTo>
                      <a:lnTo>
                        <a:pt x="16" y="192"/>
                      </a:lnTo>
                      <a:lnTo>
                        <a:pt x="0" y="144"/>
                      </a:lnTo>
                      <a:lnTo>
                        <a:pt x="0" y="120"/>
                      </a:lnTo>
                      <a:lnTo>
                        <a:pt x="8" y="88"/>
                      </a:lnTo>
                      <a:lnTo>
                        <a:pt x="32" y="72"/>
                      </a:lnTo>
                      <a:lnTo>
                        <a:pt x="48" y="64"/>
                      </a:lnTo>
                      <a:lnTo>
                        <a:pt x="72" y="64"/>
                      </a:lnTo>
                      <a:lnTo>
                        <a:pt x="128" y="56"/>
                      </a:lnTo>
                      <a:lnTo>
                        <a:pt x="168" y="48"/>
                      </a:lnTo>
                      <a:lnTo>
                        <a:pt x="216" y="24"/>
                      </a:lnTo>
                      <a:lnTo>
                        <a:pt x="264" y="0"/>
                      </a:lnTo>
                      <a:lnTo>
                        <a:pt x="248" y="32"/>
                      </a:lnTo>
                      <a:lnTo>
                        <a:pt x="232" y="56"/>
                      </a:lnTo>
                      <a:lnTo>
                        <a:pt x="208" y="72"/>
                      </a:lnTo>
                      <a:lnTo>
                        <a:pt x="192" y="80"/>
                      </a:lnTo>
                      <a:lnTo>
                        <a:pt x="168" y="96"/>
                      </a:lnTo>
                      <a:lnTo>
                        <a:pt x="144" y="120"/>
                      </a:lnTo>
                      <a:lnTo>
                        <a:pt x="128" y="136"/>
                      </a:lnTo>
                      <a:lnTo>
                        <a:pt x="120" y="160"/>
                      </a:lnTo>
                      <a:lnTo>
                        <a:pt x="120" y="176"/>
                      </a:lnTo>
                      <a:lnTo>
                        <a:pt x="120" y="192"/>
                      </a:lnTo>
                      <a:lnTo>
                        <a:pt x="136" y="208"/>
                      </a:lnTo>
                      <a:lnTo>
                        <a:pt x="160" y="216"/>
                      </a:lnTo>
                      <a:lnTo>
                        <a:pt x="152" y="248"/>
                      </a:lnTo>
                      <a:lnTo>
                        <a:pt x="120" y="264"/>
                      </a:lnTo>
                      <a:lnTo>
                        <a:pt x="96" y="272"/>
                      </a:lnTo>
                      <a:lnTo>
                        <a:pt x="72" y="272"/>
                      </a:lnTo>
                      <a:lnTo>
                        <a:pt x="40" y="248"/>
                      </a:lnTo>
                      <a:close/>
                    </a:path>
                  </a:pathLst>
                </a:custGeom>
                <a:solidFill>
                  <a:srgbClr val="FFDE81"/>
                </a:solidFill>
                <a:ln w="12700">
                  <a:solidFill>
                    <a:schemeClr val="tx1"/>
                  </a:solidFill>
                  <a:round/>
                  <a:headEnd/>
                  <a:tailEnd/>
                </a:ln>
              </p:spPr>
              <p:txBody>
                <a:bodyPr/>
                <a:lstStyle/>
                <a:p>
                  <a:endParaRPr lang="en-US"/>
                </a:p>
              </p:txBody>
            </p:sp>
            <p:sp>
              <p:nvSpPr>
                <p:cNvPr id="3471" name="Freeform 672"/>
                <p:cNvSpPr>
                  <a:spLocks noChangeAspect="1"/>
                </p:cNvSpPr>
                <p:nvPr/>
              </p:nvSpPr>
              <p:spPr bwMode="auto">
                <a:xfrm>
                  <a:off x="4320" y="624"/>
                  <a:ext cx="168" cy="200"/>
                </a:xfrm>
                <a:custGeom>
                  <a:avLst/>
                  <a:gdLst>
                    <a:gd name="T0" fmla="*/ 24 w 168"/>
                    <a:gd name="T1" fmla="*/ 168 h 200"/>
                    <a:gd name="T2" fmla="*/ 8 w 168"/>
                    <a:gd name="T3" fmla="*/ 128 h 200"/>
                    <a:gd name="T4" fmla="*/ 0 w 168"/>
                    <a:gd name="T5" fmla="*/ 96 h 200"/>
                    <a:gd name="T6" fmla="*/ 0 w 168"/>
                    <a:gd name="T7" fmla="*/ 80 h 200"/>
                    <a:gd name="T8" fmla="*/ 8 w 168"/>
                    <a:gd name="T9" fmla="*/ 64 h 200"/>
                    <a:gd name="T10" fmla="*/ 16 w 168"/>
                    <a:gd name="T11" fmla="*/ 48 h 200"/>
                    <a:gd name="T12" fmla="*/ 32 w 168"/>
                    <a:gd name="T13" fmla="*/ 48 h 200"/>
                    <a:gd name="T14" fmla="*/ 48 w 168"/>
                    <a:gd name="T15" fmla="*/ 40 h 200"/>
                    <a:gd name="T16" fmla="*/ 80 w 168"/>
                    <a:gd name="T17" fmla="*/ 40 h 200"/>
                    <a:gd name="T18" fmla="*/ 104 w 168"/>
                    <a:gd name="T19" fmla="*/ 32 h 200"/>
                    <a:gd name="T20" fmla="*/ 136 w 168"/>
                    <a:gd name="T21" fmla="*/ 24 h 200"/>
                    <a:gd name="T22" fmla="*/ 168 w 168"/>
                    <a:gd name="T23" fmla="*/ 0 h 200"/>
                    <a:gd name="T24" fmla="*/ 160 w 168"/>
                    <a:gd name="T25" fmla="*/ 16 h 200"/>
                    <a:gd name="T26" fmla="*/ 136 w 168"/>
                    <a:gd name="T27" fmla="*/ 32 h 200"/>
                    <a:gd name="T28" fmla="*/ 128 w 168"/>
                    <a:gd name="T29" fmla="*/ 40 h 200"/>
                    <a:gd name="T30" fmla="*/ 112 w 168"/>
                    <a:gd name="T31" fmla="*/ 48 h 200"/>
                    <a:gd name="T32" fmla="*/ 104 w 168"/>
                    <a:gd name="T33" fmla="*/ 64 h 200"/>
                    <a:gd name="T34" fmla="*/ 88 w 168"/>
                    <a:gd name="T35" fmla="*/ 88 h 200"/>
                    <a:gd name="T36" fmla="*/ 88 w 168"/>
                    <a:gd name="T37" fmla="*/ 96 h 200"/>
                    <a:gd name="T38" fmla="*/ 80 w 168"/>
                    <a:gd name="T39" fmla="*/ 112 h 200"/>
                    <a:gd name="T40" fmla="*/ 80 w 168"/>
                    <a:gd name="T41" fmla="*/ 120 h 200"/>
                    <a:gd name="T42" fmla="*/ 88 w 168"/>
                    <a:gd name="T43" fmla="*/ 128 h 200"/>
                    <a:gd name="T44" fmla="*/ 96 w 168"/>
                    <a:gd name="T45" fmla="*/ 136 h 200"/>
                    <a:gd name="T46" fmla="*/ 128 w 168"/>
                    <a:gd name="T47" fmla="*/ 160 h 200"/>
                    <a:gd name="T48" fmla="*/ 120 w 168"/>
                    <a:gd name="T49" fmla="*/ 184 h 200"/>
                    <a:gd name="T50" fmla="*/ 96 w 168"/>
                    <a:gd name="T51" fmla="*/ 192 h 200"/>
                    <a:gd name="T52" fmla="*/ 72 w 168"/>
                    <a:gd name="T53" fmla="*/ 200 h 200"/>
                    <a:gd name="T54" fmla="*/ 48 w 168"/>
                    <a:gd name="T55" fmla="*/ 184 h 200"/>
                    <a:gd name="T56" fmla="*/ 24 w 168"/>
                    <a:gd name="T57" fmla="*/ 168 h 20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68"/>
                    <a:gd name="T88" fmla="*/ 0 h 200"/>
                    <a:gd name="T89" fmla="*/ 168 w 168"/>
                    <a:gd name="T90" fmla="*/ 200 h 200"/>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68" h="200">
                      <a:moveTo>
                        <a:pt x="24" y="168"/>
                      </a:moveTo>
                      <a:lnTo>
                        <a:pt x="8" y="128"/>
                      </a:lnTo>
                      <a:lnTo>
                        <a:pt x="0" y="96"/>
                      </a:lnTo>
                      <a:lnTo>
                        <a:pt x="0" y="80"/>
                      </a:lnTo>
                      <a:lnTo>
                        <a:pt x="8" y="64"/>
                      </a:lnTo>
                      <a:lnTo>
                        <a:pt x="16" y="48"/>
                      </a:lnTo>
                      <a:lnTo>
                        <a:pt x="32" y="48"/>
                      </a:lnTo>
                      <a:lnTo>
                        <a:pt x="48" y="40"/>
                      </a:lnTo>
                      <a:lnTo>
                        <a:pt x="80" y="40"/>
                      </a:lnTo>
                      <a:lnTo>
                        <a:pt x="104" y="32"/>
                      </a:lnTo>
                      <a:lnTo>
                        <a:pt x="136" y="24"/>
                      </a:lnTo>
                      <a:lnTo>
                        <a:pt x="168" y="0"/>
                      </a:lnTo>
                      <a:lnTo>
                        <a:pt x="160" y="16"/>
                      </a:lnTo>
                      <a:lnTo>
                        <a:pt x="136" y="32"/>
                      </a:lnTo>
                      <a:lnTo>
                        <a:pt x="128" y="40"/>
                      </a:lnTo>
                      <a:lnTo>
                        <a:pt x="112" y="48"/>
                      </a:lnTo>
                      <a:lnTo>
                        <a:pt x="104" y="64"/>
                      </a:lnTo>
                      <a:lnTo>
                        <a:pt x="88" y="88"/>
                      </a:lnTo>
                      <a:lnTo>
                        <a:pt x="88" y="96"/>
                      </a:lnTo>
                      <a:lnTo>
                        <a:pt x="80" y="112"/>
                      </a:lnTo>
                      <a:lnTo>
                        <a:pt x="80" y="120"/>
                      </a:lnTo>
                      <a:lnTo>
                        <a:pt x="88" y="128"/>
                      </a:lnTo>
                      <a:lnTo>
                        <a:pt x="96" y="136"/>
                      </a:lnTo>
                      <a:lnTo>
                        <a:pt x="128" y="160"/>
                      </a:lnTo>
                      <a:lnTo>
                        <a:pt x="120" y="184"/>
                      </a:lnTo>
                      <a:lnTo>
                        <a:pt x="96" y="192"/>
                      </a:lnTo>
                      <a:lnTo>
                        <a:pt x="72" y="200"/>
                      </a:lnTo>
                      <a:lnTo>
                        <a:pt x="48" y="184"/>
                      </a:lnTo>
                      <a:lnTo>
                        <a:pt x="24" y="168"/>
                      </a:lnTo>
                      <a:close/>
                    </a:path>
                  </a:pathLst>
                </a:custGeom>
                <a:solidFill>
                  <a:srgbClr val="D29B00"/>
                </a:solidFill>
                <a:ln w="12700">
                  <a:solidFill>
                    <a:schemeClr val="tx1"/>
                  </a:solidFill>
                  <a:round/>
                  <a:headEnd/>
                  <a:tailEnd/>
                </a:ln>
              </p:spPr>
              <p:txBody>
                <a:bodyPr/>
                <a:lstStyle/>
                <a:p>
                  <a:endParaRPr lang="en-US"/>
                </a:p>
              </p:txBody>
            </p:sp>
          </p:grpSp>
          <p:sp>
            <p:nvSpPr>
              <p:cNvPr id="3465" name="Freeform 673"/>
              <p:cNvSpPr>
                <a:spLocks noChangeAspect="1"/>
              </p:cNvSpPr>
              <p:nvPr/>
            </p:nvSpPr>
            <p:spPr bwMode="auto">
              <a:xfrm>
                <a:off x="4440" y="1184"/>
                <a:ext cx="104" cy="128"/>
              </a:xfrm>
              <a:custGeom>
                <a:avLst/>
                <a:gdLst>
                  <a:gd name="T0" fmla="*/ 104 w 104"/>
                  <a:gd name="T1" fmla="*/ 128 h 128"/>
                  <a:gd name="T2" fmla="*/ 56 w 104"/>
                  <a:gd name="T3" fmla="*/ 80 h 128"/>
                  <a:gd name="T4" fmla="*/ 16 w 104"/>
                  <a:gd name="T5" fmla="*/ 32 h 128"/>
                  <a:gd name="T6" fmla="*/ 0 w 104"/>
                  <a:gd name="T7" fmla="*/ 0 h 128"/>
                  <a:gd name="T8" fmla="*/ 104 w 104"/>
                  <a:gd name="T9" fmla="*/ 128 h 128"/>
                  <a:gd name="T10" fmla="*/ 0 60000 65536"/>
                  <a:gd name="T11" fmla="*/ 0 60000 65536"/>
                  <a:gd name="T12" fmla="*/ 0 60000 65536"/>
                  <a:gd name="T13" fmla="*/ 0 60000 65536"/>
                  <a:gd name="T14" fmla="*/ 0 60000 65536"/>
                  <a:gd name="T15" fmla="*/ 0 w 104"/>
                  <a:gd name="T16" fmla="*/ 0 h 128"/>
                  <a:gd name="T17" fmla="*/ 104 w 104"/>
                  <a:gd name="T18" fmla="*/ 128 h 128"/>
                </a:gdLst>
                <a:ahLst/>
                <a:cxnLst>
                  <a:cxn ang="T10">
                    <a:pos x="T0" y="T1"/>
                  </a:cxn>
                  <a:cxn ang="T11">
                    <a:pos x="T2" y="T3"/>
                  </a:cxn>
                  <a:cxn ang="T12">
                    <a:pos x="T4" y="T5"/>
                  </a:cxn>
                  <a:cxn ang="T13">
                    <a:pos x="T6" y="T7"/>
                  </a:cxn>
                  <a:cxn ang="T14">
                    <a:pos x="T8" y="T9"/>
                  </a:cxn>
                </a:cxnLst>
                <a:rect l="T15" t="T16" r="T17" b="T18"/>
                <a:pathLst>
                  <a:path w="104" h="128">
                    <a:moveTo>
                      <a:pt x="104" y="128"/>
                    </a:moveTo>
                    <a:lnTo>
                      <a:pt x="56" y="80"/>
                    </a:lnTo>
                    <a:lnTo>
                      <a:pt x="16" y="32"/>
                    </a:lnTo>
                    <a:lnTo>
                      <a:pt x="0" y="0"/>
                    </a:lnTo>
                    <a:lnTo>
                      <a:pt x="104" y="128"/>
                    </a:lnTo>
                    <a:close/>
                  </a:path>
                </a:pathLst>
              </a:custGeom>
              <a:solidFill>
                <a:srgbClr val="000000"/>
              </a:solidFill>
              <a:ln w="12700">
                <a:solidFill>
                  <a:schemeClr val="tx1"/>
                </a:solidFill>
                <a:round/>
                <a:headEnd/>
                <a:tailEnd/>
              </a:ln>
            </p:spPr>
            <p:txBody>
              <a:bodyPr/>
              <a:lstStyle/>
              <a:p>
                <a:endParaRPr lang="en-US"/>
              </a:p>
            </p:txBody>
          </p:sp>
          <p:sp>
            <p:nvSpPr>
              <p:cNvPr id="3466" name="Freeform 674"/>
              <p:cNvSpPr>
                <a:spLocks noChangeAspect="1"/>
              </p:cNvSpPr>
              <p:nvPr/>
            </p:nvSpPr>
            <p:spPr bwMode="auto">
              <a:xfrm>
                <a:off x="2368" y="1840"/>
                <a:ext cx="64" cy="968"/>
              </a:xfrm>
              <a:custGeom>
                <a:avLst/>
                <a:gdLst>
                  <a:gd name="T0" fmla="*/ 64 w 64"/>
                  <a:gd name="T1" fmla="*/ 968 h 968"/>
                  <a:gd name="T2" fmla="*/ 48 w 64"/>
                  <a:gd name="T3" fmla="*/ 784 h 968"/>
                  <a:gd name="T4" fmla="*/ 24 w 64"/>
                  <a:gd name="T5" fmla="*/ 656 h 968"/>
                  <a:gd name="T6" fmla="*/ 0 w 64"/>
                  <a:gd name="T7" fmla="*/ 536 h 968"/>
                  <a:gd name="T8" fmla="*/ 40 w 64"/>
                  <a:gd name="T9" fmla="*/ 368 h 968"/>
                  <a:gd name="T10" fmla="*/ 32 w 64"/>
                  <a:gd name="T11" fmla="*/ 120 h 968"/>
                  <a:gd name="T12" fmla="*/ 24 w 64"/>
                  <a:gd name="T13" fmla="*/ 0 h 968"/>
                  <a:gd name="T14" fmla="*/ 0 60000 65536"/>
                  <a:gd name="T15" fmla="*/ 0 60000 65536"/>
                  <a:gd name="T16" fmla="*/ 0 60000 65536"/>
                  <a:gd name="T17" fmla="*/ 0 60000 65536"/>
                  <a:gd name="T18" fmla="*/ 0 60000 65536"/>
                  <a:gd name="T19" fmla="*/ 0 60000 65536"/>
                  <a:gd name="T20" fmla="*/ 0 60000 65536"/>
                  <a:gd name="T21" fmla="*/ 0 w 64"/>
                  <a:gd name="T22" fmla="*/ 0 h 968"/>
                  <a:gd name="T23" fmla="*/ 64 w 64"/>
                  <a:gd name="T24" fmla="*/ 968 h 96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4" h="968">
                    <a:moveTo>
                      <a:pt x="64" y="968"/>
                    </a:moveTo>
                    <a:lnTo>
                      <a:pt x="48" y="784"/>
                    </a:lnTo>
                    <a:lnTo>
                      <a:pt x="24" y="656"/>
                    </a:lnTo>
                    <a:lnTo>
                      <a:pt x="0" y="536"/>
                    </a:lnTo>
                    <a:lnTo>
                      <a:pt x="40" y="368"/>
                    </a:lnTo>
                    <a:lnTo>
                      <a:pt x="32" y="120"/>
                    </a:lnTo>
                    <a:lnTo>
                      <a:pt x="24" y="0"/>
                    </a:lnTo>
                  </a:path>
                </a:pathLst>
              </a:cu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467" name="Freeform 675"/>
              <p:cNvSpPr>
                <a:spLocks noChangeAspect="1"/>
              </p:cNvSpPr>
              <p:nvPr/>
            </p:nvSpPr>
            <p:spPr bwMode="auto">
              <a:xfrm>
                <a:off x="2176" y="976"/>
                <a:ext cx="360" cy="1224"/>
              </a:xfrm>
              <a:custGeom>
                <a:avLst/>
                <a:gdLst>
                  <a:gd name="T0" fmla="*/ 360 w 360"/>
                  <a:gd name="T1" fmla="*/ 16 h 1224"/>
                  <a:gd name="T2" fmla="*/ 296 w 360"/>
                  <a:gd name="T3" fmla="*/ 0 h 1224"/>
                  <a:gd name="T4" fmla="*/ 248 w 360"/>
                  <a:gd name="T5" fmla="*/ 0 h 1224"/>
                  <a:gd name="T6" fmla="*/ 208 w 360"/>
                  <a:gd name="T7" fmla="*/ 8 h 1224"/>
                  <a:gd name="T8" fmla="*/ 176 w 360"/>
                  <a:gd name="T9" fmla="*/ 16 h 1224"/>
                  <a:gd name="T10" fmla="*/ 144 w 360"/>
                  <a:gd name="T11" fmla="*/ 32 h 1224"/>
                  <a:gd name="T12" fmla="*/ 104 w 360"/>
                  <a:gd name="T13" fmla="*/ 64 h 1224"/>
                  <a:gd name="T14" fmla="*/ 80 w 360"/>
                  <a:gd name="T15" fmla="*/ 88 h 1224"/>
                  <a:gd name="T16" fmla="*/ 56 w 360"/>
                  <a:gd name="T17" fmla="*/ 120 h 1224"/>
                  <a:gd name="T18" fmla="*/ 40 w 360"/>
                  <a:gd name="T19" fmla="*/ 160 h 1224"/>
                  <a:gd name="T20" fmla="*/ 24 w 360"/>
                  <a:gd name="T21" fmla="*/ 208 h 1224"/>
                  <a:gd name="T22" fmla="*/ 8 w 360"/>
                  <a:gd name="T23" fmla="*/ 256 h 1224"/>
                  <a:gd name="T24" fmla="*/ 8 w 360"/>
                  <a:gd name="T25" fmla="*/ 312 h 1224"/>
                  <a:gd name="T26" fmla="*/ 0 w 360"/>
                  <a:gd name="T27" fmla="*/ 416 h 1224"/>
                  <a:gd name="T28" fmla="*/ 32 w 360"/>
                  <a:gd name="T29" fmla="*/ 600 h 1224"/>
                  <a:gd name="T30" fmla="*/ 88 w 360"/>
                  <a:gd name="T31" fmla="*/ 792 h 1224"/>
                  <a:gd name="T32" fmla="*/ 128 w 360"/>
                  <a:gd name="T33" fmla="*/ 1000 h 1224"/>
                  <a:gd name="T34" fmla="*/ 136 w 360"/>
                  <a:gd name="T35" fmla="*/ 1096 h 1224"/>
                  <a:gd name="T36" fmla="*/ 120 w 360"/>
                  <a:gd name="T37" fmla="*/ 1168 h 1224"/>
                  <a:gd name="T38" fmla="*/ 96 w 360"/>
                  <a:gd name="T39" fmla="*/ 1224 h 1224"/>
                  <a:gd name="T40" fmla="*/ 160 w 360"/>
                  <a:gd name="T41" fmla="*/ 1176 h 1224"/>
                  <a:gd name="T42" fmla="*/ 200 w 360"/>
                  <a:gd name="T43" fmla="*/ 1216 h 1224"/>
                  <a:gd name="T44" fmla="*/ 152 w 360"/>
                  <a:gd name="T45" fmla="*/ 992 h 1224"/>
                  <a:gd name="T46" fmla="*/ 112 w 360"/>
                  <a:gd name="T47" fmla="*/ 760 h 1224"/>
                  <a:gd name="T48" fmla="*/ 72 w 360"/>
                  <a:gd name="T49" fmla="*/ 560 h 1224"/>
                  <a:gd name="T50" fmla="*/ 56 w 360"/>
                  <a:gd name="T51" fmla="*/ 376 h 1224"/>
                  <a:gd name="T52" fmla="*/ 80 w 360"/>
                  <a:gd name="T53" fmla="*/ 264 h 1224"/>
                  <a:gd name="T54" fmla="*/ 104 w 360"/>
                  <a:gd name="T55" fmla="*/ 144 h 1224"/>
                  <a:gd name="T56" fmla="*/ 136 w 360"/>
                  <a:gd name="T57" fmla="*/ 80 h 1224"/>
                  <a:gd name="T58" fmla="*/ 184 w 360"/>
                  <a:gd name="T59" fmla="*/ 40 h 1224"/>
                  <a:gd name="T60" fmla="*/ 264 w 360"/>
                  <a:gd name="T61" fmla="*/ 32 h 1224"/>
                  <a:gd name="T62" fmla="*/ 360 w 360"/>
                  <a:gd name="T63" fmla="*/ 16 h 122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60"/>
                  <a:gd name="T97" fmla="*/ 0 h 1224"/>
                  <a:gd name="T98" fmla="*/ 360 w 360"/>
                  <a:gd name="T99" fmla="*/ 1224 h 1224"/>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60" h="1224">
                    <a:moveTo>
                      <a:pt x="360" y="16"/>
                    </a:moveTo>
                    <a:lnTo>
                      <a:pt x="296" y="0"/>
                    </a:lnTo>
                    <a:lnTo>
                      <a:pt x="248" y="0"/>
                    </a:lnTo>
                    <a:lnTo>
                      <a:pt x="208" y="8"/>
                    </a:lnTo>
                    <a:lnTo>
                      <a:pt x="176" y="16"/>
                    </a:lnTo>
                    <a:lnTo>
                      <a:pt x="144" y="32"/>
                    </a:lnTo>
                    <a:lnTo>
                      <a:pt x="104" y="64"/>
                    </a:lnTo>
                    <a:lnTo>
                      <a:pt x="80" y="88"/>
                    </a:lnTo>
                    <a:lnTo>
                      <a:pt x="56" y="120"/>
                    </a:lnTo>
                    <a:lnTo>
                      <a:pt x="40" y="160"/>
                    </a:lnTo>
                    <a:lnTo>
                      <a:pt x="24" y="208"/>
                    </a:lnTo>
                    <a:lnTo>
                      <a:pt x="8" y="256"/>
                    </a:lnTo>
                    <a:lnTo>
                      <a:pt x="8" y="312"/>
                    </a:lnTo>
                    <a:lnTo>
                      <a:pt x="0" y="416"/>
                    </a:lnTo>
                    <a:lnTo>
                      <a:pt x="32" y="600"/>
                    </a:lnTo>
                    <a:lnTo>
                      <a:pt x="88" y="792"/>
                    </a:lnTo>
                    <a:lnTo>
                      <a:pt x="128" y="1000"/>
                    </a:lnTo>
                    <a:lnTo>
                      <a:pt x="136" y="1096"/>
                    </a:lnTo>
                    <a:lnTo>
                      <a:pt x="120" y="1168"/>
                    </a:lnTo>
                    <a:lnTo>
                      <a:pt x="96" y="1224"/>
                    </a:lnTo>
                    <a:lnTo>
                      <a:pt x="160" y="1176"/>
                    </a:lnTo>
                    <a:lnTo>
                      <a:pt x="200" y="1216"/>
                    </a:lnTo>
                    <a:lnTo>
                      <a:pt x="152" y="992"/>
                    </a:lnTo>
                    <a:lnTo>
                      <a:pt x="112" y="760"/>
                    </a:lnTo>
                    <a:lnTo>
                      <a:pt x="72" y="560"/>
                    </a:lnTo>
                    <a:lnTo>
                      <a:pt x="56" y="376"/>
                    </a:lnTo>
                    <a:lnTo>
                      <a:pt x="80" y="264"/>
                    </a:lnTo>
                    <a:lnTo>
                      <a:pt x="104" y="144"/>
                    </a:lnTo>
                    <a:lnTo>
                      <a:pt x="136" y="80"/>
                    </a:lnTo>
                    <a:lnTo>
                      <a:pt x="184" y="40"/>
                    </a:lnTo>
                    <a:lnTo>
                      <a:pt x="264" y="32"/>
                    </a:lnTo>
                    <a:lnTo>
                      <a:pt x="360" y="16"/>
                    </a:lnTo>
                    <a:close/>
                  </a:path>
                </a:pathLst>
              </a:custGeom>
              <a:solidFill>
                <a:srgbClr val="D29B00"/>
              </a:solidFill>
              <a:ln w="12700">
                <a:solidFill>
                  <a:schemeClr val="tx1"/>
                </a:solidFill>
                <a:round/>
                <a:headEnd/>
                <a:tailEnd/>
              </a:ln>
            </p:spPr>
            <p:txBody>
              <a:bodyPr/>
              <a:lstStyle/>
              <a:p>
                <a:endParaRPr lang="en-US"/>
              </a:p>
            </p:txBody>
          </p:sp>
          <p:sp>
            <p:nvSpPr>
              <p:cNvPr id="3468" name="Freeform 676"/>
              <p:cNvSpPr>
                <a:spLocks noChangeAspect="1"/>
              </p:cNvSpPr>
              <p:nvPr/>
            </p:nvSpPr>
            <p:spPr bwMode="auto">
              <a:xfrm>
                <a:off x="2256" y="2144"/>
                <a:ext cx="136" cy="304"/>
              </a:xfrm>
              <a:custGeom>
                <a:avLst/>
                <a:gdLst>
                  <a:gd name="T0" fmla="*/ 80 w 136"/>
                  <a:gd name="T1" fmla="*/ 0 h 304"/>
                  <a:gd name="T2" fmla="*/ 16 w 136"/>
                  <a:gd name="T3" fmla="*/ 56 h 304"/>
                  <a:gd name="T4" fmla="*/ 0 w 136"/>
                  <a:gd name="T5" fmla="*/ 96 h 304"/>
                  <a:gd name="T6" fmla="*/ 24 w 136"/>
                  <a:gd name="T7" fmla="*/ 72 h 304"/>
                  <a:gd name="T8" fmla="*/ 0 w 136"/>
                  <a:gd name="T9" fmla="*/ 152 h 304"/>
                  <a:gd name="T10" fmla="*/ 32 w 136"/>
                  <a:gd name="T11" fmla="*/ 128 h 304"/>
                  <a:gd name="T12" fmla="*/ 8 w 136"/>
                  <a:gd name="T13" fmla="*/ 232 h 304"/>
                  <a:gd name="T14" fmla="*/ 48 w 136"/>
                  <a:gd name="T15" fmla="*/ 192 h 304"/>
                  <a:gd name="T16" fmla="*/ 64 w 136"/>
                  <a:gd name="T17" fmla="*/ 264 h 304"/>
                  <a:gd name="T18" fmla="*/ 112 w 136"/>
                  <a:gd name="T19" fmla="*/ 304 h 304"/>
                  <a:gd name="T20" fmla="*/ 104 w 136"/>
                  <a:gd name="T21" fmla="*/ 232 h 304"/>
                  <a:gd name="T22" fmla="*/ 136 w 136"/>
                  <a:gd name="T23" fmla="*/ 144 h 304"/>
                  <a:gd name="T24" fmla="*/ 112 w 136"/>
                  <a:gd name="T25" fmla="*/ 48 h 304"/>
                  <a:gd name="T26" fmla="*/ 80 w 136"/>
                  <a:gd name="T27" fmla="*/ 0 h 30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36"/>
                  <a:gd name="T43" fmla="*/ 0 h 304"/>
                  <a:gd name="T44" fmla="*/ 136 w 136"/>
                  <a:gd name="T45" fmla="*/ 304 h 30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36" h="304">
                    <a:moveTo>
                      <a:pt x="80" y="0"/>
                    </a:moveTo>
                    <a:lnTo>
                      <a:pt x="16" y="56"/>
                    </a:lnTo>
                    <a:lnTo>
                      <a:pt x="0" y="96"/>
                    </a:lnTo>
                    <a:lnTo>
                      <a:pt x="24" y="72"/>
                    </a:lnTo>
                    <a:lnTo>
                      <a:pt x="0" y="152"/>
                    </a:lnTo>
                    <a:lnTo>
                      <a:pt x="32" y="128"/>
                    </a:lnTo>
                    <a:lnTo>
                      <a:pt x="8" y="232"/>
                    </a:lnTo>
                    <a:lnTo>
                      <a:pt x="48" y="192"/>
                    </a:lnTo>
                    <a:lnTo>
                      <a:pt x="64" y="264"/>
                    </a:lnTo>
                    <a:lnTo>
                      <a:pt x="112" y="304"/>
                    </a:lnTo>
                    <a:lnTo>
                      <a:pt x="104" y="232"/>
                    </a:lnTo>
                    <a:lnTo>
                      <a:pt x="136" y="144"/>
                    </a:lnTo>
                    <a:lnTo>
                      <a:pt x="112" y="48"/>
                    </a:lnTo>
                    <a:lnTo>
                      <a:pt x="80" y="0"/>
                    </a:lnTo>
                    <a:close/>
                  </a:path>
                </a:pathLst>
              </a:custGeom>
              <a:solidFill>
                <a:srgbClr val="FFBF7F"/>
              </a:solidFill>
              <a:ln w="12700">
                <a:solidFill>
                  <a:schemeClr val="tx1"/>
                </a:solidFill>
                <a:round/>
                <a:headEnd/>
                <a:tailEnd/>
              </a:ln>
            </p:spPr>
            <p:txBody>
              <a:bodyPr/>
              <a:lstStyle/>
              <a:p>
                <a:endParaRPr lang="en-US"/>
              </a:p>
            </p:txBody>
          </p:sp>
          <p:sp>
            <p:nvSpPr>
              <p:cNvPr id="3469" name="Freeform 677"/>
              <p:cNvSpPr>
                <a:spLocks noChangeAspect="1"/>
              </p:cNvSpPr>
              <p:nvPr/>
            </p:nvSpPr>
            <p:spPr bwMode="auto">
              <a:xfrm>
                <a:off x="2232" y="992"/>
                <a:ext cx="296" cy="1176"/>
              </a:xfrm>
              <a:custGeom>
                <a:avLst/>
                <a:gdLst>
                  <a:gd name="T0" fmla="*/ 136 w 296"/>
                  <a:gd name="T1" fmla="*/ 1176 h 1176"/>
                  <a:gd name="T2" fmla="*/ 128 w 296"/>
                  <a:gd name="T3" fmla="*/ 936 h 1176"/>
                  <a:gd name="T4" fmla="*/ 88 w 296"/>
                  <a:gd name="T5" fmla="*/ 720 h 1176"/>
                  <a:gd name="T6" fmla="*/ 72 w 296"/>
                  <a:gd name="T7" fmla="*/ 592 h 1176"/>
                  <a:gd name="T8" fmla="*/ 56 w 296"/>
                  <a:gd name="T9" fmla="*/ 488 h 1176"/>
                  <a:gd name="T10" fmla="*/ 56 w 296"/>
                  <a:gd name="T11" fmla="*/ 376 h 1176"/>
                  <a:gd name="T12" fmla="*/ 64 w 296"/>
                  <a:gd name="T13" fmla="*/ 280 h 1176"/>
                  <a:gd name="T14" fmla="*/ 80 w 296"/>
                  <a:gd name="T15" fmla="*/ 192 h 1176"/>
                  <a:gd name="T16" fmla="*/ 96 w 296"/>
                  <a:gd name="T17" fmla="*/ 128 h 1176"/>
                  <a:gd name="T18" fmla="*/ 120 w 296"/>
                  <a:gd name="T19" fmla="*/ 88 h 1176"/>
                  <a:gd name="T20" fmla="*/ 152 w 296"/>
                  <a:gd name="T21" fmla="*/ 64 h 1176"/>
                  <a:gd name="T22" fmla="*/ 192 w 296"/>
                  <a:gd name="T23" fmla="*/ 40 h 1176"/>
                  <a:gd name="T24" fmla="*/ 232 w 296"/>
                  <a:gd name="T25" fmla="*/ 16 h 1176"/>
                  <a:gd name="T26" fmla="*/ 296 w 296"/>
                  <a:gd name="T27" fmla="*/ 0 h 1176"/>
                  <a:gd name="T28" fmla="*/ 232 w 296"/>
                  <a:gd name="T29" fmla="*/ 0 h 1176"/>
                  <a:gd name="T30" fmla="*/ 184 w 296"/>
                  <a:gd name="T31" fmla="*/ 8 h 1176"/>
                  <a:gd name="T32" fmla="*/ 128 w 296"/>
                  <a:gd name="T33" fmla="*/ 24 h 1176"/>
                  <a:gd name="T34" fmla="*/ 88 w 296"/>
                  <a:gd name="T35" fmla="*/ 48 h 1176"/>
                  <a:gd name="T36" fmla="*/ 64 w 296"/>
                  <a:gd name="T37" fmla="*/ 80 h 1176"/>
                  <a:gd name="T38" fmla="*/ 48 w 296"/>
                  <a:gd name="T39" fmla="*/ 112 h 1176"/>
                  <a:gd name="T40" fmla="*/ 24 w 296"/>
                  <a:gd name="T41" fmla="*/ 192 h 1176"/>
                  <a:gd name="T42" fmla="*/ 16 w 296"/>
                  <a:gd name="T43" fmla="*/ 272 h 1176"/>
                  <a:gd name="T44" fmla="*/ 0 w 296"/>
                  <a:gd name="T45" fmla="*/ 336 h 1176"/>
                  <a:gd name="T46" fmla="*/ 0 w 296"/>
                  <a:gd name="T47" fmla="*/ 424 h 1176"/>
                  <a:gd name="T48" fmla="*/ 8 w 296"/>
                  <a:gd name="T49" fmla="*/ 496 h 1176"/>
                  <a:gd name="T50" fmla="*/ 24 w 296"/>
                  <a:gd name="T51" fmla="*/ 592 h 1176"/>
                  <a:gd name="T52" fmla="*/ 56 w 296"/>
                  <a:gd name="T53" fmla="*/ 736 h 1176"/>
                  <a:gd name="T54" fmla="*/ 96 w 296"/>
                  <a:gd name="T55" fmla="*/ 968 h 1176"/>
                  <a:gd name="T56" fmla="*/ 136 w 296"/>
                  <a:gd name="T57" fmla="*/ 1176 h 117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96"/>
                  <a:gd name="T88" fmla="*/ 0 h 1176"/>
                  <a:gd name="T89" fmla="*/ 296 w 296"/>
                  <a:gd name="T90" fmla="*/ 1176 h 117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96" h="1176">
                    <a:moveTo>
                      <a:pt x="136" y="1176"/>
                    </a:moveTo>
                    <a:lnTo>
                      <a:pt x="128" y="936"/>
                    </a:lnTo>
                    <a:lnTo>
                      <a:pt x="88" y="720"/>
                    </a:lnTo>
                    <a:lnTo>
                      <a:pt x="72" y="592"/>
                    </a:lnTo>
                    <a:lnTo>
                      <a:pt x="56" y="488"/>
                    </a:lnTo>
                    <a:lnTo>
                      <a:pt x="56" y="376"/>
                    </a:lnTo>
                    <a:lnTo>
                      <a:pt x="64" y="280"/>
                    </a:lnTo>
                    <a:lnTo>
                      <a:pt x="80" y="192"/>
                    </a:lnTo>
                    <a:lnTo>
                      <a:pt x="96" y="128"/>
                    </a:lnTo>
                    <a:lnTo>
                      <a:pt x="120" y="88"/>
                    </a:lnTo>
                    <a:lnTo>
                      <a:pt x="152" y="64"/>
                    </a:lnTo>
                    <a:lnTo>
                      <a:pt x="192" y="40"/>
                    </a:lnTo>
                    <a:lnTo>
                      <a:pt x="232" y="16"/>
                    </a:lnTo>
                    <a:lnTo>
                      <a:pt x="296" y="0"/>
                    </a:lnTo>
                    <a:lnTo>
                      <a:pt x="232" y="0"/>
                    </a:lnTo>
                    <a:lnTo>
                      <a:pt x="184" y="8"/>
                    </a:lnTo>
                    <a:lnTo>
                      <a:pt x="128" y="24"/>
                    </a:lnTo>
                    <a:lnTo>
                      <a:pt x="88" y="48"/>
                    </a:lnTo>
                    <a:lnTo>
                      <a:pt x="64" y="80"/>
                    </a:lnTo>
                    <a:lnTo>
                      <a:pt x="48" y="112"/>
                    </a:lnTo>
                    <a:lnTo>
                      <a:pt x="24" y="192"/>
                    </a:lnTo>
                    <a:lnTo>
                      <a:pt x="16" y="272"/>
                    </a:lnTo>
                    <a:lnTo>
                      <a:pt x="0" y="336"/>
                    </a:lnTo>
                    <a:lnTo>
                      <a:pt x="0" y="424"/>
                    </a:lnTo>
                    <a:lnTo>
                      <a:pt x="8" y="496"/>
                    </a:lnTo>
                    <a:lnTo>
                      <a:pt x="24" y="592"/>
                    </a:lnTo>
                    <a:lnTo>
                      <a:pt x="56" y="736"/>
                    </a:lnTo>
                    <a:lnTo>
                      <a:pt x="96" y="968"/>
                    </a:lnTo>
                    <a:lnTo>
                      <a:pt x="136" y="1176"/>
                    </a:lnTo>
                    <a:close/>
                  </a:path>
                </a:pathLst>
              </a:custGeom>
              <a:solidFill>
                <a:srgbClr val="C18345"/>
              </a:solidFill>
              <a:ln w="12700">
                <a:solidFill>
                  <a:schemeClr val="tx1"/>
                </a:solidFill>
                <a:round/>
                <a:headEnd/>
                <a:tailEnd/>
              </a:ln>
            </p:spPr>
            <p:txBody>
              <a:bodyPr/>
              <a:lstStyle/>
              <a:p>
                <a:endParaRPr lang="en-US"/>
              </a:p>
            </p:txBody>
          </p:sp>
        </p:grpSp>
      </p:grpSp>
      <p:grpSp>
        <p:nvGrpSpPr>
          <p:cNvPr id="14738" name="Group 678"/>
          <p:cNvGrpSpPr>
            <a:grpSpLocks/>
          </p:cNvGrpSpPr>
          <p:nvPr/>
        </p:nvGrpSpPr>
        <p:grpSpPr bwMode="auto">
          <a:xfrm>
            <a:off x="3376613" y="1155700"/>
            <a:ext cx="2860675" cy="850900"/>
            <a:chOff x="2304" y="728"/>
            <a:chExt cx="1952" cy="536"/>
          </a:xfrm>
        </p:grpSpPr>
        <p:sp>
          <p:nvSpPr>
            <p:cNvPr id="3432" name="Freeform 679"/>
            <p:cNvSpPr>
              <a:spLocks/>
            </p:cNvSpPr>
            <p:nvPr/>
          </p:nvSpPr>
          <p:spPr bwMode="auto">
            <a:xfrm>
              <a:off x="3298" y="786"/>
              <a:ext cx="958" cy="363"/>
            </a:xfrm>
            <a:custGeom>
              <a:avLst/>
              <a:gdLst>
                <a:gd name="T0" fmla="*/ 70 w 958"/>
                <a:gd name="T1" fmla="*/ 310 h 363"/>
                <a:gd name="T2" fmla="*/ 526 w 958"/>
                <a:gd name="T3" fmla="*/ 302 h 363"/>
                <a:gd name="T4" fmla="*/ 958 w 958"/>
                <a:gd name="T5" fmla="*/ 326 h 363"/>
                <a:gd name="T6" fmla="*/ 926 w 958"/>
                <a:gd name="T7" fmla="*/ 302 h 363"/>
                <a:gd name="T8" fmla="*/ 878 w 958"/>
                <a:gd name="T9" fmla="*/ 270 h 363"/>
                <a:gd name="T10" fmla="*/ 870 w 958"/>
                <a:gd name="T11" fmla="*/ 246 h 363"/>
                <a:gd name="T12" fmla="*/ 822 w 958"/>
                <a:gd name="T13" fmla="*/ 214 h 363"/>
                <a:gd name="T14" fmla="*/ 758 w 958"/>
                <a:gd name="T15" fmla="*/ 134 h 363"/>
                <a:gd name="T16" fmla="*/ 726 w 958"/>
                <a:gd name="T17" fmla="*/ 110 h 363"/>
                <a:gd name="T18" fmla="*/ 710 w 958"/>
                <a:gd name="T19" fmla="*/ 86 h 363"/>
                <a:gd name="T20" fmla="*/ 662 w 958"/>
                <a:gd name="T21" fmla="*/ 70 h 363"/>
                <a:gd name="T22" fmla="*/ 622 w 958"/>
                <a:gd name="T23" fmla="*/ 78 h 363"/>
                <a:gd name="T24" fmla="*/ 574 w 958"/>
                <a:gd name="T25" fmla="*/ 94 h 363"/>
                <a:gd name="T26" fmla="*/ 518 w 958"/>
                <a:gd name="T27" fmla="*/ 62 h 363"/>
                <a:gd name="T28" fmla="*/ 478 w 958"/>
                <a:gd name="T29" fmla="*/ 6 h 363"/>
                <a:gd name="T30" fmla="*/ 406 w 958"/>
                <a:gd name="T31" fmla="*/ 54 h 363"/>
                <a:gd name="T32" fmla="*/ 390 w 958"/>
                <a:gd name="T33" fmla="*/ 78 h 363"/>
                <a:gd name="T34" fmla="*/ 366 w 958"/>
                <a:gd name="T35" fmla="*/ 102 h 363"/>
                <a:gd name="T36" fmla="*/ 326 w 958"/>
                <a:gd name="T37" fmla="*/ 166 h 363"/>
                <a:gd name="T38" fmla="*/ 254 w 958"/>
                <a:gd name="T39" fmla="*/ 190 h 363"/>
                <a:gd name="T40" fmla="*/ 78 w 958"/>
                <a:gd name="T41" fmla="*/ 318 h 363"/>
                <a:gd name="T42" fmla="*/ 30 w 958"/>
                <a:gd name="T43" fmla="*/ 350 h 363"/>
                <a:gd name="T44" fmla="*/ 6 w 958"/>
                <a:gd name="T45" fmla="*/ 358 h 363"/>
                <a:gd name="T46" fmla="*/ 54 w 958"/>
                <a:gd name="T47" fmla="*/ 326 h 363"/>
                <a:gd name="T48" fmla="*/ 78 w 958"/>
                <a:gd name="T49" fmla="*/ 318 h 363"/>
                <a:gd name="T50" fmla="*/ 70 w 958"/>
                <a:gd name="T51" fmla="*/ 310 h 363"/>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958"/>
                <a:gd name="T79" fmla="*/ 0 h 363"/>
                <a:gd name="T80" fmla="*/ 958 w 958"/>
                <a:gd name="T81" fmla="*/ 363 h 363"/>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958" h="363">
                  <a:moveTo>
                    <a:pt x="70" y="310"/>
                  </a:moveTo>
                  <a:cubicBezTo>
                    <a:pt x="210" y="356"/>
                    <a:pt x="377" y="314"/>
                    <a:pt x="526" y="302"/>
                  </a:cubicBezTo>
                  <a:cubicBezTo>
                    <a:pt x="656" y="345"/>
                    <a:pt x="832" y="326"/>
                    <a:pt x="958" y="326"/>
                  </a:cubicBezTo>
                  <a:cubicBezTo>
                    <a:pt x="947" y="318"/>
                    <a:pt x="936" y="309"/>
                    <a:pt x="926" y="302"/>
                  </a:cubicBezTo>
                  <a:cubicBezTo>
                    <a:pt x="910" y="290"/>
                    <a:pt x="878" y="270"/>
                    <a:pt x="878" y="270"/>
                  </a:cubicBezTo>
                  <a:cubicBezTo>
                    <a:pt x="875" y="262"/>
                    <a:pt x="875" y="251"/>
                    <a:pt x="870" y="246"/>
                  </a:cubicBezTo>
                  <a:cubicBezTo>
                    <a:pt x="856" y="232"/>
                    <a:pt x="834" y="229"/>
                    <a:pt x="822" y="214"/>
                  </a:cubicBezTo>
                  <a:cubicBezTo>
                    <a:pt x="800" y="187"/>
                    <a:pt x="785" y="154"/>
                    <a:pt x="758" y="134"/>
                  </a:cubicBezTo>
                  <a:cubicBezTo>
                    <a:pt x="747" y="126"/>
                    <a:pt x="735" y="119"/>
                    <a:pt x="726" y="110"/>
                  </a:cubicBezTo>
                  <a:cubicBezTo>
                    <a:pt x="719" y="103"/>
                    <a:pt x="718" y="91"/>
                    <a:pt x="710" y="86"/>
                  </a:cubicBezTo>
                  <a:cubicBezTo>
                    <a:pt x="695" y="77"/>
                    <a:pt x="662" y="70"/>
                    <a:pt x="662" y="70"/>
                  </a:cubicBezTo>
                  <a:cubicBezTo>
                    <a:pt x="648" y="72"/>
                    <a:pt x="635" y="74"/>
                    <a:pt x="622" y="78"/>
                  </a:cubicBezTo>
                  <a:cubicBezTo>
                    <a:pt x="605" y="82"/>
                    <a:pt x="574" y="94"/>
                    <a:pt x="574" y="94"/>
                  </a:cubicBezTo>
                  <a:cubicBezTo>
                    <a:pt x="546" y="87"/>
                    <a:pt x="533" y="89"/>
                    <a:pt x="518" y="62"/>
                  </a:cubicBezTo>
                  <a:cubicBezTo>
                    <a:pt x="484" y="0"/>
                    <a:pt x="525" y="21"/>
                    <a:pt x="478" y="6"/>
                  </a:cubicBezTo>
                  <a:cubicBezTo>
                    <a:pt x="447" y="16"/>
                    <a:pt x="432" y="36"/>
                    <a:pt x="406" y="54"/>
                  </a:cubicBezTo>
                  <a:cubicBezTo>
                    <a:pt x="400" y="62"/>
                    <a:pt x="396" y="70"/>
                    <a:pt x="390" y="78"/>
                  </a:cubicBezTo>
                  <a:cubicBezTo>
                    <a:pt x="382" y="86"/>
                    <a:pt x="372" y="92"/>
                    <a:pt x="366" y="102"/>
                  </a:cubicBezTo>
                  <a:cubicBezTo>
                    <a:pt x="350" y="122"/>
                    <a:pt x="348" y="153"/>
                    <a:pt x="326" y="166"/>
                  </a:cubicBezTo>
                  <a:cubicBezTo>
                    <a:pt x="303" y="178"/>
                    <a:pt x="254" y="190"/>
                    <a:pt x="254" y="190"/>
                  </a:cubicBezTo>
                  <a:cubicBezTo>
                    <a:pt x="212" y="252"/>
                    <a:pt x="140" y="280"/>
                    <a:pt x="78" y="318"/>
                  </a:cubicBezTo>
                  <a:cubicBezTo>
                    <a:pt x="61" y="327"/>
                    <a:pt x="48" y="343"/>
                    <a:pt x="30" y="350"/>
                  </a:cubicBezTo>
                  <a:cubicBezTo>
                    <a:pt x="22" y="352"/>
                    <a:pt x="0" y="363"/>
                    <a:pt x="6" y="358"/>
                  </a:cubicBezTo>
                  <a:cubicBezTo>
                    <a:pt x="19" y="344"/>
                    <a:pt x="35" y="332"/>
                    <a:pt x="54" y="326"/>
                  </a:cubicBezTo>
                  <a:cubicBezTo>
                    <a:pt x="62" y="323"/>
                    <a:pt x="72" y="323"/>
                    <a:pt x="78" y="318"/>
                  </a:cubicBezTo>
                  <a:cubicBezTo>
                    <a:pt x="80" y="315"/>
                    <a:pt x="72" y="312"/>
                    <a:pt x="70" y="310"/>
                  </a:cubicBezTo>
                  <a:close/>
                </a:path>
              </a:pathLst>
            </a:custGeom>
            <a:solidFill>
              <a:srgbClr val="663300"/>
            </a:solidFill>
            <a:ln w="9525">
              <a:solidFill>
                <a:schemeClr val="tx1"/>
              </a:solidFill>
              <a:round/>
              <a:headEnd/>
              <a:tailEnd/>
            </a:ln>
          </p:spPr>
          <p:txBody>
            <a:bodyPr wrap="none" anchor="ctr"/>
            <a:lstStyle/>
            <a:p>
              <a:endParaRPr lang="en-US"/>
            </a:p>
          </p:txBody>
        </p:sp>
        <p:grpSp>
          <p:nvGrpSpPr>
            <p:cNvPr id="3433" name="Group 680"/>
            <p:cNvGrpSpPr>
              <a:grpSpLocks/>
            </p:cNvGrpSpPr>
            <p:nvPr/>
          </p:nvGrpSpPr>
          <p:grpSpPr bwMode="auto">
            <a:xfrm>
              <a:off x="2304" y="728"/>
              <a:ext cx="1280" cy="536"/>
              <a:chOff x="2384" y="456"/>
              <a:chExt cx="1280" cy="536"/>
            </a:xfrm>
          </p:grpSpPr>
          <p:sp>
            <p:nvSpPr>
              <p:cNvPr id="3434" name="AutoShape 681"/>
              <p:cNvSpPr>
                <a:spLocks noChangeArrowheads="1"/>
              </p:cNvSpPr>
              <p:nvPr/>
            </p:nvSpPr>
            <p:spPr bwMode="auto">
              <a:xfrm>
                <a:off x="2392" y="576"/>
                <a:ext cx="1264" cy="136"/>
              </a:xfrm>
              <a:prstGeom prst="parallelogram">
                <a:avLst>
                  <a:gd name="adj" fmla="val 232353"/>
                </a:avLst>
              </a:prstGeom>
              <a:noFill/>
              <a:ln w="28575">
                <a:solidFill>
                  <a:srgbClr val="3333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435" name="Line 682"/>
              <p:cNvSpPr>
                <a:spLocks noChangeShapeType="1"/>
              </p:cNvSpPr>
              <p:nvPr/>
            </p:nvSpPr>
            <p:spPr bwMode="auto">
              <a:xfrm>
                <a:off x="2384" y="600"/>
                <a:ext cx="0" cy="392"/>
              </a:xfrm>
              <a:prstGeom prst="line">
                <a:avLst/>
              </a:prstGeom>
              <a:noFill/>
              <a:ln w="28575">
                <a:solidFill>
                  <a:srgbClr val="3333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36" name="AutoShape 683"/>
              <p:cNvSpPr>
                <a:spLocks noChangeArrowheads="1"/>
              </p:cNvSpPr>
              <p:nvPr/>
            </p:nvSpPr>
            <p:spPr bwMode="auto">
              <a:xfrm>
                <a:off x="2392" y="752"/>
                <a:ext cx="1264" cy="136"/>
              </a:xfrm>
              <a:prstGeom prst="parallelogram">
                <a:avLst>
                  <a:gd name="adj" fmla="val 232353"/>
                </a:avLst>
              </a:prstGeom>
              <a:noFill/>
              <a:ln w="28575">
                <a:solidFill>
                  <a:srgbClr val="3333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437" name="Line 684"/>
              <p:cNvSpPr>
                <a:spLocks noChangeShapeType="1"/>
              </p:cNvSpPr>
              <p:nvPr/>
            </p:nvSpPr>
            <p:spPr bwMode="auto">
              <a:xfrm>
                <a:off x="2712" y="456"/>
                <a:ext cx="0" cy="392"/>
              </a:xfrm>
              <a:prstGeom prst="line">
                <a:avLst/>
              </a:prstGeom>
              <a:noFill/>
              <a:ln w="28575">
                <a:solidFill>
                  <a:srgbClr val="3333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38" name="Line 685"/>
              <p:cNvSpPr>
                <a:spLocks noChangeShapeType="1"/>
              </p:cNvSpPr>
              <p:nvPr/>
            </p:nvSpPr>
            <p:spPr bwMode="auto">
              <a:xfrm>
                <a:off x="3664" y="456"/>
                <a:ext cx="0" cy="392"/>
              </a:xfrm>
              <a:prstGeom prst="line">
                <a:avLst/>
              </a:prstGeom>
              <a:noFill/>
              <a:ln w="28575">
                <a:solidFill>
                  <a:srgbClr val="3333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39" name="Line 686"/>
              <p:cNvSpPr>
                <a:spLocks noChangeShapeType="1"/>
              </p:cNvSpPr>
              <p:nvPr/>
            </p:nvSpPr>
            <p:spPr bwMode="auto">
              <a:xfrm>
                <a:off x="3344" y="600"/>
                <a:ext cx="0" cy="392"/>
              </a:xfrm>
              <a:prstGeom prst="line">
                <a:avLst/>
              </a:prstGeom>
              <a:noFill/>
              <a:ln w="28575">
                <a:solidFill>
                  <a:srgbClr val="3333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40" name="Line 687"/>
              <p:cNvSpPr>
                <a:spLocks noChangeShapeType="1"/>
              </p:cNvSpPr>
              <p:nvPr/>
            </p:nvSpPr>
            <p:spPr bwMode="auto">
              <a:xfrm>
                <a:off x="3216" y="456"/>
                <a:ext cx="0" cy="392"/>
              </a:xfrm>
              <a:prstGeom prst="line">
                <a:avLst/>
              </a:prstGeom>
              <a:noFill/>
              <a:ln w="28575">
                <a:solidFill>
                  <a:srgbClr val="3333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41" name="Line 688"/>
              <p:cNvSpPr>
                <a:spLocks noChangeShapeType="1"/>
              </p:cNvSpPr>
              <p:nvPr/>
            </p:nvSpPr>
            <p:spPr bwMode="auto">
              <a:xfrm>
                <a:off x="2864" y="600"/>
                <a:ext cx="0" cy="392"/>
              </a:xfrm>
              <a:prstGeom prst="line">
                <a:avLst/>
              </a:prstGeom>
              <a:noFill/>
              <a:ln w="28575">
                <a:solidFill>
                  <a:srgbClr val="3333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grpSp>
        <p:nvGrpSpPr>
          <p:cNvPr id="14767" name="Group 689"/>
          <p:cNvGrpSpPr>
            <a:grpSpLocks/>
          </p:cNvGrpSpPr>
          <p:nvPr/>
        </p:nvGrpSpPr>
        <p:grpSpPr bwMode="auto">
          <a:xfrm>
            <a:off x="5810250" y="257175"/>
            <a:ext cx="3333750" cy="1328738"/>
            <a:chOff x="3965" y="162"/>
            <a:chExt cx="2275" cy="837"/>
          </a:xfrm>
        </p:grpSpPr>
        <p:sp>
          <p:nvSpPr>
            <p:cNvPr id="3384" name="Freeform 690"/>
            <p:cNvSpPr>
              <a:spLocks noChangeAspect="1"/>
            </p:cNvSpPr>
            <p:nvPr/>
          </p:nvSpPr>
          <p:spPr bwMode="auto">
            <a:xfrm>
              <a:off x="4362" y="297"/>
              <a:ext cx="98" cy="518"/>
            </a:xfrm>
            <a:custGeom>
              <a:avLst/>
              <a:gdLst>
                <a:gd name="T0" fmla="*/ 1 w 164"/>
                <a:gd name="T1" fmla="*/ 1 h 862"/>
                <a:gd name="T2" fmla="*/ 1 w 164"/>
                <a:gd name="T3" fmla="*/ 1 h 862"/>
                <a:gd name="T4" fmla="*/ 1 w 164"/>
                <a:gd name="T5" fmla="*/ 1 h 862"/>
                <a:gd name="T6" fmla="*/ 1 w 164"/>
                <a:gd name="T7" fmla="*/ 1 h 862"/>
                <a:gd name="T8" fmla="*/ 1 w 164"/>
                <a:gd name="T9" fmla="*/ 1 h 862"/>
                <a:gd name="T10" fmla="*/ 1 w 164"/>
                <a:gd name="T11" fmla="*/ 1 h 862"/>
                <a:gd name="T12" fmla="*/ 1 w 164"/>
                <a:gd name="T13" fmla="*/ 1 h 862"/>
                <a:gd name="T14" fmla="*/ 1 w 164"/>
                <a:gd name="T15" fmla="*/ 1 h 862"/>
                <a:gd name="T16" fmla="*/ 1 w 164"/>
                <a:gd name="T17" fmla="*/ 1 h 862"/>
                <a:gd name="T18" fmla="*/ 1 w 164"/>
                <a:gd name="T19" fmla="*/ 1 h 862"/>
                <a:gd name="T20" fmla="*/ 1 w 164"/>
                <a:gd name="T21" fmla="*/ 1 h 862"/>
                <a:gd name="T22" fmla="*/ 1 w 164"/>
                <a:gd name="T23" fmla="*/ 1 h 862"/>
                <a:gd name="T24" fmla="*/ 1 w 164"/>
                <a:gd name="T25" fmla="*/ 1 h 862"/>
                <a:gd name="T26" fmla="*/ 1 w 164"/>
                <a:gd name="T27" fmla="*/ 1 h 862"/>
                <a:gd name="T28" fmla="*/ 1 w 164"/>
                <a:gd name="T29" fmla="*/ 1 h 862"/>
                <a:gd name="T30" fmla="*/ 1 w 164"/>
                <a:gd name="T31" fmla="*/ 1 h 862"/>
                <a:gd name="T32" fmla="*/ 1 w 164"/>
                <a:gd name="T33" fmla="*/ 1 h 862"/>
                <a:gd name="T34" fmla="*/ 1 w 164"/>
                <a:gd name="T35" fmla="*/ 1 h 862"/>
                <a:gd name="T36" fmla="*/ 1 w 164"/>
                <a:gd name="T37" fmla="*/ 1 h 862"/>
                <a:gd name="T38" fmla="*/ 1 w 164"/>
                <a:gd name="T39" fmla="*/ 1 h 862"/>
                <a:gd name="T40" fmla="*/ 1 w 164"/>
                <a:gd name="T41" fmla="*/ 1 h 862"/>
                <a:gd name="T42" fmla="*/ 1 w 164"/>
                <a:gd name="T43" fmla="*/ 1 h 862"/>
                <a:gd name="T44" fmla="*/ 1 w 164"/>
                <a:gd name="T45" fmla="*/ 1 h 862"/>
                <a:gd name="T46" fmla="*/ 1 w 164"/>
                <a:gd name="T47" fmla="*/ 1 h 862"/>
                <a:gd name="T48" fmla="*/ 1 w 164"/>
                <a:gd name="T49" fmla="*/ 1 h 862"/>
                <a:gd name="T50" fmla="*/ 0 w 164"/>
                <a:gd name="T51" fmla="*/ 1 h 862"/>
                <a:gd name="T52" fmla="*/ 1 w 164"/>
                <a:gd name="T53" fmla="*/ 1 h 862"/>
                <a:gd name="T54" fmla="*/ 1 w 164"/>
                <a:gd name="T55" fmla="*/ 1 h 862"/>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64"/>
                <a:gd name="T85" fmla="*/ 0 h 862"/>
                <a:gd name="T86" fmla="*/ 164 w 164"/>
                <a:gd name="T87" fmla="*/ 862 h 862"/>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64" h="862">
                  <a:moveTo>
                    <a:pt x="32" y="855"/>
                  </a:moveTo>
                  <a:cubicBezTo>
                    <a:pt x="53" y="846"/>
                    <a:pt x="124" y="853"/>
                    <a:pt x="147" y="852"/>
                  </a:cubicBezTo>
                  <a:cubicBezTo>
                    <a:pt x="164" y="843"/>
                    <a:pt x="153" y="838"/>
                    <a:pt x="144" y="828"/>
                  </a:cubicBezTo>
                  <a:cubicBezTo>
                    <a:pt x="136" y="808"/>
                    <a:pt x="126" y="790"/>
                    <a:pt x="120" y="770"/>
                  </a:cubicBezTo>
                  <a:cubicBezTo>
                    <a:pt x="117" y="749"/>
                    <a:pt x="116" y="730"/>
                    <a:pt x="109" y="711"/>
                  </a:cubicBezTo>
                  <a:cubicBezTo>
                    <a:pt x="107" y="698"/>
                    <a:pt x="103" y="686"/>
                    <a:pt x="99" y="674"/>
                  </a:cubicBezTo>
                  <a:cubicBezTo>
                    <a:pt x="97" y="668"/>
                    <a:pt x="93" y="658"/>
                    <a:pt x="93" y="658"/>
                  </a:cubicBezTo>
                  <a:cubicBezTo>
                    <a:pt x="90" y="637"/>
                    <a:pt x="87" y="620"/>
                    <a:pt x="85" y="599"/>
                  </a:cubicBezTo>
                  <a:cubicBezTo>
                    <a:pt x="87" y="583"/>
                    <a:pt x="93" y="554"/>
                    <a:pt x="93" y="554"/>
                  </a:cubicBezTo>
                  <a:cubicBezTo>
                    <a:pt x="91" y="544"/>
                    <a:pt x="85" y="527"/>
                    <a:pt x="85" y="527"/>
                  </a:cubicBezTo>
                  <a:cubicBezTo>
                    <a:pt x="81" y="507"/>
                    <a:pt x="90" y="487"/>
                    <a:pt x="93" y="468"/>
                  </a:cubicBezTo>
                  <a:cubicBezTo>
                    <a:pt x="90" y="456"/>
                    <a:pt x="93" y="445"/>
                    <a:pt x="91" y="434"/>
                  </a:cubicBezTo>
                  <a:cubicBezTo>
                    <a:pt x="94" y="421"/>
                    <a:pt x="95" y="408"/>
                    <a:pt x="99" y="396"/>
                  </a:cubicBezTo>
                  <a:cubicBezTo>
                    <a:pt x="100" y="372"/>
                    <a:pt x="100" y="368"/>
                    <a:pt x="96" y="348"/>
                  </a:cubicBezTo>
                  <a:cubicBezTo>
                    <a:pt x="98" y="308"/>
                    <a:pt x="94" y="270"/>
                    <a:pt x="101" y="231"/>
                  </a:cubicBezTo>
                  <a:cubicBezTo>
                    <a:pt x="96" y="214"/>
                    <a:pt x="102" y="184"/>
                    <a:pt x="104" y="170"/>
                  </a:cubicBezTo>
                  <a:cubicBezTo>
                    <a:pt x="95" y="146"/>
                    <a:pt x="98" y="120"/>
                    <a:pt x="107" y="98"/>
                  </a:cubicBezTo>
                  <a:cubicBezTo>
                    <a:pt x="99" y="77"/>
                    <a:pt x="106" y="51"/>
                    <a:pt x="112" y="31"/>
                  </a:cubicBezTo>
                  <a:cubicBezTo>
                    <a:pt x="100" y="0"/>
                    <a:pt x="86" y="4"/>
                    <a:pt x="53" y="2"/>
                  </a:cubicBezTo>
                  <a:cubicBezTo>
                    <a:pt x="37" y="4"/>
                    <a:pt x="23" y="9"/>
                    <a:pt x="8" y="12"/>
                  </a:cubicBezTo>
                  <a:cubicBezTo>
                    <a:pt x="2" y="33"/>
                    <a:pt x="11" y="57"/>
                    <a:pt x="16" y="79"/>
                  </a:cubicBezTo>
                  <a:cubicBezTo>
                    <a:pt x="21" y="107"/>
                    <a:pt x="25" y="136"/>
                    <a:pt x="32" y="164"/>
                  </a:cubicBezTo>
                  <a:cubicBezTo>
                    <a:pt x="33" y="208"/>
                    <a:pt x="37" y="242"/>
                    <a:pt x="32" y="284"/>
                  </a:cubicBezTo>
                  <a:cubicBezTo>
                    <a:pt x="30" y="382"/>
                    <a:pt x="30" y="453"/>
                    <a:pt x="21" y="543"/>
                  </a:cubicBezTo>
                  <a:cubicBezTo>
                    <a:pt x="24" y="604"/>
                    <a:pt x="26" y="671"/>
                    <a:pt x="13" y="732"/>
                  </a:cubicBezTo>
                  <a:cubicBezTo>
                    <a:pt x="10" y="768"/>
                    <a:pt x="5" y="805"/>
                    <a:pt x="0" y="842"/>
                  </a:cubicBezTo>
                  <a:cubicBezTo>
                    <a:pt x="4" y="862"/>
                    <a:pt x="8" y="860"/>
                    <a:pt x="29" y="858"/>
                  </a:cubicBezTo>
                  <a:cubicBezTo>
                    <a:pt x="40" y="846"/>
                    <a:pt x="32" y="855"/>
                    <a:pt x="32" y="855"/>
                  </a:cubicBezTo>
                  <a:close/>
                </a:path>
              </a:pathLst>
            </a:custGeom>
            <a:solidFill>
              <a:srgbClr val="8C5D2E"/>
            </a:solidFill>
            <a:ln w="9525">
              <a:solidFill>
                <a:srgbClr val="8C5D2E"/>
              </a:solidFill>
              <a:round/>
              <a:headEnd/>
              <a:tailEnd/>
            </a:ln>
          </p:spPr>
          <p:txBody>
            <a:bodyPr wrap="none" anchor="ctr"/>
            <a:lstStyle/>
            <a:p>
              <a:endParaRPr lang="en-US"/>
            </a:p>
          </p:txBody>
        </p:sp>
        <p:sp>
          <p:nvSpPr>
            <p:cNvPr id="3385" name="Freeform 691"/>
            <p:cNvSpPr>
              <a:spLocks noChangeAspect="1"/>
            </p:cNvSpPr>
            <p:nvPr/>
          </p:nvSpPr>
          <p:spPr bwMode="auto">
            <a:xfrm>
              <a:off x="3965" y="178"/>
              <a:ext cx="893" cy="203"/>
            </a:xfrm>
            <a:custGeom>
              <a:avLst/>
              <a:gdLst>
                <a:gd name="T0" fmla="*/ 1 w 1488"/>
                <a:gd name="T1" fmla="*/ 1 h 339"/>
                <a:gd name="T2" fmla="*/ 1 w 1488"/>
                <a:gd name="T3" fmla="*/ 1 h 339"/>
                <a:gd name="T4" fmla="*/ 1 w 1488"/>
                <a:gd name="T5" fmla="*/ 1 h 339"/>
                <a:gd name="T6" fmla="*/ 1 w 1488"/>
                <a:gd name="T7" fmla="*/ 1 h 339"/>
                <a:gd name="T8" fmla="*/ 1 w 1488"/>
                <a:gd name="T9" fmla="*/ 1 h 339"/>
                <a:gd name="T10" fmla="*/ 1 w 1488"/>
                <a:gd name="T11" fmla="*/ 1 h 339"/>
                <a:gd name="T12" fmla="*/ 1 w 1488"/>
                <a:gd name="T13" fmla="*/ 1 h 339"/>
                <a:gd name="T14" fmla="*/ 1 w 1488"/>
                <a:gd name="T15" fmla="*/ 1 h 339"/>
                <a:gd name="T16" fmla="*/ 1 w 1488"/>
                <a:gd name="T17" fmla="*/ 1 h 339"/>
                <a:gd name="T18" fmla="*/ 1 w 1488"/>
                <a:gd name="T19" fmla="*/ 1 h 339"/>
                <a:gd name="T20" fmla="*/ 1 w 1488"/>
                <a:gd name="T21" fmla="*/ 1 h 339"/>
                <a:gd name="T22" fmla="*/ 1 w 1488"/>
                <a:gd name="T23" fmla="*/ 1 h 339"/>
                <a:gd name="T24" fmla="*/ 1 w 1488"/>
                <a:gd name="T25" fmla="*/ 1 h 339"/>
                <a:gd name="T26" fmla="*/ 1 w 1488"/>
                <a:gd name="T27" fmla="*/ 1 h 339"/>
                <a:gd name="T28" fmla="*/ 1 w 1488"/>
                <a:gd name="T29" fmla="*/ 1 h 339"/>
                <a:gd name="T30" fmla="*/ 1 w 1488"/>
                <a:gd name="T31" fmla="*/ 1 h 339"/>
                <a:gd name="T32" fmla="*/ 1 w 1488"/>
                <a:gd name="T33" fmla="*/ 1 h 339"/>
                <a:gd name="T34" fmla="*/ 1 w 1488"/>
                <a:gd name="T35" fmla="*/ 1 h 339"/>
                <a:gd name="T36" fmla="*/ 1 w 1488"/>
                <a:gd name="T37" fmla="*/ 1 h 339"/>
                <a:gd name="T38" fmla="*/ 1 w 1488"/>
                <a:gd name="T39" fmla="*/ 1 h 339"/>
                <a:gd name="T40" fmla="*/ 1 w 1488"/>
                <a:gd name="T41" fmla="*/ 1 h 339"/>
                <a:gd name="T42" fmla="*/ 1 w 1488"/>
                <a:gd name="T43" fmla="*/ 1 h 339"/>
                <a:gd name="T44" fmla="*/ 0 w 1488"/>
                <a:gd name="T45" fmla="*/ 1 h 339"/>
                <a:gd name="T46" fmla="*/ 1 w 1488"/>
                <a:gd name="T47" fmla="*/ 1 h 339"/>
                <a:gd name="T48" fmla="*/ 1 w 1488"/>
                <a:gd name="T49" fmla="*/ 1 h 339"/>
                <a:gd name="T50" fmla="*/ 1 w 1488"/>
                <a:gd name="T51" fmla="*/ 1 h 339"/>
                <a:gd name="T52" fmla="*/ 1 w 1488"/>
                <a:gd name="T53" fmla="*/ 1 h 339"/>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488"/>
                <a:gd name="T82" fmla="*/ 0 h 339"/>
                <a:gd name="T83" fmla="*/ 1488 w 1488"/>
                <a:gd name="T84" fmla="*/ 339 h 339"/>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488" h="339">
                  <a:moveTo>
                    <a:pt x="96" y="123"/>
                  </a:moveTo>
                  <a:cubicBezTo>
                    <a:pt x="151" y="99"/>
                    <a:pt x="160" y="87"/>
                    <a:pt x="216" y="99"/>
                  </a:cubicBezTo>
                  <a:cubicBezTo>
                    <a:pt x="269" y="95"/>
                    <a:pt x="364" y="99"/>
                    <a:pt x="424" y="75"/>
                  </a:cubicBezTo>
                  <a:cubicBezTo>
                    <a:pt x="446" y="65"/>
                    <a:pt x="465" y="50"/>
                    <a:pt x="488" y="43"/>
                  </a:cubicBezTo>
                  <a:cubicBezTo>
                    <a:pt x="537" y="26"/>
                    <a:pt x="590" y="19"/>
                    <a:pt x="640" y="3"/>
                  </a:cubicBezTo>
                  <a:cubicBezTo>
                    <a:pt x="734" y="13"/>
                    <a:pt x="825" y="0"/>
                    <a:pt x="920" y="11"/>
                  </a:cubicBezTo>
                  <a:cubicBezTo>
                    <a:pt x="928" y="13"/>
                    <a:pt x="935" y="17"/>
                    <a:pt x="944" y="19"/>
                  </a:cubicBezTo>
                  <a:cubicBezTo>
                    <a:pt x="962" y="22"/>
                    <a:pt x="981" y="22"/>
                    <a:pt x="1000" y="27"/>
                  </a:cubicBezTo>
                  <a:cubicBezTo>
                    <a:pt x="1022" y="32"/>
                    <a:pt x="1042" y="43"/>
                    <a:pt x="1064" y="51"/>
                  </a:cubicBezTo>
                  <a:cubicBezTo>
                    <a:pt x="1138" y="38"/>
                    <a:pt x="1214" y="64"/>
                    <a:pt x="1288" y="83"/>
                  </a:cubicBezTo>
                  <a:cubicBezTo>
                    <a:pt x="1326" y="108"/>
                    <a:pt x="1371" y="107"/>
                    <a:pt x="1416" y="115"/>
                  </a:cubicBezTo>
                  <a:cubicBezTo>
                    <a:pt x="1459" y="144"/>
                    <a:pt x="1472" y="147"/>
                    <a:pt x="1488" y="195"/>
                  </a:cubicBezTo>
                  <a:cubicBezTo>
                    <a:pt x="1471" y="245"/>
                    <a:pt x="1441" y="290"/>
                    <a:pt x="1392" y="315"/>
                  </a:cubicBezTo>
                  <a:cubicBezTo>
                    <a:pt x="1376" y="322"/>
                    <a:pt x="1360" y="325"/>
                    <a:pt x="1344" y="331"/>
                  </a:cubicBezTo>
                  <a:cubicBezTo>
                    <a:pt x="1336" y="333"/>
                    <a:pt x="1320" y="339"/>
                    <a:pt x="1320" y="339"/>
                  </a:cubicBezTo>
                  <a:cubicBezTo>
                    <a:pt x="1238" y="333"/>
                    <a:pt x="1181" y="321"/>
                    <a:pt x="1104" y="331"/>
                  </a:cubicBezTo>
                  <a:cubicBezTo>
                    <a:pt x="1015" y="301"/>
                    <a:pt x="1113" y="331"/>
                    <a:pt x="888" y="315"/>
                  </a:cubicBezTo>
                  <a:cubicBezTo>
                    <a:pt x="856" y="312"/>
                    <a:pt x="823" y="290"/>
                    <a:pt x="792" y="283"/>
                  </a:cubicBezTo>
                  <a:cubicBezTo>
                    <a:pt x="701" y="313"/>
                    <a:pt x="615" y="314"/>
                    <a:pt x="520" y="323"/>
                  </a:cubicBezTo>
                  <a:cubicBezTo>
                    <a:pt x="441" y="316"/>
                    <a:pt x="373" y="311"/>
                    <a:pt x="296" y="331"/>
                  </a:cubicBezTo>
                  <a:cubicBezTo>
                    <a:pt x="256" y="328"/>
                    <a:pt x="215" y="328"/>
                    <a:pt x="176" y="323"/>
                  </a:cubicBezTo>
                  <a:cubicBezTo>
                    <a:pt x="159" y="320"/>
                    <a:pt x="128" y="307"/>
                    <a:pt x="128" y="307"/>
                  </a:cubicBezTo>
                  <a:cubicBezTo>
                    <a:pt x="87" y="246"/>
                    <a:pt x="40" y="311"/>
                    <a:pt x="0" y="251"/>
                  </a:cubicBezTo>
                  <a:cubicBezTo>
                    <a:pt x="2" y="235"/>
                    <a:pt x="0" y="217"/>
                    <a:pt x="8" y="203"/>
                  </a:cubicBezTo>
                  <a:cubicBezTo>
                    <a:pt x="12" y="194"/>
                    <a:pt x="25" y="193"/>
                    <a:pt x="32" y="187"/>
                  </a:cubicBezTo>
                  <a:cubicBezTo>
                    <a:pt x="38" y="180"/>
                    <a:pt x="41" y="169"/>
                    <a:pt x="48" y="163"/>
                  </a:cubicBezTo>
                  <a:cubicBezTo>
                    <a:pt x="48" y="162"/>
                    <a:pt x="96" y="123"/>
                    <a:pt x="96" y="123"/>
                  </a:cubicBezTo>
                  <a:close/>
                </a:path>
              </a:pathLst>
            </a:custGeom>
            <a:solidFill>
              <a:srgbClr val="11A940"/>
            </a:solidFill>
            <a:ln w="9525">
              <a:solidFill>
                <a:schemeClr val="tx1"/>
              </a:solidFill>
              <a:round/>
              <a:headEnd/>
              <a:tailEnd/>
            </a:ln>
          </p:spPr>
          <p:txBody>
            <a:bodyPr wrap="none" anchor="ctr"/>
            <a:lstStyle/>
            <a:p>
              <a:endParaRPr lang="en-US"/>
            </a:p>
          </p:txBody>
        </p:sp>
        <p:sp>
          <p:nvSpPr>
            <p:cNvPr id="3386" name="Freeform 692"/>
            <p:cNvSpPr>
              <a:spLocks noChangeAspect="1"/>
            </p:cNvSpPr>
            <p:nvPr/>
          </p:nvSpPr>
          <p:spPr bwMode="auto">
            <a:xfrm>
              <a:off x="5122" y="433"/>
              <a:ext cx="98" cy="518"/>
            </a:xfrm>
            <a:custGeom>
              <a:avLst/>
              <a:gdLst>
                <a:gd name="T0" fmla="*/ 1 w 164"/>
                <a:gd name="T1" fmla="*/ 1 h 862"/>
                <a:gd name="T2" fmla="*/ 1 w 164"/>
                <a:gd name="T3" fmla="*/ 1 h 862"/>
                <a:gd name="T4" fmla="*/ 1 w 164"/>
                <a:gd name="T5" fmla="*/ 1 h 862"/>
                <a:gd name="T6" fmla="*/ 1 w 164"/>
                <a:gd name="T7" fmla="*/ 1 h 862"/>
                <a:gd name="T8" fmla="*/ 1 w 164"/>
                <a:gd name="T9" fmla="*/ 1 h 862"/>
                <a:gd name="T10" fmla="*/ 1 w 164"/>
                <a:gd name="T11" fmla="*/ 1 h 862"/>
                <a:gd name="T12" fmla="*/ 1 w 164"/>
                <a:gd name="T13" fmla="*/ 1 h 862"/>
                <a:gd name="T14" fmla="*/ 1 w 164"/>
                <a:gd name="T15" fmla="*/ 1 h 862"/>
                <a:gd name="T16" fmla="*/ 1 w 164"/>
                <a:gd name="T17" fmla="*/ 1 h 862"/>
                <a:gd name="T18" fmla="*/ 1 w 164"/>
                <a:gd name="T19" fmla="*/ 1 h 862"/>
                <a:gd name="T20" fmla="*/ 1 w 164"/>
                <a:gd name="T21" fmla="*/ 1 h 862"/>
                <a:gd name="T22" fmla="*/ 1 w 164"/>
                <a:gd name="T23" fmla="*/ 1 h 862"/>
                <a:gd name="T24" fmla="*/ 1 w 164"/>
                <a:gd name="T25" fmla="*/ 1 h 862"/>
                <a:gd name="T26" fmla="*/ 1 w 164"/>
                <a:gd name="T27" fmla="*/ 1 h 862"/>
                <a:gd name="T28" fmla="*/ 1 w 164"/>
                <a:gd name="T29" fmla="*/ 1 h 862"/>
                <a:gd name="T30" fmla="*/ 1 w 164"/>
                <a:gd name="T31" fmla="*/ 1 h 862"/>
                <a:gd name="T32" fmla="*/ 1 w 164"/>
                <a:gd name="T33" fmla="*/ 1 h 862"/>
                <a:gd name="T34" fmla="*/ 1 w 164"/>
                <a:gd name="T35" fmla="*/ 1 h 862"/>
                <a:gd name="T36" fmla="*/ 1 w 164"/>
                <a:gd name="T37" fmla="*/ 1 h 862"/>
                <a:gd name="T38" fmla="*/ 1 w 164"/>
                <a:gd name="T39" fmla="*/ 1 h 862"/>
                <a:gd name="T40" fmla="*/ 1 w 164"/>
                <a:gd name="T41" fmla="*/ 1 h 862"/>
                <a:gd name="T42" fmla="*/ 1 w 164"/>
                <a:gd name="T43" fmla="*/ 1 h 862"/>
                <a:gd name="T44" fmla="*/ 1 w 164"/>
                <a:gd name="T45" fmla="*/ 1 h 862"/>
                <a:gd name="T46" fmla="*/ 1 w 164"/>
                <a:gd name="T47" fmla="*/ 1 h 862"/>
                <a:gd name="T48" fmla="*/ 1 w 164"/>
                <a:gd name="T49" fmla="*/ 1 h 862"/>
                <a:gd name="T50" fmla="*/ 0 w 164"/>
                <a:gd name="T51" fmla="*/ 1 h 862"/>
                <a:gd name="T52" fmla="*/ 1 w 164"/>
                <a:gd name="T53" fmla="*/ 1 h 862"/>
                <a:gd name="T54" fmla="*/ 1 w 164"/>
                <a:gd name="T55" fmla="*/ 1 h 862"/>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64"/>
                <a:gd name="T85" fmla="*/ 0 h 862"/>
                <a:gd name="T86" fmla="*/ 164 w 164"/>
                <a:gd name="T87" fmla="*/ 862 h 862"/>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64" h="862">
                  <a:moveTo>
                    <a:pt x="32" y="855"/>
                  </a:moveTo>
                  <a:cubicBezTo>
                    <a:pt x="53" y="846"/>
                    <a:pt x="124" y="853"/>
                    <a:pt x="147" y="852"/>
                  </a:cubicBezTo>
                  <a:cubicBezTo>
                    <a:pt x="164" y="843"/>
                    <a:pt x="153" y="838"/>
                    <a:pt x="144" y="828"/>
                  </a:cubicBezTo>
                  <a:cubicBezTo>
                    <a:pt x="136" y="808"/>
                    <a:pt x="126" y="790"/>
                    <a:pt x="120" y="770"/>
                  </a:cubicBezTo>
                  <a:cubicBezTo>
                    <a:pt x="117" y="749"/>
                    <a:pt x="116" y="730"/>
                    <a:pt x="109" y="711"/>
                  </a:cubicBezTo>
                  <a:cubicBezTo>
                    <a:pt x="107" y="698"/>
                    <a:pt x="103" y="686"/>
                    <a:pt x="99" y="674"/>
                  </a:cubicBezTo>
                  <a:cubicBezTo>
                    <a:pt x="97" y="668"/>
                    <a:pt x="93" y="658"/>
                    <a:pt x="93" y="658"/>
                  </a:cubicBezTo>
                  <a:cubicBezTo>
                    <a:pt x="90" y="637"/>
                    <a:pt x="87" y="620"/>
                    <a:pt x="85" y="599"/>
                  </a:cubicBezTo>
                  <a:cubicBezTo>
                    <a:pt x="87" y="583"/>
                    <a:pt x="93" y="554"/>
                    <a:pt x="93" y="554"/>
                  </a:cubicBezTo>
                  <a:cubicBezTo>
                    <a:pt x="91" y="544"/>
                    <a:pt x="85" y="527"/>
                    <a:pt x="85" y="527"/>
                  </a:cubicBezTo>
                  <a:cubicBezTo>
                    <a:pt x="81" y="507"/>
                    <a:pt x="90" y="487"/>
                    <a:pt x="93" y="468"/>
                  </a:cubicBezTo>
                  <a:cubicBezTo>
                    <a:pt x="90" y="456"/>
                    <a:pt x="93" y="445"/>
                    <a:pt x="91" y="434"/>
                  </a:cubicBezTo>
                  <a:cubicBezTo>
                    <a:pt x="94" y="421"/>
                    <a:pt x="95" y="408"/>
                    <a:pt x="99" y="396"/>
                  </a:cubicBezTo>
                  <a:cubicBezTo>
                    <a:pt x="100" y="372"/>
                    <a:pt x="100" y="368"/>
                    <a:pt x="96" y="348"/>
                  </a:cubicBezTo>
                  <a:cubicBezTo>
                    <a:pt x="98" y="308"/>
                    <a:pt x="94" y="270"/>
                    <a:pt x="101" y="231"/>
                  </a:cubicBezTo>
                  <a:cubicBezTo>
                    <a:pt x="96" y="214"/>
                    <a:pt x="102" y="184"/>
                    <a:pt x="104" y="170"/>
                  </a:cubicBezTo>
                  <a:cubicBezTo>
                    <a:pt x="95" y="146"/>
                    <a:pt x="98" y="120"/>
                    <a:pt x="107" y="98"/>
                  </a:cubicBezTo>
                  <a:cubicBezTo>
                    <a:pt x="99" y="77"/>
                    <a:pt x="106" y="51"/>
                    <a:pt x="112" y="31"/>
                  </a:cubicBezTo>
                  <a:cubicBezTo>
                    <a:pt x="100" y="0"/>
                    <a:pt x="86" y="4"/>
                    <a:pt x="53" y="2"/>
                  </a:cubicBezTo>
                  <a:cubicBezTo>
                    <a:pt x="37" y="4"/>
                    <a:pt x="23" y="9"/>
                    <a:pt x="8" y="12"/>
                  </a:cubicBezTo>
                  <a:cubicBezTo>
                    <a:pt x="2" y="33"/>
                    <a:pt x="11" y="57"/>
                    <a:pt x="16" y="79"/>
                  </a:cubicBezTo>
                  <a:cubicBezTo>
                    <a:pt x="21" y="107"/>
                    <a:pt x="25" y="136"/>
                    <a:pt x="32" y="164"/>
                  </a:cubicBezTo>
                  <a:cubicBezTo>
                    <a:pt x="33" y="208"/>
                    <a:pt x="37" y="242"/>
                    <a:pt x="32" y="284"/>
                  </a:cubicBezTo>
                  <a:cubicBezTo>
                    <a:pt x="30" y="382"/>
                    <a:pt x="30" y="453"/>
                    <a:pt x="21" y="543"/>
                  </a:cubicBezTo>
                  <a:cubicBezTo>
                    <a:pt x="24" y="604"/>
                    <a:pt x="26" y="671"/>
                    <a:pt x="13" y="732"/>
                  </a:cubicBezTo>
                  <a:cubicBezTo>
                    <a:pt x="10" y="768"/>
                    <a:pt x="5" y="805"/>
                    <a:pt x="0" y="842"/>
                  </a:cubicBezTo>
                  <a:cubicBezTo>
                    <a:pt x="4" y="862"/>
                    <a:pt x="8" y="860"/>
                    <a:pt x="29" y="858"/>
                  </a:cubicBezTo>
                  <a:cubicBezTo>
                    <a:pt x="40" y="846"/>
                    <a:pt x="32" y="855"/>
                    <a:pt x="32" y="855"/>
                  </a:cubicBezTo>
                  <a:close/>
                </a:path>
              </a:pathLst>
            </a:custGeom>
            <a:solidFill>
              <a:srgbClr val="8C5D2E"/>
            </a:solidFill>
            <a:ln w="9525">
              <a:solidFill>
                <a:srgbClr val="8C5D2E"/>
              </a:solidFill>
              <a:round/>
              <a:headEnd/>
              <a:tailEnd/>
            </a:ln>
          </p:spPr>
          <p:txBody>
            <a:bodyPr wrap="none" anchor="ctr"/>
            <a:lstStyle/>
            <a:p>
              <a:endParaRPr lang="en-US"/>
            </a:p>
          </p:txBody>
        </p:sp>
        <p:sp>
          <p:nvSpPr>
            <p:cNvPr id="3387" name="Freeform 693"/>
            <p:cNvSpPr>
              <a:spLocks noChangeAspect="1"/>
            </p:cNvSpPr>
            <p:nvPr/>
          </p:nvSpPr>
          <p:spPr bwMode="auto">
            <a:xfrm>
              <a:off x="5750" y="279"/>
              <a:ext cx="98" cy="518"/>
            </a:xfrm>
            <a:custGeom>
              <a:avLst/>
              <a:gdLst>
                <a:gd name="T0" fmla="*/ 1 w 164"/>
                <a:gd name="T1" fmla="*/ 1 h 862"/>
                <a:gd name="T2" fmla="*/ 1 w 164"/>
                <a:gd name="T3" fmla="*/ 1 h 862"/>
                <a:gd name="T4" fmla="*/ 1 w 164"/>
                <a:gd name="T5" fmla="*/ 1 h 862"/>
                <a:gd name="T6" fmla="*/ 1 w 164"/>
                <a:gd name="T7" fmla="*/ 1 h 862"/>
                <a:gd name="T8" fmla="*/ 1 w 164"/>
                <a:gd name="T9" fmla="*/ 1 h 862"/>
                <a:gd name="T10" fmla="*/ 1 w 164"/>
                <a:gd name="T11" fmla="*/ 1 h 862"/>
                <a:gd name="T12" fmla="*/ 1 w 164"/>
                <a:gd name="T13" fmla="*/ 1 h 862"/>
                <a:gd name="T14" fmla="*/ 1 w 164"/>
                <a:gd name="T15" fmla="*/ 1 h 862"/>
                <a:gd name="T16" fmla="*/ 1 w 164"/>
                <a:gd name="T17" fmla="*/ 1 h 862"/>
                <a:gd name="T18" fmla="*/ 1 w 164"/>
                <a:gd name="T19" fmla="*/ 1 h 862"/>
                <a:gd name="T20" fmla="*/ 1 w 164"/>
                <a:gd name="T21" fmla="*/ 1 h 862"/>
                <a:gd name="T22" fmla="*/ 1 w 164"/>
                <a:gd name="T23" fmla="*/ 1 h 862"/>
                <a:gd name="T24" fmla="*/ 1 w 164"/>
                <a:gd name="T25" fmla="*/ 1 h 862"/>
                <a:gd name="T26" fmla="*/ 1 w 164"/>
                <a:gd name="T27" fmla="*/ 1 h 862"/>
                <a:gd name="T28" fmla="*/ 1 w 164"/>
                <a:gd name="T29" fmla="*/ 1 h 862"/>
                <a:gd name="T30" fmla="*/ 1 w 164"/>
                <a:gd name="T31" fmla="*/ 1 h 862"/>
                <a:gd name="T32" fmla="*/ 1 w 164"/>
                <a:gd name="T33" fmla="*/ 1 h 862"/>
                <a:gd name="T34" fmla="*/ 1 w 164"/>
                <a:gd name="T35" fmla="*/ 1 h 862"/>
                <a:gd name="T36" fmla="*/ 1 w 164"/>
                <a:gd name="T37" fmla="*/ 1 h 862"/>
                <a:gd name="T38" fmla="*/ 1 w 164"/>
                <a:gd name="T39" fmla="*/ 1 h 862"/>
                <a:gd name="T40" fmla="*/ 1 w 164"/>
                <a:gd name="T41" fmla="*/ 1 h 862"/>
                <a:gd name="T42" fmla="*/ 1 w 164"/>
                <a:gd name="T43" fmla="*/ 1 h 862"/>
                <a:gd name="T44" fmla="*/ 1 w 164"/>
                <a:gd name="T45" fmla="*/ 1 h 862"/>
                <a:gd name="T46" fmla="*/ 1 w 164"/>
                <a:gd name="T47" fmla="*/ 1 h 862"/>
                <a:gd name="T48" fmla="*/ 1 w 164"/>
                <a:gd name="T49" fmla="*/ 1 h 862"/>
                <a:gd name="T50" fmla="*/ 0 w 164"/>
                <a:gd name="T51" fmla="*/ 1 h 862"/>
                <a:gd name="T52" fmla="*/ 1 w 164"/>
                <a:gd name="T53" fmla="*/ 1 h 862"/>
                <a:gd name="T54" fmla="*/ 1 w 164"/>
                <a:gd name="T55" fmla="*/ 1 h 862"/>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64"/>
                <a:gd name="T85" fmla="*/ 0 h 862"/>
                <a:gd name="T86" fmla="*/ 164 w 164"/>
                <a:gd name="T87" fmla="*/ 862 h 862"/>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64" h="862">
                  <a:moveTo>
                    <a:pt x="32" y="855"/>
                  </a:moveTo>
                  <a:cubicBezTo>
                    <a:pt x="53" y="846"/>
                    <a:pt x="124" y="853"/>
                    <a:pt x="147" y="852"/>
                  </a:cubicBezTo>
                  <a:cubicBezTo>
                    <a:pt x="164" y="843"/>
                    <a:pt x="153" y="838"/>
                    <a:pt x="144" y="828"/>
                  </a:cubicBezTo>
                  <a:cubicBezTo>
                    <a:pt x="136" y="808"/>
                    <a:pt x="126" y="790"/>
                    <a:pt x="120" y="770"/>
                  </a:cubicBezTo>
                  <a:cubicBezTo>
                    <a:pt x="117" y="749"/>
                    <a:pt x="116" y="730"/>
                    <a:pt x="109" y="711"/>
                  </a:cubicBezTo>
                  <a:cubicBezTo>
                    <a:pt x="107" y="698"/>
                    <a:pt x="103" y="686"/>
                    <a:pt x="99" y="674"/>
                  </a:cubicBezTo>
                  <a:cubicBezTo>
                    <a:pt x="97" y="668"/>
                    <a:pt x="93" y="658"/>
                    <a:pt x="93" y="658"/>
                  </a:cubicBezTo>
                  <a:cubicBezTo>
                    <a:pt x="90" y="637"/>
                    <a:pt x="87" y="620"/>
                    <a:pt x="85" y="599"/>
                  </a:cubicBezTo>
                  <a:cubicBezTo>
                    <a:pt x="87" y="583"/>
                    <a:pt x="93" y="554"/>
                    <a:pt x="93" y="554"/>
                  </a:cubicBezTo>
                  <a:cubicBezTo>
                    <a:pt x="91" y="544"/>
                    <a:pt x="85" y="527"/>
                    <a:pt x="85" y="527"/>
                  </a:cubicBezTo>
                  <a:cubicBezTo>
                    <a:pt x="81" y="507"/>
                    <a:pt x="90" y="487"/>
                    <a:pt x="93" y="468"/>
                  </a:cubicBezTo>
                  <a:cubicBezTo>
                    <a:pt x="90" y="456"/>
                    <a:pt x="93" y="445"/>
                    <a:pt x="91" y="434"/>
                  </a:cubicBezTo>
                  <a:cubicBezTo>
                    <a:pt x="94" y="421"/>
                    <a:pt x="95" y="408"/>
                    <a:pt x="99" y="396"/>
                  </a:cubicBezTo>
                  <a:cubicBezTo>
                    <a:pt x="100" y="372"/>
                    <a:pt x="100" y="368"/>
                    <a:pt x="96" y="348"/>
                  </a:cubicBezTo>
                  <a:cubicBezTo>
                    <a:pt x="98" y="308"/>
                    <a:pt x="94" y="270"/>
                    <a:pt x="101" y="231"/>
                  </a:cubicBezTo>
                  <a:cubicBezTo>
                    <a:pt x="96" y="214"/>
                    <a:pt x="102" y="184"/>
                    <a:pt x="104" y="170"/>
                  </a:cubicBezTo>
                  <a:cubicBezTo>
                    <a:pt x="95" y="146"/>
                    <a:pt x="98" y="120"/>
                    <a:pt x="107" y="98"/>
                  </a:cubicBezTo>
                  <a:cubicBezTo>
                    <a:pt x="99" y="77"/>
                    <a:pt x="106" y="51"/>
                    <a:pt x="112" y="31"/>
                  </a:cubicBezTo>
                  <a:cubicBezTo>
                    <a:pt x="100" y="0"/>
                    <a:pt x="86" y="4"/>
                    <a:pt x="53" y="2"/>
                  </a:cubicBezTo>
                  <a:cubicBezTo>
                    <a:pt x="37" y="4"/>
                    <a:pt x="23" y="9"/>
                    <a:pt x="8" y="12"/>
                  </a:cubicBezTo>
                  <a:cubicBezTo>
                    <a:pt x="2" y="33"/>
                    <a:pt x="11" y="57"/>
                    <a:pt x="16" y="79"/>
                  </a:cubicBezTo>
                  <a:cubicBezTo>
                    <a:pt x="21" y="107"/>
                    <a:pt x="25" y="136"/>
                    <a:pt x="32" y="164"/>
                  </a:cubicBezTo>
                  <a:cubicBezTo>
                    <a:pt x="33" y="208"/>
                    <a:pt x="37" y="242"/>
                    <a:pt x="32" y="284"/>
                  </a:cubicBezTo>
                  <a:cubicBezTo>
                    <a:pt x="30" y="382"/>
                    <a:pt x="30" y="453"/>
                    <a:pt x="21" y="543"/>
                  </a:cubicBezTo>
                  <a:cubicBezTo>
                    <a:pt x="24" y="604"/>
                    <a:pt x="26" y="671"/>
                    <a:pt x="13" y="732"/>
                  </a:cubicBezTo>
                  <a:cubicBezTo>
                    <a:pt x="10" y="768"/>
                    <a:pt x="5" y="805"/>
                    <a:pt x="0" y="842"/>
                  </a:cubicBezTo>
                  <a:cubicBezTo>
                    <a:pt x="4" y="862"/>
                    <a:pt x="8" y="860"/>
                    <a:pt x="29" y="858"/>
                  </a:cubicBezTo>
                  <a:cubicBezTo>
                    <a:pt x="40" y="846"/>
                    <a:pt x="32" y="855"/>
                    <a:pt x="32" y="855"/>
                  </a:cubicBezTo>
                  <a:close/>
                </a:path>
              </a:pathLst>
            </a:custGeom>
            <a:solidFill>
              <a:srgbClr val="8C5D2E"/>
            </a:solidFill>
            <a:ln w="9525">
              <a:solidFill>
                <a:srgbClr val="8C5D2E"/>
              </a:solidFill>
              <a:round/>
              <a:headEnd/>
              <a:tailEnd/>
            </a:ln>
          </p:spPr>
          <p:txBody>
            <a:bodyPr wrap="none" anchor="ctr"/>
            <a:lstStyle/>
            <a:p>
              <a:endParaRPr lang="en-US"/>
            </a:p>
          </p:txBody>
        </p:sp>
        <p:sp>
          <p:nvSpPr>
            <p:cNvPr id="3388" name="Freeform 694"/>
            <p:cNvSpPr>
              <a:spLocks noChangeAspect="1"/>
            </p:cNvSpPr>
            <p:nvPr/>
          </p:nvSpPr>
          <p:spPr bwMode="auto">
            <a:xfrm>
              <a:off x="5347" y="162"/>
              <a:ext cx="893" cy="203"/>
            </a:xfrm>
            <a:custGeom>
              <a:avLst/>
              <a:gdLst>
                <a:gd name="T0" fmla="*/ 1 w 1488"/>
                <a:gd name="T1" fmla="*/ 1 h 339"/>
                <a:gd name="T2" fmla="*/ 1 w 1488"/>
                <a:gd name="T3" fmla="*/ 1 h 339"/>
                <a:gd name="T4" fmla="*/ 1 w 1488"/>
                <a:gd name="T5" fmla="*/ 1 h 339"/>
                <a:gd name="T6" fmla="*/ 1 w 1488"/>
                <a:gd name="T7" fmla="*/ 1 h 339"/>
                <a:gd name="T8" fmla="*/ 1 w 1488"/>
                <a:gd name="T9" fmla="*/ 1 h 339"/>
                <a:gd name="T10" fmla="*/ 1 w 1488"/>
                <a:gd name="T11" fmla="*/ 1 h 339"/>
                <a:gd name="T12" fmla="*/ 1 w 1488"/>
                <a:gd name="T13" fmla="*/ 1 h 339"/>
                <a:gd name="T14" fmla="*/ 1 w 1488"/>
                <a:gd name="T15" fmla="*/ 1 h 339"/>
                <a:gd name="T16" fmla="*/ 1 w 1488"/>
                <a:gd name="T17" fmla="*/ 1 h 339"/>
                <a:gd name="T18" fmla="*/ 1 w 1488"/>
                <a:gd name="T19" fmla="*/ 1 h 339"/>
                <a:gd name="T20" fmla="*/ 1 w 1488"/>
                <a:gd name="T21" fmla="*/ 1 h 339"/>
                <a:gd name="T22" fmla="*/ 1 w 1488"/>
                <a:gd name="T23" fmla="*/ 1 h 339"/>
                <a:gd name="T24" fmla="*/ 1 w 1488"/>
                <a:gd name="T25" fmla="*/ 1 h 339"/>
                <a:gd name="T26" fmla="*/ 1 w 1488"/>
                <a:gd name="T27" fmla="*/ 1 h 339"/>
                <a:gd name="T28" fmla="*/ 1 w 1488"/>
                <a:gd name="T29" fmla="*/ 1 h 339"/>
                <a:gd name="T30" fmla="*/ 1 w 1488"/>
                <a:gd name="T31" fmla="*/ 1 h 339"/>
                <a:gd name="T32" fmla="*/ 1 w 1488"/>
                <a:gd name="T33" fmla="*/ 1 h 339"/>
                <a:gd name="T34" fmla="*/ 1 w 1488"/>
                <a:gd name="T35" fmla="*/ 1 h 339"/>
                <a:gd name="T36" fmla="*/ 1 w 1488"/>
                <a:gd name="T37" fmla="*/ 1 h 339"/>
                <a:gd name="T38" fmla="*/ 1 w 1488"/>
                <a:gd name="T39" fmla="*/ 1 h 339"/>
                <a:gd name="T40" fmla="*/ 1 w 1488"/>
                <a:gd name="T41" fmla="*/ 1 h 339"/>
                <a:gd name="T42" fmla="*/ 1 w 1488"/>
                <a:gd name="T43" fmla="*/ 1 h 339"/>
                <a:gd name="T44" fmla="*/ 0 w 1488"/>
                <a:gd name="T45" fmla="*/ 1 h 339"/>
                <a:gd name="T46" fmla="*/ 1 w 1488"/>
                <a:gd name="T47" fmla="*/ 1 h 339"/>
                <a:gd name="T48" fmla="*/ 1 w 1488"/>
                <a:gd name="T49" fmla="*/ 1 h 339"/>
                <a:gd name="T50" fmla="*/ 1 w 1488"/>
                <a:gd name="T51" fmla="*/ 1 h 339"/>
                <a:gd name="T52" fmla="*/ 1 w 1488"/>
                <a:gd name="T53" fmla="*/ 1 h 339"/>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488"/>
                <a:gd name="T82" fmla="*/ 0 h 339"/>
                <a:gd name="T83" fmla="*/ 1488 w 1488"/>
                <a:gd name="T84" fmla="*/ 339 h 339"/>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488" h="339">
                  <a:moveTo>
                    <a:pt x="96" y="123"/>
                  </a:moveTo>
                  <a:cubicBezTo>
                    <a:pt x="151" y="99"/>
                    <a:pt x="160" y="87"/>
                    <a:pt x="216" y="99"/>
                  </a:cubicBezTo>
                  <a:cubicBezTo>
                    <a:pt x="269" y="95"/>
                    <a:pt x="364" y="99"/>
                    <a:pt x="424" y="75"/>
                  </a:cubicBezTo>
                  <a:cubicBezTo>
                    <a:pt x="446" y="65"/>
                    <a:pt x="465" y="50"/>
                    <a:pt x="488" y="43"/>
                  </a:cubicBezTo>
                  <a:cubicBezTo>
                    <a:pt x="537" y="26"/>
                    <a:pt x="590" y="19"/>
                    <a:pt x="640" y="3"/>
                  </a:cubicBezTo>
                  <a:cubicBezTo>
                    <a:pt x="734" y="13"/>
                    <a:pt x="825" y="0"/>
                    <a:pt x="920" y="11"/>
                  </a:cubicBezTo>
                  <a:cubicBezTo>
                    <a:pt x="928" y="13"/>
                    <a:pt x="935" y="17"/>
                    <a:pt x="944" y="19"/>
                  </a:cubicBezTo>
                  <a:cubicBezTo>
                    <a:pt x="962" y="22"/>
                    <a:pt x="981" y="22"/>
                    <a:pt x="1000" y="27"/>
                  </a:cubicBezTo>
                  <a:cubicBezTo>
                    <a:pt x="1022" y="32"/>
                    <a:pt x="1042" y="43"/>
                    <a:pt x="1064" y="51"/>
                  </a:cubicBezTo>
                  <a:cubicBezTo>
                    <a:pt x="1138" y="38"/>
                    <a:pt x="1214" y="64"/>
                    <a:pt x="1288" y="83"/>
                  </a:cubicBezTo>
                  <a:cubicBezTo>
                    <a:pt x="1326" y="108"/>
                    <a:pt x="1371" y="107"/>
                    <a:pt x="1416" y="115"/>
                  </a:cubicBezTo>
                  <a:cubicBezTo>
                    <a:pt x="1459" y="144"/>
                    <a:pt x="1472" y="147"/>
                    <a:pt x="1488" y="195"/>
                  </a:cubicBezTo>
                  <a:cubicBezTo>
                    <a:pt x="1471" y="245"/>
                    <a:pt x="1441" y="290"/>
                    <a:pt x="1392" y="315"/>
                  </a:cubicBezTo>
                  <a:cubicBezTo>
                    <a:pt x="1376" y="322"/>
                    <a:pt x="1360" y="325"/>
                    <a:pt x="1344" y="331"/>
                  </a:cubicBezTo>
                  <a:cubicBezTo>
                    <a:pt x="1336" y="333"/>
                    <a:pt x="1320" y="339"/>
                    <a:pt x="1320" y="339"/>
                  </a:cubicBezTo>
                  <a:cubicBezTo>
                    <a:pt x="1238" y="333"/>
                    <a:pt x="1181" y="321"/>
                    <a:pt x="1104" y="331"/>
                  </a:cubicBezTo>
                  <a:cubicBezTo>
                    <a:pt x="1015" y="301"/>
                    <a:pt x="1113" y="331"/>
                    <a:pt x="888" y="315"/>
                  </a:cubicBezTo>
                  <a:cubicBezTo>
                    <a:pt x="856" y="312"/>
                    <a:pt x="823" y="290"/>
                    <a:pt x="792" y="283"/>
                  </a:cubicBezTo>
                  <a:cubicBezTo>
                    <a:pt x="701" y="313"/>
                    <a:pt x="615" y="314"/>
                    <a:pt x="520" y="323"/>
                  </a:cubicBezTo>
                  <a:cubicBezTo>
                    <a:pt x="441" y="316"/>
                    <a:pt x="373" y="311"/>
                    <a:pt x="296" y="331"/>
                  </a:cubicBezTo>
                  <a:cubicBezTo>
                    <a:pt x="256" y="328"/>
                    <a:pt x="215" y="328"/>
                    <a:pt x="176" y="323"/>
                  </a:cubicBezTo>
                  <a:cubicBezTo>
                    <a:pt x="159" y="320"/>
                    <a:pt x="128" y="307"/>
                    <a:pt x="128" y="307"/>
                  </a:cubicBezTo>
                  <a:cubicBezTo>
                    <a:pt x="87" y="246"/>
                    <a:pt x="40" y="311"/>
                    <a:pt x="0" y="251"/>
                  </a:cubicBezTo>
                  <a:cubicBezTo>
                    <a:pt x="2" y="235"/>
                    <a:pt x="0" y="217"/>
                    <a:pt x="8" y="203"/>
                  </a:cubicBezTo>
                  <a:cubicBezTo>
                    <a:pt x="12" y="194"/>
                    <a:pt x="25" y="193"/>
                    <a:pt x="32" y="187"/>
                  </a:cubicBezTo>
                  <a:cubicBezTo>
                    <a:pt x="38" y="180"/>
                    <a:pt x="41" y="169"/>
                    <a:pt x="48" y="163"/>
                  </a:cubicBezTo>
                  <a:cubicBezTo>
                    <a:pt x="48" y="162"/>
                    <a:pt x="96" y="123"/>
                    <a:pt x="96" y="123"/>
                  </a:cubicBezTo>
                  <a:close/>
                </a:path>
              </a:pathLst>
            </a:custGeom>
            <a:solidFill>
              <a:srgbClr val="11A940"/>
            </a:solidFill>
            <a:ln w="9525">
              <a:solidFill>
                <a:schemeClr val="tx1"/>
              </a:solidFill>
              <a:round/>
              <a:headEnd/>
              <a:tailEnd/>
            </a:ln>
          </p:spPr>
          <p:txBody>
            <a:bodyPr wrap="none" anchor="ctr"/>
            <a:lstStyle/>
            <a:p>
              <a:endParaRPr lang="en-US"/>
            </a:p>
          </p:txBody>
        </p:sp>
        <p:sp>
          <p:nvSpPr>
            <p:cNvPr id="3389" name="Freeform 695"/>
            <p:cNvSpPr>
              <a:spLocks noChangeAspect="1"/>
            </p:cNvSpPr>
            <p:nvPr/>
          </p:nvSpPr>
          <p:spPr bwMode="auto">
            <a:xfrm>
              <a:off x="4685" y="274"/>
              <a:ext cx="893" cy="203"/>
            </a:xfrm>
            <a:custGeom>
              <a:avLst/>
              <a:gdLst>
                <a:gd name="T0" fmla="*/ 1 w 1488"/>
                <a:gd name="T1" fmla="*/ 1 h 339"/>
                <a:gd name="T2" fmla="*/ 1 w 1488"/>
                <a:gd name="T3" fmla="*/ 1 h 339"/>
                <a:gd name="T4" fmla="*/ 1 w 1488"/>
                <a:gd name="T5" fmla="*/ 1 h 339"/>
                <a:gd name="T6" fmla="*/ 1 w 1488"/>
                <a:gd name="T7" fmla="*/ 1 h 339"/>
                <a:gd name="T8" fmla="*/ 1 w 1488"/>
                <a:gd name="T9" fmla="*/ 1 h 339"/>
                <a:gd name="T10" fmla="*/ 1 w 1488"/>
                <a:gd name="T11" fmla="*/ 1 h 339"/>
                <a:gd name="T12" fmla="*/ 1 w 1488"/>
                <a:gd name="T13" fmla="*/ 1 h 339"/>
                <a:gd name="T14" fmla="*/ 1 w 1488"/>
                <a:gd name="T15" fmla="*/ 1 h 339"/>
                <a:gd name="T16" fmla="*/ 1 w 1488"/>
                <a:gd name="T17" fmla="*/ 1 h 339"/>
                <a:gd name="T18" fmla="*/ 1 w 1488"/>
                <a:gd name="T19" fmla="*/ 1 h 339"/>
                <a:gd name="T20" fmla="*/ 1 w 1488"/>
                <a:gd name="T21" fmla="*/ 1 h 339"/>
                <a:gd name="T22" fmla="*/ 1 w 1488"/>
                <a:gd name="T23" fmla="*/ 1 h 339"/>
                <a:gd name="T24" fmla="*/ 1 w 1488"/>
                <a:gd name="T25" fmla="*/ 1 h 339"/>
                <a:gd name="T26" fmla="*/ 1 w 1488"/>
                <a:gd name="T27" fmla="*/ 1 h 339"/>
                <a:gd name="T28" fmla="*/ 1 w 1488"/>
                <a:gd name="T29" fmla="*/ 1 h 339"/>
                <a:gd name="T30" fmla="*/ 1 w 1488"/>
                <a:gd name="T31" fmla="*/ 1 h 339"/>
                <a:gd name="T32" fmla="*/ 1 w 1488"/>
                <a:gd name="T33" fmla="*/ 1 h 339"/>
                <a:gd name="T34" fmla="*/ 1 w 1488"/>
                <a:gd name="T35" fmla="*/ 1 h 339"/>
                <a:gd name="T36" fmla="*/ 1 w 1488"/>
                <a:gd name="T37" fmla="*/ 1 h 339"/>
                <a:gd name="T38" fmla="*/ 1 w 1488"/>
                <a:gd name="T39" fmla="*/ 1 h 339"/>
                <a:gd name="T40" fmla="*/ 1 w 1488"/>
                <a:gd name="T41" fmla="*/ 1 h 339"/>
                <a:gd name="T42" fmla="*/ 1 w 1488"/>
                <a:gd name="T43" fmla="*/ 1 h 339"/>
                <a:gd name="T44" fmla="*/ 0 w 1488"/>
                <a:gd name="T45" fmla="*/ 1 h 339"/>
                <a:gd name="T46" fmla="*/ 1 w 1488"/>
                <a:gd name="T47" fmla="*/ 1 h 339"/>
                <a:gd name="T48" fmla="*/ 1 w 1488"/>
                <a:gd name="T49" fmla="*/ 1 h 339"/>
                <a:gd name="T50" fmla="*/ 1 w 1488"/>
                <a:gd name="T51" fmla="*/ 1 h 339"/>
                <a:gd name="T52" fmla="*/ 1 w 1488"/>
                <a:gd name="T53" fmla="*/ 1 h 339"/>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488"/>
                <a:gd name="T82" fmla="*/ 0 h 339"/>
                <a:gd name="T83" fmla="*/ 1488 w 1488"/>
                <a:gd name="T84" fmla="*/ 339 h 339"/>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488" h="339">
                  <a:moveTo>
                    <a:pt x="96" y="123"/>
                  </a:moveTo>
                  <a:cubicBezTo>
                    <a:pt x="151" y="99"/>
                    <a:pt x="160" y="87"/>
                    <a:pt x="216" y="99"/>
                  </a:cubicBezTo>
                  <a:cubicBezTo>
                    <a:pt x="269" y="95"/>
                    <a:pt x="364" y="99"/>
                    <a:pt x="424" y="75"/>
                  </a:cubicBezTo>
                  <a:cubicBezTo>
                    <a:pt x="446" y="65"/>
                    <a:pt x="465" y="50"/>
                    <a:pt x="488" y="43"/>
                  </a:cubicBezTo>
                  <a:cubicBezTo>
                    <a:pt x="537" y="26"/>
                    <a:pt x="590" y="19"/>
                    <a:pt x="640" y="3"/>
                  </a:cubicBezTo>
                  <a:cubicBezTo>
                    <a:pt x="734" y="13"/>
                    <a:pt x="825" y="0"/>
                    <a:pt x="920" y="11"/>
                  </a:cubicBezTo>
                  <a:cubicBezTo>
                    <a:pt x="928" y="13"/>
                    <a:pt x="935" y="17"/>
                    <a:pt x="944" y="19"/>
                  </a:cubicBezTo>
                  <a:cubicBezTo>
                    <a:pt x="962" y="22"/>
                    <a:pt x="981" y="22"/>
                    <a:pt x="1000" y="27"/>
                  </a:cubicBezTo>
                  <a:cubicBezTo>
                    <a:pt x="1022" y="32"/>
                    <a:pt x="1042" y="43"/>
                    <a:pt x="1064" y="51"/>
                  </a:cubicBezTo>
                  <a:cubicBezTo>
                    <a:pt x="1138" y="38"/>
                    <a:pt x="1214" y="64"/>
                    <a:pt x="1288" y="83"/>
                  </a:cubicBezTo>
                  <a:cubicBezTo>
                    <a:pt x="1326" y="108"/>
                    <a:pt x="1371" y="107"/>
                    <a:pt x="1416" y="115"/>
                  </a:cubicBezTo>
                  <a:cubicBezTo>
                    <a:pt x="1459" y="144"/>
                    <a:pt x="1472" y="147"/>
                    <a:pt x="1488" y="195"/>
                  </a:cubicBezTo>
                  <a:cubicBezTo>
                    <a:pt x="1471" y="245"/>
                    <a:pt x="1441" y="290"/>
                    <a:pt x="1392" y="315"/>
                  </a:cubicBezTo>
                  <a:cubicBezTo>
                    <a:pt x="1376" y="322"/>
                    <a:pt x="1360" y="325"/>
                    <a:pt x="1344" y="331"/>
                  </a:cubicBezTo>
                  <a:cubicBezTo>
                    <a:pt x="1336" y="333"/>
                    <a:pt x="1320" y="339"/>
                    <a:pt x="1320" y="339"/>
                  </a:cubicBezTo>
                  <a:cubicBezTo>
                    <a:pt x="1238" y="333"/>
                    <a:pt x="1181" y="321"/>
                    <a:pt x="1104" y="331"/>
                  </a:cubicBezTo>
                  <a:cubicBezTo>
                    <a:pt x="1015" y="301"/>
                    <a:pt x="1113" y="331"/>
                    <a:pt x="888" y="315"/>
                  </a:cubicBezTo>
                  <a:cubicBezTo>
                    <a:pt x="856" y="312"/>
                    <a:pt x="823" y="290"/>
                    <a:pt x="792" y="283"/>
                  </a:cubicBezTo>
                  <a:cubicBezTo>
                    <a:pt x="701" y="313"/>
                    <a:pt x="615" y="314"/>
                    <a:pt x="520" y="323"/>
                  </a:cubicBezTo>
                  <a:cubicBezTo>
                    <a:pt x="441" y="316"/>
                    <a:pt x="373" y="311"/>
                    <a:pt x="296" y="331"/>
                  </a:cubicBezTo>
                  <a:cubicBezTo>
                    <a:pt x="256" y="328"/>
                    <a:pt x="215" y="328"/>
                    <a:pt x="176" y="323"/>
                  </a:cubicBezTo>
                  <a:cubicBezTo>
                    <a:pt x="159" y="320"/>
                    <a:pt x="128" y="307"/>
                    <a:pt x="128" y="307"/>
                  </a:cubicBezTo>
                  <a:cubicBezTo>
                    <a:pt x="87" y="246"/>
                    <a:pt x="40" y="311"/>
                    <a:pt x="0" y="251"/>
                  </a:cubicBezTo>
                  <a:cubicBezTo>
                    <a:pt x="2" y="235"/>
                    <a:pt x="0" y="217"/>
                    <a:pt x="8" y="203"/>
                  </a:cubicBezTo>
                  <a:cubicBezTo>
                    <a:pt x="12" y="194"/>
                    <a:pt x="25" y="193"/>
                    <a:pt x="32" y="187"/>
                  </a:cubicBezTo>
                  <a:cubicBezTo>
                    <a:pt x="38" y="180"/>
                    <a:pt x="41" y="169"/>
                    <a:pt x="48" y="163"/>
                  </a:cubicBezTo>
                  <a:cubicBezTo>
                    <a:pt x="48" y="162"/>
                    <a:pt x="96" y="123"/>
                    <a:pt x="96" y="123"/>
                  </a:cubicBezTo>
                  <a:close/>
                </a:path>
              </a:pathLst>
            </a:custGeom>
            <a:solidFill>
              <a:srgbClr val="11A940"/>
            </a:solidFill>
            <a:ln w="9525">
              <a:solidFill>
                <a:schemeClr val="tx1"/>
              </a:solidFill>
              <a:round/>
              <a:headEnd/>
              <a:tailEnd/>
            </a:ln>
          </p:spPr>
          <p:txBody>
            <a:bodyPr wrap="none" anchor="ctr"/>
            <a:lstStyle/>
            <a:p>
              <a:endParaRPr lang="en-US"/>
            </a:p>
          </p:txBody>
        </p:sp>
        <p:grpSp>
          <p:nvGrpSpPr>
            <p:cNvPr id="3390" name="Group 696"/>
            <p:cNvGrpSpPr>
              <a:grpSpLocks noChangeAspect="1"/>
            </p:cNvGrpSpPr>
            <p:nvPr/>
          </p:nvGrpSpPr>
          <p:grpSpPr bwMode="auto">
            <a:xfrm>
              <a:off x="4544" y="804"/>
              <a:ext cx="88" cy="155"/>
              <a:chOff x="3456" y="1772"/>
              <a:chExt cx="148" cy="206"/>
            </a:xfrm>
          </p:grpSpPr>
          <p:sp>
            <p:nvSpPr>
              <p:cNvPr id="3427" name="Freeform 697"/>
              <p:cNvSpPr>
                <a:spLocks noChangeAspect="1"/>
              </p:cNvSpPr>
              <p:nvPr/>
            </p:nvSpPr>
            <p:spPr bwMode="auto">
              <a:xfrm>
                <a:off x="3466" y="1806"/>
                <a:ext cx="67" cy="172"/>
              </a:xfrm>
              <a:custGeom>
                <a:avLst/>
                <a:gdLst>
                  <a:gd name="T0" fmla="*/ 66 w 67"/>
                  <a:gd name="T1" fmla="*/ 172 h 172"/>
                  <a:gd name="T2" fmla="*/ 48 w 67"/>
                  <a:gd name="T3" fmla="*/ 146 h 172"/>
                  <a:gd name="T4" fmla="*/ 8 w 67"/>
                  <a:gd name="T5" fmla="*/ 18 h 172"/>
                  <a:gd name="T6" fmla="*/ 8 w 67"/>
                  <a:gd name="T7" fmla="*/ 0 h 172"/>
                  <a:gd name="T8" fmla="*/ 12 w 67"/>
                  <a:gd name="T9" fmla="*/ 12 h 172"/>
                  <a:gd name="T10" fmla="*/ 30 w 67"/>
                  <a:gd name="T11" fmla="*/ 48 h 172"/>
                  <a:gd name="T12" fmla="*/ 50 w 67"/>
                  <a:gd name="T13" fmla="*/ 120 h 172"/>
                  <a:gd name="T14" fmla="*/ 66 w 67"/>
                  <a:gd name="T15" fmla="*/ 160 h 172"/>
                  <a:gd name="T16" fmla="*/ 66 w 67"/>
                  <a:gd name="T17" fmla="*/ 172 h 17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7"/>
                  <a:gd name="T28" fmla="*/ 0 h 172"/>
                  <a:gd name="T29" fmla="*/ 67 w 67"/>
                  <a:gd name="T30" fmla="*/ 172 h 17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7" h="172">
                    <a:moveTo>
                      <a:pt x="66" y="172"/>
                    </a:moveTo>
                    <a:cubicBezTo>
                      <a:pt x="63" y="161"/>
                      <a:pt x="54" y="155"/>
                      <a:pt x="48" y="146"/>
                    </a:cubicBezTo>
                    <a:cubicBezTo>
                      <a:pt x="40" y="114"/>
                      <a:pt x="31" y="41"/>
                      <a:pt x="8" y="18"/>
                    </a:cubicBezTo>
                    <a:cubicBezTo>
                      <a:pt x="7" y="15"/>
                      <a:pt x="0" y="0"/>
                      <a:pt x="8" y="0"/>
                    </a:cubicBezTo>
                    <a:cubicBezTo>
                      <a:pt x="12" y="0"/>
                      <a:pt x="9" y="8"/>
                      <a:pt x="12" y="12"/>
                    </a:cubicBezTo>
                    <a:cubicBezTo>
                      <a:pt x="19" y="23"/>
                      <a:pt x="22" y="36"/>
                      <a:pt x="30" y="48"/>
                    </a:cubicBezTo>
                    <a:cubicBezTo>
                      <a:pt x="36" y="72"/>
                      <a:pt x="44" y="95"/>
                      <a:pt x="50" y="120"/>
                    </a:cubicBezTo>
                    <a:cubicBezTo>
                      <a:pt x="53" y="135"/>
                      <a:pt x="51" y="150"/>
                      <a:pt x="66" y="160"/>
                    </a:cubicBezTo>
                    <a:cubicBezTo>
                      <a:pt x="67" y="163"/>
                      <a:pt x="66" y="172"/>
                      <a:pt x="66" y="172"/>
                    </a:cubicBezTo>
                    <a:close/>
                  </a:path>
                </a:pathLst>
              </a:custGeom>
              <a:solidFill>
                <a:srgbClr val="CFC731"/>
              </a:solidFill>
              <a:ln w="9525">
                <a:solidFill>
                  <a:srgbClr val="CFC731"/>
                </a:solidFill>
                <a:round/>
                <a:headEnd/>
                <a:tailEnd/>
              </a:ln>
            </p:spPr>
            <p:txBody>
              <a:bodyPr wrap="none" anchor="ctr"/>
              <a:lstStyle/>
              <a:p>
                <a:endParaRPr lang="en-US"/>
              </a:p>
            </p:txBody>
          </p:sp>
          <p:sp>
            <p:nvSpPr>
              <p:cNvPr id="3428" name="Freeform 698"/>
              <p:cNvSpPr>
                <a:spLocks noChangeAspect="1"/>
              </p:cNvSpPr>
              <p:nvPr/>
            </p:nvSpPr>
            <p:spPr bwMode="auto">
              <a:xfrm>
                <a:off x="3514" y="1772"/>
                <a:ext cx="24" cy="206"/>
              </a:xfrm>
              <a:custGeom>
                <a:avLst/>
                <a:gdLst>
                  <a:gd name="T0" fmla="*/ 8 w 24"/>
                  <a:gd name="T1" fmla="*/ 196 h 206"/>
                  <a:gd name="T2" fmla="*/ 4 w 24"/>
                  <a:gd name="T3" fmla="*/ 158 h 206"/>
                  <a:gd name="T4" fmla="*/ 8 w 24"/>
                  <a:gd name="T5" fmla="*/ 138 h 206"/>
                  <a:gd name="T6" fmla="*/ 0 w 24"/>
                  <a:gd name="T7" fmla="*/ 100 h 206"/>
                  <a:gd name="T8" fmla="*/ 12 w 24"/>
                  <a:gd name="T9" fmla="*/ 0 h 206"/>
                  <a:gd name="T10" fmla="*/ 14 w 24"/>
                  <a:gd name="T11" fmla="*/ 32 h 206"/>
                  <a:gd name="T12" fmla="*/ 16 w 24"/>
                  <a:gd name="T13" fmla="*/ 116 h 206"/>
                  <a:gd name="T14" fmla="*/ 12 w 24"/>
                  <a:gd name="T15" fmla="*/ 206 h 206"/>
                  <a:gd name="T16" fmla="*/ 8 w 24"/>
                  <a:gd name="T17" fmla="*/ 196 h 20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4"/>
                  <a:gd name="T28" fmla="*/ 0 h 206"/>
                  <a:gd name="T29" fmla="*/ 24 w 24"/>
                  <a:gd name="T30" fmla="*/ 206 h 20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4" h="206">
                    <a:moveTo>
                      <a:pt x="8" y="196"/>
                    </a:moveTo>
                    <a:cubicBezTo>
                      <a:pt x="12" y="183"/>
                      <a:pt x="7" y="170"/>
                      <a:pt x="4" y="158"/>
                    </a:cubicBezTo>
                    <a:cubicBezTo>
                      <a:pt x="4" y="151"/>
                      <a:pt x="8" y="144"/>
                      <a:pt x="8" y="138"/>
                    </a:cubicBezTo>
                    <a:cubicBezTo>
                      <a:pt x="6" y="125"/>
                      <a:pt x="0" y="100"/>
                      <a:pt x="0" y="100"/>
                    </a:cubicBezTo>
                    <a:cubicBezTo>
                      <a:pt x="2" y="67"/>
                      <a:pt x="1" y="30"/>
                      <a:pt x="12" y="0"/>
                    </a:cubicBezTo>
                    <a:cubicBezTo>
                      <a:pt x="18" y="18"/>
                      <a:pt x="16" y="7"/>
                      <a:pt x="14" y="32"/>
                    </a:cubicBezTo>
                    <a:cubicBezTo>
                      <a:pt x="13" y="55"/>
                      <a:pt x="7" y="91"/>
                      <a:pt x="16" y="116"/>
                    </a:cubicBezTo>
                    <a:cubicBezTo>
                      <a:pt x="17" y="144"/>
                      <a:pt x="24" y="180"/>
                      <a:pt x="12" y="206"/>
                    </a:cubicBezTo>
                    <a:cubicBezTo>
                      <a:pt x="3" y="203"/>
                      <a:pt x="5" y="206"/>
                      <a:pt x="8" y="196"/>
                    </a:cubicBezTo>
                    <a:close/>
                  </a:path>
                </a:pathLst>
              </a:custGeom>
              <a:solidFill>
                <a:srgbClr val="CFC731"/>
              </a:solidFill>
              <a:ln w="9525">
                <a:solidFill>
                  <a:srgbClr val="CFC731"/>
                </a:solidFill>
                <a:round/>
                <a:headEnd/>
                <a:tailEnd/>
              </a:ln>
            </p:spPr>
            <p:txBody>
              <a:bodyPr wrap="none" anchor="ctr"/>
              <a:lstStyle/>
              <a:p>
                <a:endParaRPr lang="en-US"/>
              </a:p>
            </p:txBody>
          </p:sp>
          <p:sp>
            <p:nvSpPr>
              <p:cNvPr id="3429" name="Freeform 699"/>
              <p:cNvSpPr>
                <a:spLocks noChangeAspect="1"/>
              </p:cNvSpPr>
              <p:nvPr/>
            </p:nvSpPr>
            <p:spPr bwMode="auto">
              <a:xfrm>
                <a:off x="3531" y="1804"/>
                <a:ext cx="52" cy="172"/>
              </a:xfrm>
              <a:custGeom>
                <a:avLst/>
                <a:gdLst>
                  <a:gd name="T0" fmla="*/ 1 w 52"/>
                  <a:gd name="T1" fmla="*/ 170 h 172"/>
                  <a:gd name="T2" fmla="*/ 7 w 52"/>
                  <a:gd name="T3" fmla="*/ 142 h 172"/>
                  <a:gd name="T4" fmla="*/ 43 w 52"/>
                  <a:gd name="T5" fmla="*/ 0 h 172"/>
                  <a:gd name="T6" fmla="*/ 29 w 52"/>
                  <a:gd name="T7" fmla="*/ 80 h 172"/>
                  <a:gd name="T8" fmla="*/ 13 w 52"/>
                  <a:gd name="T9" fmla="*/ 148 h 172"/>
                  <a:gd name="T10" fmla="*/ 1 w 52"/>
                  <a:gd name="T11" fmla="*/ 170 h 172"/>
                  <a:gd name="T12" fmla="*/ 0 60000 65536"/>
                  <a:gd name="T13" fmla="*/ 0 60000 65536"/>
                  <a:gd name="T14" fmla="*/ 0 60000 65536"/>
                  <a:gd name="T15" fmla="*/ 0 60000 65536"/>
                  <a:gd name="T16" fmla="*/ 0 60000 65536"/>
                  <a:gd name="T17" fmla="*/ 0 60000 65536"/>
                  <a:gd name="T18" fmla="*/ 0 w 52"/>
                  <a:gd name="T19" fmla="*/ 0 h 172"/>
                  <a:gd name="T20" fmla="*/ 52 w 52"/>
                  <a:gd name="T21" fmla="*/ 172 h 172"/>
                </a:gdLst>
                <a:ahLst/>
                <a:cxnLst>
                  <a:cxn ang="T12">
                    <a:pos x="T0" y="T1"/>
                  </a:cxn>
                  <a:cxn ang="T13">
                    <a:pos x="T2" y="T3"/>
                  </a:cxn>
                  <a:cxn ang="T14">
                    <a:pos x="T4" y="T5"/>
                  </a:cxn>
                  <a:cxn ang="T15">
                    <a:pos x="T6" y="T7"/>
                  </a:cxn>
                  <a:cxn ang="T16">
                    <a:pos x="T8" y="T9"/>
                  </a:cxn>
                  <a:cxn ang="T17">
                    <a:pos x="T10" y="T11"/>
                  </a:cxn>
                </a:cxnLst>
                <a:rect l="T18" t="T19" r="T20" b="T21"/>
                <a:pathLst>
                  <a:path w="52" h="172">
                    <a:moveTo>
                      <a:pt x="1" y="170"/>
                    </a:moveTo>
                    <a:cubicBezTo>
                      <a:pt x="10" y="156"/>
                      <a:pt x="0" y="172"/>
                      <a:pt x="7" y="142"/>
                    </a:cubicBezTo>
                    <a:cubicBezTo>
                      <a:pt x="15" y="99"/>
                      <a:pt x="29" y="40"/>
                      <a:pt x="43" y="0"/>
                    </a:cubicBezTo>
                    <a:cubicBezTo>
                      <a:pt x="52" y="27"/>
                      <a:pt x="35" y="53"/>
                      <a:pt x="29" y="80"/>
                    </a:cubicBezTo>
                    <a:cubicBezTo>
                      <a:pt x="26" y="114"/>
                      <a:pt x="22" y="119"/>
                      <a:pt x="13" y="148"/>
                    </a:cubicBezTo>
                    <a:cubicBezTo>
                      <a:pt x="10" y="155"/>
                      <a:pt x="8" y="170"/>
                      <a:pt x="1" y="170"/>
                    </a:cubicBezTo>
                    <a:close/>
                  </a:path>
                </a:pathLst>
              </a:custGeom>
              <a:solidFill>
                <a:srgbClr val="CFC731"/>
              </a:solidFill>
              <a:ln w="9525">
                <a:solidFill>
                  <a:srgbClr val="CFC731"/>
                </a:solidFill>
                <a:round/>
                <a:headEnd/>
                <a:tailEnd/>
              </a:ln>
            </p:spPr>
            <p:txBody>
              <a:bodyPr wrap="none" anchor="ctr"/>
              <a:lstStyle/>
              <a:p>
                <a:endParaRPr lang="en-US"/>
              </a:p>
            </p:txBody>
          </p:sp>
          <p:sp>
            <p:nvSpPr>
              <p:cNvPr id="3430" name="Freeform 700"/>
              <p:cNvSpPr>
                <a:spLocks noChangeAspect="1"/>
              </p:cNvSpPr>
              <p:nvPr/>
            </p:nvSpPr>
            <p:spPr bwMode="auto">
              <a:xfrm>
                <a:off x="3534" y="1886"/>
                <a:ext cx="70" cy="92"/>
              </a:xfrm>
              <a:custGeom>
                <a:avLst/>
                <a:gdLst>
                  <a:gd name="T0" fmla="*/ 0 w 70"/>
                  <a:gd name="T1" fmla="*/ 84 h 92"/>
                  <a:gd name="T2" fmla="*/ 64 w 70"/>
                  <a:gd name="T3" fmla="*/ 8 h 92"/>
                  <a:gd name="T4" fmla="*/ 70 w 70"/>
                  <a:gd name="T5" fmla="*/ 0 h 92"/>
                  <a:gd name="T6" fmla="*/ 30 w 70"/>
                  <a:gd name="T7" fmla="*/ 62 h 92"/>
                  <a:gd name="T8" fmla="*/ 16 w 70"/>
                  <a:gd name="T9" fmla="*/ 76 h 92"/>
                  <a:gd name="T10" fmla="*/ 12 w 70"/>
                  <a:gd name="T11" fmla="*/ 82 h 92"/>
                  <a:gd name="T12" fmla="*/ 0 w 70"/>
                  <a:gd name="T13" fmla="*/ 84 h 92"/>
                  <a:gd name="T14" fmla="*/ 0 60000 65536"/>
                  <a:gd name="T15" fmla="*/ 0 60000 65536"/>
                  <a:gd name="T16" fmla="*/ 0 60000 65536"/>
                  <a:gd name="T17" fmla="*/ 0 60000 65536"/>
                  <a:gd name="T18" fmla="*/ 0 60000 65536"/>
                  <a:gd name="T19" fmla="*/ 0 60000 65536"/>
                  <a:gd name="T20" fmla="*/ 0 60000 65536"/>
                  <a:gd name="T21" fmla="*/ 0 w 70"/>
                  <a:gd name="T22" fmla="*/ 0 h 92"/>
                  <a:gd name="T23" fmla="*/ 70 w 70"/>
                  <a:gd name="T24" fmla="*/ 92 h 9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0" h="92">
                    <a:moveTo>
                      <a:pt x="0" y="84"/>
                    </a:moveTo>
                    <a:cubicBezTo>
                      <a:pt x="31" y="62"/>
                      <a:pt x="5" y="81"/>
                      <a:pt x="64" y="8"/>
                    </a:cubicBezTo>
                    <a:cubicBezTo>
                      <a:pt x="66" y="5"/>
                      <a:pt x="70" y="0"/>
                      <a:pt x="70" y="0"/>
                    </a:cubicBezTo>
                    <a:cubicBezTo>
                      <a:pt x="66" y="26"/>
                      <a:pt x="48" y="44"/>
                      <a:pt x="30" y="62"/>
                    </a:cubicBezTo>
                    <a:cubicBezTo>
                      <a:pt x="25" y="66"/>
                      <a:pt x="20" y="71"/>
                      <a:pt x="16" y="76"/>
                    </a:cubicBezTo>
                    <a:cubicBezTo>
                      <a:pt x="14" y="77"/>
                      <a:pt x="13" y="80"/>
                      <a:pt x="12" y="82"/>
                    </a:cubicBezTo>
                    <a:cubicBezTo>
                      <a:pt x="8" y="85"/>
                      <a:pt x="0" y="92"/>
                      <a:pt x="0" y="84"/>
                    </a:cubicBezTo>
                    <a:close/>
                  </a:path>
                </a:pathLst>
              </a:custGeom>
              <a:solidFill>
                <a:srgbClr val="CFC731"/>
              </a:solidFill>
              <a:ln w="9525">
                <a:solidFill>
                  <a:srgbClr val="CFC731"/>
                </a:solidFill>
                <a:round/>
                <a:headEnd/>
                <a:tailEnd/>
              </a:ln>
            </p:spPr>
            <p:txBody>
              <a:bodyPr wrap="none" anchor="ctr"/>
              <a:lstStyle/>
              <a:p>
                <a:endParaRPr lang="en-US"/>
              </a:p>
            </p:txBody>
          </p:sp>
          <p:sp>
            <p:nvSpPr>
              <p:cNvPr id="3431" name="Freeform 701"/>
              <p:cNvSpPr>
                <a:spLocks noChangeAspect="1"/>
              </p:cNvSpPr>
              <p:nvPr/>
            </p:nvSpPr>
            <p:spPr bwMode="auto">
              <a:xfrm flipH="1">
                <a:off x="3456" y="1884"/>
                <a:ext cx="70" cy="92"/>
              </a:xfrm>
              <a:custGeom>
                <a:avLst/>
                <a:gdLst>
                  <a:gd name="T0" fmla="*/ 0 w 70"/>
                  <a:gd name="T1" fmla="*/ 84 h 92"/>
                  <a:gd name="T2" fmla="*/ 64 w 70"/>
                  <a:gd name="T3" fmla="*/ 8 h 92"/>
                  <a:gd name="T4" fmla="*/ 70 w 70"/>
                  <a:gd name="T5" fmla="*/ 0 h 92"/>
                  <a:gd name="T6" fmla="*/ 30 w 70"/>
                  <a:gd name="T7" fmla="*/ 62 h 92"/>
                  <a:gd name="T8" fmla="*/ 16 w 70"/>
                  <a:gd name="T9" fmla="*/ 76 h 92"/>
                  <a:gd name="T10" fmla="*/ 12 w 70"/>
                  <a:gd name="T11" fmla="*/ 82 h 92"/>
                  <a:gd name="T12" fmla="*/ 0 w 70"/>
                  <a:gd name="T13" fmla="*/ 84 h 92"/>
                  <a:gd name="T14" fmla="*/ 0 60000 65536"/>
                  <a:gd name="T15" fmla="*/ 0 60000 65536"/>
                  <a:gd name="T16" fmla="*/ 0 60000 65536"/>
                  <a:gd name="T17" fmla="*/ 0 60000 65536"/>
                  <a:gd name="T18" fmla="*/ 0 60000 65536"/>
                  <a:gd name="T19" fmla="*/ 0 60000 65536"/>
                  <a:gd name="T20" fmla="*/ 0 60000 65536"/>
                  <a:gd name="T21" fmla="*/ 0 w 70"/>
                  <a:gd name="T22" fmla="*/ 0 h 92"/>
                  <a:gd name="T23" fmla="*/ 70 w 70"/>
                  <a:gd name="T24" fmla="*/ 92 h 9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0" h="92">
                    <a:moveTo>
                      <a:pt x="0" y="84"/>
                    </a:moveTo>
                    <a:cubicBezTo>
                      <a:pt x="31" y="62"/>
                      <a:pt x="5" y="81"/>
                      <a:pt x="64" y="8"/>
                    </a:cubicBezTo>
                    <a:cubicBezTo>
                      <a:pt x="66" y="5"/>
                      <a:pt x="70" y="0"/>
                      <a:pt x="70" y="0"/>
                    </a:cubicBezTo>
                    <a:cubicBezTo>
                      <a:pt x="66" y="26"/>
                      <a:pt x="48" y="44"/>
                      <a:pt x="30" y="62"/>
                    </a:cubicBezTo>
                    <a:cubicBezTo>
                      <a:pt x="25" y="66"/>
                      <a:pt x="20" y="71"/>
                      <a:pt x="16" y="76"/>
                    </a:cubicBezTo>
                    <a:cubicBezTo>
                      <a:pt x="14" y="77"/>
                      <a:pt x="13" y="80"/>
                      <a:pt x="12" y="82"/>
                    </a:cubicBezTo>
                    <a:cubicBezTo>
                      <a:pt x="8" y="85"/>
                      <a:pt x="0" y="92"/>
                      <a:pt x="0" y="84"/>
                    </a:cubicBezTo>
                    <a:close/>
                  </a:path>
                </a:pathLst>
              </a:custGeom>
              <a:solidFill>
                <a:srgbClr val="CFC731"/>
              </a:solidFill>
              <a:ln w="9525">
                <a:solidFill>
                  <a:srgbClr val="CFC731"/>
                </a:solidFill>
                <a:round/>
                <a:headEnd/>
                <a:tailEnd/>
              </a:ln>
            </p:spPr>
            <p:txBody>
              <a:bodyPr wrap="none" anchor="ctr"/>
              <a:lstStyle/>
              <a:p>
                <a:endParaRPr lang="en-US"/>
              </a:p>
            </p:txBody>
          </p:sp>
        </p:grpSp>
        <p:grpSp>
          <p:nvGrpSpPr>
            <p:cNvPr id="3391" name="Group 702"/>
            <p:cNvGrpSpPr>
              <a:grpSpLocks noChangeAspect="1"/>
            </p:cNvGrpSpPr>
            <p:nvPr/>
          </p:nvGrpSpPr>
          <p:grpSpPr bwMode="auto">
            <a:xfrm>
              <a:off x="4168" y="716"/>
              <a:ext cx="88" cy="155"/>
              <a:chOff x="3456" y="1772"/>
              <a:chExt cx="148" cy="206"/>
            </a:xfrm>
          </p:grpSpPr>
          <p:sp>
            <p:nvSpPr>
              <p:cNvPr id="3422" name="Freeform 703"/>
              <p:cNvSpPr>
                <a:spLocks noChangeAspect="1"/>
              </p:cNvSpPr>
              <p:nvPr/>
            </p:nvSpPr>
            <p:spPr bwMode="auto">
              <a:xfrm>
                <a:off x="3466" y="1806"/>
                <a:ext cx="67" cy="172"/>
              </a:xfrm>
              <a:custGeom>
                <a:avLst/>
                <a:gdLst>
                  <a:gd name="T0" fmla="*/ 66 w 67"/>
                  <a:gd name="T1" fmla="*/ 172 h 172"/>
                  <a:gd name="T2" fmla="*/ 48 w 67"/>
                  <a:gd name="T3" fmla="*/ 146 h 172"/>
                  <a:gd name="T4" fmla="*/ 8 w 67"/>
                  <a:gd name="T5" fmla="*/ 18 h 172"/>
                  <a:gd name="T6" fmla="*/ 8 w 67"/>
                  <a:gd name="T7" fmla="*/ 0 h 172"/>
                  <a:gd name="T8" fmla="*/ 12 w 67"/>
                  <a:gd name="T9" fmla="*/ 12 h 172"/>
                  <a:gd name="T10" fmla="*/ 30 w 67"/>
                  <a:gd name="T11" fmla="*/ 48 h 172"/>
                  <a:gd name="T12" fmla="*/ 50 w 67"/>
                  <a:gd name="T13" fmla="*/ 120 h 172"/>
                  <a:gd name="T14" fmla="*/ 66 w 67"/>
                  <a:gd name="T15" fmla="*/ 160 h 172"/>
                  <a:gd name="T16" fmla="*/ 66 w 67"/>
                  <a:gd name="T17" fmla="*/ 172 h 17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7"/>
                  <a:gd name="T28" fmla="*/ 0 h 172"/>
                  <a:gd name="T29" fmla="*/ 67 w 67"/>
                  <a:gd name="T30" fmla="*/ 172 h 17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7" h="172">
                    <a:moveTo>
                      <a:pt x="66" y="172"/>
                    </a:moveTo>
                    <a:cubicBezTo>
                      <a:pt x="63" y="161"/>
                      <a:pt x="54" y="155"/>
                      <a:pt x="48" y="146"/>
                    </a:cubicBezTo>
                    <a:cubicBezTo>
                      <a:pt x="40" y="114"/>
                      <a:pt x="31" y="41"/>
                      <a:pt x="8" y="18"/>
                    </a:cubicBezTo>
                    <a:cubicBezTo>
                      <a:pt x="7" y="15"/>
                      <a:pt x="0" y="0"/>
                      <a:pt x="8" y="0"/>
                    </a:cubicBezTo>
                    <a:cubicBezTo>
                      <a:pt x="12" y="0"/>
                      <a:pt x="9" y="8"/>
                      <a:pt x="12" y="12"/>
                    </a:cubicBezTo>
                    <a:cubicBezTo>
                      <a:pt x="19" y="23"/>
                      <a:pt x="22" y="36"/>
                      <a:pt x="30" y="48"/>
                    </a:cubicBezTo>
                    <a:cubicBezTo>
                      <a:pt x="36" y="72"/>
                      <a:pt x="44" y="95"/>
                      <a:pt x="50" y="120"/>
                    </a:cubicBezTo>
                    <a:cubicBezTo>
                      <a:pt x="53" y="135"/>
                      <a:pt x="51" y="150"/>
                      <a:pt x="66" y="160"/>
                    </a:cubicBezTo>
                    <a:cubicBezTo>
                      <a:pt x="67" y="163"/>
                      <a:pt x="66" y="172"/>
                      <a:pt x="66" y="172"/>
                    </a:cubicBezTo>
                    <a:close/>
                  </a:path>
                </a:pathLst>
              </a:custGeom>
              <a:solidFill>
                <a:srgbClr val="CFC731"/>
              </a:solidFill>
              <a:ln w="9525">
                <a:solidFill>
                  <a:srgbClr val="CFC731"/>
                </a:solidFill>
                <a:round/>
                <a:headEnd/>
                <a:tailEnd/>
              </a:ln>
            </p:spPr>
            <p:txBody>
              <a:bodyPr wrap="none" anchor="ctr"/>
              <a:lstStyle/>
              <a:p>
                <a:endParaRPr lang="en-US"/>
              </a:p>
            </p:txBody>
          </p:sp>
          <p:sp>
            <p:nvSpPr>
              <p:cNvPr id="3423" name="Freeform 704"/>
              <p:cNvSpPr>
                <a:spLocks noChangeAspect="1"/>
              </p:cNvSpPr>
              <p:nvPr/>
            </p:nvSpPr>
            <p:spPr bwMode="auto">
              <a:xfrm>
                <a:off x="3514" y="1772"/>
                <a:ext cx="24" cy="206"/>
              </a:xfrm>
              <a:custGeom>
                <a:avLst/>
                <a:gdLst>
                  <a:gd name="T0" fmla="*/ 8 w 24"/>
                  <a:gd name="T1" fmla="*/ 196 h 206"/>
                  <a:gd name="T2" fmla="*/ 4 w 24"/>
                  <a:gd name="T3" fmla="*/ 158 h 206"/>
                  <a:gd name="T4" fmla="*/ 8 w 24"/>
                  <a:gd name="T5" fmla="*/ 138 h 206"/>
                  <a:gd name="T6" fmla="*/ 0 w 24"/>
                  <a:gd name="T7" fmla="*/ 100 h 206"/>
                  <a:gd name="T8" fmla="*/ 12 w 24"/>
                  <a:gd name="T9" fmla="*/ 0 h 206"/>
                  <a:gd name="T10" fmla="*/ 14 w 24"/>
                  <a:gd name="T11" fmla="*/ 32 h 206"/>
                  <a:gd name="T12" fmla="*/ 16 w 24"/>
                  <a:gd name="T13" fmla="*/ 116 h 206"/>
                  <a:gd name="T14" fmla="*/ 12 w 24"/>
                  <a:gd name="T15" fmla="*/ 206 h 206"/>
                  <a:gd name="T16" fmla="*/ 8 w 24"/>
                  <a:gd name="T17" fmla="*/ 196 h 20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4"/>
                  <a:gd name="T28" fmla="*/ 0 h 206"/>
                  <a:gd name="T29" fmla="*/ 24 w 24"/>
                  <a:gd name="T30" fmla="*/ 206 h 20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4" h="206">
                    <a:moveTo>
                      <a:pt x="8" y="196"/>
                    </a:moveTo>
                    <a:cubicBezTo>
                      <a:pt x="12" y="183"/>
                      <a:pt x="7" y="170"/>
                      <a:pt x="4" y="158"/>
                    </a:cubicBezTo>
                    <a:cubicBezTo>
                      <a:pt x="4" y="151"/>
                      <a:pt x="8" y="144"/>
                      <a:pt x="8" y="138"/>
                    </a:cubicBezTo>
                    <a:cubicBezTo>
                      <a:pt x="6" y="125"/>
                      <a:pt x="0" y="100"/>
                      <a:pt x="0" y="100"/>
                    </a:cubicBezTo>
                    <a:cubicBezTo>
                      <a:pt x="2" y="67"/>
                      <a:pt x="1" y="30"/>
                      <a:pt x="12" y="0"/>
                    </a:cubicBezTo>
                    <a:cubicBezTo>
                      <a:pt x="18" y="18"/>
                      <a:pt x="16" y="7"/>
                      <a:pt x="14" y="32"/>
                    </a:cubicBezTo>
                    <a:cubicBezTo>
                      <a:pt x="13" y="55"/>
                      <a:pt x="7" y="91"/>
                      <a:pt x="16" y="116"/>
                    </a:cubicBezTo>
                    <a:cubicBezTo>
                      <a:pt x="17" y="144"/>
                      <a:pt x="24" y="180"/>
                      <a:pt x="12" y="206"/>
                    </a:cubicBezTo>
                    <a:cubicBezTo>
                      <a:pt x="3" y="203"/>
                      <a:pt x="5" y="206"/>
                      <a:pt x="8" y="196"/>
                    </a:cubicBezTo>
                    <a:close/>
                  </a:path>
                </a:pathLst>
              </a:custGeom>
              <a:solidFill>
                <a:srgbClr val="CFC731"/>
              </a:solidFill>
              <a:ln w="9525">
                <a:solidFill>
                  <a:srgbClr val="CFC731"/>
                </a:solidFill>
                <a:round/>
                <a:headEnd/>
                <a:tailEnd/>
              </a:ln>
            </p:spPr>
            <p:txBody>
              <a:bodyPr wrap="none" anchor="ctr"/>
              <a:lstStyle/>
              <a:p>
                <a:endParaRPr lang="en-US"/>
              </a:p>
            </p:txBody>
          </p:sp>
          <p:sp>
            <p:nvSpPr>
              <p:cNvPr id="3424" name="Freeform 705"/>
              <p:cNvSpPr>
                <a:spLocks noChangeAspect="1"/>
              </p:cNvSpPr>
              <p:nvPr/>
            </p:nvSpPr>
            <p:spPr bwMode="auto">
              <a:xfrm>
                <a:off x="3531" y="1804"/>
                <a:ext cx="52" cy="172"/>
              </a:xfrm>
              <a:custGeom>
                <a:avLst/>
                <a:gdLst>
                  <a:gd name="T0" fmla="*/ 1 w 52"/>
                  <a:gd name="T1" fmla="*/ 170 h 172"/>
                  <a:gd name="T2" fmla="*/ 7 w 52"/>
                  <a:gd name="T3" fmla="*/ 142 h 172"/>
                  <a:gd name="T4" fmla="*/ 43 w 52"/>
                  <a:gd name="T5" fmla="*/ 0 h 172"/>
                  <a:gd name="T6" fmla="*/ 29 w 52"/>
                  <a:gd name="T7" fmla="*/ 80 h 172"/>
                  <a:gd name="T8" fmla="*/ 13 w 52"/>
                  <a:gd name="T9" fmla="*/ 148 h 172"/>
                  <a:gd name="T10" fmla="*/ 1 w 52"/>
                  <a:gd name="T11" fmla="*/ 170 h 172"/>
                  <a:gd name="T12" fmla="*/ 0 60000 65536"/>
                  <a:gd name="T13" fmla="*/ 0 60000 65536"/>
                  <a:gd name="T14" fmla="*/ 0 60000 65536"/>
                  <a:gd name="T15" fmla="*/ 0 60000 65536"/>
                  <a:gd name="T16" fmla="*/ 0 60000 65536"/>
                  <a:gd name="T17" fmla="*/ 0 60000 65536"/>
                  <a:gd name="T18" fmla="*/ 0 w 52"/>
                  <a:gd name="T19" fmla="*/ 0 h 172"/>
                  <a:gd name="T20" fmla="*/ 52 w 52"/>
                  <a:gd name="T21" fmla="*/ 172 h 172"/>
                </a:gdLst>
                <a:ahLst/>
                <a:cxnLst>
                  <a:cxn ang="T12">
                    <a:pos x="T0" y="T1"/>
                  </a:cxn>
                  <a:cxn ang="T13">
                    <a:pos x="T2" y="T3"/>
                  </a:cxn>
                  <a:cxn ang="T14">
                    <a:pos x="T4" y="T5"/>
                  </a:cxn>
                  <a:cxn ang="T15">
                    <a:pos x="T6" y="T7"/>
                  </a:cxn>
                  <a:cxn ang="T16">
                    <a:pos x="T8" y="T9"/>
                  </a:cxn>
                  <a:cxn ang="T17">
                    <a:pos x="T10" y="T11"/>
                  </a:cxn>
                </a:cxnLst>
                <a:rect l="T18" t="T19" r="T20" b="T21"/>
                <a:pathLst>
                  <a:path w="52" h="172">
                    <a:moveTo>
                      <a:pt x="1" y="170"/>
                    </a:moveTo>
                    <a:cubicBezTo>
                      <a:pt x="10" y="156"/>
                      <a:pt x="0" y="172"/>
                      <a:pt x="7" y="142"/>
                    </a:cubicBezTo>
                    <a:cubicBezTo>
                      <a:pt x="15" y="99"/>
                      <a:pt x="29" y="40"/>
                      <a:pt x="43" y="0"/>
                    </a:cubicBezTo>
                    <a:cubicBezTo>
                      <a:pt x="52" y="27"/>
                      <a:pt x="35" y="53"/>
                      <a:pt x="29" y="80"/>
                    </a:cubicBezTo>
                    <a:cubicBezTo>
                      <a:pt x="26" y="114"/>
                      <a:pt x="22" y="119"/>
                      <a:pt x="13" y="148"/>
                    </a:cubicBezTo>
                    <a:cubicBezTo>
                      <a:pt x="10" y="155"/>
                      <a:pt x="8" y="170"/>
                      <a:pt x="1" y="170"/>
                    </a:cubicBezTo>
                    <a:close/>
                  </a:path>
                </a:pathLst>
              </a:custGeom>
              <a:solidFill>
                <a:srgbClr val="CFC731"/>
              </a:solidFill>
              <a:ln w="9525">
                <a:solidFill>
                  <a:srgbClr val="CFC731"/>
                </a:solidFill>
                <a:round/>
                <a:headEnd/>
                <a:tailEnd/>
              </a:ln>
            </p:spPr>
            <p:txBody>
              <a:bodyPr wrap="none" anchor="ctr"/>
              <a:lstStyle/>
              <a:p>
                <a:endParaRPr lang="en-US"/>
              </a:p>
            </p:txBody>
          </p:sp>
          <p:sp>
            <p:nvSpPr>
              <p:cNvPr id="3425" name="Freeform 706"/>
              <p:cNvSpPr>
                <a:spLocks noChangeAspect="1"/>
              </p:cNvSpPr>
              <p:nvPr/>
            </p:nvSpPr>
            <p:spPr bwMode="auto">
              <a:xfrm>
                <a:off x="3534" y="1886"/>
                <a:ext cx="70" cy="92"/>
              </a:xfrm>
              <a:custGeom>
                <a:avLst/>
                <a:gdLst>
                  <a:gd name="T0" fmla="*/ 0 w 70"/>
                  <a:gd name="T1" fmla="*/ 84 h 92"/>
                  <a:gd name="T2" fmla="*/ 64 w 70"/>
                  <a:gd name="T3" fmla="*/ 8 h 92"/>
                  <a:gd name="T4" fmla="*/ 70 w 70"/>
                  <a:gd name="T5" fmla="*/ 0 h 92"/>
                  <a:gd name="T6" fmla="*/ 30 w 70"/>
                  <a:gd name="T7" fmla="*/ 62 h 92"/>
                  <a:gd name="T8" fmla="*/ 16 w 70"/>
                  <a:gd name="T9" fmla="*/ 76 h 92"/>
                  <a:gd name="T10" fmla="*/ 12 w 70"/>
                  <a:gd name="T11" fmla="*/ 82 h 92"/>
                  <a:gd name="T12" fmla="*/ 0 w 70"/>
                  <a:gd name="T13" fmla="*/ 84 h 92"/>
                  <a:gd name="T14" fmla="*/ 0 60000 65536"/>
                  <a:gd name="T15" fmla="*/ 0 60000 65536"/>
                  <a:gd name="T16" fmla="*/ 0 60000 65536"/>
                  <a:gd name="T17" fmla="*/ 0 60000 65536"/>
                  <a:gd name="T18" fmla="*/ 0 60000 65536"/>
                  <a:gd name="T19" fmla="*/ 0 60000 65536"/>
                  <a:gd name="T20" fmla="*/ 0 60000 65536"/>
                  <a:gd name="T21" fmla="*/ 0 w 70"/>
                  <a:gd name="T22" fmla="*/ 0 h 92"/>
                  <a:gd name="T23" fmla="*/ 70 w 70"/>
                  <a:gd name="T24" fmla="*/ 92 h 9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0" h="92">
                    <a:moveTo>
                      <a:pt x="0" y="84"/>
                    </a:moveTo>
                    <a:cubicBezTo>
                      <a:pt x="31" y="62"/>
                      <a:pt x="5" y="81"/>
                      <a:pt x="64" y="8"/>
                    </a:cubicBezTo>
                    <a:cubicBezTo>
                      <a:pt x="66" y="5"/>
                      <a:pt x="70" y="0"/>
                      <a:pt x="70" y="0"/>
                    </a:cubicBezTo>
                    <a:cubicBezTo>
                      <a:pt x="66" y="26"/>
                      <a:pt x="48" y="44"/>
                      <a:pt x="30" y="62"/>
                    </a:cubicBezTo>
                    <a:cubicBezTo>
                      <a:pt x="25" y="66"/>
                      <a:pt x="20" y="71"/>
                      <a:pt x="16" y="76"/>
                    </a:cubicBezTo>
                    <a:cubicBezTo>
                      <a:pt x="14" y="77"/>
                      <a:pt x="13" y="80"/>
                      <a:pt x="12" y="82"/>
                    </a:cubicBezTo>
                    <a:cubicBezTo>
                      <a:pt x="8" y="85"/>
                      <a:pt x="0" y="92"/>
                      <a:pt x="0" y="84"/>
                    </a:cubicBezTo>
                    <a:close/>
                  </a:path>
                </a:pathLst>
              </a:custGeom>
              <a:solidFill>
                <a:srgbClr val="CFC731"/>
              </a:solidFill>
              <a:ln w="9525">
                <a:solidFill>
                  <a:srgbClr val="CFC731"/>
                </a:solidFill>
                <a:round/>
                <a:headEnd/>
                <a:tailEnd/>
              </a:ln>
            </p:spPr>
            <p:txBody>
              <a:bodyPr wrap="none" anchor="ctr"/>
              <a:lstStyle/>
              <a:p>
                <a:endParaRPr lang="en-US"/>
              </a:p>
            </p:txBody>
          </p:sp>
          <p:sp>
            <p:nvSpPr>
              <p:cNvPr id="3426" name="Freeform 707"/>
              <p:cNvSpPr>
                <a:spLocks noChangeAspect="1"/>
              </p:cNvSpPr>
              <p:nvPr/>
            </p:nvSpPr>
            <p:spPr bwMode="auto">
              <a:xfrm flipH="1">
                <a:off x="3456" y="1884"/>
                <a:ext cx="70" cy="92"/>
              </a:xfrm>
              <a:custGeom>
                <a:avLst/>
                <a:gdLst>
                  <a:gd name="T0" fmla="*/ 0 w 70"/>
                  <a:gd name="T1" fmla="*/ 84 h 92"/>
                  <a:gd name="T2" fmla="*/ 64 w 70"/>
                  <a:gd name="T3" fmla="*/ 8 h 92"/>
                  <a:gd name="T4" fmla="*/ 70 w 70"/>
                  <a:gd name="T5" fmla="*/ 0 h 92"/>
                  <a:gd name="T6" fmla="*/ 30 w 70"/>
                  <a:gd name="T7" fmla="*/ 62 h 92"/>
                  <a:gd name="T8" fmla="*/ 16 w 70"/>
                  <a:gd name="T9" fmla="*/ 76 h 92"/>
                  <a:gd name="T10" fmla="*/ 12 w 70"/>
                  <a:gd name="T11" fmla="*/ 82 h 92"/>
                  <a:gd name="T12" fmla="*/ 0 w 70"/>
                  <a:gd name="T13" fmla="*/ 84 h 92"/>
                  <a:gd name="T14" fmla="*/ 0 60000 65536"/>
                  <a:gd name="T15" fmla="*/ 0 60000 65536"/>
                  <a:gd name="T16" fmla="*/ 0 60000 65536"/>
                  <a:gd name="T17" fmla="*/ 0 60000 65536"/>
                  <a:gd name="T18" fmla="*/ 0 60000 65536"/>
                  <a:gd name="T19" fmla="*/ 0 60000 65536"/>
                  <a:gd name="T20" fmla="*/ 0 60000 65536"/>
                  <a:gd name="T21" fmla="*/ 0 w 70"/>
                  <a:gd name="T22" fmla="*/ 0 h 92"/>
                  <a:gd name="T23" fmla="*/ 70 w 70"/>
                  <a:gd name="T24" fmla="*/ 92 h 9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0" h="92">
                    <a:moveTo>
                      <a:pt x="0" y="84"/>
                    </a:moveTo>
                    <a:cubicBezTo>
                      <a:pt x="31" y="62"/>
                      <a:pt x="5" y="81"/>
                      <a:pt x="64" y="8"/>
                    </a:cubicBezTo>
                    <a:cubicBezTo>
                      <a:pt x="66" y="5"/>
                      <a:pt x="70" y="0"/>
                      <a:pt x="70" y="0"/>
                    </a:cubicBezTo>
                    <a:cubicBezTo>
                      <a:pt x="66" y="26"/>
                      <a:pt x="48" y="44"/>
                      <a:pt x="30" y="62"/>
                    </a:cubicBezTo>
                    <a:cubicBezTo>
                      <a:pt x="25" y="66"/>
                      <a:pt x="20" y="71"/>
                      <a:pt x="16" y="76"/>
                    </a:cubicBezTo>
                    <a:cubicBezTo>
                      <a:pt x="14" y="77"/>
                      <a:pt x="13" y="80"/>
                      <a:pt x="12" y="82"/>
                    </a:cubicBezTo>
                    <a:cubicBezTo>
                      <a:pt x="8" y="85"/>
                      <a:pt x="0" y="92"/>
                      <a:pt x="0" y="84"/>
                    </a:cubicBezTo>
                    <a:close/>
                  </a:path>
                </a:pathLst>
              </a:custGeom>
              <a:solidFill>
                <a:srgbClr val="CFC731"/>
              </a:solidFill>
              <a:ln w="9525">
                <a:solidFill>
                  <a:srgbClr val="CFC731"/>
                </a:solidFill>
                <a:round/>
                <a:headEnd/>
                <a:tailEnd/>
              </a:ln>
            </p:spPr>
            <p:txBody>
              <a:bodyPr wrap="none" anchor="ctr"/>
              <a:lstStyle/>
              <a:p>
                <a:endParaRPr lang="en-US"/>
              </a:p>
            </p:txBody>
          </p:sp>
        </p:grpSp>
        <p:grpSp>
          <p:nvGrpSpPr>
            <p:cNvPr id="3392" name="Group 708"/>
            <p:cNvGrpSpPr>
              <a:grpSpLocks noChangeAspect="1"/>
            </p:cNvGrpSpPr>
            <p:nvPr/>
          </p:nvGrpSpPr>
          <p:grpSpPr bwMode="auto">
            <a:xfrm>
              <a:off x="5328" y="804"/>
              <a:ext cx="88" cy="155"/>
              <a:chOff x="3456" y="1772"/>
              <a:chExt cx="148" cy="206"/>
            </a:xfrm>
          </p:grpSpPr>
          <p:sp>
            <p:nvSpPr>
              <p:cNvPr id="3417" name="Freeform 709"/>
              <p:cNvSpPr>
                <a:spLocks noChangeAspect="1"/>
              </p:cNvSpPr>
              <p:nvPr/>
            </p:nvSpPr>
            <p:spPr bwMode="auto">
              <a:xfrm>
                <a:off x="3466" y="1806"/>
                <a:ext cx="67" cy="172"/>
              </a:xfrm>
              <a:custGeom>
                <a:avLst/>
                <a:gdLst>
                  <a:gd name="T0" fmla="*/ 66 w 67"/>
                  <a:gd name="T1" fmla="*/ 172 h 172"/>
                  <a:gd name="T2" fmla="*/ 48 w 67"/>
                  <a:gd name="T3" fmla="*/ 146 h 172"/>
                  <a:gd name="T4" fmla="*/ 8 w 67"/>
                  <a:gd name="T5" fmla="*/ 18 h 172"/>
                  <a:gd name="T6" fmla="*/ 8 w 67"/>
                  <a:gd name="T7" fmla="*/ 0 h 172"/>
                  <a:gd name="T8" fmla="*/ 12 w 67"/>
                  <a:gd name="T9" fmla="*/ 12 h 172"/>
                  <a:gd name="T10" fmla="*/ 30 w 67"/>
                  <a:gd name="T11" fmla="*/ 48 h 172"/>
                  <a:gd name="T12" fmla="*/ 50 w 67"/>
                  <a:gd name="T13" fmla="*/ 120 h 172"/>
                  <a:gd name="T14" fmla="*/ 66 w 67"/>
                  <a:gd name="T15" fmla="*/ 160 h 172"/>
                  <a:gd name="T16" fmla="*/ 66 w 67"/>
                  <a:gd name="T17" fmla="*/ 172 h 17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7"/>
                  <a:gd name="T28" fmla="*/ 0 h 172"/>
                  <a:gd name="T29" fmla="*/ 67 w 67"/>
                  <a:gd name="T30" fmla="*/ 172 h 17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7" h="172">
                    <a:moveTo>
                      <a:pt x="66" y="172"/>
                    </a:moveTo>
                    <a:cubicBezTo>
                      <a:pt x="63" y="161"/>
                      <a:pt x="54" y="155"/>
                      <a:pt x="48" y="146"/>
                    </a:cubicBezTo>
                    <a:cubicBezTo>
                      <a:pt x="40" y="114"/>
                      <a:pt x="31" y="41"/>
                      <a:pt x="8" y="18"/>
                    </a:cubicBezTo>
                    <a:cubicBezTo>
                      <a:pt x="7" y="15"/>
                      <a:pt x="0" y="0"/>
                      <a:pt x="8" y="0"/>
                    </a:cubicBezTo>
                    <a:cubicBezTo>
                      <a:pt x="12" y="0"/>
                      <a:pt x="9" y="8"/>
                      <a:pt x="12" y="12"/>
                    </a:cubicBezTo>
                    <a:cubicBezTo>
                      <a:pt x="19" y="23"/>
                      <a:pt x="22" y="36"/>
                      <a:pt x="30" y="48"/>
                    </a:cubicBezTo>
                    <a:cubicBezTo>
                      <a:pt x="36" y="72"/>
                      <a:pt x="44" y="95"/>
                      <a:pt x="50" y="120"/>
                    </a:cubicBezTo>
                    <a:cubicBezTo>
                      <a:pt x="53" y="135"/>
                      <a:pt x="51" y="150"/>
                      <a:pt x="66" y="160"/>
                    </a:cubicBezTo>
                    <a:cubicBezTo>
                      <a:pt x="67" y="163"/>
                      <a:pt x="66" y="172"/>
                      <a:pt x="66" y="172"/>
                    </a:cubicBezTo>
                    <a:close/>
                  </a:path>
                </a:pathLst>
              </a:custGeom>
              <a:solidFill>
                <a:srgbClr val="CFC731"/>
              </a:solidFill>
              <a:ln w="9525">
                <a:solidFill>
                  <a:srgbClr val="CFC731"/>
                </a:solidFill>
                <a:round/>
                <a:headEnd/>
                <a:tailEnd/>
              </a:ln>
            </p:spPr>
            <p:txBody>
              <a:bodyPr wrap="none" anchor="ctr"/>
              <a:lstStyle/>
              <a:p>
                <a:endParaRPr lang="en-US"/>
              </a:p>
            </p:txBody>
          </p:sp>
          <p:sp>
            <p:nvSpPr>
              <p:cNvPr id="3418" name="Freeform 710"/>
              <p:cNvSpPr>
                <a:spLocks noChangeAspect="1"/>
              </p:cNvSpPr>
              <p:nvPr/>
            </p:nvSpPr>
            <p:spPr bwMode="auto">
              <a:xfrm>
                <a:off x="3514" y="1772"/>
                <a:ext cx="24" cy="206"/>
              </a:xfrm>
              <a:custGeom>
                <a:avLst/>
                <a:gdLst>
                  <a:gd name="T0" fmla="*/ 8 w 24"/>
                  <a:gd name="T1" fmla="*/ 196 h 206"/>
                  <a:gd name="T2" fmla="*/ 4 w 24"/>
                  <a:gd name="T3" fmla="*/ 158 h 206"/>
                  <a:gd name="T4" fmla="*/ 8 w 24"/>
                  <a:gd name="T5" fmla="*/ 138 h 206"/>
                  <a:gd name="T6" fmla="*/ 0 w 24"/>
                  <a:gd name="T7" fmla="*/ 100 h 206"/>
                  <a:gd name="T8" fmla="*/ 12 w 24"/>
                  <a:gd name="T9" fmla="*/ 0 h 206"/>
                  <a:gd name="T10" fmla="*/ 14 w 24"/>
                  <a:gd name="T11" fmla="*/ 32 h 206"/>
                  <a:gd name="T12" fmla="*/ 16 w 24"/>
                  <a:gd name="T13" fmla="*/ 116 h 206"/>
                  <a:gd name="T14" fmla="*/ 12 w 24"/>
                  <a:gd name="T15" fmla="*/ 206 h 206"/>
                  <a:gd name="T16" fmla="*/ 8 w 24"/>
                  <a:gd name="T17" fmla="*/ 196 h 20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4"/>
                  <a:gd name="T28" fmla="*/ 0 h 206"/>
                  <a:gd name="T29" fmla="*/ 24 w 24"/>
                  <a:gd name="T30" fmla="*/ 206 h 20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4" h="206">
                    <a:moveTo>
                      <a:pt x="8" y="196"/>
                    </a:moveTo>
                    <a:cubicBezTo>
                      <a:pt x="12" y="183"/>
                      <a:pt x="7" y="170"/>
                      <a:pt x="4" y="158"/>
                    </a:cubicBezTo>
                    <a:cubicBezTo>
                      <a:pt x="4" y="151"/>
                      <a:pt x="8" y="144"/>
                      <a:pt x="8" y="138"/>
                    </a:cubicBezTo>
                    <a:cubicBezTo>
                      <a:pt x="6" y="125"/>
                      <a:pt x="0" y="100"/>
                      <a:pt x="0" y="100"/>
                    </a:cubicBezTo>
                    <a:cubicBezTo>
                      <a:pt x="2" y="67"/>
                      <a:pt x="1" y="30"/>
                      <a:pt x="12" y="0"/>
                    </a:cubicBezTo>
                    <a:cubicBezTo>
                      <a:pt x="18" y="18"/>
                      <a:pt x="16" y="7"/>
                      <a:pt x="14" y="32"/>
                    </a:cubicBezTo>
                    <a:cubicBezTo>
                      <a:pt x="13" y="55"/>
                      <a:pt x="7" y="91"/>
                      <a:pt x="16" y="116"/>
                    </a:cubicBezTo>
                    <a:cubicBezTo>
                      <a:pt x="17" y="144"/>
                      <a:pt x="24" y="180"/>
                      <a:pt x="12" y="206"/>
                    </a:cubicBezTo>
                    <a:cubicBezTo>
                      <a:pt x="3" y="203"/>
                      <a:pt x="5" y="206"/>
                      <a:pt x="8" y="196"/>
                    </a:cubicBezTo>
                    <a:close/>
                  </a:path>
                </a:pathLst>
              </a:custGeom>
              <a:solidFill>
                <a:srgbClr val="CFC731"/>
              </a:solidFill>
              <a:ln w="9525">
                <a:solidFill>
                  <a:srgbClr val="CFC731"/>
                </a:solidFill>
                <a:round/>
                <a:headEnd/>
                <a:tailEnd/>
              </a:ln>
            </p:spPr>
            <p:txBody>
              <a:bodyPr wrap="none" anchor="ctr"/>
              <a:lstStyle/>
              <a:p>
                <a:endParaRPr lang="en-US"/>
              </a:p>
            </p:txBody>
          </p:sp>
          <p:sp>
            <p:nvSpPr>
              <p:cNvPr id="3419" name="Freeform 711"/>
              <p:cNvSpPr>
                <a:spLocks noChangeAspect="1"/>
              </p:cNvSpPr>
              <p:nvPr/>
            </p:nvSpPr>
            <p:spPr bwMode="auto">
              <a:xfrm>
                <a:off x="3531" y="1804"/>
                <a:ext cx="52" cy="172"/>
              </a:xfrm>
              <a:custGeom>
                <a:avLst/>
                <a:gdLst>
                  <a:gd name="T0" fmla="*/ 1 w 52"/>
                  <a:gd name="T1" fmla="*/ 170 h 172"/>
                  <a:gd name="T2" fmla="*/ 7 w 52"/>
                  <a:gd name="T3" fmla="*/ 142 h 172"/>
                  <a:gd name="T4" fmla="*/ 43 w 52"/>
                  <a:gd name="T5" fmla="*/ 0 h 172"/>
                  <a:gd name="T6" fmla="*/ 29 w 52"/>
                  <a:gd name="T7" fmla="*/ 80 h 172"/>
                  <a:gd name="T8" fmla="*/ 13 w 52"/>
                  <a:gd name="T9" fmla="*/ 148 h 172"/>
                  <a:gd name="T10" fmla="*/ 1 w 52"/>
                  <a:gd name="T11" fmla="*/ 170 h 172"/>
                  <a:gd name="T12" fmla="*/ 0 60000 65536"/>
                  <a:gd name="T13" fmla="*/ 0 60000 65536"/>
                  <a:gd name="T14" fmla="*/ 0 60000 65536"/>
                  <a:gd name="T15" fmla="*/ 0 60000 65536"/>
                  <a:gd name="T16" fmla="*/ 0 60000 65536"/>
                  <a:gd name="T17" fmla="*/ 0 60000 65536"/>
                  <a:gd name="T18" fmla="*/ 0 w 52"/>
                  <a:gd name="T19" fmla="*/ 0 h 172"/>
                  <a:gd name="T20" fmla="*/ 52 w 52"/>
                  <a:gd name="T21" fmla="*/ 172 h 172"/>
                </a:gdLst>
                <a:ahLst/>
                <a:cxnLst>
                  <a:cxn ang="T12">
                    <a:pos x="T0" y="T1"/>
                  </a:cxn>
                  <a:cxn ang="T13">
                    <a:pos x="T2" y="T3"/>
                  </a:cxn>
                  <a:cxn ang="T14">
                    <a:pos x="T4" y="T5"/>
                  </a:cxn>
                  <a:cxn ang="T15">
                    <a:pos x="T6" y="T7"/>
                  </a:cxn>
                  <a:cxn ang="T16">
                    <a:pos x="T8" y="T9"/>
                  </a:cxn>
                  <a:cxn ang="T17">
                    <a:pos x="T10" y="T11"/>
                  </a:cxn>
                </a:cxnLst>
                <a:rect l="T18" t="T19" r="T20" b="T21"/>
                <a:pathLst>
                  <a:path w="52" h="172">
                    <a:moveTo>
                      <a:pt x="1" y="170"/>
                    </a:moveTo>
                    <a:cubicBezTo>
                      <a:pt x="10" y="156"/>
                      <a:pt x="0" y="172"/>
                      <a:pt x="7" y="142"/>
                    </a:cubicBezTo>
                    <a:cubicBezTo>
                      <a:pt x="15" y="99"/>
                      <a:pt x="29" y="40"/>
                      <a:pt x="43" y="0"/>
                    </a:cubicBezTo>
                    <a:cubicBezTo>
                      <a:pt x="52" y="27"/>
                      <a:pt x="35" y="53"/>
                      <a:pt x="29" y="80"/>
                    </a:cubicBezTo>
                    <a:cubicBezTo>
                      <a:pt x="26" y="114"/>
                      <a:pt x="22" y="119"/>
                      <a:pt x="13" y="148"/>
                    </a:cubicBezTo>
                    <a:cubicBezTo>
                      <a:pt x="10" y="155"/>
                      <a:pt x="8" y="170"/>
                      <a:pt x="1" y="170"/>
                    </a:cubicBezTo>
                    <a:close/>
                  </a:path>
                </a:pathLst>
              </a:custGeom>
              <a:solidFill>
                <a:srgbClr val="CFC731"/>
              </a:solidFill>
              <a:ln w="9525">
                <a:solidFill>
                  <a:srgbClr val="CFC731"/>
                </a:solidFill>
                <a:round/>
                <a:headEnd/>
                <a:tailEnd/>
              </a:ln>
            </p:spPr>
            <p:txBody>
              <a:bodyPr wrap="none" anchor="ctr"/>
              <a:lstStyle/>
              <a:p>
                <a:endParaRPr lang="en-US"/>
              </a:p>
            </p:txBody>
          </p:sp>
          <p:sp>
            <p:nvSpPr>
              <p:cNvPr id="3420" name="Freeform 712"/>
              <p:cNvSpPr>
                <a:spLocks noChangeAspect="1"/>
              </p:cNvSpPr>
              <p:nvPr/>
            </p:nvSpPr>
            <p:spPr bwMode="auto">
              <a:xfrm>
                <a:off x="3534" y="1886"/>
                <a:ext cx="70" cy="92"/>
              </a:xfrm>
              <a:custGeom>
                <a:avLst/>
                <a:gdLst>
                  <a:gd name="T0" fmla="*/ 0 w 70"/>
                  <a:gd name="T1" fmla="*/ 84 h 92"/>
                  <a:gd name="T2" fmla="*/ 64 w 70"/>
                  <a:gd name="T3" fmla="*/ 8 h 92"/>
                  <a:gd name="T4" fmla="*/ 70 w 70"/>
                  <a:gd name="T5" fmla="*/ 0 h 92"/>
                  <a:gd name="T6" fmla="*/ 30 w 70"/>
                  <a:gd name="T7" fmla="*/ 62 h 92"/>
                  <a:gd name="T8" fmla="*/ 16 w 70"/>
                  <a:gd name="T9" fmla="*/ 76 h 92"/>
                  <a:gd name="T10" fmla="*/ 12 w 70"/>
                  <a:gd name="T11" fmla="*/ 82 h 92"/>
                  <a:gd name="T12" fmla="*/ 0 w 70"/>
                  <a:gd name="T13" fmla="*/ 84 h 92"/>
                  <a:gd name="T14" fmla="*/ 0 60000 65536"/>
                  <a:gd name="T15" fmla="*/ 0 60000 65536"/>
                  <a:gd name="T16" fmla="*/ 0 60000 65536"/>
                  <a:gd name="T17" fmla="*/ 0 60000 65536"/>
                  <a:gd name="T18" fmla="*/ 0 60000 65536"/>
                  <a:gd name="T19" fmla="*/ 0 60000 65536"/>
                  <a:gd name="T20" fmla="*/ 0 60000 65536"/>
                  <a:gd name="T21" fmla="*/ 0 w 70"/>
                  <a:gd name="T22" fmla="*/ 0 h 92"/>
                  <a:gd name="T23" fmla="*/ 70 w 70"/>
                  <a:gd name="T24" fmla="*/ 92 h 9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0" h="92">
                    <a:moveTo>
                      <a:pt x="0" y="84"/>
                    </a:moveTo>
                    <a:cubicBezTo>
                      <a:pt x="31" y="62"/>
                      <a:pt x="5" y="81"/>
                      <a:pt x="64" y="8"/>
                    </a:cubicBezTo>
                    <a:cubicBezTo>
                      <a:pt x="66" y="5"/>
                      <a:pt x="70" y="0"/>
                      <a:pt x="70" y="0"/>
                    </a:cubicBezTo>
                    <a:cubicBezTo>
                      <a:pt x="66" y="26"/>
                      <a:pt x="48" y="44"/>
                      <a:pt x="30" y="62"/>
                    </a:cubicBezTo>
                    <a:cubicBezTo>
                      <a:pt x="25" y="66"/>
                      <a:pt x="20" y="71"/>
                      <a:pt x="16" y="76"/>
                    </a:cubicBezTo>
                    <a:cubicBezTo>
                      <a:pt x="14" y="77"/>
                      <a:pt x="13" y="80"/>
                      <a:pt x="12" y="82"/>
                    </a:cubicBezTo>
                    <a:cubicBezTo>
                      <a:pt x="8" y="85"/>
                      <a:pt x="0" y="92"/>
                      <a:pt x="0" y="84"/>
                    </a:cubicBezTo>
                    <a:close/>
                  </a:path>
                </a:pathLst>
              </a:custGeom>
              <a:solidFill>
                <a:srgbClr val="CFC731"/>
              </a:solidFill>
              <a:ln w="9525">
                <a:solidFill>
                  <a:srgbClr val="CFC731"/>
                </a:solidFill>
                <a:round/>
                <a:headEnd/>
                <a:tailEnd/>
              </a:ln>
            </p:spPr>
            <p:txBody>
              <a:bodyPr wrap="none" anchor="ctr"/>
              <a:lstStyle/>
              <a:p>
                <a:endParaRPr lang="en-US"/>
              </a:p>
            </p:txBody>
          </p:sp>
          <p:sp>
            <p:nvSpPr>
              <p:cNvPr id="3421" name="Freeform 713"/>
              <p:cNvSpPr>
                <a:spLocks noChangeAspect="1"/>
              </p:cNvSpPr>
              <p:nvPr/>
            </p:nvSpPr>
            <p:spPr bwMode="auto">
              <a:xfrm flipH="1">
                <a:off x="3456" y="1884"/>
                <a:ext cx="70" cy="92"/>
              </a:xfrm>
              <a:custGeom>
                <a:avLst/>
                <a:gdLst>
                  <a:gd name="T0" fmla="*/ 0 w 70"/>
                  <a:gd name="T1" fmla="*/ 84 h 92"/>
                  <a:gd name="T2" fmla="*/ 64 w 70"/>
                  <a:gd name="T3" fmla="*/ 8 h 92"/>
                  <a:gd name="T4" fmla="*/ 70 w 70"/>
                  <a:gd name="T5" fmla="*/ 0 h 92"/>
                  <a:gd name="T6" fmla="*/ 30 w 70"/>
                  <a:gd name="T7" fmla="*/ 62 h 92"/>
                  <a:gd name="T8" fmla="*/ 16 w 70"/>
                  <a:gd name="T9" fmla="*/ 76 h 92"/>
                  <a:gd name="T10" fmla="*/ 12 w 70"/>
                  <a:gd name="T11" fmla="*/ 82 h 92"/>
                  <a:gd name="T12" fmla="*/ 0 w 70"/>
                  <a:gd name="T13" fmla="*/ 84 h 92"/>
                  <a:gd name="T14" fmla="*/ 0 60000 65536"/>
                  <a:gd name="T15" fmla="*/ 0 60000 65536"/>
                  <a:gd name="T16" fmla="*/ 0 60000 65536"/>
                  <a:gd name="T17" fmla="*/ 0 60000 65536"/>
                  <a:gd name="T18" fmla="*/ 0 60000 65536"/>
                  <a:gd name="T19" fmla="*/ 0 60000 65536"/>
                  <a:gd name="T20" fmla="*/ 0 60000 65536"/>
                  <a:gd name="T21" fmla="*/ 0 w 70"/>
                  <a:gd name="T22" fmla="*/ 0 h 92"/>
                  <a:gd name="T23" fmla="*/ 70 w 70"/>
                  <a:gd name="T24" fmla="*/ 92 h 9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0" h="92">
                    <a:moveTo>
                      <a:pt x="0" y="84"/>
                    </a:moveTo>
                    <a:cubicBezTo>
                      <a:pt x="31" y="62"/>
                      <a:pt x="5" y="81"/>
                      <a:pt x="64" y="8"/>
                    </a:cubicBezTo>
                    <a:cubicBezTo>
                      <a:pt x="66" y="5"/>
                      <a:pt x="70" y="0"/>
                      <a:pt x="70" y="0"/>
                    </a:cubicBezTo>
                    <a:cubicBezTo>
                      <a:pt x="66" y="26"/>
                      <a:pt x="48" y="44"/>
                      <a:pt x="30" y="62"/>
                    </a:cubicBezTo>
                    <a:cubicBezTo>
                      <a:pt x="25" y="66"/>
                      <a:pt x="20" y="71"/>
                      <a:pt x="16" y="76"/>
                    </a:cubicBezTo>
                    <a:cubicBezTo>
                      <a:pt x="14" y="77"/>
                      <a:pt x="13" y="80"/>
                      <a:pt x="12" y="82"/>
                    </a:cubicBezTo>
                    <a:cubicBezTo>
                      <a:pt x="8" y="85"/>
                      <a:pt x="0" y="92"/>
                      <a:pt x="0" y="84"/>
                    </a:cubicBezTo>
                    <a:close/>
                  </a:path>
                </a:pathLst>
              </a:custGeom>
              <a:solidFill>
                <a:srgbClr val="CFC731"/>
              </a:solidFill>
              <a:ln w="9525">
                <a:solidFill>
                  <a:srgbClr val="CFC731"/>
                </a:solidFill>
                <a:round/>
                <a:headEnd/>
                <a:tailEnd/>
              </a:ln>
            </p:spPr>
            <p:txBody>
              <a:bodyPr wrap="none" anchor="ctr"/>
              <a:lstStyle/>
              <a:p>
                <a:endParaRPr lang="en-US"/>
              </a:p>
            </p:txBody>
          </p:sp>
        </p:grpSp>
        <p:grpSp>
          <p:nvGrpSpPr>
            <p:cNvPr id="3393" name="Group 714"/>
            <p:cNvGrpSpPr>
              <a:grpSpLocks noChangeAspect="1"/>
            </p:cNvGrpSpPr>
            <p:nvPr/>
          </p:nvGrpSpPr>
          <p:grpSpPr bwMode="auto">
            <a:xfrm>
              <a:off x="5616" y="844"/>
              <a:ext cx="88" cy="155"/>
              <a:chOff x="3456" y="1772"/>
              <a:chExt cx="148" cy="206"/>
            </a:xfrm>
          </p:grpSpPr>
          <p:sp>
            <p:nvSpPr>
              <p:cNvPr id="3412" name="Freeform 715"/>
              <p:cNvSpPr>
                <a:spLocks noChangeAspect="1"/>
              </p:cNvSpPr>
              <p:nvPr/>
            </p:nvSpPr>
            <p:spPr bwMode="auto">
              <a:xfrm>
                <a:off x="3466" y="1806"/>
                <a:ext cx="67" cy="172"/>
              </a:xfrm>
              <a:custGeom>
                <a:avLst/>
                <a:gdLst>
                  <a:gd name="T0" fmla="*/ 66 w 67"/>
                  <a:gd name="T1" fmla="*/ 172 h 172"/>
                  <a:gd name="T2" fmla="*/ 48 w 67"/>
                  <a:gd name="T3" fmla="*/ 146 h 172"/>
                  <a:gd name="T4" fmla="*/ 8 w 67"/>
                  <a:gd name="T5" fmla="*/ 18 h 172"/>
                  <a:gd name="T6" fmla="*/ 8 w 67"/>
                  <a:gd name="T7" fmla="*/ 0 h 172"/>
                  <a:gd name="T8" fmla="*/ 12 w 67"/>
                  <a:gd name="T9" fmla="*/ 12 h 172"/>
                  <a:gd name="T10" fmla="*/ 30 w 67"/>
                  <a:gd name="T11" fmla="*/ 48 h 172"/>
                  <a:gd name="T12" fmla="*/ 50 w 67"/>
                  <a:gd name="T13" fmla="*/ 120 h 172"/>
                  <a:gd name="T14" fmla="*/ 66 w 67"/>
                  <a:gd name="T15" fmla="*/ 160 h 172"/>
                  <a:gd name="T16" fmla="*/ 66 w 67"/>
                  <a:gd name="T17" fmla="*/ 172 h 17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7"/>
                  <a:gd name="T28" fmla="*/ 0 h 172"/>
                  <a:gd name="T29" fmla="*/ 67 w 67"/>
                  <a:gd name="T30" fmla="*/ 172 h 17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7" h="172">
                    <a:moveTo>
                      <a:pt x="66" y="172"/>
                    </a:moveTo>
                    <a:cubicBezTo>
                      <a:pt x="63" y="161"/>
                      <a:pt x="54" y="155"/>
                      <a:pt x="48" y="146"/>
                    </a:cubicBezTo>
                    <a:cubicBezTo>
                      <a:pt x="40" y="114"/>
                      <a:pt x="31" y="41"/>
                      <a:pt x="8" y="18"/>
                    </a:cubicBezTo>
                    <a:cubicBezTo>
                      <a:pt x="7" y="15"/>
                      <a:pt x="0" y="0"/>
                      <a:pt x="8" y="0"/>
                    </a:cubicBezTo>
                    <a:cubicBezTo>
                      <a:pt x="12" y="0"/>
                      <a:pt x="9" y="8"/>
                      <a:pt x="12" y="12"/>
                    </a:cubicBezTo>
                    <a:cubicBezTo>
                      <a:pt x="19" y="23"/>
                      <a:pt x="22" y="36"/>
                      <a:pt x="30" y="48"/>
                    </a:cubicBezTo>
                    <a:cubicBezTo>
                      <a:pt x="36" y="72"/>
                      <a:pt x="44" y="95"/>
                      <a:pt x="50" y="120"/>
                    </a:cubicBezTo>
                    <a:cubicBezTo>
                      <a:pt x="53" y="135"/>
                      <a:pt x="51" y="150"/>
                      <a:pt x="66" y="160"/>
                    </a:cubicBezTo>
                    <a:cubicBezTo>
                      <a:pt x="67" y="163"/>
                      <a:pt x="66" y="172"/>
                      <a:pt x="66" y="172"/>
                    </a:cubicBezTo>
                    <a:close/>
                  </a:path>
                </a:pathLst>
              </a:custGeom>
              <a:solidFill>
                <a:srgbClr val="CFC731"/>
              </a:solidFill>
              <a:ln w="9525">
                <a:solidFill>
                  <a:srgbClr val="CFC731"/>
                </a:solidFill>
                <a:round/>
                <a:headEnd/>
                <a:tailEnd/>
              </a:ln>
            </p:spPr>
            <p:txBody>
              <a:bodyPr wrap="none" anchor="ctr"/>
              <a:lstStyle/>
              <a:p>
                <a:endParaRPr lang="en-US"/>
              </a:p>
            </p:txBody>
          </p:sp>
          <p:sp>
            <p:nvSpPr>
              <p:cNvPr id="3413" name="Freeform 716"/>
              <p:cNvSpPr>
                <a:spLocks noChangeAspect="1"/>
              </p:cNvSpPr>
              <p:nvPr/>
            </p:nvSpPr>
            <p:spPr bwMode="auto">
              <a:xfrm>
                <a:off x="3514" y="1772"/>
                <a:ext cx="24" cy="206"/>
              </a:xfrm>
              <a:custGeom>
                <a:avLst/>
                <a:gdLst>
                  <a:gd name="T0" fmla="*/ 8 w 24"/>
                  <a:gd name="T1" fmla="*/ 196 h 206"/>
                  <a:gd name="T2" fmla="*/ 4 w 24"/>
                  <a:gd name="T3" fmla="*/ 158 h 206"/>
                  <a:gd name="T4" fmla="*/ 8 w 24"/>
                  <a:gd name="T5" fmla="*/ 138 h 206"/>
                  <a:gd name="T6" fmla="*/ 0 w 24"/>
                  <a:gd name="T7" fmla="*/ 100 h 206"/>
                  <a:gd name="T8" fmla="*/ 12 w 24"/>
                  <a:gd name="T9" fmla="*/ 0 h 206"/>
                  <a:gd name="T10" fmla="*/ 14 w 24"/>
                  <a:gd name="T11" fmla="*/ 32 h 206"/>
                  <a:gd name="T12" fmla="*/ 16 w 24"/>
                  <a:gd name="T13" fmla="*/ 116 h 206"/>
                  <a:gd name="T14" fmla="*/ 12 w 24"/>
                  <a:gd name="T15" fmla="*/ 206 h 206"/>
                  <a:gd name="T16" fmla="*/ 8 w 24"/>
                  <a:gd name="T17" fmla="*/ 196 h 20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4"/>
                  <a:gd name="T28" fmla="*/ 0 h 206"/>
                  <a:gd name="T29" fmla="*/ 24 w 24"/>
                  <a:gd name="T30" fmla="*/ 206 h 20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4" h="206">
                    <a:moveTo>
                      <a:pt x="8" y="196"/>
                    </a:moveTo>
                    <a:cubicBezTo>
                      <a:pt x="12" y="183"/>
                      <a:pt x="7" y="170"/>
                      <a:pt x="4" y="158"/>
                    </a:cubicBezTo>
                    <a:cubicBezTo>
                      <a:pt x="4" y="151"/>
                      <a:pt x="8" y="144"/>
                      <a:pt x="8" y="138"/>
                    </a:cubicBezTo>
                    <a:cubicBezTo>
                      <a:pt x="6" y="125"/>
                      <a:pt x="0" y="100"/>
                      <a:pt x="0" y="100"/>
                    </a:cubicBezTo>
                    <a:cubicBezTo>
                      <a:pt x="2" y="67"/>
                      <a:pt x="1" y="30"/>
                      <a:pt x="12" y="0"/>
                    </a:cubicBezTo>
                    <a:cubicBezTo>
                      <a:pt x="18" y="18"/>
                      <a:pt x="16" y="7"/>
                      <a:pt x="14" y="32"/>
                    </a:cubicBezTo>
                    <a:cubicBezTo>
                      <a:pt x="13" y="55"/>
                      <a:pt x="7" y="91"/>
                      <a:pt x="16" y="116"/>
                    </a:cubicBezTo>
                    <a:cubicBezTo>
                      <a:pt x="17" y="144"/>
                      <a:pt x="24" y="180"/>
                      <a:pt x="12" y="206"/>
                    </a:cubicBezTo>
                    <a:cubicBezTo>
                      <a:pt x="3" y="203"/>
                      <a:pt x="5" y="206"/>
                      <a:pt x="8" y="196"/>
                    </a:cubicBezTo>
                    <a:close/>
                  </a:path>
                </a:pathLst>
              </a:custGeom>
              <a:solidFill>
                <a:srgbClr val="CFC731"/>
              </a:solidFill>
              <a:ln w="9525">
                <a:solidFill>
                  <a:srgbClr val="CFC731"/>
                </a:solidFill>
                <a:round/>
                <a:headEnd/>
                <a:tailEnd/>
              </a:ln>
            </p:spPr>
            <p:txBody>
              <a:bodyPr wrap="none" anchor="ctr"/>
              <a:lstStyle/>
              <a:p>
                <a:endParaRPr lang="en-US"/>
              </a:p>
            </p:txBody>
          </p:sp>
          <p:sp>
            <p:nvSpPr>
              <p:cNvPr id="3414" name="Freeform 717"/>
              <p:cNvSpPr>
                <a:spLocks noChangeAspect="1"/>
              </p:cNvSpPr>
              <p:nvPr/>
            </p:nvSpPr>
            <p:spPr bwMode="auto">
              <a:xfrm>
                <a:off x="3531" y="1804"/>
                <a:ext cx="52" cy="172"/>
              </a:xfrm>
              <a:custGeom>
                <a:avLst/>
                <a:gdLst>
                  <a:gd name="T0" fmla="*/ 1 w 52"/>
                  <a:gd name="T1" fmla="*/ 170 h 172"/>
                  <a:gd name="T2" fmla="*/ 7 w 52"/>
                  <a:gd name="T3" fmla="*/ 142 h 172"/>
                  <a:gd name="T4" fmla="*/ 43 w 52"/>
                  <a:gd name="T5" fmla="*/ 0 h 172"/>
                  <a:gd name="T6" fmla="*/ 29 w 52"/>
                  <a:gd name="T7" fmla="*/ 80 h 172"/>
                  <a:gd name="T8" fmla="*/ 13 w 52"/>
                  <a:gd name="T9" fmla="*/ 148 h 172"/>
                  <a:gd name="T10" fmla="*/ 1 w 52"/>
                  <a:gd name="T11" fmla="*/ 170 h 172"/>
                  <a:gd name="T12" fmla="*/ 0 60000 65536"/>
                  <a:gd name="T13" fmla="*/ 0 60000 65536"/>
                  <a:gd name="T14" fmla="*/ 0 60000 65536"/>
                  <a:gd name="T15" fmla="*/ 0 60000 65536"/>
                  <a:gd name="T16" fmla="*/ 0 60000 65536"/>
                  <a:gd name="T17" fmla="*/ 0 60000 65536"/>
                  <a:gd name="T18" fmla="*/ 0 w 52"/>
                  <a:gd name="T19" fmla="*/ 0 h 172"/>
                  <a:gd name="T20" fmla="*/ 52 w 52"/>
                  <a:gd name="T21" fmla="*/ 172 h 172"/>
                </a:gdLst>
                <a:ahLst/>
                <a:cxnLst>
                  <a:cxn ang="T12">
                    <a:pos x="T0" y="T1"/>
                  </a:cxn>
                  <a:cxn ang="T13">
                    <a:pos x="T2" y="T3"/>
                  </a:cxn>
                  <a:cxn ang="T14">
                    <a:pos x="T4" y="T5"/>
                  </a:cxn>
                  <a:cxn ang="T15">
                    <a:pos x="T6" y="T7"/>
                  </a:cxn>
                  <a:cxn ang="T16">
                    <a:pos x="T8" y="T9"/>
                  </a:cxn>
                  <a:cxn ang="T17">
                    <a:pos x="T10" y="T11"/>
                  </a:cxn>
                </a:cxnLst>
                <a:rect l="T18" t="T19" r="T20" b="T21"/>
                <a:pathLst>
                  <a:path w="52" h="172">
                    <a:moveTo>
                      <a:pt x="1" y="170"/>
                    </a:moveTo>
                    <a:cubicBezTo>
                      <a:pt x="10" y="156"/>
                      <a:pt x="0" y="172"/>
                      <a:pt x="7" y="142"/>
                    </a:cubicBezTo>
                    <a:cubicBezTo>
                      <a:pt x="15" y="99"/>
                      <a:pt x="29" y="40"/>
                      <a:pt x="43" y="0"/>
                    </a:cubicBezTo>
                    <a:cubicBezTo>
                      <a:pt x="52" y="27"/>
                      <a:pt x="35" y="53"/>
                      <a:pt x="29" y="80"/>
                    </a:cubicBezTo>
                    <a:cubicBezTo>
                      <a:pt x="26" y="114"/>
                      <a:pt x="22" y="119"/>
                      <a:pt x="13" y="148"/>
                    </a:cubicBezTo>
                    <a:cubicBezTo>
                      <a:pt x="10" y="155"/>
                      <a:pt x="8" y="170"/>
                      <a:pt x="1" y="170"/>
                    </a:cubicBezTo>
                    <a:close/>
                  </a:path>
                </a:pathLst>
              </a:custGeom>
              <a:solidFill>
                <a:srgbClr val="CFC731"/>
              </a:solidFill>
              <a:ln w="9525">
                <a:solidFill>
                  <a:srgbClr val="CFC731"/>
                </a:solidFill>
                <a:round/>
                <a:headEnd/>
                <a:tailEnd/>
              </a:ln>
            </p:spPr>
            <p:txBody>
              <a:bodyPr wrap="none" anchor="ctr"/>
              <a:lstStyle/>
              <a:p>
                <a:endParaRPr lang="en-US"/>
              </a:p>
            </p:txBody>
          </p:sp>
          <p:sp>
            <p:nvSpPr>
              <p:cNvPr id="3415" name="Freeform 718"/>
              <p:cNvSpPr>
                <a:spLocks noChangeAspect="1"/>
              </p:cNvSpPr>
              <p:nvPr/>
            </p:nvSpPr>
            <p:spPr bwMode="auto">
              <a:xfrm>
                <a:off x="3534" y="1886"/>
                <a:ext cx="70" cy="92"/>
              </a:xfrm>
              <a:custGeom>
                <a:avLst/>
                <a:gdLst>
                  <a:gd name="T0" fmla="*/ 0 w 70"/>
                  <a:gd name="T1" fmla="*/ 84 h 92"/>
                  <a:gd name="T2" fmla="*/ 64 w 70"/>
                  <a:gd name="T3" fmla="*/ 8 h 92"/>
                  <a:gd name="T4" fmla="*/ 70 w 70"/>
                  <a:gd name="T5" fmla="*/ 0 h 92"/>
                  <a:gd name="T6" fmla="*/ 30 w 70"/>
                  <a:gd name="T7" fmla="*/ 62 h 92"/>
                  <a:gd name="T8" fmla="*/ 16 w 70"/>
                  <a:gd name="T9" fmla="*/ 76 h 92"/>
                  <a:gd name="T10" fmla="*/ 12 w 70"/>
                  <a:gd name="T11" fmla="*/ 82 h 92"/>
                  <a:gd name="T12" fmla="*/ 0 w 70"/>
                  <a:gd name="T13" fmla="*/ 84 h 92"/>
                  <a:gd name="T14" fmla="*/ 0 60000 65536"/>
                  <a:gd name="T15" fmla="*/ 0 60000 65536"/>
                  <a:gd name="T16" fmla="*/ 0 60000 65536"/>
                  <a:gd name="T17" fmla="*/ 0 60000 65536"/>
                  <a:gd name="T18" fmla="*/ 0 60000 65536"/>
                  <a:gd name="T19" fmla="*/ 0 60000 65536"/>
                  <a:gd name="T20" fmla="*/ 0 60000 65536"/>
                  <a:gd name="T21" fmla="*/ 0 w 70"/>
                  <a:gd name="T22" fmla="*/ 0 h 92"/>
                  <a:gd name="T23" fmla="*/ 70 w 70"/>
                  <a:gd name="T24" fmla="*/ 92 h 9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0" h="92">
                    <a:moveTo>
                      <a:pt x="0" y="84"/>
                    </a:moveTo>
                    <a:cubicBezTo>
                      <a:pt x="31" y="62"/>
                      <a:pt x="5" y="81"/>
                      <a:pt x="64" y="8"/>
                    </a:cubicBezTo>
                    <a:cubicBezTo>
                      <a:pt x="66" y="5"/>
                      <a:pt x="70" y="0"/>
                      <a:pt x="70" y="0"/>
                    </a:cubicBezTo>
                    <a:cubicBezTo>
                      <a:pt x="66" y="26"/>
                      <a:pt x="48" y="44"/>
                      <a:pt x="30" y="62"/>
                    </a:cubicBezTo>
                    <a:cubicBezTo>
                      <a:pt x="25" y="66"/>
                      <a:pt x="20" y="71"/>
                      <a:pt x="16" y="76"/>
                    </a:cubicBezTo>
                    <a:cubicBezTo>
                      <a:pt x="14" y="77"/>
                      <a:pt x="13" y="80"/>
                      <a:pt x="12" y="82"/>
                    </a:cubicBezTo>
                    <a:cubicBezTo>
                      <a:pt x="8" y="85"/>
                      <a:pt x="0" y="92"/>
                      <a:pt x="0" y="84"/>
                    </a:cubicBezTo>
                    <a:close/>
                  </a:path>
                </a:pathLst>
              </a:custGeom>
              <a:solidFill>
                <a:srgbClr val="CFC731"/>
              </a:solidFill>
              <a:ln w="9525">
                <a:solidFill>
                  <a:srgbClr val="CFC731"/>
                </a:solidFill>
                <a:round/>
                <a:headEnd/>
                <a:tailEnd/>
              </a:ln>
            </p:spPr>
            <p:txBody>
              <a:bodyPr wrap="none" anchor="ctr"/>
              <a:lstStyle/>
              <a:p>
                <a:endParaRPr lang="en-US"/>
              </a:p>
            </p:txBody>
          </p:sp>
          <p:sp>
            <p:nvSpPr>
              <p:cNvPr id="3416" name="Freeform 719"/>
              <p:cNvSpPr>
                <a:spLocks noChangeAspect="1"/>
              </p:cNvSpPr>
              <p:nvPr/>
            </p:nvSpPr>
            <p:spPr bwMode="auto">
              <a:xfrm flipH="1">
                <a:off x="3456" y="1884"/>
                <a:ext cx="70" cy="92"/>
              </a:xfrm>
              <a:custGeom>
                <a:avLst/>
                <a:gdLst>
                  <a:gd name="T0" fmla="*/ 0 w 70"/>
                  <a:gd name="T1" fmla="*/ 84 h 92"/>
                  <a:gd name="T2" fmla="*/ 64 w 70"/>
                  <a:gd name="T3" fmla="*/ 8 h 92"/>
                  <a:gd name="T4" fmla="*/ 70 w 70"/>
                  <a:gd name="T5" fmla="*/ 0 h 92"/>
                  <a:gd name="T6" fmla="*/ 30 w 70"/>
                  <a:gd name="T7" fmla="*/ 62 h 92"/>
                  <a:gd name="T8" fmla="*/ 16 w 70"/>
                  <a:gd name="T9" fmla="*/ 76 h 92"/>
                  <a:gd name="T10" fmla="*/ 12 w 70"/>
                  <a:gd name="T11" fmla="*/ 82 h 92"/>
                  <a:gd name="T12" fmla="*/ 0 w 70"/>
                  <a:gd name="T13" fmla="*/ 84 h 92"/>
                  <a:gd name="T14" fmla="*/ 0 60000 65536"/>
                  <a:gd name="T15" fmla="*/ 0 60000 65536"/>
                  <a:gd name="T16" fmla="*/ 0 60000 65536"/>
                  <a:gd name="T17" fmla="*/ 0 60000 65536"/>
                  <a:gd name="T18" fmla="*/ 0 60000 65536"/>
                  <a:gd name="T19" fmla="*/ 0 60000 65536"/>
                  <a:gd name="T20" fmla="*/ 0 60000 65536"/>
                  <a:gd name="T21" fmla="*/ 0 w 70"/>
                  <a:gd name="T22" fmla="*/ 0 h 92"/>
                  <a:gd name="T23" fmla="*/ 70 w 70"/>
                  <a:gd name="T24" fmla="*/ 92 h 9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0" h="92">
                    <a:moveTo>
                      <a:pt x="0" y="84"/>
                    </a:moveTo>
                    <a:cubicBezTo>
                      <a:pt x="31" y="62"/>
                      <a:pt x="5" y="81"/>
                      <a:pt x="64" y="8"/>
                    </a:cubicBezTo>
                    <a:cubicBezTo>
                      <a:pt x="66" y="5"/>
                      <a:pt x="70" y="0"/>
                      <a:pt x="70" y="0"/>
                    </a:cubicBezTo>
                    <a:cubicBezTo>
                      <a:pt x="66" y="26"/>
                      <a:pt x="48" y="44"/>
                      <a:pt x="30" y="62"/>
                    </a:cubicBezTo>
                    <a:cubicBezTo>
                      <a:pt x="25" y="66"/>
                      <a:pt x="20" y="71"/>
                      <a:pt x="16" y="76"/>
                    </a:cubicBezTo>
                    <a:cubicBezTo>
                      <a:pt x="14" y="77"/>
                      <a:pt x="13" y="80"/>
                      <a:pt x="12" y="82"/>
                    </a:cubicBezTo>
                    <a:cubicBezTo>
                      <a:pt x="8" y="85"/>
                      <a:pt x="0" y="92"/>
                      <a:pt x="0" y="84"/>
                    </a:cubicBezTo>
                    <a:close/>
                  </a:path>
                </a:pathLst>
              </a:custGeom>
              <a:solidFill>
                <a:srgbClr val="CFC731"/>
              </a:solidFill>
              <a:ln w="9525">
                <a:solidFill>
                  <a:srgbClr val="CFC731"/>
                </a:solidFill>
                <a:round/>
                <a:headEnd/>
                <a:tailEnd/>
              </a:ln>
            </p:spPr>
            <p:txBody>
              <a:bodyPr wrap="none" anchor="ctr"/>
              <a:lstStyle/>
              <a:p>
                <a:endParaRPr lang="en-US"/>
              </a:p>
            </p:txBody>
          </p:sp>
        </p:grpSp>
        <p:grpSp>
          <p:nvGrpSpPr>
            <p:cNvPr id="3394" name="Group 720"/>
            <p:cNvGrpSpPr>
              <a:grpSpLocks noChangeAspect="1"/>
            </p:cNvGrpSpPr>
            <p:nvPr/>
          </p:nvGrpSpPr>
          <p:grpSpPr bwMode="auto">
            <a:xfrm>
              <a:off x="4936" y="844"/>
              <a:ext cx="88" cy="155"/>
              <a:chOff x="3456" y="1772"/>
              <a:chExt cx="148" cy="206"/>
            </a:xfrm>
          </p:grpSpPr>
          <p:sp>
            <p:nvSpPr>
              <p:cNvPr id="3407" name="Freeform 721"/>
              <p:cNvSpPr>
                <a:spLocks noChangeAspect="1"/>
              </p:cNvSpPr>
              <p:nvPr/>
            </p:nvSpPr>
            <p:spPr bwMode="auto">
              <a:xfrm>
                <a:off x="3466" y="1806"/>
                <a:ext cx="67" cy="172"/>
              </a:xfrm>
              <a:custGeom>
                <a:avLst/>
                <a:gdLst>
                  <a:gd name="T0" fmla="*/ 66 w 67"/>
                  <a:gd name="T1" fmla="*/ 172 h 172"/>
                  <a:gd name="T2" fmla="*/ 48 w 67"/>
                  <a:gd name="T3" fmla="*/ 146 h 172"/>
                  <a:gd name="T4" fmla="*/ 8 w 67"/>
                  <a:gd name="T5" fmla="*/ 18 h 172"/>
                  <a:gd name="T6" fmla="*/ 8 w 67"/>
                  <a:gd name="T7" fmla="*/ 0 h 172"/>
                  <a:gd name="T8" fmla="*/ 12 w 67"/>
                  <a:gd name="T9" fmla="*/ 12 h 172"/>
                  <a:gd name="T10" fmla="*/ 30 w 67"/>
                  <a:gd name="T11" fmla="*/ 48 h 172"/>
                  <a:gd name="T12" fmla="*/ 50 w 67"/>
                  <a:gd name="T13" fmla="*/ 120 h 172"/>
                  <a:gd name="T14" fmla="*/ 66 w 67"/>
                  <a:gd name="T15" fmla="*/ 160 h 172"/>
                  <a:gd name="T16" fmla="*/ 66 w 67"/>
                  <a:gd name="T17" fmla="*/ 172 h 17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7"/>
                  <a:gd name="T28" fmla="*/ 0 h 172"/>
                  <a:gd name="T29" fmla="*/ 67 w 67"/>
                  <a:gd name="T30" fmla="*/ 172 h 17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7" h="172">
                    <a:moveTo>
                      <a:pt x="66" y="172"/>
                    </a:moveTo>
                    <a:cubicBezTo>
                      <a:pt x="63" y="161"/>
                      <a:pt x="54" y="155"/>
                      <a:pt x="48" y="146"/>
                    </a:cubicBezTo>
                    <a:cubicBezTo>
                      <a:pt x="40" y="114"/>
                      <a:pt x="31" y="41"/>
                      <a:pt x="8" y="18"/>
                    </a:cubicBezTo>
                    <a:cubicBezTo>
                      <a:pt x="7" y="15"/>
                      <a:pt x="0" y="0"/>
                      <a:pt x="8" y="0"/>
                    </a:cubicBezTo>
                    <a:cubicBezTo>
                      <a:pt x="12" y="0"/>
                      <a:pt x="9" y="8"/>
                      <a:pt x="12" y="12"/>
                    </a:cubicBezTo>
                    <a:cubicBezTo>
                      <a:pt x="19" y="23"/>
                      <a:pt x="22" y="36"/>
                      <a:pt x="30" y="48"/>
                    </a:cubicBezTo>
                    <a:cubicBezTo>
                      <a:pt x="36" y="72"/>
                      <a:pt x="44" y="95"/>
                      <a:pt x="50" y="120"/>
                    </a:cubicBezTo>
                    <a:cubicBezTo>
                      <a:pt x="53" y="135"/>
                      <a:pt x="51" y="150"/>
                      <a:pt x="66" y="160"/>
                    </a:cubicBezTo>
                    <a:cubicBezTo>
                      <a:pt x="67" y="163"/>
                      <a:pt x="66" y="172"/>
                      <a:pt x="66" y="172"/>
                    </a:cubicBezTo>
                    <a:close/>
                  </a:path>
                </a:pathLst>
              </a:custGeom>
              <a:solidFill>
                <a:srgbClr val="CFC731"/>
              </a:solidFill>
              <a:ln w="9525">
                <a:solidFill>
                  <a:srgbClr val="CFC731"/>
                </a:solidFill>
                <a:round/>
                <a:headEnd/>
                <a:tailEnd/>
              </a:ln>
            </p:spPr>
            <p:txBody>
              <a:bodyPr wrap="none" anchor="ctr"/>
              <a:lstStyle/>
              <a:p>
                <a:endParaRPr lang="en-US"/>
              </a:p>
            </p:txBody>
          </p:sp>
          <p:sp>
            <p:nvSpPr>
              <p:cNvPr id="3408" name="Freeform 722"/>
              <p:cNvSpPr>
                <a:spLocks noChangeAspect="1"/>
              </p:cNvSpPr>
              <p:nvPr/>
            </p:nvSpPr>
            <p:spPr bwMode="auto">
              <a:xfrm>
                <a:off x="3514" y="1772"/>
                <a:ext cx="24" cy="206"/>
              </a:xfrm>
              <a:custGeom>
                <a:avLst/>
                <a:gdLst>
                  <a:gd name="T0" fmla="*/ 8 w 24"/>
                  <a:gd name="T1" fmla="*/ 196 h 206"/>
                  <a:gd name="T2" fmla="*/ 4 w 24"/>
                  <a:gd name="T3" fmla="*/ 158 h 206"/>
                  <a:gd name="T4" fmla="*/ 8 w 24"/>
                  <a:gd name="T5" fmla="*/ 138 h 206"/>
                  <a:gd name="T6" fmla="*/ 0 w 24"/>
                  <a:gd name="T7" fmla="*/ 100 h 206"/>
                  <a:gd name="T8" fmla="*/ 12 w 24"/>
                  <a:gd name="T9" fmla="*/ 0 h 206"/>
                  <a:gd name="T10" fmla="*/ 14 w 24"/>
                  <a:gd name="T11" fmla="*/ 32 h 206"/>
                  <a:gd name="T12" fmla="*/ 16 w 24"/>
                  <a:gd name="T13" fmla="*/ 116 h 206"/>
                  <a:gd name="T14" fmla="*/ 12 w 24"/>
                  <a:gd name="T15" fmla="*/ 206 h 206"/>
                  <a:gd name="T16" fmla="*/ 8 w 24"/>
                  <a:gd name="T17" fmla="*/ 196 h 20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4"/>
                  <a:gd name="T28" fmla="*/ 0 h 206"/>
                  <a:gd name="T29" fmla="*/ 24 w 24"/>
                  <a:gd name="T30" fmla="*/ 206 h 20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4" h="206">
                    <a:moveTo>
                      <a:pt x="8" y="196"/>
                    </a:moveTo>
                    <a:cubicBezTo>
                      <a:pt x="12" y="183"/>
                      <a:pt x="7" y="170"/>
                      <a:pt x="4" y="158"/>
                    </a:cubicBezTo>
                    <a:cubicBezTo>
                      <a:pt x="4" y="151"/>
                      <a:pt x="8" y="144"/>
                      <a:pt x="8" y="138"/>
                    </a:cubicBezTo>
                    <a:cubicBezTo>
                      <a:pt x="6" y="125"/>
                      <a:pt x="0" y="100"/>
                      <a:pt x="0" y="100"/>
                    </a:cubicBezTo>
                    <a:cubicBezTo>
                      <a:pt x="2" y="67"/>
                      <a:pt x="1" y="30"/>
                      <a:pt x="12" y="0"/>
                    </a:cubicBezTo>
                    <a:cubicBezTo>
                      <a:pt x="18" y="18"/>
                      <a:pt x="16" y="7"/>
                      <a:pt x="14" y="32"/>
                    </a:cubicBezTo>
                    <a:cubicBezTo>
                      <a:pt x="13" y="55"/>
                      <a:pt x="7" y="91"/>
                      <a:pt x="16" y="116"/>
                    </a:cubicBezTo>
                    <a:cubicBezTo>
                      <a:pt x="17" y="144"/>
                      <a:pt x="24" y="180"/>
                      <a:pt x="12" y="206"/>
                    </a:cubicBezTo>
                    <a:cubicBezTo>
                      <a:pt x="3" y="203"/>
                      <a:pt x="5" y="206"/>
                      <a:pt x="8" y="196"/>
                    </a:cubicBezTo>
                    <a:close/>
                  </a:path>
                </a:pathLst>
              </a:custGeom>
              <a:solidFill>
                <a:srgbClr val="CFC731"/>
              </a:solidFill>
              <a:ln w="9525">
                <a:solidFill>
                  <a:srgbClr val="CFC731"/>
                </a:solidFill>
                <a:round/>
                <a:headEnd/>
                <a:tailEnd/>
              </a:ln>
            </p:spPr>
            <p:txBody>
              <a:bodyPr wrap="none" anchor="ctr"/>
              <a:lstStyle/>
              <a:p>
                <a:endParaRPr lang="en-US"/>
              </a:p>
            </p:txBody>
          </p:sp>
          <p:sp>
            <p:nvSpPr>
              <p:cNvPr id="3409" name="Freeform 723"/>
              <p:cNvSpPr>
                <a:spLocks noChangeAspect="1"/>
              </p:cNvSpPr>
              <p:nvPr/>
            </p:nvSpPr>
            <p:spPr bwMode="auto">
              <a:xfrm>
                <a:off x="3531" y="1804"/>
                <a:ext cx="52" cy="172"/>
              </a:xfrm>
              <a:custGeom>
                <a:avLst/>
                <a:gdLst>
                  <a:gd name="T0" fmla="*/ 1 w 52"/>
                  <a:gd name="T1" fmla="*/ 170 h 172"/>
                  <a:gd name="T2" fmla="*/ 7 w 52"/>
                  <a:gd name="T3" fmla="*/ 142 h 172"/>
                  <a:gd name="T4" fmla="*/ 43 w 52"/>
                  <a:gd name="T5" fmla="*/ 0 h 172"/>
                  <a:gd name="T6" fmla="*/ 29 w 52"/>
                  <a:gd name="T7" fmla="*/ 80 h 172"/>
                  <a:gd name="T8" fmla="*/ 13 w 52"/>
                  <a:gd name="T9" fmla="*/ 148 h 172"/>
                  <a:gd name="T10" fmla="*/ 1 w 52"/>
                  <a:gd name="T11" fmla="*/ 170 h 172"/>
                  <a:gd name="T12" fmla="*/ 0 60000 65536"/>
                  <a:gd name="T13" fmla="*/ 0 60000 65536"/>
                  <a:gd name="T14" fmla="*/ 0 60000 65536"/>
                  <a:gd name="T15" fmla="*/ 0 60000 65536"/>
                  <a:gd name="T16" fmla="*/ 0 60000 65536"/>
                  <a:gd name="T17" fmla="*/ 0 60000 65536"/>
                  <a:gd name="T18" fmla="*/ 0 w 52"/>
                  <a:gd name="T19" fmla="*/ 0 h 172"/>
                  <a:gd name="T20" fmla="*/ 52 w 52"/>
                  <a:gd name="T21" fmla="*/ 172 h 172"/>
                </a:gdLst>
                <a:ahLst/>
                <a:cxnLst>
                  <a:cxn ang="T12">
                    <a:pos x="T0" y="T1"/>
                  </a:cxn>
                  <a:cxn ang="T13">
                    <a:pos x="T2" y="T3"/>
                  </a:cxn>
                  <a:cxn ang="T14">
                    <a:pos x="T4" y="T5"/>
                  </a:cxn>
                  <a:cxn ang="T15">
                    <a:pos x="T6" y="T7"/>
                  </a:cxn>
                  <a:cxn ang="T16">
                    <a:pos x="T8" y="T9"/>
                  </a:cxn>
                  <a:cxn ang="T17">
                    <a:pos x="T10" y="T11"/>
                  </a:cxn>
                </a:cxnLst>
                <a:rect l="T18" t="T19" r="T20" b="T21"/>
                <a:pathLst>
                  <a:path w="52" h="172">
                    <a:moveTo>
                      <a:pt x="1" y="170"/>
                    </a:moveTo>
                    <a:cubicBezTo>
                      <a:pt x="10" y="156"/>
                      <a:pt x="0" y="172"/>
                      <a:pt x="7" y="142"/>
                    </a:cubicBezTo>
                    <a:cubicBezTo>
                      <a:pt x="15" y="99"/>
                      <a:pt x="29" y="40"/>
                      <a:pt x="43" y="0"/>
                    </a:cubicBezTo>
                    <a:cubicBezTo>
                      <a:pt x="52" y="27"/>
                      <a:pt x="35" y="53"/>
                      <a:pt x="29" y="80"/>
                    </a:cubicBezTo>
                    <a:cubicBezTo>
                      <a:pt x="26" y="114"/>
                      <a:pt x="22" y="119"/>
                      <a:pt x="13" y="148"/>
                    </a:cubicBezTo>
                    <a:cubicBezTo>
                      <a:pt x="10" y="155"/>
                      <a:pt x="8" y="170"/>
                      <a:pt x="1" y="170"/>
                    </a:cubicBezTo>
                    <a:close/>
                  </a:path>
                </a:pathLst>
              </a:custGeom>
              <a:solidFill>
                <a:srgbClr val="CFC731"/>
              </a:solidFill>
              <a:ln w="9525">
                <a:solidFill>
                  <a:srgbClr val="CFC731"/>
                </a:solidFill>
                <a:round/>
                <a:headEnd/>
                <a:tailEnd/>
              </a:ln>
            </p:spPr>
            <p:txBody>
              <a:bodyPr wrap="none" anchor="ctr"/>
              <a:lstStyle/>
              <a:p>
                <a:endParaRPr lang="en-US"/>
              </a:p>
            </p:txBody>
          </p:sp>
          <p:sp>
            <p:nvSpPr>
              <p:cNvPr id="3410" name="Freeform 724"/>
              <p:cNvSpPr>
                <a:spLocks noChangeAspect="1"/>
              </p:cNvSpPr>
              <p:nvPr/>
            </p:nvSpPr>
            <p:spPr bwMode="auto">
              <a:xfrm>
                <a:off x="3534" y="1886"/>
                <a:ext cx="70" cy="92"/>
              </a:xfrm>
              <a:custGeom>
                <a:avLst/>
                <a:gdLst>
                  <a:gd name="T0" fmla="*/ 0 w 70"/>
                  <a:gd name="T1" fmla="*/ 84 h 92"/>
                  <a:gd name="T2" fmla="*/ 64 w 70"/>
                  <a:gd name="T3" fmla="*/ 8 h 92"/>
                  <a:gd name="T4" fmla="*/ 70 w 70"/>
                  <a:gd name="T5" fmla="*/ 0 h 92"/>
                  <a:gd name="T6" fmla="*/ 30 w 70"/>
                  <a:gd name="T7" fmla="*/ 62 h 92"/>
                  <a:gd name="T8" fmla="*/ 16 w 70"/>
                  <a:gd name="T9" fmla="*/ 76 h 92"/>
                  <a:gd name="T10" fmla="*/ 12 w 70"/>
                  <a:gd name="T11" fmla="*/ 82 h 92"/>
                  <a:gd name="T12" fmla="*/ 0 w 70"/>
                  <a:gd name="T13" fmla="*/ 84 h 92"/>
                  <a:gd name="T14" fmla="*/ 0 60000 65536"/>
                  <a:gd name="T15" fmla="*/ 0 60000 65536"/>
                  <a:gd name="T16" fmla="*/ 0 60000 65536"/>
                  <a:gd name="T17" fmla="*/ 0 60000 65536"/>
                  <a:gd name="T18" fmla="*/ 0 60000 65536"/>
                  <a:gd name="T19" fmla="*/ 0 60000 65536"/>
                  <a:gd name="T20" fmla="*/ 0 60000 65536"/>
                  <a:gd name="T21" fmla="*/ 0 w 70"/>
                  <a:gd name="T22" fmla="*/ 0 h 92"/>
                  <a:gd name="T23" fmla="*/ 70 w 70"/>
                  <a:gd name="T24" fmla="*/ 92 h 9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0" h="92">
                    <a:moveTo>
                      <a:pt x="0" y="84"/>
                    </a:moveTo>
                    <a:cubicBezTo>
                      <a:pt x="31" y="62"/>
                      <a:pt x="5" y="81"/>
                      <a:pt x="64" y="8"/>
                    </a:cubicBezTo>
                    <a:cubicBezTo>
                      <a:pt x="66" y="5"/>
                      <a:pt x="70" y="0"/>
                      <a:pt x="70" y="0"/>
                    </a:cubicBezTo>
                    <a:cubicBezTo>
                      <a:pt x="66" y="26"/>
                      <a:pt x="48" y="44"/>
                      <a:pt x="30" y="62"/>
                    </a:cubicBezTo>
                    <a:cubicBezTo>
                      <a:pt x="25" y="66"/>
                      <a:pt x="20" y="71"/>
                      <a:pt x="16" y="76"/>
                    </a:cubicBezTo>
                    <a:cubicBezTo>
                      <a:pt x="14" y="77"/>
                      <a:pt x="13" y="80"/>
                      <a:pt x="12" y="82"/>
                    </a:cubicBezTo>
                    <a:cubicBezTo>
                      <a:pt x="8" y="85"/>
                      <a:pt x="0" y="92"/>
                      <a:pt x="0" y="84"/>
                    </a:cubicBezTo>
                    <a:close/>
                  </a:path>
                </a:pathLst>
              </a:custGeom>
              <a:solidFill>
                <a:srgbClr val="CFC731"/>
              </a:solidFill>
              <a:ln w="9525">
                <a:solidFill>
                  <a:srgbClr val="CFC731"/>
                </a:solidFill>
                <a:round/>
                <a:headEnd/>
                <a:tailEnd/>
              </a:ln>
            </p:spPr>
            <p:txBody>
              <a:bodyPr wrap="none" anchor="ctr"/>
              <a:lstStyle/>
              <a:p>
                <a:endParaRPr lang="en-US"/>
              </a:p>
            </p:txBody>
          </p:sp>
          <p:sp>
            <p:nvSpPr>
              <p:cNvPr id="3411" name="Freeform 725"/>
              <p:cNvSpPr>
                <a:spLocks noChangeAspect="1"/>
              </p:cNvSpPr>
              <p:nvPr/>
            </p:nvSpPr>
            <p:spPr bwMode="auto">
              <a:xfrm flipH="1">
                <a:off x="3456" y="1884"/>
                <a:ext cx="70" cy="92"/>
              </a:xfrm>
              <a:custGeom>
                <a:avLst/>
                <a:gdLst>
                  <a:gd name="T0" fmla="*/ 0 w 70"/>
                  <a:gd name="T1" fmla="*/ 84 h 92"/>
                  <a:gd name="T2" fmla="*/ 64 w 70"/>
                  <a:gd name="T3" fmla="*/ 8 h 92"/>
                  <a:gd name="T4" fmla="*/ 70 w 70"/>
                  <a:gd name="T5" fmla="*/ 0 h 92"/>
                  <a:gd name="T6" fmla="*/ 30 w 70"/>
                  <a:gd name="T7" fmla="*/ 62 h 92"/>
                  <a:gd name="T8" fmla="*/ 16 w 70"/>
                  <a:gd name="T9" fmla="*/ 76 h 92"/>
                  <a:gd name="T10" fmla="*/ 12 w 70"/>
                  <a:gd name="T11" fmla="*/ 82 h 92"/>
                  <a:gd name="T12" fmla="*/ 0 w 70"/>
                  <a:gd name="T13" fmla="*/ 84 h 92"/>
                  <a:gd name="T14" fmla="*/ 0 60000 65536"/>
                  <a:gd name="T15" fmla="*/ 0 60000 65536"/>
                  <a:gd name="T16" fmla="*/ 0 60000 65536"/>
                  <a:gd name="T17" fmla="*/ 0 60000 65536"/>
                  <a:gd name="T18" fmla="*/ 0 60000 65536"/>
                  <a:gd name="T19" fmla="*/ 0 60000 65536"/>
                  <a:gd name="T20" fmla="*/ 0 60000 65536"/>
                  <a:gd name="T21" fmla="*/ 0 w 70"/>
                  <a:gd name="T22" fmla="*/ 0 h 92"/>
                  <a:gd name="T23" fmla="*/ 70 w 70"/>
                  <a:gd name="T24" fmla="*/ 92 h 9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0" h="92">
                    <a:moveTo>
                      <a:pt x="0" y="84"/>
                    </a:moveTo>
                    <a:cubicBezTo>
                      <a:pt x="31" y="62"/>
                      <a:pt x="5" y="81"/>
                      <a:pt x="64" y="8"/>
                    </a:cubicBezTo>
                    <a:cubicBezTo>
                      <a:pt x="66" y="5"/>
                      <a:pt x="70" y="0"/>
                      <a:pt x="70" y="0"/>
                    </a:cubicBezTo>
                    <a:cubicBezTo>
                      <a:pt x="66" y="26"/>
                      <a:pt x="48" y="44"/>
                      <a:pt x="30" y="62"/>
                    </a:cubicBezTo>
                    <a:cubicBezTo>
                      <a:pt x="25" y="66"/>
                      <a:pt x="20" y="71"/>
                      <a:pt x="16" y="76"/>
                    </a:cubicBezTo>
                    <a:cubicBezTo>
                      <a:pt x="14" y="77"/>
                      <a:pt x="13" y="80"/>
                      <a:pt x="12" y="82"/>
                    </a:cubicBezTo>
                    <a:cubicBezTo>
                      <a:pt x="8" y="85"/>
                      <a:pt x="0" y="92"/>
                      <a:pt x="0" y="84"/>
                    </a:cubicBezTo>
                    <a:close/>
                  </a:path>
                </a:pathLst>
              </a:custGeom>
              <a:solidFill>
                <a:srgbClr val="CFC731"/>
              </a:solidFill>
              <a:ln w="9525">
                <a:solidFill>
                  <a:srgbClr val="CFC731"/>
                </a:solidFill>
                <a:round/>
                <a:headEnd/>
                <a:tailEnd/>
              </a:ln>
            </p:spPr>
            <p:txBody>
              <a:bodyPr wrap="none" anchor="ctr"/>
              <a:lstStyle/>
              <a:p>
                <a:endParaRPr lang="en-US"/>
              </a:p>
            </p:txBody>
          </p:sp>
        </p:grpSp>
        <p:grpSp>
          <p:nvGrpSpPr>
            <p:cNvPr id="3395" name="Group 726"/>
            <p:cNvGrpSpPr>
              <a:grpSpLocks noChangeAspect="1"/>
            </p:cNvGrpSpPr>
            <p:nvPr/>
          </p:nvGrpSpPr>
          <p:grpSpPr bwMode="auto">
            <a:xfrm>
              <a:off x="5984" y="732"/>
              <a:ext cx="88" cy="155"/>
              <a:chOff x="3456" y="1772"/>
              <a:chExt cx="148" cy="206"/>
            </a:xfrm>
          </p:grpSpPr>
          <p:sp>
            <p:nvSpPr>
              <p:cNvPr id="3402" name="Freeform 727"/>
              <p:cNvSpPr>
                <a:spLocks noChangeAspect="1"/>
              </p:cNvSpPr>
              <p:nvPr/>
            </p:nvSpPr>
            <p:spPr bwMode="auto">
              <a:xfrm>
                <a:off x="3466" y="1806"/>
                <a:ext cx="67" cy="172"/>
              </a:xfrm>
              <a:custGeom>
                <a:avLst/>
                <a:gdLst>
                  <a:gd name="T0" fmla="*/ 66 w 67"/>
                  <a:gd name="T1" fmla="*/ 172 h 172"/>
                  <a:gd name="T2" fmla="*/ 48 w 67"/>
                  <a:gd name="T3" fmla="*/ 146 h 172"/>
                  <a:gd name="T4" fmla="*/ 8 w 67"/>
                  <a:gd name="T5" fmla="*/ 18 h 172"/>
                  <a:gd name="T6" fmla="*/ 8 w 67"/>
                  <a:gd name="T7" fmla="*/ 0 h 172"/>
                  <a:gd name="T8" fmla="*/ 12 w 67"/>
                  <a:gd name="T9" fmla="*/ 12 h 172"/>
                  <a:gd name="T10" fmla="*/ 30 w 67"/>
                  <a:gd name="T11" fmla="*/ 48 h 172"/>
                  <a:gd name="T12" fmla="*/ 50 w 67"/>
                  <a:gd name="T13" fmla="*/ 120 h 172"/>
                  <a:gd name="T14" fmla="*/ 66 w 67"/>
                  <a:gd name="T15" fmla="*/ 160 h 172"/>
                  <a:gd name="T16" fmla="*/ 66 w 67"/>
                  <a:gd name="T17" fmla="*/ 172 h 17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7"/>
                  <a:gd name="T28" fmla="*/ 0 h 172"/>
                  <a:gd name="T29" fmla="*/ 67 w 67"/>
                  <a:gd name="T30" fmla="*/ 172 h 17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7" h="172">
                    <a:moveTo>
                      <a:pt x="66" y="172"/>
                    </a:moveTo>
                    <a:cubicBezTo>
                      <a:pt x="63" y="161"/>
                      <a:pt x="54" y="155"/>
                      <a:pt x="48" y="146"/>
                    </a:cubicBezTo>
                    <a:cubicBezTo>
                      <a:pt x="40" y="114"/>
                      <a:pt x="31" y="41"/>
                      <a:pt x="8" y="18"/>
                    </a:cubicBezTo>
                    <a:cubicBezTo>
                      <a:pt x="7" y="15"/>
                      <a:pt x="0" y="0"/>
                      <a:pt x="8" y="0"/>
                    </a:cubicBezTo>
                    <a:cubicBezTo>
                      <a:pt x="12" y="0"/>
                      <a:pt x="9" y="8"/>
                      <a:pt x="12" y="12"/>
                    </a:cubicBezTo>
                    <a:cubicBezTo>
                      <a:pt x="19" y="23"/>
                      <a:pt x="22" y="36"/>
                      <a:pt x="30" y="48"/>
                    </a:cubicBezTo>
                    <a:cubicBezTo>
                      <a:pt x="36" y="72"/>
                      <a:pt x="44" y="95"/>
                      <a:pt x="50" y="120"/>
                    </a:cubicBezTo>
                    <a:cubicBezTo>
                      <a:pt x="53" y="135"/>
                      <a:pt x="51" y="150"/>
                      <a:pt x="66" y="160"/>
                    </a:cubicBezTo>
                    <a:cubicBezTo>
                      <a:pt x="67" y="163"/>
                      <a:pt x="66" y="172"/>
                      <a:pt x="66" y="172"/>
                    </a:cubicBezTo>
                    <a:close/>
                  </a:path>
                </a:pathLst>
              </a:custGeom>
              <a:solidFill>
                <a:srgbClr val="CFC731"/>
              </a:solidFill>
              <a:ln w="9525">
                <a:solidFill>
                  <a:srgbClr val="CFC731"/>
                </a:solidFill>
                <a:round/>
                <a:headEnd/>
                <a:tailEnd/>
              </a:ln>
            </p:spPr>
            <p:txBody>
              <a:bodyPr wrap="none" anchor="ctr"/>
              <a:lstStyle/>
              <a:p>
                <a:endParaRPr lang="en-US"/>
              </a:p>
            </p:txBody>
          </p:sp>
          <p:sp>
            <p:nvSpPr>
              <p:cNvPr id="3403" name="Freeform 728"/>
              <p:cNvSpPr>
                <a:spLocks noChangeAspect="1"/>
              </p:cNvSpPr>
              <p:nvPr/>
            </p:nvSpPr>
            <p:spPr bwMode="auto">
              <a:xfrm>
                <a:off x="3514" y="1772"/>
                <a:ext cx="24" cy="206"/>
              </a:xfrm>
              <a:custGeom>
                <a:avLst/>
                <a:gdLst>
                  <a:gd name="T0" fmla="*/ 8 w 24"/>
                  <a:gd name="T1" fmla="*/ 196 h 206"/>
                  <a:gd name="T2" fmla="*/ 4 w 24"/>
                  <a:gd name="T3" fmla="*/ 158 h 206"/>
                  <a:gd name="T4" fmla="*/ 8 w 24"/>
                  <a:gd name="T5" fmla="*/ 138 h 206"/>
                  <a:gd name="T6" fmla="*/ 0 w 24"/>
                  <a:gd name="T7" fmla="*/ 100 h 206"/>
                  <a:gd name="T8" fmla="*/ 12 w 24"/>
                  <a:gd name="T9" fmla="*/ 0 h 206"/>
                  <a:gd name="T10" fmla="*/ 14 w 24"/>
                  <a:gd name="T11" fmla="*/ 32 h 206"/>
                  <a:gd name="T12" fmla="*/ 16 w 24"/>
                  <a:gd name="T13" fmla="*/ 116 h 206"/>
                  <a:gd name="T14" fmla="*/ 12 w 24"/>
                  <a:gd name="T15" fmla="*/ 206 h 206"/>
                  <a:gd name="T16" fmla="*/ 8 w 24"/>
                  <a:gd name="T17" fmla="*/ 196 h 20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4"/>
                  <a:gd name="T28" fmla="*/ 0 h 206"/>
                  <a:gd name="T29" fmla="*/ 24 w 24"/>
                  <a:gd name="T30" fmla="*/ 206 h 20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4" h="206">
                    <a:moveTo>
                      <a:pt x="8" y="196"/>
                    </a:moveTo>
                    <a:cubicBezTo>
                      <a:pt x="12" y="183"/>
                      <a:pt x="7" y="170"/>
                      <a:pt x="4" y="158"/>
                    </a:cubicBezTo>
                    <a:cubicBezTo>
                      <a:pt x="4" y="151"/>
                      <a:pt x="8" y="144"/>
                      <a:pt x="8" y="138"/>
                    </a:cubicBezTo>
                    <a:cubicBezTo>
                      <a:pt x="6" y="125"/>
                      <a:pt x="0" y="100"/>
                      <a:pt x="0" y="100"/>
                    </a:cubicBezTo>
                    <a:cubicBezTo>
                      <a:pt x="2" y="67"/>
                      <a:pt x="1" y="30"/>
                      <a:pt x="12" y="0"/>
                    </a:cubicBezTo>
                    <a:cubicBezTo>
                      <a:pt x="18" y="18"/>
                      <a:pt x="16" y="7"/>
                      <a:pt x="14" y="32"/>
                    </a:cubicBezTo>
                    <a:cubicBezTo>
                      <a:pt x="13" y="55"/>
                      <a:pt x="7" y="91"/>
                      <a:pt x="16" y="116"/>
                    </a:cubicBezTo>
                    <a:cubicBezTo>
                      <a:pt x="17" y="144"/>
                      <a:pt x="24" y="180"/>
                      <a:pt x="12" y="206"/>
                    </a:cubicBezTo>
                    <a:cubicBezTo>
                      <a:pt x="3" y="203"/>
                      <a:pt x="5" y="206"/>
                      <a:pt x="8" y="196"/>
                    </a:cubicBezTo>
                    <a:close/>
                  </a:path>
                </a:pathLst>
              </a:custGeom>
              <a:solidFill>
                <a:srgbClr val="CFC731"/>
              </a:solidFill>
              <a:ln w="9525">
                <a:solidFill>
                  <a:srgbClr val="CFC731"/>
                </a:solidFill>
                <a:round/>
                <a:headEnd/>
                <a:tailEnd/>
              </a:ln>
            </p:spPr>
            <p:txBody>
              <a:bodyPr wrap="none" anchor="ctr"/>
              <a:lstStyle/>
              <a:p>
                <a:endParaRPr lang="en-US"/>
              </a:p>
            </p:txBody>
          </p:sp>
          <p:sp>
            <p:nvSpPr>
              <p:cNvPr id="3404" name="Freeform 729"/>
              <p:cNvSpPr>
                <a:spLocks noChangeAspect="1"/>
              </p:cNvSpPr>
              <p:nvPr/>
            </p:nvSpPr>
            <p:spPr bwMode="auto">
              <a:xfrm>
                <a:off x="3531" y="1804"/>
                <a:ext cx="52" cy="172"/>
              </a:xfrm>
              <a:custGeom>
                <a:avLst/>
                <a:gdLst>
                  <a:gd name="T0" fmla="*/ 1 w 52"/>
                  <a:gd name="T1" fmla="*/ 170 h 172"/>
                  <a:gd name="T2" fmla="*/ 7 w 52"/>
                  <a:gd name="T3" fmla="*/ 142 h 172"/>
                  <a:gd name="T4" fmla="*/ 43 w 52"/>
                  <a:gd name="T5" fmla="*/ 0 h 172"/>
                  <a:gd name="T6" fmla="*/ 29 w 52"/>
                  <a:gd name="T7" fmla="*/ 80 h 172"/>
                  <a:gd name="T8" fmla="*/ 13 w 52"/>
                  <a:gd name="T9" fmla="*/ 148 h 172"/>
                  <a:gd name="T10" fmla="*/ 1 w 52"/>
                  <a:gd name="T11" fmla="*/ 170 h 172"/>
                  <a:gd name="T12" fmla="*/ 0 60000 65536"/>
                  <a:gd name="T13" fmla="*/ 0 60000 65536"/>
                  <a:gd name="T14" fmla="*/ 0 60000 65536"/>
                  <a:gd name="T15" fmla="*/ 0 60000 65536"/>
                  <a:gd name="T16" fmla="*/ 0 60000 65536"/>
                  <a:gd name="T17" fmla="*/ 0 60000 65536"/>
                  <a:gd name="T18" fmla="*/ 0 w 52"/>
                  <a:gd name="T19" fmla="*/ 0 h 172"/>
                  <a:gd name="T20" fmla="*/ 52 w 52"/>
                  <a:gd name="T21" fmla="*/ 172 h 172"/>
                </a:gdLst>
                <a:ahLst/>
                <a:cxnLst>
                  <a:cxn ang="T12">
                    <a:pos x="T0" y="T1"/>
                  </a:cxn>
                  <a:cxn ang="T13">
                    <a:pos x="T2" y="T3"/>
                  </a:cxn>
                  <a:cxn ang="T14">
                    <a:pos x="T4" y="T5"/>
                  </a:cxn>
                  <a:cxn ang="T15">
                    <a:pos x="T6" y="T7"/>
                  </a:cxn>
                  <a:cxn ang="T16">
                    <a:pos x="T8" y="T9"/>
                  </a:cxn>
                  <a:cxn ang="T17">
                    <a:pos x="T10" y="T11"/>
                  </a:cxn>
                </a:cxnLst>
                <a:rect l="T18" t="T19" r="T20" b="T21"/>
                <a:pathLst>
                  <a:path w="52" h="172">
                    <a:moveTo>
                      <a:pt x="1" y="170"/>
                    </a:moveTo>
                    <a:cubicBezTo>
                      <a:pt x="10" y="156"/>
                      <a:pt x="0" y="172"/>
                      <a:pt x="7" y="142"/>
                    </a:cubicBezTo>
                    <a:cubicBezTo>
                      <a:pt x="15" y="99"/>
                      <a:pt x="29" y="40"/>
                      <a:pt x="43" y="0"/>
                    </a:cubicBezTo>
                    <a:cubicBezTo>
                      <a:pt x="52" y="27"/>
                      <a:pt x="35" y="53"/>
                      <a:pt x="29" y="80"/>
                    </a:cubicBezTo>
                    <a:cubicBezTo>
                      <a:pt x="26" y="114"/>
                      <a:pt x="22" y="119"/>
                      <a:pt x="13" y="148"/>
                    </a:cubicBezTo>
                    <a:cubicBezTo>
                      <a:pt x="10" y="155"/>
                      <a:pt x="8" y="170"/>
                      <a:pt x="1" y="170"/>
                    </a:cubicBezTo>
                    <a:close/>
                  </a:path>
                </a:pathLst>
              </a:custGeom>
              <a:solidFill>
                <a:srgbClr val="CFC731"/>
              </a:solidFill>
              <a:ln w="9525">
                <a:solidFill>
                  <a:srgbClr val="CFC731"/>
                </a:solidFill>
                <a:round/>
                <a:headEnd/>
                <a:tailEnd/>
              </a:ln>
            </p:spPr>
            <p:txBody>
              <a:bodyPr wrap="none" anchor="ctr"/>
              <a:lstStyle/>
              <a:p>
                <a:endParaRPr lang="en-US"/>
              </a:p>
            </p:txBody>
          </p:sp>
          <p:sp>
            <p:nvSpPr>
              <p:cNvPr id="3405" name="Freeform 730"/>
              <p:cNvSpPr>
                <a:spLocks noChangeAspect="1"/>
              </p:cNvSpPr>
              <p:nvPr/>
            </p:nvSpPr>
            <p:spPr bwMode="auto">
              <a:xfrm>
                <a:off x="3534" y="1886"/>
                <a:ext cx="70" cy="92"/>
              </a:xfrm>
              <a:custGeom>
                <a:avLst/>
                <a:gdLst>
                  <a:gd name="T0" fmla="*/ 0 w 70"/>
                  <a:gd name="T1" fmla="*/ 84 h 92"/>
                  <a:gd name="T2" fmla="*/ 64 w 70"/>
                  <a:gd name="T3" fmla="*/ 8 h 92"/>
                  <a:gd name="T4" fmla="*/ 70 w 70"/>
                  <a:gd name="T5" fmla="*/ 0 h 92"/>
                  <a:gd name="T6" fmla="*/ 30 w 70"/>
                  <a:gd name="T7" fmla="*/ 62 h 92"/>
                  <a:gd name="T8" fmla="*/ 16 w 70"/>
                  <a:gd name="T9" fmla="*/ 76 h 92"/>
                  <a:gd name="T10" fmla="*/ 12 w 70"/>
                  <a:gd name="T11" fmla="*/ 82 h 92"/>
                  <a:gd name="T12" fmla="*/ 0 w 70"/>
                  <a:gd name="T13" fmla="*/ 84 h 92"/>
                  <a:gd name="T14" fmla="*/ 0 60000 65536"/>
                  <a:gd name="T15" fmla="*/ 0 60000 65536"/>
                  <a:gd name="T16" fmla="*/ 0 60000 65536"/>
                  <a:gd name="T17" fmla="*/ 0 60000 65536"/>
                  <a:gd name="T18" fmla="*/ 0 60000 65536"/>
                  <a:gd name="T19" fmla="*/ 0 60000 65536"/>
                  <a:gd name="T20" fmla="*/ 0 60000 65536"/>
                  <a:gd name="T21" fmla="*/ 0 w 70"/>
                  <a:gd name="T22" fmla="*/ 0 h 92"/>
                  <a:gd name="T23" fmla="*/ 70 w 70"/>
                  <a:gd name="T24" fmla="*/ 92 h 9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0" h="92">
                    <a:moveTo>
                      <a:pt x="0" y="84"/>
                    </a:moveTo>
                    <a:cubicBezTo>
                      <a:pt x="31" y="62"/>
                      <a:pt x="5" y="81"/>
                      <a:pt x="64" y="8"/>
                    </a:cubicBezTo>
                    <a:cubicBezTo>
                      <a:pt x="66" y="5"/>
                      <a:pt x="70" y="0"/>
                      <a:pt x="70" y="0"/>
                    </a:cubicBezTo>
                    <a:cubicBezTo>
                      <a:pt x="66" y="26"/>
                      <a:pt x="48" y="44"/>
                      <a:pt x="30" y="62"/>
                    </a:cubicBezTo>
                    <a:cubicBezTo>
                      <a:pt x="25" y="66"/>
                      <a:pt x="20" y="71"/>
                      <a:pt x="16" y="76"/>
                    </a:cubicBezTo>
                    <a:cubicBezTo>
                      <a:pt x="14" y="77"/>
                      <a:pt x="13" y="80"/>
                      <a:pt x="12" y="82"/>
                    </a:cubicBezTo>
                    <a:cubicBezTo>
                      <a:pt x="8" y="85"/>
                      <a:pt x="0" y="92"/>
                      <a:pt x="0" y="84"/>
                    </a:cubicBezTo>
                    <a:close/>
                  </a:path>
                </a:pathLst>
              </a:custGeom>
              <a:solidFill>
                <a:srgbClr val="CFC731"/>
              </a:solidFill>
              <a:ln w="9525">
                <a:solidFill>
                  <a:srgbClr val="CFC731"/>
                </a:solidFill>
                <a:round/>
                <a:headEnd/>
                <a:tailEnd/>
              </a:ln>
            </p:spPr>
            <p:txBody>
              <a:bodyPr wrap="none" anchor="ctr"/>
              <a:lstStyle/>
              <a:p>
                <a:endParaRPr lang="en-US"/>
              </a:p>
            </p:txBody>
          </p:sp>
          <p:sp>
            <p:nvSpPr>
              <p:cNvPr id="3406" name="Freeform 731"/>
              <p:cNvSpPr>
                <a:spLocks noChangeAspect="1"/>
              </p:cNvSpPr>
              <p:nvPr/>
            </p:nvSpPr>
            <p:spPr bwMode="auto">
              <a:xfrm flipH="1">
                <a:off x="3456" y="1884"/>
                <a:ext cx="70" cy="92"/>
              </a:xfrm>
              <a:custGeom>
                <a:avLst/>
                <a:gdLst>
                  <a:gd name="T0" fmla="*/ 0 w 70"/>
                  <a:gd name="T1" fmla="*/ 84 h 92"/>
                  <a:gd name="T2" fmla="*/ 64 w 70"/>
                  <a:gd name="T3" fmla="*/ 8 h 92"/>
                  <a:gd name="T4" fmla="*/ 70 w 70"/>
                  <a:gd name="T5" fmla="*/ 0 h 92"/>
                  <a:gd name="T6" fmla="*/ 30 w 70"/>
                  <a:gd name="T7" fmla="*/ 62 h 92"/>
                  <a:gd name="T8" fmla="*/ 16 w 70"/>
                  <a:gd name="T9" fmla="*/ 76 h 92"/>
                  <a:gd name="T10" fmla="*/ 12 w 70"/>
                  <a:gd name="T11" fmla="*/ 82 h 92"/>
                  <a:gd name="T12" fmla="*/ 0 w 70"/>
                  <a:gd name="T13" fmla="*/ 84 h 92"/>
                  <a:gd name="T14" fmla="*/ 0 60000 65536"/>
                  <a:gd name="T15" fmla="*/ 0 60000 65536"/>
                  <a:gd name="T16" fmla="*/ 0 60000 65536"/>
                  <a:gd name="T17" fmla="*/ 0 60000 65536"/>
                  <a:gd name="T18" fmla="*/ 0 60000 65536"/>
                  <a:gd name="T19" fmla="*/ 0 60000 65536"/>
                  <a:gd name="T20" fmla="*/ 0 60000 65536"/>
                  <a:gd name="T21" fmla="*/ 0 w 70"/>
                  <a:gd name="T22" fmla="*/ 0 h 92"/>
                  <a:gd name="T23" fmla="*/ 70 w 70"/>
                  <a:gd name="T24" fmla="*/ 92 h 9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0" h="92">
                    <a:moveTo>
                      <a:pt x="0" y="84"/>
                    </a:moveTo>
                    <a:cubicBezTo>
                      <a:pt x="31" y="62"/>
                      <a:pt x="5" y="81"/>
                      <a:pt x="64" y="8"/>
                    </a:cubicBezTo>
                    <a:cubicBezTo>
                      <a:pt x="66" y="5"/>
                      <a:pt x="70" y="0"/>
                      <a:pt x="70" y="0"/>
                    </a:cubicBezTo>
                    <a:cubicBezTo>
                      <a:pt x="66" y="26"/>
                      <a:pt x="48" y="44"/>
                      <a:pt x="30" y="62"/>
                    </a:cubicBezTo>
                    <a:cubicBezTo>
                      <a:pt x="25" y="66"/>
                      <a:pt x="20" y="71"/>
                      <a:pt x="16" y="76"/>
                    </a:cubicBezTo>
                    <a:cubicBezTo>
                      <a:pt x="14" y="77"/>
                      <a:pt x="13" y="80"/>
                      <a:pt x="12" y="82"/>
                    </a:cubicBezTo>
                    <a:cubicBezTo>
                      <a:pt x="8" y="85"/>
                      <a:pt x="0" y="92"/>
                      <a:pt x="0" y="84"/>
                    </a:cubicBezTo>
                    <a:close/>
                  </a:path>
                </a:pathLst>
              </a:custGeom>
              <a:solidFill>
                <a:srgbClr val="CFC731"/>
              </a:solidFill>
              <a:ln w="9525">
                <a:solidFill>
                  <a:srgbClr val="CFC731"/>
                </a:solidFill>
                <a:round/>
                <a:headEnd/>
                <a:tailEnd/>
              </a:ln>
            </p:spPr>
            <p:txBody>
              <a:bodyPr wrap="none" anchor="ctr"/>
              <a:lstStyle/>
              <a:p>
                <a:endParaRPr lang="en-US"/>
              </a:p>
            </p:txBody>
          </p:sp>
        </p:grpSp>
        <p:grpSp>
          <p:nvGrpSpPr>
            <p:cNvPr id="3396" name="Group 732"/>
            <p:cNvGrpSpPr>
              <a:grpSpLocks noChangeAspect="1"/>
            </p:cNvGrpSpPr>
            <p:nvPr/>
          </p:nvGrpSpPr>
          <p:grpSpPr bwMode="auto">
            <a:xfrm>
              <a:off x="4752" y="676"/>
              <a:ext cx="88" cy="155"/>
              <a:chOff x="3456" y="1772"/>
              <a:chExt cx="148" cy="206"/>
            </a:xfrm>
          </p:grpSpPr>
          <p:sp>
            <p:nvSpPr>
              <p:cNvPr id="3397" name="Freeform 733"/>
              <p:cNvSpPr>
                <a:spLocks noChangeAspect="1"/>
              </p:cNvSpPr>
              <p:nvPr/>
            </p:nvSpPr>
            <p:spPr bwMode="auto">
              <a:xfrm>
                <a:off x="3466" y="1806"/>
                <a:ext cx="67" cy="172"/>
              </a:xfrm>
              <a:custGeom>
                <a:avLst/>
                <a:gdLst>
                  <a:gd name="T0" fmla="*/ 66 w 67"/>
                  <a:gd name="T1" fmla="*/ 172 h 172"/>
                  <a:gd name="T2" fmla="*/ 48 w 67"/>
                  <a:gd name="T3" fmla="*/ 146 h 172"/>
                  <a:gd name="T4" fmla="*/ 8 w 67"/>
                  <a:gd name="T5" fmla="*/ 18 h 172"/>
                  <a:gd name="T6" fmla="*/ 8 w 67"/>
                  <a:gd name="T7" fmla="*/ 0 h 172"/>
                  <a:gd name="T8" fmla="*/ 12 w 67"/>
                  <a:gd name="T9" fmla="*/ 12 h 172"/>
                  <a:gd name="T10" fmla="*/ 30 w 67"/>
                  <a:gd name="T11" fmla="*/ 48 h 172"/>
                  <a:gd name="T12" fmla="*/ 50 w 67"/>
                  <a:gd name="T13" fmla="*/ 120 h 172"/>
                  <a:gd name="T14" fmla="*/ 66 w 67"/>
                  <a:gd name="T15" fmla="*/ 160 h 172"/>
                  <a:gd name="T16" fmla="*/ 66 w 67"/>
                  <a:gd name="T17" fmla="*/ 172 h 17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7"/>
                  <a:gd name="T28" fmla="*/ 0 h 172"/>
                  <a:gd name="T29" fmla="*/ 67 w 67"/>
                  <a:gd name="T30" fmla="*/ 172 h 17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7" h="172">
                    <a:moveTo>
                      <a:pt x="66" y="172"/>
                    </a:moveTo>
                    <a:cubicBezTo>
                      <a:pt x="63" y="161"/>
                      <a:pt x="54" y="155"/>
                      <a:pt x="48" y="146"/>
                    </a:cubicBezTo>
                    <a:cubicBezTo>
                      <a:pt x="40" y="114"/>
                      <a:pt x="31" y="41"/>
                      <a:pt x="8" y="18"/>
                    </a:cubicBezTo>
                    <a:cubicBezTo>
                      <a:pt x="7" y="15"/>
                      <a:pt x="0" y="0"/>
                      <a:pt x="8" y="0"/>
                    </a:cubicBezTo>
                    <a:cubicBezTo>
                      <a:pt x="12" y="0"/>
                      <a:pt x="9" y="8"/>
                      <a:pt x="12" y="12"/>
                    </a:cubicBezTo>
                    <a:cubicBezTo>
                      <a:pt x="19" y="23"/>
                      <a:pt x="22" y="36"/>
                      <a:pt x="30" y="48"/>
                    </a:cubicBezTo>
                    <a:cubicBezTo>
                      <a:pt x="36" y="72"/>
                      <a:pt x="44" y="95"/>
                      <a:pt x="50" y="120"/>
                    </a:cubicBezTo>
                    <a:cubicBezTo>
                      <a:pt x="53" y="135"/>
                      <a:pt x="51" y="150"/>
                      <a:pt x="66" y="160"/>
                    </a:cubicBezTo>
                    <a:cubicBezTo>
                      <a:pt x="67" y="163"/>
                      <a:pt x="66" y="172"/>
                      <a:pt x="66" y="172"/>
                    </a:cubicBezTo>
                    <a:close/>
                  </a:path>
                </a:pathLst>
              </a:custGeom>
              <a:solidFill>
                <a:srgbClr val="CFC731"/>
              </a:solidFill>
              <a:ln w="9525">
                <a:solidFill>
                  <a:srgbClr val="CFC731"/>
                </a:solidFill>
                <a:round/>
                <a:headEnd/>
                <a:tailEnd/>
              </a:ln>
            </p:spPr>
            <p:txBody>
              <a:bodyPr wrap="none" anchor="ctr"/>
              <a:lstStyle/>
              <a:p>
                <a:endParaRPr lang="en-US"/>
              </a:p>
            </p:txBody>
          </p:sp>
          <p:sp>
            <p:nvSpPr>
              <p:cNvPr id="3398" name="Freeform 734"/>
              <p:cNvSpPr>
                <a:spLocks noChangeAspect="1"/>
              </p:cNvSpPr>
              <p:nvPr/>
            </p:nvSpPr>
            <p:spPr bwMode="auto">
              <a:xfrm>
                <a:off x="3514" y="1772"/>
                <a:ext cx="24" cy="206"/>
              </a:xfrm>
              <a:custGeom>
                <a:avLst/>
                <a:gdLst>
                  <a:gd name="T0" fmla="*/ 8 w 24"/>
                  <a:gd name="T1" fmla="*/ 196 h 206"/>
                  <a:gd name="T2" fmla="*/ 4 w 24"/>
                  <a:gd name="T3" fmla="*/ 158 h 206"/>
                  <a:gd name="T4" fmla="*/ 8 w 24"/>
                  <a:gd name="T5" fmla="*/ 138 h 206"/>
                  <a:gd name="T6" fmla="*/ 0 w 24"/>
                  <a:gd name="T7" fmla="*/ 100 h 206"/>
                  <a:gd name="T8" fmla="*/ 12 w 24"/>
                  <a:gd name="T9" fmla="*/ 0 h 206"/>
                  <a:gd name="T10" fmla="*/ 14 w 24"/>
                  <a:gd name="T11" fmla="*/ 32 h 206"/>
                  <a:gd name="T12" fmla="*/ 16 w 24"/>
                  <a:gd name="T13" fmla="*/ 116 h 206"/>
                  <a:gd name="T14" fmla="*/ 12 w 24"/>
                  <a:gd name="T15" fmla="*/ 206 h 206"/>
                  <a:gd name="T16" fmla="*/ 8 w 24"/>
                  <a:gd name="T17" fmla="*/ 196 h 20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4"/>
                  <a:gd name="T28" fmla="*/ 0 h 206"/>
                  <a:gd name="T29" fmla="*/ 24 w 24"/>
                  <a:gd name="T30" fmla="*/ 206 h 20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4" h="206">
                    <a:moveTo>
                      <a:pt x="8" y="196"/>
                    </a:moveTo>
                    <a:cubicBezTo>
                      <a:pt x="12" y="183"/>
                      <a:pt x="7" y="170"/>
                      <a:pt x="4" y="158"/>
                    </a:cubicBezTo>
                    <a:cubicBezTo>
                      <a:pt x="4" y="151"/>
                      <a:pt x="8" y="144"/>
                      <a:pt x="8" y="138"/>
                    </a:cubicBezTo>
                    <a:cubicBezTo>
                      <a:pt x="6" y="125"/>
                      <a:pt x="0" y="100"/>
                      <a:pt x="0" y="100"/>
                    </a:cubicBezTo>
                    <a:cubicBezTo>
                      <a:pt x="2" y="67"/>
                      <a:pt x="1" y="30"/>
                      <a:pt x="12" y="0"/>
                    </a:cubicBezTo>
                    <a:cubicBezTo>
                      <a:pt x="18" y="18"/>
                      <a:pt x="16" y="7"/>
                      <a:pt x="14" y="32"/>
                    </a:cubicBezTo>
                    <a:cubicBezTo>
                      <a:pt x="13" y="55"/>
                      <a:pt x="7" y="91"/>
                      <a:pt x="16" y="116"/>
                    </a:cubicBezTo>
                    <a:cubicBezTo>
                      <a:pt x="17" y="144"/>
                      <a:pt x="24" y="180"/>
                      <a:pt x="12" y="206"/>
                    </a:cubicBezTo>
                    <a:cubicBezTo>
                      <a:pt x="3" y="203"/>
                      <a:pt x="5" y="206"/>
                      <a:pt x="8" y="196"/>
                    </a:cubicBezTo>
                    <a:close/>
                  </a:path>
                </a:pathLst>
              </a:custGeom>
              <a:solidFill>
                <a:srgbClr val="CFC731"/>
              </a:solidFill>
              <a:ln w="9525">
                <a:solidFill>
                  <a:srgbClr val="CFC731"/>
                </a:solidFill>
                <a:round/>
                <a:headEnd/>
                <a:tailEnd/>
              </a:ln>
            </p:spPr>
            <p:txBody>
              <a:bodyPr wrap="none" anchor="ctr"/>
              <a:lstStyle/>
              <a:p>
                <a:endParaRPr lang="en-US"/>
              </a:p>
            </p:txBody>
          </p:sp>
          <p:sp>
            <p:nvSpPr>
              <p:cNvPr id="3399" name="Freeform 735"/>
              <p:cNvSpPr>
                <a:spLocks noChangeAspect="1"/>
              </p:cNvSpPr>
              <p:nvPr/>
            </p:nvSpPr>
            <p:spPr bwMode="auto">
              <a:xfrm>
                <a:off x="3531" y="1804"/>
                <a:ext cx="52" cy="172"/>
              </a:xfrm>
              <a:custGeom>
                <a:avLst/>
                <a:gdLst>
                  <a:gd name="T0" fmla="*/ 1 w 52"/>
                  <a:gd name="T1" fmla="*/ 170 h 172"/>
                  <a:gd name="T2" fmla="*/ 7 w 52"/>
                  <a:gd name="T3" fmla="*/ 142 h 172"/>
                  <a:gd name="T4" fmla="*/ 43 w 52"/>
                  <a:gd name="T5" fmla="*/ 0 h 172"/>
                  <a:gd name="T6" fmla="*/ 29 w 52"/>
                  <a:gd name="T7" fmla="*/ 80 h 172"/>
                  <a:gd name="T8" fmla="*/ 13 w 52"/>
                  <a:gd name="T9" fmla="*/ 148 h 172"/>
                  <a:gd name="T10" fmla="*/ 1 w 52"/>
                  <a:gd name="T11" fmla="*/ 170 h 172"/>
                  <a:gd name="T12" fmla="*/ 0 60000 65536"/>
                  <a:gd name="T13" fmla="*/ 0 60000 65536"/>
                  <a:gd name="T14" fmla="*/ 0 60000 65536"/>
                  <a:gd name="T15" fmla="*/ 0 60000 65536"/>
                  <a:gd name="T16" fmla="*/ 0 60000 65536"/>
                  <a:gd name="T17" fmla="*/ 0 60000 65536"/>
                  <a:gd name="T18" fmla="*/ 0 w 52"/>
                  <a:gd name="T19" fmla="*/ 0 h 172"/>
                  <a:gd name="T20" fmla="*/ 52 w 52"/>
                  <a:gd name="T21" fmla="*/ 172 h 172"/>
                </a:gdLst>
                <a:ahLst/>
                <a:cxnLst>
                  <a:cxn ang="T12">
                    <a:pos x="T0" y="T1"/>
                  </a:cxn>
                  <a:cxn ang="T13">
                    <a:pos x="T2" y="T3"/>
                  </a:cxn>
                  <a:cxn ang="T14">
                    <a:pos x="T4" y="T5"/>
                  </a:cxn>
                  <a:cxn ang="T15">
                    <a:pos x="T6" y="T7"/>
                  </a:cxn>
                  <a:cxn ang="T16">
                    <a:pos x="T8" y="T9"/>
                  </a:cxn>
                  <a:cxn ang="T17">
                    <a:pos x="T10" y="T11"/>
                  </a:cxn>
                </a:cxnLst>
                <a:rect l="T18" t="T19" r="T20" b="T21"/>
                <a:pathLst>
                  <a:path w="52" h="172">
                    <a:moveTo>
                      <a:pt x="1" y="170"/>
                    </a:moveTo>
                    <a:cubicBezTo>
                      <a:pt x="10" y="156"/>
                      <a:pt x="0" y="172"/>
                      <a:pt x="7" y="142"/>
                    </a:cubicBezTo>
                    <a:cubicBezTo>
                      <a:pt x="15" y="99"/>
                      <a:pt x="29" y="40"/>
                      <a:pt x="43" y="0"/>
                    </a:cubicBezTo>
                    <a:cubicBezTo>
                      <a:pt x="52" y="27"/>
                      <a:pt x="35" y="53"/>
                      <a:pt x="29" y="80"/>
                    </a:cubicBezTo>
                    <a:cubicBezTo>
                      <a:pt x="26" y="114"/>
                      <a:pt x="22" y="119"/>
                      <a:pt x="13" y="148"/>
                    </a:cubicBezTo>
                    <a:cubicBezTo>
                      <a:pt x="10" y="155"/>
                      <a:pt x="8" y="170"/>
                      <a:pt x="1" y="170"/>
                    </a:cubicBezTo>
                    <a:close/>
                  </a:path>
                </a:pathLst>
              </a:custGeom>
              <a:solidFill>
                <a:srgbClr val="CFC731"/>
              </a:solidFill>
              <a:ln w="9525">
                <a:solidFill>
                  <a:srgbClr val="CFC731"/>
                </a:solidFill>
                <a:round/>
                <a:headEnd/>
                <a:tailEnd/>
              </a:ln>
            </p:spPr>
            <p:txBody>
              <a:bodyPr wrap="none" anchor="ctr"/>
              <a:lstStyle/>
              <a:p>
                <a:endParaRPr lang="en-US"/>
              </a:p>
            </p:txBody>
          </p:sp>
          <p:sp>
            <p:nvSpPr>
              <p:cNvPr id="3400" name="Freeform 736"/>
              <p:cNvSpPr>
                <a:spLocks noChangeAspect="1"/>
              </p:cNvSpPr>
              <p:nvPr/>
            </p:nvSpPr>
            <p:spPr bwMode="auto">
              <a:xfrm>
                <a:off x="3534" y="1886"/>
                <a:ext cx="70" cy="92"/>
              </a:xfrm>
              <a:custGeom>
                <a:avLst/>
                <a:gdLst>
                  <a:gd name="T0" fmla="*/ 0 w 70"/>
                  <a:gd name="T1" fmla="*/ 84 h 92"/>
                  <a:gd name="T2" fmla="*/ 64 w 70"/>
                  <a:gd name="T3" fmla="*/ 8 h 92"/>
                  <a:gd name="T4" fmla="*/ 70 w 70"/>
                  <a:gd name="T5" fmla="*/ 0 h 92"/>
                  <a:gd name="T6" fmla="*/ 30 w 70"/>
                  <a:gd name="T7" fmla="*/ 62 h 92"/>
                  <a:gd name="T8" fmla="*/ 16 w 70"/>
                  <a:gd name="T9" fmla="*/ 76 h 92"/>
                  <a:gd name="T10" fmla="*/ 12 w 70"/>
                  <a:gd name="T11" fmla="*/ 82 h 92"/>
                  <a:gd name="T12" fmla="*/ 0 w 70"/>
                  <a:gd name="T13" fmla="*/ 84 h 92"/>
                  <a:gd name="T14" fmla="*/ 0 60000 65536"/>
                  <a:gd name="T15" fmla="*/ 0 60000 65536"/>
                  <a:gd name="T16" fmla="*/ 0 60000 65536"/>
                  <a:gd name="T17" fmla="*/ 0 60000 65536"/>
                  <a:gd name="T18" fmla="*/ 0 60000 65536"/>
                  <a:gd name="T19" fmla="*/ 0 60000 65536"/>
                  <a:gd name="T20" fmla="*/ 0 60000 65536"/>
                  <a:gd name="T21" fmla="*/ 0 w 70"/>
                  <a:gd name="T22" fmla="*/ 0 h 92"/>
                  <a:gd name="T23" fmla="*/ 70 w 70"/>
                  <a:gd name="T24" fmla="*/ 92 h 9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0" h="92">
                    <a:moveTo>
                      <a:pt x="0" y="84"/>
                    </a:moveTo>
                    <a:cubicBezTo>
                      <a:pt x="31" y="62"/>
                      <a:pt x="5" y="81"/>
                      <a:pt x="64" y="8"/>
                    </a:cubicBezTo>
                    <a:cubicBezTo>
                      <a:pt x="66" y="5"/>
                      <a:pt x="70" y="0"/>
                      <a:pt x="70" y="0"/>
                    </a:cubicBezTo>
                    <a:cubicBezTo>
                      <a:pt x="66" y="26"/>
                      <a:pt x="48" y="44"/>
                      <a:pt x="30" y="62"/>
                    </a:cubicBezTo>
                    <a:cubicBezTo>
                      <a:pt x="25" y="66"/>
                      <a:pt x="20" y="71"/>
                      <a:pt x="16" y="76"/>
                    </a:cubicBezTo>
                    <a:cubicBezTo>
                      <a:pt x="14" y="77"/>
                      <a:pt x="13" y="80"/>
                      <a:pt x="12" y="82"/>
                    </a:cubicBezTo>
                    <a:cubicBezTo>
                      <a:pt x="8" y="85"/>
                      <a:pt x="0" y="92"/>
                      <a:pt x="0" y="84"/>
                    </a:cubicBezTo>
                    <a:close/>
                  </a:path>
                </a:pathLst>
              </a:custGeom>
              <a:solidFill>
                <a:srgbClr val="CFC731"/>
              </a:solidFill>
              <a:ln w="9525">
                <a:solidFill>
                  <a:srgbClr val="CFC731"/>
                </a:solidFill>
                <a:round/>
                <a:headEnd/>
                <a:tailEnd/>
              </a:ln>
            </p:spPr>
            <p:txBody>
              <a:bodyPr wrap="none" anchor="ctr"/>
              <a:lstStyle/>
              <a:p>
                <a:endParaRPr lang="en-US"/>
              </a:p>
            </p:txBody>
          </p:sp>
          <p:sp>
            <p:nvSpPr>
              <p:cNvPr id="3401" name="Freeform 737"/>
              <p:cNvSpPr>
                <a:spLocks noChangeAspect="1"/>
              </p:cNvSpPr>
              <p:nvPr/>
            </p:nvSpPr>
            <p:spPr bwMode="auto">
              <a:xfrm flipH="1">
                <a:off x="3456" y="1884"/>
                <a:ext cx="70" cy="92"/>
              </a:xfrm>
              <a:custGeom>
                <a:avLst/>
                <a:gdLst>
                  <a:gd name="T0" fmla="*/ 0 w 70"/>
                  <a:gd name="T1" fmla="*/ 84 h 92"/>
                  <a:gd name="T2" fmla="*/ 64 w 70"/>
                  <a:gd name="T3" fmla="*/ 8 h 92"/>
                  <a:gd name="T4" fmla="*/ 70 w 70"/>
                  <a:gd name="T5" fmla="*/ 0 h 92"/>
                  <a:gd name="T6" fmla="*/ 30 w 70"/>
                  <a:gd name="T7" fmla="*/ 62 h 92"/>
                  <a:gd name="T8" fmla="*/ 16 w 70"/>
                  <a:gd name="T9" fmla="*/ 76 h 92"/>
                  <a:gd name="T10" fmla="*/ 12 w 70"/>
                  <a:gd name="T11" fmla="*/ 82 h 92"/>
                  <a:gd name="T12" fmla="*/ 0 w 70"/>
                  <a:gd name="T13" fmla="*/ 84 h 92"/>
                  <a:gd name="T14" fmla="*/ 0 60000 65536"/>
                  <a:gd name="T15" fmla="*/ 0 60000 65536"/>
                  <a:gd name="T16" fmla="*/ 0 60000 65536"/>
                  <a:gd name="T17" fmla="*/ 0 60000 65536"/>
                  <a:gd name="T18" fmla="*/ 0 60000 65536"/>
                  <a:gd name="T19" fmla="*/ 0 60000 65536"/>
                  <a:gd name="T20" fmla="*/ 0 60000 65536"/>
                  <a:gd name="T21" fmla="*/ 0 w 70"/>
                  <a:gd name="T22" fmla="*/ 0 h 92"/>
                  <a:gd name="T23" fmla="*/ 70 w 70"/>
                  <a:gd name="T24" fmla="*/ 92 h 9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0" h="92">
                    <a:moveTo>
                      <a:pt x="0" y="84"/>
                    </a:moveTo>
                    <a:cubicBezTo>
                      <a:pt x="31" y="62"/>
                      <a:pt x="5" y="81"/>
                      <a:pt x="64" y="8"/>
                    </a:cubicBezTo>
                    <a:cubicBezTo>
                      <a:pt x="66" y="5"/>
                      <a:pt x="70" y="0"/>
                      <a:pt x="70" y="0"/>
                    </a:cubicBezTo>
                    <a:cubicBezTo>
                      <a:pt x="66" y="26"/>
                      <a:pt x="48" y="44"/>
                      <a:pt x="30" y="62"/>
                    </a:cubicBezTo>
                    <a:cubicBezTo>
                      <a:pt x="25" y="66"/>
                      <a:pt x="20" y="71"/>
                      <a:pt x="16" y="76"/>
                    </a:cubicBezTo>
                    <a:cubicBezTo>
                      <a:pt x="14" y="77"/>
                      <a:pt x="13" y="80"/>
                      <a:pt x="12" y="82"/>
                    </a:cubicBezTo>
                    <a:cubicBezTo>
                      <a:pt x="8" y="85"/>
                      <a:pt x="0" y="92"/>
                      <a:pt x="0" y="84"/>
                    </a:cubicBezTo>
                    <a:close/>
                  </a:path>
                </a:pathLst>
              </a:custGeom>
              <a:solidFill>
                <a:srgbClr val="CFC731"/>
              </a:solidFill>
              <a:ln w="9525">
                <a:solidFill>
                  <a:srgbClr val="CFC731"/>
                </a:solidFill>
                <a:round/>
                <a:headEnd/>
                <a:tailEnd/>
              </a:ln>
            </p:spPr>
            <p:txBody>
              <a:bodyPr wrap="none" anchor="ctr"/>
              <a:lstStyle/>
              <a:p>
                <a:endParaRPr lang="en-US"/>
              </a:p>
            </p:txBody>
          </p:sp>
        </p:grpSp>
      </p:grpSp>
      <p:grpSp>
        <p:nvGrpSpPr>
          <p:cNvPr id="14803" name="Group 738"/>
          <p:cNvGrpSpPr>
            <a:grpSpLocks/>
          </p:cNvGrpSpPr>
          <p:nvPr/>
        </p:nvGrpSpPr>
        <p:grpSpPr bwMode="auto">
          <a:xfrm>
            <a:off x="1301750" y="1752600"/>
            <a:ext cx="4559300" cy="1612900"/>
            <a:chOff x="888" y="1104"/>
            <a:chExt cx="3112" cy="1016"/>
          </a:xfrm>
        </p:grpSpPr>
        <p:sp>
          <p:nvSpPr>
            <p:cNvPr id="3382" name="Freeform 739"/>
            <p:cNvSpPr>
              <a:spLocks/>
            </p:cNvSpPr>
            <p:nvPr/>
          </p:nvSpPr>
          <p:spPr bwMode="auto">
            <a:xfrm>
              <a:off x="3352" y="1136"/>
              <a:ext cx="648" cy="984"/>
            </a:xfrm>
            <a:custGeom>
              <a:avLst/>
              <a:gdLst>
                <a:gd name="T0" fmla="*/ 648 w 648"/>
                <a:gd name="T1" fmla="*/ 0 h 984"/>
                <a:gd name="T2" fmla="*/ 512 w 648"/>
                <a:gd name="T3" fmla="*/ 600 h 984"/>
                <a:gd name="T4" fmla="*/ 0 w 648"/>
                <a:gd name="T5" fmla="*/ 984 h 984"/>
                <a:gd name="T6" fmla="*/ 0 60000 65536"/>
                <a:gd name="T7" fmla="*/ 0 60000 65536"/>
                <a:gd name="T8" fmla="*/ 0 60000 65536"/>
                <a:gd name="T9" fmla="*/ 0 w 648"/>
                <a:gd name="T10" fmla="*/ 0 h 984"/>
                <a:gd name="T11" fmla="*/ 648 w 648"/>
                <a:gd name="T12" fmla="*/ 984 h 984"/>
              </a:gdLst>
              <a:ahLst/>
              <a:cxnLst>
                <a:cxn ang="T6">
                  <a:pos x="T0" y="T1"/>
                </a:cxn>
                <a:cxn ang="T7">
                  <a:pos x="T2" y="T3"/>
                </a:cxn>
                <a:cxn ang="T8">
                  <a:pos x="T4" y="T5"/>
                </a:cxn>
              </a:cxnLst>
              <a:rect l="T9" t="T10" r="T11" b="T12"/>
              <a:pathLst>
                <a:path w="648" h="984">
                  <a:moveTo>
                    <a:pt x="648" y="0"/>
                  </a:moveTo>
                  <a:cubicBezTo>
                    <a:pt x="633" y="218"/>
                    <a:pt x="619" y="436"/>
                    <a:pt x="512" y="600"/>
                  </a:cubicBezTo>
                  <a:cubicBezTo>
                    <a:pt x="404" y="763"/>
                    <a:pt x="84" y="921"/>
                    <a:pt x="0" y="984"/>
                  </a:cubicBezTo>
                </a:path>
              </a:pathLst>
            </a:custGeom>
            <a:noFill/>
            <a:ln w="38100">
              <a:solidFill>
                <a:schemeClr val="accent2"/>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383" name="Freeform 740"/>
            <p:cNvSpPr>
              <a:spLocks/>
            </p:cNvSpPr>
            <p:nvPr/>
          </p:nvSpPr>
          <p:spPr bwMode="auto">
            <a:xfrm>
              <a:off x="888" y="1104"/>
              <a:ext cx="552" cy="160"/>
            </a:xfrm>
            <a:custGeom>
              <a:avLst/>
              <a:gdLst>
                <a:gd name="T0" fmla="*/ 0 w 560"/>
                <a:gd name="T1" fmla="*/ 9593 h 120"/>
                <a:gd name="T2" fmla="*/ 302 w 560"/>
                <a:gd name="T3" fmla="*/ 1129 h 120"/>
                <a:gd name="T4" fmla="*/ 438 w 560"/>
                <a:gd name="T5" fmla="*/ 15931 h 120"/>
                <a:gd name="T6" fmla="*/ 0 60000 65536"/>
                <a:gd name="T7" fmla="*/ 0 60000 65536"/>
                <a:gd name="T8" fmla="*/ 0 60000 65536"/>
                <a:gd name="T9" fmla="*/ 0 w 560"/>
                <a:gd name="T10" fmla="*/ 0 h 120"/>
                <a:gd name="T11" fmla="*/ 560 w 560"/>
                <a:gd name="T12" fmla="*/ 120 h 120"/>
              </a:gdLst>
              <a:ahLst/>
              <a:cxnLst>
                <a:cxn ang="T6">
                  <a:pos x="T0" y="T1"/>
                </a:cxn>
                <a:cxn ang="T7">
                  <a:pos x="T2" y="T3"/>
                </a:cxn>
                <a:cxn ang="T8">
                  <a:pos x="T4" y="T5"/>
                </a:cxn>
              </a:cxnLst>
              <a:rect l="T9" t="T10" r="T11" b="T12"/>
              <a:pathLst>
                <a:path w="560" h="120">
                  <a:moveTo>
                    <a:pt x="0" y="72"/>
                  </a:moveTo>
                  <a:cubicBezTo>
                    <a:pt x="145" y="36"/>
                    <a:pt x="290" y="0"/>
                    <a:pt x="384" y="8"/>
                  </a:cubicBezTo>
                  <a:cubicBezTo>
                    <a:pt x="477" y="16"/>
                    <a:pt x="530" y="101"/>
                    <a:pt x="560" y="120"/>
                  </a:cubicBezTo>
                </a:path>
              </a:pathLst>
            </a:custGeom>
            <a:noFill/>
            <a:ln w="38100">
              <a:solidFill>
                <a:schemeClr val="accent2"/>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grpSp>
      <p:grpSp>
        <p:nvGrpSpPr>
          <p:cNvPr id="14804" name="Group 741"/>
          <p:cNvGrpSpPr>
            <a:grpSpLocks/>
          </p:cNvGrpSpPr>
          <p:nvPr/>
        </p:nvGrpSpPr>
        <p:grpSpPr bwMode="auto">
          <a:xfrm>
            <a:off x="417513" y="306388"/>
            <a:ext cx="6342062" cy="5078412"/>
            <a:chOff x="285" y="193"/>
            <a:chExt cx="4328" cy="3199"/>
          </a:xfrm>
        </p:grpSpPr>
        <p:sp>
          <p:nvSpPr>
            <p:cNvPr id="3375" name="Freeform 742"/>
            <p:cNvSpPr>
              <a:spLocks/>
            </p:cNvSpPr>
            <p:nvPr/>
          </p:nvSpPr>
          <p:spPr bwMode="auto">
            <a:xfrm>
              <a:off x="1985" y="544"/>
              <a:ext cx="743" cy="1000"/>
            </a:xfrm>
            <a:custGeom>
              <a:avLst/>
              <a:gdLst>
                <a:gd name="T0" fmla="*/ 175 w 743"/>
                <a:gd name="T1" fmla="*/ 1000 h 1000"/>
                <a:gd name="T2" fmla="*/ 95 w 743"/>
                <a:gd name="T3" fmla="*/ 336 h 1000"/>
                <a:gd name="T4" fmla="*/ 743 w 743"/>
                <a:gd name="T5" fmla="*/ 0 h 1000"/>
                <a:gd name="T6" fmla="*/ 0 60000 65536"/>
                <a:gd name="T7" fmla="*/ 0 60000 65536"/>
                <a:gd name="T8" fmla="*/ 0 60000 65536"/>
                <a:gd name="T9" fmla="*/ 0 w 743"/>
                <a:gd name="T10" fmla="*/ 0 h 1000"/>
                <a:gd name="T11" fmla="*/ 743 w 743"/>
                <a:gd name="T12" fmla="*/ 1000 h 1000"/>
              </a:gdLst>
              <a:ahLst/>
              <a:cxnLst>
                <a:cxn ang="T6">
                  <a:pos x="T0" y="T1"/>
                </a:cxn>
                <a:cxn ang="T7">
                  <a:pos x="T2" y="T3"/>
                </a:cxn>
                <a:cxn ang="T8">
                  <a:pos x="T4" y="T5"/>
                </a:cxn>
              </a:cxnLst>
              <a:rect l="T9" t="T10" r="T11" b="T12"/>
              <a:pathLst>
                <a:path w="743" h="1000">
                  <a:moveTo>
                    <a:pt x="175" y="1000"/>
                  </a:moveTo>
                  <a:cubicBezTo>
                    <a:pt x="87" y="751"/>
                    <a:pt x="0" y="502"/>
                    <a:pt x="95" y="336"/>
                  </a:cubicBezTo>
                  <a:cubicBezTo>
                    <a:pt x="189" y="169"/>
                    <a:pt x="632" y="58"/>
                    <a:pt x="743" y="0"/>
                  </a:cubicBezTo>
                </a:path>
              </a:pathLst>
            </a:custGeom>
            <a:noFill/>
            <a:ln w="38100">
              <a:solidFill>
                <a:srgbClr val="3399FF"/>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376" name="Freeform 743"/>
            <p:cNvSpPr>
              <a:spLocks/>
            </p:cNvSpPr>
            <p:nvPr/>
          </p:nvSpPr>
          <p:spPr bwMode="auto">
            <a:xfrm>
              <a:off x="418" y="600"/>
              <a:ext cx="2326" cy="2792"/>
            </a:xfrm>
            <a:custGeom>
              <a:avLst/>
              <a:gdLst>
                <a:gd name="T0" fmla="*/ 662 w 2326"/>
                <a:gd name="T1" fmla="*/ 10126 h 2576"/>
                <a:gd name="T2" fmla="*/ 278 w 2326"/>
                <a:gd name="T3" fmla="*/ 5312 h 2576"/>
                <a:gd name="T4" fmla="*/ 2326 w 2326"/>
                <a:gd name="T5" fmla="*/ 0 h 2576"/>
                <a:gd name="T6" fmla="*/ 0 60000 65536"/>
                <a:gd name="T7" fmla="*/ 0 60000 65536"/>
                <a:gd name="T8" fmla="*/ 0 60000 65536"/>
                <a:gd name="T9" fmla="*/ 0 w 2326"/>
                <a:gd name="T10" fmla="*/ 0 h 2576"/>
                <a:gd name="T11" fmla="*/ 2326 w 2326"/>
                <a:gd name="T12" fmla="*/ 2576 h 2576"/>
              </a:gdLst>
              <a:ahLst/>
              <a:cxnLst>
                <a:cxn ang="T6">
                  <a:pos x="T0" y="T1"/>
                </a:cxn>
                <a:cxn ang="T7">
                  <a:pos x="T2" y="T3"/>
                </a:cxn>
                <a:cxn ang="T8">
                  <a:pos x="T4" y="T5"/>
                </a:cxn>
              </a:cxnLst>
              <a:rect l="T9" t="T10" r="T11" b="T12"/>
              <a:pathLst>
                <a:path w="2326" h="2576">
                  <a:moveTo>
                    <a:pt x="662" y="2576"/>
                  </a:moveTo>
                  <a:cubicBezTo>
                    <a:pt x="331" y="2178"/>
                    <a:pt x="0" y="1781"/>
                    <a:pt x="278" y="1352"/>
                  </a:cubicBezTo>
                  <a:cubicBezTo>
                    <a:pt x="555" y="922"/>
                    <a:pt x="1440" y="461"/>
                    <a:pt x="2326" y="0"/>
                  </a:cubicBezTo>
                </a:path>
              </a:pathLst>
            </a:custGeom>
            <a:noFill/>
            <a:ln w="38100">
              <a:solidFill>
                <a:srgbClr val="3399FF"/>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377" name="Freeform 744"/>
            <p:cNvSpPr>
              <a:spLocks/>
            </p:cNvSpPr>
            <p:nvPr/>
          </p:nvSpPr>
          <p:spPr bwMode="auto">
            <a:xfrm>
              <a:off x="285" y="1368"/>
              <a:ext cx="1251" cy="920"/>
            </a:xfrm>
            <a:custGeom>
              <a:avLst/>
              <a:gdLst>
                <a:gd name="T0" fmla="*/ 1251 w 1251"/>
                <a:gd name="T1" fmla="*/ 920 h 920"/>
                <a:gd name="T2" fmla="*/ 171 w 1251"/>
                <a:gd name="T3" fmla="*/ 640 h 920"/>
                <a:gd name="T4" fmla="*/ 227 w 1251"/>
                <a:gd name="T5" fmla="*/ 0 h 920"/>
                <a:gd name="T6" fmla="*/ 0 60000 65536"/>
                <a:gd name="T7" fmla="*/ 0 60000 65536"/>
                <a:gd name="T8" fmla="*/ 0 60000 65536"/>
                <a:gd name="T9" fmla="*/ 0 w 1251"/>
                <a:gd name="T10" fmla="*/ 0 h 920"/>
                <a:gd name="T11" fmla="*/ 1251 w 1251"/>
                <a:gd name="T12" fmla="*/ 920 h 920"/>
              </a:gdLst>
              <a:ahLst/>
              <a:cxnLst>
                <a:cxn ang="T6">
                  <a:pos x="T0" y="T1"/>
                </a:cxn>
                <a:cxn ang="T7">
                  <a:pos x="T2" y="T3"/>
                </a:cxn>
                <a:cxn ang="T8">
                  <a:pos x="T4" y="T5"/>
                </a:cxn>
              </a:cxnLst>
              <a:rect l="T9" t="T10" r="T11" b="T12"/>
              <a:pathLst>
                <a:path w="1251" h="920">
                  <a:moveTo>
                    <a:pt x="1251" y="920"/>
                  </a:moveTo>
                  <a:cubicBezTo>
                    <a:pt x="796" y="856"/>
                    <a:pt x="341" y="793"/>
                    <a:pt x="171" y="640"/>
                  </a:cubicBezTo>
                  <a:cubicBezTo>
                    <a:pt x="0" y="486"/>
                    <a:pt x="215" y="110"/>
                    <a:pt x="227" y="0"/>
                  </a:cubicBezTo>
                </a:path>
              </a:pathLst>
            </a:custGeom>
            <a:noFill/>
            <a:ln w="38100">
              <a:solidFill>
                <a:srgbClr val="3399FF"/>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378" name="Freeform 745"/>
            <p:cNvSpPr>
              <a:spLocks/>
            </p:cNvSpPr>
            <p:nvPr/>
          </p:nvSpPr>
          <p:spPr bwMode="auto">
            <a:xfrm>
              <a:off x="2570" y="193"/>
              <a:ext cx="1638" cy="471"/>
            </a:xfrm>
            <a:custGeom>
              <a:avLst/>
              <a:gdLst>
                <a:gd name="T0" fmla="*/ 1638 w 1638"/>
                <a:gd name="T1" fmla="*/ 471 h 471"/>
                <a:gd name="T2" fmla="*/ 1142 w 1638"/>
                <a:gd name="T3" fmla="*/ 71 h 471"/>
                <a:gd name="T4" fmla="*/ 166 w 1638"/>
                <a:gd name="T5" fmla="*/ 47 h 471"/>
                <a:gd name="T6" fmla="*/ 150 w 1638"/>
                <a:gd name="T7" fmla="*/ 295 h 471"/>
                <a:gd name="T8" fmla="*/ 0 60000 65536"/>
                <a:gd name="T9" fmla="*/ 0 60000 65536"/>
                <a:gd name="T10" fmla="*/ 0 60000 65536"/>
                <a:gd name="T11" fmla="*/ 0 60000 65536"/>
                <a:gd name="T12" fmla="*/ 0 w 1638"/>
                <a:gd name="T13" fmla="*/ 0 h 471"/>
                <a:gd name="T14" fmla="*/ 1638 w 1638"/>
                <a:gd name="T15" fmla="*/ 471 h 471"/>
              </a:gdLst>
              <a:ahLst/>
              <a:cxnLst>
                <a:cxn ang="T8">
                  <a:pos x="T0" y="T1"/>
                </a:cxn>
                <a:cxn ang="T9">
                  <a:pos x="T2" y="T3"/>
                </a:cxn>
                <a:cxn ang="T10">
                  <a:pos x="T4" y="T5"/>
                </a:cxn>
                <a:cxn ang="T11">
                  <a:pos x="T6" y="T7"/>
                </a:cxn>
              </a:cxnLst>
              <a:rect l="T12" t="T13" r="T14" b="T15"/>
              <a:pathLst>
                <a:path w="1638" h="471">
                  <a:moveTo>
                    <a:pt x="1638" y="471"/>
                  </a:moveTo>
                  <a:cubicBezTo>
                    <a:pt x="1512" y="306"/>
                    <a:pt x="1387" y="141"/>
                    <a:pt x="1142" y="71"/>
                  </a:cubicBezTo>
                  <a:cubicBezTo>
                    <a:pt x="896" y="0"/>
                    <a:pt x="331" y="9"/>
                    <a:pt x="166" y="47"/>
                  </a:cubicBezTo>
                  <a:cubicBezTo>
                    <a:pt x="0" y="84"/>
                    <a:pt x="153" y="255"/>
                    <a:pt x="150" y="295"/>
                  </a:cubicBezTo>
                </a:path>
              </a:pathLst>
            </a:custGeom>
            <a:noFill/>
            <a:ln w="38100">
              <a:solidFill>
                <a:srgbClr val="3399FF"/>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379" name="Freeform 746"/>
            <p:cNvSpPr>
              <a:spLocks/>
            </p:cNvSpPr>
            <p:nvPr/>
          </p:nvSpPr>
          <p:spPr bwMode="auto">
            <a:xfrm>
              <a:off x="3088" y="616"/>
              <a:ext cx="503" cy="456"/>
            </a:xfrm>
            <a:custGeom>
              <a:avLst/>
              <a:gdLst>
                <a:gd name="T0" fmla="*/ 384 w 503"/>
                <a:gd name="T1" fmla="*/ 0 h 456"/>
                <a:gd name="T2" fmla="*/ 440 w 503"/>
                <a:gd name="T3" fmla="*/ 152 h 456"/>
                <a:gd name="T4" fmla="*/ 0 w 503"/>
                <a:gd name="T5" fmla="*/ 456 h 456"/>
                <a:gd name="T6" fmla="*/ 0 60000 65536"/>
                <a:gd name="T7" fmla="*/ 0 60000 65536"/>
                <a:gd name="T8" fmla="*/ 0 60000 65536"/>
                <a:gd name="T9" fmla="*/ 0 w 503"/>
                <a:gd name="T10" fmla="*/ 0 h 456"/>
                <a:gd name="T11" fmla="*/ 503 w 503"/>
                <a:gd name="T12" fmla="*/ 456 h 456"/>
              </a:gdLst>
              <a:ahLst/>
              <a:cxnLst>
                <a:cxn ang="T6">
                  <a:pos x="T0" y="T1"/>
                </a:cxn>
                <a:cxn ang="T7">
                  <a:pos x="T2" y="T3"/>
                </a:cxn>
                <a:cxn ang="T8">
                  <a:pos x="T4" y="T5"/>
                </a:cxn>
              </a:cxnLst>
              <a:rect l="T9" t="T10" r="T11" b="T12"/>
              <a:pathLst>
                <a:path w="503" h="456">
                  <a:moveTo>
                    <a:pt x="384" y="0"/>
                  </a:moveTo>
                  <a:cubicBezTo>
                    <a:pt x="443" y="38"/>
                    <a:pt x="503" y="76"/>
                    <a:pt x="440" y="152"/>
                  </a:cubicBezTo>
                  <a:cubicBezTo>
                    <a:pt x="376" y="227"/>
                    <a:pt x="73" y="405"/>
                    <a:pt x="0" y="456"/>
                  </a:cubicBezTo>
                </a:path>
              </a:pathLst>
            </a:custGeom>
            <a:noFill/>
            <a:ln w="38100">
              <a:solidFill>
                <a:srgbClr val="3399FF"/>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380" name="Freeform 747"/>
            <p:cNvSpPr>
              <a:spLocks/>
            </p:cNvSpPr>
            <p:nvPr/>
          </p:nvSpPr>
          <p:spPr bwMode="auto">
            <a:xfrm>
              <a:off x="3144" y="1128"/>
              <a:ext cx="688" cy="242"/>
            </a:xfrm>
            <a:custGeom>
              <a:avLst/>
              <a:gdLst>
                <a:gd name="T0" fmla="*/ 0 w 688"/>
                <a:gd name="T1" fmla="*/ 0 h 242"/>
                <a:gd name="T2" fmla="*/ 440 w 688"/>
                <a:gd name="T3" fmla="*/ 240 h 242"/>
                <a:gd name="T4" fmla="*/ 688 w 688"/>
                <a:gd name="T5" fmla="*/ 16 h 242"/>
                <a:gd name="T6" fmla="*/ 0 60000 65536"/>
                <a:gd name="T7" fmla="*/ 0 60000 65536"/>
                <a:gd name="T8" fmla="*/ 0 60000 65536"/>
                <a:gd name="T9" fmla="*/ 0 w 688"/>
                <a:gd name="T10" fmla="*/ 0 h 242"/>
                <a:gd name="T11" fmla="*/ 688 w 688"/>
                <a:gd name="T12" fmla="*/ 242 h 242"/>
              </a:gdLst>
              <a:ahLst/>
              <a:cxnLst>
                <a:cxn ang="T6">
                  <a:pos x="T0" y="T1"/>
                </a:cxn>
                <a:cxn ang="T7">
                  <a:pos x="T2" y="T3"/>
                </a:cxn>
                <a:cxn ang="T8">
                  <a:pos x="T4" y="T5"/>
                </a:cxn>
              </a:cxnLst>
              <a:rect l="T9" t="T10" r="T11" b="T12"/>
              <a:pathLst>
                <a:path w="688" h="242">
                  <a:moveTo>
                    <a:pt x="0" y="0"/>
                  </a:moveTo>
                  <a:cubicBezTo>
                    <a:pt x="162" y="118"/>
                    <a:pt x="325" y="237"/>
                    <a:pt x="440" y="240"/>
                  </a:cubicBezTo>
                  <a:cubicBezTo>
                    <a:pt x="554" y="242"/>
                    <a:pt x="621" y="129"/>
                    <a:pt x="688" y="16"/>
                  </a:cubicBezTo>
                </a:path>
              </a:pathLst>
            </a:custGeom>
            <a:noFill/>
            <a:ln w="38100">
              <a:solidFill>
                <a:srgbClr val="3399FF"/>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381" name="Freeform 748"/>
            <p:cNvSpPr>
              <a:spLocks/>
            </p:cNvSpPr>
            <p:nvPr/>
          </p:nvSpPr>
          <p:spPr bwMode="auto">
            <a:xfrm>
              <a:off x="2732" y="248"/>
              <a:ext cx="1881" cy="1744"/>
            </a:xfrm>
            <a:custGeom>
              <a:avLst/>
              <a:gdLst>
                <a:gd name="T0" fmla="*/ 1876 w 1881"/>
                <a:gd name="T1" fmla="*/ 1744 h 1744"/>
                <a:gd name="T2" fmla="*/ 1724 w 1881"/>
                <a:gd name="T3" fmla="*/ 904 h 1744"/>
                <a:gd name="T4" fmla="*/ 932 w 1881"/>
                <a:gd name="T5" fmla="*/ 144 h 1744"/>
                <a:gd name="T6" fmla="*/ 148 w 1881"/>
                <a:gd name="T7" fmla="*/ 40 h 1744"/>
                <a:gd name="T8" fmla="*/ 44 w 1881"/>
                <a:gd name="T9" fmla="*/ 152 h 1744"/>
                <a:gd name="T10" fmla="*/ 0 60000 65536"/>
                <a:gd name="T11" fmla="*/ 0 60000 65536"/>
                <a:gd name="T12" fmla="*/ 0 60000 65536"/>
                <a:gd name="T13" fmla="*/ 0 60000 65536"/>
                <a:gd name="T14" fmla="*/ 0 60000 65536"/>
                <a:gd name="T15" fmla="*/ 0 w 1881"/>
                <a:gd name="T16" fmla="*/ 0 h 1744"/>
                <a:gd name="T17" fmla="*/ 1881 w 1881"/>
                <a:gd name="T18" fmla="*/ 1744 h 1744"/>
              </a:gdLst>
              <a:ahLst/>
              <a:cxnLst>
                <a:cxn ang="T10">
                  <a:pos x="T0" y="T1"/>
                </a:cxn>
                <a:cxn ang="T11">
                  <a:pos x="T2" y="T3"/>
                </a:cxn>
                <a:cxn ang="T12">
                  <a:pos x="T4" y="T5"/>
                </a:cxn>
                <a:cxn ang="T13">
                  <a:pos x="T6" y="T7"/>
                </a:cxn>
                <a:cxn ang="T14">
                  <a:pos x="T8" y="T9"/>
                </a:cxn>
              </a:cxnLst>
              <a:rect l="T15" t="T16" r="T17" b="T18"/>
              <a:pathLst>
                <a:path w="1881" h="1744">
                  <a:moveTo>
                    <a:pt x="1876" y="1744"/>
                  </a:moveTo>
                  <a:cubicBezTo>
                    <a:pt x="1878" y="1457"/>
                    <a:pt x="1881" y="1170"/>
                    <a:pt x="1724" y="904"/>
                  </a:cubicBezTo>
                  <a:cubicBezTo>
                    <a:pt x="1566" y="637"/>
                    <a:pt x="1194" y="288"/>
                    <a:pt x="932" y="144"/>
                  </a:cubicBezTo>
                  <a:cubicBezTo>
                    <a:pt x="669" y="0"/>
                    <a:pt x="296" y="38"/>
                    <a:pt x="148" y="40"/>
                  </a:cubicBezTo>
                  <a:cubicBezTo>
                    <a:pt x="0" y="41"/>
                    <a:pt x="22" y="96"/>
                    <a:pt x="44" y="152"/>
                  </a:cubicBezTo>
                </a:path>
              </a:pathLst>
            </a:custGeom>
            <a:noFill/>
            <a:ln w="38100">
              <a:solidFill>
                <a:srgbClr val="3399FF"/>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grpSp>
      <p:grpSp>
        <p:nvGrpSpPr>
          <p:cNvPr id="14854" name="Group 749"/>
          <p:cNvGrpSpPr>
            <a:grpSpLocks/>
          </p:cNvGrpSpPr>
          <p:nvPr/>
        </p:nvGrpSpPr>
        <p:grpSpPr bwMode="auto">
          <a:xfrm>
            <a:off x="5811838" y="2192338"/>
            <a:ext cx="3190875" cy="1517650"/>
            <a:chOff x="3661" y="1381"/>
            <a:chExt cx="2010" cy="956"/>
          </a:xfrm>
        </p:grpSpPr>
        <p:grpSp>
          <p:nvGrpSpPr>
            <p:cNvPr id="3131" name="Group 750"/>
            <p:cNvGrpSpPr>
              <a:grpSpLocks noChangeAspect="1"/>
            </p:cNvGrpSpPr>
            <p:nvPr/>
          </p:nvGrpSpPr>
          <p:grpSpPr bwMode="auto">
            <a:xfrm>
              <a:off x="4980" y="1381"/>
              <a:ext cx="495" cy="563"/>
              <a:chOff x="941" y="240"/>
              <a:chExt cx="621" cy="705"/>
            </a:xfrm>
          </p:grpSpPr>
          <p:sp>
            <p:nvSpPr>
              <p:cNvPr id="3363" name="Rectangle 751"/>
              <p:cNvSpPr>
                <a:spLocks noChangeAspect="1" noChangeArrowheads="1"/>
              </p:cNvSpPr>
              <p:nvPr/>
            </p:nvSpPr>
            <p:spPr bwMode="auto">
              <a:xfrm>
                <a:off x="1008" y="528"/>
                <a:ext cx="480" cy="336"/>
              </a:xfrm>
              <a:prstGeom prst="rect">
                <a:avLst/>
              </a:prstGeom>
              <a:solidFill>
                <a:srgbClr val="993300"/>
              </a:solidFill>
              <a:ln w="9525">
                <a:solidFill>
                  <a:schemeClr val="tx1"/>
                </a:solidFill>
                <a:miter lim="800000"/>
                <a:headEnd/>
                <a:tailEnd/>
              </a:ln>
            </p:spPr>
            <p:txBody>
              <a:bodyPr wrap="none" anchor="ctr"/>
              <a:lstStyle/>
              <a:p>
                <a:endParaRPr lang="en-US"/>
              </a:p>
            </p:txBody>
          </p:sp>
          <p:sp>
            <p:nvSpPr>
              <p:cNvPr id="3364" name="Oval 752"/>
              <p:cNvSpPr>
                <a:spLocks noChangeAspect="1" noChangeArrowheads="1"/>
              </p:cNvSpPr>
              <p:nvPr/>
            </p:nvSpPr>
            <p:spPr bwMode="auto">
              <a:xfrm>
                <a:off x="1011" y="469"/>
                <a:ext cx="480" cy="144"/>
              </a:xfrm>
              <a:prstGeom prst="ellipse">
                <a:avLst/>
              </a:prstGeom>
              <a:solidFill>
                <a:srgbClr val="FF9900"/>
              </a:solidFill>
              <a:ln w="9525">
                <a:solidFill>
                  <a:schemeClr val="tx1"/>
                </a:solidFill>
                <a:round/>
                <a:headEnd/>
                <a:tailEnd/>
              </a:ln>
            </p:spPr>
            <p:txBody>
              <a:bodyPr wrap="none" anchor="ctr"/>
              <a:lstStyle/>
              <a:p>
                <a:endParaRPr lang="en-US"/>
              </a:p>
            </p:txBody>
          </p:sp>
          <p:sp>
            <p:nvSpPr>
              <p:cNvPr id="3365" name="Oval 753"/>
              <p:cNvSpPr>
                <a:spLocks noChangeAspect="1" noChangeArrowheads="1"/>
              </p:cNvSpPr>
              <p:nvPr/>
            </p:nvSpPr>
            <p:spPr bwMode="auto">
              <a:xfrm>
                <a:off x="1008" y="801"/>
                <a:ext cx="480" cy="144"/>
              </a:xfrm>
              <a:prstGeom prst="ellipse">
                <a:avLst/>
              </a:prstGeom>
              <a:solidFill>
                <a:srgbClr val="9933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3366" name="AutoShape 754"/>
              <p:cNvSpPr>
                <a:spLocks noChangeAspect="1" noChangeArrowheads="1"/>
              </p:cNvSpPr>
              <p:nvPr/>
            </p:nvSpPr>
            <p:spPr bwMode="auto">
              <a:xfrm>
                <a:off x="941" y="263"/>
                <a:ext cx="621" cy="341"/>
              </a:xfrm>
              <a:prstGeom prst="triangle">
                <a:avLst>
                  <a:gd name="adj" fmla="val 50000"/>
                </a:avLst>
              </a:prstGeom>
              <a:solidFill>
                <a:srgbClr val="FF9900"/>
              </a:solidFill>
              <a:ln w="9525">
                <a:solidFill>
                  <a:schemeClr val="tx1"/>
                </a:solidFill>
                <a:miter lim="800000"/>
                <a:headEnd/>
                <a:tailEnd/>
              </a:ln>
            </p:spPr>
            <p:txBody>
              <a:bodyPr wrap="none" anchor="ctr"/>
              <a:lstStyle/>
              <a:p>
                <a:endParaRPr lang="en-US"/>
              </a:p>
            </p:txBody>
          </p:sp>
          <p:sp>
            <p:nvSpPr>
              <p:cNvPr id="3367" name="Line 755"/>
              <p:cNvSpPr>
                <a:spLocks noChangeAspect="1" noChangeShapeType="1"/>
              </p:cNvSpPr>
              <p:nvPr/>
            </p:nvSpPr>
            <p:spPr bwMode="auto">
              <a:xfrm>
                <a:off x="1250" y="272"/>
                <a:ext cx="156" cy="33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68" name="Line 756"/>
              <p:cNvSpPr>
                <a:spLocks noChangeAspect="1" noChangeShapeType="1"/>
              </p:cNvSpPr>
              <p:nvPr/>
            </p:nvSpPr>
            <p:spPr bwMode="auto">
              <a:xfrm>
                <a:off x="1250" y="287"/>
                <a:ext cx="39" cy="30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69" name="Line 757"/>
              <p:cNvSpPr>
                <a:spLocks noChangeAspect="1" noChangeShapeType="1"/>
              </p:cNvSpPr>
              <p:nvPr/>
            </p:nvSpPr>
            <p:spPr bwMode="auto">
              <a:xfrm flipV="1">
                <a:off x="1033" y="256"/>
                <a:ext cx="217" cy="33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70" name="Line 758"/>
              <p:cNvSpPr>
                <a:spLocks noChangeAspect="1" noChangeShapeType="1"/>
              </p:cNvSpPr>
              <p:nvPr/>
            </p:nvSpPr>
            <p:spPr bwMode="auto">
              <a:xfrm flipH="1">
                <a:off x="1141" y="240"/>
                <a:ext cx="109" cy="36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71" name="Line 759"/>
              <p:cNvSpPr>
                <a:spLocks noChangeAspect="1" noChangeShapeType="1"/>
              </p:cNvSpPr>
              <p:nvPr/>
            </p:nvSpPr>
            <p:spPr bwMode="auto">
              <a:xfrm>
                <a:off x="1269" y="282"/>
                <a:ext cx="209" cy="31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72" name="Rectangle 760"/>
              <p:cNvSpPr>
                <a:spLocks noChangeAspect="1" noChangeArrowheads="1"/>
              </p:cNvSpPr>
              <p:nvPr/>
            </p:nvSpPr>
            <p:spPr bwMode="auto">
              <a:xfrm>
                <a:off x="1212" y="777"/>
                <a:ext cx="77" cy="147"/>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3373" name="Rectangle 761"/>
              <p:cNvSpPr>
                <a:spLocks noChangeAspect="1" noChangeArrowheads="1"/>
              </p:cNvSpPr>
              <p:nvPr/>
            </p:nvSpPr>
            <p:spPr bwMode="auto">
              <a:xfrm>
                <a:off x="1095" y="683"/>
                <a:ext cx="47" cy="47"/>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3374" name="Rectangle 762"/>
              <p:cNvSpPr>
                <a:spLocks noChangeAspect="1" noChangeArrowheads="1"/>
              </p:cNvSpPr>
              <p:nvPr/>
            </p:nvSpPr>
            <p:spPr bwMode="auto">
              <a:xfrm>
                <a:off x="1361" y="686"/>
                <a:ext cx="47" cy="47"/>
              </a:xfrm>
              <a:prstGeom prst="rect">
                <a:avLst/>
              </a:prstGeom>
              <a:solidFill>
                <a:schemeClr val="accent1"/>
              </a:solidFill>
              <a:ln w="9525">
                <a:solidFill>
                  <a:schemeClr val="tx1"/>
                </a:solidFill>
                <a:miter lim="800000"/>
                <a:headEnd/>
                <a:tailEnd/>
              </a:ln>
            </p:spPr>
            <p:txBody>
              <a:bodyPr wrap="none" anchor="ctr"/>
              <a:lstStyle/>
              <a:p>
                <a:endParaRPr lang="en-US"/>
              </a:p>
            </p:txBody>
          </p:sp>
        </p:grpSp>
        <p:grpSp>
          <p:nvGrpSpPr>
            <p:cNvPr id="3132" name="Group 763"/>
            <p:cNvGrpSpPr>
              <a:grpSpLocks noChangeAspect="1"/>
            </p:cNvGrpSpPr>
            <p:nvPr/>
          </p:nvGrpSpPr>
          <p:grpSpPr bwMode="auto">
            <a:xfrm>
              <a:off x="4445" y="1696"/>
              <a:ext cx="573" cy="121"/>
              <a:chOff x="119" y="1392"/>
              <a:chExt cx="1545" cy="300"/>
            </a:xfrm>
          </p:grpSpPr>
          <p:sp>
            <p:nvSpPr>
              <p:cNvPr id="3306" name="AutoShape 764"/>
              <p:cNvSpPr>
                <a:spLocks noChangeAspect="1" noChangeArrowheads="1"/>
              </p:cNvSpPr>
              <p:nvPr/>
            </p:nvSpPr>
            <p:spPr bwMode="auto">
              <a:xfrm>
                <a:off x="119" y="1458"/>
                <a:ext cx="1545" cy="234"/>
              </a:xfrm>
              <a:prstGeom prst="parallelogram">
                <a:avLst>
                  <a:gd name="adj" fmla="val 165064"/>
                </a:avLst>
              </a:prstGeom>
              <a:solidFill>
                <a:srgbClr val="996633"/>
              </a:solidFill>
              <a:ln w="9525">
                <a:solidFill>
                  <a:schemeClr val="tx1"/>
                </a:solidFill>
                <a:miter lim="800000"/>
                <a:headEnd/>
                <a:tailEnd/>
              </a:ln>
            </p:spPr>
            <p:txBody>
              <a:bodyPr wrap="none" anchor="ctr"/>
              <a:lstStyle/>
              <a:p>
                <a:endParaRPr lang="en-US"/>
              </a:p>
            </p:txBody>
          </p:sp>
          <p:grpSp>
            <p:nvGrpSpPr>
              <p:cNvPr id="3307" name="Group 765"/>
              <p:cNvGrpSpPr>
                <a:grpSpLocks noChangeAspect="1"/>
              </p:cNvGrpSpPr>
              <p:nvPr/>
            </p:nvGrpSpPr>
            <p:grpSpPr bwMode="auto">
              <a:xfrm>
                <a:off x="348" y="1499"/>
                <a:ext cx="162" cy="128"/>
                <a:chOff x="452" y="1875"/>
                <a:chExt cx="150" cy="128"/>
              </a:xfrm>
            </p:grpSpPr>
            <p:sp>
              <p:nvSpPr>
                <p:cNvPr id="3357" name="Freeform 766"/>
                <p:cNvSpPr>
                  <a:spLocks noChangeAspect="1"/>
                </p:cNvSpPr>
                <p:nvPr/>
              </p:nvSpPr>
              <p:spPr bwMode="auto">
                <a:xfrm flipH="1" flipV="1">
                  <a:off x="510" y="1875"/>
                  <a:ext cx="47" cy="79"/>
                </a:xfrm>
                <a:custGeom>
                  <a:avLst/>
                  <a:gdLst>
                    <a:gd name="T0" fmla="*/ 3 w 55"/>
                    <a:gd name="T1" fmla="*/ 28 h 84"/>
                    <a:gd name="T2" fmla="*/ 3 w 55"/>
                    <a:gd name="T3" fmla="*/ 28 h 84"/>
                    <a:gd name="T4" fmla="*/ 3 w 55"/>
                    <a:gd name="T5" fmla="*/ 23 h 84"/>
                    <a:gd name="T6" fmla="*/ 3 w 55"/>
                    <a:gd name="T7" fmla="*/ 18 h 84"/>
                    <a:gd name="T8" fmla="*/ 2 w 55"/>
                    <a:gd name="T9" fmla="*/ 9 h 84"/>
                    <a:gd name="T10" fmla="*/ 3 w 55"/>
                    <a:gd name="T11" fmla="*/ 8 h 84"/>
                    <a:gd name="T12" fmla="*/ 3 w 55"/>
                    <a:gd name="T13" fmla="*/ 1 h 84"/>
                    <a:gd name="T14" fmla="*/ 3 w 55"/>
                    <a:gd name="T15" fmla="*/ 8 h 84"/>
                    <a:gd name="T16" fmla="*/ 3 w 55"/>
                    <a:gd name="T17" fmla="*/ 9 h 84"/>
                    <a:gd name="T18" fmla="*/ 3 w 55"/>
                    <a:gd name="T19" fmla="*/ 17 h 84"/>
                    <a:gd name="T20" fmla="*/ 3 w 55"/>
                    <a:gd name="T21" fmla="*/ 22 h 84"/>
                    <a:gd name="T22" fmla="*/ 3 w 55"/>
                    <a:gd name="T23" fmla="*/ 28 h 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5"/>
                    <a:gd name="T37" fmla="*/ 0 h 84"/>
                    <a:gd name="T38" fmla="*/ 55 w 55"/>
                    <a:gd name="T39" fmla="*/ 84 h 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5" h="84">
                      <a:moveTo>
                        <a:pt x="52" y="81"/>
                      </a:moveTo>
                      <a:cubicBezTo>
                        <a:pt x="48" y="84"/>
                        <a:pt x="34" y="83"/>
                        <a:pt x="28" y="81"/>
                      </a:cubicBezTo>
                      <a:cubicBezTo>
                        <a:pt x="21" y="78"/>
                        <a:pt x="15" y="70"/>
                        <a:pt x="12" y="65"/>
                      </a:cubicBezTo>
                      <a:cubicBezTo>
                        <a:pt x="8" y="59"/>
                        <a:pt x="5" y="55"/>
                        <a:pt x="4" y="49"/>
                      </a:cubicBezTo>
                      <a:cubicBezTo>
                        <a:pt x="2" y="42"/>
                        <a:pt x="0" y="33"/>
                        <a:pt x="2" y="28"/>
                      </a:cubicBezTo>
                      <a:cubicBezTo>
                        <a:pt x="3" y="22"/>
                        <a:pt x="8" y="18"/>
                        <a:pt x="12" y="14"/>
                      </a:cubicBezTo>
                      <a:cubicBezTo>
                        <a:pt x="15" y="9"/>
                        <a:pt x="18" y="1"/>
                        <a:pt x="23" y="1"/>
                      </a:cubicBezTo>
                      <a:cubicBezTo>
                        <a:pt x="28" y="0"/>
                        <a:pt x="37" y="4"/>
                        <a:pt x="42" y="9"/>
                      </a:cubicBezTo>
                      <a:cubicBezTo>
                        <a:pt x="46" y="13"/>
                        <a:pt x="48" y="22"/>
                        <a:pt x="50" y="28"/>
                      </a:cubicBezTo>
                      <a:cubicBezTo>
                        <a:pt x="51" y="33"/>
                        <a:pt x="50" y="38"/>
                        <a:pt x="50" y="44"/>
                      </a:cubicBezTo>
                      <a:cubicBezTo>
                        <a:pt x="50" y="49"/>
                        <a:pt x="50" y="54"/>
                        <a:pt x="50" y="60"/>
                      </a:cubicBezTo>
                      <a:cubicBezTo>
                        <a:pt x="50" y="66"/>
                        <a:pt x="55" y="77"/>
                        <a:pt x="52" y="81"/>
                      </a:cubicBezTo>
                      <a:close/>
                    </a:path>
                  </a:pathLst>
                </a:custGeom>
                <a:solidFill>
                  <a:srgbClr val="008000"/>
                </a:solidFill>
                <a:ln w="3175">
                  <a:solidFill>
                    <a:schemeClr val="tx1"/>
                  </a:solidFill>
                  <a:round/>
                  <a:headEnd/>
                  <a:tailEnd/>
                </a:ln>
              </p:spPr>
              <p:txBody>
                <a:bodyPr rot="10800000" wrap="none" anchor="ctr"/>
                <a:lstStyle/>
                <a:p>
                  <a:endParaRPr lang="en-US"/>
                </a:p>
              </p:txBody>
            </p:sp>
            <p:sp>
              <p:nvSpPr>
                <p:cNvPr id="3358" name="Freeform 767"/>
                <p:cNvSpPr>
                  <a:spLocks noChangeAspect="1"/>
                </p:cNvSpPr>
                <p:nvPr/>
              </p:nvSpPr>
              <p:spPr bwMode="auto">
                <a:xfrm>
                  <a:off x="460" y="1879"/>
                  <a:ext cx="76" cy="124"/>
                </a:xfrm>
                <a:custGeom>
                  <a:avLst/>
                  <a:gdLst>
                    <a:gd name="T0" fmla="*/ 12669 w 55"/>
                    <a:gd name="T1" fmla="*/ 60798 h 84"/>
                    <a:gd name="T2" fmla="*/ 6980 w 55"/>
                    <a:gd name="T3" fmla="*/ 60798 h 84"/>
                    <a:gd name="T4" fmla="*/ 2931 w 55"/>
                    <a:gd name="T5" fmla="*/ 49021 h 84"/>
                    <a:gd name="T6" fmla="*/ 1005 w 55"/>
                    <a:gd name="T7" fmla="*/ 36418 h 84"/>
                    <a:gd name="T8" fmla="*/ 526 w 55"/>
                    <a:gd name="T9" fmla="*/ 20974 h 84"/>
                    <a:gd name="T10" fmla="*/ 2931 w 55"/>
                    <a:gd name="T11" fmla="*/ 10713 h 84"/>
                    <a:gd name="T12" fmla="*/ 5596 w 55"/>
                    <a:gd name="T13" fmla="*/ 1 h 84"/>
                    <a:gd name="T14" fmla="*/ 10228 w 55"/>
                    <a:gd name="T15" fmla="*/ 6520 h 84"/>
                    <a:gd name="T16" fmla="*/ 12112 w 55"/>
                    <a:gd name="T17" fmla="*/ 20974 h 84"/>
                    <a:gd name="T18" fmla="*/ 12112 w 55"/>
                    <a:gd name="T19" fmla="*/ 33208 h 84"/>
                    <a:gd name="T20" fmla="*/ 12112 w 55"/>
                    <a:gd name="T21" fmla="*/ 45074 h 84"/>
                    <a:gd name="T22" fmla="*/ 12669 w 55"/>
                    <a:gd name="T23" fmla="*/ 60798 h 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5"/>
                    <a:gd name="T37" fmla="*/ 0 h 84"/>
                    <a:gd name="T38" fmla="*/ 55 w 55"/>
                    <a:gd name="T39" fmla="*/ 84 h 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5" h="84">
                      <a:moveTo>
                        <a:pt x="52" y="81"/>
                      </a:moveTo>
                      <a:cubicBezTo>
                        <a:pt x="48" y="84"/>
                        <a:pt x="34" y="83"/>
                        <a:pt x="28" y="81"/>
                      </a:cubicBezTo>
                      <a:cubicBezTo>
                        <a:pt x="21" y="78"/>
                        <a:pt x="15" y="70"/>
                        <a:pt x="12" y="65"/>
                      </a:cubicBezTo>
                      <a:cubicBezTo>
                        <a:pt x="8" y="59"/>
                        <a:pt x="5" y="55"/>
                        <a:pt x="4" y="49"/>
                      </a:cubicBezTo>
                      <a:cubicBezTo>
                        <a:pt x="2" y="42"/>
                        <a:pt x="0" y="33"/>
                        <a:pt x="2" y="28"/>
                      </a:cubicBezTo>
                      <a:cubicBezTo>
                        <a:pt x="3" y="22"/>
                        <a:pt x="8" y="18"/>
                        <a:pt x="12" y="14"/>
                      </a:cubicBezTo>
                      <a:cubicBezTo>
                        <a:pt x="15" y="9"/>
                        <a:pt x="18" y="1"/>
                        <a:pt x="23" y="1"/>
                      </a:cubicBezTo>
                      <a:cubicBezTo>
                        <a:pt x="28" y="0"/>
                        <a:pt x="37" y="4"/>
                        <a:pt x="42" y="9"/>
                      </a:cubicBezTo>
                      <a:cubicBezTo>
                        <a:pt x="46" y="13"/>
                        <a:pt x="48" y="22"/>
                        <a:pt x="50" y="28"/>
                      </a:cubicBezTo>
                      <a:cubicBezTo>
                        <a:pt x="51" y="33"/>
                        <a:pt x="50" y="38"/>
                        <a:pt x="50" y="44"/>
                      </a:cubicBezTo>
                      <a:cubicBezTo>
                        <a:pt x="50" y="49"/>
                        <a:pt x="50" y="54"/>
                        <a:pt x="50" y="60"/>
                      </a:cubicBezTo>
                      <a:cubicBezTo>
                        <a:pt x="50" y="66"/>
                        <a:pt x="55" y="77"/>
                        <a:pt x="52" y="81"/>
                      </a:cubicBezTo>
                      <a:close/>
                    </a:path>
                  </a:pathLst>
                </a:custGeom>
                <a:solidFill>
                  <a:srgbClr val="008000"/>
                </a:solidFill>
                <a:ln w="3175">
                  <a:solidFill>
                    <a:schemeClr val="tx1"/>
                  </a:solidFill>
                  <a:round/>
                  <a:headEnd/>
                  <a:tailEnd/>
                </a:ln>
              </p:spPr>
              <p:txBody>
                <a:bodyPr wrap="none" anchor="ctr"/>
                <a:lstStyle/>
                <a:p>
                  <a:endParaRPr lang="en-US"/>
                </a:p>
              </p:txBody>
            </p:sp>
            <p:sp>
              <p:nvSpPr>
                <p:cNvPr id="3359" name="Freeform 768"/>
                <p:cNvSpPr>
                  <a:spLocks noChangeAspect="1"/>
                </p:cNvSpPr>
                <p:nvPr/>
              </p:nvSpPr>
              <p:spPr bwMode="auto">
                <a:xfrm flipH="1">
                  <a:off x="526" y="1879"/>
                  <a:ext cx="76" cy="124"/>
                </a:xfrm>
                <a:custGeom>
                  <a:avLst/>
                  <a:gdLst>
                    <a:gd name="T0" fmla="*/ 12669 w 55"/>
                    <a:gd name="T1" fmla="*/ 60798 h 84"/>
                    <a:gd name="T2" fmla="*/ 6980 w 55"/>
                    <a:gd name="T3" fmla="*/ 60798 h 84"/>
                    <a:gd name="T4" fmla="*/ 2931 w 55"/>
                    <a:gd name="T5" fmla="*/ 49021 h 84"/>
                    <a:gd name="T6" fmla="*/ 1005 w 55"/>
                    <a:gd name="T7" fmla="*/ 36418 h 84"/>
                    <a:gd name="T8" fmla="*/ 526 w 55"/>
                    <a:gd name="T9" fmla="*/ 20974 h 84"/>
                    <a:gd name="T10" fmla="*/ 2931 w 55"/>
                    <a:gd name="T11" fmla="*/ 10713 h 84"/>
                    <a:gd name="T12" fmla="*/ 5596 w 55"/>
                    <a:gd name="T13" fmla="*/ 1 h 84"/>
                    <a:gd name="T14" fmla="*/ 10228 w 55"/>
                    <a:gd name="T15" fmla="*/ 6520 h 84"/>
                    <a:gd name="T16" fmla="*/ 12112 w 55"/>
                    <a:gd name="T17" fmla="*/ 20974 h 84"/>
                    <a:gd name="T18" fmla="*/ 12112 w 55"/>
                    <a:gd name="T19" fmla="*/ 33208 h 84"/>
                    <a:gd name="T20" fmla="*/ 12112 w 55"/>
                    <a:gd name="T21" fmla="*/ 45074 h 84"/>
                    <a:gd name="T22" fmla="*/ 12669 w 55"/>
                    <a:gd name="T23" fmla="*/ 60798 h 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5"/>
                    <a:gd name="T37" fmla="*/ 0 h 84"/>
                    <a:gd name="T38" fmla="*/ 55 w 55"/>
                    <a:gd name="T39" fmla="*/ 84 h 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5" h="84">
                      <a:moveTo>
                        <a:pt x="52" y="81"/>
                      </a:moveTo>
                      <a:cubicBezTo>
                        <a:pt x="48" y="84"/>
                        <a:pt x="34" y="83"/>
                        <a:pt x="28" y="81"/>
                      </a:cubicBezTo>
                      <a:cubicBezTo>
                        <a:pt x="21" y="78"/>
                        <a:pt x="15" y="70"/>
                        <a:pt x="12" y="65"/>
                      </a:cubicBezTo>
                      <a:cubicBezTo>
                        <a:pt x="8" y="59"/>
                        <a:pt x="5" y="55"/>
                        <a:pt x="4" y="49"/>
                      </a:cubicBezTo>
                      <a:cubicBezTo>
                        <a:pt x="2" y="42"/>
                        <a:pt x="0" y="33"/>
                        <a:pt x="2" y="28"/>
                      </a:cubicBezTo>
                      <a:cubicBezTo>
                        <a:pt x="3" y="22"/>
                        <a:pt x="8" y="18"/>
                        <a:pt x="12" y="14"/>
                      </a:cubicBezTo>
                      <a:cubicBezTo>
                        <a:pt x="15" y="9"/>
                        <a:pt x="18" y="1"/>
                        <a:pt x="23" y="1"/>
                      </a:cubicBezTo>
                      <a:cubicBezTo>
                        <a:pt x="28" y="0"/>
                        <a:pt x="37" y="4"/>
                        <a:pt x="42" y="9"/>
                      </a:cubicBezTo>
                      <a:cubicBezTo>
                        <a:pt x="46" y="13"/>
                        <a:pt x="48" y="22"/>
                        <a:pt x="50" y="28"/>
                      </a:cubicBezTo>
                      <a:cubicBezTo>
                        <a:pt x="51" y="33"/>
                        <a:pt x="50" y="38"/>
                        <a:pt x="50" y="44"/>
                      </a:cubicBezTo>
                      <a:cubicBezTo>
                        <a:pt x="50" y="49"/>
                        <a:pt x="50" y="54"/>
                        <a:pt x="50" y="60"/>
                      </a:cubicBezTo>
                      <a:cubicBezTo>
                        <a:pt x="50" y="66"/>
                        <a:pt x="55" y="77"/>
                        <a:pt x="52" y="81"/>
                      </a:cubicBezTo>
                      <a:close/>
                    </a:path>
                  </a:pathLst>
                </a:custGeom>
                <a:solidFill>
                  <a:srgbClr val="008000"/>
                </a:solidFill>
                <a:ln w="3175">
                  <a:solidFill>
                    <a:schemeClr val="tx1"/>
                  </a:solidFill>
                  <a:round/>
                  <a:headEnd/>
                  <a:tailEnd/>
                </a:ln>
              </p:spPr>
              <p:txBody>
                <a:bodyPr wrap="none" anchor="ctr"/>
                <a:lstStyle/>
                <a:p>
                  <a:endParaRPr lang="en-US"/>
                </a:p>
              </p:txBody>
            </p:sp>
            <p:sp>
              <p:nvSpPr>
                <p:cNvPr id="3360" name="Freeform 769"/>
                <p:cNvSpPr>
                  <a:spLocks noChangeAspect="1"/>
                </p:cNvSpPr>
                <p:nvPr/>
              </p:nvSpPr>
              <p:spPr bwMode="auto">
                <a:xfrm>
                  <a:off x="452" y="1906"/>
                  <a:ext cx="76" cy="92"/>
                </a:xfrm>
                <a:custGeom>
                  <a:avLst/>
                  <a:gdLst>
                    <a:gd name="T0" fmla="*/ 12669 w 55"/>
                    <a:gd name="T1" fmla="*/ 377 h 84"/>
                    <a:gd name="T2" fmla="*/ 6980 w 55"/>
                    <a:gd name="T3" fmla="*/ 377 h 84"/>
                    <a:gd name="T4" fmla="*/ 2931 w 55"/>
                    <a:gd name="T5" fmla="*/ 304 h 84"/>
                    <a:gd name="T6" fmla="*/ 1005 w 55"/>
                    <a:gd name="T7" fmla="*/ 232 h 84"/>
                    <a:gd name="T8" fmla="*/ 526 w 55"/>
                    <a:gd name="T9" fmla="*/ 135 h 84"/>
                    <a:gd name="T10" fmla="*/ 2931 w 55"/>
                    <a:gd name="T11" fmla="*/ 65 h 84"/>
                    <a:gd name="T12" fmla="*/ 5596 w 55"/>
                    <a:gd name="T13" fmla="*/ 1 h 84"/>
                    <a:gd name="T14" fmla="*/ 10228 w 55"/>
                    <a:gd name="T15" fmla="*/ 41 h 84"/>
                    <a:gd name="T16" fmla="*/ 12112 w 55"/>
                    <a:gd name="T17" fmla="*/ 135 h 84"/>
                    <a:gd name="T18" fmla="*/ 12112 w 55"/>
                    <a:gd name="T19" fmla="*/ 211 h 84"/>
                    <a:gd name="T20" fmla="*/ 12112 w 55"/>
                    <a:gd name="T21" fmla="*/ 285 h 84"/>
                    <a:gd name="T22" fmla="*/ 12669 w 55"/>
                    <a:gd name="T23" fmla="*/ 377 h 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5"/>
                    <a:gd name="T37" fmla="*/ 0 h 84"/>
                    <a:gd name="T38" fmla="*/ 55 w 55"/>
                    <a:gd name="T39" fmla="*/ 84 h 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5" h="84">
                      <a:moveTo>
                        <a:pt x="52" y="81"/>
                      </a:moveTo>
                      <a:cubicBezTo>
                        <a:pt x="48" y="84"/>
                        <a:pt x="34" y="83"/>
                        <a:pt x="28" y="81"/>
                      </a:cubicBezTo>
                      <a:cubicBezTo>
                        <a:pt x="21" y="78"/>
                        <a:pt x="15" y="70"/>
                        <a:pt x="12" y="65"/>
                      </a:cubicBezTo>
                      <a:cubicBezTo>
                        <a:pt x="8" y="59"/>
                        <a:pt x="5" y="55"/>
                        <a:pt x="4" y="49"/>
                      </a:cubicBezTo>
                      <a:cubicBezTo>
                        <a:pt x="2" y="42"/>
                        <a:pt x="0" y="33"/>
                        <a:pt x="2" y="28"/>
                      </a:cubicBezTo>
                      <a:cubicBezTo>
                        <a:pt x="3" y="22"/>
                        <a:pt x="8" y="18"/>
                        <a:pt x="12" y="14"/>
                      </a:cubicBezTo>
                      <a:cubicBezTo>
                        <a:pt x="15" y="9"/>
                        <a:pt x="18" y="1"/>
                        <a:pt x="23" y="1"/>
                      </a:cubicBezTo>
                      <a:cubicBezTo>
                        <a:pt x="28" y="0"/>
                        <a:pt x="37" y="4"/>
                        <a:pt x="42" y="9"/>
                      </a:cubicBezTo>
                      <a:cubicBezTo>
                        <a:pt x="46" y="13"/>
                        <a:pt x="48" y="22"/>
                        <a:pt x="50" y="28"/>
                      </a:cubicBezTo>
                      <a:cubicBezTo>
                        <a:pt x="51" y="33"/>
                        <a:pt x="50" y="38"/>
                        <a:pt x="50" y="44"/>
                      </a:cubicBezTo>
                      <a:cubicBezTo>
                        <a:pt x="50" y="49"/>
                        <a:pt x="50" y="54"/>
                        <a:pt x="50" y="60"/>
                      </a:cubicBezTo>
                      <a:cubicBezTo>
                        <a:pt x="50" y="66"/>
                        <a:pt x="55" y="77"/>
                        <a:pt x="52" y="81"/>
                      </a:cubicBezTo>
                      <a:close/>
                    </a:path>
                  </a:pathLst>
                </a:custGeom>
                <a:solidFill>
                  <a:srgbClr val="008000"/>
                </a:solidFill>
                <a:ln w="3175">
                  <a:solidFill>
                    <a:schemeClr val="tx1"/>
                  </a:solidFill>
                  <a:round/>
                  <a:headEnd/>
                  <a:tailEnd/>
                </a:ln>
              </p:spPr>
              <p:txBody>
                <a:bodyPr wrap="none" anchor="ctr"/>
                <a:lstStyle/>
                <a:p>
                  <a:endParaRPr lang="en-US"/>
                </a:p>
              </p:txBody>
            </p:sp>
            <p:sp>
              <p:nvSpPr>
                <p:cNvPr id="3361" name="Freeform 770"/>
                <p:cNvSpPr>
                  <a:spLocks noChangeAspect="1"/>
                </p:cNvSpPr>
                <p:nvPr/>
              </p:nvSpPr>
              <p:spPr bwMode="auto">
                <a:xfrm>
                  <a:off x="463" y="1917"/>
                  <a:ext cx="76" cy="76"/>
                </a:xfrm>
                <a:custGeom>
                  <a:avLst/>
                  <a:gdLst>
                    <a:gd name="T0" fmla="*/ 12669 w 55"/>
                    <a:gd name="T1" fmla="*/ 14 h 84"/>
                    <a:gd name="T2" fmla="*/ 6980 w 55"/>
                    <a:gd name="T3" fmla="*/ 14 h 84"/>
                    <a:gd name="T4" fmla="*/ 2931 w 55"/>
                    <a:gd name="T5" fmla="*/ 12 h 84"/>
                    <a:gd name="T6" fmla="*/ 1005 w 55"/>
                    <a:gd name="T7" fmla="*/ 9 h 84"/>
                    <a:gd name="T8" fmla="*/ 526 w 55"/>
                    <a:gd name="T9" fmla="*/ 5 h 84"/>
                    <a:gd name="T10" fmla="*/ 2931 w 55"/>
                    <a:gd name="T11" fmla="*/ 5 h 84"/>
                    <a:gd name="T12" fmla="*/ 5596 w 55"/>
                    <a:gd name="T13" fmla="*/ 1 h 84"/>
                    <a:gd name="T14" fmla="*/ 10228 w 55"/>
                    <a:gd name="T15" fmla="*/ 5 h 84"/>
                    <a:gd name="T16" fmla="*/ 12112 w 55"/>
                    <a:gd name="T17" fmla="*/ 5 h 84"/>
                    <a:gd name="T18" fmla="*/ 12112 w 55"/>
                    <a:gd name="T19" fmla="*/ 8 h 84"/>
                    <a:gd name="T20" fmla="*/ 12112 w 55"/>
                    <a:gd name="T21" fmla="*/ 11 h 84"/>
                    <a:gd name="T22" fmla="*/ 12669 w 55"/>
                    <a:gd name="T23" fmla="*/ 14 h 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5"/>
                    <a:gd name="T37" fmla="*/ 0 h 84"/>
                    <a:gd name="T38" fmla="*/ 55 w 55"/>
                    <a:gd name="T39" fmla="*/ 84 h 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5" h="84">
                      <a:moveTo>
                        <a:pt x="52" y="81"/>
                      </a:moveTo>
                      <a:cubicBezTo>
                        <a:pt x="48" y="84"/>
                        <a:pt x="34" y="83"/>
                        <a:pt x="28" y="81"/>
                      </a:cubicBezTo>
                      <a:cubicBezTo>
                        <a:pt x="21" y="78"/>
                        <a:pt x="15" y="70"/>
                        <a:pt x="12" y="65"/>
                      </a:cubicBezTo>
                      <a:cubicBezTo>
                        <a:pt x="8" y="59"/>
                        <a:pt x="5" y="55"/>
                        <a:pt x="4" y="49"/>
                      </a:cubicBezTo>
                      <a:cubicBezTo>
                        <a:pt x="2" y="42"/>
                        <a:pt x="0" y="33"/>
                        <a:pt x="2" y="28"/>
                      </a:cubicBezTo>
                      <a:cubicBezTo>
                        <a:pt x="3" y="22"/>
                        <a:pt x="8" y="18"/>
                        <a:pt x="12" y="14"/>
                      </a:cubicBezTo>
                      <a:cubicBezTo>
                        <a:pt x="15" y="9"/>
                        <a:pt x="18" y="1"/>
                        <a:pt x="23" y="1"/>
                      </a:cubicBezTo>
                      <a:cubicBezTo>
                        <a:pt x="28" y="0"/>
                        <a:pt x="37" y="4"/>
                        <a:pt x="42" y="9"/>
                      </a:cubicBezTo>
                      <a:cubicBezTo>
                        <a:pt x="46" y="13"/>
                        <a:pt x="48" y="22"/>
                        <a:pt x="50" y="28"/>
                      </a:cubicBezTo>
                      <a:cubicBezTo>
                        <a:pt x="51" y="33"/>
                        <a:pt x="50" y="38"/>
                        <a:pt x="50" y="44"/>
                      </a:cubicBezTo>
                      <a:cubicBezTo>
                        <a:pt x="50" y="49"/>
                        <a:pt x="50" y="54"/>
                        <a:pt x="50" y="60"/>
                      </a:cubicBezTo>
                      <a:cubicBezTo>
                        <a:pt x="50" y="66"/>
                        <a:pt x="55" y="77"/>
                        <a:pt x="52" y="81"/>
                      </a:cubicBezTo>
                      <a:close/>
                    </a:path>
                  </a:pathLst>
                </a:custGeom>
                <a:solidFill>
                  <a:srgbClr val="008000"/>
                </a:solidFill>
                <a:ln w="3175">
                  <a:solidFill>
                    <a:schemeClr val="tx1"/>
                  </a:solidFill>
                  <a:round/>
                  <a:headEnd/>
                  <a:tailEnd/>
                </a:ln>
              </p:spPr>
              <p:txBody>
                <a:bodyPr wrap="none" anchor="ctr"/>
                <a:lstStyle/>
                <a:p>
                  <a:endParaRPr lang="en-US"/>
                </a:p>
              </p:txBody>
            </p:sp>
            <p:sp>
              <p:nvSpPr>
                <p:cNvPr id="3362" name="Freeform 771"/>
                <p:cNvSpPr>
                  <a:spLocks noChangeAspect="1"/>
                </p:cNvSpPr>
                <p:nvPr/>
              </p:nvSpPr>
              <p:spPr bwMode="auto">
                <a:xfrm flipH="1">
                  <a:off x="518" y="1914"/>
                  <a:ext cx="76" cy="84"/>
                </a:xfrm>
                <a:custGeom>
                  <a:avLst/>
                  <a:gdLst>
                    <a:gd name="T0" fmla="*/ 12669 w 55"/>
                    <a:gd name="T1" fmla="*/ 81 h 84"/>
                    <a:gd name="T2" fmla="*/ 6980 w 55"/>
                    <a:gd name="T3" fmla="*/ 81 h 84"/>
                    <a:gd name="T4" fmla="*/ 2931 w 55"/>
                    <a:gd name="T5" fmla="*/ 65 h 84"/>
                    <a:gd name="T6" fmla="*/ 1005 w 55"/>
                    <a:gd name="T7" fmla="*/ 49 h 84"/>
                    <a:gd name="T8" fmla="*/ 526 w 55"/>
                    <a:gd name="T9" fmla="*/ 28 h 84"/>
                    <a:gd name="T10" fmla="*/ 2931 w 55"/>
                    <a:gd name="T11" fmla="*/ 14 h 84"/>
                    <a:gd name="T12" fmla="*/ 5596 w 55"/>
                    <a:gd name="T13" fmla="*/ 1 h 84"/>
                    <a:gd name="T14" fmla="*/ 10228 w 55"/>
                    <a:gd name="T15" fmla="*/ 9 h 84"/>
                    <a:gd name="T16" fmla="*/ 12112 w 55"/>
                    <a:gd name="T17" fmla="*/ 28 h 84"/>
                    <a:gd name="T18" fmla="*/ 12112 w 55"/>
                    <a:gd name="T19" fmla="*/ 44 h 84"/>
                    <a:gd name="T20" fmla="*/ 12112 w 55"/>
                    <a:gd name="T21" fmla="*/ 60 h 84"/>
                    <a:gd name="T22" fmla="*/ 12669 w 55"/>
                    <a:gd name="T23" fmla="*/ 81 h 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5"/>
                    <a:gd name="T37" fmla="*/ 0 h 84"/>
                    <a:gd name="T38" fmla="*/ 55 w 55"/>
                    <a:gd name="T39" fmla="*/ 84 h 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5" h="84">
                      <a:moveTo>
                        <a:pt x="52" y="81"/>
                      </a:moveTo>
                      <a:cubicBezTo>
                        <a:pt x="48" y="84"/>
                        <a:pt x="34" y="83"/>
                        <a:pt x="28" y="81"/>
                      </a:cubicBezTo>
                      <a:cubicBezTo>
                        <a:pt x="21" y="78"/>
                        <a:pt x="15" y="70"/>
                        <a:pt x="12" y="65"/>
                      </a:cubicBezTo>
                      <a:cubicBezTo>
                        <a:pt x="8" y="59"/>
                        <a:pt x="5" y="55"/>
                        <a:pt x="4" y="49"/>
                      </a:cubicBezTo>
                      <a:cubicBezTo>
                        <a:pt x="2" y="42"/>
                        <a:pt x="0" y="33"/>
                        <a:pt x="2" y="28"/>
                      </a:cubicBezTo>
                      <a:cubicBezTo>
                        <a:pt x="3" y="22"/>
                        <a:pt x="8" y="18"/>
                        <a:pt x="12" y="14"/>
                      </a:cubicBezTo>
                      <a:cubicBezTo>
                        <a:pt x="15" y="9"/>
                        <a:pt x="18" y="1"/>
                        <a:pt x="23" y="1"/>
                      </a:cubicBezTo>
                      <a:cubicBezTo>
                        <a:pt x="28" y="0"/>
                        <a:pt x="37" y="4"/>
                        <a:pt x="42" y="9"/>
                      </a:cubicBezTo>
                      <a:cubicBezTo>
                        <a:pt x="46" y="13"/>
                        <a:pt x="48" y="22"/>
                        <a:pt x="50" y="28"/>
                      </a:cubicBezTo>
                      <a:cubicBezTo>
                        <a:pt x="51" y="33"/>
                        <a:pt x="50" y="38"/>
                        <a:pt x="50" y="44"/>
                      </a:cubicBezTo>
                      <a:cubicBezTo>
                        <a:pt x="50" y="49"/>
                        <a:pt x="50" y="54"/>
                        <a:pt x="50" y="60"/>
                      </a:cubicBezTo>
                      <a:cubicBezTo>
                        <a:pt x="50" y="66"/>
                        <a:pt x="55" y="77"/>
                        <a:pt x="52" y="81"/>
                      </a:cubicBezTo>
                      <a:close/>
                    </a:path>
                  </a:pathLst>
                </a:custGeom>
                <a:solidFill>
                  <a:srgbClr val="008000"/>
                </a:solidFill>
                <a:ln w="3175">
                  <a:solidFill>
                    <a:schemeClr val="tx1"/>
                  </a:solidFill>
                  <a:round/>
                  <a:headEnd/>
                  <a:tailEnd/>
                </a:ln>
              </p:spPr>
              <p:txBody>
                <a:bodyPr wrap="none" anchor="ctr"/>
                <a:lstStyle/>
                <a:p>
                  <a:endParaRPr lang="en-US"/>
                </a:p>
              </p:txBody>
            </p:sp>
          </p:grpSp>
          <p:grpSp>
            <p:nvGrpSpPr>
              <p:cNvPr id="3308" name="Group 772"/>
              <p:cNvGrpSpPr>
                <a:grpSpLocks noChangeAspect="1"/>
              </p:cNvGrpSpPr>
              <p:nvPr/>
            </p:nvGrpSpPr>
            <p:grpSpPr bwMode="auto">
              <a:xfrm>
                <a:off x="518" y="1411"/>
                <a:ext cx="162" cy="128"/>
                <a:chOff x="452" y="1875"/>
                <a:chExt cx="150" cy="128"/>
              </a:xfrm>
            </p:grpSpPr>
            <p:sp>
              <p:nvSpPr>
                <p:cNvPr id="3351" name="Freeform 773"/>
                <p:cNvSpPr>
                  <a:spLocks noChangeAspect="1"/>
                </p:cNvSpPr>
                <p:nvPr/>
              </p:nvSpPr>
              <p:spPr bwMode="auto">
                <a:xfrm flipH="1" flipV="1">
                  <a:off x="510" y="1875"/>
                  <a:ext cx="47" cy="79"/>
                </a:xfrm>
                <a:custGeom>
                  <a:avLst/>
                  <a:gdLst>
                    <a:gd name="T0" fmla="*/ 3 w 55"/>
                    <a:gd name="T1" fmla="*/ 28 h 84"/>
                    <a:gd name="T2" fmla="*/ 3 w 55"/>
                    <a:gd name="T3" fmla="*/ 28 h 84"/>
                    <a:gd name="T4" fmla="*/ 3 w 55"/>
                    <a:gd name="T5" fmla="*/ 23 h 84"/>
                    <a:gd name="T6" fmla="*/ 3 w 55"/>
                    <a:gd name="T7" fmla="*/ 18 h 84"/>
                    <a:gd name="T8" fmla="*/ 2 w 55"/>
                    <a:gd name="T9" fmla="*/ 9 h 84"/>
                    <a:gd name="T10" fmla="*/ 3 w 55"/>
                    <a:gd name="T11" fmla="*/ 8 h 84"/>
                    <a:gd name="T12" fmla="*/ 3 w 55"/>
                    <a:gd name="T13" fmla="*/ 1 h 84"/>
                    <a:gd name="T14" fmla="*/ 3 w 55"/>
                    <a:gd name="T15" fmla="*/ 8 h 84"/>
                    <a:gd name="T16" fmla="*/ 3 w 55"/>
                    <a:gd name="T17" fmla="*/ 9 h 84"/>
                    <a:gd name="T18" fmla="*/ 3 w 55"/>
                    <a:gd name="T19" fmla="*/ 17 h 84"/>
                    <a:gd name="T20" fmla="*/ 3 w 55"/>
                    <a:gd name="T21" fmla="*/ 22 h 84"/>
                    <a:gd name="T22" fmla="*/ 3 w 55"/>
                    <a:gd name="T23" fmla="*/ 28 h 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5"/>
                    <a:gd name="T37" fmla="*/ 0 h 84"/>
                    <a:gd name="T38" fmla="*/ 55 w 55"/>
                    <a:gd name="T39" fmla="*/ 84 h 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5" h="84">
                      <a:moveTo>
                        <a:pt x="52" y="81"/>
                      </a:moveTo>
                      <a:cubicBezTo>
                        <a:pt x="48" y="84"/>
                        <a:pt x="34" y="83"/>
                        <a:pt x="28" y="81"/>
                      </a:cubicBezTo>
                      <a:cubicBezTo>
                        <a:pt x="21" y="78"/>
                        <a:pt x="15" y="70"/>
                        <a:pt x="12" y="65"/>
                      </a:cubicBezTo>
                      <a:cubicBezTo>
                        <a:pt x="8" y="59"/>
                        <a:pt x="5" y="55"/>
                        <a:pt x="4" y="49"/>
                      </a:cubicBezTo>
                      <a:cubicBezTo>
                        <a:pt x="2" y="42"/>
                        <a:pt x="0" y="33"/>
                        <a:pt x="2" y="28"/>
                      </a:cubicBezTo>
                      <a:cubicBezTo>
                        <a:pt x="3" y="22"/>
                        <a:pt x="8" y="18"/>
                        <a:pt x="12" y="14"/>
                      </a:cubicBezTo>
                      <a:cubicBezTo>
                        <a:pt x="15" y="9"/>
                        <a:pt x="18" y="1"/>
                        <a:pt x="23" y="1"/>
                      </a:cubicBezTo>
                      <a:cubicBezTo>
                        <a:pt x="28" y="0"/>
                        <a:pt x="37" y="4"/>
                        <a:pt x="42" y="9"/>
                      </a:cubicBezTo>
                      <a:cubicBezTo>
                        <a:pt x="46" y="13"/>
                        <a:pt x="48" y="22"/>
                        <a:pt x="50" y="28"/>
                      </a:cubicBezTo>
                      <a:cubicBezTo>
                        <a:pt x="51" y="33"/>
                        <a:pt x="50" y="38"/>
                        <a:pt x="50" y="44"/>
                      </a:cubicBezTo>
                      <a:cubicBezTo>
                        <a:pt x="50" y="49"/>
                        <a:pt x="50" y="54"/>
                        <a:pt x="50" y="60"/>
                      </a:cubicBezTo>
                      <a:cubicBezTo>
                        <a:pt x="50" y="66"/>
                        <a:pt x="55" y="77"/>
                        <a:pt x="52" y="81"/>
                      </a:cubicBezTo>
                      <a:close/>
                    </a:path>
                  </a:pathLst>
                </a:custGeom>
                <a:solidFill>
                  <a:srgbClr val="008000"/>
                </a:solidFill>
                <a:ln w="3175">
                  <a:solidFill>
                    <a:schemeClr val="tx1"/>
                  </a:solidFill>
                  <a:round/>
                  <a:headEnd/>
                  <a:tailEnd/>
                </a:ln>
              </p:spPr>
              <p:txBody>
                <a:bodyPr rot="10800000" wrap="none" anchor="ctr"/>
                <a:lstStyle/>
                <a:p>
                  <a:endParaRPr lang="en-US"/>
                </a:p>
              </p:txBody>
            </p:sp>
            <p:sp>
              <p:nvSpPr>
                <p:cNvPr id="3352" name="Freeform 774"/>
                <p:cNvSpPr>
                  <a:spLocks noChangeAspect="1"/>
                </p:cNvSpPr>
                <p:nvPr/>
              </p:nvSpPr>
              <p:spPr bwMode="auto">
                <a:xfrm>
                  <a:off x="460" y="1879"/>
                  <a:ext cx="76" cy="124"/>
                </a:xfrm>
                <a:custGeom>
                  <a:avLst/>
                  <a:gdLst>
                    <a:gd name="T0" fmla="*/ 12669 w 55"/>
                    <a:gd name="T1" fmla="*/ 60798 h 84"/>
                    <a:gd name="T2" fmla="*/ 6980 w 55"/>
                    <a:gd name="T3" fmla="*/ 60798 h 84"/>
                    <a:gd name="T4" fmla="*/ 2931 w 55"/>
                    <a:gd name="T5" fmla="*/ 49021 h 84"/>
                    <a:gd name="T6" fmla="*/ 1005 w 55"/>
                    <a:gd name="T7" fmla="*/ 36418 h 84"/>
                    <a:gd name="T8" fmla="*/ 526 w 55"/>
                    <a:gd name="T9" fmla="*/ 20974 h 84"/>
                    <a:gd name="T10" fmla="*/ 2931 w 55"/>
                    <a:gd name="T11" fmla="*/ 10713 h 84"/>
                    <a:gd name="T12" fmla="*/ 5596 w 55"/>
                    <a:gd name="T13" fmla="*/ 1 h 84"/>
                    <a:gd name="T14" fmla="*/ 10228 w 55"/>
                    <a:gd name="T15" fmla="*/ 6520 h 84"/>
                    <a:gd name="T16" fmla="*/ 12112 w 55"/>
                    <a:gd name="T17" fmla="*/ 20974 h 84"/>
                    <a:gd name="T18" fmla="*/ 12112 w 55"/>
                    <a:gd name="T19" fmla="*/ 33208 h 84"/>
                    <a:gd name="T20" fmla="*/ 12112 w 55"/>
                    <a:gd name="T21" fmla="*/ 45074 h 84"/>
                    <a:gd name="T22" fmla="*/ 12669 w 55"/>
                    <a:gd name="T23" fmla="*/ 60798 h 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5"/>
                    <a:gd name="T37" fmla="*/ 0 h 84"/>
                    <a:gd name="T38" fmla="*/ 55 w 55"/>
                    <a:gd name="T39" fmla="*/ 84 h 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5" h="84">
                      <a:moveTo>
                        <a:pt x="52" y="81"/>
                      </a:moveTo>
                      <a:cubicBezTo>
                        <a:pt x="48" y="84"/>
                        <a:pt x="34" y="83"/>
                        <a:pt x="28" y="81"/>
                      </a:cubicBezTo>
                      <a:cubicBezTo>
                        <a:pt x="21" y="78"/>
                        <a:pt x="15" y="70"/>
                        <a:pt x="12" y="65"/>
                      </a:cubicBezTo>
                      <a:cubicBezTo>
                        <a:pt x="8" y="59"/>
                        <a:pt x="5" y="55"/>
                        <a:pt x="4" y="49"/>
                      </a:cubicBezTo>
                      <a:cubicBezTo>
                        <a:pt x="2" y="42"/>
                        <a:pt x="0" y="33"/>
                        <a:pt x="2" y="28"/>
                      </a:cubicBezTo>
                      <a:cubicBezTo>
                        <a:pt x="3" y="22"/>
                        <a:pt x="8" y="18"/>
                        <a:pt x="12" y="14"/>
                      </a:cubicBezTo>
                      <a:cubicBezTo>
                        <a:pt x="15" y="9"/>
                        <a:pt x="18" y="1"/>
                        <a:pt x="23" y="1"/>
                      </a:cubicBezTo>
                      <a:cubicBezTo>
                        <a:pt x="28" y="0"/>
                        <a:pt x="37" y="4"/>
                        <a:pt x="42" y="9"/>
                      </a:cubicBezTo>
                      <a:cubicBezTo>
                        <a:pt x="46" y="13"/>
                        <a:pt x="48" y="22"/>
                        <a:pt x="50" y="28"/>
                      </a:cubicBezTo>
                      <a:cubicBezTo>
                        <a:pt x="51" y="33"/>
                        <a:pt x="50" y="38"/>
                        <a:pt x="50" y="44"/>
                      </a:cubicBezTo>
                      <a:cubicBezTo>
                        <a:pt x="50" y="49"/>
                        <a:pt x="50" y="54"/>
                        <a:pt x="50" y="60"/>
                      </a:cubicBezTo>
                      <a:cubicBezTo>
                        <a:pt x="50" y="66"/>
                        <a:pt x="55" y="77"/>
                        <a:pt x="52" y="81"/>
                      </a:cubicBezTo>
                      <a:close/>
                    </a:path>
                  </a:pathLst>
                </a:custGeom>
                <a:solidFill>
                  <a:srgbClr val="008000"/>
                </a:solidFill>
                <a:ln w="3175">
                  <a:solidFill>
                    <a:schemeClr val="tx1"/>
                  </a:solidFill>
                  <a:round/>
                  <a:headEnd/>
                  <a:tailEnd/>
                </a:ln>
              </p:spPr>
              <p:txBody>
                <a:bodyPr wrap="none" anchor="ctr"/>
                <a:lstStyle/>
                <a:p>
                  <a:endParaRPr lang="en-US"/>
                </a:p>
              </p:txBody>
            </p:sp>
            <p:sp>
              <p:nvSpPr>
                <p:cNvPr id="3353" name="Freeform 775"/>
                <p:cNvSpPr>
                  <a:spLocks noChangeAspect="1"/>
                </p:cNvSpPr>
                <p:nvPr/>
              </p:nvSpPr>
              <p:spPr bwMode="auto">
                <a:xfrm flipH="1">
                  <a:off x="526" y="1879"/>
                  <a:ext cx="76" cy="124"/>
                </a:xfrm>
                <a:custGeom>
                  <a:avLst/>
                  <a:gdLst>
                    <a:gd name="T0" fmla="*/ 12669 w 55"/>
                    <a:gd name="T1" fmla="*/ 60798 h 84"/>
                    <a:gd name="T2" fmla="*/ 6980 w 55"/>
                    <a:gd name="T3" fmla="*/ 60798 h 84"/>
                    <a:gd name="T4" fmla="*/ 2931 w 55"/>
                    <a:gd name="T5" fmla="*/ 49021 h 84"/>
                    <a:gd name="T6" fmla="*/ 1005 w 55"/>
                    <a:gd name="T7" fmla="*/ 36418 h 84"/>
                    <a:gd name="T8" fmla="*/ 526 w 55"/>
                    <a:gd name="T9" fmla="*/ 20974 h 84"/>
                    <a:gd name="T10" fmla="*/ 2931 w 55"/>
                    <a:gd name="T11" fmla="*/ 10713 h 84"/>
                    <a:gd name="T12" fmla="*/ 5596 w 55"/>
                    <a:gd name="T13" fmla="*/ 1 h 84"/>
                    <a:gd name="T14" fmla="*/ 10228 w 55"/>
                    <a:gd name="T15" fmla="*/ 6520 h 84"/>
                    <a:gd name="T16" fmla="*/ 12112 w 55"/>
                    <a:gd name="T17" fmla="*/ 20974 h 84"/>
                    <a:gd name="T18" fmla="*/ 12112 w 55"/>
                    <a:gd name="T19" fmla="*/ 33208 h 84"/>
                    <a:gd name="T20" fmla="*/ 12112 w 55"/>
                    <a:gd name="T21" fmla="*/ 45074 h 84"/>
                    <a:gd name="T22" fmla="*/ 12669 w 55"/>
                    <a:gd name="T23" fmla="*/ 60798 h 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5"/>
                    <a:gd name="T37" fmla="*/ 0 h 84"/>
                    <a:gd name="T38" fmla="*/ 55 w 55"/>
                    <a:gd name="T39" fmla="*/ 84 h 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5" h="84">
                      <a:moveTo>
                        <a:pt x="52" y="81"/>
                      </a:moveTo>
                      <a:cubicBezTo>
                        <a:pt x="48" y="84"/>
                        <a:pt x="34" y="83"/>
                        <a:pt x="28" y="81"/>
                      </a:cubicBezTo>
                      <a:cubicBezTo>
                        <a:pt x="21" y="78"/>
                        <a:pt x="15" y="70"/>
                        <a:pt x="12" y="65"/>
                      </a:cubicBezTo>
                      <a:cubicBezTo>
                        <a:pt x="8" y="59"/>
                        <a:pt x="5" y="55"/>
                        <a:pt x="4" y="49"/>
                      </a:cubicBezTo>
                      <a:cubicBezTo>
                        <a:pt x="2" y="42"/>
                        <a:pt x="0" y="33"/>
                        <a:pt x="2" y="28"/>
                      </a:cubicBezTo>
                      <a:cubicBezTo>
                        <a:pt x="3" y="22"/>
                        <a:pt x="8" y="18"/>
                        <a:pt x="12" y="14"/>
                      </a:cubicBezTo>
                      <a:cubicBezTo>
                        <a:pt x="15" y="9"/>
                        <a:pt x="18" y="1"/>
                        <a:pt x="23" y="1"/>
                      </a:cubicBezTo>
                      <a:cubicBezTo>
                        <a:pt x="28" y="0"/>
                        <a:pt x="37" y="4"/>
                        <a:pt x="42" y="9"/>
                      </a:cubicBezTo>
                      <a:cubicBezTo>
                        <a:pt x="46" y="13"/>
                        <a:pt x="48" y="22"/>
                        <a:pt x="50" y="28"/>
                      </a:cubicBezTo>
                      <a:cubicBezTo>
                        <a:pt x="51" y="33"/>
                        <a:pt x="50" y="38"/>
                        <a:pt x="50" y="44"/>
                      </a:cubicBezTo>
                      <a:cubicBezTo>
                        <a:pt x="50" y="49"/>
                        <a:pt x="50" y="54"/>
                        <a:pt x="50" y="60"/>
                      </a:cubicBezTo>
                      <a:cubicBezTo>
                        <a:pt x="50" y="66"/>
                        <a:pt x="55" y="77"/>
                        <a:pt x="52" y="81"/>
                      </a:cubicBezTo>
                      <a:close/>
                    </a:path>
                  </a:pathLst>
                </a:custGeom>
                <a:solidFill>
                  <a:srgbClr val="008000"/>
                </a:solidFill>
                <a:ln w="3175">
                  <a:solidFill>
                    <a:schemeClr val="tx1"/>
                  </a:solidFill>
                  <a:round/>
                  <a:headEnd/>
                  <a:tailEnd/>
                </a:ln>
              </p:spPr>
              <p:txBody>
                <a:bodyPr wrap="none" anchor="ctr"/>
                <a:lstStyle/>
                <a:p>
                  <a:endParaRPr lang="en-US"/>
                </a:p>
              </p:txBody>
            </p:sp>
            <p:sp>
              <p:nvSpPr>
                <p:cNvPr id="3354" name="Freeform 776"/>
                <p:cNvSpPr>
                  <a:spLocks noChangeAspect="1"/>
                </p:cNvSpPr>
                <p:nvPr/>
              </p:nvSpPr>
              <p:spPr bwMode="auto">
                <a:xfrm>
                  <a:off x="452" y="1906"/>
                  <a:ext cx="76" cy="92"/>
                </a:xfrm>
                <a:custGeom>
                  <a:avLst/>
                  <a:gdLst>
                    <a:gd name="T0" fmla="*/ 12669 w 55"/>
                    <a:gd name="T1" fmla="*/ 377 h 84"/>
                    <a:gd name="T2" fmla="*/ 6980 w 55"/>
                    <a:gd name="T3" fmla="*/ 377 h 84"/>
                    <a:gd name="T4" fmla="*/ 2931 w 55"/>
                    <a:gd name="T5" fmla="*/ 304 h 84"/>
                    <a:gd name="T6" fmla="*/ 1005 w 55"/>
                    <a:gd name="T7" fmla="*/ 232 h 84"/>
                    <a:gd name="T8" fmla="*/ 526 w 55"/>
                    <a:gd name="T9" fmla="*/ 135 h 84"/>
                    <a:gd name="T10" fmla="*/ 2931 w 55"/>
                    <a:gd name="T11" fmla="*/ 65 h 84"/>
                    <a:gd name="T12" fmla="*/ 5596 w 55"/>
                    <a:gd name="T13" fmla="*/ 1 h 84"/>
                    <a:gd name="T14" fmla="*/ 10228 w 55"/>
                    <a:gd name="T15" fmla="*/ 41 h 84"/>
                    <a:gd name="T16" fmla="*/ 12112 w 55"/>
                    <a:gd name="T17" fmla="*/ 135 h 84"/>
                    <a:gd name="T18" fmla="*/ 12112 w 55"/>
                    <a:gd name="T19" fmla="*/ 211 h 84"/>
                    <a:gd name="T20" fmla="*/ 12112 w 55"/>
                    <a:gd name="T21" fmla="*/ 285 h 84"/>
                    <a:gd name="T22" fmla="*/ 12669 w 55"/>
                    <a:gd name="T23" fmla="*/ 377 h 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5"/>
                    <a:gd name="T37" fmla="*/ 0 h 84"/>
                    <a:gd name="T38" fmla="*/ 55 w 55"/>
                    <a:gd name="T39" fmla="*/ 84 h 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5" h="84">
                      <a:moveTo>
                        <a:pt x="52" y="81"/>
                      </a:moveTo>
                      <a:cubicBezTo>
                        <a:pt x="48" y="84"/>
                        <a:pt x="34" y="83"/>
                        <a:pt x="28" y="81"/>
                      </a:cubicBezTo>
                      <a:cubicBezTo>
                        <a:pt x="21" y="78"/>
                        <a:pt x="15" y="70"/>
                        <a:pt x="12" y="65"/>
                      </a:cubicBezTo>
                      <a:cubicBezTo>
                        <a:pt x="8" y="59"/>
                        <a:pt x="5" y="55"/>
                        <a:pt x="4" y="49"/>
                      </a:cubicBezTo>
                      <a:cubicBezTo>
                        <a:pt x="2" y="42"/>
                        <a:pt x="0" y="33"/>
                        <a:pt x="2" y="28"/>
                      </a:cubicBezTo>
                      <a:cubicBezTo>
                        <a:pt x="3" y="22"/>
                        <a:pt x="8" y="18"/>
                        <a:pt x="12" y="14"/>
                      </a:cubicBezTo>
                      <a:cubicBezTo>
                        <a:pt x="15" y="9"/>
                        <a:pt x="18" y="1"/>
                        <a:pt x="23" y="1"/>
                      </a:cubicBezTo>
                      <a:cubicBezTo>
                        <a:pt x="28" y="0"/>
                        <a:pt x="37" y="4"/>
                        <a:pt x="42" y="9"/>
                      </a:cubicBezTo>
                      <a:cubicBezTo>
                        <a:pt x="46" y="13"/>
                        <a:pt x="48" y="22"/>
                        <a:pt x="50" y="28"/>
                      </a:cubicBezTo>
                      <a:cubicBezTo>
                        <a:pt x="51" y="33"/>
                        <a:pt x="50" y="38"/>
                        <a:pt x="50" y="44"/>
                      </a:cubicBezTo>
                      <a:cubicBezTo>
                        <a:pt x="50" y="49"/>
                        <a:pt x="50" y="54"/>
                        <a:pt x="50" y="60"/>
                      </a:cubicBezTo>
                      <a:cubicBezTo>
                        <a:pt x="50" y="66"/>
                        <a:pt x="55" y="77"/>
                        <a:pt x="52" y="81"/>
                      </a:cubicBezTo>
                      <a:close/>
                    </a:path>
                  </a:pathLst>
                </a:custGeom>
                <a:solidFill>
                  <a:srgbClr val="008000"/>
                </a:solidFill>
                <a:ln w="3175">
                  <a:solidFill>
                    <a:schemeClr val="tx1"/>
                  </a:solidFill>
                  <a:round/>
                  <a:headEnd/>
                  <a:tailEnd/>
                </a:ln>
              </p:spPr>
              <p:txBody>
                <a:bodyPr wrap="none" anchor="ctr"/>
                <a:lstStyle/>
                <a:p>
                  <a:endParaRPr lang="en-US"/>
                </a:p>
              </p:txBody>
            </p:sp>
            <p:sp>
              <p:nvSpPr>
                <p:cNvPr id="3355" name="Freeform 777"/>
                <p:cNvSpPr>
                  <a:spLocks noChangeAspect="1"/>
                </p:cNvSpPr>
                <p:nvPr/>
              </p:nvSpPr>
              <p:spPr bwMode="auto">
                <a:xfrm>
                  <a:off x="463" y="1917"/>
                  <a:ext cx="76" cy="76"/>
                </a:xfrm>
                <a:custGeom>
                  <a:avLst/>
                  <a:gdLst>
                    <a:gd name="T0" fmla="*/ 12669 w 55"/>
                    <a:gd name="T1" fmla="*/ 14 h 84"/>
                    <a:gd name="T2" fmla="*/ 6980 w 55"/>
                    <a:gd name="T3" fmla="*/ 14 h 84"/>
                    <a:gd name="T4" fmla="*/ 2931 w 55"/>
                    <a:gd name="T5" fmla="*/ 12 h 84"/>
                    <a:gd name="T6" fmla="*/ 1005 w 55"/>
                    <a:gd name="T7" fmla="*/ 9 h 84"/>
                    <a:gd name="T8" fmla="*/ 526 w 55"/>
                    <a:gd name="T9" fmla="*/ 5 h 84"/>
                    <a:gd name="T10" fmla="*/ 2931 w 55"/>
                    <a:gd name="T11" fmla="*/ 5 h 84"/>
                    <a:gd name="T12" fmla="*/ 5596 w 55"/>
                    <a:gd name="T13" fmla="*/ 1 h 84"/>
                    <a:gd name="T14" fmla="*/ 10228 w 55"/>
                    <a:gd name="T15" fmla="*/ 5 h 84"/>
                    <a:gd name="T16" fmla="*/ 12112 w 55"/>
                    <a:gd name="T17" fmla="*/ 5 h 84"/>
                    <a:gd name="T18" fmla="*/ 12112 w 55"/>
                    <a:gd name="T19" fmla="*/ 8 h 84"/>
                    <a:gd name="T20" fmla="*/ 12112 w 55"/>
                    <a:gd name="T21" fmla="*/ 11 h 84"/>
                    <a:gd name="T22" fmla="*/ 12669 w 55"/>
                    <a:gd name="T23" fmla="*/ 14 h 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5"/>
                    <a:gd name="T37" fmla="*/ 0 h 84"/>
                    <a:gd name="T38" fmla="*/ 55 w 55"/>
                    <a:gd name="T39" fmla="*/ 84 h 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5" h="84">
                      <a:moveTo>
                        <a:pt x="52" y="81"/>
                      </a:moveTo>
                      <a:cubicBezTo>
                        <a:pt x="48" y="84"/>
                        <a:pt x="34" y="83"/>
                        <a:pt x="28" y="81"/>
                      </a:cubicBezTo>
                      <a:cubicBezTo>
                        <a:pt x="21" y="78"/>
                        <a:pt x="15" y="70"/>
                        <a:pt x="12" y="65"/>
                      </a:cubicBezTo>
                      <a:cubicBezTo>
                        <a:pt x="8" y="59"/>
                        <a:pt x="5" y="55"/>
                        <a:pt x="4" y="49"/>
                      </a:cubicBezTo>
                      <a:cubicBezTo>
                        <a:pt x="2" y="42"/>
                        <a:pt x="0" y="33"/>
                        <a:pt x="2" y="28"/>
                      </a:cubicBezTo>
                      <a:cubicBezTo>
                        <a:pt x="3" y="22"/>
                        <a:pt x="8" y="18"/>
                        <a:pt x="12" y="14"/>
                      </a:cubicBezTo>
                      <a:cubicBezTo>
                        <a:pt x="15" y="9"/>
                        <a:pt x="18" y="1"/>
                        <a:pt x="23" y="1"/>
                      </a:cubicBezTo>
                      <a:cubicBezTo>
                        <a:pt x="28" y="0"/>
                        <a:pt x="37" y="4"/>
                        <a:pt x="42" y="9"/>
                      </a:cubicBezTo>
                      <a:cubicBezTo>
                        <a:pt x="46" y="13"/>
                        <a:pt x="48" y="22"/>
                        <a:pt x="50" y="28"/>
                      </a:cubicBezTo>
                      <a:cubicBezTo>
                        <a:pt x="51" y="33"/>
                        <a:pt x="50" y="38"/>
                        <a:pt x="50" y="44"/>
                      </a:cubicBezTo>
                      <a:cubicBezTo>
                        <a:pt x="50" y="49"/>
                        <a:pt x="50" y="54"/>
                        <a:pt x="50" y="60"/>
                      </a:cubicBezTo>
                      <a:cubicBezTo>
                        <a:pt x="50" y="66"/>
                        <a:pt x="55" y="77"/>
                        <a:pt x="52" y="81"/>
                      </a:cubicBezTo>
                      <a:close/>
                    </a:path>
                  </a:pathLst>
                </a:custGeom>
                <a:solidFill>
                  <a:srgbClr val="008000"/>
                </a:solidFill>
                <a:ln w="3175">
                  <a:solidFill>
                    <a:schemeClr val="tx1"/>
                  </a:solidFill>
                  <a:round/>
                  <a:headEnd/>
                  <a:tailEnd/>
                </a:ln>
              </p:spPr>
              <p:txBody>
                <a:bodyPr wrap="none" anchor="ctr"/>
                <a:lstStyle/>
                <a:p>
                  <a:endParaRPr lang="en-US"/>
                </a:p>
              </p:txBody>
            </p:sp>
            <p:sp>
              <p:nvSpPr>
                <p:cNvPr id="3356" name="Freeform 778"/>
                <p:cNvSpPr>
                  <a:spLocks noChangeAspect="1"/>
                </p:cNvSpPr>
                <p:nvPr/>
              </p:nvSpPr>
              <p:spPr bwMode="auto">
                <a:xfrm flipH="1">
                  <a:off x="518" y="1914"/>
                  <a:ext cx="76" cy="84"/>
                </a:xfrm>
                <a:custGeom>
                  <a:avLst/>
                  <a:gdLst>
                    <a:gd name="T0" fmla="*/ 12669 w 55"/>
                    <a:gd name="T1" fmla="*/ 81 h 84"/>
                    <a:gd name="T2" fmla="*/ 6980 w 55"/>
                    <a:gd name="T3" fmla="*/ 81 h 84"/>
                    <a:gd name="T4" fmla="*/ 2931 w 55"/>
                    <a:gd name="T5" fmla="*/ 65 h 84"/>
                    <a:gd name="T6" fmla="*/ 1005 w 55"/>
                    <a:gd name="T7" fmla="*/ 49 h 84"/>
                    <a:gd name="T8" fmla="*/ 526 w 55"/>
                    <a:gd name="T9" fmla="*/ 28 h 84"/>
                    <a:gd name="T10" fmla="*/ 2931 w 55"/>
                    <a:gd name="T11" fmla="*/ 14 h 84"/>
                    <a:gd name="T12" fmla="*/ 5596 w 55"/>
                    <a:gd name="T13" fmla="*/ 1 h 84"/>
                    <a:gd name="T14" fmla="*/ 10228 w 55"/>
                    <a:gd name="T15" fmla="*/ 9 h 84"/>
                    <a:gd name="T16" fmla="*/ 12112 w 55"/>
                    <a:gd name="T17" fmla="*/ 28 h 84"/>
                    <a:gd name="T18" fmla="*/ 12112 w 55"/>
                    <a:gd name="T19" fmla="*/ 44 h 84"/>
                    <a:gd name="T20" fmla="*/ 12112 w 55"/>
                    <a:gd name="T21" fmla="*/ 60 h 84"/>
                    <a:gd name="T22" fmla="*/ 12669 w 55"/>
                    <a:gd name="T23" fmla="*/ 81 h 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5"/>
                    <a:gd name="T37" fmla="*/ 0 h 84"/>
                    <a:gd name="T38" fmla="*/ 55 w 55"/>
                    <a:gd name="T39" fmla="*/ 84 h 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5" h="84">
                      <a:moveTo>
                        <a:pt x="52" y="81"/>
                      </a:moveTo>
                      <a:cubicBezTo>
                        <a:pt x="48" y="84"/>
                        <a:pt x="34" y="83"/>
                        <a:pt x="28" y="81"/>
                      </a:cubicBezTo>
                      <a:cubicBezTo>
                        <a:pt x="21" y="78"/>
                        <a:pt x="15" y="70"/>
                        <a:pt x="12" y="65"/>
                      </a:cubicBezTo>
                      <a:cubicBezTo>
                        <a:pt x="8" y="59"/>
                        <a:pt x="5" y="55"/>
                        <a:pt x="4" y="49"/>
                      </a:cubicBezTo>
                      <a:cubicBezTo>
                        <a:pt x="2" y="42"/>
                        <a:pt x="0" y="33"/>
                        <a:pt x="2" y="28"/>
                      </a:cubicBezTo>
                      <a:cubicBezTo>
                        <a:pt x="3" y="22"/>
                        <a:pt x="8" y="18"/>
                        <a:pt x="12" y="14"/>
                      </a:cubicBezTo>
                      <a:cubicBezTo>
                        <a:pt x="15" y="9"/>
                        <a:pt x="18" y="1"/>
                        <a:pt x="23" y="1"/>
                      </a:cubicBezTo>
                      <a:cubicBezTo>
                        <a:pt x="28" y="0"/>
                        <a:pt x="37" y="4"/>
                        <a:pt x="42" y="9"/>
                      </a:cubicBezTo>
                      <a:cubicBezTo>
                        <a:pt x="46" y="13"/>
                        <a:pt x="48" y="22"/>
                        <a:pt x="50" y="28"/>
                      </a:cubicBezTo>
                      <a:cubicBezTo>
                        <a:pt x="51" y="33"/>
                        <a:pt x="50" y="38"/>
                        <a:pt x="50" y="44"/>
                      </a:cubicBezTo>
                      <a:cubicBezTo>
                        <a:pt x="50" y="49"/>
                        <a:pt x="50" y="54"/>
                        <a:pt x="50" y="60"/>
                      </a:cubicBezTo>
                      <a:cubicBezTo>
                        <a:pt x="50" y="66"/>
                        <a:pt x="55" y="77"/>
                        <a:pt x="52" y="81"/>
                      </a:cubicBezTo>
                      <a:close/>
                    </a:path>
                  </a:pathLst>
                </a:custGeom>
                <a:solidFill>
                  <a:srgbClr val="008000"/>
                </a:solidFill>
                <a:ln w="3175">
                  <a:solidFill>
                    <a:schemeClr val="tx1"/>
                  </a:solidFill>
                  <a:round/>
                  <a:headEnd/>
                  <a:tailEnd/>
                </a:ln>
              </p:spPr>
              <p:txBody>
                <a:bodyPr wrap="none" anchor="ctr"/>
                <a:lstStyle/>
                <a:p>
                  <a:endParaRPr lang="en-US"/>
                </a:p>
              </p:txBody>
            </p:sp>
          </p:grpSp>
          <p:grpSp>
            <p:nvGrpSpPr>
              <p:cNvPr id="3309" name="Group 779"/>
              <p:cNvGrpSpPr>
                <a:grpSpLocks noChangeAspect="1"/>
              </p:cNvGrpSpPr>
              <p:nvPr/>
            </p:nvGrpSpPr>
            <p:grpSpPr bwMode="auto">
              <a:xfrm>
                <a:off x="586" y="1520"/>
                <a:ext cx="163" cy="128"/>
                <a:chOff x="452" y="1875"/>
                <a:chExt cx="150" cy="128"/>
              </a:xfrm>
            </p:grpSpPr>
            <p:sp>
              <p:nvSpPr>
                <p:cNvPr id="3345" name="Freeform 780"/>
                <p:cNvSpPr>
                  <a:spLocks noChangeAspect="1"/>
                </p:cNvSpPr>
                <p:nvPr/>
              </p:nvSpPr>
              <p:spPr bwMode="auto">
                <a:xfrm flipH="1" flipV="1">
                  <a:off x="510" y="1875"/>
                  <a:ext cx="47" cy="79"/>
                </a:xfrm>
                <a:custGeom>
                  <a:avLst/>
                  <a:gdLst>
                    <a:gd name="T0" fmla="*/ 3 w 55"/>
                    <a:gd name="T1" fmla="*/ 28 h 84"/>
                    <a:gd name="T2" fmla="*/ 3 w 55"/>
                    <a:gd name="T3" fmla="*/ 28 h 84"/>
                    <a:gd name="T4" fmla="*/ 3 w 55"/>
                    <a:gd name="T5" fmla="*/ 23 h 84"/>
                    <a:gd name="T6" fmla="*/ 3 w 55"/>
                    <a:gd name="T7" fmla="*/ 18 h 84"/>
                    <a:gd name="T8" fmla="*/ 2 w 55"/>
                    <a:gd name="T9" fmla="*/ 9 h 84"/>
                    <a:gd name="T10" fmla="*/ 3 w 55"/>
                    <a:gd name="T11" fmla="*/ 8 h 84"/>
                    <a:gd name="T12" fmla="*/ 3 w 55"/>
                    <a:gd name="T13" fmla="*/ 1 h 84"/>
                    <a:gd name="T14" fmla="*/ 3 w 55"/>
                    <a:gd name="T15" fmla="*/ 8 h 84"/>
                    <a:gd name="T16" fmla="*/ 3 w 55"/>
                    <a:gd name="T17" fmla="*/ 9 h 84"/>
                    <a:gd name="T18" fmla="*/ 3 w 55"/>
                    <a:gd name="T19" fmla="*/ 17 h 84"/>
                    <a:gd name="T20" fmla="*/ 3 w 55"/>
                    <a:gd name="T21" fmla="*/ 22 h 84"/>
                    <a:gd name="T22" fmla="*/ 3 w 55"/>
                    <a:gd name="T23" fmla="*/ 28 h 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5"/>
                    <a:gd name="T37" fmla="*/ 0 h 84"/>
                    <a:gd name="T38" fmla="*/ 55 w 55"/>
                    <a:gd name="T39" fmla="*/ 84 h 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5" h="84">
                      <a:moveTo>
                        <a:pt x="52" y="81"/>
                      </a:moveTo>
                      <a:cubicBezTo>
                        <a:pt x="48" y="84"/>
                        <a:pt x="34" y="83"/>
                        <a:pt x="28" y="81"/>
                      </a:cubicBezTo>
                      <a:cubicBezTo>
                        <a:pt x="21" y="78"/>
                        <a:pt x="15" y="70"/>
                        <a:pt x="12" y="65"/>
                      </a:cubicBezTo>
                      <a:cubicBezTo>
                        <a:pt x="8" y="59"/>
                        <a:pt x="5" y="55"/>
                        <a:pt x="4" y="49"/>
                      </a:cubicBezTo>
                      <a:cubicBezTo>
                        <a:pt x="2" y="42"/>
                        <a:pt x="0" y="33"/>
                        <a:pt x="2" y="28"/>
                      </a:cubicBezTo>
                      <a:cubicBezTo>
                        <a:pt x="3" y="22"/>
                        <a:pt x="8" y="18"/>
                        <a:pt x="12" y="14"/>
                      </a:cubicBezTo>
                      <a:cubicBezTo>
                        <a:pt x="15" y="9"/>
                        <a:pt x="18" y="1"/>
                        <a:pt x="23" y="1"/>
                      </a:cubicBezTo>
                      <a:cubicBezTo>
                        <a:pt x="28" y="0"/>
                        <a:pt x="37" y="4"/>
                        <a:pt x="42" y="9"/>
                      </a:cubicBezTo>
                      <a:cubicBezTo>
                        <a:pt x="46" y="13"/>
                        <a:pt x="48" y="22"/>
                        <a:pt x="50" y="28"/>
                      </a:cubicBezTo>
                      <a:cubicBezTo>
                        <a:pt x="51" y="33"/>
                        <a:pt x="50" y="38"/>
                        <a:pt x="50" y="44"/>
                      </a:cubicBezTo>
                      <a:cubicBezTo>
                        <a:pt x="50" y="49"/>
                        <a:pt x="50" y="54"/>
                        <a:pt x="50" y="60"/>
                      </a:cubicBezTo>
                      <a:cubicBezTo>
                        <a:pt x="50" y="66"/>
                        <a:pt x="55" y="77"/>
                        <a:pt x="52" y="81"/>
                      </a:cubicBezTo>
                      <a:close/>
                    </a:path>
                  </a:pathLst>
                </a:custGeom>
                <a:solidFill>
                  <a:srgbClr val="008000"/>
                </a:solidFill>
                <a:ln w="3175">
                  <a:solidFill>
                    <a:schemeClr val="tx1"/>
                  </a:solidFill>
                  <a:round/>
                  <a:headEnd/>
                  <a:tailEnd/>
                </a:ln>
              </p:spPr>
              <p:txBody>
                <a:bodyPr rot="10800000" wrap="none" anchor="ctr"/>
                <a:lstStyle/>
                <a:p>
                  <a:endParaRPr lang="en-US"/>
                </a:p>
              </p:txBody>
            </p:sp>
            <p:sp>
              <p:nvSpPr>
                <p:cNvPr id="3346" name="Freeform 781"/>
                <p:cNvSpPr>
                  <a:spLocks noChangeAspect="1"/>
                </p:cNvSpPr>
                <p:nvPr/>
              </p:nvSpPr>
              <p:spPr bwMode="auto">
                <a:xfrm>
                  <a:off x="460" y="1879"/>
                  <a:ext cx="76" cy="124"/>
                </a:xfrm>
                <a:custGeom>
                  <a:avLst/>
                  <a:gdLst>
                    <a:gd name="T0" fmla="*/ 12669 w 55"/>
                    <a:gd name="T1" fmla="*/ 60798 h 84"/>
                    <a:gd name="T2" fmla="*/ 6980 w 55"/>
                    <a:gd name="T3" fmla="*/ 60798 h 84"/>
                    <a:gd name="T4" fmla="*/ 2931 w 55"/>
                    <a:gd name="T5" fmla="*/ 49021 h 84"/>
                    <a:gd name="T6" fmla="*/ 1005 w 55"/>
                    <a:gd name="T7" fmla="*/ 36418 h 84"/>
                    <a:gd name="T8" fmla="*/ 526 w 55"/>
                    <a:gd name="T9" fmla="*/ 20974 h 84"/>
                    <a:gd name="T10" fmla="*/ 2931 w 55"/>
                    <a:gd name="T11" fmla="*/ 10713 h 84"/>
                    <a:gd name="T12" fmla="*/ 5596 w 55"/>
                    <a:gd name="T13" fmla="*/ 1 h 84"/>
                    <a:gd name="T14" fmla="*/ 10228 w 55"/>
                    <a:gd name="T15" fmla="*/ 6520 h 84"/>
                    <a:gd name="T16" fmla="*/ 12112 w 55"/>
                    <a:gd name="T17" fmla="*/ 20974 h 84"/>
                    <a:gd name="T18" fmla="*/ 12112 w 55"/>
                    <a:gd name="T19" fmla="*/ 33208 h 84"/>
                    <a:gd name="T20" fmla="*/ 12112 w 55"/>
                    <a:gd name="T21" fmla="*/ 45074 h 84"/>
                    <a:gd name="T22" fmla="*/ 12669 w 55"/>
                    <a:gd name="T23" fmla="*/ 60798 h 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5"/>
                    <a:gd name="T37" fmla="*/ 0 h 84"/>
                    <a:gd name="T38" fmla="*/ 55 w 55"/>
                    <a:gd name="T39" fmla="*/ 84 h 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5" h="84">
                      <a:moveTo>
                        <a:pt x="52" y="81"/>
                      </a:moveTo>
                      <a:cubicBezTo>
                        <a:pt x="48" y="84"/>
                        <a:pt x="34" y="83"/>
                        <a:pt x="28" y="81"/>
                      </a:cubicBezTo>
                      <a:cubicBezTo>
                        <a:pt x="21" y="78"/>
                        <a:pt x="15" y="70"/>
                        <a:pt x="12" y="65"/>
                      </a:cubicBezTo>
                      <a:cubicBezTo>
                        <a:pt x="8" y="59"/>
                        <a:pt x="5" y="55"/>
                        <a:pt x="4" y="49"/>
                      </a:cubicBezTo>
                      <a:cubicBezTo>
                        <a:pt x="2" y="42"/>
                        <a:pt x="0" y="33"/>
                        <a:pt x="2" y="28"/>
                      </a:cubicBezTo>
                      <a:cubicBezTo>
                        <a:pt x="3" y="22"/>
                        <a:pt x="8" y="18"/>
                        <a:pt x="12" y="14"/>
                      </a:cubicBezTo>
                      <a:cubicBezTo>
                        <a:pt x="15" y="9"/>
                        <a:pt x="18" y="1"/>
                        <a:pt x="23" y="1"/>
                      </a:cubicBezTo>
                      <a:cubicBezTo>
                        <a:pt x="28" y="0"/>
                        <a:pt x="37" y="4"/>
                        <a:pt x="42" y="9"/>
                      </a:cubicBezTo>
                      <a:cubicBezTo>
                        <a:pt x="46" y="13"/>
                        <a:pt x="48" y="22"/>
                        <a:pt x="50" y="28"/>
                      </a:cubicBezTo>
                      <a:cubicBezTo>
                        <a:pt x="51" y="33"/>
                        <a:pt x="50" y="38"/>
                        <a:pt x="50" y="44"/>
                      </a:cubicBezTo>
                      <a:cubicBezTo>
                        <a:pt x="50" y="49"/>
                        <a:pt x="50" y="54"/>
                        <a:pt x="50" y="60"/>
                      </a:cubicBezTo>
                      <a:cubicBezTo>
                        <a:pt x="50" y="66"/>
                        <a:pt x="55" y="77"/>
                        <a:pt x="52" y="81"/>
                      </a:cubicBezTo>
                      <a:close/>
                    </a:path>
                  </a:pathLst>
                </a:custGeom>
                <a:solidFill>
                  <a:srgbClr val="008000"/>
                </a:solidFill>
                <a:ln w="3175">
                  <a:solidFill>
                    <a:schemeClr val="tx1"/>
                  </a:solidFill>
                  <a:round/>
                  <a:headEnd/>
                  <a:tailEnd/>
                </a:ln>
              </p:spPr>
              <p:txBody>
                <a:bodyPr wrap="none" anchor="ctr"/>
                <a:lstStyle/>
                <a:p>
                  <a:endParaRPr lang="en-US"/>
                </a:p>
              </p:txBody>
            </p:sp>
            <p:sp>
              <p:nvSpPr>
                <p:cNvPr id="3347" name="Freeform 782"/>
                <p:cNvSpPr>
                  <a:spLocks noChangeAspect="1"/>
                </p:cNvSpPr>
                <p:nvPr/>
              </p:nvSpPr>
              <p:spPr bwMode="auto">
                <a:xfrm flipH="1">
                  <a:off x="526" y="1879"/>
                  <a:ext cx="76" cy="124"/>
                </a:xfrm>
                <a:custGeom>
                  <a:avLst/>
                  <a:gdLst>
                    <a:gd name="T0" fmla="*/ 12669 w 55"/>
                    <a:gd name="T1" fmla="*/ 60798 h 84"/>
                    <a:gd name="T2" fmla="*/ 6980 w 55"/>
                    <a:gd name="T3" fmla="*/ 60798 h 84"/>
                    <a:gd name="T4" fmla="*/ 2931 w 55"/>
                    <a:gd name="T5" fmla="*/ 49021 h 84"/>
                    <a:gd name="T6" fmla="*/ 1005 w 55"/>
                    <a:gd name="T7" fmla="*/ 36418 h 84"/>
                    <a:gd name="T8" fmla="*/ 526 w 55"/>
                    <a:gd name="T9" fmla="*/ 20974 h 84"/>
                    <a:gd name="T10" fmla="*/ 2931 w 55"/>
                    <a:gd name="T11" fmla="*/ 10713 h 84"/>
                    <a:gd name="T12" fmla="*/ 5596 w 55"/>
                    <a:gd name="T13" fmla="*/ 1 h 84"/>
                    <a:gd name="T14" fmla="*/ 10228 w 55"/>
                    <a:gd name="T15" fmla="*/ 6520 h 84"/>
                    <a:gd name="T16" fmla="*/ 12112 w 55"/>
                    <a:gd name="T17" fmla="*/ 20974 h 84"/>
                    <a:gd name="T18" fmla="*/ 12112 w 55"/>
                    <a:gd name="T19" fmla="*/ 33208 h 84"/>
                    <a:gd name="T20" fmla="*/ 12112 w 55"/>
                    <a:gd name="T21" fmla="*/ 45074 h 84"/>
                    <a:gd name="T22" fmla="*/ 12669 w 55"/>
                    <a:gd name="T23" fmla="*/ 60798 h 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5"/>
                    <a:gd name="T37" fmla="*/ 0 h 84"/>
                    <a:gd name="T38" fmla="*/ 55 w 55"/>
                    <a:gd name="T39" fmla="*/ 84 h 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5" h="84">
                      <a:moveTo>
                        <a:pt x="52" y="81"/>
                      </a:moveTo>
                      <a:cubicBezTo>
                        <a:pt x="48" y="84"/>
                        <a:pt x="34" y="83"/>
                        <a:pt x="28" y="81"/>
                      </a:cubicBezTo>
                      <a:cubicBezTo>
                        <a:pt x="21" y="78"/>
                        <a:pt x="15" y="70"/>
                        <a:pt x="12" y="65"/>
                      </a:cubicBezTo>
                      <a:cubicBezTo>
                        <a:pt x="8" y="59"/>
                        <a:pt x="5" y="55"/>
                        <a:pt x="4" y="49"/>
                      </a:cubicBezTo>
                      <a:cubicBezTo>
                        <a:pt x="2" y="42"/>
                        <a:pt x="0" y="33"/>
                        <a:pt x="2" y="28"/>
                      </a:cubicBezTo>
                      <a:cubicBezTo>
                        <a:pt x="3" y="22"/>
                        <a:pt x="8" y="18"/>
                        <a:pt x="12" y="14"/>
                      </a:cubicBezTo>
                      <a:cubicBezTo>
                        <a:pt x="15" y="9"/>
                        <a:pt x="18" y="1"/>
                        <a:pt x="23" y="1"/>
                      </a:cubicBezTo>
                      <a:cubicBezTo>
                        <a:pt x="28" y="0"/>
                        <a:pt x="37" y="4"/>
                        <a:pt x="42" y="9"/>
                      </a:cubicBezTo>
                      <a:cubicBezTo>
                        <a:pt x="46" y="13"/>
                        <a:pt x="48" y="22"/>
                        <a:pt x="50" y="28"/>
                      </a:cubicBezTo>
                      <a:cubicBezTo>
                        <a:pt x="51" y="33"/>
                        <a:pt x="50" y="38"/>
                        <a:pt x="50" y="44"/>
                      </a:cubicBezTo>
                      <a:cubicBezTo>
                        <a:pt x="50" y="49"/>
                        <a:pt x="50" y="54"/>
                        <a:pt x="50" y="60"/>
                      </a:cubicBezTo>
                      <a:cubicBezTo>
                        <a:pt x="50" y="66"/>
                        <a:pt x="55" y="77"/>
                        <a:pt x="52" y="81"/>
                      </a:cubicBezTo>
                      <a:close/>
                    </a:path>
                  </a:pathLst>
                </a:custGeom>
                <a:solidFill>
                  <a:srgbClr val="008000"/>
                </a:solidFill>
                <a:ln w="3175">
                  <a:solidFill>
                    <a:schemeClr val="tx1"/>
                  </a:solidFill>
                  <a:round/>
                  <a:headEnd/>
                  <a:tailEnd/>
                </a:ln>
              </p:spPr>
              <p:txBody>
                <a:bodyPr wrap="none" anchor="ctr"/>
                <a:lstStyle/>
                <a:p>
                  <a:endParaRPr lang="en-US"/>
                </a:p>
              </p:txBody>
            </p:sp>
            <p:sp>
              <p:nvSpPr>
                <p:cNvPr id="3348" name="Freeform 783"/>
                <p:cNvSpPr>
                  <a:spLocks noChangeAspect="1"/>
                </p:cNvSpPr>
                <p:nvPr/>
              </p:nvSpPr>
              <p:spPr bwMode="auto">
                <a:xfrm>
                  <a:off x="452" y="1906"/>
                  <a:ext cx="76" cy="92"/>
                </a:xfrm>
                <a:custGeom>
                  <a:avLst/>
                  <a:gdLst>
                    <a:gd name="T0" fmla="*/ 12669 w 55"/>
                    <a:gd name="T1" fmla="*/ 377 h 84"/>
                    <a:gd name="T2" fmla="*/ 6980 w 55"/>
                    <a:gd name="T3" fmla="*/ 377 h 84"/>
                    <a:gd name="T4" fmla="*/ 2931 w 55"/>
                    <a:gd name="T5" fmla="*/ 304 h 84"/>
                    <a:gd name="T6" fmla="*/ 1005 w 55"/>
                    <a:gd name="T7" fmla="*/ 232 h 84"/>
                    <a:gd name="T8" fmla="*/ 526 w 55"/>
                    <a:gd name="T9" fmla="*/ 135 h 84"/>
                    <a:gd name="T10" fmla="*/ 2931 w 55"/>
                    <a:gd name="T11" fmla="*/ 65 h 84"/>
                    <a:gd name="T12" fmla="*/ 5596 w 55"/>
                    <a:gd name="T13" fmla="*/ 1 h 84"/>
                    <a:gd name="T14" fmla="*/ 10228 w 55"/>
                    <a:gd name="T15" fmla="*/ 41 h 84"/>
                    <a:gd name="T16" fmla="*/ 12112 w 55"/>
                    <a:gd name="T17" fmla="*/ 135 h 84"/>
                    <a:gd name="T18" fmla="*/ 12112 w 55"/>
                    <a:gd name="T19" fmla="*/ 211 h 84"/>
                    <a:gd name="T20" fmla="*/ 12112 w 55"/>
                    <a:gd name="T21" fmla="*/ 285 h 84"/>
                    <a:gd name="T22" fmla="*/ 12669 w 55"/>
                    <a:gd name="T23" fmla="*/ 377 h 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5"/>
                    <a:gd name="T37" fmla="*/ 0 h 84"/>
                    <a:gd name="T38" fmla="*/ 55 w 55"/>
                    <a:gd name="T39" fmla="*/ 84 h 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5" h="84">
                      <a:moveTo>
                        <a:pt x="52" y="81"/>
                      </a:moveTo>
                      <a:cubicBezTo>
                        <a:pt x="48" y="84"/>
                        <a:pt x="34" y="83"/>
                        <a:pt x="28" y="81"/>
                      </a:cubicBezTo>
                      <a:cubicBezTo>
                        <a:pt x="21" y="78"/>
                        <a:pt x="15" y="70"/>
                        <a:pt x="12" y="65"/>
                      </a:cubicBezTo>
                      <a:cubicBezTo>
                        <a:pt x="8" y="59"/>
                        <a:pt x="5" y="55"/>
                        <a:pt x="4" y="49"/>
                      </a:cubicBezTo>
                      <a:cubicBezTo>
                        <a:pt x="2" y="42"/>
                        <a:pt x="0" y="33"/>
                        <a:pt x="2" y="28"/>
                      </a:cubicBezTo>
                      <a:cubicBezTo>
                        <a:pt x="3" y="22"/>
                        <a:pt x="8" y="18"/>
                        <a:pt x="12" y="14"/>
                      </a:cubicBezTo>
                      <a:cubicBezTo>
                        <a:pt x="15" y="9"/>
                        <a:pt x="18" y="1"/>
                        <a:pt x="23" y="1"/>
                      </a:cubicBezTo>
                      <a:cubicBezTo>
                        <a:pt x="28" y="0"/>
                        <a:pt x="37" y="4"/>
                        <a:pt x="42" y="9"/>
                      </a:cubicBezTo>
                      <a:cubicBezTo>
                        <a:pt x="46" y="13"/>
                        <a:pt x="48" y="22"/>
                        <a:pt x="50" y="28"/>
                      </a:cubicBezTo>
                      <a:cubicBezTo>
                        <a:pt x="51" y="33"/>
                        <a:pt x="50" y="38"/>
                        <a:pt x="50" y="44"/>
                      </a:cubicBezTo>
                      <a:cubicBezTo>
                        <a:pt x="50" y="49"/>
                        <a:pt x="50" y="54"/>
                        <a:pt x="50" y="60"/>
                      </a:cubicBezTo>
                      <a:cubicBezTo>
                        <a:pt x="50" y="66"/>
                        <a:pt x="55" y="77"/>
                        <a:pt x="52" y="81"/>
                      </a:cubicBezTo>
                      <a:close/>
                    </a:path>
                  </a:pathLst>
                </a:custGeom>
                <a:solidFill>
                  <a:srgbClr val="008000"/>
                </a:solidFill>
                <a:ln w="3175">
                  <a:solidFill>
                    <a:schemeClr val="tx1"/>
                  </a:solidFill>
                  <a:round/>
                  <a:headEnd/>
                  <a:tailEnd/>
                </a:ln>
              </p:spPr>
              <p:txBody>
                <a:bodyPr wrap="none" anchor="ctr"/>
                <a:lstStyle/>
                <a:p>
                  <a:endParaRPr lang="en-US"/>
                </a:p>
              </p:txBody>
            </p:sp>
            <p:sp>
              <p:nvSpPr>
                <p:cNvPr id="3349" name="Freeform 784"/>
                <p:cNvSpPr>
                  <a:spLocks noChangeAspect="1"/>
                </p:cNvSpPr>
                <p:nvPr/>
              </p:nvSpPr>
              <p:spPr bwMode="auto">
                <a:xfrm>
                  <a:off x="463" y="1917"/>
                  <a:ext cx="76" cy="76"/>
                </a:xfrm>
                <a:custGeom>
                  <a:avLst/>
                  <a:gdLst>
                    <a:gd name="T0" fmla="*/ 12669 w 55"/>
                    <a:gd name="T1" fmla="*/ 14 h 84"/>
                    <a:gd name="T2" fmla="*/ 6980 w 55"/>
                    <a:gd name="T3" fmla="*/ 14 h 84"/>
                    <a:gd name="T4" fmla="*/ 2931 w 55"/>
                    <a:gd name="T5" fmla="*/ 12 h 84"/>
                    <a:gd name="T6" fmla="*/ 1005 w 55"/>
                    <a:gd name="T7" fmla="*/ 9 h 84"/>
                    <a:gd name="T8" fmla="*/ 526 w 55"/>
                    <a:gd name="T9" fmla="*/ 5 h 84"/>
                    <a:gd name="T10" fmla="*/ 2931 w 55"/>
                    <a:gd name="T11" fmla="*/ 5 h 84"/>
                    <a:gd name="T12" fmla="*/ 5596 w 55"/>
                    <a:gd name="T13" fmla="*/ 1 h 84"/>
                    <a:gd name="T14" fmla="*/ 10228 w 55"/>
                    <a:gd name="T15" fmla="*/ 5 h 84"/>
                    <a:gd name="T16" fmla="*/ 12112 w 55"/>
                    <a:gd name="T17" fmla="*/ 5 h 84"/>
                    <a:gd name="T18" fmla="*/ 12112 w 55"/>
                    <a:gd name="T19" fmla="*/ 8 h 84"/>
                    <a:gd name="T20" fmla="*/ 12112 w 55"/>
                    <a:gd name="T21" fmla="*/ 11 h 84"/>
                    <a:gd name="T22" fmla="*/ 12669 w 55"/>
                    <a:gd name="T23" fmla="*/ 14 h 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5"/>
                    <a:gd name="T37" fmla="*/ 0 h 84"/>
                    <a:gd name="T38" fmla="*/ 55 w 55"/>
                    <a:gd name="T39" fmla="*/ 84 h 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5" h="84">
                      <a:moveTo>
                        <a:pt x="52" y="81"/>
                      </a:moveTo>
                      <a:cubicBezTo>
                        <a:pt x="48" y="84"/>
                        <a:pt x="34" y="83"/>
                        <a:pt x="28" y="81"/>
                      </a:cubicBezTo>
                      <a:cubicBezTo>
                        <a:pt x="21" y="78"/>
                        <a:pt x="15" y="70"/>
                        <a:pt x="12" y="65"/>
                      </a:cubicBezTo>
                      <a:cubicBezTo>
                        <a:pt x="8" y="59"/>
                        <a:pt x="5" y="55"/>
                        <a:pt x="4" y="49"/>
                      </a:cubicBezTo>
                      <a:cubicBezTo>
                        <a:pt x="2" y="42"/>
                        <a:pt x="0" y="33"/>
                        <a:pt x="2" y="28"/>
                      </a:cubicBezTo>
                      <a:cubicBezTo>
                        <a:pt x="3" y="22"/>
                        <a:pt x="8" y="18"/>
                        <a:pt x="12" y="14"/>
                      </a:cubicBezTo>
                      <a:cubicBezTo>
                        <a:pt x="15" y="9"/>
                        <a:pt x="18" y="1"/>
                        <a:pt x="23" y="1"/>
                      </a:cubicBezTo>
                      <a:cubicBezTo>
                        <a:pt x="28" y="0"/>
                        <a:pt x="37" y="4"/>
                        <a:pt x="42" y="9"/>
                      </a:cubicBezTo>
                      <a:cubicBezTo>
                        <a:pt x="46" y="13"/>
                        <a:pt x="48" y="22"/>
                        <a:pt x="50" y="28"/>
                      </a:cubicBezTo>
                      <a:cubicBezTo>
                        <a:pt x="51" y="33"/>
                        <a:pt x="50" y="38"/>
                        <a:pt x="50" y="44"/>
                      </a:cubicBezTo>
                      <a:cubicBezTo>
                        <a:pt x="50" y="49"/>
                        <a:pt x="50" y="54"/>
                        <a:pt x="50" y="60"/>
                      </a:cubicBezTo>
                      <a:cubicBezTo>
                        <a:pt x="50" y="66"/>
                        <a:pt x="55" y="77"/>
                        <a:pt x="52" y="81"/>
                      </a:cubicBezTo>
                      <a:close/>
                    </a:path>
                  </a:pathLst>
                </a:custGeom>
                <a:solidFill>
                  <a:srgbClr val="008000"/>
                </a:solidFill>
                <a:ln w="3175">
                  <a:solidFill>
                    <a:schemeClr val="tx1"/>
                  </a:solidFill>
                  <a:round/>
                  <a:headEnd/>
                  <a:tailEnd/>
                </a:ln>
              </p:spPr>
              <p:txBody>
                <a:bodyPr wrap="none" anchor="ctr"/>
                <a:lstStyle/>
                <a:p>
                  <a:endParaRPr lang="en-US"/>
                </a:p>
              </p:txBody>
            </p:sp>
            <p:sp>
              <p:nvSpPr>
                <p:cNvPr id="3350" name="Freeform 785"/>
                <p:cNvSpPr>
                  <a:spLocks noChangeAspect="1"/>
                </p:cNvSpPr>
                <p:nvPr/>
              </p:nvSpPr>
              <p:spPr bwMode="auto">
                <a:xfrm flipH="1">
                  <a:off x="518" y="1914"/>
                  <a:ext cx="76" cy="84"/>
                </a:xfrm>
                <a:custGeom>
                  <a:avLst/>
                  <a:gdLst>
                    <a:gd name="T0" fmla="*/ 12669 w 55"/>
                    <a:gd name="T1" fmla="*/ 81 h 84"/>
                    <a:gd name="T2" fmla="*/ 6980 w 55"/>
                    <a:gd name="T3" fmla="*/ 81 h 84"/>
                    <a:gd name="T4" fmla="*/ 2931 w 55"/>
                    <a:gd name="T5" fmla="*/ 65 h 84"/>
                    <a:gd name="T6" fmla="*/ 1005 w 55"/>
                    <a:gd name="T7" fmla="*/ 49 h 84"/>
                    <a:gd name="T8" fmla="*/ 526 w 55"/>
                    <a:gd name="T9" fmla="*/ 28 h 84"/>
                    <a:gd name="T10" fmla="*/ 2931 w 55"/>
                    <a:gd name="T11" fmla="*/ 14 h 84"/>
                    <a:gd name="T12" fmla="*/ 5596 w 55"/>
                    <a:gd name="T13" fmla="*/ 1 h 84"/>
                    <a:gd name="T14" fmla="*/ 10228 w 55"/>
                    <a:gd name="T15" fmla="*/ 9 h 84"/>
                    <a:gd name="T16" fmla="*/ 12112 w 55"/>
                    <a:gd name="T17" fmla="*/ 28 h 84"/>
                    <a:gd name="T18" fmla="*/ 12112 w 55"/>
                    <a:gd name="T19" fmla="*/ 44 h 84"/>
                    <a:gd name="T20" fmla="*/ 12112 w 55"/>
                    <a:gd name="T21" fmla="*/ 60 h 84"/>
                    <a:gd name="T22" fmla="*/ 12669 w 55"/>
                    <a:gd name="T23" fmla="*/ 81 h 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5"/>
                    <a:gd name="T37" fmla="*/ 0 h 84"/>
                    <a:gd name="T38" fmla="*/ 55 w 55"/>
                    <a:gd name="T39" fmla="*/ 84 h 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5" h="84">
                      <a:moveTo>
                        <a:pt x="52" y="81"/>
                      </a:moveTo>
                      <a:cubicBezTo>
                        <a:pt x="48" y="84"/>
                        <a:pt x="34" y="83"/>
                        <a:pt x="28" y="81"/>
                      </a:cubicBezTo>
                      <a:cubicBezTo>
                        <a:pt x="21" y="78"/>
                        <a:pt x="15" y="70"/>
                        <a:pt x="12" y="65"/>
                      </a:cubicBezTo>
                      <a:cubicBezTo>
                        <a:pt x="8" y="59"/>
                        <a:pt x="5" y="55"/>
                        <a:pt x="4" y="49"/>
                      </a:cubicBezTo>
                      <a:cubicBezTo>
                        <a:pt x="2" y="42"/>
                        <a:pt x="0" y="33"/>
                        <a:pt x="2" y="28"/>
                      </a:cubicBezTo>
                      <a:cubicBezTo>
                        <a:pt x="3" y="22"/>
                        <a:pt x="8" y="18"/>
                        <a:pt x="12" y="14"/>
                      </a:cubicBezTo>
                      <a:cubicBezTo>
                        <a:pt x="15" y="9"/>
                        <a:pt x="18" y="1"/>
                        <a:pt x="23" y="1"/>
                      </a:cubicBezTo>
                      <a:cubicBezTo>
                        <a:pt x="28" y="0"/>
                        <a:pt x="37" y="4"/>
                        <a:pt x="42" y="9"/>
                      </a:cubicBezTo>
                      <a:cubicBezTo>
                        <a:pt x="46" y="13"/>
                        <a:pt x="48" y="22"/>
                        <a:pt x="50" y="28"/>
                      </a:cubicBezTo>
                      <a:cubicBezTo>
                        <a:pt x="51" y="33"/>
                        <a:pt x="50" y="38"/>
                        <a:pt x="50" y="44"/>
                      </a:cubicBezTo>
                      <a:cubicBezTo>
                        <a:pt x="50" y="49"/>
                        <a:pt x="50" y="54"/>
                        <a:pt x="50" y="60"/>
                      </a:cubicBezTo>
                      <a:cubicBezTo>
                        <a:pt x="50" y="66"/>
                        <a:pt x="55" y="77"/>
                        <a:pt x="52" y="81"/>
                      </a:cubicBezTo>
                      <a:close/>
                    </a:path>
                  </a:pathLst>
                </a:custGeom>
                <a:solidFill>
                  <a:srgbClr val="008000"/>
                </a:solidFill>
                <a:ln w="3175">
                  <a:solidFill>
                    <a:schemeClr val="tx1"/>
                  </a:solidFill>
                  <a:round/>
                  <a:headEnd/>
                  <a:tailEnd/>
                </a:ln>
              </p:spPr>
              <p:txBody>
                <a:bodyPr wrap="none" anchor="ctr"/>
                <a:lstStyle/>
                <a:p>
                  <a:endParaRPr lang="en-US"/>
                </a:p>
              </p:txBody>
            </p:sp>
          </p:grpSp>
          <p:grpSp>
            <p:nvGrpSpPr>
              <p:cNvPr id="3310" name="Group 786"/>
              <p:cNvGrpSpPr>
                <a:grpSpLocks noChangeAspect="1"/>
              </p:cNvGrpSpPr>
              <p:nvPr/>
            </p:nvGrpSpPr>
            <p:grpSpPr bwMode="auto">
              <a:xfrm>
                <a:off x="758" y="1411"/>
                <a:ext cx="163" cy="128"/>
                <a:chOff x="452" y="1875"/>
                <a:chExt cx="150" cy="128"/>
              </a:xfrm>
            </p:grpSpPr>
            <p:sp>
              <p:nvSpPr>
                <p:cNvPr id="3339" name="Freeform 787"/>
                <p:cNvSpPr>
                  <a:spLocks noChangeAspect="1"/>
                </p:cNvSpPr>
                <p:nvPr/>
              </p:nvSpPr>
              <p:spPr bwMode="auto">
                <a:xfrm flipH="1" flipV="1">
                  <a:off x="510" y="1875"/>
                  <a:ext cx="47" cy="79"/>
                </a:xfrm>
                <a:custGeom>
                  <a:avLst/>
                  <a:gdLst>
                    <a:gd name="T0" fmla="*/ 3 w 55"/>
                    <a:gd name="T1" fmla="*/ 28 h 84"/>
                    <a:gd name="T2" fmla="*/ 3 w 55"/>
                    <a:gd name="T3" fmla="*/ 28 h 84"/>
                    <a:gd name="T4" fmla="*/ 3 w 55"/>
                    <a:gd name="T5" fmla="*/ 23 h 84"/>
                    <a:gd name="T6" fmla="*/ 3 w 55"/>
                    <a:gd name="T7" fmla="*/ 18 h 84"/>
                    <a:gd name="T8" fmla="*/ 2 w 55"/>
                    <a:gd name="T9" fmla="*/ 9 h 84"/>
                    <a:gd name="T10" fmla="*/ 3 w 55"/>
                    <a:gd name="T11" fmla="*/ 8 h 84"/>
                    <a:gd name="T12" fmla="*/ 3 w 55"/>
                    <a:gd name="T13" fmla="*/ 1 h 84"/>
                    <a:gd name="T14" fmla="*/ 3 w 55"/>
                    <a:gd name="T15" fmla="*/ 8 h 84"/>
                    <a:gd name="T16" fmla="*/ 3 w 55"/>
                    <a:gd name="T17" fmla="*/ 9 h 84"/>
                    <a:gd name="T18" fmla="*/ 3 w 55"/>
                    <a:gd name="T19" fmla="*/ 17 h 84"/>
                    <a:gd name="T20" fmla="*/ 3 w 55"/>
                    <a:gd name="T21" fmla="*/ 22 h 84"/>
                    <a:gd name="T22" fmla="*/ 3 w 55"/>
                    <a:gd name="T23" fmla="*/ 28 h 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5"/>
                    <a:gd name="T37" fmla="*/ 0 h 84"/>
                    <a:gd name="T38" fmla="*/ 55 w 55"/>
                    <a:gd name="T39" fmla="*/ 84 h 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5" h="84">
                      <a:moveTo>
                        <a:pt x="52" y="81"/>
                      </a:moveTo>
                      <a:cubicBezTo>
                        <a:pt x="48" y="84"/>
                        <a:pt x="34" y="83"/>
                        <a:pt x="28" y="81"/>
                      </a:cubicBezTo>
                      <a:cubicBezTo>
                        <a:pt x="21" y="78"/>
                        <a:pt x="15" y="70"/>
                        <a:pt x="12" y="65"/>
                      </a:cubicBezTo>
                      <a:cubicBezTo>
                        <a:pt x="8" y="59"/>
                        <a:pt x="5" y="55"/>
                        <a:pt x="4" y="49"/>
                      </a:cubicBezTo>
                      <a:cubicBezTo>
                        <a:pt x="2" y="42"/>
                        <a:pt x="0" y="33"/>
                        <a:pt x="2" y="28"/>
                      </a:cubicBezTo>
                      <a:cubicBezTo>
                        <a:pt x="3" y="22"/>
                        <a:pt x="8" y="18"/>
                        <a:pt x="12" y="14"/>
                      </a:cubicBezTo>
                      <a:cubicBezTo>
                        <a:pt x="15" y="9"/>
                        <a:pt x="18" y="1"/>
                        <a:pt x="23" y="1"/>
                      </a:cubicBezTo>
                      <a:cubicBezTo>
                        <a:pt x="28" y="0"/>
                        <a:pt x="37" y="4"/>
                        <a:pt x="42" y="9"/>
                      </a:cubicBezTo>
                      <a:cubicBezTo>
                        <a:pt x="46" y="13"/>
                        <a:pt x="48" y="22"/>
                        <a:pt x="50" y="28"/>
                      </a:cubicBezTo>
                      <a:cubicBezTo>
                        <a:pt x="51" y="33"/>
                        <a:pt x="50" y="38"/>
                        <a:pt x="50" y="44"/>
                      </a:cubicBezTo>
                      <a:cubicBezTo>
                        <a:pt x="50" y="49"/>
                        <a:pt x="50" y="54"/>
                        <a:pt x="50" y="60"/>
                      </a:cubicBezTo>
                      <a:cubicBezTo>
                        <a:pt x="50" y="66"/>
                        <a:pt x="55" y="77"/>
                        <a:pt x="52" y="81"/>
                      </a:cubicBezTo>
                      <a:close/>
                    </a:path>
                  </a:pathLst>
                </a:custGeom>
                <a:solidFill>
                  <a:srgbClr val="008000"/>
                </a:solidFill>
                <a:ln w="3175">
                  <a:solidFill>
                    <a:schemeClr val="tx1"/>
                  </a:solidFill>
                  <a:round/>
                  <a:headEnd/>
                  <a:tailEnd/>
                </a:ln>
              </p:spPr>
              <p:txBody>
                <a:bodyPr rot="10800000" wrap="none" anchor="ctr"/>
                <a:lstStyle/>
                <a:p>
                  <a:endParaRPr lang="en-US"/>
                </a:p>
              </p:txBody>
            </p:sp>
            <p:sp>
              <p:nvSpPr>
                <p:cNvPr id="3340" name="Freeform 788"/>
                <p:cNvSpPr>
                  <a:spLocks noChangeAspect="1"/>
                </p:cNvSpPr>
                <p:nvPr/>
              </p:nvSpPr>
              <p:spPr bwMode="auto">
                <a:xfrm>
                  <a:off x="460" y="1879"/>
                  <a:ext cx="76" cy="124"/>
                </a:xfrm>
                <a:custGeom>
                  <a:avLst/>
                  <a:gdLst>
                    <a:gd name="T0" fmla="*/ 12669 w 55"/>
                    <a:gd name="T1" fmla="*/ 60798 h 84"/>
                    <a:gd name="T2" fmla="*/ 6980 w 55"/>
                    <a:gd name="T3" fmla="*/ 60798 h 84"/>
                    <a:gd name="T4" fmla="*/ 2931 w 55"/>
                    <a:gd name="T5" fmla="*/ 49021 h 84"/>
                    <a:gd name="T6" fmla="*/ 1005 w 55"/>
                    <a:gd name="T7" fmla="*/ 36418 h 84"/>
                    <a:gd name="T8" fmla="*/ 526 w 55"/>
                    <a:gd name="T9" fmla="*/ 20974 h 84"/>
                    <a:gd name="T10" fmla="*/ 2931 w 55"/>
                    <a:gd name="T11" fmla="*/ 10713 h 84"/>
                    <a:gd name="T12" fmla="*/ 5596 w 55"/>
                    <a:gd name="T13" fmla="*/ 1 h 84"/>
                    <a:gd name="T14" fmla="*/ 10228 w 55"/>
                    <a:gd name="T15" fmla="*/ 6520 h 84"/>
                    <a:gd name="T16" fmla="*/ 12112 w 55"/>
                    <a:gd name="T17" fmla="*/ 20974 h 84"/>
                    <a:gd name="T18" fmla="*/ 12112 w 55"/>
                    <a:gd name="T19" fmla="*/ 33208 h 84"/>
                    <a:gd name="T20" fmla="*/ 12112 w 55"/>
                    <a:gd name="T21" fmla="*/ 45074 h 84"/>
                    <a:gd name="T22" fmla="*/ 12669 w 55"/>
                    <a:gd name="T23" fmla="*/ 60798 h 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5"/>
                    <a:gd name="T37" fmla="*/ 0 h 84"/>
                    <a:gd name="T38" fmla="*/ 55 w 55"/>
                    <a:gd name="T39" fmla="*/ 84 h 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5" h="84">
                      <a:moveTo>
                        <a:pt x="52" y="81"/>
                      </a:moveTo>
                      <a:cubicBezTo>
                        <a:pt x="48" y="84"/>
                        <a:pt x="34" y="83"/>
                        <a:pt x="28" y="81"/>
                      </a:cubicBezTo>
                      <a:cubicBezTo>
                        <a:pt x="21" y="78"/>
                        <a:pt x="15" y="70"/>
                        <a:pt x="12" y="65"/>
                      </a:cubicBezTo>
                      <a:cubicBezTo>
                        <a:pt x="8" y="59"/>
                        <a:pt x="5" y="55"/>
                        <a:pt x="4" y="49"/>
                      </a:cubicBezTo>
                      <a:cubicBezTo>
                        <a:pt x="2" y="42"/>
                        <a:pt x="0" y="33"/>
                        <a:pt x="2" y="28"/>
                      </a:cubicBezTo>
                      <a:cubicBezTo>
                        <a:pt x="3" y="22"/>
                        <a:pt x="8" y="18"/>
                        <a:pt x="12" y="14"/>
                      </a:cubicBezTo>
                      <a:cubicBezTo>
                        <a:pt x="15" y="9"/>
                        <a:pt x="18" y="1"/>
                        <a:pt x="23" y="1"/>
                      </a:cubicBezTo>
                      <a:cubicBezTo>
                        <a:pt x="28" y="0"/>
                        <a:pt x="37" y="4"/>
                        <a:pt x="42" y="9"/>
                      </a:cubicBezTo>
                      <a:cubicBezTo>
                        <a:pt x="46" y="13"/>
                        <a:pt x="48" y="22"/>
                        <a:pt x="50" y="28"/>
                      </a:cubicBezTo>
                      <a:cubicBezTo>
                        <a:pt x="51" y="33"/>
                        <a:pt x="50" y="38"/>
                        <a:pt x="50" y="44"/>
                      </a:cubicBezTo>
                      <a:cubicBezTo>
                        <a:pt x="50" y="49"/>
                        <a:pt x="50" y="54"/>
                        <a:pt x="50" y="60"/>
                      </a:cubicBezTo>
                      <a:cubicBezTo>
                        <a:pt x="50" y="66"/>
                        <a:pt x="55" y="77"/>
                        <a:pt x="52" y="81"/>
                      </a:cubicBezTo>
                      <a:close/>
                    </a:path>
                  </a:pathLst>
                </a:custGeom>
                <a:solidFill>
                  <a:srgbClr val="008000"/>
                </a:solidFill>
                <a:ln w="3175">
                  <a:solidFill>
                    <a:schemeClr val="tx1"/>
                  </a:solidFill>
                  <a:round/>
                  <a:headEnd/>
                  <a:tailEnd/>
                </a:ln>
              </p:spPr>
              <p:txBody>
                <a:bodyPr wrap="none" anchor="ctr"/>
                <a:lstStyle/>
                <a:p>
                  <a:endParaRPr lang="en-US"/>
                </a:p>
              </p:txBody>
            </p:sp>
            <p:sp>
              <p:nvSpPr>
                <p:cNvPr id="3341" name="Freeform 789"/>
                <p:cNvSpPr>
                  <a:spLocks noChangeAspect="1"/>
                </p:cNvSpPr>
                <p:nvPr/>
              </p:nvSpPr>
              <p:spPr bwMode="auto">
                <a:xfrm flipH="1">
                  <a:off x="526" y="1879"/>
                  <a:ext cx="76" cy="124"/>
                </a:xfrm>
                <a:custGeom>
                  <a:avLst/>
                  <a:gdLst>
                    <a:gd name="T0" fmla="*/ 12669 w 55"/>
                    <a:gd name="T1" fmla="*/ 60798 h 84"/>
                    <a:gd name="T2" fmla="*/ 6980 w 55"/>
                    <a:gd name="T3" fmla="*/ 60798 h 84"/>
                    <a:gd name="T4" fmla="*/ 2931 w 55"/>
                    <a:gd name="T5" fmla="*/ 49021 h 84"/>
                    <a:gd name="T6" fmla="*/ 1005 w 55"/>
                    <a:gd name="T7" fmla="*/ 36418 h 84"/>
                    <a:gd name="T8" fmla="*/ 526 w 55"/>
                    <a:gd name="T9" fmla="*/ 20974 h 84"/>
                    <a:gd name="T10" fmla="*/ 2931 w 55"/>
                    <a:gd name="T11" fmla="*/ 10713 h 84"/>
                    <a:gd name="T12" fmla="*/ 5596 w 55"/>
                    <a:gd name="T13" fmla="*/ 1 h 84"/>
                    <a:gd name="T14" fmla="*/ 10228 w 55"/>
                    <a:gd name="T15" fmla="*/ 6520 h 84"/>
                    <a:gd name="T16" fmla="*/ 12112 w 55"/>
                    <a:gd name="T17" fmla="*/ 20974 h 84"/>
                    <a:gd name="T18" fmla="*/ 12112 w 55"/>
                    <a:gd name="T19" fmla="*/ 33208 h 84"/>
                    <a:gd name="T20" fmla="*/ 12112 w 55"/>
                    <a:gd name="T21" fmla="*/ 45074 h 84"/>
                    <a:gd name="T22" fmla="*/ 12669 w 55"/>
                    <a:gd name="T23" fmla="*/ 60798 h 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5"/>
                    <a:gd name="T37" fmla="*/ 0 h 84"/>
                    <a:gd name="T38" fmla="*/ 55 w 55"/>
                    <a:gd name="T39" fmla="*/ 84 h 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5" h="84">
                      <a:moveTo>
                        <a:pt x="52" y="81"/>
                      </a:moveTo>
                      <a:cubicBezTo>
                        <a:pt x="48" y="84"/>
                        <a:pt x="34" y="83"/>
                        <a:pt x="28" y="81"/>
                      </a:cubicBezTo>
                      <a:cubicBezTo>
                        <a:pt x="21" y="78"/>
                        <a:pt x="15" y="70"/>
                        <a:pt x="12" y="65"/>
                      </a:cubicBezTo>
                      <a:cubicBezTo>
                        <a:pt x="8" y="59"/>
                        <a:pt x="5" y="55"/>
                        <a:pt x="4" y="49"/>
                      </a:cubicBezTo>
                      <a:cubicBezTo>
                        <a:pt x="2" y="42"/>
                        <a:pt x="0" y="33"/>
                        <a:pt x="2" y="28"/>
                      </a:cubicBezTo>
                      <a:cubicBezTo>
                        <a:pt x="3" y="22"/>
                        <a:pt x="8" y="18"/>
                        <a:pt x="12" y="14"/>
                      </a:cubicBezTo>
                      <a:cubicBezTo>
                        <a:pt x="15" y="9"/>
                        <a:pt x="18" y="1"/>
                        <a:pt x="23" y="1"/>
                      </a:cubicBezTo>
                      <a:cubicBezTo>
                        <a:pt x="28" y="0"/>
                        <a:pt x="37" y="4"/>
                        <a:pt x="42" y="9"/>
                      </a:cubicBezTo>
                      <a:cubicBezTo>
                        <a:pt x="46" y="13"/>
                        <a:pt x="48" y="22"/>
                        <a:pt x="50" y="28"/>
                      </a:cubicBezTo>
                      <a:cubicBezTo>
                        <a:pt x="51" y="33"/>
                        <a:pt x="50" y="38"/>
                        <a:pt x="50" y="44"/>
                      </a:cubicBezTo>
                      <a:cubicBezTo>
                        <a:pt x="50" y="49"/>
                        <a:pt x="50" y="54"/>
                        <a:pt x="50" y="60"/>
                      </a:cubicBezTo>
                      <a:cubicBezTo>
                        <a:pt x="50" y="66"/>
                        <a:pt x="55" y="77"/>
                        <a:pt x="52" y="81"/>
                      </a:cubicBezTo>
                      <a:close/>
                    </a:path>
                  </a:pathLst>
                </a:custGeom>
                <a:solidFill>
                  <a:srgbClr val="008000"/>
                </a:solidFill>
                <a:ln w="3175">
                  <a:solidFill>
                    <a:schemeClr val="tx1"/>
                  </a:solidFill>
                  <a:round/>
                  <a:headEnd/>
                  <a:tailEnd/>
                </a:ln>
              </p:spPr>
              <p:txBody>
                <a:bodyPr wrap="none" anchor="ctr"/>
                <a:lstStyle/>
                <a:p>
                  <a:endParaRPr lang="en-US"/>
                </a:p>
              </p:txBody>
            </p:sp>
            <p:sp>
              <p:nvSpPr>
                <p:cNvPr id="3342" name="Freeform 790"/>
                <p:cNvSpPr>
                  <a:spLocks noChangeAspect="1"/>
                </p:cNvSpPr>
                <p:nvPr/>
              </p:nvSpPr>
              <p:spPr bwMode="auto">
                <a:xfrm>
                  <a:off x="452" y="1906"/>
                  <a:ext cx="76" cy="92"/>
                </a:xfrm>
                <a:custGeom>
                  <a:avLst/>
                  <a:gdLst>
                    <a:gd name="T0" fmla="*/ 12669 w 55"/>
                    <a:gd name="T1" fmla="*/ 377 h 84"/>
                    <a:gd name="T2" fmla="*/ 6980 w 55"/>
                    <a:gd name="T3" fmla="*/ 377 h 84"/>
                    <a:gd name="T4" fmla="*/ 2931 w 55"/>
                    <a:gd name="T5" fmla="*/ 304 h 84"/>
                    <a:gd name="T6" fmla="*/ 1005 w 55"/>
                    <a:gd name="T7" fmla="*/ 232 h 84"/>
                    <a:gd name="T8" fmla="*/ 526 w 55"/>
                    <a:gd name="T9" fmla="*/ 135 h 84"/>
                    <a:gd name="T10" fmla="*/ 2931 w 55"/>
                    <a:gd name="T11" fmla="*/ 65 h 84"/>
                    <a:gd name="T12" fmla="*/ 5596 w 55"/>
                    <a:gd name="T13" fmla="*/ 1 h 84"/>
                    <a:gd name="T14" fmla="*/ 10228 w 55"/>
                    <a:gd name="T15" fmla="*/ 41 h 84"/>
                    <a:gd name="T16" fmla="*/ 12112 w 55"/>
                    <a:gd name="T17" fmla="*/ 135 h 84"/>
                    <a:gd name="T18" fmla="*/ 12112 w 55"/>
                    <a:gd name="T19" fmla="*/ 211 h 84"/>
                    <a:gd name="T20" fmla="*/ 12112 w 55"/>
                    <a:gd name="T21" fmla="*/ 285 h 84"/>
                    <a:gd name="T22" fmla="*/ 12669 w 55"/>
                    <a:gd name="T23" fmla="*/ 377 h 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5"/>
                    <a:gd name="T37" fmla="*/ 0 h 84"/>
                    <a:gd name="T38" fmla="*/ 55 w 55"/>
                    <a:gd name="T39" fmla="*/ 84 h 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5" h="84">
                      <a:moveTo>
                        <a:pt x="52" y="81"/>
                      </a:moveTo>
                      <a:cubicBezTo>
                        <a:pt x="48" y="84"/>
                        <a:pt x="34" y="83"/>
                        <a:pt x="28" y="81"/>
                      </a:cubicBezTo>
                      <a:cubicBezTo>
                        <a:pt x="21" y="78"/>
                        <a:pt x="15" y="70"/>
                        <a:pt x="12" y="65"/>
                      </a:cubicBezTo>
                      <a:cubicBezTo>
                        <a:pt x="8" y="59"/>
                        <a:pt x="5" y="55"/>
                        <a:pt x="4" y="49"/>
                      </a:cubicBezTo>
                      <a:cubicBezTo>
                        <a:pt x="2" y="42"/>
                        <a:pt x="0" y="33"/>
                        <a:pt x="2" y="28"/>
                      </a:cubicBezTo>
                      <a:cubicBezTo>
                        <a:pt x="3" y="22"/>
                        <a:pt x="8" y="18"/>
                        <a:pt x="12" y="14"/>
                      </a:cubicBezTo>
                      <a:cubicBezTo>
                        <a:pt x="15" y="9"/>
                        <a:pt x="18" y="1"/>
                        <a:pt x="23" y="1"/>
                      </a:cubicBezTo>
                      <a:cubicBezTo>
                        <a:pt x="28" y="0"/>
                        <a:pt x="37" y="4"/>
                        <a:pt x="42" y="9"/>
                      </a:cubicBezTo>
                      <a:cubicBezTo>
                        <a:pt x="46" y="13"/>
                        <a:pt x="48" y="22"/>
                        <a:pt x="50" y="28"/>
                      </a:cubicBezTo>
                      <a:cubicBezTo>
                        <a:pt x="51" y="33"/>
                        <a:pt x="50" y="38"/>
                        <a:pt x="50" y="44"/>
                      </a:cubicBezTo>
                      <a:cubicBezTo>
                        <a:pt x="50" y="49"/>
                        <a:pt x="50" y="54"/>
                        <a:pt x="50" y="60"/>
                      </a:cubicBezTo>
                      <a:cubicBezTo>
                        <a:pt x="50" y="66"/>
                        <a:pt x="55" y="77"/>
                        <a:pt x="52" y="81"/>
                      </a:cubicBezTo>
                      <a:close/>
                    </a:path>
                  </a:pathLst>
                </a:custGeom>
                <a:solidFill>
                  <a:srgbClr val="008000"/>
                </a:solidFill>
                <a:ln w="3175">
                  <a:solidFill>
                    <a:schemeClr val="tx1"/>
                  </a:solidFill>
                  <a:round/>
                  <a:headEnd/>
                  <a:tailEnd/>
                </a:ln>
              </p:spPr>
              <p:txBody>
                <a:bodyPr wrap="none" anchor="ctr"/>
                <a:lstStyle/>
                <a:p>
                  <a:endParaRPr lang="en-US"/>
                </a:p>
              </p:txBody>
            </p:sp>
            <p:sp>
              <p:nvSpPr>
                <p:cNvPr id="3343" name="Freeform 791"/>
                <p:cNvSpPr>
                  <a:spLocks noChangeAspect="1"/>
                </p:cNvSpPr>
                <p:nvPr/>
              </p:nvSpPr>
              <p:spPr bwMode="auto">
                <a:xfrm>
                  <a:off x="463" y="1917"/>
                  <a:ext cx="76" cy="76"/>
                </a:xfrm>
                <a:custGeom>
                  <a:avLst/>
                  <a:gdLst>
                    <a:gd name="T0" fmla="*/ 12669 w 55"/>
                    <a:gd name="T1" fmla="*/ 14 h 84"/>
                    <a:gd name="T2" fmla="*/ 6980 w 55"/>
                    <a:gd name="T3" fmla="*/ 14 h 84"/>
                    <a:gd name="T4" fmla="*/ 2931 w 55"/>
                    <a:gd name="T5" fmla="*/ 12 h 84"/>
                    <a:gd name="T6" fmla="*/ 1005 w 55"/>
                    <a:gd name="T7" fmla="*/ 9 h 84"/>
                    <a:gd name="T8" fmla="*/ 526 w 55"/>
                    <a:gd name="T9" fmla="*/ 5 h 84"/>
                    <a:gd name="T10" fmla="*/ 2931 w 55"/>
                    <a:gd name="T11" fmla="*/ 5 h 84"/>
                    <a:gd name="T12" fmla="*/ 5596 w 55"/>
                    <a:gd name="T13" fmla="*/ 1 h 84"/>
                    <a:gd name="T14" fmla="*/ 10228 w 55"/>
                    <a:gd name="T15" fmla="*/ 5 h 84"/>
                    <a:gd name="T16" fmla="*/ 12112 w 55"/>
                    <a:gd name="T17" fmla="*/ 5 h 84"/>
                    <a:gd name="T18" fmla="*/ 12112 w 55"/>
                    <a:gd name="T19" fmla="*/ 8 h 84"/>
                    <a:gd name="T20" fmla="*/ 12112 w 55"/>
                    <a:gd name="T21" fmla="*/ 11 h 84"/>
                    <a:gd name="T22" fmla="*/ 12669 w 55"/>
                    <a:gd name="T23" fmla="*/ 14 h 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5"/>
                    <a:gd name="T37" fmla="*/ 0 h 84"/>
                    <a:gd name="T38" fmla="*/ 55 w 55"/>
                    <a:gd name="T39" fmla="*/ 84 h 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5" h="84">
                      <a:moveTo>
                        <a:pt x="52" y="81"/>
                      </a:moveTo>
                      <a:cubicBezTo>
                        <a:pt x="48" y="84"/>
                        <a:pt x="34" y="83"/>
                        <a:pt x="28" y="81"/>
                      </a:cubicBezTo>
                      <a:cubicBezTo>
                        <a:pt x="21" y="78"/>
                        <a:pt x="15" y="70"/>
                        <a:pt x="12" y="65"/>
                      </a:cubicBezTo>
                      <a:cubicBezTo>
                        <a:pt x="8" y="59"/>
                        <a:pt x="5" y="55"/>
                        <a:pt x="4" y="49"/>
                      </a:cubicBezTo>
                      <a:cubicBezTo>
                        <a:pt x="2" y="42"/>
                        <a:pt x="0" y="33"/>
                        <a:pt x="2" y="28"/>
                      </a:cubicBezTo>
                      <a:cubicBezTo>
                        <a:pt x="3" y="22"/>
                        <a:pt x="8" y="18"/>
                        <a:pt x="12" y="14"/>
                      </a:cubicBezTo>
                      <a:cubicBezTo>
                        <a:pt x="15" y="9"/>
                        <a:pt x="18" y="1"/>
                        <a:pt x="23" y="1"/>
                      </a:cubicBezTo>
                      <a:cubicBezTo>
                        <a:pt x="28" y="0"/>
                        <a:pt x="37" y="4"/>
                        <a:pt x="42" y="9"/>
                      </a:cubicBezTo>
                      <a:cubicBezTo>
                        <a:pt x="46" y="13"/>
                        <a:pt x="48" y="22"/>
                        <a:pt x="50" y="28"/>
                      </a:cubicBezTo>
                      <a:cubicBezTo>
                        <a:pt x="51" y="33"/>
                        <a:pt x="50" y="38"/>
                        <a:pt x="50" y="44"/>
                      </a:cubicBezTo>
                      <a:cubicBezTo>
                        <a:pt x="50" y="49"/>
                        <a:pt x="50" y="54"/>
                        <a:pt x="50" y="60"/>
                      </a:cubicBezTo>
                      <a:cubicBezTo>
                        <a:pt x="50" y="66"/>
                        <a:pt x="55" y="77"/>
                        <a:pt x="52" y="81"/>
                      </a:cubicBezTo>
                      <a:close/>
                    </a:path>
                  </a:pathLst>
                </a:custGeom>
                <a:solidFill>
                  <a:srgbClr val="008000"/>
                </a:solidFill>
                <a:ln w="3175">
                  <a:solidFill>
                    <a:schemeClr val="tx1"/>
                  </a:solidFill>
                  <a:round/>
                  <a:headEnd/>
                  <a:tailEnd/>
                </a:ln>
              </p:spPr>
              <p:txBody>
                <a:bodyPr wrap="none" anchor="ctr"/>
                <a:lstStyle/>
                <a:p>
                  <a:endParaRPr lang="en-US"/>
                </a:p>
              </p:txBody>
            </p:sp>
            <p:sp>
              <p:nvSpPr>
                <p:cNvPr id="3344" name="Freeform 792"/>
                <p:cNvSpPr>
                  <a:spLocks noChangeAspect="1"/>
                </p:cNvSpPr>
                <p:nvPr/>
              </p:nvSpPr>
              <p:spPr bwMode="auto">
                <a:xfrm flipH="1">
                  <a:off x="518" y="1914"/>
                  <a:ext cx="76" cy="84"/>
                </a:xfrm>
                <a:custGeom>
                  <a:avLst/>
                  <a:gdLst>
                    <a:gd name="T0" fmla="*/ 12669 w 55"/>
                    <a:gd name="T1" fmla="*/ 81 h 84"/>
                    <a:gd name="T2" fmla="*/ 6980 w 55"/>
                    <a:gd name="T3" fmla="*/ 81 h 84"/>
                    <a:gd name="T4" fmla="*/ 2931 w 55"/>
                    <a:gd name="T5" fmla="*/ 65 h 84"/>
                    <a:gd name="T6" fmla="*/ 1005 w 55"/>
                    <a:gd name="T7" fmla="*/ 49 h 84"/>
                    <a:gd name="T8" fmla="*/ 526 w 55"/>
                    <a:gd name="T9" fmla="*/ 28 h 84"/>
                    <a:gd name="T10" fmla="*/ 2931 w 55"/>
                    <a:gd name="T11" fmla="*/ 14 h 84"/>
                    <a:gd name="T12" fmla="*/ 5596 w 55"/>
                    <a:gd name="T13" fmla="*/ 1 h 84"/>
                    <a:gd name="T14" fmla="*/ 10228 w 55"/>
                    <a:gd name="T15" fmla="*/ 9 h 84"/>
                    <a:gd name="T16" fmla="*/ 12112 w 55"/>
                    <a:gd name="T17" fmla="*/ 28 h 84"/>
                    <a:gd name="T18" fmla="*/ 12112 w 55"/>
                    <a:gd name="T19" fmla="*/ 44 h 84"/>
                    <a:gd name="T20" fmla="*/ 12112 w 55"/>
                    <a:gd name="T21" fmla="*/ 60 h 84"/>
                    <a:gd name="T22" fmla="*/ 12669 w 55"/>
                    <a:gd name="T23" fmla="*/ 81 h 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5"/>
                    <a:gd name="T37" fmla="*/ 0 h 84"/>
                    <a:gd name="T38" fmla="*/ 55 w 55"/>
                    <a:gd name="T39" fmla="*/ 84 h 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5" h="84">
                      <a:moveTo>
                        <a:pt x="52" y="81"/>
                      </a:moveTo>
                      <a:cubicBezTo>
                        <a:pt x="48" y="84"/>
                        <a:pt x="34" y="83"/>
                        <a:pt x="28" y="81"/>
                      </a:cubicBezTo>
                      <a:cubicBezTo>
                        <a:pt x="21" y="78"/>
                        <a:pt x="15" y="70"/>
                        <a:pt x="12" y="65"/>
                      </a:cubicBezTo>
                      <a:cubicBezTo>
                        <a:pt x="8" y="59"/>
                        <a:pt x="5" y="55"/>
                        <a:pt x="4" y="49"/>
                      </a:cubicBezTo>
                      <a:cubicBezTo>
                        <a:pt x="2" y="42"/>
                        <a:pt x="0" y="33"/>
                        <a:pt x="2" y="28"/>
                      </a:cubicBezTo>
                      <a:cubicBezTo>
                        <a:pt x="3" y="22"/>
                        <a:pt x="8" y="18"/>
                        <a:pt x="12" y="14"/>
                      </a:cubicBezTo>
                      <a:cubicBezTo>
                        <a:pt x="15" y="9"/>
                        <a:pt x="18" y="1"/>
                        <a:pt x="23" y="1"/>
                      </a:cubicBezTo>
                      <a:cubicBezTo>
                        <a:pt x="28" y="0"/>
                        <a:pt x="37" y="4"/>
                        <a:pt x="42" y="9"/>
                      </a:cubicBezTo>
                      <a:cubicBezTo>
                        <a:pt x="46" y="13"/>
                        <a:pt x="48" y="22"/>
                        <a:pt x="50" y="28"/>
                      </a:cubicBezTo>
                      <a:cubicBezTo>
                        <a:pt x="51" y="33"/>
                        <a:pt x="50" y="38"/>
                        <a:pt x="50" y="44"/>
                      </a:cubicBezTo>
                      <a:cubicBezTo>
                        <a:pt x="50" y="49"/>
                        <a:pt x="50" y="54"/>
                        <a:pt x="50" y="60"/>
                      </a:cubicBezTo>
                      <a:cubicBezTo>
                        <a:pt x="50" y="66"/>
                        <a:pt x="55" y="77"/>
                        <a:pt x="52" y="81"/>
                      </a:cubicBezTo>
                      <a:close/>
                    </a:path>
                  </a:pathLst>
                </a:custGeom>
                <a:solidFill>
                  <a:srgbClr val="008000"/>
                </a:solidFill>
                <a:ln w="3175">
                  <a:solidFill>
                    <a:schemeClr val="tx1"/>
                  </a:solidFill>
                  <a:round/>
                  <a:headEnd/>
                  <a:tailEnd/>
                </a:ln>
              </p:spPr>
              <p:txBody>
                <a:bodyPr wrap="none" anchor="ctr"/>
                <a:lstStyle/>
                <a:p>
                  <a:endParaRPr lang="en-US"/>
                </a:p>
              </p:txBody>
            </p:sp>
          </p:grpSp>
          <p:grpSp>
            <p:nvGrpSpPr>
              <p:cNvPr id="3311" name="Group 793"/>
              <p:cNvGrpSpPr>
                <a:grpSpLocks noChangeAspect="1"/>
              </p:cNvGrpSpPr>
              <p:nvPr/>
            </p:nvGrpSpPr>
            <p:grpSpPr bwMode="auto">
              <a:xfrm>
                <a:off x="832" y="1536"/>
                <a:ext cx="163" cy="128"/>
                <a:chOff x="452" y="1875"/>
                <a:chExt cx="150" cy="128"/>
              </a:xfrm>
            </p:grpSpPr>
            <p:sp>
              <p:nvSpPr>
                <p:cNvPr id="3333" name="Freeform 794"/>
                <p:cNvSpPr>
                  <a:spLocks noChangeAspect="1"/>
                </p:cNvSpPr>
                <p:nvPr/>
              </p:nvSpPr>
              <p:spPr bwMode="auto">
                <a:xfrm flipH="1" flipV="1">
                  <a:off x="510" y="1875"/>
                  <a:ext cx="47" cy="79"/>
                </a:xfrm>
                <a:custGeom>
                  <a:avLst/>
                  <a:gdLst>
                    <a:gd name="T0" fmla="*/ 3 w 55"/>
                    <a:gd name="T1" fmla="*/ 28 h 84"/>
                    <a:gd name="T2" fmla="*/ 3 w 55"/>
                    <a:gd name="T3" fmla="*/ 28 h 84"/>
                    <a:gd name="T4" fmla="*/ 3 w 55"/>
                    <a:gd name="T5" fmla="*/ 23 h 84"/>
                    <a:gd name="T6" fmla="*/ 3 w 55"/>
                    <a:gd name="T7" fmla="*/ 18 h 84"/>
                    <a:gd name="T8" fmla="*/ 2 w 55"/>
                    <a:gd name="T9" fmla="*/ 9 h 84"/>
                    <a:gd name="T10" fmla="*/ 3 w 55"/>
                    <a:gd name="T11" fmla="*/ 8 h 84"/>
                    <a:gd name="T12" fmla="*/ 3 w 55"/>
                    <a:gd name="T13" fmla="*/ 1 h 84"/>
                    <a:gd name="T14" fmla="*/ 3 w 55"/>
                    <a:gd name="T15" fmla="*/ 8 h 84"/>
                    <a:gd name="T16" fmla="*/ 3 w 55"/>
                    <a:gd name="T17" fmla="*/ 9 h 84"/>
                    <a:gd name="T18" fmla="*/ 3 w 55"/>
                    <a:gd name="T19" fmla="*/ 17 h 84"/>
                    <a:gd name="T20" fmla="*/ 3 w 55"/>
                    <a:gd name="T21" fmla="*/ 22 h 84"/>
                    <a:gd name="T22" fmla="*/ 3 w 55"/>
                    <a:gd name="T23" fmla="*/ 28 h 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5"/>
                    <a:gd name="T37" fmla="*/ 0 h 84"/>
                    <a:gd name="T38" fmla="*/ 55 w 55"/>
                    <a:gd name="T39" fmla="*/ 84 h 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5" h="84">
                      <a:moveTo>
                        <a:pt x="52" y="81"/>
                      </a:moveTo>
                      <a:cubicBezTo>
                        <a:pt x="48" y="84"/>
                        <a:pt x="34" y="83"/>
                        <a:pt x="28" y="81"/>
                      </a:cubicBezTo>
                      <a:cubicBezTo>
                        <a:pt x="21" y="78"/>
                        <a:pt x="15" y="70"/>
                        <a:pt x="12" y="65"/>
                      </a:cubicBezTo>
                      <a:cubicBezTo>
                        <a:pt x="8" y="59"/>
                        <a:pt x="5" y="55"/>
                        <a:pt x="4" y="49"/>
                      </a:cubicBezTo>
                      <a:cubicBezTo>
                        <a:pt x="2" y="42"/>
                        <a:pt x="0" y="33"/>
                        <a:pt x="2" y="28"/>
                      </a:cubicBezTo>
                      <a:cubicBezTo>
                        <a:pt x="3" y="22"/>
                        <a:pt x="8" y="18"/>
                        <a:pt x="12" y="14"/>
                      </a:cubicBezTo>
                      <a:cubicBezTo>
                        <a:pt x="15" y="9"/>
                        <a:pt x="18" y="1"/>
                        <a:pt x="23" y="1"/>
                      </a:cubicBezTo>
                      <a:cubicBezTo>
                        <a:pt x="28" y="0"/>
                        <a:pt x="37" y="4"/>
                        <a:pt x="42" y="9"/>
                      </a:cubicBezTo>
                      <a:cubicBezTo>
                        <a:pt x="46" y="13"/>
                        <a:pt x="48" y="22"/>
                        <a:pt x="50" y="28"/>
                      </a:cubicBezTo>
                      <a:cubicBezTo>
                        <a:pt x="51" y="33"/>
                        <a:pt x="50" y="38"/>
                        <a:pt x="50" y="44"/>
                      </a:cubicBezTo>
                      <a:cubicBezTo>
                        <a:pt x="50" y="49"/>
                        <a:pt x="50" y="54"/>
                        <a:pt x="50" y="60"/>
                      </a:cubicBezTo>
                      <a:cubicBezTo>
                        <a:pt x="50" y="66"/>
                        <a:pt x="55" y="77"/>
                        <a:pt x="52" y="81"/>
                      </a:cubicBezTo>
                      <a:close/>
                    </a:path>
                  </a:pathLst>
                </a:custGeom>
                <a:solidFill>
                  <a:srgbClr val="008000"/>
                </a:solidFill>
                <a:ln w="3175">
                  <a:solidFill>
                    <a:schemeClr val="tx1"/>
                  </a:solidFill>
                  <a:round/>
                  <a:headEnd/>
                  <a:tailEnd/>
                </a:ln>
              </p:spPr>
              <p:txBody>
                <a:bodyPr rot="10800000" wrap="none" anchor="ctr"/>
                <a:lstStyle/>
                <a:p>
                  <a:endParaRPr lang="en-US"/>
                </a:p>
              </p:txBody>
            </p:sp>
            <p:sp>
              <p:nvSpPr>
                <p:cNvPr id="3334" name="Freeform 795"/>
                <p:cNvSpPr>
                  <a:spLocks noChangeAspect="1"/>
                </p:cNvSpPr>
                <p:nvPr/>
              </p:nvSpPr>
              <p:spPr bwMode="auto">
                <a:xfrm>
                  <a:off x="460" y="1879"/>
                  <a:ext cx="76" cy="124"/>
                </a:xfrm>
                <a:custGeom>
                  <a:avLst/>
                  <a:gdLst>
                    <a:gd name="T0" fmla="*/ 12669 w 55"/>
                    <a:gd name="T1" fmla="*/ 60798 h 84"/>
                    <a:gd name="T2" fmla="*/ 6980 w 55"/>
                    <a:gd name="T3" fmla="*/ 60798 h 84"/>
                    <a:gd name="T4" fmla="*/ 2931 w 55"/>
                    <a:gd name="T5" fmla="*/ 49021 h 84"/>
                    <a:gd name="T6" fmla="*/ 1005 w 55"/>
                    <a:gd name="T7" fmla="*/ 36418 h 84"/>
                    <a:gd name="T8" fmla="*/ 526 w 55"/>
                    <a:gd name="T9" fmla="*/ 20974 h 84"/>
                    <a:gd name="T10" fmla="*/ 2931 w 55"/>
                    <a:gd name="T11" fmla="*/ 10713 h 84"/>
                    <a:gd name="T12" fmla="*/ 5596 w 55"/>
                    <a:gd name="T13" fmla="*/ 1 h 84"/>
                    <a:gd name="T14" fmla="*/ 10228 w 55"/>
                    <a:gd name="T15" fmla="*/ 6520 h 84"/>
                    <a:gd name="T16" fmla="*/ 12112 w 55"/>
                    <a:gd name="T17" fmla="*/ 20974 h 84"/>
                    <a:gd name="T18" fmla="*/ 12112 w 55"/>
                    <a:gd name="T19" fmla="*/ 33208 h 84"/>
                    <a:gd name="T20" fmla="*/ 12112 w 55"/>
                    <a:gd name="T21" fmla="*/ 45074 h 84"/>
                    <a:gd name="T22" fmla="*/ 12669 w 55"/>
                    <a:gd name="T23" fmla="*/ 60798 h 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5"/>
                    <a:gd name="T37" fmla="*/ 0 h 84"/>
                    <a:gd name="T38" fmla="*/ 55 w 55"/>
                    <a:gd name="T39" fmla="*/ 84 h 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5" h="84">
                      <a:moveTo>
                        <a:pt x="52" y="81"/>
                      </a:moveTo>
                      <a:cubicBezTo>
                        <a:pt x="48" y="84"/>
                        <a:pt x="34" y="83"/>
                        <a:pt x="28" y="81"/>
                      </a:cubicBezTo>
                      <a:cubicBezTo>
                        <a:pt x="21" y="78"/>
                        <a:pt x="15" y="70"/>
                        <a:pt x="12" y="65"/>
                      </a:cubicBezTo>
                      <a:cubicBezTo>
                        <a:pt x="8" y="59"/>
                        <a:pt x="5" y="55"/>
                        <a:pt x="4" y="49"/>
                      </a:cubicBezTo>
                      <a:cubicBezTo>
                        <a:pt x="2" y="42"/>
                        <a:pt x="0" y="33"/>
                        <a:pt x="2" y="28"/>
                      </a:cubicBezTo>
                      <a:cubicBezTo>
                        <a:pt x="3" y="22"/>
                        <a:pt x="8" y="18"/>
                        <a:pt x="12" y="14"/>
                      </a:cubicBezTo>
                      <a:cubicBezTo>
                        <a:pt x="15" y="9"/>
                        <a:pt x="18" y="1"/>
                        <a:pt x="23" y="1"/>
                      </a:cubicBezTo>
                      <a:cubicBezTo>
                        <a:pt x="28" y="0"/>
                        <a:pt x="37" y="4"/>
                        <a:pt x="42" y="9"/>
                      </a:cubicBezTo>
                      <a:cubicBezTo>
                        <a:pt x="46" y="13"/>
                        <a:pt x="48" y="22"/>
                        <a:pt x="50" y="28"/>
                      </a:cubicBezTo>
                      <a:cubicBezTo>
                        <a:pt x="51" y="33"/>
                        <a:pt x="50" y="38"/>
                        <a:pt x="50" y="44"/>
                      </a:cubicBezTo>
                      <a:cubicBezTo>
                        <a:pt x="50" y="49"/>
                        <a:pt x="50" y="54"/>
                        <a:pt x="50" y="60"/>
                      </a:cubicBezTo>
                      <a:cubicBezTo>
                        <a:pt x="50" y="66"/>
                        <a:pt x="55" y="77"/>
                        <a:pt x="52" y="81"/>
                      </a:cubicBezTo>
                      <a:close/>
                    </a:path>
                  </a:pathLst>
                </a:custGeom>
                <a:solidFill>
                  <a:srgbClr val="008000"/>
                </a:solidFill>
                <a:ln w="3175">
                  <a:solidFill>
                    <a:schemeClr val="tx1"/>
                  </a:solidFill>
                  <a:round/>
                  <a:headEnd/>
                  <a:tailEnd/>
                </a:ln>
              </p:spPr>
              <p:txBody>
                <a:bodyPr wrap="none" anchor="ctr"/>
                <a:lstStyle/>
                <a:p>
                  <a:endParaRPr lang="en-US"/>
                </a:p>
              </p:txBody>
            </p:sp>
            <p:sp>
              <p:nvSpPr>
                <p:cNvPr id="3335" name="Freeform 796"/>
                <p:cNvSpPr>
                  <a:spLocks noChangeAspect="1"/>
                </p:cNvSpPr>
                <p:nvPr/>
              </p:nvSpPr>
              <p:spPr bwMode="auto">
                <a:xfrm flipH="1">
                  <a:off x="526" y="1879"/>
                  <a:ext cx="76" cy="124"/>
                </a:xfrm>
                <a:custGeom>
                  <a:avLst/>
                  <a:gdLst>
                    <a:gd name="T0" fmla="*/ 12669 w 55"/>
                    <a:gd name="T1" fmla="*/ 60798 h 84"/>
                    <a:gd name="T2" fmla="*/ 6980 w 55"/>
                    <a:gd name="T3" fmla="*/ 60798 h 84"/>
                    <a:gd name="T4" fmla="*/ 2931 w 55"/>
                    <a:gd name="T5" fmla="*/ 49021 h 84"/>
                    <a:gd name="T6" fmla="*/ 1005 w 55"/>
                    <a:gd name="T7" fmla="*/ 36418 h 84"/>
                    <a:gd name="T8" fmla="*/ 526 w 55"/>
                    <a:gd name="T9" fmla="*/ 20974 h 84"/>
                    <a:gd name="T10" fmla="*/ 2931 w 55"/>
                    <a:gd name="T11" fmla="*/ 10713 h 84"/>
                    <a:gd name="T12" fmla="*/ 5596 w 55"/>
                    <a:gd name="T13" fmla="*/ 1 h 84"/>
                    <a:gd name="T14" fmla="*/ 10228 w 55"/>
                    <a:gd name="T15" fmla="*/ 6520 h 84"/>
                    <a:gd name="T16" fmla="*/ 12112 w 55"/>
                    <a:gd name="T17" fmla="*/ 20974 h 84"/>
                    <a:gd name="T18" fmla="*/ 12112 w 55"/>
                    <a:gd name="T19" fmla="*/ 33208 h 84"/>
                    <a:gd name="T20" fmla="*/ 12112 w 55"/>
                    <a:gd name="T21" fmla="*/ 45074 h 84"/>
                    <a:gd name="T22" fmla="*/ 12669 w 55"/>
                    <a:gd name="T23" fmla="*/ 60798 h 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5"/>
                    <a:gd name="T37" fmla="*/ 0 h 84"/>
                    <a:gd name="T38" fmla="*/ 55 w 55"/>
                    <a:gd name="T39" fmla="*/ 84 h 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5" h="84">
                      <a:moveTo>
                        <a:pt x="52" y="81"/>
                      </a:moveTo>
                      <a:cubicBezTo>
                        <a:pt x="48" y="84"/>
                        <a:pt x="34" y="83"/>
                        <a:pt x="28" y="81"/>
                      </a:cubicBezTo>
                      <a:cubicBezTo>
                        <a:pt x="21" y="78"/>
                        <a:pt x="15" y="70"/>
                        <a:pt x="12" y="65"/>
                      </a:cubicBezTo>
                      <a:cubicBezTo>
                        <a:pt x="8" y="59"/>
                        <a:pt x="5" y="55"/>
                        <a:pt x="4" y="49"/>
                      </a:cubicBezTo>
                      <a:cubicBezTo>
                        <a:pt x="2" y="42"/>
                        <a:pt x="0" y="33"/>
                        <a:pt x="2" y="28"/>
                      </a:cubicBezTo>
                      <a:cubicBezTo>
                        <a:pt x="3" y="22"/>
                        <a:pt x="8" y="18"/>
                        <a:pt x="12" y="14"/>
                      </a:cubicBezTo>
                      <a:cubicBezTo>
                        <a:pt x="15" y="9"/>
                        <a:pt x="18" y="1"/>
                        <a:pt x="23" y="1"/>
                      </a:cubicBezTo>
                      <a:cubicBezTo>
                        <a:pt x="28" y="0"/>
                        <a:pt x="37" y="4"/>
                        <a:pt x="42" y="9"/>
                      </a:cubicBezTo>
                      <a:cubicBezTo>
                        <a:pt x="46" y="13"/>
                        <a:pt x="48" y="22"/>
                        <a:pt x="50" y="28"/>
                      </a:cubicBezTo>
                      <a:cubicBezTo>
                        <a:pt x="51" y="33"/>
                        <a:pt x="50" y="38"/>
                        <a:pt x="50" y="44"/>
                      </a:cubicBezTo>
                      <a:cubicBezTo>
                        <a:pt x="50" y="49"/>
                        <a:pt x="50" y="54"/>
                        <a:pt x="50" y="60"/>
                      </a:cubicBezTo>
                      <a:cubicBezTo>
                        <a:pt x="50" y="66"/>
                        <a:pt x="55" y="77"/>
                        <a:pt x="52" y="81"/>
                      </a:cubicBezTo>
                      <a:close/>
                    </a:path>
                  </a:pathLst>
                </a:custGeom>
                <a:solidFill>
                  <a:srgbClr val="008000"/>
                </a:solidFill>
                <a:ln w="3175">
                  <a:solidFill>
                    <a:schemeClr val="tx1"/>
                  </a:solidFill>
                  <a:round/>
                  <a:headEnd/>
                  <a:tailEnd/>
                </a:ln>
              </p:spPr>
              <p:txBody>
                <a:bodyPr wrap="none" anchor="ctr"/>
                <a:lstStyle/>
                <a:p>
                  <a:endParaRPr lang="en-US"/>
                </a:p>
              </p:txBody>
            </p:sp>
            <p:sp>
              <p:nvSpPr>
                <p:cNvPr id="3336" name="Freeform 797"/>
                <p:cNvSpPr>
                  <a:spLocks noChangeAspect="1"/>
                </p:cNvSpPr>
                <p:nvPr/>
              </p:nvSpPr>
              <p:spPr bwMode="auto">
                <a:xfrm>
                  <a:off x="452" y="1906"/>
                  <a:ext cx="76" cy="92"/>
                </a:xfrm>
                <a:custGeom>
                  <a:avLst/>
                  <a:gdLst>
                    <a:gd name="T0" fmla="*/ 12669 w 55"/>
                    <a:gd name="T1" fmla="*/ 377 h 84"/>
                    <a:gd name="T2" fmla="*/ 6980 w 55"/>
                    <a:gd name="T3" fmla="*/ 377 h 84"/>
                    <a:gd name="T4" fmla="*/ 2931 w 55"/>
                    <a:gd name="T5" fmla="*/ 304 h 84"/>
                    <a:gd name="T6" fmla="*/ 1005 w 55"/>
                    <a:gd name="T7" fmla="*/ 232 h 84"/>
                    <a:gd name="T8" fmla="*/ 526 w 55"/>
                    <a:gd name="T9" fmla="*/ 135 h 84"/>
                    <a:gd name="T10" fmla="*/ 2931 w 55"/>
                    <a:gd name="T11" fmla="*/ 65 h 84"/>
                    <a:gd name="T12" fmla="*/ 5596 w 55"/>
                    <a:gd name="T13" fmla="*/ 1 h 84"/>
                    <a:gd name="T14" fmla="*/ 10228 w 55"/>
                    <a:gd name="T15" fmla="*/ 41 h 84"/>
                    <a:gd name="T16" fmla="*/ 12112 w 55"/>
                    <a:gd name="T17" fmla="*/ 135 h 84"/>
                    <a:gd name="T18" fmla="*/ 12112 w 55"/>
                    <a:gd name="T19" fmla="*/ 211 h 84"/>
                    <a:gd name="T20" fmla="*/ 12112 w 55"/>
                    <a:gd name="T21" fmla="*/ 285 h 84"/>
                    <a:gd name="T22" fmla="*/ 12669 w 55"/>
                    <a:gd name="T23" fmla="*/ 377 h 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5"/>
                    <a:gd name="T37" fmla="*/ 0 h 84"/>
                    <a:gd name="T38" fmla="*/ 55 w 55"/>
                    <a:gd name="T39" fmla="*/ 84 h 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5" h="84">
                      <a:moveTo>
                        <a:pt x="52" y="81"/>
                      </a:moveTo>
                      <a:cubicBezTo>
                        <a:pt x="48" y="84"/>
                        <a:pt x="34" y="83"/>
                        <a:pt x="28" y="81"/>
                      </a:cubicBezTo>
                      <a:cubicBezTo>
                        <a:pt x="21" y="78"/>
                        <a:pt x="15" y="70"/>
                        <a:pt x="12" y="65"/>
                      </a:cubicBezTo>
                      <a:cubicBezTo>
                        <a:pt x="8" y="59"/>
                        <a:pt x="5" y="55"/>
                        <a:pt x="4" y="49"/>
                      </a:cubicBezTo>
                      <a:cubicBezTo>
                        <a:pt x="2" y="42"/>
                        <a:pt x="0" y="33"/>
                        <a:pt x="2" y="28"/>
                      </a:cubicBezTo>
                      <a:cubicBezTo>
                        <a:pt x="3" y="22"/>
                        <a:pt x="8" y="18"/>
                        <a:pt x="12" y="14"/>
                      </a:cubicBezTo>
                      <a:cubicBezTo>
                        <a:pt x="15" y="9"/>
                        <a:pt x="18" y="1"/>
                        <a:pt x="23" y="1"/>
                      </a:cubicBezTo>
                      <a:cubicBezTo>
                        <a:pt x="28" y="0"/>
                        <a:pt x="37" y="4"/>
                        <a:pt x="42" y="9"/>
                      </a:cubicBezTo>
                      <a:cubicBezTo>
                        <a:pt x="46" y="13"/>
                        <a:pt x="48" y="22"/>
                        <a:pt x="50" y="28"/>
                      </a:cubicBezTo>
                      <a:cubicBezTo>
                        <a:pt x="51" y="33"/>
                        <a:pt x="50" y="38"/>
                        <a:pt x="50" y="44"/>
                      </a:cubicBezTo>
                      <a:cubicBezTo>
                        <a:pt x="50" y="49"/>
                        <a:pt x="50" y="54"/>
                        <a:pt x="50" y="60"/>
                      </a:cubicBezTo>
                      <a:cubicBezTo>
                        <a:pt x="50" y="66"/>
                        <a:pt x="55" y="77"/>
                        <a:pt x="52" y="81"/>
                      </a:cubicBezTo>
                      <a:close/>
                    </a:path>
                  </a:pathLst>
                </a:custGeom>
                <a:solidFill>
                  <a:srgbClr val="008000"/>
                </a:solidFill>
                <a:ln w="3175">
                  <a:solidFill>
                    <a:schemeClr val="tx1"/>
                  </a:solidFill>
                  <a:round/>
                  <a:headEnd/>
                  <a:tailEnd/>
                </a:ln>
              </p:spPr>
              <p:txBody>
                <a:bodyPr wrap="none" anchor="ctr"/>
                <a:lstStyle/>
                <a:p>
                  <a:endParaRPr lang="en-US"/>
                </a:p>
              </p:txBody>
            </p:sp>
            <p:sp>
              <p:nvSpPr>
                <p:cNvPr id="3337" name="Freeform 798"/>
                <p:cNvSpPr>
                  <a:spLocks noChangeAspect="1"/>
                </p:cNvSpPr>
                <p:nvPr/>
              </p:nvSpPr>
              <p:spPr bwMode="auto">
                <a:xfrm>
                  <a:off x="463" y="1917"/>
                  <a:ext cx="76" cy="76"/>
                </a:xfrm>
                <a:custGeom>
                  <a:avLst/>
                  <a:gdLst>
                    <a:gd name="T0" fmla="*/ 12669 w 55"/>
                    <a:gd name="T1" fmla="*/ 14 h 84"/>
                    <a:gd name="T2" fmla="*/ 6980 w 55"/>
                    <a:gd name="T3" fmla="*/ 14 h 84"/>
                    <a:gd name="T4" fmla="*/ 2931 w 55"/>
                    <a:gd name="T5" fmla="*/ 12 h 84"/>
                    <a:gd name="T6" fmla="*/ 1005 w 55"/>
                    <a:gd name="T7" fmla="*/ 9 h 84"/>
                    <a:gd name="T8" fmla="*/ 526 w 55"/>
                    <a:gd name="T9" fmla="*/ 5 h 84"/>
                    <a:gd name="T10" fmla="*/ 2931 w 55"/>
                    <a:gd name="T11" fmla="*/ 5 h 84"/>
                    <a:gd name="T12" fmla="*/ 5596 w 55"/>
                    <a:gd name="T13" fmla="*/ 1 h 84"/>
                    <a:gd name="T14" fmla="*/ 10228 w 55"/>
                    <a:gd name="T15" fmla="*/ 5 h 84"/>
                    <a:gd name="T16" fmla="*/ 12112 w 55"/>
                    <a:gd name="T17" fmla="*/ 5 h 84"/>
                    <a:gd name="T18" fmla="*/ 12112 w 55"/>
                    <a:gd name="T19" fmla="*/ 8 h 84"/>
                    <a:gd name="T20" fmla="*/ 12112 w 55"/>
                    <a:gd name="T21" fmla="*/ 11 h 84"/>
                    <a:gd name="T22" fmla="*/ 12669 w 55"/>
                    <a:gd name="T23" fmla="*/ 14 h 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5"/>
                    <a:gd name="T37" fmla="*/ 0 h 84"/>
                    <a:gd name="T38" fmla="*/ 55 w 55"/>
                    <a:gd name="T39" fmla="*/ 84 h 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5" h="84">
                      <a:moveTo>
                        <a:pt x="52" y="81"/>
                      </a:moveTo>
                      <a:cubicBezTo>
                        <a:pt x="48" y="84"/>
                        <a:pt x="34" y="83"/>
                        <a:pt x="28" y="81"/>
                      </a:cubicBezTo>
                      <a:cubicBezTo>
                        <a:pt x="21" y="78"/>
                        <a:pt x="15" y="70"/>
                        <a:pt x="12" y="65"/>
                      </a:cubicBezTo>
                      <a:cubicBezTo>
                        <a:pt x="8" y="59"/>
                        <a:pt x="5" y="55"/>
                        <a:pt x="4" y="49"/>
                      </a:cubicBezTo>
                      <a:cubicBezTo>
                        <a:pt x="2" y="42"/>
                        <a:pt x="0" y="33"/>
                        <a:pt x="2" y="28"/>
                      </a:cubicBezTo>
                      <a:cubicBezTo>
                        <a:pt x="3" y="22"/>
                        <a:pt x="8" y="18"/>
                        <a:pt x="12" y="14"/>
                      </a:cubicBezTo>
                      <a:cubicBezTo>
                        <a:pt x="15" y="9"/>
                        <a:pt x="18" y="1"/>
                        <a:pt x="23" y="1"/>
                      </a:cubicBezTo>
                      <a:cubicBezTo>
                        <a:pt x="28" y="0"/>
                        <a:pt x="37" y="4"/>
                        <a:pt x="42" y="9"/>
                      </a:cubicBezTo>
                      <a:cubicBezTo>
                        <a:pt x="46" y="13"/>
                        <a:pt x="48" y="22"/>
                        <a:pt x="50" y="28"/>
                      </a:cubicBezTo>
                      <a:cubicBezTo>
                        <a:pt x="51" y="33"/>
                        <a:pt x="50" y="38"/>
                        <a:pt x="50" y="44"/>
                      </a:cubicBezTo>
                      <a:cubicBezTo>
                        <a:pt x="50" y="49"/>
                        <a:pt x="50" y="54"/>
                        <a:pt x="50" y="60"/>
                      </a:cubicBezTo>
                      <a:cubicBezTo>
                        <a:pt x="50" y="66"/>
                        <a:pt x="55" y="77"/>
                        <a:pt x="52" y="81"/>
                      </a:cubicBezTo>
                      <a:close/>
                    </a:path>
                  </a:pathLst>
                </a:custGeom>
                <a:solidFill>
                  <a:srgbClr val="008000"/>
                </a:solidFill>
                <a:ln w="3175">
                  <a:solidFill>
                    <a:schemeClr val="tx1"/>
                  </a:solidFill>
                  <a:round/>
                  <a:headEnd/>
                  <a:tailEnd/>
                </a:ln>
              </p:spPr>
              <p:txBody>
                <a:bodyPr wrap="none" anchor="ctr"/>
                <a:lstStyle/>
                <a:p>
                  <a:endParaRPr lang="en-US"/>
                </a:p>
              </p:txBody>
            </p:sp>
            <p:sp>
              <p:nvSpPr>
                <p:cNvPr id="3338" name="Freeform 799"/>
                <p:cNvSpPr>
                  <a:spLocks noChangeAspect="1"/>
                </p:cNvSpPr>
                <p:nvPr/>
              </p:nvSpPr>
              <p:spPr bwMode="auto">
                <a:xfrm flipH="1">
                  <a:off x="518" y="1914"/>
                  <a:ext cx="76" cy="84"/>
                </a:xfrm>
                <a:custGeom>
                  <a:avLst/>
                  <a:gdLst>
                    <a:gd name="T0" fmla="*/ 12669 w 55"/>
                    <a:gd name="T1" fmla="*/ 81 h 84"/>
                    <a:gd name="T2" fmla="*/ 6980 w 55"/>
                    <a:gd name="T3" fmla="*/ 81 h 84"/>
                    <a:gd name="T4" fmla="*/ 2931 w 55"/>
                    <a:gd name="T5" fmla="*/ 65 h 84"/>
                    <a:gd name="T6" fmla="*/ 1005 w 55"/>
                    <a:gd name="T7" fmla="*/ 49 h 84"/>
                    <a:gd name="T8" fmla="*/ 526 w 55"/>
                    <a:gd name="T9" fmla="*/ 28 h 84"/>
                    <a:gd name="T10" fmla="*/ 2931 w 55"/>
                    <a:gd name="T11" fmla="*/ 14 h 84"/>
                    <a:gd name="T12" fmla="*/ 5596 w 55"/>
                    <a:gd name="T13" fmla="*/ 1 h 84"/>
                    <a:gd name="T14" fmla="*/ 10228 w 55"/>
                    <a:gd name="T15" fmla="*/ 9 h 84"/>
                    <a:gd name="T16" fmla="*/ 12112 w 55"/>
                    <a:gd name="T17" fmla="*/ 28 h 84"/>
                    <a:gd name="T18" fmla="*/ 12112 w 55"/>
                    <a:gd name="T19" fmla="*/ 44 h 84"/>
                    <a:gd name="T20" fmla="*/ 12112 w 55"/>
                    <a:gd name="T21" fmla="*/ 60 h 84"/>
                    <a:gd name="T22" fmla="*/ 12669 w 55"/>
                    <a:gd name="T23" fmla="*/ 81 h 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5"/>
                    <a:gd name="T37" fmla="*/ 0 h 84"/>
                    <a:gd name="T38" fmla="*/ 55 w 55"/>
                    <a:gd name="T39" fmla="*/ 84 h 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5" h="84">
                      <a:moveTo>
                        <a:pt x="52" y="81"/>
                      </a:moveTo>
                      <a:cubicBezTo>
                        <a:pt x="48" y="84"/>
                        <a:pt x="34" y="83"/>
                        <a:pt x="28" y="81"/>
                      </a:cubicBezTo>
                      <a:cubicBezTo>
                        <a:pt x="21" y="78"/>
                        <a:pt x="15" y="70"/>
                        <a:pt x="12" y="65"/>
                      </a:cubicBezTo>
                      <a:cubicBezTo>
                        <a:pt x="8" y="59"/>
                        <a:pt x="5" y="55"/>
                        <a:pt x="4" y="49"/>
                      </a:cubicBezTo>
                      <a:cubicBezTo>
                        <a:pt x="2" y="42"/>
                        <a:pt x="0" y="33"/>
                        <a:pt x="2" y="28"/>
                      </a:cubicBezTo>
                      <a:cubicBezTo>
                        <a:pt x="3" y="22"/>
                        <a:pt x="8" y="18"/>
                        <a:pt x="12" y="14"/>
                      </a:cubicBezTo>
                      <a:cubicBezTo>
                        <a:pt x="15" y="9"/>
                        <a:pt x="18" y="1"/>
                        <a:pt x="23" y="1"/>
                      </a:cubicBezTo>
                      <a:cubicBezTo>
                        <a:pt x="28" y="0"/>
                        <a:pt x="37" y="4"/>
                        <a:pt x="42" y="9"/>
                      </a:cubicBezTo>
                      <a:cubicBezTo>
                        <a:pt x="46" y="13"/>
                        <a:pt x="48" y="22"/>
                        <a:pt x="50" y="28"/>
                      </a:cubicBezTo>
                      <a:cubicBezTo>
                        <a:pt x="51" y="33"/>
                        <a:pt x="50" y="38"/>
                        <a:pt x="50" y="44"/>
                      </a:cubicBezTo>
                      <a:cubicBezTo>
                        <a:pt x="50" y="49"/>
                        <a:pt x="50" y="54"/>
                        <a:pt x="50" y="60"/>
                      </a:cubicBezTo>
                      <a:cubicBezTo>
                        <a:pt x="50" y="66"/>
                        <a:pt x="55" y="77"/>
                        <a:pt x="52" y="81"/>
                      </a:cubicBezTo>
                      <a:close/>
                    </a:path>
                  </a:pathLst>
                </a:custGeom>
                <a:solidFill>
                  <a:srgbClr val="008000"/>
                </a:solidFill>
                <a:ln w="3175">
                  <a:solidFill>
                    <a:schemeClr val="tx1"/>
                  </a:solidFill>
                  <a:round/>
                  <a:headEnd/>
                  <a:tailEnd/>
                </a:ln>
              </p:spPr>
              <p:txBody>
                <a:bodyPr wrap="none" anchor="ctr"/>
                <a:lstStyle/>
                <a:p>
                  <a:endParaRPr lang="en-US"/>
                </a:p>
              </p:txBody>
            </p:sp>
          </p:grpSp>
          <p:grpSp>
            <p:nvGrpSpPr>
              <p:cNvPr id="3312" name="Group 800"/>
              <p:cNvGrpSpPr>
                <a:grpSpLocks noChangeAspect="1"/>
              </p:cNvGrpSpPr>
              <p:nvPr/>
            </p:nvGrpSpPr>
            <p:grpSpPr bwMode="auto">
              <a:xfrm>
                <a:off x="984" y="1413"/>
                <a:ext cx="162" cy="128"/>
                <a:chOff x="452" y="1875"/>
                <a:chExt cx="150" cy="128"/>
              </a:xfrm>
            </p:grpSpPr>
            <p:sp>
              <p:nvSpPr>
                <p:cNvPr id="3327" name="Freeform 801"/>
                <p:cNvSpPr>
                  <a:spLocks noChangeAspect="1"/>
                </p:cNvSpPr>
                <p:nvPr/>
              </p:nvSpPr>
              <p:spPr bwMode="auto">
                <a:xfrm flipH="1" flipV="1">
                  <a:off x="510" y="1875"/>
                  <a:ext cx="47" cy="79"/>
                </a:xfrm>
                <a:custGeom>
                  <a:avLst/>
                  <a:gdLst>
                    <a:gd name="T0" fmla="*/ 3 w 55"/>
                    <a:gd name="T1" fmla="*/ 28 h 84"/>
                    <a:gd name="T2" fmla="*/ 3 w 55"/>
                    <a:gd name="T3" fmla="*/ 28 h 84"/>
                    <a:gd name="T4" fmla="*/ 3 w 55"/>
                    <a:gd name="T5" fmla="*/ 23 h 84"/>
                    <a:gd name="T6" fmla="*/ 3 w 55"/>
                    <a:gd name="T7" fmla="*/ 18 h 84"/>
                    <a:gd name="T8" fmla="*/ 2 w 55"/>
                    <a:gd name="T9" fmla="*/ 9 h 84"/>
                    <a:gd name="T10" fmla="*/ 3 w 55"/>
                    <a:gd name="T11" fmla="*/ 8 h 84"/>
                    <a:gd name="T12" fmla="*/ 3 w 55"/>
                    <a:gd name="T13" fmla="*/ 1 h 84"/>
                    <a:gd name="T14" fmla="*/ 3 w 55"/>
                    <a:gd name="T15" fmla="*/ 8 h 84"/>
                    <a:gd name="T16" fmla="*/ 3 w 55"/>
                    <a:gd name="T17" fmla="*/ 9 h 84"/>
                    <a:gd name="T18" fmla="*/ 3 w 55"/>
                    <a:gd name="T19" fmla="*/ 17 h 84"/>
                    <a:gd name="T20" fmla="*/ 3 w 55"/>
                    <a:gd name="T21" fmla="*/ 22 h 84"/>
                    <a:gd name="T22" fmla="*/ 3 w 55"/>
                    <a:gd name="T23" fmla="*/ 28 h 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5"/>
                    <a:gd name="T37" fmla="*/ 0 h 84"/>
                    <a:gd name="T38" fmla="*/ 55 w 55"/>
                    <a:gd name="T39" fmla="*/ 84 h 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5" h="84">
                      <a:moveTo>
                        <a:pt x="52" y="81"/>
                      </a:moveTo>
                      <a:cubicBezTo>
                        <a:pt x="48" y="84"/>
                        <a:pt x="34" y="83"/>
                        <a:pt x="28" y="81"/>
                      </a:cubicBezTo>
                      <a:cubicBezTo>
                        <a:pt x="21" y="78"/>
                        <a:pt x="15" y="70"/>
                        <a:pt x="12" y="65"/>
                      </a:cubicBezTo>
                      <a:cubicBezTo>
                        <a:pt x="8" y="59"/>
                        <a:pt x="5" y="55"/>
                        <a:pt x="4" y="49"/>
                      </a:cubicBezTo>
                      <a:cubicBezTo>
                        <a:pt x="2" y="42"/>
                        <a:pt x="0" y="33"/>
                        <a:pt x="2" y="28"/>
                      </a:cubicBezTo>
                      <a:cubicBezTo>
                        <a:pt x="3" y="22"/>
                        <a:pt x="8" y="18"/>
                        <a:pt x="12" y="14"/>
                      </a:cubicBezTo>
                      <a:cubicBezTo>
                        <a:pt x="15" y="9"/>
                        <a:pt x="18" y="1"/>
                        <a:pt x="23" y="1"/>
                      </a:cubicBezTo>
                      <a:cubicBezTo>
                        <a:pt x="28" y="0"/>
                        <a:pt x="37" y="4"/>
                        <a:pt x="42" y="9"/>
                      </a:cubicBezTo>
                      <a:cubicBezTo>
                        <a:pt x="46" y="13"/>
                        <a:pt x="48" y="22"/>
                        <a:pt x="50" y="28"/>
                      </a:cubicBezTo>
                      <a:cubicBezTo>
                        <a:pt x="51" y="33"/>
                        <a:pt x="50" y="38"/>
                        <a:pt x="50" y="44"/>
                      </a:cubicBezTo>
                      <a:cubicBezTo>
                        <a:pt x="50" y="49"/>
                        <a:pt x="50" y="54"/>
                        <a:pt x="50" y="60"/>
                      </a:cubicBezTo>
                      <a:cubicBezTo>
                        <a:pt x="50" y="66"/>
                        <a:pt x="55" y="77"/>
                        <a:pt x="52" y="81"/>
                      </a:cubicBezTo>
                      <a:close/>
                    </a:path>
                  </a:pathLst>
                </a:custGeom>
                <a:solidFill>
                  <a:srgbClr val="008000"/>
                </a:solidFill>
                <a:ln w="3175">
                  <a:solidFill>
                    <a:schemeClr val="tx1"/>
                  </a:solidFill>
                  <a:round/>
                  <a:headEnd/>
                  <a:tailEnd/>
                </a:ln>
              </p:spPr>
              <p:txBody>
                <a:bodyPr rot="10800000" wrap="none" anchor="ctr"/>
                <a:lstStyle/>
                <a:p>
                  <a:endParaRPr lang="en-US"/>
                </a:p>
              </p:txBody>
            </p:sp>
            <p:sp>
              <p:nvSpPr>
                <p:cNvPr id="3328" name="Freeform 802"/>
                <p:cNvSpPr>
                  <a:spLocks noChangeAspect="1"/>
                </p:cNvSpPr>
                <p:nvPr/>
              </p:nvSpPr>
              <p:spPr bwMode="auto">
                <a:xfrm>
                  <a:off x="460" y="1879"/>
                  <a:ext cx="76" cy="124"/>
                </a:xfrm>
                <a:custGeom>
                  <a:avLst/>
                  <a:gdLst>
                    <a:gd name="T0" fmla="*/ 12669 w 55"/>
                    <a:gd name="T1" fmla="*/ 60798 h 84"/>
                    <a:gd name="T2" fmla="*/ 6980 w 55"/>
                    <a:gd name="T3" fmla="*/ 60798 h 84"/>
                    <a:gd name="T4" fmla="*/ 2931 w 55"/>
                    <a:gd name="T5" fmla="*/ 49021 h 84"/>
                    <a:gd name="T6" fmla="*/ 1005 w 55"/>
                    <a:gd name="T7" fmla="*/ 36418 h 84"/>
                    <a:gd name="T8" fmla="*/ 526 w 55"/>
                    <a:gd name="T9" fmla="*/ 20974 h 84"/>
                    <a:gd name="T10" fmla="*/ 2931 w 55"/>
                    <a:gd name="T11" fmla="*/ 10713 h 84"/>
                    <a:gd name="T12" fmla="*/ 5596 w 55"/>
                    <a:gd name="T13" fmla="*/ 1 h 84"/>
                    <a:gd name="T14" fmla="*/ 10228 w 55"/>
                    <a:gd name="T15" fmla="*/ 6520 h 84"/>
                    <a:gd name="T16" fmla="*/ 12112 w 55"/>
                    <a:gd name="T17" fmla="*/ 20974 h 84"/>
                    <a:gd name="T18" fmla="*/ 12112 w 55"/>
                    <a:gd name="T19" fmla="*/ 33208 h 84"/>
                    <a:gd name="T20" fmla="*/ 12112 w 55"/>
                    <a:gd name="T21" fmla="*/ 45074 h 84"/>
                    <a:gd name="T22" fmla="*/ 12669 w 55"/>
                    <a:gd name="T23" fmla="*/ 60798 h 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5"/>
                    <a:gd name="T37" fmla="*/ 0 h 84"/>
                    <a:gd name="T38" fmla="*/ 55 w 55"/>
                    <a:gd name="T39" fmla="*/ 84 h 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5" h="84">
                      <a:moveTo>
                        <a:pt x="52" y="81"/>
                      </a:moveTo>
                      <a:cubicBezTo>
                        <a:pt x="48" y="84"/>
                        <a:pt x="34" y="83"/>
                        <a:pt x="28" y="81"/>
                      </a:cubicBezTo>
                      <a:cubicBezTo>
                        <a:pt x="21" y="78"/>
                        <a:pt x="15" y="70"/>
                        <a:pt x="12" y="65"/>
                      </a:cubicBezTo>
                      <a:cubicBezTo>
                        <a:pt x="8" y="59"/>
                        <a:pt x="5" y="55"/>
                        <a:pt x="4" y="49"/>
                      </a:cubicBezTo>
                      <a:cubicBezTo>
                        <a:pt x="2" y="42"/>
                        <a:pt x="0" y="33"/>
                        <a:pt x="2" y="28"/>
                      </a:cubicBezTo>
                      <a:cubicBezTo>
                        <a:pt x="3" y="22"/>
                        <a:pt x="8" y="18"/>
                        <a:pt x="12" y="14"/>
                      </a:cubicBezTo>
                      <a:cubicBezTo>
                        <a:pt x="15" y="9"/>
                        <a:pt x="18" y="1"/>
                        <a:pt x="23" y="1"/>
                      </a:cubicBezTo>
                      <a:cubicBezTo>
                        <a:pt x="28" y="0"/>
                        <a:pt x="37" y="4"/>
                        <a:pt x="42" y="9"/>
                      </a:cubicBezTo>
                      <a:cubicBezTo>
                        <a:pt x="46" y="13"/>
                        <a:pt x="48" y="22"/>
                        <a:pt x="50" y="28"/>
                      </a:cubicBezTo>
                      <a:cubicBezTo>
                        <a:pt x="51" y="33"/>
                        <a:pt x="50" y="38"/>
                        <a:pt x="50" y="44"/>
                      </a:cubicBezTo>
                      <a:cubicBezTo>
                        <a:pt x="50" y="49"/>
                        <a:pt x="50" y="54"/>
                        <a:pt x="50" y="60"/>
                      </a:cubicBezTo>
                      <a:cubicBezTo>
                        <a:pt x="50" y="66"/>
                        <a:pt x="55" y="77"/>
                        <a:pt x="52" y="81"/>
                      </a:cubicBezTo>
                      <a:close/>
                    </a:path>
                  </a:pathLst>
                </a:custGeom>
                <a:solidFill>
                  <a:srgbClr val="008000"/>
                </a:solidFill>
                <a:ln w="3175">
                  <a:solidFill>
                    <a:schemeClr val="tx1"/>
                  </a:solidFill>
                  <a:round/>
                  <a:headEnd/>
                  <a:tailEnd/>
                </a:ln>
              </p:spPr>
              <p:txBody>
                <a:bodyPr wrap="none" anchor="ctr"/>
                <a:lstStyle/>
                <a:p>
                  <a:endParaRPr lang="en-US"/>
                </a:p>
              </p:txBody>
            </p:sp>
            <p:sp>
              <p:nvSpPr>
                <p:cNvPr id="3329" name="Freeform 803"/>
                <p:cNvSpPr>
                  <a:spLocks noChangeAspect="1"/>
                </p:cNvSpPr>
                <p:nvPr/>
              </p:nvSpPr>
              <p:spPr bwMode="auto">
                <a:xfrm flipH="1">
                  <a:off x="526" y="1879"/>
                  <a:ext cx="76" cy="124"/>
                </a:xfrm>
                <a:custGeom>
                  <a:avLst/>
                  <a:gdLst>
                    <a:gd name="T0" fmla="*/ 12669 w 55"/>
                    <a:gd name="T1" fmla="*/ 60798 h 84"/>
                    <a:gd name="T2" fmla="*/ 6980 w 55"/>
                    <a:gd name="T3" fmla="*/ 60798 h 84"/>
                    <a:gd name="T4" fmla="*/ 2931 w 55"/>
                    <a:gd name="T5" fmla="*/ 49021 h 84"/>
                    <a:gd name="T6" fmla="*/ 1005 w 55"/>
                    <a:gd name="T7" fmla="*/ 36418 h 84"/>
                    <a:gd name="T8" fmla="*/ 526 w 55"/>
                    <a:gd name="T9" fmla="*/ 20974 h 84"/>
                    <a:gd name="T10" fmla="*/ 2931 w 55"/>
                    <a:gd name="T11" fmla="*/ 10713 h 84"/>
                    <a:gd name="T12" fmla="*/ 5596 w 55"/>
                    <a:gd name="T13" fmla="*/ 1 h 84"/>
                    <a:gd name="T14" fmla="*/ 10228 w 55"/>
                    <a:gd name="T15" fmla="*/ 6520 h 84"/>
                    <a:gd name="T16" fmla="*/ 12112 w 55"/>
                    <a:gd name="T17" fmla="*/ 20974 h 84"/>
                    <a:gd name="T18" fmla="*/ 12112 w 55"/>
                    <a:gd name="T19" fmla="*/ 33208 h 84"/>
                    <a:gd name="T20" fmla="*/ 12112 w 55"/>
                    <a:gd name="T21" fmla="*/ 45074 h 84"/>
                    <a:gd name="T22" fmla="*/ 12669 w 55"/>
                    <a:gd name="T23" fmla="*/ 60798 h 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5"/>
                    <a:gd name="T37" fmla="*/ 0 h 84"/>
                    <a:gd name="T38" fmla="*/ 55 w 55"/>
                    <a:gd name="T39" fmla="*/ 84 h 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5" h="84">
                      <a:moveTo>
                        <a:pt x="52" y="81"/>
                      </a:moveTo>
                      <a:cubicBezTo>
                        <a:pt x="48" y="84"/>
                        <a:pt x="34" y="83"/>
                        <a:pt x="28" y="81"/>
                      </a:cubicBezTo>
                      <a:cubicBezTo>
                        <a:pt x="21" y="78"/>
                        <a:pt x="15" y="70"/>
                        <a:pt x="12" y="65"/>
                      </a:cubicBezTo>
                      <a:cubicBezTo>
                        <a:pt x="8" y="59"/>
                        <a:pt x="5" y="55"/>
                        <a:pt x="4" y="49"/>
                      </a:cubicBezTo>
                      <a:cubicBezTo>
                        <a:pt x="2" y="42"/>
                        <a:pt x="0" y="33"/>
                        <a:pt x="2" y="28"/>
                      </a:cubicBezTo>
                      <a:cubicBezTo>
                        <a:pt x="3" y="22"/>
                        <a:pt x="8" y="18"/>
                        <a:pt x="12" y="14"/>
                      </a:cubicBezTo>
                      <a:cubicBezTo>
                        <a:pt x="15" y="9"/>
                        <a:pt x="18" y="1"/>
                        <a:pt x="23" y="1"/>
                      </a:cubicBezTo>
                      <a:cubicBezTo>
                        <a:pt x="28" y="0"/>
                        <a:pt x="37" y="4"/>
                        <a:pt x="42" y="9"/>
                      </a:cubicBezTo>
                      <a:cubicBezTo>
                        <a:pt x="46" y="13"/>
                        <a:pt x="48" y="22"/>
                        <a:pt x="50" y="28"/>
                      </a:cubicBezTo>
                      <a:cubicBezTo>
                        <a:pt x="51" y="33"/>
                        <a:pt x="50" y="38"/>
                        <a:pt x="50" y="44"/>
                      </a:cubicBezTo>
                      <a:cubicBezTo>
                        <a:pt x="50" y="49"/>
                        <a:pt x="50" y="54"/>
                        <a:pt x="50" y="60"/>
                      </a:cubicBezTo>
                      <a:cubicBezTo>
                        <a:pt x="50" y="66"/>
                        <a:pt x="55" y="77"/>
                        <a:pt x="52" y="81"/>
                      </a:cubicBezTo>
                      <a:close/>
                    </a:path>
                  </a:pathLst>
                </a:custGeom>
                <a:solidFill>
                  <a:srgbClr val="008000"/>
                </a:solidFill>
                <a:ln w="3175">
                  <a:solidFill>
                    <a:schemeClr val="tx1"/>
                  </a:solidFill>
                  <a:round/>
                  <a:headEnd/>
                  <a:tailEnd/>
                </a:ln>
              </p:spPr>
              <p:txBody>
                <a:bodyPr wrap="none" anchor="ctr"/>
                <a:lstStyle/>
                <a:p>
                  <a:endParaRPr lang="en-US"/>
                </a:p>
              </p:txBody>
            </p:sp>
            <p:sp>
              <p:nvSpPr>
                <p:cNvPr id="3330" name="Freeform 804"/>
                <p:cNvSpPr>
                  <a:spLocks noChangeAspect="1"/>
                </p:cNvSpPr>
                <p:nvPr/>
              </p:nvSpPr>
              <p:spPr bwMode="auto">
                <a:xfrm>
                  <a:off x="452" y="1906"/>
                  <a:ext cx="76" cy="92"/>
                </a:xfrm>
                <a:custGeom>
                  <a:avLst/>
                  <a:gdLst>
                    <a:gd name="T0" fmla="*/ 12669 w 55"/>
                    <a:gd name="T1" fmla="*/ 377 h 84"/>
                    <a:gd name="T2" fmla="*/ 6980 w 55"/>
                    <a:gd name="T3" fmla="*/ 377 h 84"/>
                    <a:gd name="T4" fmla="*/ 2931 w 55"/>
                    <a:gd name="T5" fmla="*/ 304 h 84"/>
                    <a:gd name="T6" fmla="*/ 1005 w 55"/>
                    <a:gd name="T7" fmla="*/ 232 h 84"/>
                    <a:gd name="T8" fmla="*/ 526 w 55"/>
                    <a:gd name="T9" fmla="*/ 135 h 84"/>
                    <a:gd name="T10" fmla="*/ 2931 w 55"/>
                    <a:gd name="T11" fmla="*/ 65 h 84"/>
                    <a:gd name="T12" fmla="*/ 5596 w 55"/>
                    <a:gd name="T13" fmla="*/ 1 h 84"/>
                    <a:gd name="T14" fmla="*/ 10228 w 55"/>
                    <a:gd name="T15" fmla="*/ 41 h 84"/>
                    <a:gd name="T16" fmla="*/ 12112 w 55"/>
                    <a:gd name="T17" fmla="*/ 135 h 84"/>
                    <a:gd name="T18" fmla="*/ 12112 w 55"/>
                    <a:gd name="T19" fmla="*/ 211 h 84"/>
                    <a:gd name="T20" fmla="*/ 12112 w 55"/>
                    <a:gd name="T21" fmla="*/ 285 h 84"/>
                    <a:gd name="T22" fmla="*/ 12669 w 55"/>
                    <a:gd name="T23" fmla="*/ 377 h 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5"/>
                    <a:gd name="T37" fmla="*/ 0 h 84"/>
                    <a:gd name="T38" fmla="*/ 55 w 55"/>
                    <a:gd name="T39" fmla="*/ 84 h 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5" h="84">
                      <a:moveTo>
                        <a:pt x="52" y="81"/>
                      </a:moveTo>
                      <a:cubicBezTo>
                        <a:pt x="48" y="84"/>
                        <a:pt x="34" y="83"/>
                        <a:pt x="28" y="81"/>
                      </a:cubicBezTo>
                      <a:cubicBezTo>
                        <a:pt x="21" y="78"/>
                        <a:pt x="15" y="70"/>
                        <a:pt x="12" y="65"/>
                      </a:cubicBezTo>
                      <a:cubicBezTo>
                        <a:pt x="8" y="59"/>
                        <a:pt x="5" y="55"/>
                        <a:pt x="4" y="49"/>
                      </a:cubicBezTo>
                      <a:cubicBezTo>
                        <a:pt x="2" y="42"/>
                        <a:pt x="0" y="33"/>
                        <a:pt x="2" y="28"/>
                      </a:cubicBezTo>
                      <a:cubicBezTo>
                        <a:pt x="3" y="22"/>
                        <a:pt x="8" y="18"/>
                        <a:pt x="12" y="14"/>
                      </a:cubicBezTo>
                      <a:cubicBezTo>
                        <a:pt x="15" y="9"/>
                        <a:pt x="18" y="1"/>
                        <a:pt x="23" y="1"/>
                      </a:cubicBezTo>
                      <a:cubicBezTo>
                        <a:pt x="28" y="0"/>
                        <a:pt x="37" y="4"/>
                        <a:pt x="42" y="9"/>
                      </a:cubicBezTo>
                      <a:cubicBezTo>
                        <a:pt x="46" y="13"/>
                        <a:pt x="48" y="22"/>
                        <a:pt x="50" y="28"/>
                      </a:cubicBezTo>
                      <a:cubicBezTo>
                        <a:pt x="51" y="33"/>
                        <a:pt x="50" y="38"/>
                        <a:pt x="50" y="44"/>
                      </a:cubicBezTo>
                      <a:cubicBezTo>
                        <a:pt x="50" y="49"/>
                        <a:pt x="50" y="54"/>
                        <a:pt x="50" y="60"/>
                      </a:cubicBezTo>
                      <a:cubicBezTo>
                        <a:pt x="50" y="66"/>
                        <a:pt x="55" y="77"/>
                        <a:pt x="52" y="81"/>
                      </a:cubicBezTo>
                      <a:close/>
                    </a:path>
                  </a:pathLst>
                </a:custGeom>
                <a:solidFill>
                  <a:srgbClr val="008000"/>
                </a:solidFill>
                <a:ln w="3175">
                  <a:solidFill>
                    <a:schemeClr val="tx1"/>
                  </a:solidFill>
                  <a:round/>
                  <a:headEnd/>
                  <a:tailEnd/>
                </a:ln>
              </p:spPr>
              <p:txBody>
                <a:bodyPr wrap="none" anchor="ctr"/>
                <a:lstStyle/>
                <a:p>
                  <a:endParaRPr lang="en-US"/>
                </a:p>
              </p:txBody>
            </p:sp>
            <p:sp>
              <p:nvSpPr>
                <p:cNvPr id="3331" name="Freeform 805"/>
                <p:cNvSpPr>
                  <a:spLocks noChangeAspect="1"/>
                </p:cNvSpPr>
                <p:nvPr/>
              </p:nvSpPr>
              <p:spPr bwMode="auto">
                <a:xfrm>
                  <a:off x="463" y="1917"/>
                  <a:ext cx="76" cy="76"/>
                </a:xfrm>
                <a:custGeom>
                  <a:avLst/>
                  <a:gdLst>
                    <a:gd name="T0" fmla="*/ 12669 w 55"/>
                    <a:gd name="T1" fmla="*/ 14 h 84"/>
                    <a:gd name="T2" fmla="*/ 6980 w 55"/>
                    <a:gd name="T3" fmla="*/ 14 h 84"/>
                    <a:gd name="T4" fmla="*/ 2931 w 55"/>
                    <a:gd name="T5" fmla="*/ 12 h 84"/>
                    <a:gd name="T6" fmla="*/ 1005 w 55"/>
                    <a:gd name="T7" fmla="*/ 9 h 84"/>
                    <a:gd name="T8" fmla="*/ 526 w 55"/>
                    <a:gd name="T9" fmla="*/ 5 h 84"/>
                    <a:gd name="T10" fmla="*/ 2931 w 55"/>
                    <a:gd name="T11" fmla="*/ 5 h 84"/>
                    <a:gd name="T12" fmla="*/ 5596 w 55"/>
                    <a:gd name="T13" fmla="*/ 1 h 84"/>
                    <a:gd name="T14" fmla="*/ 10228 w 55"/>
                    <a:gd name="T15" fmla="*/ 5 h 84"/>
                    <a:gd name="T16" fmla="*/ 12112 w 55"/>
                    <a:gd name="T17" fmla="*/ 5 h 84"/>
                    <a:gd name="T18" fmla="*/ 12112 w 55"/>
                    <a:gd name="T19" fmla="*/ 8 h 84"/>
                    <a:gd name="T20" fmla="*/ 12112 w 55"/>
                    <a:gd name="T21" fmla="*/ 11 h 84"/>
                    <a:gd name="T22" fmla="*/ 12669 w 55"/>
                    <a:gd name="T23" fmla="*/ 14 h 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5"/>
                    <a:gd name="T37" fmla="*/ 0 h 84"/>
                    <a:gd name="T38" fmla="*/ 55 w 55"/>
                    <a:gd name="T39" fmla="*/ 84 h 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5" h="84">
                      <a:moveTo>
                        <a:pt x="52" y="81"/>
                      </a:moveTo>
                      <a:cubicBezTo>
                        <a:pt x="48" y="84"/>
                        <a:pt x="34" y="83"/>
                        <a:pt x="28" y="81"/>
                      </a:cubicBezTo>
                      <a:cubicBezTo>
                        <a:pt x="21" y="78"/>
                        <a:pt x="15" y="70"/>
                        <a:pt x="12" y="65"/>
                      </a:cubicBezTo>
                      <a:cubicBezTo>
                        <a:pt x="8" y="59"/>
                        <a:pt x="5" y="55"/>
                        <a:pt x="4" y="49"/>
                      </a:cubicBezTo>
                      <a:cubicBezTo>
                        <a:pt x="2" y="42"/>
                        <a:pt x="0" y="33"/>
                        <a:pt x="2" y="28"/>
                      </a:cubicBezTo>
                      <a:cubicBezTo>
                        <a:pt x="3" y="22"/>
                        <a:pt x="8" y="18"/>
                        <a:pt x="12" y="14"/>
                      </a:cubicBezTo>
                      <a:cubicBezTo>
                        <a:pt x="15" y="9"/>
                        <a:pt x="18" y="1"/>
                        <a:pt x="23" y="1"/>
                      </a:cubicBezTo>
                      <a:cubicBezTo>
                        <a:pt x="28" y="0"/>
                        <a:pt x="37" y="4"/>
                        <a:pt x="42" y="9"/>
                      </a:cubicBezTo>
                      <a:cubicBezTo>
                        <a:pt x="46" y="13"/>
                        <a:pt x="48" y="22"/>
                        <a:pt x="50" y="28"/>
                      </a:cubicBezTo>
                      <a:cubicBezTo>
                        <a:pt x="51" y="33"/>
                        <a:pt x="50" y="38"/>
                        <a:pt x="50" y="44"/>
                      </a:cubicBezTo>
                      <a:cubicBezTo>
                        <a:pt x="50" y="49"/>
                        <a:pt x="50" y="54"/>
                        <a:pt x="50" y="60"/>
                      </a:cubicBezTo>
                      <a:cubicBezTo>
                        <a:pt x="50" y="66"/>
                        <a:pt x="55" y="77"/>
                        <a:pt x="52" y="81"/>
                      </a:cubicBezTo>
                      <a:close/>
                    </a:path>
                  </a:pathLst>
                </a:custGeom>
                <a:solidFill>
                  <a:srgbClr val="008000"/>
                </a:solidFill>
                <a:ln w="3175">
                  <a:solidFill>
                    <a:schemeClr val="tx1"/>
                  </a:solidFill>
                  <a:round/>
                  <a:headEnd/>
                  <a:tailEnd/>
                </a:ln>
              </p:spPr>
              <p:txBody>
                <a:bodyPr wrap="none" anchor="ctr"/>
                <a:lstStyle/>
                <a:p>
                  <a:endParaRPr lang="en-US"/>
                </a:p>
              </p:txBody>
            </p:sp>
            <p:sp>
              <p:nvSpPr>
                <p:cNvPr id="3332" name="Freeform 806"/>
                <p:cNvSpPr>
                  <a:spLocks noChangeAspect="1"/>
                </p:cNvSpPr>
                <p:nvPr/>
              </p:nvSpPr>
              <p:spPr bwMode="auto">
                <a:xfrm flipH="1">
                  <a:off x="518" y="1914"/>
                  <a:ext cx="76" cy="84"/>
                </a:xfrm>
                <a:custGeom>
                  <a:avLst/>
                  <a:gdLst>
                    <a:gd name="T0" fmla="*/ 12669 w 55"/>
                    <a:gd name="T1" fmla="*/ 81 h 84"/>
                    <a:gd name="T2" fmla="*/ 6980 w 55"/>
                    <a:gd name="T3" fmla="*/ 81 h 84"/>
                    <a:gd name="T4" fmla="*/ 2931 w 55"/>
                    <a:gd name="T5" fmla="*/ 65 h 84"/>
                    <a:gd name="T6" fmla="*/ 1005 w 55"/>
                    <a:gd name="T7" fmla="*/ 49 h 84"/>
                    <a:gd name="T8" fmla="*/ 526 w 55"/>
                    <a:gd name="T9" fmla="*/ 28 h 84"/>
                    <a:gd name="T10" fmla="*/ 2931 w 55"/>
                    <a:gd name="T11" fmla="*/ 14 h 84"/>
                    <a:gd name="T12" fmla="*/ 5596 w 55"/>
                    <a:gd name="T13" fmla="*/ 1 h 84"/>
                    <a:gd name="T14" fmla="*/ 10228 w 55"/>
                    <a:gd name="T15" fmla="*/ 9 h 84"/>
                    <a:gd name="T16" fmla="*/ 12112 w 55"/>
                    <a:gd name="T17" fmla="*/ 28 h 84"/>
                    <a:gd name="T18" fmla="*/ 12112 w 55"/>
                    <a:gd name="T19" fmla="*/ 44 h 84"/>
                    <a:gd name="T20" fmla="*/ 12112 w 55"/>
                    <a:gd name="T21" fmla="*/ 60 h 84"/>
                    <a:gd name="T22" fmla="*/ 12669 w 55"/>
                    <a:gd name="T23" fmla="*/ 81 h 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5"/>
                    <a:gd name="T37" fmla="*/ 0 h 84"/>
                    <a:gd name="T38" fmla="*/ 55 w 55"/>
                    <a:gd name="T39" fmla="*/ 84 h 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5" h="84">
                      <a:moveTo>
                        <a:pt x="52" y="81"/>
                      </a:moveTo>
                      <a:cubicBezTo>
                        <a:pt x="48" y="84"/>
                        <a:pt x="34" y="83"/>
                        <a:pt x="28" y="81"/>
                      </a:cubicBezTo>
                      <a:cubicBezTo>
                        <a:pt x="21" y="78"/>
                        <a:pt x="15" y="70"/>
                        <a:pt x="12" y="65"/>
                      </a:cubicBezTo>
                      <a:cubicBezTo>
                        <a:pt x="8" y="59"/>
                        <a:pt x="5" y="55"/>
                        <a:pt x="4" y="49"/>
                      </a:cubicBezTo>
                      <a:cubicBezTo>
                        <a:pt x="2" y="42"/>
                        <a:pt x="0" y="33"/>
                        <a:pt x="2" y="28"/>
                      </a:cubicBezTo>
                      <a:cubicBezTo>
                        <a:pt x="3" y="22"/>
                        <a:pt x="8" y="18"/>
                        <a:pt x="12" y="14"/>
                      </a:cubicBezTo>
                      <a:cubicBezTo>
                        <a:pt x="15" y="9"/>
                        <a:pt x="18" y="1"/>
                        <a:pt x="23" y="1"/>
                      </a:cubicBezTo>
                      <a:cubicBezTo>
                        <a:pt x="28" y="0"/>
                        <a:pt x="37" y="4"/>
                        <a:pt x="42" y="9"/>
                      </a:cubicBezTo>
                      <a:cubicBezTo>
                        <a:pt x="46" y="13"/>
                        <a:pt x="48" y="22"/>
                        <a:pt x="50" y="28"/>
                      </a:cubicBezTo>
                      <a:cubicBezTo>
                        <a:pt x="51" y="33"/>
                        <a:pt x="50" y="38"/>
                        <a:pt x="50" y="44"/>
                      </a:cubicBezTo>
                      <a:cubicBezTo>
                        <a:pt x="50" y="49"/>
                        <a:pt x="50" y="54"/>
                        <a:pt x="50" y="60"/>
                      </a:cubicBezTo>
                      <a:cubicBezTo>
                        <a:pt x="50" y="66"/>
                        <a:pt x="55" y="77"/>
                        <a:pt x="52" y="81"/>
                      </a:cubicBezTo>
                      <a:close/>
                    </a:path>
                  </a:pathLst>
                </a:custGeom>
                <a:solidFill>
                  <a:srgbClr val="008000"/>
                </a:solidFill>
                <a:ln w="3175">
                  <a:solidFill>
                    <a:schemeClr val="tx1"/>
                  </a:solidFill>
                  <a:round/>
                  <a:headEnd/>
                  <a:tailEnd/>
                </a:ln>
              </p:spPr>
              <p:txBody>
                <a:bodyPr wrap="none" anchor="ctr"/>
                <a:lstStyle/>
                <a:p>
                  <a:endParaRPr lang="en-US"/>
                </a:p>
              </p:txBody>
            </p:sp>
          </p:grpSp>
          <p:grpSp>
            <p:nvGrpSpPr>
              <p:cNvPr id="3313" name="Group 807"/>
              <p:cNvGrpSpPr>
                <a:grpSpLocks noChangeAspect="1"/>
              </p:cNvGrpSpPr>
              <p:nvPr/>
            </p:nvGrpSpPr>
            <p:grpSpPr bwMode="auto">
              <a:xfrm>
                <a:off x="1120" y="1527"/>
                <a:ext cx="163" cy="128"/>
                <a:chOff x="452" y="1875"/>
                <a:chExt cx="150" cy="128"/>
              </a:xfrm>
            </p:grpSpPr>
            <p:sp>
              <p:nvSpPr>
                <p:cNvPr id="3321" name="Freeform 808"/>
                <p:cNvSpPr>
                  <a:spLocks noChangeAspect="1"/>
                </p:cNvSpPr>
                <p:nvPr/>
              </p:nvSpPr>
              <p:spPr bwMode="auto">
                <a:xfrm flipH="1" flipV="1">
                  <a:off x="510" y="1875"/>
                  <a:ext cx="47" cy="79"/>
                </a:xfrm>
                <a:custGeom>
                  <a:avLst/>
                  <a:gdLst>
                    <a:gd name="T0" fmla="*/ 3 w 55"/>
                    <a:gd name="T1" fmla="*/ 28 h 84"/>
                    <a:gd name="T2" fmla="*/ 3 w 55"/>
                    <a:gd name="T3" fmla="*/ 28 h 84"/>
                    <a:gd name="T4" fmla="*/ 3 w 55"/>
                    <a:gd name="T5" fmla="*/ 23 h 84"/>
                    <a:gd name="T6" fmla="*/ 3 w 55"/>
                    <a:gd name="T7" fmla="*/ 18 h 84"/>
                    <a:gd name="T8" fmla="*/ 2 w 55"/>
                    <a:gd name="T9" fmla="*/ 9 h 84"/>
                    <a:gd name="T10" fmla="*/ 3 w 55"/>
                    <a:gd name="T11" fmla="*/ 8 h 84"/>
                    <a:gd name="T12" fmla="*/ 3 w 55"/>
                    <a:gd name="T13" fmla="*/ 1 h 84"/>
                    <a:gd name="T14" fmla="*/ 3 w 55"/>
                    <a:gd name="T15" fmla="*/ 8 h 84"/>
                    <a:gd name="T16" fmla="*/ 3 w 55"/>
                    <a:gd name="T17" fmla="*/ 9 h 84"/>
                    <a:gd name="T18" fmla="*/ 3 w 55"/>
                    <a:gd name="T19" fmla="*/ 17 h 84"/>
                    <a:gd name="T20" fmla="*/ 3 w 55"/>
                    <a:gd name="T21" fmla="*/ 22 h 84"/>
                    <a:gd name="T22" fmla="*/ 3 w 55"/>
                    <a:gd name="T23" fmla="*/ 28 h 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5"/>
                    <a:gd name="T37" fmla="*/ 0 h 84"/>
                    <a:gd name="T38" fmla="*/ 55 w 55"/>
                    <a:gd name="T39" fmla="*/ 84 h 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5" h="84">
                      <a:moveTo>
                        <a:pt x="52" y="81"/>
                      </a:moveTo>
                      <a:cubicBezTo>
                        <a:pt x="48" y="84"/>
                        <a:pt x="34" y="83"/>
                        <a:pt x="28" y="81"/>
                      </a:cubicBezTo>
                      <a:cubicBezTo>
                        <a:pt x="21" y="78"/>
                        <a:pt x="15" y="70"/>
                        <a:pt x="12" y="65"/>
                      </a:cubicBezTo>
                      <a:cubicBezTo>
                        <a:pt x="8" y="59"/>
                        <a:pt x="5" y="55"/>
                        <a:pt x="4" y="49"/>
                      </a:cubicBezTo>
                      <a:cubicBezTo>
                        <a:pt x="2" y="42"/>
                        <a:pt x="0" y="33"/>
                        <a:pt x="2" y="28"/>
                      </a:cubicBezTo>
                      <a:cubicBezTo>
                        <a:pt x="3" y="22"/>
                        <a:pt x="8" y="18"/>
                        <a:pt x="12" y="14"/>
                      </a:cubicBezTo>
                      <a:cubicBezTo>
                        <a:pt x="15" y="9"/>
                        <a:pt x="18" y="1"/>
                        <a:pt x="23" y="1"/>
                      </a:cubicBezTo>
                      <a:cubicBezTo>
                        <a:pt x="28" y="0"/>
                        <a:pt x="37" y="4"/>
                        <a:pt x="42" y="9"/>
                      </a:cubicBezTo>
                      <a:cubicBezTo>
                        <a:pt x="46" y="13"/>
                        <a:pt x="48" y="22"/>
                        <a:pt x="50" y="28"/>
                      </a:cubicBezTo>
                      <a:cubicBezTo>
                        <a:pt x="51" y="33"/>
                        <a:pt x="50" y="38"/>
                        <a:pt x="50" y="44"/>
                      </a:cubicBezTo>
                      <a:cubicBezTo>
                        <a:pt x="50" y="49"/>
                        <a:pt x="50" y="54"/>
                        <a:pt x="50" y="60"/>
                      </a:cubicBezTo>
                      <a:cubicBezTo>
                        <a:pt x="50" y="66"/>
                        <a:pt x="55" y="77"/>
                        <a:pt x="52" y="81"/>
                      </a:cubicBezTo>
                      <a:close/>
                    </a:path>
                  </a:pathLst>
                </a:custGeom>
                <a:solidFill>
                  <a:srgbClr val="008000"/>
                </a:solidFill>
                <a:ln w="3175">
                  <a:solidFill>
                    <a:schemeClr val="tx1"/>
                  </a:solidFill>
                  <a:round/>
                  <a:headEnd/>
                  <a:tailEnd/>
                </a:ln>
              </p:spPr>
              <p:txBody>
                <a:bodyPr rot="10800000" wrap="none" anchor="ctr"/>
                <a:lstStyle/>
                <a:p>
                  <a:endParaRPr lang="en-US"/>
                </a:p>
              </p:txBody>
            </p:sp>
            <p:sp>
              <p:nvSpPr>
                <p:cNvPr id="3322" name="Freeform 809"/>
                <p:cNvSpPr>
                  <a:spLocks noChangeAspect="1"/>
                </p:cNvSpPr>
                <p:nvPr/>
              </p:nvSpPr>
              <p:spPr bwMode="auto">
                <a:xfrm>
                  <a:off x="460" y="1879"/>
                  <a:ext cx="76" cy="124"/>
                </a:xfrm>
                <a:custGeom>
                  <a:avLst/>
                  <a:gdLst>
                    <a:gd name="T0" fmla="*/ 12669 w 55"/>
                    <a:gd name="T1" fmla="*/ 60798 h 84"/>
                    <a:gd name="T2" fmla="*/ 6980 w 55"/>
                    <a:gd name="T3" fmla="*/ 60798 h 84"/>
                    <a:gd name="T4" fmla="*/ 2931 w 55"/>
                    <a:gd name="T5" fmla="*/ 49021 h 84"/>
                    <a:gd name="T6" fmla="*/ 1005 w 55"/>
                    <a:gd name="T7" fmla="*/ 36418 h 84"/>
                    <a:gd name="T8" fmla="*/ 526 w 55"/>
                    <a:gd name="T9" fmla="*/ 20974 h 84"/>
                    <a:gd name="T10" fmla="*/ 2931 w 55"/>
                    <a:gd name="T11" fmla="*/ 10713 h 84"/>
                    <a:gd name="T12" fmla="*/ 5596 w 55"/>
                    <a:gd name="T13" fmla="*/ 1 h 84"/>
                    <a:gd name="T14" fmla="*/ 10228 w 55"/>
                    <a:gd name="T15" fmla="*/ 6520 h 84"/>
                    <a:gd name="T16" fmla="*/ 12112 w 55"/>
                    <a:gd name="T17" fmla="*/ 20974 h 84"/>
                    <a:gd name="T18" fmla="*/ 12112 w 55"/>
                    <a:gd name="T19" fmla="*/ 33208 h 84"/>
                    <a:gd name="T20" fmla="*/ 12112 w 55"/>
                    <a:gd name="T21" fmla="*/ 45074 h 84"/>
                    <a:gd name="T22" fmla="*/ 12669 w 55"/>
                    <a:gd name="T23" fmla="*/ 60798 h 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5"/>
                    <a:gd name="T37" fmla="*/ 0 h 84"/>
                    <a:gd name="T38" fmla="*/ 55 w 55"/>
                    <a:gd name="T39" fmla="*/ 84 h 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5" h="84">
                      <a:moveTo>
                        <a:pt x="52" y="81"/>
                      </a:moveTo>
                      <a:cubicBezTo>
                        <a:pt x="48" y="84"/>
                        <a:pt x="34" y="83"/>
                        <a:pt x="28" y="81"/>
                      </a:cubicBezTo>
                      <a:cubicBezTo>
                        <a:pt x="21" y="78"/>
                        <a:pt x="15" y="70"/>
                        <a:pt x="12" y="65"/>
                      </a:cubicBezTo>
                      <a:cubicBezTo>
                        <a:pt x="8" y="59"/>
                        <a:pt x="5" y="55"/>
                        <a:pt x="4" y="49"/>
                      </a:cubicBezTo>
                      <a:cubicBezTo>
                        <a:pt x="2" y="42"/>
                        <a:pt x="0" y="33"/>
                        <a:pt x="2" y="28"/>
                      </a:cubicBezTo>
                      <a:cubicBezTo>
                        <a:pt x="3" y="22"/>
                        <a:pt x="8" y="18"/>
                        <a:pt x="12" y="14"/>
                      </a:cubicBezTo>
                      <a:cubicBezTo>
                        <a:pt x="15" y="9"/>
                        <a:pt x="18" y="1"/>
                        <a:pt x="23" y="1"/>
                      </a:cubicBezTo>
                      <a:cubicBezTo>
                        <a:pt x="28" y="0"/>
                        <a:pt x="37" y="4"/>
                        <a:pt x="42" y="9"/>
                      </a:cubicBezTo>
                      <a:cubicBezTo>
                        <a:pt x="46" y="13"/>
                        <a:pt x="48" y="22"/>
                        <a:pt x="50" y="28"/>
                      </a:cubicBezTo>
                      <a:cubicBezTo>
                        <a:pt x="51" y="33"/>
                        <a:pt x="50" y="38"/>
                        <a:pt x="50" y="44"/>
                      </a:cubicBezTo>
                      <a:cubicBezTo>
                        <a:pt x="50" y="49"/>
                        <a:pt x="50" y="54"/>
                        <a:pt x="50" y="60"/>
                      </a:cubicBezTo>
                      <a:cubicBezTo>
                        <a:pt x="50" y="66"/>
                        <a:pt x="55" y="77"/>
                        <a:pt x="52" y="81"/>
                      </a:cubicBezTo>
                      <a:close/>
                    </a:path>
                  </a:pathLst>
                </a:custGeom>
                <a:solidFill>
                  <a:srgbClr val="008000"/>
                </a:solidFill>
                <a:ln w="3175">
                  <a:solidFill>
                    <a:schemeClr val="tx1"/>
                  </a:solidFill>
                  <a:round/>
                  <a:headEnd/>
                  <a:tailEnd/>
                </a:ln>
              </p:spPr>
              <p:txBody>
                <a:bodyPr wrap="none" anchor="ctr"/>
                <a:lstStyle/>
                <a:p>
                  <a:endParaRPr lang="en-US"/>
                </a:p>
              </p:txBody>
            </p:sp>
            <p:sp>
              <p:nvSpPr>
                <p:cNvPr id="3323" name="Freeform 810"/>
                <p:cNvSpPr>
                  <a:spLocks noChangeAspect="1"/>
                </p:cNvSpPr>
                <p:nvPr/>
              </p:nvSpPr>
              <p:spPr bwMode="auto">
                <a:xfrm flipH="1">
                  <a:off x="526" y="1879"/>
                  <a:ext cx="76" cy="124"/>
                </a:xfrm>
                <a:custGeom>
                  <a:avLst/>
                  <a:gdLst>
                    <a:gd name="T0" fmla="*/ 12669 w 55"/>
                    <a:gd name="T1" fmla="*/ 60798 h 84"/>
                    <a:gd name="T2" fmla="*/ 6980 w 55"/>
                    <a:gd name="T3" fmla="*/ 60798 h 84"/>
                    <a:gd name="T4" fmla="*/ 2931 w 55"/>
                    <a:gd name="T5" fmla="*/ 49021 h 84"/>
                    <a:gd name="T6" fmla="*/ 1005 w 55"/>
                    <a:gd name="T7" fmla="*/ 36418 h 84"/>
                    <a:gd name="T8" fmla="*/ 526 w 55"/>
                    <a:gd name="T9" fmla="*/ 20974 h 84"/>
                    <a:gd name="T10" fmla="*/ 2931 w 55"/>
                    <a:gd name="T11" fmla="*/ 10713 h 84"/>
                    <a:gd name="T12" fmla="*/ 5596 w 55"/>
                    <a:gd name="T13" fmla="*/ 1 h 84"/>
                    <a:gd name="T14" fmla="*/ 10228 w 55"/>
                    <a:gd name="T15" fmla="*/ 6520 h 84"/>
                    <a:gd name="T16" fmla="*/ 12112 w 55"/>
                    <a:gd name="T17" fmla="*/ 20974 h 84"/>
                    <a:gd name="T18" fmla="*/ 12112 w 55"/>
                    <a:gd name="T19" fmla="*/ 33208 h 84"/>
                    <a:gd name="T20" fmla="*/ 12112 w 55"/>
                    <a:gd name="T21" fmla="*/ 45074 h 84"/>
                    <a:gd name="T22" fmla="*/ 12669 w 55"/>
                    <a:gd name="T23" fmla="*/ 60798 h 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5"/>
                    <a:gd name="T37" fmla="*/ 0 h 84"/>
                    <a:gd name="T38" fmla="*/ 55 w 55"/>
                    <a:gd name="T39" fmla="*/ 84 h 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5" h="84">
                      <a:moveTo>
                        <a:pt x="52" y="81"/>
                      </a:moveTo>
                      <a:cubicBezTo>
                        <a:pt x="48" y="84"/>
                        <a:pt x="34" y="83"/>
                        <a:pt x="28" y="81"/>
                      </a:cubicBezTo>
                      <a:cubicBezTo>
                        <a:pt x="21" y="78"/>
                        <a:pt x="15" y="70"/>
                        <a:pt x="12" y="65"/>
                      </a:cubicBezTo>
                      <a:cubicBezTo>
                        <a:pt x="8" y="59"/>
                        <a:pt x="5" y="55"/>
                        <a:pt x="4" y="49"/>
                      </a:cubicBezTo>
                      <a:cubicBezTo>
                        <a:pt x="2" y="42"/>
                        <a:pt x="0" y="33"/>
                        <a:pt x="2" y="28"/>
                      </a:cubicBezTo>
                      <a:cubicBezTo>
                        <a:pt x="3" y="22"/>
                        <a:pt x="8" y="18"/>
                        <a:pt x="12" y="14"/>
                      </a:cubicBezTo>
                      <a:cubicBezTo>
                        <a:pt x="15" y="9"/>
                        <a:pt x="18" y="1"/>
                        <a:pt x="23" y="1"/>
                      </a:cubicBezTo>
                      <a:cubicBezTo>
                        <a:pt x="28" y="0"/>
                        <a:pt x="37" y="4"/>
                        <a:pt x="42" y="9"/>
                      </a:cubicBezTo>
                      <a:cubicBezTo>
                        <a:pt x="46" y="13"/>
                        <a:pt x="48" y="22"/>
                        <a:pt x="50" y="28"/>
                      </a:cubicBezTo>
                      <a:cubicBezTo>
                        <a:pt x="51" y="33"/>
                        <a:pt x="50" y="38"/>
                        <a:pt x="50" y="44"/>
                      </a:cubicBezTo>
                      <a:cubicBezTo>
                        <a:pt x="50" y="49"/>
                        <a:pt x="50" y="54"/>
                        <a:pt x="50" y="60"/>
                      </a:cubicBezTo>
                      <a:cubicBezTo>
                        <a:pt x="50" y="66"/>
                        <a:pt x="55" y="77"/>
                        <a:pt x="52" y="81"/>
                      </a:cubicBezTo>
                      <a:close/>
                    </a:path>
                  </a:pathLst>
                </a:custGeom>
                <a:solidFill>
                  <a:srgbClr val="008000"/>
                </a:solidFill>
                <a:ln w="3175">
                  <a:solidFill>
                    <a:schemeClr val="tx1"/>
                  </a:solidFill>
                  <a:round/>
                  <a:headEnd/>
                  <a:tailEnd/>
                </a:ln>
              </p:spPr>
              <p:txBody>
                <a:bodyPr wrap="none" anchor="ctr"/>
                <a:lstStyle/>
                <a:p>
                  <a:endParaRPr lang="en-US"/>
                </a:p>
              </p:txBody>
            </p:sp>
            <p:sp>
              <p:nvSpPr>
                <p:cNvPr id="3324" name="Freeform 811"/>
                <p:cNvSpPr>
                  <a:spLocks noChangeAspect="1"/>
                </p:cNvSpPr>
                <p:nvPr/>
              </p:nvSpPr>
              <p:spPr bwMode="auto">
                <a:xfrm>
                  <a:off x="452" y="1906"/>
                  <a:ext cx="76" cy="92"/>
                </a:xfrm>
                <a:custGeom>
                  <a:avLst/>
                  <a:gdLst>
                    <a:gd name="T0" fmla="*/ 12669 w 55"/>
                    <a:gd name="T1" fmla="*/ 377 h 84"/>
                    <a:gd name="T2" fmla="*/ 6980 w 55"/>
                    <a:gd name="T3" fmla="*/ 377 h 84"/>
                    <a:gd name="T4" fmla="*/ 2931 w 55"/>
                    <a:gd name="T5" fmla="*/ 304 h 84"/>
                    <a:gd name="T6" fmla="*/ 1005 w 55"/>
                    <a:gd name="T7" fmla="*/ 232 h 84"/>
                    <a:gd name="T8" fmla="*/ 526 w 55"/>
                    <a:gd name="T9" fmla="*/ 135 h 84"/>
                    <a:gd name="T10" fmla="*/ 2931 w 55"/>
                    <a:gd name="T11" fmla="*/ 65 h 84"/>
                    <a:gd name="T12" fmla="*/ 5596 w 55"/>
                    <a:gd name="T13" fmla="*/ 1 h 84"/>
                    <a:gd name="T14" fmla="*/ 10228 w 55"/>
                    <a:gd name="T15" fmla="*/ 41 h 84"/>
                    <a:gd name="T16" fmla="*/ 12112 w 55"/>
                    <a:gd name="T17" fmla="*/ 135 h 84"/>
                    <a:gd name="T18" fmla="*/ 12112 w 55"/>
                    <a:gd name="T19" fmla="*/ 211 h 84"/>
                    <a:gd name="T20" fmla="*/ 12112 w 55"/>
                    <a:gd name="T21" fmla="*/ 285 h 84"/>
                    <a:gd name="T22" fmla="*/ 12669 w 55"/>
                    <a:gd name="T23" fmla="*/ 377 h 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5"/>
                    <a:gd name="T37" fmla="*/ 0 h 84"/>
                    <a:gd name="T38" fmla="*/ 55 w 55"/>
                    <a:gd name="T39" fmla="*/ 84 h 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5" h="84">
                      <a:moveTo>
                        <a:pt x="52" y="81"/>
                      </a:moveTo>
                      <a:cubicBezTo>
                        <a:pt x="48" y="84"/>
                        <a:pt x="34" y="83"/>
                        <a:pt x="28" y="81"/>
                      </a:cubicBezTo>
                      <a:cubicBezTo>
                        <a:pt x="21" y="78"/>
                        <a:pt x="15" y="70"/>
                        <a:pt x="12" y="65"/>
                      </a:cubicBezTo>
                      <a:cubicBezTo>
                        <a:pt x="8" y="59"/>
                        <a:pt x="5" y="55"/>
                        <a:pt x="4" y="49"/>
                      </a:cubicBezTo>
                      <a:cubicBezTo>
                        <a:pt x="2" y="42"/>
                        <a:pt x="0" y="33"/>
                        <a:pt x="2" y="28"/>
                      </a:cubicBezTo>
                      <a:cubicBezTo>
                        <a:pt x="3" y="22"/>
                        <a:pt x="8" y="18"/>
                        <a:pt x="12" y="14"/>
                      </a:cubicBezTo>
                      <a:cubicBezTo>
                        <a:pt x="15" y="9"/>
                        <a:pt x="18" y="1"/>
                        <a:pt x="23" y="1"/>
                      </a:cubicBezTo>
                      <a:cubicBezTo>
                        <a:pt x="28" y="0"/>
                        <a:pt x="37" y="4"/>
                        <a:pt x="42" y="9"/>
                      </a:cubicBezTo>
                      <a:cubicBezTo>
                        <a:pt x="46" y="13"/>
                        <a:pt x="48" y="22"/>
                        <a:pt x="50" y="28"/>
                      </a:cubicBezTo>
                      <a:cubicBezTo>
                        <a:pt x="51" y="33"/>
                        <a:pt x="50" y="38"/>
                        <a:pt x="50" y="44"/>
                      </a:cubicBezTo>
                      <a:cubicBezTo>
                        <a:pt x="50" y="49"/>
                        <a:pt x="50" y="54"/>
                        <a:pt x="50" y="60"/>
                      </a:cubicBezTo>
                      <a:cubicBezTo>
                        <a:pt x="50" y="66"/>
                        <a:pt x="55" y="77"/>
                        <a:pt x="52" y="81"/>
                      </a:cubicBezTo>
                      <a:close/>
                    </a:path>
                  </a:pathLst>
                </a:custGeom>
                <a:solidFill>
                  <a:srgbClr val="008000"/>
                </a:solidFill>
                <a:ln w="3175">
                  <a:solidFill>
                    <a:schemeClr val="tx1"/>
                  </a:solidFill>
                  <a:round/>
                  <a:headEnd/>
                  <a:tailEnd/>
                </a:ln>
              </p:spPr>
              <p:txBody>
                <a:bodyPr wrap="none" anchor="ctr"/>
                <a:lstStyle/>
                <a:p>
                  <a:endParaRPr lang="en-US"/>
                </a:p>
              </p:txBody>
            </p:sp>
            <p:sp>
              <p:nvSpPr>
                <p:cNvPr id="3325" name="Freeform 812"/>
                <p:cNvSpPr>
                  <a:spLocks noChangeAspect="1"/>
                </p:cNvSpPr>
                <p:nvPr/>
              </p:nvSpPr>
              <p:spPr bwMode="auto">
                <a:xfrm>
                  <a:off x="463" y="1917"/>
                  <a:ext cx="76" cy="76"/>
                </a:xfrm>
                <a:custGeom>
                  <a:avLst/>
                  <a:gdLst>
                    <a:gd name="T0" fmla="*/ 12669 w 55"/>
                    <a:gd name="T1" fmla="*/ 14 h 84"/>
                    <a:gd name="T2" fmla="*/ 6980 w 55"/>
                    <a:gd name="T3" fmla="*/ 14 h 84"/>
                    <a:gd name="T4" fmla="*/ 2931 w 55"/>
                    <a:gd name="T5" fmla="*/ 12 h 84"/>
                    <a:gd name="T6" fmla="*/ 1005 w 55"/>
                    <a:gd name="T7" fmla="*/ 9 h 84"/>
                    <a:gd name="T8" fmla="*/ 526 w 55"/>
                    <a:gd name="T9" fmla="*/ 5 h 84"/>
                    <a:gd name="T10" fmla="*/ 2931 w 55"/>
                    <a:gd name="T11" fmla="*/ 5 h 84"/>
                    <a:gd name="T12" fmla="*/ 5596 w 55"/>
                    <a:gd name="T13" fmla="*/ 1 h 84"/>
                    <a:gd name="T14" fmla="*/ 10228 w 55"/>
                    <a:gd name="T15" fmla="*/ 5 h 84"/>
                    <a:gd name="T16" fmla="*/ 12112 w 55"/>
                    <a:gd name="T17" fmla="*/ 5 h 84"/>
                    <a:gd name="T18" fmla="*/ 12112 w 55"/>
                    <a:gd name="T19" fmla="*/ 8 h 84"/>
                    <a:gd name="T20" fmla="*/ 12112 w 55"/>
                    <a:gd name="T21" fmla="*/ 11 h 84"/>
                    <a:gd name="T22" fmla="*/ 12669 w 55"/>
                    <a:gd name="T23" fmla="*/ 14 h 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5"/>
                    <a:gd name="T37" fmla="*/ 0 h 84"/>
                    <a:gd name="T38" fmla="*/ 55 w 55"/>
                    <a:gd name="T39" fmla="*/ 84 h 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5" h="84">
                      <a:moveTo>
                        <a:pt x="52" y="81"/>
                      </a:moveTo>
                      <a:cubicBezTo>
                        <a:pt x="48" y="84"/>
                        <a:pt x="34" y="83"/>
                        <a:pt x="28" y="81"/>
                      </a:cubicBezTo>
                      <a:cubicBezTo>
                        <a:pt x="21" y="78"/>
                        <a:pt x="15" y="70"/>
                        <a:pt x="12" y="65"/>
                      </a:cubicBezTo>
                      <a:cubicBezTo>
                        <a:pt x="8" y="59"/>
                        <a:pt x="5" y="55"/>
                        <a:pt x="4" y="49"/>
                      </a:cubicBezTo>
                      <a:cubicBezTo>
                        <a:pt x="2" y="42"/>
                        <a:pt x="0" y="33"/>
                        <a:pt x="2" y="28"/>
                      </a:cubicBezTo>
                      <a:cubicBezTo>
                        <a:pt x="3" y="22"/>
                        <a:pt x="8" y="18"/>
                        <a:pt x="12" y="14"/>
                      </a:cubicBezTo>
                      <a:cubicBezTo>
                        <a:pt x="15" y="9"/>
                        <a:pt x="18" y="1"/>
                        <a:pt x="23" y="1"/>
                      </a:cubicBezTo>
                      <a:cubicBezTo>
                        <a:pt x="28" y="0"/>
                        <a:pt x="37" y="4"/>
                        <a:pt x="42" y="9"/>
                      </a:cubicBezTo>
                      <a:cubicBezTo>
                        <a:pt x="46" y="13"/>
                        <a:pt x="48" y="22"/>
                        <a:pt x="50" y="28"/>
                      </a:cubicBezTo>
                      <a:cubicBezTo>
                        <a:pt x="51" y="33"/>
                        <a:pt x="50" y="38"/>
                        <a:pt x="50" y="44"/>
                      </a:cubicBezTo>
                      <a:cubicBezTo>
                        <a:pt x="50" y="49"/>
                        <a:pt x="50" y="54"/>
                        <a:pt x="50" y="60"/>
                      </a:cubicBezTo>
                      <a:cubicBezTo>
                        <a:pt x="50" y="66"/>
                        <a:pt x="55" y="77"/>
                        <a:pt x="52" y="81"/>
                      </a:cubicBezTo>
                      <a:close/>
                    </a:path>
                  </a:pathLst>
                </a:custGeom>
                <a:solidFill>
                  <a:srgbClr val="008000"/>
                </a:solidFill>
                <a:ln w="3175">
                  <a:solidFill>
                    <a:schemeClr val="tx1"/>
                  </a:solidFill>
                  <a:round/>
                  <a:headEnd/>
                  <a:tailEnd/>
                </a:ln>
              </p:spPr>
              <p:txBody>
                <a:bodyPr wrap="none" anchor="ctr"/>
                <a:lstStyle/>
                <a:p>
                  <a:endParaRPr lang="en-US"/>
                </a:p>
              </p:txBody>
            </p:sp>
            <p:sp>
              <p:nvSpPr>
                <p:cNvPr id="3326" name="Freeform 813"/>
                <p:cNvSpPr>
                  <a:spLocks noChangeAspect="1"/>
                </p:cNvSpPr>
                <p:nvPr/>
              </p:nvSpPr>
              <p:spPr bwMode="auto">
                <a:xfrm flipH="1">
                  <a:off x="518" y="1914"/>
                  <a:ext cx="76" cy="84"/>
                </a:xfrm>
                <a:custGeom>
                  <a:avLst/>
                  <a:gdLst>
                    <a:gd name="T0" fmla="*/ 12669 w 55"/>
                    <a:gd name="T1" fmla="*/ 81 h 84"/>
                    <a:gd name="T2" fmla="*/ 6980 w 55"/>
                    <a:gd name="T3" fmla="*/ 81 h 84"/>
                    <a:gd name="T4" fmla="*/ 2931 w 55"/>
                    <a:gd name="T5" fmla="*/ 65 h 84"/>
                    <a:gd name="T6" fmla="*/ 1005 w 55"/>
                    <a:gd name="T7" fmla="*/ 49 h 84"/>
                    <a:gd name="T8" fmla="*/ 526 w 55"/>
                    <a:gd name="T9" fmla="*/ 28 h 84"/>
                    <a:gd name="T10" fmla="*/ 2931 w 55"/>
                    <a:gd name="T11" fmla="*/ 14 h 84"/>
                    <a:gd name="T12" fmla="*/ 5596 w 55"/>
                    <a:gd name="T13" fmla="*/ 1 h 84"/>
                    <a:gd name="T14" fmla="*/ 10228 w 55"/>
                    <a:gd name="T15" fmla="*/ 9 h 84"/>
                    <a:gd name="T16" fmla="*/ 12112 w 55"/>
                    <a:gd name="T17" fmla="*/ 28 h 84"/>
                    <a:gd name="T18" fmla="*/ 12112 w 55"/>
                    <a:gd name="T19" fmla="*/ 44 h 84"/>
                    <a:gd name="T20" fmla="*/ 12112 w 55"/>
                    <a:gd name="T21" fmla="*/ 60 h 84"/>
                    <a:gd name="T22" fmla="*/ 12669 w 55"/>
                    <a:gd name="T23" fmla="*/ 81 h 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5"/>
                    <a:gd name="T37" fmla="*/ 0 h 84"/>
                    <a:gd name="T38" fmla="*/ 55 w 55"/>
                    <a:gd name="T39" fmla="*/ 84 h 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5" h="84">
                      <a:moveTo>
                        <a:pt x="52" y="81"/>
                      </a:moveTo>
                      <a:cubicBezTo>
                        <a:pt x="48" y="84"/>
                        <a:pt x="34" y="83"/>
                        <a:pt x="28" y="81"/>
                      </a:cubicBezTo>
                      <a:cubicBezTo>
                        <a:pt x="21" y="78"/>
                        <a:pt x="15" y="70"/>
                        <a:pt x="12" y="65"/>
                      </a:cubicBezTo>
                      <a:cubicBezTo>
                        <a:pt x="8" y="59"/>
                        <a:pt x="5" y="55"/>
                        <a:pt x="4" y="49"/>
                      </a:cubicBezTo>
                      <a:cubicBezTo>
                        <a:pt x="2" y="42"/>
                        <a:pt x="0" y="33"/>
                        <a:pt x="2" y="28"/>
                      </a:cubicBezTo>
                      <a:cubicBezTo>
                        <a:pt x="3" y="22"/>
                        <a:pt x="8" y="18"/>
                        <a:pt x="12" y="14"/>
                      </a:cubicBezTo>
                      <a:cubicBezTo>
                        <a:pt x="15" y="9"/>
                        <a:pt x="18" y="1"/>
                        <a:pt x="23" y="1"/>
                      </a:cubicBezTo>
                      <a:cubicBezTo>
                        <a:pt x="28" y="0"/>
                        <a:pt x="37" y="4"/>
                        <a:pt x="42" y="9"/>
                      </a:cubicBezTo>
                      <a:cubicBezTo>
                        <a:pt x="46" y="13"/>
                        <a:pt x="48" y="22"/>
                        <a:pt x="50" y="28"/>
                      </a:cubicBezTo>
                      <a:cubicBezTo>
                        <a:pt x="51" y="33"/>
                        <a:pt x="50" y="38"/>
                        <a:pt x="50" y="44"/>
                      </a:cubicBezTo>
                      <a:cubicBezTo>
                        <a:pt x="50" y="49"/>
                        <a:pt x="50" y="54"/>
                        <a:pt x="50" y="60"/>
                      </a:cubicBezTo>
                      <a:cubicBezTo>
                        <a:pt x="50" y="66"/>
                        <a:pt x="55" y="77"/>
                        <a:pt x="52" y="81"/>
                      </a:cubicBezTo>
                      <a:close/>
                    </a:path>
                  </a:pathLst>
                </a:custGeom>
                <a:solidFill>
                  <a:srgbClr val="008000"/>
                </a:solidFill>
                <a:ln w="3175">
                  <a:solidFill>
                    <a:schemeClr val="tx1"/>
                  </a:solidFill>
                  <a:round/>
                  <a:headEnd/>
                  <a:tailEnd/>
                </a:ln>
              </p:spPr>
              <p:txBody>
                <a:bodyPr wrap="none" anchor="ctr"/>
                <a:lstStyle/>
                <a:p>
                  <a:endParaRPr lang="en-US"/>
                </a:p>
              </p:txBody>
            </p:sp>
          </p:grpSp>
          <p:grpSp>
            <p:nvGrpSpPr>
              <p:cNvPr id="3314" name="Group 814"/>
              <p:cNvGrpSpPr>
                <a:grpSpLocks noChangeAspect="1"/>
              </p:cNvGrpSpPr>
              <p:nvPr/>
            </p:nvGrpSpPr>
            <p:grpSpPr bwMode="auto">
              <a:xfrm>
                <a:off x="1308" y="1392"/>
                <a:ext cx="163" cy="128"/>
                <a:chOff x="452" y="1875"/>
                <a:chExt cx="150" cy="128"/>
              </a:xfrm>
            </p:grpSpPr>
            <p:sp>
              <p:nvSpPr>
                <p:cNvPr id="3315" name="Freeform 815"/>
                <p:cNvSpPr>
                  <a:spLocks noChangeAspect="1"/>
                </p:cNvSpPr>
                <p:nvPr/>
              </p:nvSpPr>
              <p:spPr bwMode="auto">
                <a:xfrm flipH="1" flipV="1">
                  <a:off x="510" y="1875"/>
                  <a:ext cx="47" cy="79"/>
                </a:xfrm>
                <a:custGeom>
                  <a:avLst/>
                  <a:gdLst>
                    <a:gd name="T0" fmla="*/ 3 w 55"/>
                    <a:gd name="T1" fmla="*/ 28 h 84"/>
                    <a:gd name="T2" fmla="*/ 3 w 55"/>
                    <a:gd name="T3" fmla="*/ 28 h 84"/>
                    <a:gd name="T4" fmla="*/ 3 w 55"/>
                    <a:gd name="T5" fmla="*/ 23 h 84"/>
                    <a:gd name="T6" fmla="*/ 3 w 55"/>
                    <a:gd name="T7" fmla="*/ 18 h 84"/>
                    <a:gd name="T8" fmla="*/ 2 w 55"/>
                    <a:gd name="T9" fmla="*/ 9 h 84"/>
                    <a:gd name="T10" fmla="*/ 3 w 55"/>
                    <a:gd name="T11" fmla="*/ 8 h 84"/>
                    <a:gd name="T12" fmla="*/ 3 w 55"/>
                    <a:gd name="T13" fmla="*/ 1 h 84"/>
                    <a:gd name="T14" fmla="*/ 3 w 55"/>
                    <a:gd name="T15" fmla="*/ 8 h 84"/>
                    <a:gd name="T16" fmla="*/ 3 w 55"/>
                    <a:gd name="T17" fmla="*/ 9 h 84"/>
                    <a:gd name="T18" fmla="*/ 3 w 55"/>
                    <a:gd name="T19" fmla="*/ 17 h 84"/>
                    <a:gd name="T20" fmla="*/ 3 w 55"/>
                    <a:gd name="T21" fmla="*/ 22 h 84"/>
                    <a:gd name="T22" fmla="*/ 3 w 55"/>
                    <a:gd name="T23" fmla="*/ 28 h 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5"/>
                    <a:gd name="T37" fmla="*/ 0 h 84"/>
                    <a:gd name="T38" fmla="*/ 55 w 55"/>
                    <a:gd name="T39" fmla="*/ 84 h 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5" h="84">
                      <a:moveTo>
                        <a:pt x="52" y="81"/>
                      </a:moveTo>
                      <a:cubicBezTo>
                        <a:pt x="48" y="84"/>
                        <a:pt x="34" y="83"/>
                        <a:pt x="28" y="81"/>
                      </a:cubicBezTo>
                      <a:cubicBezTo>
                        <a:pt x="21" y="78"/>
                        <a:pt x="15" y="70"/>
                        <a:pt x="12" y="65"/>
                      </a:cubicBezTo>
                      <a:cubicBezTo>
                        <a:pt x="8" y="59"/>
                        <a:pt x="5" y="55"/>
                        <a:pt x="4" y="49"/>
                      </a:cubicBezTo>
                      <a:cubicBezTo>
                        <a:pt x="2" y="42"/>
                        <a:pt x="0" y="33"/>
                        <a:pt x="2" y="28"/>
                      </a:cubicBezTo>
                      <a:cubicBezTo>
                        <a:pt x="3" y="22"/>
                        <a:pt x="8" y="18"/>
                        <a:pt x="12" y="14"/>
                      </a:cubicBezTo>
                      <a:cubicBezTo>
                        <a:pt x="15" y="9"/>
                        <a:pt x="18" y="1"/>
                        <a:pt x="23" y="1"/>
                      </a:cubicBezTo>
                      <a:cubicBezTo>
                        <a:pt x="28" y="0"/>
                        <a:pt x="37" y="4"/>
                        <a:pt x="42" y="9"/>
                      </a:cubicBezTo>
                      <a:cubicBezTo>
                        <a:pt x="46" y="13"/>
                        <a:pt x="48" y="22"/>
                        <a:pt x="50" y="28"/>
                      </a:cubicBezTo>
                      <a:cubicBezTo>
                        <a:pt x="51" y="33"/>
                        <a:pt x="50" y="38"/>
                        <a:pt x="50" y="44"/>
                      </a:cubicBezTo>
                      <a:cubicBezTo>
                        <a:pt x="50" y="49"/>
                        <a:pt x="50" y="54"/>
                        <a:pt x="50" y="60"/>
                      </a:cubicBezTo>
                      <a:cubicBezTo>
                        <a:pt x="50" y="66"/>
                        <a:pt x="55" y="77"/>
                        <a:pt x="52" y="81"/>
                      </a:cubicBezTo>
                      <a:close/>
                    </a:path>
                  </a:pathLst>
                </a:custGeom>
                <a:solidFill>
                  <a:srgbClr val="008000"/>
                </a:solidFill>
                <a:ln w="3175">
                  <a:solidFill>
                    <a:schemeClr val="tx1"/>
                  </a:solidFill>
                  <a:round/>
                  <a:headEnd/>
                  <a:tailEnd/>
                </a:ln>
              </p:spPr>
              <p:txBody>
                <a:bodyPr rot="10800000" wrap="none" anchor="ctr"/>
                <a:lstStyle/>
                <a:p>
                  <a:endParaRPr lang="en-US"/>
                </a:p>
              </p:txBody>
            </p:sp>
            <p:sp>
              <p:nvSpPr>
                <p:cNvPr id="3316" name="Freeform 816"/>
                <p:cNvSpPr>
                  <a:spLocks noChangeAspect="1"/>
                </p:cNvSpPr>
                <p:nvPr/>
              </p:nvSpPr>
              <p:spPr bwMode="auto">
                <a:xfrm>
                  <a:off x="460" y="1879"/>
                  <a:ext cx="76" cy="124"/>
                </a:xfrm>
                <a:custGeom>
                  <a:avLst/>
                  <a:gdLst>
                    <a:gd name="T0" fmla="*/ 12669 w 55"/>
                    <a:gd name="T1" fmla="*/ 60798 h 84"/>
                    <a:gd name="T2" fmla="*/ 6980 w 55"/>
                    <a:gd name="T3" fmla="*/ 60798 h 84"/>
                    <a:gd name="T4" fmla="*/ 2931 w 55"/>
                    <a:gd name="T5" fmla="*/ 49021 h 84"/>
                    <a:gd name="T6" fmla="*/ 1005 w 55"/>
                    <a:gd name="T7" fmla="*/ 36418 h 84"/>
                    <a:gd name="T8" fmla="*/ 526 w 55"/>
                    <a:gd name="T9" fmla="*/ 20974 h 84"/>
                    <a:gd name="T10" fmla="*/ 2931 w 55"/>
                    <a:gd name="T11" fmla="*/ 10713 h 84"/>
                    <a:gd name="T12" fmla="*/ 5596 w 55"/>
                    <a:gd name="T13" fmla="*/ 1 h 84"/>
                    <a:gd name="T14" fmla="*/ 10228 w 55"/>
                    <a:gd name="T15" fmla="*/ 6520 h 84"/>
                    <a:gd name="T16" fmla="*/ 12112 w 55"/>
                    <a:gd name="T17" fmla="*/ 20974 h 84"/>
                    <a:gd name="T18" fmla="*/ 12112 w 55"/>
                    <a:gd name="T19" fmla="*/ 33208 h 84"/>
                    <a:gd name="T20" fmla="*/ 12112 w 55"/>
                    <a:gd name="T21" fmla="*/ 45074 h 84"/>
                    <a:gd name="T22" fmla="*/ 12669 w 55"/>
                    <a:gd name="T23" fmla="*/ 60798 h 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5"/>
                    <a:gd name="T37" fmla="*/ 0 h 84"/>
                    <a:gd name="T38" fmla="*/ 55 w 55"/>
                    <a:gd name="T39" fmla="*/ 84 h 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5" h="84">
                      <a:moveTo>
                        <a:pt x="52" y="81"/>
                      </a:moveTo>
                      <a:cubicBezTo>
                        <a:pt x="48" y="84"/>
                        <a:pt x="34" y="83"/>
                        <a:pt x="28" y="81"/>
                      </a:cubicBezTo>
                      <a:cubicBezTo>
                        <a:pt x="21" y="78"/>
                        <a:pt x="15" y="70"/>
                        <a:pt x="12" y="65"/>
                      </a:cubicBezTo>
                      <a:cubicBezTo>
                        <a:pt x="8" y="59"/>
                        <a:pt x="5" y="55"/>
                        <a:pt x="4" y="49"/>
                      </a:cubicBezTo>
                      <a:cubicBezTo>
                        <a:pt x="2" y="42"/>
                        <a:pt x="0" y="33"/>
                        <a:pt x="2" y="28"/>
                      </a:cubicBezTo>
                      <a:cubicBezTo>
                        <a:pt x="3" y="22"/>
                        <a:pt x="8" y="18"/>
                        <a:pt x="12" y="14"/>
                      </a:cubicBezTo>
                      <a:cubicBezTo>
                        <a:pt x="15" y="9"/>
                        <a:pt x="18" y="1"/>
                        <a:pt x="23" y="1"/>
                      </a:cubicBezTo>
                      <a:cubicBezTo>
                        <a:pt x="28" y="0"/>
                        <a:pt x="37" y="4"/>
                        <a:pt x="42" y="9"/>
                      </a:cubicBezTo>
                      <a:cubicBezTo>
                        <a:pt x="46" y="13"/>
                        <a:pt x="48" y="22"/>
                        <a:pt x="50" y="28"/>
                      </a:cubicBezTo>
                      <a:cubicBezTo>
                        <a:pt x="51" y="33"/>
                        <a:pt x="50" y="38"/>
                        <a:pt x="50" y="44"/>
                      </a:cubicBezTo>
                      <a:cubicBezTo>
                        <a:pt x="50" y="49"/>
                        <a:pt x="50" y="54"/>
                        <a:pt x="50" y="60"/>
                      </a:cubicBezTo>
                      <a:cubicBezTo>
                        <a:pt x="50" y="66"/>
                        <a:pt x="55" y="77"/>
                        <a:pt x="52" y="81"/>
                      </a:cubicBezTo>
                      <a:close/>
                    </a:path>
                  </a:pathLst>
                </a:custGeom>
                <a:solidFill>
                  <a:srgbClr val="008000"/>
                </a:solidFill>
                <a:ln w="3175">
                  <a:solidFill>
                    <a:schemeClr val="tx1"/>
                  </a:solidFill>
                  <a:round/>
                  <a:headEnd/>
                  <a:tailEnd/>
                </a:ln>
              </p:spPr>
              <p:txBody>
                <a:bodyPr wrap="none" anchor="ctr"/>
                <a:lstStyle/>
                <a:p>
                  <a:endParaRPr lang="en-US"/>
                </a:p>
              </p:txBody>
            </p:sp>
            <p:sp>
              <p:nvSpPr>
                <p:cNvPr id="3317" name="Freeform 817"/>
                <p:cNvSpPr>
                  <a:spLocks noChangeAspect="1"/>
                </p:cNvSpPr>
                <p:nvPr/>
              </p:nvSpPr>
              <p:spPr bwMode="auto">
                <a:xfrm flipH="1">
                  <a:off x="526" y="1879"/>
                  <a:ext cx="76" cy="124"/>
                </a:xfrm>
                <a:custGeom>
                  <a:avLst/>
                  <a:gdLst>
                    <a:gd name="T0" fmla="*/ 12669 w 55"/>
                    <a:gd name="T1" fmla="*/ 60798 h 84"/>
                    <a:gd name="T2" fmla="*/ 6980 w 55"/>
                    <a:gd name="T3" fmla="*/ 60798 h 84"/>
                    <a:gd name="T4" fmla="*/ 2931 w 55"/>
                    <a:gd name="T5" fmla="*/ 49021 h 84"/>
                    <a:gd name="T6" fmla="*/ 1005 w 55"/>
                    <a:gd name="T7" fmla="*/ 36418 h 84"/>
                    <a:gd name="T8" fmla="*/ 526 w 55"/>
                    <a:gd name="T9" fmla="*/ 20974 h 84"/>
                    <a:gd name="T10" fmla="*/ 2931 w 55"/>
                    <a:gd name="T11" fmla="*/ 10713 h 84"/>
                    <a:gd name="T12" fmla="*/ 5596 w 55"/>
                    <a:gd name="T13" fmla="*/ 1 h 84"/>
                    <a:gd name="T14" fmla="*/ 10228 w 55"/>
                    <a:gd name="T15" fmla="*/ 6520 h 84"/>
                    <a:gd name="T16" fmla="*/ 12112 w 55"/>
                    <a:gd name="T17" fmla="*/ 20974 h 84"/>
                    <a:gd name="T18" fmla="*/ 12112 w 55"/>
                    <a:gd name="T19" fmla="*/ 33208 h 84"/>
                    <a:gd name="T20" fmla="*/ 12112 w 55"/>
                    <a:gd name="T21" fmla="*/ 45074 h 84"/>
                    <a:gd name="T22" fmla="*/ 12669 w 55"/>
                    <a:gd name="T23" fmla="*/ 60798 h 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5"/>
                    <a:gd name="T37" fmla="*/ 0 h 84"/>
                    <a:gd name="T38" fmla="*/ 55 w 55"/>
                    <a:gd name="T39" fmla="*/ 84 h 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5" h="84">
                      <a:moveTo>
                        <a:pt x="52" y="81"/>
                      </a:moveTo>
                      <a:cubicBezTo>
                        <a:pt x="48" y="84"/>
                        <a:pt x="34" y="83"/>
                        <a:pt x="28" y="81"/>
                      </a:cubicBezTo>
                      <a:cubicBezTo>
                        <a:pt x="21" y="78"/>
                        <a:pt x="15" y="70"/>
                        <a:pt x="12" y="65"/>
                      </a:cubicBezTo>
                      <a:cubicBezTo>
                        <a:pt x="8" y="59"/>
                        <a:pt x="5" y="55"/>
                        <a:pt x="4" y="49"/>
                      </a:cubicBezTo>
                      <a:cubicBezTo>
                        <a:pt x="2" y="42"/>
                        <a:pt x="0" y="33"/>
                        <a:pt x="2" y="28"/>
                      </a:cubicBezTo>
                      <a:cubicBezTo>
                        <a:pt x="3" y="22"/>
                        <a:pt x="8" y="18"/>
                        <a:pt x="12" y="14"/>
                      </a:cubicBezTo>
                      <a:cubicBezTo>
                        <a:pt x="15" y="9"/>
                        <a:pt x="18" y="1"/>
                        <a:pt x="23" y="1"/>
                      </a:cubicBezTo>
                      <a:cubicBezTo>
                        <a:pt x="28" y="0"/>
                        <a:pt x="37" y="4"/>
                        <a:pt x="42" y="9"/>
                      </a:cubicBezTo>
                      <a:cubicBezTo>
                        <a:pt x="46" y="13"/>
                        <a:pt x="48" y="22"/>
                        <a:pt x="50" y="28"/>
                      </a:cubicBezTo>
                      <a:cubicBezTo>
                        <a:pt x="51" y="33"/>
                        <a:pt x="50" y="38"/>
                        <a:pt x="50" y="44"/>
                      </a:cubicBezTo>
                      <a:cubicBezTo>
                        <a:pt x="50" y="49"/>
                        <a:pt x="50" y="54"/>
                        <a:pt x="50" y="60"/>
                      </a:cubicBezTo>
                      <a:cubicBezTo>
                        <a:pt x="50" y="66"/>
                        <a:pt x="55" y="77"/>
                        <a:pt x="52" y="81"/>
                      </a:cubicBezTo>
                      <a:close/>
                    </a:path>
                  </a:pathLst>
                </a:custGeom>
                <a:solidFill>
                  <a:srgbClr val="008000"/>
                </a:solidFill>
                <a:ln w="3175">
                  <a:solidFill>
                    <a:schemeClr val="tx1"/>
                  </a:solidFill>
                  <a:round/>
                  <a:headEnd/>
                  <a:tailEnd/>
                </a:ln>
              </p:spPr>
              <p:txBody>
                <a:bodyPr wrap="none" anchor="ctr"/>
                <a:lstStyle/>
                <a:p>
                  <a:endParaRPr lang="en-US"/>
                </a:p>
              </p:txBody>
            </p:sp>
            <p:sp>
              <p:nvSpPr>
                <p:cNvPr id="3318" name="Freeform 818"/>
                <p:cNvSpPr>
                  <a:spLocks noChangeAspect="1"/>
                </p:cNvSpPr>
                <p:nvPr/>
              </p:nvSpPr>
              <p:spPr bwMode="auto">
                <a:xfrm>
                  <a:off x="452" y="1906"/>
                  <a:ext cx="76" cy="92"/>
                </a:xfrm>
                <a:custGeom>
                  <a:avLst/>
                  <a:gdLst>
                    <a:gd name="T0" fmla="*/ 12669 w 55"/>
                    <a:gd name="T1" fmla="*/ 377 h 84"/>
                    <a:gd name="T2" fmla="*/ 6980 w 55"/>
                    <a:gd name="T3" fmla="*/ 377 h 84"/>
                    <a:gd name="T4" fmla="*/ 2931 w 55"/>
                    <a:gd name="T5" fmla="*/ 304 h 84"/>
                    <a:gd name="T6" fmla="*/ 1005 w 55"/>
                    <a:gd name="T7" fmla="*/ 232 h 84"/>
                    <a:gd name="T8" fmla="*/ 526 w 55"/>
                    <a:gd name="T9" fmla="*/ 135 h 84"/>
                    <a:gd name="T10" fmla="*/ 2931 w 55"/>
                    <a:gd name="T11" fmla="*/ 65 h 84"/>
                    <a:gd name="T12" fmla="*/ 5596 w 55"/>
                    <a:gd name="T13" fmla="*/ 1 h 84"/>
                    <a:gd name="T14" fmla="*/ 10228 w 55"/>
                    <a:gd name="T15" fmla="*/ 41 h 84"/>
                    <a:gd name="T16" fmla="*/ 12112 w 55"/>
                    <a:gd name="T17" fmla="*/ 135 h 84"/>
                    <a:gd name="T18" fmla="*/ 12112 w 55"/>
                    <a:gd name="T19" fmla="*/ 211 h 84"/>
                    <a:gd name="T20" fmla="*/ 12112 w 55"/>
                    <a:gd name="T21" fmla="*/ 285 h 84"/>
                    <a:gd name="T22" fmla="*/ 12669 w 55"/>
                    <a:gd name="T23" fmla="*/ 377 h 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5"/>
                    <a:gd name="T37" fmla="*/ 0 h 84"/>
                    <a:gd name="T38" fmla="*/ 55 w 55"/>
                    <a:gd name="T39" fmla="*/ 84 h 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5" h="84">
                      <a:moveTo>
                        <a:pt x="52" y="81"/>
                      </a:moveTo>
                      <a:cubicBezTo>
                        <a:pt x="48" y="84"/>
                        <a:pt x="34" y="83"/>
                        <a:pt x="28" y="81"/>
                      </a:cubicBezTo>
                      <a:cubicBezTo>
                        <a:pt x="21" y="78"/>
                        <a:pt x="15" y="70"/>
                        <a:pt x="12" y="65"/>
                      </a:cubicBezTo>
                      <a:cubicBezTo>
                        <a:pt x="8" y="59"/>
                        <a:pt x="5" y="55"/>
                        <a:pt x="4" y="49"/>
                      </a:cubicBezTo>
                      <a:cubicBezTo>
                        <a:pt x="2" y="42"/>
                        <a:pt x="0" y="33"/>
                        <a:pt x="2" y="28"/>
                      </a:cubicBezTo>
                      <a:cubicBezTo>
                        <a:pt x="3" y="22"/>
                        <a:pt x="8" y="18"/>
                        <a:pt x="12" y="14"/>
                      </a:cubicBezTo>
                      <a:cubicBezTo>
                        <a:pt x="15" y="9"/>
                        <a:pt x="18" y="1"/>
                        <a:pt x="23" y="1"/>
                      </a:cubicBezTo>
                      <a:cubicBezTo>
                        <a:pt x="28" y="0"/>
                        <a:pt x="37" y="4"/>
                        <a:pt x="42" y="9"/>
                      </a:cubicBezTo>
                      <a:cubicBezTo>
                        <a:pt x="46" y="13"/>
                        <a:pt x="48" y="22"/>
                        <a:pt x="50" y="28"/>
                      </a:cubicBezTo>
                      <a:cubicBezTo>
                        <a:pt x="51" y="33"/>
                        <a:pt x="50" y="38"/>
                        <a:pt x="50" y="44"/>
                      </a:cubicBezTo>
                      <a:cubicBezTo>
                        <a:pt x="50" y="49"/>
                        <a:pt x="50" y="54"/>
                        <a:pt x="50" y="60"/>
                      </a:cubicBezTo>
                      <a:cubicBezTo>
                        <a:pt x="50" y="66"/>
                        <a:pt x="55" y="77"/>
                        <a:pt x="52" y="81"/>
                      </a:cubicBezTo>
                      <a:close/>
                    </a:path>
                  </a:pathLst>
                </a:custGeom>
                <a:solidFill>
                  <a:srgbClr val="008000"/>
                </a:solidFill>
                <a:ln w="3175">
                  <a:solidFill>
                    <a:schemeClr val="tx1"/>
                  </a:solidFill>
                  <a:round/>
                  <a:headEnd/>
                  <a:tailEnd/>
                </a:ln>
              </p:spPr>
              <p:txBody>
                <a:bodyPr wrap="none" anchor="ctr"/>
                <a:lstStyle/>
                <a:p>
                  <a:endParaRPr lang="en-US"/>
                </a:p>
              </p:txBody>
            </p:sp>
            <p:sp>
              <p:nvSpPr>
                <p:cNvPr id="3319" name="Freeform 819"/>
                <p:cNvSpPr>
                  <a:spLocks noChangeAspect="1"/>
                </p:cNvSpPr>
                <p:nvPr/>
              </p:nvSpPr>
              <p:spPr bwMode="auto">
                <a:xfrm>
                  <a:off x="463" y="1917"/>
                  <a:ext cx="76" cy="76"/>
                </a:xfrm>
                <a:custGeom>
                  <a:avLst/>
                  <a:gdLst>
                    <a:gd name="T0" fmla="*/ 12669 w 55"/>
                    <a:gd name="T1" fmla="*/ 14 h 84"/>
                    <a:gd name="T2" fmla="*/ 6980 w 55"/>
                    <a:gd name="T3" fmla="*/ 14 h 84"/>
                    <a:gd name="T4" fmla="*/ 2931 w 55"/>
                    <a:gd name="T5" fmla="*/ 12 h 84"/>
                    <a:gd name="T6" fmla="*/ 1005 w 55"/>
                    <a:gd name="T7" fmla="*/ 9 h 84"/>
                    <a:gd name="T8" fmla="*/ 526 w 55"/>
                    <a:gd name="T9" fmla="*/ 5 h 84"/>
                    <a:gd name="T10" fmla="*/ 2931 w 55"/>
                    <a:gd name="T11" fmla="*/ 5 h 84"/>
                    <a:gd name="T12" fmla="*/ 5596 w 55"/>
                    <a:gd name="T13" fmla="*/ 1 h 84"/>
                    <a:gd name="T14" fmla="*/ 10228 w 55"/>
                    <a:gd name="T15" fmla="*/ 5 h 84"/>
                    <a:gd name="T16" fmla="*/ 12112 w 55"/>
                    <a:gd name="T17" fmla="*/ 5 h 84"/>
                    <a:gd name="T18" fmla="*/ 12112 w 55"/>
                    <a:gd name="T19" fmla="*/ 8 h 84"/>
                    <a:gd name="T20" fmla="*/ 12112 w 55"/>
                    <a:gd name="T21" fmla="*/ 11 h 84"/>
                    <a:gd name="T22" fmla="*/ 12669 w 55"/>
                    <a:gd name="T23" fmla="*/ 14 h 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5"/>
                    <a:gd name="T37" fmla="*/ 0 h 84"/>
                    <a:gd name="T38" fmla="*/ 55 w 55"/>
                    <a:gd name="T39" fmla="*/ 84 h 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5" h="84">
                      <a:moveTo>
                        <a:pt x="52" y="81"/>
                      </a:moveTo>
                      <a:cubicBezTo>
                        <a:pt x="48" y="84"/>
                        <a:pt x="34" y="83"/>
                        <a:pt x="28" y="81"/>
                      </a:cubicBezTo>
                      <a:cubicBezTo>
                        <a:pt x="21" y="78"/>
                        <a:pt x="15" y="70"/>
                        <a:pt x="12" y="65"/>
                      </a:cubicBezTo>
                      <a:cubicBezTo>
                        <a:pt x="8" y="59"/>
                        <a:pt x="5" y="55"/>
                        <a:pt x="4" y="49"/>
                      </a:cubicBezTo>
                      <a:cubicBezTo>
                        <a:pt x="2" y="42"/>
                        <a:pt x="0" y="33"/>
                        <a:pt x="2" y="28"/>
                      </a:cubicBezTo>
                      <a:cubicBezTo>
                        <a:pt x="3" y="22"/>
                        <a:pt x="8" y="18"/>
                        <a:pt x="12" y="14"/>
                      </a:cubicBezTo>
                      <a:cubicBezTo>
                        <a:pt x="15" y="9"/>
                        <a:pt x="18" y="1"/>
                        <a:pt x="23" y="1"/>
                      </a:cubicBezTo>
                      <a:cubicBezTo>
                        <a:pt x="28" y="0"/>
                        <a:pt x="37" y="4"/>
                        <a:pt x="42" y="9"/>
                      </a:cubicBezTo>
                      <a:cubicBezTo>
                        <a:pt x="46" y="13"/>
                        <a:pt x="48" y="22"/>
                        <a:pt x="50" y="28"/>
                      </a:cubicBezTo>
                      <a:cubicBezTo>
                        <a:pt x="51" y="33"/>
                        <a:pt x="50" y="38"/>
                        <a:pt x="50" y="44"/>
                      </a:cubicBezTo>
                      <a:cubicBezTo>
                        <a:pt x="50" y="49"/>
                        <a:pt x="50" y="54"/>
                        <a:pt x="50" y="60"/>
                      </a:cubicBezTo>
                      <a:cubicBezTo>
                        <a:pt x="50" y="66"/>
                        <a:pt x="55" y="77"/>
                        <a:pt x="52" y="81"/>
                      </a:cubicBezTo>
                      <a:close/>
                    </a:path>
                  </a:pathLst>
                </a:custGeom>
                <a:solidFill>
                  <a:srgbClr val="008000"/>
                </a:solidFill>
                <a:ln w="3175">
                  <a:solidFill>
                    <a:schemeClr val="tx1"/>
                  </a:solidFill>
                  <a:round/>
                  <a:headEnd/>
                  <a:tailEnd/>
                </a:ln>
              </p:spPr>
              <p:txBody>
                <a:bodyPr wrap="none" anchor="ctr"/>
                <a:lstStyle/>
                <a:p>
                  <a:endParaRPr lang="en-US"/>
                </a:p>
              </p:txBody>
            </p:sp>
            <p:sp>
              <p:nvSpPr>
                <p:cNvPr id="3320" name="Freeform 820"/>
                <p:cNvSpPr>
                  <a:spLocks noChangeAspect="1"/>
                </p:cNvSpPr>
                <p:nvPr/>
              </p:nvSpPr>
              <p:spPr bwMode="auto">
                <a:xfrm flipH="1">
                  <a:off x="518" y="1914"/>
                  <a:ext cx="76" cy="84"/>
                </a:xfrm>
                <a:custGeom>
                  <a:avLst/>
                  <a:gdLst>
                    <a:gd name="T0" fmla="*/ 12669 w 55"/>
                    <a:gd name="T1" fmla="*/ 81 h 84"/>
                    <a:gd name="T2" fmla="*/ 6980 w 55"/>
                    <a:gd name="T3" fmla="*/ 81 h 84"/>
                    <a:gd name="T4" fmla="*/ 2931 w 55"/>
                    <a:gd name="T5" fmla="*/ 65 h 84"/>
                    <a:gd name="T6" fmla="*/ 1005 w 55"/>
                    <a:gd name="T7" fmla="*/ 49 h 84"/>
                    <a:gd name="T8" fmla="*/ 526 w 55"/>
                    <a:gd name="T9" fmla="*/ 28 h 84"/>
                    <a:gd name="T10" fmla="*/ 2931 w 55"/>
                    <a:gd name="T11" fmla="*/ 14 h 84"/>
                    <a:gd name="T12" fmla="*/ 5596 w 55"/>
                    <a:gd name="T13" fmla="*/ 1 h 84"/>
                    <a:gd name="T14" fmla="*/ 10228 w 55"/>
                    <a:gd name="T15" fmla="*/ 9 h 84"/>
                    <a:gd name="T16" fmla="*/ 12112 w 55"/>
                    <a:gd name="T17" fmla="*/ 28 h 84"/>
                    <a:gd name="T18" fmla="*/ 12112 w 55"/>
                    <a:gd name="T19" fmla="*/ 44 h 84"/>
                    <a:gd name="T20" fmla="*/ 12112 w 55"/>
                    <a:gd name="T21" fmla="*/ 60 h 84"/>
                    <a:gd name="T22" fmla="*/ 12669 w 55"/>
                    <a:gd name="T23" fmla="*/ 81 h 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5"/>
                    <a:gd name="T37" fmla="*/ 0 h 84"/>
                    <a:gd name="T38" fmla="*/ 55 w 55"/>
                    <a:gd name="T39" fmla="*/ 84 h 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5" h="84">
                      <a:moveTo>
                        <a:pt x="52" y="81"/>
                      </a:moveTo>
                      <a:cubicBezTo>
                        <a:pt x="48" y="84"/>
                        <a:pt x="34" y="83"/>
                        <a:pt x="28" y="81"/>
                      </a:cubicBezTo>
                      <a:cubicBezTo>
                        <a:pt x="21" y="78"/>
                        <a:pt x="15" y="70"/>
                        <a:pt x="12" y="65"/>
                      </a:cubicBezTo>
                      <a:cubicBezTo>
                        <a:pt x="8" y="59"/>
                        <a:pt x="5" y="55"/>
                        <a:pt x="4" y="49"/>
                      </a:cubicBezTo>
                      <a:cubicBezTo>
                        <a:pt x="2" y="42"/>
                        <a:pt x="0" y="33"/>
                        <a:pt x="2" y="28"/>
                      </a:cubicBezTo>
                      <a:cubicBezTo>
                        <a:pt x="3" y="22"/>
                        <a:pt x="8" y="18"/>
                        <a:pt x="12" y="14"/>
                      </a:cubicBezTo>
                      <a:cubicBezTo>
                        <a:pt x="15" y="9"/>
                        <a:pt x="18" y="1"/>
                        <a:pt x="23" y="1"/>
                      </a:cubicBezTo>
                      <a:cubicBezTo>
                        <a:pt x="28" y="0"/>
                        <a:pt x="37" y="4"/>
                        <a:pt x="42" y="9"/>
                      </a:cubicBezTo>
                      <a:cubicBezTo>
                        <a:pt x="46" y="13"/>
                        <a:pt x="48" y="22"/>
                        <a:pt x="50" y="28"/>
                      </a:cubicBezTo>
                      <a:cubicBezTo>
                        <a:pt x="51" y="33"/>
                        <a:pt x="50" y="38"/>
                        <a:pt x="50" y="44"/>
                      </a:cubicBezTo>
                      <a:cubicBezTo>
                        <a:pt x="50" y="49"/>
                        <a:pt x="50" y="54"/>
                        <a:pt x="50" y="60"/>
                      </a:cubicBezTo>
                      <a:cubicBezTo>
                        <a:pt x="50" y="66"/>
                        <a:pt x="55" y="77"/>
                        <a:pt x="52" y="81"/>
                      </a:cubicBezTo>
                      <a:close/>
                    </a:path>
                  </a:pathLst>
                </a:custGeom>
                <a:solidFill>
                  <a:srgbClr val="008000"/>
                </a:solidFill>
                <a:ln w="3175">
                  <a:solidFill>
                    <a:schemeClr val="tx1"/>
                  </a:solidFill>
                  <a:round/>
                  <a:headEnd/>
                  <a:tailEnd/>
                </a:ln>
              </p:spPr>
              <p:txBody>
                <a:bodyPr wrap="none" anchor="ctr"/>
                <a:lstStyle/>
                <a:p>
                  <a:endParaRPr lang="en-US"/>
                </a:p>
              </p:txBody>
            </p:sp>
          </p:grpSp>
        </p:grpSp>
        <p:grpSp>
          <p:nvGrpSpPr>
            <p:cNvPr id="3133" name="Group 821"/>
            <p:cNvGrpSpPr>
              <a:grpSpLocks/>
            </p:cNvGrpSpPr>
            <p:nvPr/>
          </p:nvGrpSpPr>
          <p:grpSpPr bwMode="auto">
            <a:xfrm>
              <a:off x="3661" y="1758"/>
              <a:ext cx="2010" cy="579"/>
              <a:chOff x="923" y="2160"/>
              <a:chExt cx="4394" cy="1227"/>
            </a:xfrm>
          </p:grpSpPr>
          <p:sp>
            <p:nvSpPr>
              <p:cNvPr id="3134" name="AutoShape 822"/>
              <p:cNvSpPr>
                <a:spLocks noChangeArrowheads="1"/>
              </p:cNvSpPr>
              <p:nvPr/>
            </p:nvSpPr>
            <p:spPr bwMode="auto">
              <a:xfrm>
                <a:off x="923" y="2820"/>
                <a:ext cx="4394" cy="567"/>
              </a:xfrm>
              <a:prstGeom prst="parallelogram">
                <a:avLst>
                  <a:gd name="adj" fmla="val 199659"/>
                </a:avLst>
              </a:prstGeom>
              <a:solidFill>
                <a:srgbClr val="FFDE81"/>
              </a:solidFill>
              <a:ln w="9525">
                <a:solidFill>
                  <a:schemeClr val="tx1"/>
                </a:solidFill>
                <a:miter lim="800000"/>
                <a:headEnd/>
                <a:tailEnd/>
              </a:ln>
            </p:spPr>
            <p:txBody>
              <a:bodyPr wrap="none" anchor="ctr"/>
              <a:lstStyle/>
              <a:p>
                <a:endParaRPr lang="en-US"/>
              </a:p>
            </p:txBody>
          </p:sp>
          <p:grpSp>
            <p:nvGrpSpPr>
              <p:cNvPr id="3135" name="Group 823"/>
              <p:cNvGrpSpPr>
                <a:grpSpLocks/>
              </p:cNvGrpSpPr>
              <p:nvPr/>
            </p:nvGrpSpPr>
            <p:grpSpPr bwMode="auto">
              <a:xfrm>
                <a:off x="2288" y="2378"/>
                <a:ext cx="359" cy="714"/>
                <a:chOff x="3897" y="1856"/>
                <a:chExt cx="331" cy="714"/>
              </a:xfrm>
            </p:grpSpPr>
            <p:sp>
              <p:nvSpPr>
                <p:cNvPr id="3288" name="Freeform 824"/>
                <p:cNvSpPr>
                  <a:spLocks/>
                </p:cNvSpPr>
                <p:nvPr/>
              </p:nvSpPr>
              <p:spPr bwMode="auto">
                <a:xfrm>
                  <a:off x="4097" y="2265"/>
                  <a:ext cx="23" cy="36"/>
                </a:xfrm>
                <a:custGeom>
                  <a:avLst/>
                  <a:gdLst>
                    <a:gd name="T0" fmla="*/ 0 w 23"/>
                    <a:gd name="T1" fmla="*/ 35 h 36"/>
                    <a:gd name="T2" fmla="*/ 0 w 23"/>
                    <a:gd name="T3" fmla="*/ 29 h 36"/>
                    <a:gd name="T4" fmla="*/ 0 w 23"/>
                    <a:gd name="T5" fmla="*/ 23 h 36"/>
                    <a:gd name="T6" fmla="*/ 4 w 23"/>
                    <a:gd name="T7" fmla="*/ 16 h 36"/>
                    <a:gd name="T8" fmla="*/ 7 w 23"/>
                    <a:gd name="T9" fmla="*/ 10 h 36"/>
                    <a:gd name="T10" fmla="*/ 13 w 23"/>
                    <a:gd name="T11" fmla="*/ 6 h 36"/>
                    <a:gd name="T12" fmla="*/ 17 w 23"/>
                    <a:gd name="T13" fmla="*/ 0 h 36"/>
                    <a:gd name="T14" fmla="*/ 22 w 23"/>
                    <a:gd name="T15" fmla="*/ 0 h 36"/>
                    <a:gd name="T16" fmla="*/ 22 w 23"/>
                    <a:gd name="T17" fmla="*/ 0 h 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
                    <a:gd name="T28" fmla="*/ 0 h 36"/>
                    <a:gd name="T29" fmla="*/ 23 w 23"/>
                    <a:gd name="T30" fmla="*/ 36 h 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 h="36">
                      <a:moveTo>
                        <a:pt x="0" y="35"/>
                      </a:moveTo>
                      <a:lnTo>
                        <a:pt x="0" y="29"/>
                      </a:lnTo>
                      <a:lnTo>
                        <a:pt x="0" y="23"/>
                      </a:lnTo>
                      <a:lnTo>
                        <a:pt x="4" y="16"/>
                      </a:lnTo>
                      <a:lnTo>
                        <a:pt x="7" y="10"/>
                      </a:lnTo>
                      <a:lnTo>
                        <a:pt x="13" y="6"/>
                      </a:lnTo>
                      <a:lnTo>
                        <a:pt x="17" y="0"/>
                      </a:lnTo>
                      <a:lnTo>
                        <a:pt x="22"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89" name="Freeform 825"/>
                <p:cNvSpPr>
                  <a:spLocks/>
                </p:cNvSpPr>
                <p:nvPr/>
              </p:nvSpPr>
              <p:spPr bwMode="auto">
                <a:xfrm>
                  <a:off x="4060" y="2107"/>
                  <a:ext cx="168" cy="106"/>
                </a:xfrm>
                <a:custGeom>
                  <a:avLst/>
                  <a:gdLst>
                    <a:gd name="T0" fmla="*/ 15 w 168"/>
                    <a:gd name="T1" fmla="*/ 59 h 106"/>
                    <a:gd name="T2" fmla="*/ 21 w 168"/>
                    <a:gd name="T3" fmla="*/ 50 h 106"/>
                    <a:gd name="T4" fmla="*/ 25 w 168"/>
                    <a:gd name="T5" fmla="*/ 42 h 106"/>
                    <a:gd name="T6" fmla="*/ 29 w 168"/>
                    <a:gd name="T7" fmla="*/ 32 h 106"/>
                    <a:gd name="T8" fmla="*/ 36 w 168"/>
                    <a:gd name="T9" fmla="*/ 22 h 106"/>
                    <a:gd name="T10" fmla="*/ 42 w 168"/>
                    <a:gd name="T11" fmla="*/ 14 h 106"/>
                    <a:gd name="T12" fmla="*/ 48 w 168"/>
                    <a:gd name="T13" fmla="*/ 6 h 106"/>
                    <a:gd name="T14" fmla="*/ 56 w 168"/>
                    <a:gd name="T15" fmla="*/ 0 h 106"/>
                    <a:gd name="T16" fmla="*/ 65 w 168"/>
                    <a:gd name="T17" fmla="*/ 0 h 106"/>
                    <a:gd name="T18" fmla="*/ 73 w 168"/>
                    <a:gd name="T19" fmla="*/ 0 h 106"/>
                    <a:gd name="T20" fmla="*/ 83 w 168"/>
                    <a:gd name="T21" fmla="*/ 3 h 106"/>
                    <a:gd name="T22" fmla="*/ 91 w 168"/>
                    <a:gd name="T23" fmla="*/ 7 h 106"/>
                    <a:gd name="T24" fmla="*/ 104 w 168"/>
                    <a:gd name="T25" fmla="*/ 18 h 106"/>
                    <a:gd name="T26" fmla="*/ 114 w 168"/>
                    <a:gd name="T27" fmla="*/ 25 h 106"/>
                    <a:gd name="T28" fmla="*/ 121 w 168"/>
                    <a:gd name="T29" fmla="*/ 32 h 106"/>
                    <a:gd name="T30" fmla="*/ 128 w 168"/>
                    <a:gd name="T31" fmla="*/ 41 h 106"/>
                    <a:gd name="T32" fmla="*/ 136 w 168"/>
                    <a:gd name="T33" fmla="*/ 49 h 106"/>
                    <a:gd name="T34" fmla="*/ 142 w 168"/>
                    <a:gd name="T35" fmla="*/ 57 h 106"/>
                    <a:gd name="T36" fmla="*/ 149 w 168"/>
                    <a:gd name="T37" fmla="*/ 66 h 106"/>
                    <a:gd name="T38" fmla="*/ 154 w 168"/>
                    <a:gd name="T39" fmla="*/ 74 h 106"/>
                    <a:gd name="T40" fmla="*/ 159 w 168"/>
                    <a:gd name="T41" fmla="*/ 84 h 106"/>
                    <a:gd name="T42" fmla="*/ 161 w 168"/>
                    <a:gd name="T43" fmla="*/ 92 h 106"/>
                    <a:gd name="T44" fmla="*/ 166 w 168"/>
                    <a:gd name="T45" fmla="*/ 101 h 106"/>
                    <a:gd name="T46" fmla="*/ 163 w 168"/>
                    <a:gd name="T47" fmla="*/ 104 h 106"/>
                    <a:gd name="T48" fmla="*/ 156 w 168"/>
                    <a:gd name="T49" fmla="*/ 97 h 106"/>
                    <a:gd name="T50" fmla="*/ 147 w 168"/>
                    <a:gd name="T51" fmla="*/ 91 h 106"/>
                    <a:gd name="T52" fmla="*/ 139 w 168"/>
                    <a:gd name="T53" fmla="*/ 87 h 106"/>
                    <a:gd name="T54" fmla="*/ 133 w 168"/>
                    <a:gd name="T55" fmla="*/ 78 h 106"/>
                    <a:gd name="T56" fmla="*/ 125 w 168"/>
                    <a:gd name="T57" fmla="*/ 70 h 106"/>
                    <a:gd name="T58" fmla="*/ 116 w 168"/>
                    <a:gd name="T59" fmla="*/ 62 h 106"/>
                    <a:gd name="T60" fmla="*/ 109 w 168"/>
                    <a:gd name="T61" fmla="*/ 55 h 106"/>
                    <a:gd name="T62" fmla="*/ 101 w 168"/>
                    <a:gd name="T63" fmla="*/ 49 h 106"/>
                    <a:gd name="T64" fmla="*/ 90 w 168"/>
                    <a:gd name="T65" fmla="*/ 39 h 106"/>
                    <a:gd name="T66" fmla="*/ 80 w 168"/>
                    <a:gd name="T67" fmla="*/ 34 h 106"/>
                    <a:gd name="T68" fmla="*/ 70 w 168"/>
                    <a:gd name="T69" fmla="*/ 27 h 106"/>
                    <a:gd name="T70" fmla="*/ 62 w 168"/>
                    <a:gd name="T71" fmla="*/ 22 h 106"/>
                    <a:gd name="T72" fmla="*/ 53 w 168"/>
                    <a:gd name="T73" fmla="*/ 24 h 106"/>
                    <a:gd name="T74" fmla="*/ 46 w 168"/>
                    <a:gd name="T75" fmla="*/ 32 h 106"/>
                    <a:gd name="T76" fmla="*/ 42 w 168"/>
                    <a:gd name="T77" fmla="*/ 41 h 106"/>
                    <a:gd name="T78" fmla="*/ 36 w 168"/>
                    <a:gd name="T79" fmla="*/ 49 h 106"/>
                    <a:gd name="T80" fmla="*/ 29 w 168"/>
                    <a:gd name="T81" fmla="*/ 57 h 106"/>
                    <a:gd name="T82" fmla="*/ 24 w 168"/>
                    <a:gd name="T83" fmla="*/ 66 h 106"/>
                    <a:gd name="T84" fmla="*/ 18 w 168"/>
                    <a:gd name="T85" fmla="*/ 74 h 106"/>
                    <a:gd name="T86" fmla="*/ 13 w 168"/>
                    <a:gd name="T87" fmla="*/ 83 h 106"/>
                    <a:gd name="T88" fmla="*/ 7 w 168"/>
                    <a:gd name="T89" fmla="*/ 91 h 106"/>
                    <a:gd name="T90" fmla="*/ 3 w 168"/>
                    <a:gd name="T91" fmla="*/ 99 h 106"/>
                    <a:gd name="T92" fmla="*/ 4 w 168"/>
                    <a:gd name="T93" fmla="*/ 64 h 10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68"/>
                    <a:gd name="T142" fmla="*/ 0 h 106"/>
                    <a:gd name="T143" fmla="*/ 168 w 168"/>
                    <a:gd name="T144" fmla="*/ 106 h 10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68" h="106">
                      <a:moveTo>
                        <a:pt x="13" y="63"/>
                      </a:moveTo>
                      <a:lnTo>
                        <a:pt x="15" y="59"/>
                      </a:lnTo>
                      <a:lnTo>
                        <a:pt x="18" y="55"/>
                      </a:lnTo>
                      <a:lnTo>
                        <a:pt x="21" y="50"/>
                      </a:lnTo>
                      <a:lnTo>
                        <a:pt x="22" y="46"/>
                      </a:lnTo>
                      <a:lnTo>
                        <a:pt x="25" y="42"/>
                      </a:lnTo>
                      <a:lnTo>
                        <a:pt x="27" y="38"/>
                      </a:lnTo>
                      <a:lnTo>
                        <a:pt x="29" y="32"/>
                      </a:lnTo>
                      <a:lnTo>
                        <a:pt x="32" y="28"/>
                      </a:lnTo>
                      <a:lnTo>
                        <a:pt x="36" y="22"/>
                      </a:lnTo>
                      <a:lnTo>
                        <a:pt x="39" y="18"/>
                      </a:lnTo>
                      <a:lnTo>
                        <a:pt x="42" y="14"/>
                      </a:lnTo>
                      <a:lnTo>
                        <a:pt x="46" y="10"/>
                      </a:lnTo>
                      <a:lnTo>
                        <a:pt x="48" y="6"/>
                      </a:lnTo>
                      <a:lnTo>
                        <a:pt x="52" y="3"/>
                      </a:lnTo>
                      <a:lnTo>
                        <a:pt x="56" y="0"/>
                      </a:lnTo>
                      <a:lnTo>
                        <a:pt x="60" y="0"/>
                      </a:lnTo>
                      <a:lnTo>
                        <a:pt x="65" y="0"/>
                      </a:lnTo>
                      <a:lnTo>
                        <a:pt x="69" y="0"/>
                      </a:lnTo>
                      <a:lnTo>
                        <a:pt x="73" y="0"/>
                      </a:lnTo>
                      <a:lnTo>
                        <a:pt x="77" y="0"/>
                      </a:lnTo>
                      <a:lnTo>
                        <a:pt x="83" y="3"/>
                      </a:lnTo>
                      <a:lnTo>
                        <a:pt x="87" y="6"/>
                      </a:lnTo>
                      <a:lnTo>
                        <a:pt x="91" y="7"/>
                      </a:lnTo>
                      <a:lnTo>
                        <a:pt x="95" y="11"/>
                      </a:lnTo>
                      <a:lnTo>
                        <a:pt x="104" y="18"/>
                      </a:lnTo>
                      <a:lnTo>
                        <a:pt x="108" y="21"/>
                      </a:lnTo>
                      <a:lnTo>
                        <a:pt x="114" y="25"/>
                      </a:lnTo>
                      <a:lnTo>
                        <a:pt x="116" y="29"/>
                      </a:lnTo>
                      <a:lnTo>
                        <a:pt x="121" y="32"/>
                      </a:lnTo>
                      <a:lnTo>
                        <a:pt x="125" y="36"/>
                      </a:lnTo>
                      <a:lnTo>
                        <a:pt x="128" y="41"/>
                      </a:lnTo>
                      <a:lnTo>
                        <a:pt x="132" y="45"/>
                      </a:lnTo>
                      <a:lnTo>
                        <a:pt x="136" y="49"/>
                      </a:lnTo>
                      <a:lnTo>
                        <a:pt x="140" y="53"/>
                      </a:lnTo>
                      <a:lnTo>
                        <a:pt x="142" y="57"/>
                      </a:lnTo>
                      <a:lnTo>
                        <a:pt x="146" y="62"/>
                      </a:lnTo>
                      <a:lnTo>
                        <a:pt x="149" y="66"/>
                      </a:lnTo>
                      <a:lnTo>
                        <a:pt x="150" y="70"/>
                      </a:lnTo>
                      <a:lnTo>
                        <a:pt x="154" y="74"/>
                      </a:lnTo>
                      <a:lnTo>
                        <a:pt x="156" y="80"/>
                      </a:lnTo>
                      <a:lnTo>
                        <a:pt x="159" y="84"/>
                      </a:lnTo>
                      <a:lnTo>
                        <a:pt x="160" y="88"/>
                      </a:lnTo>
                      <a:lnTo>
                        <a:pt x="161" y="92"/>
                      </a:lnTo>
                      <a:lnTo>
                        <a:pt x="164" y="97"/>
                      </a:lnTo>
                      <a:lnTo>
                        <a:pt x="166" y="101"/>
                      </a:lnTo>
                      <a:lnTo>
                        <a:pt x="167" y="105"/>
                      </a:lnTo>
                      <a:lnTo>
                        <a:pt x="163" y="104"/>
                      </a:lnTo>
                      <a:lnTo>
                        <a:pt x="160" y="99"/>
                      </a:lnTo>
                      <a:lnTo>
                        <a:pt x="156" y="97"/>
                      </a:lnTo>
                      <a:lnTo>
                        <a:pt x="152" y="94"/>
                      </a:lnTo>
                      <a:lnTo>
                        <a:pt x="147" y="91"/>
                      </a:lnTo>
                      <a:lnTo>
                        <a:pt x="143" y="90"/>
                      </a:lnTo>
                      <a:lnTo>
                        <a:pt x="139" y="87"/>
                      </a:lnTo>
                      <a:lnTo>
                        <a:pt x="136" y="83"/>
                      </a:lnTo>
                      <a:lnTo>
                        <a:pt x="133" y="78"/>
                      </a:lnTo>
                      <a:lnTo>
                        <a:pt x="129" y="76"/>
                      </a:lnTo>
                      <a:lnTo>
                        <a:pt x="125" y="70"/>
                      </a:lnTo>
                      <a:lnTo>
                        <a:pt x="121" y="66"/>
                      </a:lnTo>
                      <a:lnTo>
                        <a:pt x="116" y="62"/>
                      </a:lnTo>
                      <a:lnTo>
                        <a:pt x="112" y="59"/>
                      </a:lnTo>
                      <a:lnTo>
                        <a:pt x="109" y="55"/>
                      </a:lnTo>
                      <a:lnTo>
                        <a:pt x="105" y="52"/>
                      </a:lnTo>
                      <a:lnTo>
                        <a:pt x="101" y="49"/>
                      </a:lnTo>
                      <a:lnTo>
                        <a:pt x="95" y="45"/>
                      </a:lnTo>
                      <a:lnTo>
                        <a:pt x="90" y="39"/>
                      </a:lnTo>
                      <a:lnTo>
                        <a:pt x="86" y="36"/>
                      </a:lnTo>
                      <a:lnTo>
                        <a:pt x="80" y="34"/>
                      </a:lnTo>
                      <a:lnTo>
                        <a:pt x="76" y="31"/>
                      </a:lnTo>
                      <a:lnTo>
                        <a:pt x="70" y="27"/>
                      </a:lnTo>
                      <a:lnTo>
                        <a:pt x="66" y="24"/>
                      </a:lnTo>
                      <a:lnTo>
                        <a:pt x="62" y="22"/>
                      </a:lnTo>
                      <a:lnTo>
                        <a:pt x="58" y="21"/>
                      </a:lnTo>
                      <a:lnTo>
                        <a:pt x="53" y="24"/>
                      </a:lnTo>
                      <a:lnTo>
                        <a:pt x="51" y="29"/>
                      </a:lnTo>
                      <a:lnTo>
                        <a:pt x="46" y="32"/>
                      </a:lnTo>
                      <a:lnTo>
                        <a:pt x="45" y="36"/>
                      </a:lnTo>
                      <a:lnTo>
                        <a:pt x="42" y="41"/>
                      </a:lnTo>
                      <a:lnTo>
                        <a:pt x="39" y="45"/>
                      </a:lnTo>
                      <a:lnTo>
                        <a:pt x="36" y="49"/>
                      </a:lnTo>
                      <a:lnTo>
                        <a:pt x="34" y="53"/>
                      </a:lnTo>
                      <a:lnTo>
                        <a:pt x="29" y="57"/>
                      </a:lnTo>
                      <a:lnTo>
                        <a:pt x="27" y="62"/>
                      </a:lnTo>
                      <a:lnTo>
                        <a:pt x="24" y="66"/>
                      </a:lnTo>
                      <a:lnTo>
                        <a:pt x="21" y="70"/>
                      </a:lnTo>
                      <a:lnTo>
                        <a:pt x="18" y="74"/>
                      </a:lnTo>
                      <a:lnTo>
                        <a:pt x="15" y="78"/>
                      </a:lnTo>
                      <a:lnTo>
                        <a:pt x="13" y="83"/>
                      </a:lnTo>
                      <a:lnTo>
                        <a:pt x="10" y="87"/>
                      </a:lnTo>
                      <a:lnTo>
                        <a:pt x="7" y="91"/>
                      </a:lnTo>
                      <a:lnTo>
                        <a:pt x="6" y="95"/>
                      </a:lnTo>
                      <a:lnTo>
                        <a:pt x="3" y="99"/>
                      </a:lnTo>
                      <a:lnTo>
                        <a:pt x="0" y="104"/>
                      </a:lnTo>
                      <a:lnTo>
                        <a:pt x="4" y="64"/>
                      </a:lnTo>
                    </a:path>
                  </a:pathLst>
                </a:custGeom>
                <a:solidFill>
                  <a:srgbClr val="00CC00"/>
                </a:solidFill>
                <a:ln w="12700" cap="rnd">
                  <a:solidFill>
                    <a:srgbClr val="00CC00"/>
                  </a:solidFill>
                  <a:round/>
                  <a:headEnd/>
                  <a:tailEnd/>
                </a:ln>
              </p:spPr>
              <p:txBody>
                <a:bodyPr/>
                <a:lstStyle/>
                <a:p>
                  <a:endParaRPr lang="en-US"/>
                </a:p>
              </p:txBody>
            </p:sp>
            <p:sp>
              <p:nvSpPr>
                <p:cNvPr id="3290" name="Freeform 826"/>
                <p:cNvSpPr>
                  <a:spLocks/>
                </p:cNvSpPr>
                <p:nvPr/>
              </p:nvSpPr>
              <p:spPr bwMode="auto">
                <a:xfrm>
                  <a:off x="4075" y="2265"/>
                  <a:ext cx="152" cy="107"/>
                </a:xfrm>
                <a:custGeom>
                  <a:avLst/>
                  <a:gdLst>
                    <a:gd name="T0" fmla="*/ 1 w 206"/>
                    <a:gd name="T1" fmla="*/ 2 h 131"/>
                    <a:gd name="T2" fmla="*/ 1 w 206"/>
                    <a:gd name="T3" fmla="*/ 2 h 131"/>
                    <a:gd name="T4" fmla="*/ 1 w 206"/>
                    <a:gd name="T5" fmla="*/ 2 h 131"/>
                    <a:gd name="T6" fmla="*/ 1 w 206"/>
                    <a:gd name="T7" fmla="*/ 2 h 131"/>
                    <a:gd name="T8" fmla="*/ 1 w 206"/>
                    <a:gd name="T9" fmla="*/ 2 h 131"/>
                    <a:gd name="T10" fmla="*/ 1 w 206"/>
                    <a:gd name="T11" fmla="*/ 2 h 131"/>
                    <a:gd name="T12" fmla="*/ 1 w 206"/>
                    <a:gd name="T13" fmla="*/ 2 h 131"/>
                    <a:gd name="T14" fmla="*/ 1 w 206"/>
                    <a:gd name="T15" fmla="*/ 0 h 131"/>
                    <a:gd name="T16" fmla="*/ 1 w 206"/>
                    <a:gd name="T17" fmla="*/ 0 h 131"/>
                    <a:gd name="T18" fmla="*/ 1 w 206"/>
                    <a:gd name="T19" fmla="*/ 0 h 131"/>
                    <a:gd name="T20" fmla="*/ 1 w 206"/>
                    <a:gd name="T21" fmla="*/ 2 h 131"/>
                    <a:gd name="T22" fmla="*/ 1 w 206"/>
                    <a:gd name="T23" fmla="*/ 2 h 131"/>
                    <a:gd name="T24" fmla="*/ 1 w 206"/>
                    <a:gd name="T25" fmla="*/ 2 h 131"/>
                    <a:gd name="T26" fmla="*/ 1 w 206"/>
                    <a:gd name="T27" fmla="*/ 2 h 131"/>
                    <a:gd name="T28" fmla="*/ 1 w 206"/>
                    <a:gd name="T29" fmla="*/ 2 h 131"/>
                    <a:gd name="T30" fmla="*/ 1 w 206"/>
                    <a:gd name="T31" fmla="*/ 2 h 131"/>
                    <a:gd name="T32" fmla="*/ 1 w 206"/>
                    <a:gd name="T33" fmla="*/ 2 h 131"/>
                    <a:gd name="T34" fmla="*/ 1 w 206"/>
                    <a:gd name="T35" fmla="*/ 2 h 131"/>
                    <a:gd name="T36" fmla="*/ 1 w 206"/>
                    <a:gd name="T37" fmla="*/ 2 h 131"/>
                    <a:gd name="T38" fmla="*/ 1 w 206"/>
                    <a:gd name="T39" fmla="*/ 3 h 131"/>
                    <a:gd name="T40" fmla="*/ 1 w 206"/>
                    <a:gd name="T41" fmla="*/ 3 h 131"/>
                    <a:gd name="T42" fmla="*/ 1 w 206"/>
                    <a:gd name="T43" fmla="*/ 4 h 131"/>
                    <a:gd name="T44" fmla="*/ 1 w 206"/>
                    <a:gd name="T45" fmla="*/ 4 h 131"/>
                    <a:gd name="T46" fmla="*/ 1 w 206"/>
                    <a:gd name="T47" fmla="*/ 4 h 131"/>
                    <a:gd name="T48" fmla="*/ 1 w 206"/>
                    <a:gd name="T49" fmla="*/ 4 h 131"/>
                    <a:gd name="T50" fmla="*/ 1 w 206"/>
                    <a:gd name="T51" fmla="*/ 4 h 131"/>
                    <a:gd name="T52" fmla="*/ 1 w 206"/>
                    <a:gd name="T53" fmla="*/ 3 h 131"/>
                    <a:gd name="T54" fmla="*/ 1 w 206"/>
                    <a:gd name="T55" fmla="*/ 3 h 131"/>
                    <a:gd name="T56" fmla="*/ 1 w 206"/>
                    <a:gd name="T57" fmla="*/ 2 h 131"/>
                    <a:gd name="T58" fmla="*/ 1 w 206"/>
                    <a:gd name="T59" fmla="*/ 2 h 131"/>
                    <a:gd name="T60" fmla="*/ 1 w 206"/>
                    <a:gd name="T61" fmla="*/ 2 h 131"/>
                    <a:gd name="T62" fmla="*/ 1 w 206"/>
                    <a:gd name="T63" fmla="*/ 2 h 131"/>
                    <a:gd name="T64" fmla="*/ 1 w 206"/>
                    <a:gd name="T65" fmla="*/ 2 h 131"/>
                    <a:gd name="T66" fmla="*/ 1 w 206"/>
                    <a:gd name="T67" fmla="*/ 2 h 131"/>
                    <a:gd name="T68" fmla="*/ 1 w 206"/>
                    <a:gd name="T69" fmla="*/ 2 h 131"/>
                    <a:gd name="T70" fmla="*/ 1 w 206"/>
                    <a:gd name="T71" fmla="*/ 2 h 131"/>
                    <a:gd name="T72" fmla="*/ 1 w 206"/>
                    <a:gd name="T73" fmla="*/ 2 h 131"/>
                    <a:gd name="T74" fmla="*/ 1 w 206"/>
                    <a:gd name="T75" fmla="*/ 2 h 131"/>
                    <a:gd name="T76" fmla="*/ 1 w 206"/>
                    <a:gd name="T77" fmla="*/ 2 h 131"/>
                    <a:gd name="T78" fmla="*/ 1 w 206"/>
                    <a:gd name="T79" fmla="*/ 2 h 131"/>
                    <a:gd name="T80" fmla="*/ 1 w 206"/>
                    <a:gd name="T81" fmla="*/ 2 h 131"/>
                    <a:gd name="T82" fmla="*/ 1 w 206"/>
                    <a:gd name="T83" fmla="*/ 2 h 131"/>
                    <a:gd name="T84" fmla="*/ 1 w 206"/>
                    <a:gd name="T85" fmla="*/ 3 h 131"/>
                    <a:gd name="T86" fmla="*/ 1 w 206"/>
                    <a:gd name="T87" fmla="*/ 3 h 131"/>
                    <a:gd name="T88" fmla="*/ 1 w 206"/>
                    <a:gd name="T89" fmla="*/ 4 h 131"/>
                    <a:gd name="T90" fmla="*/ 1 w 206"/>
                    <a:gd name="T91" fmla="*/ 4 h 131"/>
                    <a:gd name="T92" fmla="*/ 1 w 206"/>
                    <a:gd name="T93" fmla="*/ 2 h 13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206"/>
                    <a:gd name="T142" fmla="*/ 0 h 131"/>
                    <a:gd name="T143" fmla="*/ 206 w 206"/>
                    <a:gd name="T144" fmla="*/ 131 h 13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206" h="131">
                      <a:moveTo>
                        <a:pt x="16" y="78"/>
                      </a:moveTo>
                      <a:lnTo>
                        <a:pt x="19" y="73"/>
                      </a:lnTo>
                      <a:lnTo>
                        <a:pt x="22" y="68"/>
                      </a:lnTo>
                      <a:lnTo>
                        <a:pt x="26" y="62"/>
                      </a:lnTo>
                      <a:lnTo>
                        <a:pt x="28" y="57"/>
                      </a:lnTo>
                      <a:lnTo>
                        <a:pt x="31" y="52"/>
                      </a:lnTo>
                      <a:lnTo>
                        <a:pt x="33" y="47"/>
                      </a:lnTo>
                      <a:lnTo>
                        <a:pt x="36" y="40"/>
                      </a:lnTo>
                      <a:lnTo>
                        <a:pt x="40" y="35"/>
                      </a:lnTo>
                      <a:lnTo>
                        <a:pt x="45" y="28"/>
                      </a:lnTo>
                      <a:lnTo>
                        <a:pt x="48" y="23"/>
                      </a:lnTo>
                      <a:lnTo>
                        <a:pt x="52" y="17"/>
                      </a:lnTo>
                      <a:lnTo>
                        <a:pt x="57" y="12"/>
                      </a:lnTo>
                      <a:lnTo>
                        <a:pt x="59" y="7"/>
                      </a:lnTo>
                      <a:lnTo>
                        <a:pt x="64" y="3"/>
                      </a:lnTo>
                      <a:lnTo>
                        <a:pt x="69" y="0"/>
                      </a:lnTo>
                      <a:lnTo>
                        <a:pt x="74" y="0"/>
                      </a:lnTo>
                      <a:lnTo>
                        <a:pt x="79" y="0"/>
                      </a:lnTo>
                      <a:lnTo>
                        <a:pt x="84" y="0"/>
                      </a:lnTo>
                      <a:lnTo>
                        <a:pt x="90" y="0"/>
                      </a:lnTo>
                      <a:lnTo>
                        <a:pt x="95" y="0"/>
                      </a:lnTo>
                      <a:lnTo>
                        <a:pt x="102" y="3"/>
                      </a:lnTo>
                      <a:lnTo>
                        <a:pt x="107" y="7"/>
                      </a:lnTo>
                      <a:lnTo>
                        <a:pt x="112" y="9"/>
                      </a:lnTo>
                      <a:lnTo>
                        <a:pt x="117" y="14"/>
                      </a:lnTo>
                      <a:lnTo>
                        <a:pt x="127" y="23"/>
                      </a:lnTo>
                      <a:lnTo>
                        <a:pt x="133" y="26"/>
                      </a:lnTo>
                      <a:lnTo>
                        <a:pt x="140" y="31"/>
                      </a:lnTo>
                      <a:lnTo>
                        <a:pt x="143" y="36"/>
                      </a:lnTo>
                      <a:lnTo>
                        <a:pt x="148" y="40"/>
                      </a:lnTo>
                      <a:lnTo>
                        <a:pt x="153" y="45"/>
                      </a:lnTo>
                      <a:lnTo>
                        <a:pt x="157" y="50"/>
                      </a:lnTo>
                      <a:lnTo>
                        <a:pt x="162" y="55"/>
                      </a:lnTo>
                      <a:lnTo>
                        <a:pt x="167" y="61"/>
                      </a:lnTo>
                      <a:lnTo>
                        <a:pt x="172" y="66"/>
                      </a:lnTo>
                      <a:lnTo>
                        <a:pt x="174" y="71"/>
                      </a:lnTo>
                      <a:lnTo>
                        <a:pt x="179" y="76"/>
                      </a:lnTo>
                      <a:lnTo>
                        <a:pt x="183" y="81"/>
                      </a:lnTo>
                      <a:lnTo>
                        <a:pt x="184" y="87"/>
                      </a:lnTo>
                      <a:lnTo>
                        <a:pt x="189" y="92"/>
                      </a:lnTo>
                      <a:lnTo>
                        <a:pt x="191" y="99"/>
                      </a:lnTo>
                      <a:lnTo>
                        <a:pt x="195" y="104"/>
                      </a:lnTo>
                      <a:lnTo>
                        <a:pt x="196" y="109"/>
                      </a:lnTo>
                      <a:lnTo>
                        <a:pt x="198" y="114"/>
                      </a:lnTo>
                      <a:lnTo>
                        <a:pt x="202" y="120"/>
                      </a:lnTo>
                      <a:lnTo>
                        <a:pt x="203" y="125"/>
                      </a:lnTo>
                      <a:lnTo>
                        <a:pt x="205" y="130"/>
                      </a:lnTo>
                      <a:lnTo>
                        <a:pt x="200" y="128"/>
                      </a:lnTo>
                      <a:lnTo>
                        <a:pt x="196" y="123"/>
                      </a:lnTo>
                      <a:lnTo>
                        <a:pt x="191" y="120"/>
                      </a:lnTo>
                      <a:lnTo>
                        <a:pt x="186" y="116"/>
                      </a:lnTo>
                      <a:lnTo>
                        <a:pt x="181" y="113"/>
                      </a:lnTo>
                      <a:lnTo>
                        <a:pt x="176" y="111"/>
                      </a:lnTo>
                      <a:lnTo>
                        <a:pt x="171" y="107"/>
                      </a:lnTo>
                      <a:lnTo>
                        <a:pt x="167" y="102"/>
                      </a:lnTo>
                      <a:lnTo>
                        <a:pt x="164" y="97"/>
                      </a:lnTo>
                      <a:lnTo>
                        <a:pt x="158" y="94"/>
                      </a:lnTo>
                      <a:lnTo>
                        <a:pt x="153" y="87"/>
                      </a:lnTo>
                      <a:lnTo>
                        <a:pt x="148" y="81"/>
                      </a:lnTo>
                      <a:lnTo>
                        <a:pt x="143" y="76"/>
                      </a:lnTo>
                      <a:lnTo>
                        <a:pt x="138" y="73"/>
                      </a:lnTo>
                      <a:lnTo>
                        <a:pt x="134" y="68"/>
                      </a:lnTo>
                      <a:lnTo>
                        <a:pt x="129" y="64"/>
                      </a:lnTo>
                      <a:lnTo>
                        <a:pt x="124" y="61"/>
                      </a:lnTo>
                      <a:lnTo>
                        <a:pt x="117" y="55"/>
                      </a:lnTo>
                      <a:lnTo>
                        <a:pt x="110" y="49"/>
                      </a:lnTo>
                      <a:lnTo>
                        <a:pt x="105" y="45"/>
                      </a:lnTo>
                      <a:lnTo>
                        <a:pt x="98" y="42"/>
                      </a:lnTo>
                      <a:lnTo>
                        <a:pt x="93" y="38"/>
                      </a:lnTo>
                      <a:lnTo>
                        <a:pt x="86" y="33"/>
                      </a:lnTo>
                      <a:lnTo>
                        <a:pt x="81" y="29"/>
                      </a:lnTo>
                      <a:lnTo>
                        <a:pt x="76" y="28"/>
                      </a:lnTo>
                      <a:lnTo>
                        <a:pt x="71" y="26"/>
                      </a:lnTo>
                      <a:lnTo>
                        <a:pt x="65" y="29"/>
                      </a:lnTo>
                      <a:lnTo>
                        <a:pt x="62" y="36"/>
                      </a:lnTo>
                      <a:lnTo>
                        <a:pt x="57" y="40"/>
                      </a:lnTo>
                      <a:lnTo>
                        <a:pt x="55" y="45"/>
                      </a:lnTo>
                      <a:lnTo>
                        <a:pt x="52" y="50"/>
                      </a:lnTo>
                      <a:lnTo>
                        <a:pt x="48" y="55"/>
                      </a:lnTo>
                      <a:lnTo>
                        <a:pt x="45" y="61"/>
                      </a:lnTo>
                      <a:lnTo>
                        <a:pt x="41" y="66"/>
                      </a:lnTo>
                      <a:lnTo>
                        <a:pt x="36" y="71"/>
                      </a:lnTo>
                      <a:lnTo>
                        <a:pt x="33" y="76"/>
                      </a:lnTo>
                      <a:lnTo>
                        <a:pt x="29" y="81"/>
                      </a:lnTo>
                      <a:lnTo>
                        <a:pt x="26" y="87"/>
                      </a:lnTo>
                      <a:lnTo>
                        <a:pt x="22" y="92"/>
                      </a:lnTo>
                      <a:lnTo>
                        <a:pt x="19" y="97"/>
                      </a:lnTo>
                      <a:lnTo>
                        <a:pt x="16" y="102"/>
                      </a:lnTo>
                      <a:lnTo>
                        <a:pt x="12" y="107"/>
                      </a:lnTo>
                      <a:lnTo>
                        <a:pt x="9" y="113"/>
                      </a:lnTo>
                      <a:lnTo>
                        <a:pt x="7" y="118"/>
                      </a:lnTo>
                      <a:lnTo>
                        <a:pt x="3" y="123"/>
                      </a:lnTo>
                      <a:lnTo>
                        <a:pt x="0" y="128"/>
                      </a:lnTo>
                      <a:lnTo>
                        <a:pt x="5" y="80"/>
                      </a:lnTo>
                    </a:path>
                  </a:pathLst>
                </a:custGeom>
                <a:solidFill>
                  <a:srgbClr val="00CC00"/>
                </a:solidFill>
                <a:ln w="12700" cap="rnd">
                  <a:solidFill>
                    <a:srgbClr val="00CC00"/>
                  </a:solidFill>
                  <a:round/>
                  <a:headEnd/>
                  <a:tailEnd/>
                </a:ln>
              </p:spPr>
              <p:txBody>
                <a:bodyPr/>
                <a:lstStyle/>
                <a:p>
                  <a:endParaRPr lang="en-US"/>
                </a:p>
              </p:txBody>
            </p:sp>
            <p:sp>
              <p:nvSpPr>
                <p:cNvPr id="3291" name="Freeform 827"/>
                <p:cNvSpPr>
                  <a:spLocks/>
                </p:cNvSpPr>
                <p:nvPr/>
              </p:nvSpPr>
              <p:spPr bwMode="auto">
                <a:xfrm>
                  <a:off x="3897" y="2160"/>
                  <a:ext cx="186" cy="118"/>
                </a:xfrm>
                <a:custGeom>
                  <a:avLst/>
                  <a:gdLst>
                    <a:gd name="T0" fmla="*/ 168 w 186"/>
                    <a:gd name="T1" fmla="*/ 66 h 118"/>
                    <a:gd name="T2" fmla="*/ 162 w 186"/>
                    <a:gd name="T3" fmla="*/ 56 h 118"/>
                    <a:gd name="T4" fmla="*/ 157 w 186"/>
                    <a:gd name="T5" fmla="*/ 47 h 118"/>
                    <a:gd name="T6" fmla="*/ 152 w 186"/>
                    <a:gd name="T7" fmla="*/ 36 h 118"/>
                    <a:gd name="T8" fmla="*/ 145 w 186"/>
                    <a:gd name="T9" fmla="*/ 25 h 118"/>
                    <a:gd name="T10" fmla="*/ 138 w 186"/>
                    <a:gd name="T11" fmla="*/ 16 h 118"/>
                    <a:gd name="T12" fmla="*/ 132 w 186"/>
                    <a:gd name="T13" fmla="*/ 6 h 118"/>
                    <a:gd name="T14" fmla="*/ 123 w 186"/>
                    <a:gd name="T15" fmla="*/ 0 h 118"/>
                    <a:gd name="T16" fmla="*/ 113 w 186"/>
                    <a:gd name="T17" fmla="*/ 0 h 118"/>
                    <a:gd name="T18" fmla="*/ 104 w 186"/>
                    <a:gd name="T19" fmla="*/ 0 h 118"/>
                    <a:gd name="T20" fmla="*/ 93 w 186"/>
                    <a:gd name="T21" fmla="*/ 3 h 118"/>
                    <a:gd name="T22" fmla="*/ 84 w 186"/>
                    <a:gd name="T23" fmla="*/ 8 h 118"/>
                    <a:gd name="T24" fmla="*/ 70 w 186"/>
                    <a:gd name="T25" fmla="*/ 20 h 118"/>
                    <a:gd name="T26" fmla="*/ 59 w 186"/>
                    <a:gd name="T27" fmla="*/ 28 h 118"/>
                    <a:gd name="T28" fmla="*/ 51 w 186"/>
                    <a:gd name="T29" fmla="*/ 36 h 118"/>
                    <a:gd name="T30" fmla="*/ 44 w 186"/>
                    <a:gd name="T31" fmla="*/ 45 h 118"/>
                    <a:gd name="T32" fmla="*/ 34 w 186"/>
                    <a:gd name="T33" fmla="*/ 55 h 118"/>
                    <a:gd name="T34" fmla="*/ 28 w 186"/>
                    <a:gd name="T35" fmla="*/ 64 h 118"/>
                    <a:gd name="T36" fmla="*/ 20 w 186"/>
                    <a:gd name="T37" fmla="*/ 73 h 118"/>
                    <a:gd name="T38" fmla="*/ 14 w 186"/>
                    <a:gd name="T39" fmla="*/ 83 h 118"/>
                    <a:gd name="T40" fmla="*/ 9 w 186"/>
                    <a:gd name="T41" fmla="*/ 94 h 118"/>
                    <a:gd name="T42" fmla="*/ 6 w 186"/>
                    <a:gd name="T43" fmla="*/ 103 h 118"/>
                    <a:gd name="T44" fmla="*/ 2 w 186"/>
                    <a:gd name="T45" fmla="*/ 112 h 118"/>
                    <a:gd name="T46" fmla="*/ 5 w 186"/>
                    <a:gd name="T47" fmla="*/ 115 h 118"/>
                    <a:gd name="T48" fmla="*/ 12 w 186"/>
                    <a:gd name="T49" fmla="*/ 108 h 118"/>
                    <a:gd name="T50" fmla="*/ 22 w 186"/>
                    <a:gd name="T51" fmla="*/ 101 h 118"/>
                    <a:gd name="T52" fmla="*/ 31 w 186"/>
                    <a:gd name="T53" fmla="*/ 97 h 118"/>
                    <a:gd name="T54" fmla="*/ 37 w 186"/>
                    <a:gd name="T55" fmla="*/ 87 h 118"/>
                    <a:gd name="T56" fmla="*/ 47 w 186"/>
                    <a:gd name="T57" fmla="*/ 78 h 118"/>
                    <a:gd name="T58" fmla="*/ 56 w 186"/>
                    <a:gd name="T59" fmla="*/ 69 h 118"/>
                    <a:gd name="T60" fmla="*/ 64 w 186"/>
                    <a:gd name="T61" fmla="*/ 61 h 118"/>
                    <a:gd name="T62" fmla="*/ 73 w 186"/>
                    <a:gd name="T63" fmla="*/ 55 h 118"/>
                    <a:gd name="T64" fmla="*/ 86 w 186"/>
                    <a:gd name="T65" fmla="*/ 44 h 118"/>
                    <a:gd name="T66" fmla="*/ 96 w 186"/>
                    <a:gd name="T67" fmla="*/ 37 h 118"/>
                    <a:gd name="T68" fmla="*/ 107 w 186"/>
                    <a:gd name="T69" fmla="*/ 30 h 118"/>
                    <a:gd name="T70" fmla="*/ 117 w 186"/>
                    <a:gd name="T71" fmla="*/ 25 h 118"/>
                    <a:gd name="T72" fmla="*/ 126 w 186"/>
                    <a:gd name="T73" fmla="*/ 27 h 118"/>
                    <a:gd name="T74" fmla="*/ 134 w 186"/>
                    <a:gd name="T75" fmla="*/ 36 h 118"/>
                    <a:gd name="T76" fmla="*/ 138 w 186"/>
                    <a:gd name="T77" fmla="*/ 45 h 118"/>
                    <a:gd name="T78" fmla="*/ 145 w 186"/>
                    <a:gd name="T79" fmla="*/ 55 h 118"/>
                    <a:gd name="T80" fmla="*/ 152 w 186"/>
                    <a:gd name="T81" fmla="*/ 64 h 118"/>
                    <a:gd name="T82" fmla="*/ 159 w 186"/>
                    <a:gd name="T83" fmla="*/ 73 h 118"/>
                    <a:gd name="T84" fmla="*/ 165 w 186"/>
                    <a:gd name="T85" fmla="*/ 83 h 118"/>
                    <a:gd name="T86" fmla="*/ 171 w 186"/>
                    <a:gd name="T87" fmla="*/ 92 h 118"/>
                    <a:gd name="T88" fmla="*/ 177 w 186"/>
                    <a:gd name="T89" fmla="*/ 101 h 118"/>
                    <a:gd name="T90" fmla="*/ 182 w 186"/>
                    <a:gd name="T91" fmla="*/ 111 h 118"/>
                    <a:gd name="T92" fmla="*/ 180 w 186"/>
                    <a:gd name="T93" fmla="*/ 72 h 11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6"/>
                    <a:gd name="T142" fmla="*/ 0 h 118"/>
                    <a:gd name="T143" fmla="*/ 186 w 186"/>
                    <a:gd name="T144" fmla="*/ 118 h 11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6" h="118">
                      <a:moveTo>
                        <a:pt x="171" y="70"/>
                      </a:moveTo>
                      <a:lnTo>
                        <a:pt x="168" y="66"/>
                      </a:lnTo>
                      <a:lnTo>
                        <a:pt x="165" y="61"/>
                      </a:lnTo>
                      <a:lnTo>
                        <a:pt x="162" y="56"/>
                      </a:lnTo>
                      <a:lnTo>
                        <a:pt x="160" y="51"/>
                      </a:lnTo>
                      <a:lnTo>
                        <a:pt x="157" y="47"/>
                      </a:lnTo>
                      <a:lnTo>
                        <a:pt x="155" y="42"/>
                      </a:lnTo>
                      <a:lnTo>
                        <a:pt x="152" y="36"/>
                      </a:lnTo>
                      <a:lnTo>
                        <a:pt x="149" y="31"/>
                      </a:lnTo>
                      <a:lnTo>
                        <a:pt x="145" y="25"/>
                      </a:lnTo>
                      <a:lnTo>
                        <a:pt x="141" y="20"/>
                      </a:lnTo>
                      <a:lnTo>
                        <a:pt x="138" y="16"/>
                      </a:lnTo>
                      <a:lnTo>
                        <a:pt x="134" y="11"/>
                      </a:lnTo>
                      <a:lnTo>
                        <a:pt x="132" y="6"/>
                      </a:lnTo>
                      <a:lnTo>
                        <a:pt x="127" y="3"/>
                      </a:lnTo>
                      <a:lnTo>
                        <a:pt x="123" y="0"/>
                      </a:lnTo>
                      <a:lnTo>
                        <a:pt x="118" y="0"/>
                      </a:lnTo>
                      <a:lnTo>
                        <a:pt x="113" y="0"/>
                      </a:lnTo>
                      <a:lnTo>
                        <a:pt x="109" y="0"/>
                      </a:lnTo>
                      <a:lnTo>
                        <a:pt x="104" y="0"/>
                      </a:lnTo>
                      <a:lnTo>
                        <a:pt x="99" y="0"/>
                      </a:lnTo>
                      <a:lnTo>
                        <a:pt x="93" y="3"/>
                      </a:lnTo>
                      <a:lnTo>
                        <a:pt x="89" y="6"/>
                      </a:lnTo>
                      <a:lnTo>
                        <a:pt x="84" y="8"/>
                      </a:lnTo>
                      <a:lnTo>
                        <a:pt x="79" y="12"/>
                      </a:lnTo>
                      <a:lnTo>
                        <a:pt x="70" y="20"/>
                      </a:lnTo>
                      <a:lnTo>
                        <a:pt x="65" y="23"/>
                      </a:lnTo>
                      <a:lnTo>
                        <a:pt x="59" y="28"/>
                      </a:lnTo>
                      <a:lnTo>
                        <a:pt x="56" y="33"/>
                      </a:lnTo>
                      <a:lnTo>
                        <a:pt x="51" y="36"/>
                      </a:lnTo>
                      <a:lnTo>
                        <a:pt x="47" y="41"/>
                      </a:lnTo>
                      <a:lnTo>
                        <a:pt x="44" y="45"/>
                      </a:lnTo>
                      <a:lnTo>
                        <a:pt x="39" y="50"/>
                      </a:lnTo>
                      <a:lnTo>
                        <a:pt x="34" y="55"/>
                      </a:lnTo>
                      <a:lnTo>
                        <a:pt x="30" y="59"/>
                      </a:lnTo>
                      <a:lnTo>
                        <a:pt x="28" y="64"/>
                      </a:lnTo>
                      <a:lnTo>
                        <a:pt x="23" y="69"/>
                      </a:lnTo>
                      <a:lnTo>
                        <a:pt x="20" y="73"/>
                      </a:lnTo>
                      <a:lnTo>
                        <a:pt x="19" y="78"/>
                      </a:lnTo>
                      <a:lnTo>
                        <a:pt x="14" y="83"/>
                      </a:lnTo>
                      <a:lnTo>
                        <a:pt x="12" y="89"/>
                      </a:lnTo>
                      <a:lnTo>
                        <a:pt x="9" y="94"/>
                      </a:lnTo>
                      <a:lnTo>
                        <a:pt x="8" y="98"/>
                      </a:lnTo>
                      <a:lnTo>
                        <a:pt x="6" y="103"/>
                      </a:lnTo>
                      <a:lnTo>
                        <a:pt x="3" y="108"/>
                      </a:lnTo>
                      <a:lnTo>
                        <a:pt x="2" y="112"/>
                      </a:lnTo>
                      <a:lnTo>
                        <a:pt x="0" y="117"/>
                      </a:lnTo>
                      <a:lnTo>
                        <a:pt x="5" y="115"/>
                      </a:lnTo>
                      <a:lnTo>
                        <a:pt x="8" y="111"/>
                      </a:lnTo>
                      <a:lnTo>
                        <a:pt x="12" y="108"/>
                      </a:lnTo>
                      <a:lnTo>
                        <a:pt x="17" y="105"/>
                      </a:lnTo>
                      <a:lnTo>
                        <a:pt x="22" y="101"/>
                      </a:lnTo>
                      <a:lnTo>
                        <a:pt x="26" y="100"/>
                      </a:lnTo>
                      <a:lnTo>
                        <a:pt x="31" y="97"/>
                      </a:lnTo>
                      <a:lnTo>
                        <a:pt x="34" y="92"/>
                      </a:lnTo>
                      <a:lnTo>
                        <a:pt x="37" y="87"/>
                      </a:lnTo>
                      <a:lnTo>
                        <a:pt x="42" y="84"/>
                      </a:lnTo>
                      <a:lnTo>
                        <a:pt x="47" y="78"/>
                      </a:lnTo>
                      <a:lnTo>
                        <a:pt x="51" y="73"/>
                      </a:lnTo>
                      <a:lnTo>
                        <a:pt x="56" y="69"/>
                      </a:lnTo>
                      <a:lnTo>
                        <a:pt x="61" y="66"/>
                      </a:lnTo>
                      <a:lnTo>
                        <a:pt x="64" y="61"/>
                      </a:lnTo>
                      <a:lnTo>
                        <a:pt x="68" y="58"/>
                      </a:lnTo>
                      <a:lnTo>
                        <a:pt x="73" y="55"/>
                      </a:lnTo>
                      <a:lnTo>
                        <a:pt x="79" y="50"/>
                      </a:lnTo>
                      <a:lnTo>
                        <a:pt x="86" y="44"/>
                      </a:lnTo>
                      <a:lnTo>
                        <a:pt x="90" y="41"/>
                      </a:lnTo>
                      <a:lnTo>
                        <a:pt x="96" y="37"/>
                      </a:lnTo>
                      <a:lnTo>
                        <a:pt x="101" y="34"/>
                      </a:lnTo>
                      <a:lnTo>
                        <a:pt x="107" y="30"/>
                      </a:lnTo>
                      <a:lnTo>
                        <a:pt x="112" y="27"/>
                      </a:lnTo>
                      <a:lnTo>
                        <a:pt x="117" y="25"/>
                      </a:lnTo>
                      <a:lnTo>
                        <a:pt x="121" y="23"/>
                      </a:lnTo>
                      <a:lnTo>
                        <a:pt x="126" y="27"/>
                      </a:lnTo>
                      <a:lnTo>
                        <a:pt x="129" y="33"/>
                      </a:lnTo>
                      <a:lnTo>
                        <a:pt x="134" y="36"/>
                      </a:lnTo>
                      <a:lnTo>
                        <a:pt x="135" y="41"/>
                      </a:lnTo>
                      <a:lnTo>
                        <a:pt x="138" y="45"/>
                      </a:lnTo>
                      <a:lnTo>
                        <a:pt x="141" y="50"/>
                      </a:lnTo>
                      <a:lnTo>
                        <a:pt x="145" y="55"/>
                      </a:lnTo>
                      <a:lnTo>
                        <a:pt x="148" y="59"/>
                      </a:lnTo>
                      <a:lnTo>
                        <a:pt x="152" y="64"/>
                      </a:lnTo>
                      <a:lnTo>
                        <a:pt x="155" y="69"/>
                      </a:lnTo>
                      <a:lnTo>
                        <a:pt x="159" y="73"/>
                      </a:lnTo>
                      <a:lnTo>
                        <a:pt x="162" y="78"/>
                      </a:lnTo>
                      <a:lnTo>
                        <a:pt x="165" y="83"/>
                      </a:lnTo>
                      <a:lnTo>
                        <a:pt x="168" y="87"/>
                      </a:lnTo>
                      <a:lnTo>
                        <a:pt x="171" y="92"/>
                      </a:lnTo>
                      <a:lnTo>
                        <a:pt x="174" y="97"/>
                      </a:lnTo>
                      <a:lnTo>
                        <a:pt x="177" y="101"/>
                      </a:lnTo>
                      <a:lnTo>
                        <a:pt x="179" y="106"/>
                      </a:lnTo>
                      <a:lnTo>
                        <a:pt x="182" y="111"/>
                      </a:lnTo>
                      <a:lnTo>
                        <a:pt x="185" y="115"/>
                      </a:lnTo>
                      <a:lnTo>
                        <a:pt x="180" y="72"/>
                      </a:lnTo>
                    </a:path>
                  </a:pathLst>
                </a:custGeom>
                <a:solidFill>
                  <a:srgbClr val="00CC00"/>
                </a:solidFill>
                <a:ln w="12700" cap="rnd">
                  <a:solidFill>
                    <a:srgbClr val="00CC00"/>
                  </a:solidFill>
                  <a:round/>
                  <a:headEnd/>
                  <a:tailEnd/>
                </a:ln>
              </p:spPr>
              <p:txBody>
                <a:bodyPr/>
                <a:lstStyle/>
                <a:p>
                  <a:endParaRPr lang="en-US"/>
                </a:p>
              </p:txBody>
            </p:sp>
            <p:sp>
              <p:nvSpPr>
                <p:cNvPr id="3292" name="Freeform 828"/>
                <p:cNvSpPr>
                  <a:spLocks/>
                </p:cNvSpPr>
                <p:nvPr/>
              </p:nvSpPr>
              <p:spPr bwMode="auto">
                <a:xfrm>
                  <a:off x="4081" y="2002"/>
                  <a:ext cx="110" cy="70"/>
                </a:xfrm>
                <a:custGeom>
                  <a:avLst/>
                  <a:gdLst>
                    <a:gd name="T0" fmla="*/ 10 w 110"/>
                    <a:gd name="T1" fmla="*/ 39 h 70"/>
                    <a:gd name="T2" fmla="*/ 14 w 110"/>
                    <a:gd name="T3" fmla="*/ 33 h 70"/>
                    <a:gd name="T4" fmla="*/ 16 w 110"/>
                    <a:gd name="T5" fmla="*/ 28 h 70"/>
                    <a:gd name="T6" fmla="*/ 19 w 110"/>
                    <a:gd name="T7" fmla="*/ 21 h 70"/>
                    <a:gd name="T8" fmla="*/ 24 w 110"/>
                    <a:gd name="T9" fmla="*/ 15 h 70"/>
                    <a:gd name="T10" fmla="*/ 27 w 110"/>
                    <a:gd name="T11" fmla="*/ 9 h 70"/>
                    <a:gd name="T12" fmla="*/ 31 w 110"/>
                    <a:gd name="T13" fmla="*/ 4 h 70"/>
                    <a:gd name="T14" fmla="*/ 37 w 110"/>
                    <a:gd name="T15" fmla="*/ 0 h 70"/>
                    <a:gd name="T16" fmla="*/ 42 w 110"/>
                    <a:gd name="T17" fmla="*/ 0 h 70"/>
                    <a:gd name="T18" fmla="*/ 48 w 110"/>
                    <a:gd name="T19" fmla="*/ 0 h 70"/>
                    <a:gd name="T20" fmla="*/ 54 w 110"/>
                    <a:gd name="T21" fmla="*/ 2 h 70"/>
                    <a:gd name="T22" fmla="*/ 60 w 110"/>
                    <a:gd name="T23" fmla="*/ 5 h 70"/>
                    <a:gd name="T24" fmla="*/ 68 w 110"/>
                    <a:gd name="T25" fmla="*/ 12 h 70"/>
                    <a:gd name="T26" fmla="*/ 74 w 110"/>
                    <a:gd name="T27" fmla="*/ 17 h 70"/>
                    <a:gd name="T28" fmla="*/ 79 w 110"/>
                    <a:gd name="T29" fmla="*/ 21 h 70"/>
                    <a:gd name="T30" fmla="*/ 83 w 110"/>
                    <a:gd name="T31" fmla="*/ 27 h 70"/>
                    <a:gd name="T32" fmla="*/ 89 w 110"/>
                    <a:gd name="T33" fmla="*/ 32 h 70"/>
                    <a:gd name="T34" fmla="*/ 93 w 110"/>
                    <a:gd name="T35" fmla="*/ 38 h 70"/>
                    <a:gd name="T36" fmla="*/ 97 w 110"/>
                    <a:gd name="T37" fmla="*/ 43 h 70"/>
                    <a:gd name="T38" fmla="*/ 101 w 110"/>
                    <a:gd name="T39" fmla="*/ 49 h 70"/>
                    <a:gd name="T40" fmla="*/ 104 w 110"/>
                    <a:gd name="T41" fmla="*/ 55 h 70"/>
                    <a:gd name="T42" fmla="*/ 105 w 110"/>
                    <a:gd name="T43" fmla="*/ 61 h 70"/>
                    <a:gd name="T44" fmla="*/ 108 w 110"/>
                    <a:gd name="T45" fmla="*/ 66 h 70"/>
                    <a:gd name="T46" fmla="*/ 106 w 110"/>
                    <a:gd name="T47" fmla="*/ 68 h 70"/>
                    <a:gd name="T48" fmla="*/ 102 w 110"/>
                    <a:gd name="T49" fmla="*/ 63 h 70"/>
                    <a:gd name="T50" fmla="*/ 96 w 110"/>
                    <a:gd name="T51" fmla="*/ 60 h 70"/>
                    <a:gd name="T52" fmla="*/ 91 w 110"/>
                    <a:gd name="T53" fmla="*/ 57 h 70"/>
                    <a:gd name="T54" fmla="*/ 87 w 110"/>
                    <a:gd name="T55" fmla="*/ 52 h 70"/>
                    <a:gd name="T56" fmla="*/ 82 w 110"/>
                    <a:gd name="T57" fmla="*/ 46 h 70"/>
                    <a:gd name="T58" fmla="*/ 76 w 110"/>
                    <a:gd name="T59" fmla="*/ 40 h 70"/>
                    <a:gd name="T60" fmla="*/ 71 w 110"/>
                    <a:gd name="T61" fmla="*/ 36 h 70"/>
                    <a:gd name="T62" fmla="*/ 66 w 110"/>
                    <a:gd name="T63" fmla="*/ 32 h 70"/>
                    <a:gd name="T64" fmla="*/ 59 w 110"/>
                    <a:gd name="T65" fmla="*/ 26 h 70"/>
                    <a:gd name="T66" fmla="*/ 52 w 110"/>
                    <a:gd name="T67" fmla="*/ 22 h 70"/>
                    <a:gd name="T68" fmla="*/ 46 w 110"/>
                    <a:gd name="T69" fmla="*/ 17 h 70"/>
                    <a:gd name="T70" fmla="*/ 40 w 110"/>
                    <a:gd name="T71" fmla="*/ 15 h 70"/>
                    <a:gd name="T72" fmla="*/ 35 w 110"/>
                    <a:gd name="T73" fmla="*/ 16 h 70"/>
                    <a:gd name="T74" fmla="*/ 30 w 110"/>
                    <a:gd name="T75" fmla="*/ 21 h 70"/>
                    <a:gd name="T76" fmla="*/ 27 w 110"/>
                    <a:gd name="T77" fmla="*/ 27 h 70"/>
                    <a:gd name="T78" fmla="*/ 24 w 110"/>
                    <a:gd name="T79" fmla="*/ 32 h 70"/>
                    <a:gd name="T80" fmla="*/ 19 w 110"/>
                    <a:gd name="T81" fmla="*/ 38 h 70"/>
                    <a:gd name="T82" fmla="*/ 16 w 110"/>
                    <a:gd name="T83" fmla="*/ 43 h 70"/>
                    <a:gd name="T84" fmla="*/ 12 w 110"/>
                    <a:gd name="T85" fmla="*/ 49 h 70"/>
                    <a:gd name="T86" fmla="*/ 8 w 110"/>
                    <a:gd name="T87" fmla="*/ 54 h 70"/>
                    <a:gd name="T88" fmla="*/ 5 w 110"/>
                    <a:gd name="T89" fmla="*/ 60 h 70"/>
                    <a:gd name="T90" fmla="*/ 2 w 110"/>
                    <a:gd name="T91" fmla="*/ 65 h 70"/>
                    <a:gd name="T92" fmla="*/ 3 w 110"/>
                    <a:gd name="T93" fmla="*/ 42 h 7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10"/>
                    <a:gd name="T142" fmla="*/ 0 h 70"/>
                    <a:gd name="T143" fmla="*/ 110 w 110"/>
                    <a:gd name="T144" fmla="*/ 70 h 7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10" h="70">
                      <a:moveTo>
                        <a:pt x="8" y="41"/>
                      </a:moveTo>
                      <a:lnTo>
                        <a:pt x="10" y="39"/>
                      </a:lnTo>
                      <a:lnTo>
                        <a:pt x="12" y="36"/>
                      </a:lnTo>
                      <a:lnTo>
                        <a:pt x="14" y="33"/>
                      </a:lnTo>
                      <a:lnTo>
                        <a:pt x="15" y="30"/>
                      </a:lnTo>
                      <a:lnTo>
                        <a:pt x="16" y="28"/>
                      </a:lnTo>
                      <a:lnTo>
                        <a:pt x="17" y="25"/>
                      </a:lnTo>
                      <a:lnTo>
                        <a:pt x="19" y="21"/>
                      </a:lnTo>
                      <a:lnTo>
                        <a:pt x="21" y="18"/>
                      </a:lnTo>
                      <a:lnTo>
                        <a:pt x="24" y="15"/>
                      </a:lnTo>
                      <a:lnTo>
                        <a:pt x="26" y="12"/>
                      </a:lnTo>
                      <a:lnTo>
                        <a:pt x="27" y="9"/>
                      </a:lnTo>
                      <a:lnTo>
                        <a:pt x="30" y="6"/>
                      </a:lnTo>
                      <a:lnTo>
                        <a:pt x="31" y="4"/>
                      </a:lnTo>
                      <a:lnTo>
                        <a:pt x="34" y="2"/>
                      </a:lnTo>
                      <a:lnTo>
                        <a:pt x="37" y="0"/>
                      </a:lnTo>
                      <a:lnTo>
                        <a:pt x="39" y="0"/>
                      </a:lnTo>
                      <a:lnTo>
                        <a:pt x="42" y="0"/>
                      </a:lnTo>
                      <a:lnTo>
                        <a:pt x="45" y="0"/>
                      </a:lnTo>
                      <a:lnTo>
                        <a:pt x="48" y="0"/>
                      </a:lnTo>
                      <a:lnTo>
                        <a:pt x="50" y="0"/>
                      </a:lnTo>
                      <a:lnTo>
                        <a:pt x="54" y="2"/>
                      </a:lnTo>
                      <a:lnTo>
                        <a:pt x="57" y="4"/>
                      </a:lnTo>
                      <a:lnTo>
                        <a:pt x="60" y="5"/>
                      </a:lnTo>
                      <a:lnTo>
                        <a:pt x="62" y="7"/>
                      </a:lnTo>
                      <a:lnTo>
                        <a:pt x="68" y="12"/>
                      </a:lnTo>
                      <a:lnTo>
                        <a:pt x="71" y="14"/>
                      </a:lnTo>
                      <a:lnTo>
                        <a:pt x="74" y="17"/>
                      </a:lnTo>
                      <a:lnTo>
                        <a:pt x="76" y="19"/>
                      </a:lnTo>
                      <a:lnTo>
                        <a:pt x="79" y="21"/>
                      </a:lnTo>
                      <a:lnTo>
                        <a:pt x="82" y="24"/>
                      </a:lnTo>
                      <a:lnTo>
                        <a:pt x="83" y="27"/>
                      </a:lnTo>
                      <a:lnTo>
                        <a:pt x="86" y="29"/>
                      </a:lnTo>
                      <a:lnTo>
                        <a:pt x="89" y="32"/>
                      </a:lnTo>
                      <a:lnTo>
                        <a:pt x="92" y="35"/>
                      </a:lnTo>
                      <a:lnTo>
                        <a:pt x="93" y="38"/>
                      </a:lnTo>
                      <a:lnTo>
                        <a:pt x="95" y="40"/>
                      </a:lnTo>
                      <a:lnTo>
                        <a:pt x="97" y="43"/>
                      </a:lnTo>
                      <a:lnTo>
                        <a:pt x="98" y="46"/>
                      </a:lnTo>
                      <a:lnTo>
                        <a:pt x="101" y="49"/>
                      </a:lnTo>
                      <a:lnTo>
                        <a:pt x="102" y="52"/>
                      </a:lnTo>
                      <a:lnTo>
                        <a:pt x="104" y="55"/>
                      </a:lnTo>
                      <a:lnTo>
                        <a:pt x="104" y="58"/>
                      </a:lnTo>
                      <a:lnTo>
                        <a:pt x="105" y="61"/>
                      </a:lnTo>
                      <a:lnTo>
                        <a:pt x="107" y="63"/>
                      </a:lnTo>
                      <a:lnTo>
                        <a:pt x="108" y="66"/>
                      </a:lnTo>
                      <a:lnTo>
                        <a:pt x="109" y="69"/>
                      </a:lnTo>
                      <a:lnTo>
                        <a:pt x="106" y="68"/>
                      </a:lnTo>
                      <a:lnTo>
                        <a:pt x="104" y="65"/>
                      </a:lnTo>
                      <a:lnTo>
                        <a:pt x="102" y="63"/>
                      </a:lnTo>
                      <a:lnTo>
                        <a:pt x="99" y="62"/>
                      </a:lnTo>
                      <a:lnTo>
                        <a:pt x="96" y="60"/>
                      </a:lnTo>
                      <a:lnTo>
                        <a:pt x="93" y="59"/>
                      </a:lnTo>
                      <a:lnTo>
                        <a:pt x="91" y="57"/>
                      </a:lnTo>
                      <a:lnTo>
                        <a:pt x="89" y="54"/>
                      </a:lnTo>
                      <a:lnTo>
                        <a:pt x="87" y="52"/>
                      </a:lnTo>
                      <a:lnTo>
                        <a:pt x="84" y="50"/>
                      </a:lnTo>
                      <a:lnTo>
                        <a:pt x="82" y="46"/>
                      </a:lnTo>
                      <a:lnTo>
                        <a:pt x="79" y="43"/>
                      </a:lnTo>
                      <a:lnTo>
                        <a:pt x="76" y="40"/>
                      </a:lnTo>
                      <a:lnTo>
                        <a:pt x="73" y="39"/>
                      </a:lnTo>
                      <a:lnTo>
                        <a:pt x="71" y="36"/>
                      </a:lnTo>
                      <a:lnTo>
                        <a:pt x="69" y="34"/>
                      </a:lnTo>
                      <a:lnTo>
                        <a:pt x="66" y="32"/>
                      </a:lnTo>
                      <a:lnTo>
                        <a:pt x="62" y="29"/>
                      </a:lnTo>
                      <a:lnTo>
                        <a:pt x="59" y="26"/>
                      </a:lnTo>
                      <a:lnTo>
                        <a:pt x="56" y="24"/>
                      </a:lnTo>
                      <a:lnTo>
                        <a:pt x="52" y="22"/>
                      </a:lnTo>
                      <a:lnTo>
                        <a:pt x="49" y="20"/>
                      </a:lnTo>
                      <a:lnTo>
                        <a:pt x="46" y="17"/>
                      </a:lnTo>
                      <a:lnTo>
                        <a:pt x="43" y="16"/>
                      </a:lnTo>
                      <a:lnTo>
                        <a:pt x="40" y="15"/>
                      </a:lnTo>
                      <a:lnTo>
                        <a:pt x="38" y="14"/>
                      </a:lnTo>
                      <a:lnTo>
                        <a:pt x="35" y="16"/>
                      </a:lnTo>
                      <a:lnTo>
                        <a:pt x="33" y="19"/>
                      </a:lnTo>
                      <a:lnTo>
                        <a:pt x="30" y="21"/>
                      </a:lnTo>
                      <a:lnTo>
                        <a:pt x="29" y="24"/>
                      </a:lnTo>
                      <a:lnTo>
                        <a:pt x="27" y="27"/>
                      </a:lnTo>
                      <a:lnTo>
                        <a:pt x="26" y="29"/>
                      </a:lnTo>
                      <a:lnTo>
                        <a:pt x="24" y="32"/>
                      </a:lnTo>
                      <a:lnTo>
                        <a:pt x="22" y="35"/>
                      </a:lnTo>
                      <a:lnTo>
                        <a:pt x="19" y="38"/>
                      </a:lnTo>
                      <a:lnTo>
                        <a:pt x="17" y="40"/>
                      </a:lnTo>
                      <a:lnTo>
                        <a:pt x="16" y="43"/>
                      </a:lnTo>
                      <a:lnTo>
                        <a:pt x="14" y="46"/>
                      </a:lnTo>
                      <a:lnTo>
                        <a:pt x="12" y="49"/>
                      </a:lnTo>
                      <a:lnTo>
                        <a:pt x="10" y="52"/>
                      </a:lnTo>
                      <a:lnTo>
                        <a:pt x="8" y="54"/>
                      </a:lnTo>
                      <a:lnTo>
                        <a:pt x="6" y="57"/>
                      </a:lnTo>
                      <a:lnTo>
                        <a:pt x="5" y="60"/>
                      </a:lnTo>
                      <a:lnTo>
                        <a:pt x="4" y="63"/>
                      </a:lnTo>
                      <a:lnTo>
                        <a:pt x="2" y="65"/>
                      </a:lnTo>
                      <a:lnTo>
                        <a:pt x="0" y="68"/>
                      </a:lnTo>
                      <a:lnTo>
                        <a:pt x="3" y="42"/>
                      </a:lnTo>
                    </a:path>
                  </a:pathLst>
                </a:custGeom>
                <a:solidFill>
                  <a:srgbClr val="00CC00"/>
                </a:solidFill>
                <a:ln w="12700" cap="rnd">
                  <a:solidFill>
                    <a:srgbClr val="00CC00"/>
                  </a:solidFill>
                  <a:round/>
                  <a:headEnd/>
                  <a:tailEnd/>
                </a:ln>
              </p:spPr>
              <p:txBody>
                <a:bodyPr/>
                <a:lstStyle/>
                <a:p>
                  <a:endParaRPr lang="en-US"/>
                </a:p>
              </p:txBody>
            </p:sp>
            <p:sp>
              <p:nvSpPr>
                <p:cNvPr id="3293" name="Freeform 829"/>
                <p:cNvSpPr>
                  <a:spLocks/>
                </p:cNvSpPr>
                <p:nvPr/>
              </p:nvSpPr>
              <p:spPr bwMode="auto">
                <a:xfrm>
                  <a:off x="3918" y="2049"/>
                  <a:ext cx="152" cy="95"/>
                </a:xfrm>
                <a:custGeom>
                  <a:avLst/>
                  <a:gdLst>
                    <a:gd name="T0" fmla="*/ 137 w 152"/>
                    <a:gd name="T1" fmla="*/ 53 h 95"/>
                    <a:gd name="T2" fmla="*/ 132 w 152"/>
                    <a:gd name="T3" fmla="*/ 45 h 95"/>
                    <a:gd name="T4" fmla="*/ 128 w 152"/>
                    <a:gd name="T5" fmla="*/ 38 h 95"/>
                    <a:gd name="T6" fmla="*/ 124 w 152"/>
                    <a:gd name="T7" fmla="*/ 29 h 95"/>
                    <a:gd name="T8" fmla="*/ 118 w 152"/>
                    <a:gd name="T9" fmla="*/ 20 h 95"/>
                    <a:gd name="T10" fmla="*/ 113 w 152"/>
                    <a:gd name="T11" fmla="*/ 13 h 95"/>
                    <a:gd name="T12" fmla="*/ 108 w 152"/>
                    <a:gd name="T13" fmla="*/ 5 h 95"/>
                    <a:gd name="T14" fmla="*/ 100 w 152"/>
                    <a:gd name="T15" fmla="*/ 0 h 95"/>
                    <a:gd name="T16" fmla="*/ 93 w 152"/>
                    <a:gd name="T17" fmla="*/ 0 h 95"/>
                    <a:gd name="T18" fmla="*/ 85 w 152"/>
                    <a:gd name="T19" fmla="*/ 0 h 95"/>
                    <a:gd name="T20" fmla="*/ 76 w 152"/>
                    <a:gd name="T21" fmla="*/ 3 h 95"/>
                    <a:gd name="T22" fmla="*/ 69 w 152"/>
                    <a:gd name="T23" fmla="*/ 6 h 95"/>
                    <a:gd name="T24" fmla="*/ 57 w 152"/>
                    <a:gd name="T25" fmla="*/ 16 h 95"/>
                    <a:gd name="T26" fmla="*/ 48 w 152"/>
                    <a:gd name="T27" fmla="*/ 23 h 95"/>
                    <a:gd name="T28" fmla="*/ 42 w 152"/>
                    <a:gd name="T29" fmla="*/ 29 h 95"/>
                    <a:gd name="T30" fmla="*/ 36 w 152"/>
                    <a:gd name="T31" fmla="*/ 36 h 95"/>
                    <a:gd name="T32" fmla="*/ 28 w 152"/>
                    <a:gd name="T33" fmla="*/ 44 h 95"/>
                    <a:gd name="T34" fmla="*/ 23 w 152"/>
                    <a:gd name="T35" fmla="*/ 51 h 95"/>
                    <a:gd name="T36" fmla="*/ 16 w 152"/>
                    <a:gd name="T37" fmla="*/ 59 h 95"/>
                    <a:gd name="T38" fmla="*/ 11 w 152"/>
                    <a:gd name="T39" fmla="*/ 66 h 95"/>
                    <a:gd name="T40" fmla="*/ 8 w 152"/>
                    <a:gd name="T41" fmla="*/ 75 h 95"/>
                    <a:gd name="T42" fmla="*/ 5 w 152"/>
                    <a:gd name="T43" fmla="*/ 83 h 95"/>
                    <a:gd name="T44" fmla="*/ 1 w 152"/>
                    <a:gd name="T45" fmla="*/ 90 h 95"/>
                    <a:gd name="T46" fmla="*/ 4 w 152"/>
                    <a:gd name="T47" fmla="*/ 93 h 95"/>
                    <a:gd name="T48" fmla="*/ 10 w 152"/>
                    <a:gd name="T49" fmla="*/ 86 h 95"/>
                    <a:gd name="T50" fmla="*/ 18 w 152"/>
                    <a:gd name="T51" fmla="*/ 81 h 95"/>
                    <a:gd name="T52" fmla="*/ 25 w 152"/>
                    <a:gd name="T53" fmla="*/ 78 h 95"/>
                    <a:gd name="T54" fmla="*/ 30 w 152"/>
                    <a:gd name="T55" fmla="*/ 70 h 95"/>
                    <a:gd name="T56" fmla="*/ 38 w 152"/>
                    <a:gd name="T57" fmla="*/ 63 h 95"/>
                    <a:gd name="T58" fmla="*/ 46 w 152"/>
                    <a:gd name="T59" fmla="*/ 55 h 95"/>
                    <a:gd name="T60" fmla="*/ 52 w 152"/>
                    <a:gd name="T61" fmla="*/ 49 h 95"/>
                    <a:gd name="T62" fmla="*/ 60 w 152"/>
                    <a:gd name="T63" fmla="*/ 44 h 95"/>
                    <a:gd name="T64" fmla="*/ 70 w 152"/>
                    <a:gd name="T65" fmla="*/ 35 h 95"/>
                    <a:gd name="T66" fmla="*/ 79 w 152"/>
                    <a:gd name="T67" fmla="*/ 30 h 95"/>
                    <a:gd name="T68" fmla="*/ 88 w 152"/>
                    <a:gd name="T69" fmla="*/ 24 h 95"/>
                    <a:gd name="T70" fmla="*/ 95 w 152"/>
                    <a:gd name="T71" fmla="*/ 20 h 95"/>
                    <a:gd name="T72" fmla="*/ 103 w 152"/>
                    <a:gd name="T73" fmla="*/ 21 h 95"/>
                    <a:gd name="T74" fmla="*/ 109 w 152"/>
                    <a:gd name="T75" fmla="*/ 29 h 95"/>
                    <a:gd name="T76" fmla="*/ 113 w 152"/>
                    <a:gd name="T77" fmla="*/ 36 h 95"/>
                    <a:gd name="T78" fmla="*/ 118 w 152"/>
                    <a:gd name="T79" fmla="*/ 44 h 95"/>
                    <a:gd name="T80" fmla="*/ 124 w 152"/>
                    <a:gd name="T81" fmla="*/ 51 h 95"/>
                    <a:gd name="T82" fmla="*/ 129 w 152"/>
                    <a:gd name="T83" fmla="*/ 59 h 95"/>
                    <a:gd name="T84" fmla="*/ 135 w 152"/>
                    <a:gd name="T85" fmla="*/ 66 h 95"/>
                    <a:gd name="T86" fmla="*/ 140 w 152"/>
                    <a:gd name="T87" fmla="*/ 74 h 95"/>
                    <a:gd name="T88" fmla="*/ 145 w 152"/>
                    <a:gd name="T89" fmla="*/ 81 h 95"/>
                    <a:gd name="T90" fmla="*/ 148 w 152"/>
                    <a:gd name="T91" fmla="*/ 89 h 95"/>
                    <a:gd name="T92" fmla="*/ 147 w 152"/>
                    <a:gd name="T93" fmla="*/ 58 h 9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52"/>
                    <a:gd name="T142" fmla="*/ 0 h 95"/>
                    <a:gd name="T143" fmla="*/ 152 w 152"/>
                    <a:gd name="T144" fmla="*/ 95 h 95"/>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52" h="95">
                      <a:moveTo>
                        <a:pt x="140" y="56"/>
                      </a:moveTo>
                      <a:lnTo>
                        <a:pt x="137" y="53"/>
                      </a:lnTo>
                      <a:lnTo>
                        <a:pt x="135" y="49"/>
                      </a:lnTo>
                      <a:lnTo>
                        <a:pt x="132" y="45"/>
                      </a:lnTo>
                      <a:lnTo>
                        <a:pt x="131" y="41"/>
                      </a:lnTo>
                      <a:lnTo>
                        <a:pt x="128" y="38"/>
                      </a:lnTo>
                      <a:lnTo>
                        <a:pt x="127" y="34"/>
                      </a:lnTo>
                      <a:lnTo>
                        <a:pt x="124" y="29"/>
                      </a:lnTo>
                      <a:lnTo>
                        <a:pt x="122" y="25"/>
                      </a:lnTo>
                      <a:lnTo>
                        <a:pt x="118" y="20"/>
                      </a:lnTo>
                      <a:lnTo>
                        <a:pt x="115" y="16"/>
                      </a:lnTo>
                      <a:lnTo>
                        <a:pt x="113" y="13"/>
                      </a:lnTo>
                      <a:lnTo>
                        <a:pt x="109" y="9"/>
                      </a:lnTo>
                      <a:lnTo>
                        <a:pt x="108" y="5"/>
                      </a:lnTo>
                      <a:lnTo>
                        <a:pt x="104" y="3"/>
                      </a:lnTo>
                      <a:lnTo>
                        <a:pt x="100" y="0"/>
                      </a:lnTo>
                      <a:lnTo>
                        <a:pt x="96" y="0"/>
                      </a:lnTo>
                      <a:lnTo>
                        <a:pt x="93" y="0"/>
                      </a:lnTo>
                      <a:lnTo>
                        <a:pt x="89" y="0"/>
                      </a:lnTo>
                      <a:lnTo>
                        <a:pt x="85" y="0"/>
                      </a:lnTo>
                      <a:lnTo>
                        <a:pt x="81" y="0"/>
                      </a:lnTo>
                      <a:lnTo>
                        <a:pt x="76" y="3"/>
                      </a:lnTo>
                      <a:lnTo>
                        <a:pt x="72" y="5"/>
                      </a:lnTo>
                      <a:lnTo>
                        <a:pt x="69" y="6"/>
                      </a:lnTo>
                      <a:lnTo>
                        <a:pt x="65" y="10"/>
                      </a:lnTo>
                      <a:lnTo>
                        <a:pt x="57" y="16"/>
                      </a:lnTo>
                      <a:lnTo>
                        <a:pt x="53" y="19"/>
                      </a:lnTo>
                      <a:lnTo>
                        <a:pt x="48" y="23"/>
                      </a:lnTo>
                      <a:lnTo>
                        <a:pt x="46" y="26"/>
                      </a:lnTo>
                      <a:lnTo>
                        <a:pt x="42" y="29"/>
                      </a:lnTo>
                      <a:lnTo>
                        <a:pt x="38" y="33"/>
                      </a:lnTo>
                      <a:lnTo>
                        <a:pt x="36" y="36"/>
                      </a:lnTo>
                      <a:lnTo>
                        <a:pt x="32" y="40"/>
                      </a:lnTo>
                      <a:lnTo>
                        <a:pt x="28" y="44"/>
                      </a:lnTo>
                      <a:lnTo>
                        <a:pt x="24" y="48"/>
                      </a:lnTo>
                      <a:lnTo>
                        <a:pt x="23" y="51"/>
                      </a:lnTo>
                      <a:lnTo>
                        <a:pt x="19" y="55"/>
                      </a:lnTo>
                      <a:lnTo>
                        <a:pt x="16" y="59"/>
                      </a:lnTo>
                      <a:lnTo>
                        <a:pt x="15" y="63"/>
                      </a:lnTo>
                      <a:lnTo>
                        <a:pt x="11" y="66"/>
                      </a:lnTo>
                      <a:lnTo>
                        <a:pt x="10" y="71"/>
                      </a:lnTo>
                      <a:lnTo>
                        <a:pt x="8" y="75"/>
                      </a:lnTo>
                      <a:lnTo>
                        <a:pt x="6" y="79"/>
                      </a:lnTo>
                      <a:lnTo>
                        <a:pt x="5" y="83"/>
                      </a:lnTo>
                      <a:lnTo>
                        <a:pt x="3" y="86"/>
                      </a:lnTo>
                      <a:lnTo>
                        <a:pt x="1" y="90"/>
                      </a:lnTo>
                      <a:lnTo>
                        <a:pt x="0" y="94"/>
                      </a:lnTo>
                      <a:lnTo>
                        <a:pt x="4" y="93"/>
                      </a:lnTo>
                      <a:lnTo>
                        <a:pt x="6" y="89"/>
                      </a:lnTo>
                      <a:lnTo>
                        <a:pt x="10" y="86"/>
                      </a:lnTo>
                      <a:lnTo>
                        <a:pt x="14" y="84"/>
                      </a:lnTo>
                      <a:lnTo>
                        <a:pt x="18" y="81"/>
                      </a:lnTo>
                      <a:lnTo>
                        <a:pt x="22" y="80"/>
                      </a:lnTo>
                      <a:lnTo>
                        <a:pt x="25" y="78"/>
                      </a:lnTo>
                      <a:lnTo>
                        <a:pt x="28" y="74"/>
                      </a:lnTo>
                      <a:lnTo>
                        <a:pt x="30" y="70"/>
                      </a:lnTo>
                      <a:lnTo>
                        <a:pt x="34" y="68"/>
                      </a:lnTo>
                      <a:lnTo>
                        <a:pt x="38" y="63"/>
                      </a:lnTo>
                      <a:lnTo>
                        <a:pt x="42" y="59"/>
                      </a:lnTo>
                      <a:lnTo>
                        <a:pt x="46" y="55"/>
                      </a:lnTo>
                      <a:lnTo>
                        <a:pt x="49" y="53"/>
                      </a:lnTo>
                      <a:lnTo>
                        <a:pt x="52" y="49"/>
                      </a:lnTo>
                      <a:lnTo>
                        <a:pt x="56" y="46"/>
                      </a:lnTo>
                      <a:lnTo>
                        <a:pt x="60" y="44"/>
                      </a:lnTo>
                      <a:lnTo>
                        <a:pt x="65" y="40"/>
                      </a:lnTo>
                      <a:lnTo>
                        <a:pt x="70" y="35"/>
                      </a:lnTo>
                      <a:lnTo>
                        <a:pt x="74" y="33"/>
                      </a:lnTo>
                      <a:lnTo>
                        <a:pt x="79" y="30"/>
                      </a:lnTo>
                      <a:lnTo>
                        <a:pt x="82" y="28"/>
                      </a:lnTo>
                      <a:lnTo>
                        <a:pt x="88" y="24"/>
                      </a:lnTo>
                      <a:lnTo>
                        <a:pt x="91" y="21"/>
                      </a:lnTo>
                      <a:lnTo>
                        <a:pt x="95" y="20"/>
                      </a:lnTo>
                      <a:lnTo>
                        <a:pt x="99" y="19"/>
                      </a:lnTo>
                      <a:lnTo>
                        <a:pt x="103" y="21"/>
                      </a:lnTo>
                      <a:lnTo>
                        <a:pt x="105" y="26"/>
                      </a:lnTo>
                      <a:lnTo>
                        <a:pt x="109" y="29"/>
                      </a:lnTo>
                      <a:lnTo>
                        <a:pt x="110" y="33"/>
                      </a:lnTo>
                      <a:lnTo>
                        <a:pt x="113" y="36"/>
                      </a:lnTo>
                      <a:lnTo>
                        <a:pt x="115" y="40"/>
                      </a:lnTo>
                      <a:lnTo>
                        <a:pt x="118" y="44"/>
                      </a:lnTo>
                      <a:lnTo>
                        <a:pt x="121" y="48"/>
                      </a:lnTo>
                      <a:lnTo>
                        <a:pt x="124" y="51"/>
                      </a:lnTo>
                      <a:lnTo>
                        <a:pt x="127" y="55"/>
                      </a:lnTo>
                      <a:lnTo>
                        <a:pt x="129" y="59"/>
                      </a:lnTo>
                      <a:lnTo>
                        <a:pt x="132" y="63"/>
                      </a:lnTo>
                      <a:lnTo>
                        <a:pt x="135" y="66"/>
                      </a:lnTo>
                      <a:lnTo>
                        <a:pt x="137" y="70"/>
                      </a:lnTo>
                      <a:lnTo>
                        <a:pt x="140" y="74"/>
                      </a:lnTo>
                      <a:lnTo>
                        <a:pt x="142" y="78"/>
                      </a:lnTo>
                      <a:lnTo>
                        <a:pt x="145" y="81"/>
                      </a:lnTo>
                      <a:lnTo>
                        <a:pt x="146" y="85"/>
                      </a:lnTo>
                      <a:lnTo>
                        <a:pt x="148" y="89"/>
                      </a:lnTo>
                      <a:lnTo>
                        <a:pt x="151" y="93"/>
                      </a:lnTo>
                      <a:lnTo>
                        <a:pt x="147" y="58"/>
                      </a:lnTo>
                    </a:path>
                  </a:pathLst>
                </a:custGeom>
                <a:solidFill>
                  <a:srgbClr val="00CC00"/>
                </a:solidFill>
                <a:ln w="12700" cap="rnd">
                  <a:solidFill>
                    <a:srgbClr val="00CC00"/>
                  </a:solidFill>
                  <a:round/>
                  <a:headEnd/>
                  <a:tailEnd/>
                </a:ln>
              </p:spPr>
              <p:txBody>
                <a:bodyPr/>
                <a:lstStyle/>
                <a:p>
                  <a:endParaRPr lang="en-US"/>
                </a:p>
              </p:txBody>
            </p:sp>
            <p:sp>
              <p:nvSpPr>
                <p:cNvPr id="3294" name="Freeform 830"/>
                <p:cNvSpPr>
                  <a:spLocks/>
                </p:cNvSpPr>
                <p:nvPr/>
              </p:nvSpPr>
              <p:spPr bwMode="auto">
                <a:xfrm>
                  <a:off x="4058" y="1965"/>
                  <a:ext cx="47" cy="605"/>
                </a:xfrm>
                <a:custGeom>
                  <a:avLst/>
                  <a:gdLst>
                    <a:gd name="T0" fmla="*/ 3 w 55"/>
                    <a:gd name="T1" fmla="*/ 11 h 776"/>
                    <a:gd name="T2" fmla="*/ 3 w 55"/>
                    <a:gd name="T3" fmla="*/ 10 h 776"/>
                    <a:gd name="T4" fmla="*/ 3 w 55"/>
                    <a:gd name="T5" fmla="*/ 9 h 776"/>
                    <a:gd name="T6" fmla="*/ 3 w 55"/>
                    <a:gd name="T7" fmla="*/ 9 h 776"/>
                    <a:gd name="T8" fmla="*/ 3 w 55"/>
                    <a:gd name="T9" fmla="*/ 9 h 776"/>
                    <a:gd name="T10" fmla="*/ 3 w 55"/>
                    <a:gd name="T11" fmla="*/ 9 h 776"/>
                    <a:gd name="T12" fmla="*/ 3 w 55"/>
                    <a:gd name="T13" fmla="*/ 8 h 776"/>
                    <a:gd name="T14" fmla="*/ 3 w 55"/>
                    <a:gd name="T15" fmla="*/ 7 h 776"/>
                    <a:gd name="T16" fmla="*/ 3 w 55"/>
                    <a:gd name="T17" fmla="*/ 7 h 776"/>
                    <a:gd name="T18" fmla="*/ 3 w 55"/>
                    <a:gd name="T19" fmla="*/ 7 h 776"/>
                    <a:gd name="T20" fmla="*/ 3 w 55"/>
                    <a:gd name="T21" fmla="*/ 7 h 776"/>
                    <a:gd name="T22" fmla="*/ 2 w 55"/>
                    <a:gd name="T23" fmla="*/ 5 h 776"/>
                    <a:gd name="T24" fmla="*/ 0 w 55"/>
                    <a:gd name="T25" fmla="*/ 5 h 776"/>
                    <a:gd name="T26" fmla="*/ 0 w 55"/>
                    <a:gd name="T27" fmla="*/ 5 h 776"/>
                    <a:gd name="T28" fmla="*/ 0 w 55"/>
                    <a:gd name="T29" fmla="*/ 4 h 776"/>
                    <a:gd name="T30" fmla="*/ 0 w 55"/>
                    <a:gd name="T31" fmla="*/ 4 h 776"/>
                    <a:gd name="T32" fmla="*/ 3 w 55"/>
                    <a:gd name="T33" fmla="*/ 4 h 776"/>
                    <a:gd name="T34" fmla="*/ 3 w 55"/>
                    <a:gd name="T35" fmla="*/ 3 h 776"/>
                    <a:gd name="T36" fmla="*/ 3 w 55"/>
                    <a:gd name="T37" fmla="*/ 3 h 776"/>
                    <a:gd name="T38" fmla="*/ 3 w 55"/>
                    <a:gd name="T39" fmla="*/ 2 h 776"/>
                    <a:gd name="T40" fmla="*/ 3 w 55"/>
                    <a:gd name="T41" fmla="*/ 2 h 776"/>
                    <a:gd name="T42" fmla="*/ 3 w 55"/>
                    <a:gd name="T43" fmla="*/ 2 h 776"/>
                    <a:gd name="T44" fmla="*/ 3 w 55"/>
                    <a:gd name="T45" fmla="*/ 2 h 776"/>
                    <a:gd name="T46" fmla="*/ 3 w 55"/>
                    <a:gd name="T47" fmla="*/ 2 h 776"/>
                    <a:gd name="T48" fmla="*/ 3 w 55"/>
                    <a:gd name="T49" fmla="*/ 2 h 776"/>
                    <a:gd name="T50" fmla="*/ 3 w 55"/>
                    <a:gd name="T51" fmla="*/ 2 h 776"/>
                    <a:gd name="T52" fmla="*/ 3 w 55"/>
                    <a:gd name="T53" fmla="*/ 2 h 776"/>
                    <a:gd name="T54" fmla="*/ 3 w 55"/>
                    <a:gd name="T55" fmla="*/ 2 h 776"/>
                    <a:gd name="T56" fmla="*/ 3 w 55"/>
                    <a:gd name="T57" fmla="*/ 2 h 776"/>
                    <a:gd name="T58" fmla="*/ 3 w 55"/>
                    <a:gd name="T59" fmla="*/ 2 h 776"/>
                    <a:gd name="T60" fmla="*/ 3 w 55"/>
                    <a:gd name="T61" fmla="*/ 2 h 776"/>
                    <a:gd name="T62" fmla="*/ 3 w 55"/>
                    <a:gd name="T63" fmla="*/ 2 h 776"/>
                    <a:gd name="T64" fmla="*/ 3 w 55"/>
                    <a:gd name="T65" fmla="*/ 2 h 776"/>
                    <a:gd name="T66" fmla="*/ 3 w 55"/>
                    <a:gd name="T67" fmla="*/ 2 h 776"/>
                    <a:gd name="T68" fmla="*/ 3 w 55"/>
                    <a:gd name="T69" fmla="*/ 2 h 776"/>
                    <a:gd name="T70" fmla="*/ 3 w 55"/>
                    <a:gd name="T71" fmla="*/ 3 h 776"/>
                    <a:gd name="T72" fmla="*/ 3 w 55"/>
                    <a:gd name="T73" fmla="*/ 3 h 776"/>
                    <a:gd name="T74" fmla="*/ 3 w 55"/>
                    <a:gd name="T75" fmla="*/ 4 h 776"/>
                    <a:gd name="T76" fmla="*/ 3 w 55"/>
                    <a:gd name="T77" fmla="*/ 4 h 776"/>
                    <a:gd name="T78" fmla="*/ 3 w 55"/>
                    <a:gd name="T79" fmla="*/ 4 h 776"/>
                    <a:gd name="T80" fmla="*/ 3 w 55"/>
                    <a:gd name="T81" fmla="*/ 5 h 776"/>
                    <a:gd name="T82" fmla="*/ 3 w 55"/>
                    <a:gd name="T83" fmla="*/ 5 h 776"/>
                    <a:gd name="T84" fmla="*/ 3 w 55"/>
                    <a:gd name="T85" fmla="*/ 5 h 776"/>
                    <a:gd name="T86" fmla="*/ 3 w 55"/>
                    <a:gd name="T87" fmla="*/ 5 h 776"/>
                    <a:gd name="T88" fmla="*/ 3 w 55"/>
                    <a:gd name="T89" fmla="*/ 7 h 776"/>
                    <a:gd name="T90" fmla="*/ 3 w 55"/>
                    <a:gd name="T91" fmla="*/ 7 h 776"/>
                    <a:gd name="T92" fmla="*/ 3 w 55"/>
                    <a:gd name="T93" fmla="*/ 7 h 776"/>
                    <a:gd name="T94" fmla="*/ 3 w 55"/>
                    <a:gd name="T95" fmla="*/ 7 h 776"/>
                    <a:gd name="T96" fmla="*/ 3 w 55"/>
                    <a:gd name="T97" fmla="*/ 7 h 776"/>
                    <a:gd name="T98" fmla="*/ 3 w 55"/>
                    <a:gd name="T99" fmla="*/ 9 h 776"/>
                    <a:gd name="T100" fmla="*/ 3 w 55"/>
                    <a:gd name="T101" fmla="*/ 9 h 776"/>
                    <a:gd name="T102" fmla="*/ 3 w 55"/>
                    <a:gd name="T103" fmla="*/ 9 h 776"/>
                    <a:gd name="T104" fmla="*/ 3 w 55"/>
                    <a:gd name="T105" fmla="*/ 9 h 776"/>
                    <a:gd name="T106" fmla="*/ 3 w 55"/>
                    <a:gd name="T107" fmla="*/ 9 h 776"/>
                    <a:gd name="T108" fmla="*/ 3 w 55"/>
                    <a:gd name="T109" fmla="*/ 9 h 776"/>
                    <a:gd name="T110" fmla="*/ 3 w 55"/>
                    <a:gd name="T111" fmla="*/ 11 h 776"/>
                    <a:gd name="T112" fmla="*/ 3 w 55"/>
                    <a:gd name="T113" fmla="*/ 11 h 776"/>
                    <a:gd name="T114" fmla="*/ 3 w 55"/>
                    <a:gd name="T115" fmla="*/ 11 h 776"/>
                    <a:gd name="T116" fmla="*/ 3 w 55"/>
                    <a:gd name="T117" fmla="*/ 12 h 776"/>
                    <a:gd name="T118" fmla="*/ 3 w 55"/>
                    <a:gd name="T119" fmla="*/ 11 h 77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55"/>
                    <a:gd name="T181" fmla="*/ 0 h 776"/>
                    <a:gd name="T182" fmla="*/ 55 w 55"/>
                    <a:gd name="T183" fmla="*/ 776 h 77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55" h="776">
                      <a:moveTo>
                        <a:pt x="21" y="751"/>
                      </a:moveTo>
                      <a:lnTo>
                        <a:pt x="19" y="745"/>
                      </a:lnTo>
                      <a:lnTo>
                        <a:pt x="19" y="740"/>
                      </a:lnTo>
                      <a:lnTo>
                        <a:pt x="19" y="734"/>
                      </a:lnTo>
                      <a:lnTo>
                        <a:pt x="19" y="727"/>
                      </a:lnTo>
                      <a:lnTo>
                        <a:pt x="19" y="721"/>
                      </a:lnTo>
                      <a:lnTo>
                        <a:pt x="19" y="716"/>
                      </a:lnTo>
                      <a:lnTo>
                        <a:pt x="19" y="709"/>
                      </a:lnTo>
                      <a:lnTo>
                        <a:pt x="19" y="698"/>
                      </a:lnTo>
                      <a:lnTo>
                        <a:pt x="19" y="686"/>
                      </a:lnTo>
                      <a:lnTo>
                        <a:pt x="19" y="681"/>
                      </a:lnTo>
                      <a:lnTo>
                        <a:pt x="17" y="675"/>
                      </a:lnTo>
                      <a:lnTo>
                        <a:pt x="17" y="668"/>
                      </a:lnTo>
                      <a:lnTo>
                        <a:pt x="17" y="661"/>
                      </a:lnTo>
                      <a:lnTo>
                        <a:pt x="15" y="655"/>
                      </a:lnTo>
                      <a:lnTo>
                        <a:pt x="15" y="650"/>
                      </a:lnTo>
                      <a:lnTo>
                        <a:pt x="15" y="644"/>
                      </a:lnTo>
                      <a:lnTo>
                        <a:pt x="15" y="638"/>
                      </a:lnTo>
                      <a:lnTo>
                        <a:pt x="15" y="631"/>
                      </a:lnTo>
                      <a:lnTo>
                        <a:pt x="15" y="620"/>
                      </a:lnTo>
                      <a:lnTo>
                        <a:pt x="15" y="609"/>
                      </a:lnTo>
                      <a:lnTo>
                        <a:pt x="15" y="600"/>
                      </a:lnTo>
                      <a:lnTo>
                        <a:pt x="15" y="590"/>
                      </a:lnTo>
                      <a:lnTo>
                        <a:pt x="15" y="583"/>
                      </a:lnTo>
                      <a:lnTo>
                        <a:pt x="15" y="578"/>
                      </a:lnTo>
                      <a:lnTo>
                        <a:pt x="15" y="570"/>
                      </a:lnTo>
                      <a:lnTo>
                        <a:pt x="15" y="563"/>
                      </a:lnTo>
                      <a:lnTo>
                        <a:pt x="15" y="554"/>
                      </a:lnTo>
                      <a:lnTo>
                        <a:pt x="15" y="546"/>
                      </a:lnTo>
                      <a:lnTo>
                        <a:pt x="15" y="541"/>
                      </a:lnTo>
                      <a:lnTo>
                        <a:pt x="15" y="535"/>
                      </a:lnTo>
                      <a:lnTo>
                        <a:pt x="15" y="530"/>
                      </a:lnTo>
                      <a:lnTo>
                        <a:pt x="15" y="520"/>
                      </a:lnTo>
                      <a:lnTo>
                        <a:pt x="14" y="511"/>
                      </a:lnTo>
                      <a:lnTo>
                        <a:pt x="14" y="504"/>
                      </a:lnTo>
                      <a:lnTo>
                        <a:pt x="14" y="496"/>
                      </a:lnTo>
                      <a:lnTo>
                        <a:pt x="14" y="491"/>
                      </a:lnTo>
                      <a:lnTo>
                        <a:pt x="14" y="485"/>
                      </a:lnTo>
                      <a:lnTo>
                        <a:pt x="12" y="476"/>
                      </a:lnTo>
                      <a:lnTo>
                        <a:pt x="12" y="471"/>
                      </a:lnTo>
                      <a:lnTo>
                        <a:pt x="10" y="463"/>
                      </a:lnTo>
                      <a:lnTo>
                        <a:pt x="8" y="454"/>
                      </a:lnTo>
                      <a:lnTo>
                        <a:pt x="8" y="447"/>
                      </a:lnTo>
                      <a:lnTo>
                        <a:pt x="8" y="441"/>
                      </a:lnTo>
                      <a:lnTo>
                        <a:pt x="8" y="435"/>
                      </a:lnTo>
                      <a:lnTo>
                        <a:pt x="6" y="424"/>
                      </a:lnTo>
                      <a:lnTo>
                        <a:pt x="4" y="417"/>
                      </a:lnTo>
                      <a:lnTo>
                        <a:pt x="2" y="410"/>
                      </a:lnTo>
                      <a:lnTo>
                        <a:pt x="0" y="402"/>
                      </a:lnTo>
                      <a:lnTo>
                        <a:pt x="0" y="395"/>
                      </a:lnTo>
                      <a:lnTo>
                        <a:pt x="0" y="388"/>
                      </a:lnTo>
                      <a:lnTo>
                        <a:pt x="0" y="380"/>
                      </a:lnTo>
                      <a:lnTo>
                        <a:pt x="0" y="373"/>
                      </a:lnTo>
                      <a:lnTo>
                        <a:pt x="0" y="365"/>
                      </a:lnTo>
                      <a:lnTo>
                        <a:pt x="0" y="360"/>
                      </a:lnTo>
                      <a:lnTo>
                        <a:pt x="0" y="354"/>
                      </a:lnTo>
                      <a:lnTo>
                        <a:pt x="0" y="349"/>
                      </a:lnTo>
                      <a:lnTo>
                        <a:pt x="0" y="343"/>
                      </a:lnTo>
                      <a:lnTo>
                        <a:pt x="0" y="338"/>
                      </a:lnTo>
                      <a:lnTo>
                        <a:pt x="0" y="328"/>
                      </a:lnTo>
                      <a:lnTo>
                        <a:pt x="0" y="317"/>
                      </a:lnTo>
                      <a:lnTo>
                        <a:pt x="0" y="310"/>
                      </a:lnTo>
                      <a:lnTo>
                        <a:pt x="0" y="304"/>
                      </a:lnTo>
                      <a:lnTo>
                        <a:pt x="0" y="299"/>
                      </a:lnTo>
                      <a:lnTo>
                        <a:pt x="0" y="292"/>
                      </a:lnTo>
                      <a:lnTo>
                        <a:pt x="2" y="282"/>
                      </a:lnTo>
                      <a:lnTo>
                        <a:pt x="4" y="275"/>
                      </a:lnTo>
                      <a:lnTo>
                        <a:pt x="4" y="269"/>
                      </a:lnTo>
                      <a:lnTo>
                        <a:pt x="6" y="262"/>
                      </a:lnTo>
                      <a:lnTo>
                        <a:pt x="8" y="253"/>
                      </a:lnTo>
                      <a:lnTo>
                        <a:pt x="10" y="247"/>
                      </a:lnTo>
                      <a:lnTo>
                        <a:pt x="10" y="238"/>
                      </a:lnTo>
                      <a:lnTo>
                        <a:pt x="12" y="231"/>
                      </a:lnTo>
                      <a:lnTo>
                        <a:pt x="12" y="223"/>
                      </a:lnTo>
                      <a:lnTo>
                        <a:pt x="12" y="218"/>
                      </a:lnTo>
                      <a:lnTo>
                        <a:pt x="12" y="210"/>
                      </a:lnTo>
                      <a:lnTo>
                        <a:pt x="12" y="205"/>
                      </a:lnTo>
                      <a:lnTo>
                        <a:pt x="12" y="199"/>
                      </a:lnTo>
                      <a:lnTo>
                        <a:pt x="12" y="194"/>
                      </a:lnTo>
                      <a:lnTo>
                        <a:pt x="12" y="188"/>
                      </a:lnTo>
                      <a:lnTo>
                        <a:pt x="12" y="183"/>
                      </a:lnTo>
                      <a:lnTo>
                        <a:pt x="12" y="177"/>
                      </a:lnTo>
                      <a:lnTo>
                        <a:pt x="12" y="170"/>
                      </a:lnTo>
                      <a:lnTo>
                        <a:pt x="12" y="164"/>
                      </a:lnTo>
                      <a:lnTo>
                        <a:pt x="12" y="159"/>
                      </a:lnTo>
                      <a:lnTo>
                        <a:pt x="12" y="151"/>
                      </a:lnTo>
                      <a:lnTo>
                        <a:pt x="12" y="144"/>
                      </a:lnTo>
                      <a:lnTo>
                        <a:pt x="12" y="137"/>
                      </a:lnTo>
                      <a:lnTo>
                        <a:pt x="12" y="129"/>
                      </a:lnTo>
                      <a:lnTo>
                        <a:pt x="12" y="124"/>
                      </a:lnTo>
                      <a:lnTo>
                        <a:pt x="12" y="114"/>
                      </a:lnTo>
                      <a:lnTo>
                        <a:pt x="12" y="107"/>
                      </a:lnTo>
                      <a:lnTo>
                        <a:pt x="12" y="101"/>
                      </a:lnTo>
                      <a:lnTo>
                        <a:pt x="12" y="96"/>
                      </a:lnTo>
                      <a:lnTo>
                        <a:pt x="12" y="89"/>
                      </a:lnTo>
                      <a:lnTo>
                        <a:pt x="12" y="81"/>
                      </a:lnTo>
                      <a:lnTo>
                        <a:pt x="12" y="76"/>
                      </a:lnTo>
                      <a:lnTo>
                        <a:pt x="12" y="70"/>
                      </a:lnTo>
                      <a:lnTo>
                        <a:pt x="12" y="65"/>
                      </a:lnTo>
                      <a:lnTo>
                        <a:pt x="12" y="59"/>
                      </a:lnTo>
                      <a:lnTo>
                        <a:pt x="12" y="52"/>
                      </a:lnTo>
                      <a:lnTo>
                        <a:pt x="10" y="46"/>
                      </a:lnTo>
                      <a:lnTo>
                        <a:pt x="10" y="41"/>
                      </a:lnTo>
                      <a:lnTo>
                        <a:pt x="10" y="33"/>
                      </a:lnTo>
                      <a:lnTo>
                        <a:pt x="10" y="28"/>
                      </a:lnTo>
                      <a:lnTo>
                        <a:pt x="10" y="22"/>
                      </a:lnTo>
                      <a:lnTo>
                        <a:pt x="10" y="17"/>
                      </a:lnTo>
                      <a:lnTo>
                        <a:pt x="10" y="11"/>
                      </a:lnTo>
                      <a:lnTo>
                        <a:pt x="12" y="6"/>
                      </a:lnTo>
                      <a:lnTo>
                        <a:pt x="17" y="2"/>
                      </a:lnTo>
                      <a:lnTo>
                        <a:pt x="23" y="0"/>
                      </a:lnTo>
                      <a:lnTo>
                        <a:pt x="25" y="6"/>
                      </a:lnTo>
                      <a:lnTo>
                        <a:pt x="25" y="11"/>
                      </a:lnTo>
                      <a:lnTo>
                        <a:pt x="25" y="17"/>
                      </a:lnTo>
                      <a:lnTo>
                        <a:pt x="27" y="22"/>
                      </a:lnTo>
                      <a:lnTo>
                        <a:pt x="27" y="28"/>
                      </a:lnTo>
                      <a:lnTo>
                        <a:pt x="27" y="33"/>
                      </a:lnTo>
                      <a:lnTo>
                        <a:pt x="27" y="39"/>
                      </a:lnTo>
                      <a:lnTo>
                        <a:pt x="27" y="44"/>
                      </a:lnTo>
                      <a:lnTo>
                        <a:pt x="27" y="50"/>
                      </a:lnTo>
                      <a:lnTo>
                        <a:pt x="27" y="57"/>
                      </a:lnTo>
                      <a:lnTo>
                        <a:pt x="27" y="65"/>
                      </a:lnTo>
                      <a:lnTo>
                        <a:pt x="27" y="72"/>
                      </a:lnTo>
                      <a:lnTo>
                        <a:pt x="27" y="79"/>
                      </a:lnTo>
                      <a:lnTo>
                        <a:pt x="27" y="87"/>
                      </a:lnTo>
                      <a:lnTo>
                        <a:pt x="27" y="92"/>
                      </a:lnTo>
                      <a:lnTo>
                        <a:pt x="27" y="98"/>
                      </a:lnTo>
                      <a:lnTo>
                        <a:pt x="27" y="105"/>
                      </a:lnTo>
                      <a:lnTo>
                        <a:pt x="27" y="113"/>
                      </a:lnTo>
                      <a:lnTo>
                        <a:pt x="27" y="120"/>
                      </a:lnTo>
                      <a:lnTo>
                        <a:pt x="27" y="127"/>
                      </a:lnTo>
                      <a:lnTo>
                        <a:pt x="27" y="135"/>
                      </a:lnTo>
                      <a:lnTo>
                        <a:pt x="27" y="140"/>
                      </a:lnTo>
                      <a:lnTo>
                        <a:pt x="27" y="148"/>
                      </a:lnTo>
                      <a:lnTo>
                        <a:pt x="27" y="155"/>
                      </a:lnTo>
                      <a:lnTo>
                        <a:pt x="27" y="161"/>
                      </a:lnTo>
                      <a:lnTo>
                        <a:pt x="27" y="168"/>
                      </a:lnTo>
                      <a:lnTo>
                        <a:pt x="27" y="173"/>
                      </a:lnTo>
                      <a:lnTo>
                        <a:pt x="27" y="179"/>
                      </a:lnTo>
                      <a:lnTo>
                        <a:pt x="27" y="185"/>
                      </a:lnTo>
                      <a:lnTo>
                        <a:pt x="27" y="190"/>
                      </a:lnTo>
                      <a:lnTo>
                        <a:pt x="27" y="197"/>
                      </a:lnTo>
                      <a:lnTo>
                        <a:pt x="27" y="203"/>
                      </a:lnTo>
                      <a:lnTo>
                        <a:pt x="27" y="209"/>
                      </a:lnTo>
                      <a:lnTo>
                        <a:pt x="27" y="218"/>
                      </a:lnTo>
                      <a:lnTo>
                        <a:pt x="27" y="223"/>
                      </a:lnTo>
                      <a:lnTo>
                        <a:pt x="27" y="231"/>
                      </a:lnTo>
                      <a:lnTo>
                        <a:pt x="27" y="236"/>
                      </a:lnTo>
                      <a:lnTo>
                        <a:pt x="27" y="242"/>
                      </a:lnTo>
                      <a:lnTo>
                        <a:pt x="27" y="249"/>
                      </a:lnTo>
                      <a:lnTo>
                        <a:pt x="27" y="255"/>
                      </a:lnTo>
                      <a:lnTo>
                        <a:pt x="27" y="262"/>
                      </a:lnTo>
                      <a:lnTo>
                        <a:pt x="27" y="268"/>
                      </a:lnTo>
                      <a:lnTo>
                        <a:pt x="27" y="273"/>
                      </a:lnTo>
                      <a:lnTo>
                        <a:pt x="27" y="279"/>
                      </a:lnTo>
                      <a:lnTo>
                        <a:pt x="27" y="284"/>
                      </a:lnTo>
                      <a:lnTo>
                        <a:pt x="27" y="290"/>
                      </a:lnTo>
                      <a:lnTo>
                        <a:pt x="27" y="295"/>
                      </a:lnTo>
                      <a:lnTo>
                        <a:pt x="27" y="303"/>
                      </a:lnTo>
                      <a:lnTo>
                        <a:pt x="27" y="310"/>
                      </a:lnTo>
                      <a:lnTo>
                        <a:pt x="27" y="316"/>
                      </a:lnTo>
                      <a:lnTo>
                        <a:pt x="27" y="323"/>
                      </a:lnTo>
                      <a:lnTo>
                        <a:pt x="27" y="330"/>
                      </a:lnTo>
                      <a:lnTo>
                        <a:pt x="27" y="338"/>
                      </a:lnTo>
                      <a:lnTo>
                        <a:pt x="27" y="345"/>
                      </a:lnTo>
                      <a:lnTo>
                        <a:pt x="27" y="352"/>
                      </a:lnTo>
                      <a:lnTo>
                        <a:pt x="27" y="358"/>
                      </a:lnTo>
                      <a:lnTo>
                        <a:pt x="27" y="364"/>
                      </a:lnTo>
                      <a:lnTo>
                        <a:pt x="27" y="371"/>
                      </a:lnTo>
                      <a:lnTo>
                        <a:pt x="27" y="376"/>
                      </a:lnTo>
                      <a:lnTo>
                        <a:pt x="27" y="384"/>
                      </a:lnTo>
                      <a:lnTo>
                        <a:pt x="27" y="391"/>
                      </a:lnTo>
                      <a:lnTo>
                        <a:pt x="27" y="397"/>
                      </a:lnTo>
                      <a:lnTo>
                        <a:pt x="27" y="404"/>
                      </a:lnTo>
                      <a:lnTo>
                        <a:pt x="27" y="411"/>
                      </a:lnTo>
                      <a:lnTo>
                        <a:pt x="27" y="419"/>
                      </a:lnTo>
                      <a:lnTo>
                        <a:pt x="27" y="428"/>
                      </a:lnTo>
                      <a:lnTo>
                        <a:pt x="27" y="434"/>
                      </a:lnTo>
                      <a:lnTo>
                        <a:pt x="27" y="441"/>
                      </a:lnTo>
                      <a:lnTo>
                        <a:pt x="27" y="448"/>
                      </a:lnTo>
                      <a:lnTo>
                        <a:pt x="27" y="454"/>
                      </a:lnTo>
                      <a:lnTo>
                        <a:pt x="27" y="461"/>
                      </a:lnTo>
                      <a:lnTo>
                        <a:pt x="27" y="467"/>
                      </a:lnTo>
                      <a:lnTo>
                        <a:pt x="29" y="474"/>
                      </a:lnTo>
                      <a:lnTo>
                        <a:pt x="29" y="480"/>
                      </a:lnTo>
                      <a:lnTo>
                        <a:pt x="29" y="485"/>
                      </a:lnTo>
                      <a:lnTo>
                        <a:pt x="31" y="491"/>
                      </a:lnTo>
                      <a:lnTo>
                        <a:pt x="31" y="496"/>
                      </a:lnTo>
                      <a:lnTo>
                        <a:pt x="33" y="502"/>
                      </a:lnTo>
                      <a:lnTo>
                        <a:pt x="33" y="507"/>
                      </a:lnTo>
                      <a:lnTo>
                        <a:pt x="35" y="515"/>
                      </a:lnTo>
                      <a:lnTo>
                        <a:pt x="37" y="520"/>
                      </a:lnTo>
                      <a:lnTo>
                        <a:pt x="37" y="526"/>
                      </a:lnTo>
                      <a:lnTo>
                        <a:pt x="37" y="531"/>
                      </a:lnTo>
                      <a:lnTo>
                        <a:pt x="39" y="537"/>
                      </a:lnTo>
                      <a:lnTo>
                        <a:pt x="39" y="543"/>
                      </a:lnTo>
                      <a:lnTo>
                        <a:pt x="39" y="548"/>
                      </a:lnTo>
                      <a:lnTo>
                        <a:pt x="39" y="554"/>
                      </a:lnTo>
                      <a:lnTo>
                        <a:pt x="41" y="559"/>
                      </a:lnTo>
                      <a:lnTo>
                        <a:pt x="41" y="566"/>
                      </a:lnTo>
                      <a:lnTo>
                        <a:pt x="41" y="574"/>
                      </a:lnTo>
                      <a:lnTo>
                        <a:pt x="41" y="581"/>
                      </a:lnTo>
                      <a:lnTo>
                        <a:pt x="41" y="589"/>
                      </a:lnTo>
                      <a:lnTo>
                        <a:pt x="42" y="594"/>
                      </a:lnTo>
                      <a:lnTo>
                        <a:pt x="42" y="600"/>
                      </a:lnTo>
                      <a:lnTo>
                        <a:pt x="42" y="605"/>
                      </a:lnTo>
                      <a:lnTo>
                        <a:pt x="42" y="611"/>
                      </a:lnTo>
                      <a:lnTo>
                        <a:pt x="44" y="618"/>
                      </a:lnTo>
                      <a:lnTo>
                        <a:pt x="44" y="626"/>
                      </a:lnTo>
                      <a:lnTo>
                        <a:pt x="48" y="637"/>
                      </a:lnTo>
                      <a:lnTo>
                        <a:pt x="48" y="644"/>
                      </a:lnTo>
                      <a:lnTo>
                        <a:pt x="50" y="650"/>
                      </a:lnTo>
                      <a:lnTo>
                        <a:pt x="50" y="655"/>
                      </a:lnTo>
                      <a:lnTo>
                        <a:pt x="52" y="661"/>
                      </a:lnTo>
                      <a:lnTo>
                        <a:pt x="52" y="666"/>
                      </a:lnTo>
                      <a:lnTo>
                        <a:pt x="52" y="672"/>
                      </a:lnTo>
                      <a:lnTo>
                        <a:pt x="52" y="677"/>
                      </a:lnTo>
                      <a:lnTo>
                        <a:pt x="54" y="685"/>
                      </a:lnTo>
                      <a:lnTo>
                        <a:pt x="54" y="692"/>
                      </a:lnTo>
                      <a:lnTo>
                        <a:pt x="54" y="699"/>
                      </a:lnTo>
                      <a:lnTo>
                        <a:pt x="54" y="709"/>
                      </a:lnTo>
                      <a:lnTo>
                        <a:pt x="54" y="714"/>
                      </a:lnTo>
                      <a:lnTo>
                        <a:pt x="54" y="721"/>
                      </a:lnTo>
                      <a:lnTo>
                        <a:pt x="54" y="727"/>
                      </a:lnTo>
                      <a:lnTo>
                        <a:pt x="54" y="733"/>
                      </a:lnTo>
                      <a:lnTo>
                        <a:pt x="54" y="738"/>
                      </a:lnTo>
                      <a:lnTo>
                        <a:pt x="54" y="744"/>
                      </a:lnTo>
                      <a:lnTo>
                        <a:pt x="54" y="751"/>
                      </a:lnTo>
                      <a:lnTo>
                        <a:pt x="54" y="757"/>
                      </a:lnTo>
                      <a:lnTo>
                        <a:pt x="54" y="762"/>
                      </a:lnTo>
                      <a:lnTo>
                        <a:pt x="54" y="768"/>
                      </a:lnTo>
                      <a:lnTo>
                        <a:pt x="48" y="771"/>
                      </a:lnTo>
                      <a:lnTo>
                        <a:pt x="42" y="773"/>
                      </a:lnTo>
                      <a:lnTo>
                        <a:pt x="37" y="775"/>
                      </a:lnTo>
                      <a:lnTo>
                        <a:pt x="31" y="775"/>
                      </a:lnTo>
                      <a:lnTo>
                        <a:pt x="25" y="775"/>
                      </a:lnTo>
                      <a:lnTo>
                        <a:pt x="19" y="775"/>
                      </a:lnTo>
                      <a:lnTo>
                        <a:pt x="15" y="769"/>
                      </a:lnTo>
                      <a:lnTo>
                        <a:pt x="15" y="764"/>
                      </a:lnTo>
                      <a:lnTo>
                        <a:pt x="15" y="758"/>
                      </a:lnTo>
                      <a:lnTo>
                        <a:pt x="15" y="753"/>
                      </a:lnTo>
                      <a:lnTo>
                        <a:pt x="17" y="747"/>
                      </a:lnTo>
                      <a:lnTo>
                        <a:pt x="19" y="742"/>
                      </a:lnTo>
                    </a:path>
                  </a:pathLst>
                </a:custGeom>
                <a:solidFill>
                  <a:srgbClr val="EAEC5E"/>
                </a:solidFill>
                <a:ln w="12700" cap="rnd">
                  <a:solidFill>
                    <a:srgbClr val="00CC00"/>
                  </a:solidFill>
                  <a:round/>
                  <a:headEnd/>
                  <a:tailEnd/>
                </a:ln>
              </p:spPr>
              <p:txBody>
                <a:bodyPr/>
                <a:lstStyle/>
                <a:p>
                  <a:endParaRPr lang="en-US"/>
                </a:p>
              </p:txBody>
            </p:sp>
            <p:sp>
              <p:nvSpPr>
                <p:cNvPr id="3295" name="Freeform 831"/>
                <p:cNvSpPr>
                  <a:spLocks/>
                </p:cNvSpPr>
                <p:nvPr/>
              </p:nvSpPr>
              <p:spPr bwMode="auto">
                <a:xfrm>
                  <a:off x="4015" y="2160"/>
                  <a:ext cx="53" cy="114"/>
                </a:xfrm>
                <a:custGeom>
                  <a:avLst/>
                  <a:gdLst>
                    <a:gd name="T0" fmla="*/ 49 w 53"/>
                    <a:gd name="T1" fmla="*/ 113 h 114"/>
                    <a:gd name="T2" fmla="*/ 51 w 53"/>
                    <a:gd name="T3" fmla="*/ 106 h 114"/>
                    <a:gd name="T4" fmla="*/ 52 w 53"/>
                    <a:gd name="T5" fmla="*/ 100 h 114"/>
                    <a:gd name="T6" fmla="*/ 52 w 53"/>
                    <a:gd name="T7" fmla="*/ 93 h 114"/>
                    <a:gd name="T8" fmla="*/ 52 w 53"/>
                    <a:gd name="T9" fmla="*/ 86 h 114"/>
                    <a:gd name="T10" fmla="*/ 52 w 53"/>
                    <a:gd name="T11" fmla="*/ 80 h 114"/>
                    <a:gd name="T12" fmla="*/ 52 w 53"/>
                    <a:gd name="T13" fmla="*/ 73 h 114"/>
                    <a:gd name="T14" fmla="*/ 50 w 53"/>
                    <a:gd name="T15" fmla="*/ 66 h 114"/>
                    <a:gd name="T16" fmla="*/ 48 w 53"/>
                    <a:gd name="T17" fmla="*/ 60 h 114"/>
                    <a:gd name="T18" fmla="*/ 45 w 53"/>
                    <a:gd name="T19" fmla="*/ 55 h 114"/>
                    <a:gd name="T20" fmla="*/ 43 w 53"/>
                    <a:gd name="T21" fmla="*/ 49 h 114"/>
                    <a:gd name="T22" fmla="*/ 40 w 53"/>
                    <a:gd name="T23" fmla="*/ 44 h 114"/>
                    <a:gd name="T24" fmla="*/ 38 w 53"/>
                    <a:gd name="T25" fmla="*/ 38 h 114"/>
                    <a:gd name="T26" fmla="*/ 35 w 53"/>
                    <a:gd name="T27" fmla="*/ 33 h 114"/>
                    <a:gd name="T28" fmla="*/ 33 w 53"/>
                    <a:gd name="T29" fmla="*/ 27 h 114"/>
                    <a:gd name="T30" fmla="*/ 30 w 53"/>
                    <a:gd name="T31" fmla="*/ 24 h 114"/>
                    <a:gd name="T32" fmla="*/ 27 w 53"/>
                    <a:gd name="T33" fmla="*/ 20 h 114"/>
                    <a:gd name="T34" fmla="*/ 24 w 53"/>
                    <a:gd name="T35" fmla="*/ 16 h 114"/>
                    <a:gd name="T36" fmla="*/ 21 w 53"/>
                    <a:gd name="T37" fmla="*/ 13 h 114"/>
                    <a:gd name="T38" fmla="*/ 18 w 53"/>
                    <a:gd name="T39" fmla="*/ 9 h 114"/>
                    <a:gd name="T40" fmla="*/ 15 w 53"/>
                    <a:gd name="T41" fmla="*/ 7 h 114"/>
                    <a:gd name="T42" fmla="*/ 12 w 53"/>
                    <a:gd name="T43" fmla="*/ 2 h 114"/>
                    <a:gd name="T44" fmla="*/ 9 w 53"/>
                    <a:gd name="T45" fmla="*/ 2 h 114"/>
                    <a:gd name="T46" fmla="*/ 6 w 53"/>
                    <a:gd name="T47" fmla="*/ 0 h 114"/>
                    <a:gd name="T48" fmla="*/ 3 w 53"/>
                    <a:gd name="T49" fmla="*/ 0 h 114"/>
                    <a:gd name="T50" fmla="*/ 0 w 53"/>
                    <a:gd name="T51" fmla="*/ 0 h 114"/>
                    <a:gd name="T52" fmla="*/ 3 w 53"/>
                    <a:gd name="T53" fmla="*/ 2 h 114"/>
                    <a:gd name="T54" fmla="*/ 0 w 53"/>
                    <a:gd name="T55" fmla="*/ 7 h 114"/>
                    <a:gd name="T56" fmla="*/ 0 w 53"/>
                    <a:gd name="T57" fmla="*/ 13 h 114"/>
                    <a:gd name="T58" fmla="*/ 1 w 53"/>
                    <a:gd name="T59" fmla="*/ 20 h 114"/>
                    <a:gd name="T60" fmla="*/ 3 w 53"/>
                    <a:gd name="T61" fmla="*/ 27 h 114"/>
                    <a:gd name="T62" fmla="*/ 4 w 53"/>
                    <a:gd name="T63" fmla="*/ 33 h 114"/>
                    <a:gd name="T64" fmla="*/ 5 w 53"/>
                    <a:gd name="T65" fmla="*/ 40 h 114"/>
                    <a:gd name="T66" fmla="*/ 7 w 53"/>
                    <a:gd name="T67" fmla="*/ 47 h 114"/>
                    <a:gd name="T68" fmla="*/ 10 w 53"/>
                    <a:gd name="T69" fmla="*/ 51 h 114"/>
                    <a:gd name="T70" fmla="*/ 12 w 53"/>
                    <a:gd name="T71" fmla="*/ 58 h 114"/>
                    <a:gd name="T72" fmla="*/ 15 w 53"/>
                    <a:gd name="T73" fmla="*/ 62 h 114"/>
                    <a:gd name="T74" fmla="*/ 18 w 53"/>
                    <a:gd name="T75" fmla="*/ 69 h 114"/>
                    <a:gd name="T76" fmla="*/ 21 w 53"/>
                    <a:gd name="T77" fmla="*/ 73 h 114"/>
                    <a:gd name="T78" fmla="*/ 24 w 53"/>
                    <a:gd name="T79" fmla="*/ 78 h 114"/>
                    <a:gd name="T80" fmla="*/ 26 w 53"/>
                    <a:gd name="T81" fmla="*/ 84 h 114"/>
                    <a:gd name="T82" fmla="*/ 29 w 53"/>
                    <a:gd name="T83" fmla="*/ 86 h 114"/>
                    <a:gd name="T84" fmla="*/ 31 w 53"/>
                    <a:gd name="T85" fmla="*/ 93 h 114"/>
                    <a:gd name="T86" fmla="*/ 34 w 53"/>
                    <a:gd name="T87" fmla="*/ 95 h 114"/>
                    <a:gd name="T88" fmla="*/ 37 w 53"/>
                    <a:gd name="T89" fmla="*/ 102 h 114"/>
                    <a:gd name="T90" fmla="*/ 39 w 53"/>
                    <a:gd name="T91" fmla="*/ 109 h 114"/>
                    <a:gd name="T92" fmla="*/ 42 w 53"/>
                    <a:gd name="T93" fmla="*/ 109 h 114"/>
                    <a:gd name="T94" fmla="*/ 45 w 53"/>
                    <a:gd name="T95" fmla="*/ 113 h 114"/>
                    <a:gd name="T96" fmla="*/ 48 w 53"/>
                    <a:gd name="T97" fmla="*/ 113 h 114"/>
                    <a:gd name="T98" fmla="*/ 51 w 53"/>
                    <a:gd name="T99" fmla="*/ 113 h 114"/>
                    <a:gd name="T100" fmla="*/ 51 w 53"/>
                    <a:gd name="T101" fmla="*/ 106 h 114"/>
                    <a:gd name="T102" fmla="*/ 51 w 53"/>
                    <a:gd name="T103" fmla="*/ 100 h 11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53"/>
                    <a:gd name="T157" fmla="*/ 0 h 114"/>
                    <a:gd name="T158" fmla="*/ 53 w 53"/>
                    <a:gd name="T159" fmla="*/ 114 h 114"/>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53" h="114">
                      <a:moveTo>
                        <a:pt x="49" y="113"/>
                      </a:moveTo>
                      <a:lnTo>
                        <a:pt x="51" y="106"/>
                      </a:lnTo>
                      <a:lnTo>
                        <a:pt x="52" y="100"/>
                      </a:lnTo>
                      <a:lnTo>
                        <a:pt x="52" y="93"/>
                      </a:lnTo>
                      <a:lnTo>
                        <a:pt x="52" y="86"/>
                      </a:lnTo>
                      <a:lnTo>
                        <a:pt x="52" y="80"/>
                      </a:lnTo>
                      <a:lnTo>
                        <a:pt x="52" y="73"/>
                      </a:lnTo>
                      <a:lnTo>
                        <a:pt x="50" y="66"/>
                      </a:lnTo>
                      <a:lnTo>
                        <a:pt x="48" y="60"/>
                      </a:lnTo>
                      <a:lnTo>
                        <a:pt x="45" y="55"/>
                      </a:lnTo>
                      <a:lnTo>
                        <a:pt x="43" y="49"/>
                      </a:lnTo>
                      <a:lnTo>
                        <a:pt x="40" y="44"/>
                      </a:lnTo>
                      <a:lnTo>
                        <a:pt x="38" y="38"/>
                      </a:lnTo>
                      <a:lnTo>
                        <a:pt x="35" y="33"/>
                      </a:lnTo>
                      <a:lnTo>
                        <a:pt x="33" y="27"/>
                      </a:lnTo>
                      <a:lnTo>
                        <a:pt x="30" y="24"/>
                      </a:lnTo>
                      <a:lnTo>
                        <a:pt x="27" y="20"/>
                      </a:lnTo>
                      <a:lnTo>
                        <a:pt x="24" y="16"/>
                      </a:lnTo>
                      <a:lnTo>
                        <a:pt x="21" y="13"/>
                      </a:lnTo>
                      <a:lnTo>
                        <a:pt x="18" y="9"/>
                      </a:lnTo>
                      <a:lnTo>
                        <a:pt x="15" y="7"/>
                      </a:lnTo>
                      <a:lnTo>
                        <a:pt x="12" y="2"/>
                      </a:lnTo>
                      <a:lnTo>
                        <a:pt x="9" y="2"/>
                      </a:lnTo>
                      <a:lnTo>
                        <a:pt x="6" y="0"/>
                      </a:lnTo>
                      <a:lnTo>
                        <a:pt x="3" y="0"/>
                      </a:lnTo>
                      <a:lnTo>
                        <a:pt x="0" y="0"/>
                      </a:lnTo>
                      <a:lnTo>
                        <a:pt x="3" y="2"/>
                      </a:lnTo>
                      <a:lnTo>
                        <a:pt x="0" y="7"/>
                      </a:lnTo>
                      <a:lnTo>
                        <a:pt x="0" y="13"/>
                      </a:lnTo>
                      <a:lnTo>
                        <a:pt x="1" y="20"/>
                      </a:lnTo>
                      <a:lnTo>
                        <a:pt x="3" y="27"/>
                      </a:lnTo>
                      <a:lnTo>
                        <a:pt x="4" y="33"/>
                      </a:lnTo>
                      <a:lnTo>
                        <a:pt x="5" y="40"/>
                      </a:lnTo>
                      <a:lnTo>
                        <a:pt x="7" y="47"/>
                      </a:lnTo>
                      <a:lnTo>
                        <a:pt x="10" y="51"/>
                      </a:lnTo>
                      <a:lnTo>
                        <a:pt x="12" y="58"/>
                      </a:lnTo>
                      <a:lnTo>
                        <a:pt x="15" y="62"/>
                      </a:lnTo>
                      <a:lnTo>
                        <a:pt x="18" y="69"/>
                      </a:lnTo>
                      <a:lnTo>
                        <a:pt x="21" y="73"/>
                      </a:lnTo>
                      <a:lnTo>
                        <a:pt x="24" y="78"/>
                      </a:lnTo>
                      <a:lnTo>
                        <a:pt x="26" y="84"/>
                      </a:lnTo>
                      <a:lnTo>
                        <a:pt x="29" y="86"/>
                      </a:lnTo>
                      <a:lnTo>
                        <a:pt x="31" y="93"/>
                      </a:lnTo>
                      <a:lnTo>
                        <a:pt x="34" y="95"/>
                      </a:lnTo>
                      <a:lnTo>
                        <a:pt x="37" y="102"/>
                      </a:lnTo>
                      <a:lnTo>
                        <a:pt x="39" y="109"/>
                      </a:lnTo>
                      <a:lnTo>
                        <a:pt x="42" y="109"/>
                      </a:lnTo>
                      <a:lnTo>
                        <a:pt x="45" y="113"/>
                      </a:lnTo>
                      <a:lnTo>
                        <a:pt x="48" y="113"/>
                      </a:lnTo>
                      <a:lnTo>
                        <a:pt x="51" y="113"/>
                      </a:lnTo>
                      <a:lnTo>
                        <a:pt x="51" y="106"/>
                      </a:lnTo>
                      <a:lnTo>
                        <a:pt x="51" y="100"/>
                      </a:lnTo>
                    </a:path>
                  </a:pathLst>
                </a:custGeom>
                <a:solidFill>
                  <a:srgbClr val="EAEC5E"/>
                </a:solidFill>
                <a:ln w="12700" cap="rnd">
                  <a:solidFill>
                    <a:schemeClr val="tx1"/>
                  </a:solidFill>
                  <a:round/>
                  <a:headEnd/>
                  <a:tailEnd/>
                </a:ln>
              </p:spPr>
              <p:txBody>
                <a:bodyPr/>
                <a:lstStyle/>
                <a:p>
                  <a:endParaRPr lang="en-US"/>
                </a:p>
              </p:txBody>
            </p:sp>
            <p:grpSp>
              <p:nvGrpSpPr>
                <p:cNvPr id="3296" name="Group 832"/>
                <p:cNvGrpSpPr>
                  <a:grpSpLocks/>
                </p:cNvGrpSpPr>
                <p:nvPr/>
              </p:nvGrpSpPr>
              <p:grpSpPr bwMode="auto">
                <a:xfrm>
                  <a:off x="4029" y="1856"/>
                  <a:ext cx="97" cy="111"/>
                  <a:chOff x="3654" y="1129"/>
                  <a:chExt cx="97" cy="111"/>
                </a:xfrm>
              </p:grpSpPr>
              <p:sp>
                <p:nvSpPr>
                  <p:cNvPr id="3297" name="Freeform 833"/>
                  <p:cNvSpPr>
                    <a:spLocks/>
                  </p:cNvSpPr>
                  <p:nvPr/>
                </p:nvSpPr>
                <p:spPr bwMode="auto">
                  <a:xfrm>
                    <a:off x="3705" y="1214"/>
                    <a:ext cx="46" cy="16"/>
                  </a:xfrm>
                  <a:custGeom>
                    <a:avLst/>
                    <a:gdLst>
                      <a:gd name="T0" fmla="*/ 0 w 46"/>
                      <a:gd name="T1" fmla="*/ 15 h 16"/>
                      <a:gd name="T2" fmla="*/ 2 w 46"/>
                      <a:gd name="T3" fmla="*/ 11 h 16"/>
                      <a:gd name="T4" fmla="*/ 6 w 46"/>
                      <a:gd name="T5" fmla="*/ 10 h 16"/>
                      <a:gd name="T6" fmla="*/ 11 w 46"/>
                      <a:gd name="T7" fmla="*/ 8 h 16"/>
                      <a:gd name="T8" fmla="*/ 16 w 46"/>
                      <a:gd name="T9" fmla="*/ 5 h 16"/>
                      <a:gd name="T10" fmla="*/ 21 w 46"/>
                      <a:gd name="T11" fmla="*/ 3 h 16"/>
                      <a:gd name="T12" fmla="*/ 26 w 46"/>
                      <a:gd name="T13" fmla="*/ 3 h 16"/>
                      <a:gd name="T14" fmla="*/ 30 w 46"/>
                      <a:gd name="T15" fmla="*/ 3 h 16"/>
                      <a:gd name="T16" fmla="*/ 35 w 46"/>
                      <a:gd name="T17" fmla="*/ 0 h 16"/>
                      <a:gd name="T18" fmla="*/ 39 w 46"/>
                      <a:gd name="T19" fmla="*/ 0 h 16"/>
                      <a:gd name="T20" fmla="*/ 44 w 46"/>
                      <a:gd name="T21" fmla="*/ 0 h 16"/>
                      <a:gd name="T22" fmla="*/ 45 w 46"/>
                      <a:gd name="T23" fmla="*/ 0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6"/>
                      <a:gd name="T37" fmla="*/ 0 h 16"/>
                      <a:gd name="T38" fmla="*/ 46 w 46"/>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6" h="16">
                        <a:moveTo>
                          <a:pt x="0" y="15"/>
                        </a:moveTo>
                        <a:lnTo>
                          <a:pt x="2" y="11"/>
                        </a:lnTo>
                        <a:lnTo>
                          <a:pt x="6" y="10"/>
                        </a:lnTo>
                        <a:lnTo>
                          <a:pt x="11" y="8"/>
                        </a:lnTo>
                        <a:lnTo>
                          <a:pt x="16" y="5"/>
                        </a:lnTo>
                        <a:lnTo>
                          <a:pt x="21" y="3"/>
                        </a:lnTo>
                        <a:lnTo>
                          <a:pt x="26" y="3"/>
                        </a:lnTo>
                        <a:lnTo>
                          <a:pt x="30" y="3"/>
                        </a:lnTo>
                        <a:lnTo>
                          <a:pt x="35" y="0"/>
                        </a:lnTo>
                        <a:lnTo>
                          <a:pt x="39" y="0"/>
                        </a:lnTo>
                        <a:lnTo>
                          <a:pt x="44" y="0"/>
                        </a:lnTo>
                        <a:lnTo>
                          <a:pt x="45"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98" name="Freeform 834"/>
                  <p:cNvSpPr>
                    <a:spLocks/>
                  </p:cNvSpPr>
                  <p:nvPr/>
                </p:nvSpPr>
                <p:spPr bwMode="auto">
                  <a:xfrm>
                    <a:off x="3704" y="1172"/>
                    <a:ext cx="42" cy="41"/>
                  </a:xfrm>
                  <a:custGeom>
                    <a:avLst/>
                    <a:gdLst>
                      <a:gd name="T0" fmla="*/ 0 w 42"/>
                      <a:gd name="T1" fmla="*/ 40 h 41"/>
                      <a:gd name="T2" fmla="*/ 2 w 42"/>
                      <a:gd name="T3" fmla="*/ 29 h 41"/>
                      <a:gd name="T4" fmla="*/ 6 w 42"/>
                      <a:gd name="T5" fmla="*/ 27 h 41"/>
                      <a:gd name="T6" fmla="*/ 10 w 42"/>
                      <a:gd name="T7" fmla="*/ 20 h 41"/>
                      <a:gd name="T8" fmla="*/ 14 w 42"/>
                      <a:gd name="T9" fmla="*/ 13 h 41"/>
                      <a:gd name="T10" fmla="*/ 19 w 42"/>
                      <a:gd name="T11" fmla="*/ 7 h 41"/>
                      <a:gd name="T12" fmla="*/ 24 w 42"/>
                      <a:gd name="T13" fmla="*/ 7 h 41"/>
                      <a:gd name="T14" fmla="*/ 27 w 42"/>
                      <a:gd name="T15" fmla="*/ 7 h 41"/>
                      <a:gd name="T16" fmla="*/ 32 w 42"/>
                      <a:gd name="T17" fmla="*/ 0 h 41"/>
                      <a:gd name="T18" fmla="*/ 36 w 42"/>
                      <a:gd name="T19" fmla="*/ 0 h 41"/>
                      <a:gd name="T20" fmla="*/ 40 w 42"/>
                      <a:gd name="T21" fmla="*/ 0 h 41"/>
                      <a:gd name="T22" fmla="*/ 41 w 42"/>
                      <a:gd name="T23" fmla="*/ 0 h 4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2"/>
                      <a:gd name="T37" fmla="*/ 0 h 41"/>
                      <a:gd name="T38" fmla="*/ 42 w 42"/>
                      <a:gd name="T39" fmla="*/ 41 h 4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2" h="41">
                        <a:moveTo>
                          <a:pt x="0" y="40"/>
                        </a:moveTo>
                        <a:lnTo>
                          <a:pt x="2" y="29"/>
                        </a:lnTo>
                        <a:lnTo>
                          <a:pt x="6" y="27"/>
                        </a:lnTo>
                        <a:lnTo>
                          <a:pt x="10" y="20"/>
                        </a:lnTo>
                        <a:lnTo>
                          <a:pt x="14" y="13"/>
                        </a:lnTo>
                        <a:lnTo>
                          <a:pt x="19" y="7"/>
                        </a:lnTo>
                        <a:lnTo>
                          <a:pt x="24" y="7"/>
                        </a:lnTo>
                        <a:lnTo>
                          <a:pt x="27" y="7"/>
                        </a:lnTo>
                        <a:lnTo>
                          <a:pt x="32" y="0"/>
                        </a:lnTo>
                        <a:lnTo>
                          <a:pt x="36" y="0"/>
                        </a:lnTo>
                        <a:lnTo>
                          <a:pt x="40" y="0"/>
                        </a:lnTo>
                        <a:lnTo>
                          <a:pt x="41"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99" name="Freeform 835"/>
                  <p:cNvSpPr>
                    <a:spLocks/>
                  </p:cNvSpPr>
                  <p:nvPr/>
                </p:nvSpPr>
                <p:spPr bwMode="auto">
                  <a:xfrm>
                    <a:off x="3706" y="1144"/>
                    <a:ext cx="30" cy="59"/>
                  </a:xfrm>
                  <a:custGeom>
                    <a:avLst/>
                    <a:gdLst>
                      <a:gd name="T0" fmla="*/ 0 w 30"/>
                      <a:gd name="T1" fmla="*/ 58 h 59"/>
                      <a:gd name="T2" fmla="*/ 2 w 30"/>
                      <a:gd name="T3" fmla="*/ 42 h 59"/>
                      <a:gd name="T4" fmla="*/ 4 w 30"/>
                      <a:gd name="T5" fmla="*/ 39 h 59"/>
                      <a:gd name="T6" fmla="*/ 7 w 30"/>
                      <a:gd name="T7" fmla="*/ 29 h 59"/>
                      <a:gd name="T8" fmla="*/ 10 w 30"/>
                      <a:gd name="T9" fmla="*/ 19 h 59"/>
                      <a:gd name="T10" fmla="*/ 13 w 30"/>
                      <a:gd name="T11" fmla="*/ 10 h 59"/>
                      <a:gd name="T12" fmla="*/ 17 w 30"/>
                      <a:gd name="T13" fmla="*/ 10 h 59"/>
                      <a:gd name="T14" fmla="*/ 19 w 30"/>
                      <a:gd name="T15" fmla="*/ 10 h 59"/>
                      <a:gd name="T16" fmla="*/ 22 w 30"/>
                      <a:gd name="T17" fmla="*/ 0 h 59"/>
                      <a:gd name="T18" fmla="*/ 25 w 30"/>
                      <a:gd name="T19" fmla="*/ 0 h 59"/>
                      <a:gd name="T20" fmla="*/ 28 w 30"/>
                      <a:gd name="T21" fmla="*/ 0 h 59"/>
                      <a:gd name="T22" fmla="*/ 29 w 30"/>
                      <a:gd name="T23" fmla="*/ 0 h 5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0"/>
                      <a:gd name="T37" fmla="*/ 0 h 59"/>
                      <a:gd name="T38" fmla="*/ 30 w 30"/>
                      <a:gd name="T39" fmla="*/ 59 h 5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0" h="59">
                        <a:moveTo>
                          <a:pt x="0" y="58"/>
                        </a:moveTo>
                        <a:lnTo>
                          <a:pt x="2" y="42"/>
                        </a:lnTo>
                        <a:lnTo>
                          <a:pt x="4" y="39"/>
                        </a:lnTo>
                        <a:lnTo>
                          <a:pt x="7" y="29"/>
                        </a:lnTo>
                        <a:lnTo>
                          <a:pt x="10" y="19"/>
                        </a:lnTo>
                        <a:lnTo>
                          <a:pt x="13" y="10"/>
                        </a:lnTo>
                        <a:lnTo>
                          <a:pt x="17" y="10"/>
                        </a:lnTo>
                        <a:lnTo>
                          <a:pt x="19" y="10"/>
                        </a:lnTo>
                        <a:lnTo>
                          <a:pt x="22" y="0"/>
                        </a:lnTo>
                        <a:lnTo>
                          <a:pt x="25" y="0"/>
                        </a:lnTo>
                        <a:lnTo>
                          <a:pt x="28" y="0"/>
                        </a:lnTo>
                        <a:lnTo>
                          <a:pt x="29"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300" name="Freeform 836"/>
                  <p:cNvSpPr>
                    <a:spLocks/>
                  </p:cNvSpPr>
                  <p:nvPr/>
                </p:nvSpPr>
                <p:spPr bwMode="auto">
                  <a:xfrm>
                    <a:off x="3654" y="1214"/>
                    <a:ext cx="46" cy="16"/>
                  </a:xfrm>
                  <a:custGeom>
                    <a:avLst/>
                    <a:gdLst>
                      <a:gd name="T0" fmla="*/ 45 w 46"/>
                      <a:gd name="T1" fmla="*/ 15 h 16"/>
                      <a:gd name="T2" fmla="*/ 43 w 46"/>
                      <a:gd name="T3" fmla="*/ 11 h 16"/>
                      <a:gd name="T4" fmla="*/ 39 w 46"/>
                      <a:gd name="T5" fmla="*/ 10 h 16"/>
                      <a:gd name="T6" fmla="*/ 34 w 46"/>
                      <a:gd name="T7" fmla="*/ 8 h 16"/>
                      <a:gd name="T8" fmla="*/ 29 w 46"/>
                      <a:gd name="T9" fmla="*/ 5 h 16"/>
                      <a:gd name="T10" fmla="*/ 24 w 46"/>
                      <a:gd name="T11" fmla="*/ 3 h 16"/>
                      <a:gd name="T12" fmla="*/ 19 w 46"/>
                      <a:gd name="T13" fmla="*/ 3 h 16"/>
                      <a:gd name="T14" fmla="*/ 15 w 46"/>
                      <a:gd name="T15" fmla="*/ 3 h 16"/>
                      <a:gd name="T16" fmla="*/ 10 w 46"/>
                      <a:gd name="T17" fmla="*/ 0 h 16"/>
                      <a:gd name="T18" fmla="*/ 6 w 46"/>
                      <a:gd name="T19" fmla="*/ 0 h 16"/>
                      <a:gd name="T20" fmla="*/ 1 w 46"/>
                      <a:gd name="T21" fmla="*/ 0 h 16"/>
                      <a:gd name="T22" fmla="*/ 0 w 46"/>
                      <a:gd name="T23" fmla="*/ 0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6"/>
                      <a:gd name="T37" fmla="*/ 0 h 16"/>
                      <a:gd name="T38" fmla="*/ 46 w 46"/>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6" h="16">
                        <a:moveTo>
                          <a:pt x="45" y="15"/>
                        </a:moveTo>
                        <a:lnTo>
                          <a:pt x="43" y="11"/>
                        </a:lnTo>
                        <a:lnTo>
                          <a:pt x="39" y="10"/>
                        </a:lnTo>
                        <a:lnTo>
                          <a:pt x="34" y="8"/>
                        </a:lnTo>
                        <a:lnTo>
                          <a:pt x="29" y="5"/>
                        </a:lnTo>
                        <a:lnTo>
                          <a:pt x="24" y="3"/>
                        </a:lnTo>
                        <a:lnTo>
                          <a:pt x="19" y="3"/>
                        </a:lnTo>
                        <a:lnTo>
                          <a:pt x="15" y="3"/>
                        </a:lnTo>
                        <a:lnTo>
                          <a:pt x="10" y="0"/>
                        </a:lnTo>
                        <a:lnTo>
                          <a:pt x="6" y="0"/>
                        </a:lnTo>
                        <a:lnTo>
                          <a:pt x="1" y="0"/>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301" name="Freeform 837"/>
                  <p:cNvSpPr>
                    <a:spLocks/>
                  </p:cNvSpPr>
                  <p:nvPr/>
                </p:nvSpPr>
                <p:spPr bwMode="auto">
                  <a:xfrm>
                    <a:off x="3657" y="1168"/>
                    <a:ext cx="41" cy="44"/>
                  </a:xfrm>
                  <a:custGeom>
                    <a:avLst/>
                    <a:gdLst>
                      <a:gd name="T0" fmla="*/ 40 w 41"/>
                      <a:gd name="T1" fmla="*/ 43 h 44"/>
                      <a:gd name="T2" fmla="*/ 38 w 41"/>
                      <a:gd name="T3" fmla="*/ 31 h 44"/>
                      <a:gd name="T4" fmla="*/ 34 w 41"/>
                      <a:gd name="T5" fmla="*/ 29 h 44"/>
                      <a:gd name="T6" fmla="*/ 30 w 41"/>
                      <a:gd name="T7" fmla="*/ 22 h 44"/>
                      <a:gd name="T8" fmla="*/ 26 w 41"/>
                      <a:gd name="T9" fmla="*/ 14 h 44"/>
                      <a:gd name="T10" fmla="*/ 22 w 41"/>
                      <a:gd name="T11" fmla="*/ 7 h 44"/>
                      <a:gd name="T12" fmla="*/ 17 w 41"/>
                      <a:gd name="T13" fmla="*/ 7 h 44"/>
                      <a:gd name="T14" fmla="*/ 13 w 41"/>
                      <a:gd name="T15" fmla="*/ 7 h 44"/>
                      <a:gd name="T16" fmla="*/ 9 w 41"/>
                      <a:gd name="T17" fmla="*/ 0 h 44"/>
                      <a:gd name="T18" fmla="*/ 5 w 41"/>
                      <a:gd name="T19" fmla="*/ 0 h 44"/>
                      <a:gd name="T20" fmla="*/ 1 w 41"/>
                      <a:gd name="T21" fmla="*/ 0 h 44"/>
                      <a:gd name="T22" fmla="*/ 0 w 41"/>
                      <a:gd name="T23" fmla="*/ 0 h 4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1"/>
                      <a:gd name="T37" fmla="*/ 0 h 44"/>
                      <a:gd name="T38" fmla="*/ 41 w 41"/>
                      <a:gd name="T39" fmla="*/ 44 h 4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1" h="44">
                        <a:moveTo>
                          <a:pt x="40" y="43"/>
                        </a:moveTo>
                        <a:lnTo>
                          <a:pt x="38" y="31"/>
                        </a:lnTo>
                        <a:lnTo>
                          <a:pt x="34" y="29"/>
                        </a:lnTo>
                        <a:lnTo>
                          <a:pt x="30" y="22"/>
                        </a:lnTo>
                        <a:lnTo>
                          <a:pt x="26" y="14"/>
                        </a:lnTo>
                        <a:lnTo>
                          <a:pt x="22" y="7"/>
                        </a:lnTo>
                        <a:lnTo>
                          <a:pt x="17" y="7"/>
                        </a:lnTo>
                        <a:lnTo>
                          <a:pt x="13" y="7"/>
                        </a:lnTo>
                        <a:lnTo>
                          <a:pt x="9" y="0"/>
                        </a:lnTo>
                        <a:lnTo>
                          <a:pt x="5" y="0"/>
                        </a:lnTo>
                        <a:lnTo>
                          <a:pt x="1" y="0"/>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302" name="Freeform 838"/>
                  <p:cNvSpPr>
                    <a:spLocks/>
                  </p:cNvSpPr>
                  <p:nvPr/>
                </p:nvSpPr>
                <p:spPr bwMode="auto">
                  <a:xfrm>
                    <a:off x="3663" y="1147"/>
                    <a:ext cx="38" cy="56"/>
                  </a:xfrm>
                  <a:custGeom>
                    <a:avLst/>
                    <a:gdLst>
                      <a:gd name="T0" fmla="*/ 37 w 38"/>
                      <a:gd name="T1" fmla="*/ 55 h 56"/>
                      <a:gd name="T2" fmla="*/ 35 w 38"/>
                      <a:gd name="T3" fmla="*/ 40 h 56"/>
                      <a:gd name="T4" fmla="*/ 32 w 38"/>
                      <a:gd name="T5" fmla="*/ 37 h 56"/>
                      <a:gd name="T6" fmla="*/ 28 w 38"/>
                      <a:gd name="T7" fmla="*/ 28 h 56"/>
                      <a:gd name="T8" fmla="*/ 24 w 38"/>
                      <a:gd name="T9" fmla="*/ 18 h 56"/>
                      <a:gd name="T10" fmla="*/ 20 w 38"/>
                      <a:gd name="T11" fmla="*/ 9 h 56"/>
                      <a:gd name="T12" fmla="*/ 16 w 38"/>
                      <a:gd name="T13" fmla="*/ 9 h 56"/>
                      <a:gd name="T14" fmla="*/ 12 w 38"/>
                      <a:gd name="T15" fmla="*/ 9 h 56"/>
                      <a:gd name="T16" fmla="*/ 8 w 38"/>
                      <a:gd name="T17" fmla="*/ 0 h 56"/>
                      <a:gd name="T18" fmla="*/ 5 w 38"/>
                      <a:gd name="T19" fmla="*/ 0 h 56"/>
                      <a:gd name="T20" fmla="*/ 1 w 38"/>
                      <a:gd name="T21" fmla="*/ 0 h 56"/>
                      <a:gd name="T22" fmla="*/ 0 w 38"/>
                      <a:gd name="T23" fmla="*/ 0 h 5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8"/>
                      <a:gd name="T37" fmla="*/ 0 h 56"/>
                      <a:gd name="T38" fmla="*/ 38 w 38"/>
                      <a:gd name="T39" fmla="*/ 56 h 5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8" h="56">
                        <a:moveTo>
                          <a:pt x="37" y="55"/>
                        </a:moveTo>
                        <a:lnTo>
                          <a:pt x="35" y="40"/>
                        </a:lnTo>
                        <a:lnTo>
                          <a:pt x="32" y="37"/>
                        </a:lnTo>
                        <a:lnTo>
                          <a:pt x="28" y="28"/>
                        </a:lnTo>
                        <a:lnTo>
                          <a:pt x="24" y="18"/>
                        </a:lnTo>
                        <a:lnTo>
                          <a:pt x="20" y="9"/>
                        </a:lnTo>
                        <a:lnTo>
                          <a:pt x="16" y="9"/>
                        </a:lnTo>
                        <a:lnTo>
                          <a:pt x="12" y="9"/>
                        </a:lnTo>
                        <a:lnTo>
                          <a:pt x="8" y="0"/>
                        </a:lnTo>
                        <a:lnTo>
                          <a:pt x="5" y="0"/>
                        </a:lnTo>
                        <a:lnTo>
                          <a:pt x="1" y="0"/>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303" name="Line 839"/>
                  <p:cNvSpPr>
                    <a:spLocks noChangeShapeType="1"/>
                  </p:cNvSpPr>
                  <p:nvPr/>
                </p:nvSpPr>
                <p:spPr bwMode="auto">
                  <a:xfrm flipH="1" flipV="1">
                    <a:off x="3701" y="1129"/>
                    <a:ext cx="1" cy="11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04" name="Freeform 840"/>
                  <p:cNvSpPr>
                    <a:spLocks/>
                  </p:cNvSpPr>
                  <p:nvPr/>
                </p:nvSpPr>
                <p:spPr bwMode="auto">
                  <a:xfrm>
                    <a:off x="3705" y="1190"/>
                    <a:ext cx="39" cy="31"/>
                  </a:xfrm>
                  <a:custGeom>
                    <a:avLst/>
                    <a:gdLst>
                      <a:gd name="T0" fmla="*/ 0 w 39"/>
                      <a:gd name="T1" fmla="*/ 30 h 31"/>
                      <a:gd name="T2" fmla="*/ 5 w 39"/>
                      <a:gd name="T3" fmla="*/ 25 h 31"/>
                      <a:gd name="T4" fmla="*/ 7 w 39"/>
                      <a:gd name="T5" fmla="*/ 20 h 31"/>
                      <a:gd name="T6" fmla="*/ 11 w 39"/>
                      <a:gd name="T7" fmla="*/ 17 h 31"/>
                      <a:gd name="T8" fmla="*/ 12 w 39"/>
                      <a:gd name="T9" fmla="*/ 13 h 31"/>
                      <a:gd name="T10" fmla="*/ 16 w 39"/>
                      <a:gd name="T11" fmla="*/ 11 h 31"/>
                      <a:gd name="T12" fmla="*/ 21 w 39"/>
                      <a:gd name="T13" fmla="*/ 6 h 31"/>
                      <a:gd name="T14" fmla="*/ 26 w 39"/>
                      <a:gd name="T15" fmla="*/ 3 h 31"/>
                      <a:gd name="T16" fmla="*/ 30 w 39"/>
                      <a:gd name="T17" fmla="*/ 2 h 31"/>
                      <a:gd name="T18" fmla="*/ 36 w 39"/>
                      <a:gd name="T19" fmla="*/ 1 h 31"/>
                      <a:gd name="T20" fmla="*/ 38 w 39"/>
                      <a:gd name="T21" fmla="*/ 0 h 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9"/>
                      <a:gd name="T34" fmla="*/ 0 h 31"/>
                      <a:gd name="T35" fmla="*/ 39 w 39"/>
                      <a:gd name="T36" fmla="*/ 31 h 3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9" h="31">
                        <a:moveTo>
                          <a:pt x="0" y="30"/>
                        </a:moveTo>
                        <a:lnTo>
                          <a:pt x="5" y="25"/>
                        </a:lnTo>
                        <a:lnTo>
                          <a:pt x="7" y="20"/>
                        </a:lnTo>
                        <a:lnTo>
                          <a:pt x="11" y="17"/>
                        </a:lnTo>
                        <a:lnTo>
                          <a:pt x="12" y="13"/>
                        </a:lnTo>
                        <a:lnTo>
                          <a:pt x="16" y="11"/>
                        </a:lnTo>
                        <a:lnTo>
                          <a:pt x="21" y="6"/>
                        </a:lnTo>
                        <a:lnTo>
                          <a:pt x="26" y="3"/>
                        </a:lnTo>
                        <a:lnTo>
                          <a:pt x="30" y="2"/>
                        </a:lnTo>
                        <a:lnTo>
                          <a:pt x="36" y="1"/>
                        </a:lnTo>
                        <a:lnTo>
                          <a:pt x="38"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305" name="Freeform 841"/>
                  <p:cNvSpPr>
                    <a:spLocks/>
                  </p:cNvSpPr>
                  <p:nvPr/>
                </p:nvSpPr>
                <p:spPr bwMode="auto">
                  <a:xfrm>
                    <a:off x="3662" y="1192"/>
                    <a:ext cx="39" cy="31"/>
                  </a:xfrm>
                  <a:custGeom>
                    <a:avLst/>
                    <a:gdLst>
                      <a:gd name="T0" fmla="*/ 38 w 39"/>
                      <a:gd name="T1" fmla="*/ 30 h 31"/>
                      <a:gd name="T2" fmla="*/ 33 w 39"/>
                      <a:gd name="T3" fmla="*/ 25 h 31"/>
                      <a:gd name="T4" fmla="*/ 31 w 39"/>
                      <a:gd name="T5" fmla="*/ 20 h 31"/>
                      <a:gd name="T6" fmla="*/ 27 w 39"/>
                      <a:gd name="T7" fmla="*/ 17 h 31"/>
                      <a:gd name="T8" fmla="*/ 26 w 39"/>
                      <a:gd name="T9" fmla="*/ 13 h 31"/>
                      <a:gd name="T10" fmla="*/ 22 w 39"/>
                      <a:gd name="T11" fmla="*/ 11 h 31"/>
                      <a:gd name="T12" fmla="*/ 17 w 39"/>
                      <a:gd name="T13" fmla="*/ 6 h 31"/>
                      <a:gd name="T14" fmla="*/ 12 w 39"/>
                      <a:gd name="T15" fmla="*/ 3 h 31"/>
                      <a:gd name="T16" fmla="*/ 8 w 39"/>
                      <a:gd name="T17" fmla="*/ 2 h 31"/>
                      <a:gd name="T18" fmla="*/ 2 w 39"/>
                      <a:gd name="T19" fmla="*/ 1 h 31"/>
                      <a:gd name="T20" fmla="*/ 0 w 39"/>
                      <a:gd name="T21" fmla="*/ 0 h 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9"/>
                      <a:gd name="T34" fmla="*/ 0 h 31"/>
                      <a:gd name="T35" fmla="*/ 39 w 39"/>
                      <a:gd name="T36" fmla="*/ 31 h 3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9" h="31">
                        <a:moveTo>
                          <a:pt x="38" y="30"/>
                        </a:moveTo>
                        <a:lnTo>
                          <a:pt x="33" y="25"/>
                        </a:lnTo>
                        <a:lnTo>
                          <a:pt x="31" y="20"/>
                        </a:lnTo>
                        <a:lnTo>
                          <a:pt x="27" y="17"/>
                        </a:lnTo>
                        <a:lnTo>
                          <a:pt x="26" y="13"/>
                        </a:lnTo>
                        <a:lnTo>
                          <a:pt x="22" y="11"/>
                        </a:lnTo>
                        <a:lnTo>
                          <a:pt x="17" y="6"/>
                        </a:lnTo>
                        <a:lnTo>
                          <a:pt x="12" y="3"/>
                        </a:lnTo>
                        <a:lnTo>
                          <a:pt x="8" y="2"/>
                        </a:lnTo>
                        <a:lnTo>
                          <a:pt x="2" y="1"/>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grpSp>
            <p:nvGrpSpPr>
              <p:cNvPr id="3136" name="Group 842"/>
              <p:cNvGrpSpPr>
                <a:grpSpLocks/>
              </p:cNvGrpSpPr>
              <p:nvPr/>
            </p:nvGrpSpPr>
            <p:grpSpPr bwMode="auto">
              <a:xfrm>
                <a:off x="1749" y="2532"/>
                <a:ext cx="358" cy="714"/>
                <a:chOff x="3897" y="1856"/>
                <a:chExt cx="331" cy="714"/>
              </a:xfrm>
            </p:grpSpPr>
            <p:sp>
              <p:nvSpPr>
                <p:cNvPr id="3270" name="Freeform 843"/>
                <p:cNvSpPr>
                  <a:spLocks/>
                </p:cNvSpPr>
                <p:nvPr/>
              </p:nvSpPr>
              <p:spPr bwMode="auto">
                <a:xfrm>
                  <a:off x="4097" y="2265"/>
                  <a:ext cx="23" cy="36"/>
                </a:xfrm>
                <a:custGeom>
                  <a:avLst/>
                  <a:gdLst>
                    <a:gd name="T0" fmla="*/ 0 w 23"/>
                    <a:gd name="T1" fmla="*/ 35 h 36"/>
                    <a:gd name="T2" fmla="*/ 0 w 23"/>
                    <a:gd name="T3" fmla="*/ 29 h 36"/>
                    <a:gd name="T4" fmla="*/ 0 w 23"/>
                    <a:gd name="T5" fmla="*/ 23 h 36"/>
                    <a:gd name="T6" fmla="*/ 4 w 23"/>
                    <a:gd name="T7" fmla="*/ 16 h 36"/>
                    <a:gd name="T8" fmla="*/ 7 w 23"/>
                    <a:gd name="T9" fmla="*/ 10 h 36"/>
                    <a:gd name="T10" fmla="*/ 13 w 23"/>
                    <a:gd name="T11" fmla="*/ 6 h 36"/>
                    <a:gd name="T12" fmla="*/ 17 w 23"/>
                    <a:gd name="T13" fmla="*/ 0 h 36"/>
                    <a:gd name="T14" fmla="*/ 22 w 23"/>
                    <a:gd name="T15" fmla="*/ 0 h 36"/>
                    <a:gd name="T16" fmla="*/ 22 w 23"/>
                    <a:gd name="T17" fmla="*/ 0 h 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
                    <a:gd name="T28" fmla="*/ 0 h 36"/>
                    <a:gd name="T29" fmla="*/ 23 w 23"/>
                    <a:gd name="T30" fmla="*/ 36 h 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 h="36">
                      <a:moveTo>
                        <a:pt x="0" y="35"/>
                      </a:moveTo>
                      <a:lnTo>
                        <a:pt x="0" y="29"/>
                      </a:lnTo>
                      <a:lnTo>
                        <a:pt x="0" y="23"/>
                      </a:lnTo>
                      <a:lnTo>
                        <a:pt x="4" y="16"/>
                      </a:lnTo>
                      <a:lnTo>
                        <a:pt x="7" y="10"/>
                      </a:lnTo>
                      <a:lnTo>
                        <a:pt x="13" y="6"/>
                      </a:lnTo>
                      <a:lnTo>
                        <a:pt x="17" y="0"/>
                      </a:lnTo>
                      <a:lnTo>
                        <a:pt x="22"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71" name="Freeform 844"/>
                <p:cNvSpPr>
                  <a:spLocks/>
                </p:cNvSpPr>
                <p:nvPr/>
              </p:nvSpPr>
              <p:spPr bwMode="auto">
                <a:xfrm>
                  <a:off x="4060" y="2107"/>
                  <a:ext cx="168" cy="106"/>
                </a:xfrm>
                <a:custGeom>
                  <a:avLst/>
                  <a:gdLst>
                    <a:gd name="T0" fmla="*/ 15 w 168"/>
                    <a:gd name="T1" fmla="*/ 59 h 106"/>
                    <a:gd name="T2" fmla="*/ 21 w 168"/>
                    <a:gd name="T3" fmla="*/ 50 h 106"/>
                    <a:gd name="T4" fmla="*/ 25 w 168"/>
                    <a:gd name="T5" fmla="*/ 42 h 106"/>
                    <a:gd name="T6" fmla="*/ 29 w 168"/>
                    <a:gd name="T7" fmla="*/ 32 h 106"/>
                    <a:gd name="T8" fmla="*/ 36 w 168"/>
                    <a:gd name="T9" fmla="*/ 22 h 106"/>
                    <a:gd name="T10" fmla="*/ 42 w 168"/>
                    <a:gd name="T11" fmla="*/ 14 h 106"/>
                    <a:gd name="T12" fmla="*/ 48 w 168"/>
                    <a:gd name="T13" fmla="*/ 6 h 106"/>
                    <a:gd name="T14" fmla="*/ 56 w 168"/>
                    <a:gd name="T15" fmla="*/ 0 h 106"/>
                    <a:gd name="T16" fmla="*/ 65 w 168"/>
                    <a:gd name="T17" fmla="*/ 0 h 106"/>
                    <a:gd name="T18" fmla="*/ 73 w 168"/>
                    <a:gd name="T19" fmla="*/ 0 h 106"/>
                    <a:gd name="T20" fmla="*/ 83 w 168"/>
                    <a:gd name="T21" fmla="*/ 3 h 106"/>
                    <a:gd name="T22" fmla="*/ 91 w 168"/>
                    <a:gd name="T23" fmla="*/ 7 h 106"/>
                    <a:gd name="T24" fmla="*/ 104 w 168"/>
                    <a:gd name="T25" fmla="*/ 18 h 106"/>
                    <a:gd name="T26" fmla="*/ 114 w 168"/>
                    <a:gd name="T27" fmla="*/ 25 h 106"/>
                    <a:gd name="T28" fmla="*/ 121 w 168"/>
                    <a:gd name="T29" fmla="*/ 32 h 106"/>
                    <a:gd name="T30" fmla="*/ 128 w 168"/>
                    <a:gd name="T31" fmla="*/ 41 h 106"/>
                    <a:gd name="T32" fmla="*/ 136 w 168"/>
                    <a:gd name="T33" fmla="*/ 49 h 106"/>
                    <a:gd name="T34" fmla="*/ 142 w 168"/>
                    <a:gd name="T35" fmla="*/ 57 h 106"/>
                    <a:gd name="T36" fmla="*/ 149 w 168"/>
                    <a:gd name="T37" fmla="*/ 66 h 106"/>
                    <a:gd name="T38" fmla="*/ 154 w 168"/>
                    <a:gd name="T39" fmla="*/ 74 h 106"/>
                    <a:gd name="T40" fmla="*/ 159 w 168"/>
                    <a:gd name="T41" fmla="*/ 84 h 106"/>
                    <a:gd name="T42" fmla="*/ 161 w 168"/>
                    <a:gd name="T43" fmla="*/ 92 h 106"/>
                    <a:gd name="T44" fmla="*/ 166 w 168"/>
                    <a:gd name="T45" fmla="*/ 101 h 106"/>
                    <a:gd name="T46" fmla="*/ 163 w 168"/>
                    <a:gd name="T47" fmla="*/ 104 h 106"/>
                    <a:gd name="T48" fmla="*/ 156 w 168"/>
                    <a:gd name="T49" fmla="*/ 97 h 106"/>
                    <a:gd name="T50" fmla="*/ 147 w 168"/>
                    <a:gd name="T51" fmla="*/ 91 h 106"/>
                    <a:gd name="T52" fmla="*/ 139 w 168"/>
                    <a:gd name="T53" fmla="*/ 87 h 106"/>
                    <a:gd name="T54" fmla="*/ 133 w 168"/>
                    <a:gd name="T55" fmla="*/ 78 h 106"/>
                    <a:gd name="T56" fmla="*/ 125 w 168"/>
                    <a:gd name="T57" fmla="*/ 70 h 106"/>
                    <a:gd name="T58" fmla="*/ 116 w 168"/>
                    <a:gd name="T59" fmla="*/ 62 h 106"/>
                    <a:gd name="T60" fmla="*/ 109 w 168"/>
                    <a:gd name="T61" fmla="*/ 55 h 106"/>
                    <a:gd name="T62" fmla="*/ 101 w 168"/>
                    <a:gd name="T63" fmla="*/ 49 h 106"/>
                    <a:gd name="T64" fmla="*/ 90 w 168"/>
                    <a:gd name="T65" fmla="*/ 39 h 106"/>
                    <a:gd name="T66" fmla="*/ 80 w 168"/>
                    <a:gd name="T67" fmla="*/ 34 h 106"/>
                    <a:gd name="T68" fmla="*/ 70 w 168"/>
                    <a:gd name="T69" fmla="*/ 27 h 106"/>
                    <a:gd name="T70" fmla="*/ 62 w 168"/>
                    <a:gd name="T71" fmla="*/ 22 h 106"/>
                    <a:gd name="T72" fmla="*/ 53 w 168"/>
                    <a:gd name="T73" fmla="*/ 24 h 106"/>
                    <a:gd name="T74" fmla="*/ 46 w 168"/>
                    <a:gd name="T75" fmla="*/ 32 h 106"/>
                    <a:gd name="T76" fmla="*/ 42 w 168"/>
                    <a:gd name="T77" fmla="*/ 41 h 106"/>
                    <a:gd name="T78" fmla="*/ 36 w 168"/>
                    <a:gd name="T79" fmla="*/ 49 h 106"/>
                    <a:gd name="T80" fmla="*/ 29 w 168"/>
                    <a:gd name="T81" fmla="*/ 57 h 106"/>
                    <a:gd name="T82" fmla="*/ 24 w 168"/>
                    <a:gd name="T83" fmla="*/ 66 h 106"/>
                    <a:gd name="T84" fmla="*/ 18 w 168"/>
                    <a:gd name="T85" fmla="*/ 74 h 106"/>
                    <a:gd name="T86" fmla="*/ 13 w 168"/>
                    <a:gd name="T87" fmla="*/ 83 h 106"/>
                    <a:gd name="T88" fmla="*/ 7 w 168"/>
                    <a:gd name="T89" fmla="*/ 91 h 106"/>
                    <a:gd name="T90" fmla="*/ 3 w 168"/>
                    <a:gd name="T91" fmla="*/ 99 h 106"/>
                    <a:gd name="T92" fmla="*/ 4 w 168"/>
                    <a:gd name="T93" fmla="*/ 64 h 10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68"/>
                    <a:gd name="T142" fmla="*/ 0 h 106"/>
                    <a:gd name="T143" fmla="*/ 168 w 168"/>
                    <a:gd name="T144" fmla="*/ 106 h 10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68" h="106">
                      <a:moveTo>
                        <a:pt x="13" y="63"/>
                      </a:moveTo>
                      <a:lnTo>
                        <a:pt x="15" y="59"/>
                      </a:lnTo>
                      <a:lnTo>
                        <a:pt x="18" y="55"/>
                      </a:lnTo>
                      <a:lnTo>
                        <a:pt x="21" y="50"/>
                      </a:lnTo>
                      <a:lnTo>
                        <a:pt x="22" y="46"/>
                      </a:lnTo>
                      <a:lnTo>
                        <a:pt x="25" y="42"/>
                      </a:lnTo>
                      <a:lnTo>
                        <a:pt x="27" y="38"/>
                      </a:lnTo>
                      <a:lnTo>
                        <a:pt x="29" y="32"/>
                      </a:lnTo>
                      <a:lnTo>
                        <a:pt x="32" y="28"/>
                      </a:lnTo>
                      <a:lnTo>
                        <a:pt x="36" y="22"/>
                      </a:lnTo>
                      <a:lnTo>
                        <a:pt x="39" y="18"/>
                      </a:lnTo>
                      <a:lnTo>
                        <a:pt x="42" y="14"/>
                      </a:lnTo>
                      <a:lnTo>
                        <a:pt x="46" y="10"/>
                      </a:lnTo>
                      <a:lnTo>
                        <a:pt x="48" y="6"/>
                      </a:lnTo>
                      <a:lnTo>
                        <a:pt x="52" y="3"/>
                      </a:lnTo>
                      <a:lnTo>
                        <a:pt x="56" y="0"/>
                      </a:lnTo>
                      <a:lnTo>
                        <a:pt x="60" y="0"/>
                      </a:lnTo>
                      <a:lnTo>
                        <a:pt x="65" y="0"/>
                      </a:lnTo>
                      <a:lnTo>
                        <a:pt x="69" y="0"/>
                      </a:lnTo>
                      <a:lnTo>
                        <a:pt x="73" y="0"/>
                      </a:lnTo>
                      <a:lnTo>
                        <a:pt x="77" y="0"/>
                      </a:lnTo>
                      <a:lnTo>
                        <a:pt x="83" y="3"/>
                      </a:lnTo>
                      <a:lnTo>
                        <a:pt x="87" y="6"/>
                      </a:lnTo>
                      <a:lnTo>
                        <a:pt x="91" y="7"/>
                      </a:lnTo>
                      <a:lnTo>
                        <a:pt x="95" y="11"/>
                      </a:lnTo>
                      <a:lnTo>
                        <a:pt x="104" y="18"/>
                      </a:lnTo>
                      <a:lnTo>
                        <a:pt x="108" y="21"/>
                      </a:lnTo>
                      <a:lnTo>
                        <a:pt x="114" y="25"/>
                      </a:lnTo>
                      <a:lnTo>
                        <a:pt x="116" y="29"/>
                      </a:lnTo>
                      <a:lnTo>
                        <a:pt x="121" y="32"/>
                      </a:lnTo>
                      <a:lnTo>
                        <a:pt x="125" y="36"/>
                      </a:lnTo>
                      <a:lnTo>
                        <a:pt x="128" y="41"/>
                      </a:lnTo>
                      <a:lnTo>
                        <a:pt x="132" y="45"/>
                      </a:lnTo>
                      <a:lnTo>
                        <a:pt x="136" y="49"/>
                      </a:lnTo>
                      <a:lnTo>
                        <a:pt x="140" y="53"/>
                      </a:lnTo>
                      <a:lnTo>
                        <a:pt x="142" y="57"/>
                      </a:lnTo>
                      <a:lnTo>
                        <a:pt x="146" y="62"/>
                      </a:lnTo>
                      <a:lnTo>
                        <a:pt x="149" y="66"/>
                      </a:lnTo>
                      <a:lnTo>
                        <a:pt x="150" y="70"/>
                      </a:lnTo>
                      <a:lnTo>
                        <a:pt x="154" y="74"/>
                      </a:lnTo>
                      <a:lnTo>
                        <a:pt x="156" y="80"/>
                      </a:lnTo>
                      <a:lnTo>
                        <a:pt x="159" y="84"/>
                      </a:lnTo>
                      <a:lnTo>
                        <a:pt x="160" y="88"/>
                      </a:lnTo>
                      <a:lnTo>
                        <a:pt x="161" y="92"/>
                      </a:lnTo>
                      <a:lnTo>
                        <a:pt x="164" y="97"/>
                      </a:lnTo>
                      <a:lnTo>
                        <a:pt x="166" y="101"/>
                      </a:lnTo>
                      <a:lnTo>
                        <a:pt x="167" y="105"/>
                      </a:lnTo>
                      <a:lnTo>
                        <a:pt x="163" y="104"/>
                      </a:lnTo>
                      <a:lnTo>
                        <a:pt x="160" y="99"/>
                      </a:lnTo>
                      <a:lnTo>
                        <a:pt x="156" y="97"/>
                      </a:lnTo>
                      <a:lnTo>
                        <a:pt x="152" y="94"/>
                      </a:lnTo>
                      <a:lnTo>
                        <a:pt x="147" y="91"/>
                      </a:lnTo>
                      <a:lnTo>
                        <a:pt x="143" y="90"/>
                      </a:lnTo>
                      <a:lnTo>
                        <a:pt x="139" y="87"/>
                      </a:lnTo>
                      <a:lnTo>
                        <a:pt x="136" y="83"/>
                      </a:lnTo>
                      <a:lnTo>
                        <a:pt x="133" y="78"/>
                      </a:lnTo>
                      <a:lnTo>
                        <a:pt x="129" y="76"/>
                      </a:lnTo>
                      <a:lnTo>
                        <a:pt x="125" y="70"/>
                      </a:lnTo>
                      <a:lnTo>
                        <a:pt x="121" y="66"/>
                      </a:lnTo>
                      <a:lnTo>
                        <a:pt x="116" y="62"/>
                      </a:lnTo>
                      <a:lnTo>
                        <a:pt x="112" y="59"/>
                      </a:lnTo>
                      <a:lnTo>
                        <a:pt x="109" y="55"/>
                      </a:lnTo>
                      <a:lnTo>
                        <a:pt x="105" y="52"/>
                      </a:lnTo>
                      <a:lnTo>
                        <a:pt x="101" y="49"/>
                      </a:lnTo>
                      <a:lnTo>
                        <a:pt x="95" y="45"/>
                      </a:lnTo>
                      <a:lnTo>
                        <a:pt x="90" y="39"/>
                      </a:lnTo>
                      <a:lnTo>
                        <a:pt x="86" y="36"/>
                      </a:lnTo>
                      <a:lnTo>
                        <a:pt x="80" y="34"/>
                      </a:lnTo>
                      <a:lnTo>
                        <a:pt x="76" y="31"/>
                      </a:lnTo>
                      <a:lnTo>
                        <a:pt x="70" y="27"/>
                      </a:lnTo>
                      <a:lnTo>
                        <a:pt x="66" y="24"/>
                      </a:lnTo>
                      <a:lnTo>
                        <a:pt x="62" y="22"/>
                      </a:lnTo>
                      <a:lnTo>
                        <a:pt x="58" y="21"/>
                      </a:lnTo>
                      <a:lnTo>
                        <a:pt x="53" y="24"/>
                      </a:lnTo>
                      <a:lnTo>
                        <a:pt x="51" y="29"/>
                      </a:lnTo>
                      <a:lnTo>
                        <a:pt x="46" y="32"/>
                      </a:lnTo>
                      <a:lnTo>
                        <a:pt x="45" y="36"/>
                      </a:lnTo>
                      <a:lnTo>
                        <a:pt x="42" y="41"/>
                      </a:lnTo>
                      <a:lnTo>
                        <a:pt x="39" y="45"/>
                      </a:lnTo>
                      <a:lnTo>
                        <a:pt x="36" y="49"/>
                      </a:lnTo>
                      <a:lnTo>
                        <a:pt x="34" y="53"/>
                      </a:lnTo>
                      <a:lnTo>
                        <a:pt x="29" y="57"/>
                      </a:lnTo>
                      <a:lnTo>
                        <a:pt x="27" y="62"/>
                      </a:lnTo>
                      <a:lnTo>
                        <a:pt x="24" y="66"/>
                      </a:lnTo>
                      <a:lnTo>
                        <a:pt x="21" y="70"/>
                      </a:lnTo>
                      <a:lnTo>
                        <a:pt x="18" y="74"/>
                      </a:lnTo>
                      <a:lnTo>
                        <a:pt x="15" y="78"/>
                      </a:lnTo>
                      <a:lnTo>
                        <a:pt x="13" y="83"/>
                      </a:lnTo>
                      <a:lnTo>
                        <a:pt x="10" y="87"/>
                      </a:lnTo>
                      <a:lnTo>
                        <a:pt x="7" y="91"/>
                      </a:lnTo>
                      <a:lnTo>
                        <a:pt x="6" y="95"/>
                      </a:lnTo>
                      <a:lnTo>
                        <a:pt x="3" y="99"/>
                      </a:lnTo>
                      <a:lnTo>
                        <a:pt x="0" y="104"/>
                      </a:lnTo>
                      <a:lnTo>
                        <a:pt x="4" y="64"/>
                      </a:lnTo>
                    </a:path>
                  </a:pathLst>
                </a:custGeom>
                <a:solidFill>
                  <a:srgbClr val="00CC00"/>
                </a:solidFill>
                <a:ln w="12700" cap="rnd">
                  <a:solidFill>
                    <a:srgbClr val="00CC00"/>
                  </a:solidFill>
                  <a:round/>
                  <a:headEnd/>
                  <a:tailEnd/>
                </a:ln>
              </p:spPr>
              <p:txBody>
                <a:bodyPr/>
                <a:lstStyle/>
                <a:p>
                  <a:endParaRPr lang="en-US"/>
                </a:p>
              </p:txBody>
            </p:sp>
            <p:sp>
              <p:nvSpPr>
                <p:cNvPr id="3272" name="Freeform 845"/>
                <p:cNvSpPr>
                  <a:spLocks/>
                </p:cNvSpPr>
                <p:nvPr/>
              </p:nvSpPr>
              <p:spPr bwMode="auto">
                <a:xfrm>
                  <a:off x="4075" y="2265"/>
                  <a:ext cx="152" cy="107"/>
                </a:xfrm>
                <a:custGeom>
                  <a:avLst/>
                  <a:gdLst>
                    <a:gd name="T0" fmla="*/ 1 w 206"/>
                    <a:gd name="T1" fmla="*/ 2 h 131"/>
                    <a:gd name="T2" fmla="*/ 1 w 206"/>
                    <a:gd name="T3" fmla="*/ 2 h 131"/>
                    <a:gd name="T4" fmla="*/ 1 w 206"/>
                    <a:gd name="T5" fmla="*/ 2 h 131"/>
                    <a:gd name="T6" fmla="*/ 1 w 206"/>
                    <a:gd name="T7" fmla="*/ 2 h 131"/>
                    <a:gd name="T8" fmla="*/ 1 w 206"/>
                    <a:gd name="T9" fmla="*/ 2 h 131"/>
                    <a:gd name="T10" fmla="*/ 1 w 206"/>
                    <a:gd name="T11" fmla="*/ 2 h 131"/>
                    <a:gd name="T12" fmla="*/ 1 w 206"/>
                    <a:gd name="T13" fmla="*/ 2 h 131"/>
                    <a:gd name="T14" fmla="*/ 1 w 206"/>
                    <a:gd name="T15" fmla="*/ 0 h 131"/>
                    <a:gd name="T16" fmla="*/ 1 w 206"/>
                    <a:gd name="T17" fmla="*/ 0 h 131"/>
                    <a:gd name="T18" fmla="*/ 1 w 206"/>
                    <a:gd name="T19" fmla="*/ 0 h 131"/>
                    <a:gd name="T20" fmla="*/ 1 w 206"/>
                    <a:gd name="T21" fmla="*/ 2 h 131"/>
                    <a:gd name="T22" fmla="*/ 1 w 206"/>
                    <a:gd name="T23" fmla="*/ 2 h 131"/>
                    <a:gd name="T24" fmla="*/ 1 w 206"/>
                    <a:gd name="T25" fmla="*/ 2 h 131"/>
                    <a:gd name="T26" fmla="*/ 1 w 206"/>
                    <a:gd name="T27" fmla="*/ 2 h 131"/>
                    <a:gd name="T28" fmla="*/ 1 w 206"/>
                    <a:gd name="T29" fmla="*/ 2 h 131"/>
                    <a:gd name="T30" fmla="*/ 1 w 206"/>
                    <a:gd name="T31" fmla="*/ 2 h 131"/>
                    <a:gd name="T32" fmla="*/ 1 w 206"/>
                    <a:gd name="T33" fmla="*/ 2 h 131"/>
                    <a:gd name="T34" fmla="*/ 1 w 206"/>
                    <a:gd name="T35" fmla="*/ 2 h 131"/>
                    <a:gd name="T36" fmla="*/ 1 w 206"/>
                    <a:gd name="T37" fmla="*/ 2 h 131"/>
                    <a:gd name="T38" fmla="*/ 1 w 206"/>
                    <a:gd name="T39" fmla="*/ 3 h 131"/>
                    <a:gd name="T40" fmla="*/ 1 w 206"/>
                    <a:gd name="T41" fmla="*/ 3 h 131"/>
                    <a:gd name="T42" fmla="*/ 1 w 206"/>
                    <a:gd name="T43" fmla="*/ 4 h 131"/>
                    <a:gd name="T44" fmla="*/ 1 w 206"/>
                    <a:gd name="T45" fmla="*/ 4 h 131"/>
                    <a:gd name="T46" fmla="*/ 1 w 206"/>
                    <a:gd name="T47" fmla="*/ 4 h 131"/>
                    <a:gd name="T48" fmla="*/ 1 w 206"/>
                    <a:gd name="T49" fmla="*/ 4 h 131"/>
                    <a:gd name="T50" fmla="*/ 1 w 206"/>
                    <a:gd name="T51" fmla="*/ 4 h 131"/>
                    <a:gd name="T52" fmla="*/ 1 w 206"/>
                    <a:gd name="T53" fmla="*/ 3 h 131"/>
                    <a:gd name="T54" fmla="*/ 1 w 206"/>
                    <a:gd name="T55" fmla="*/ 3 h 131"/>
                    <a:gd name="T56" fmla="*/ 1 w 206"/>
                    <a:gd name="T57" fmla="*/ 2 h 131"/>
                    <a:gd name="T58" fmla="*/ 1 w 206"/>
                    <a:gd name="T59" fmla="*/ 2 h 131"/>
                    <a:gd name="T60" fmla="*/ 1 w 206"/>
                    <a:gd name="T61" fmla="*/ 2 h 131"/>
                    <a:gd name="T62" fmla="*/ 1 w 206"/>
                    <a:gd name="T63" fmla="*/ 2 h 131"/>
                    <a:gd name="T64" fmla="*/ 1 w 206"/>
                    <a:gd name="T65" fmla="*/ 2 h 131"/>
                    <a:gd name="T66" fmla="*/ 1 w 206"/>
                    <a:gd name="T67" fmla="*/ 2 h 131"/>
                    <a:gd name="T68" fmla="*/ 1 w 206"/>
                    <a:gd name="T69" fmla="*/ 2 h 131"/>
                    <a:gd name="T70" fmla="*/ 1 w 206"/>
                    <a:gd name="T71" fmla="*/ 2 h 131"/>
                    <a:gd name="T72" fmla="*/ 1 w 206"/>
                    <a:gd name="T73" fmla="*/ 2 h 131"/>
                    <a:gd name="T74" fmla="*/ 1 w 206"/>
                    <a:gd name="T75" fmla="*/ 2 h 131"/>
                    <a:gd name="T76" fmla="*/ 1 w 206"/>
                    <a:gd name="T77" fmla="*/ 2 h 131"/>
                    <a:gd name="T78" fmla="*/ 1 w 206"/>
                    <a:gd name="T79" fmla="*/ 2 h 131"/>
                    <a:gd name="T80" fmla="*/ 1 w 206"/>
                    <a:gd name="T81" fmla="*/ 2 h 131"/>
                    <a:gd name="T82" fmla="*/ 1 w 206"/>
                    <a:gd name="T83" fmla="*/ 2 h 131"/>
                    <a:gd name="T84" fmla="*/ 1 w 206"/>
                    <a:gd name="T85" fmla="*/ 3 h 131"/>
                    <a:gd name="T86" fmla="*/ 1 w 206"/>
                    <a:gd name="T87" fmla="*/ 3 h 131"/>
                    <a:gd name="T88" fmla="*/ 1 w 206"/>
                    <a:gd name="T89" fmla="*/ 4 h 131"/>
                    <a:gd name="T90" fmla="*/ 1 w 206"/>
                    <a:gd name="T91" fmla="*/ 4 h 131"/>
                    <a:gd name="T92" fmla="*/ 1 w 206"/>
                    <a:gd name="T93" fmla="*/ 2 h 13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206"/>
                    <a:gd name="T142" fmla="*/ 0 h 131"/>
                    <a:gd name="T143" fmla="*/ 206 w 206"/>
                    <a:gd name="T144" fmla="*/ 131 h 13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206" h="131">
                      <a:moveTo>
                        <a:pt x="16" y="78"/>
                      </a:moveTo>
                      <a:lnTo>
                        <a:pt x="19" y="73"/>
                      </a:lnTo>
                      <a:lnTo>
                        <a:pt x="22" y="68"/>
                      </a:lnTo>
                      <a:lnTo>
                        <a:pt x="26" y="62"/>
                      </a:lnTo>
                      <a:lnTo>
                        <a:pt x="28" y="57"/>
                      </a:lnTo>
                      <a:lnTo>
                        <a:pt x="31" y="52"/>
                      </a:lnTo>
                      <a:lnTo>
                        <a:pt x="33" y="47"/>
                      </a:lnTo>
                      <a:lnTo>
                        <a:pt x="36" y="40"/>
                      </a:lnTo>
                      <a:lnTo>
                        <a:pt x="40" y="35"/>
                      </a:lnTo>
                      <a:lnTo>
                        <a:pt x="45" y="28"/>
                      </a:lnTo>
                      <a:lnTo>
                        <a:pt x="48" y="23"/>
                      </a:lnTo>
                      <a:lnTo>
                        <a:pt x="52" y="17"/>
                      </a:lnTo>
                      <a:lnTo>
                        <a:pt x="57" y="12"/>
                      </a:lnTo>
                      <a:lnTo>
                        <a:pt x="59" y="7"/>
                      </a:lnTo>
                      <a:lnTo>
                        <a:pt x="64" y="3"/>
                      </a:lnTo>
                      <a:lnTo>
                        <a:pt x="69" y="0"/>
                      </a:lnTo>
                      <a:lnTo>
                        <a:pt x="74" y="0"/>
                      </a:lnTo>
                      <a:lnTo>
                        <a:pt x="79" y="0"/>
                      </a:lnTo>
                      <a:lnTo>
                        <a:pt x="84" y="0"/>
                      </a:lnTo>
                      <a:lnTo>
                        <a:pt x="90" y="0"/>
                      </a:lnTo>
                      <a:lnTo>
                        <a:pt x="95" y="0"/>
                      </a:lnTo>
                      <a:lnTo>
                        <a:pt x="102" y="3"/>
                      </a:lnTo>
                      <a:lnTo>
                        <a:pt x="107" y="7"/>
                      </a:lnTo>
                      <a:lnTo>
                        <a:pt x="112" y="9"/>
                      </a:lnTo>
                      <a:lnTo>
                        <a:pt x="117" y="14"/>
                      </a:lnTo>
                      <a:lnTo>
                        <a:pt x="127" y="23"/>
                      </a:lnTo>
                      <a:lnTo>
                        <a:pt x="133" y="26"/>
                      </a:lnTo>
                      <a:lnTo>
                        <a:pt x="140" y="31"/>
                      </a:lnTo>
                      <a:lnTo>
                        <a:pt x="143" y="36"/>
                      </a:lnTo>
                      <a:lnTo>
                        <a:pt x="148" y="40"/>
                      </a:lnTo>
                      <a:lnTo>
                        <a:pt x="153" y="45"/>
                      </a:lnTo>
                      <a:lnTo>
                        <a:pt x="157" y="50"/>
                      </a:lnTo>
                      <a:lnTo>
                        <a:pt x="162" y="55"/>
                      </a:lnTo>
                      <a:lnTo>
                        <a:pt x="167" y="61"/>
                      </a:lnTo>
                      <a:lnTo>
                        <a:pt x="172" y="66"/>
                      </a:lnTo>
                      <a:lnTo>
                        <a:pt x="174" y="71"/>
                      </a:lnTo>
                      <a:lnTo>
                        <a:pt x="179" y="76"/>
                      </a:lnTo>
                      <a:lnTo>
                        <a:pt x="183" y="81"/>
                      </a:lnTo>
                      <a:lnTo>
                        <a:pt x="184" y="87"/>
                      </a:lnTo>
                      <a:lnTo>
                        <a:pt x="189" y="92"/>
                      </a:lnTo>
                      <a:lnTo>
                        <a:pt x="191" y="99"/>
                      </a:lnTo>
                      <a:lnTo>
                        <a:pt x="195" y="104"/>
                      </a:lnTo>
                      <a:lnTo>
                        <a:pt x="196" y="109"/>
                      </a:lnTo>
                      <a:lnTo>
                        <a:pt x="198" y="114"/>
                      </a:lnTo>
                      <a:lnTo>
                        <a:pt x="202" y="120"/>
                      </a:lnTo>
                      <a:lnTo>
                        <a:pt x="203" y="125"/>
                      </a:lnTo>
                      <a:lnTo>
                        <a:pt x="205" y="130"/>
                      </a:lnTo>
                      <a:lnTo>
                        <a:pt x="200" y="128"/>
                      </a:lnTo>
                      <a:lnTo>
                        <a:pt x="196" y="123"/>
                      </a:lnTo>
                      <a:lnTo>
                        <a:pt x="191" y="120"/>
                      </a:lnTo>
                      <a:lnTo>
                        <a:pt x="186" y="116"/>
                      </a:lnTo>
                      <a:lnTo>
                        <a:pt x="181" y="113"/>
                      </a:lnTo>
                      <a:lnTo>
                        <a:pt x="176" y="111"/>
                      </a:lnTo>
                      <a:lnTo>
                        <a:pt x="171" y="107"/>
                      </a:lnTo>
                      <a:lnTo>
                        <a:pt x="167" y="102"/>
                      </a:lnTo>
                      <a:lnTo>
                        <a:pt x="164" y="97"/>
                      </a:lnTo>
                      <a:lnTo>
                        <a:pt x="158" y="94"/>
                      </a:lnTo>
                      <a:lnTo>
                        <a:pt x="153" y="87"/>
                      </a:lnTo>
                      <a:lnTo>
                        <a:pt x="148" y="81"/>
                      </a:lnTo>
                      <a:lnTo>
                        <a:pt x="143" y="76"/>
                      </a:lnTo>
                      <a:lnTo>
                        <a:pt x="138" y="73"/>
                      </a:lnTo>
                      <a:lnTo>
                        <a:pt x="134" y="68"/>
                      </a:lnTo>
                      <a:lnTo>
                        <a:pt x="129" y="64"/>
                      </a:lnTo>
                      <a:lnTo>
                        <a:pt x="124" y="61"/>
                      </a:lnTo>
                      <a:lnTo>
                        <a:pt x="117" y="55"/>
                      </a:lnTo>
                      <a:lnTo>
                        <a:pt x="110" y="49"/>
                      </a:lnTo>
                      <a:lnTo>
                        <a:pt x="105" y="45"/>
                      </a:lnTo>
                      <a:lnTo>
                        <a:pt x="98" y="42"/>
                      </a:lnTo>
                      <a:lnTo>
                        <a:pt x="93" y="38"/>
                      </a:lnTo>
                      <a:lnTo>
                        <a:pt x="86" y="33"/>
                      </a:lnTo>
                      <a:lnTo>
                        <a:pt x="81" y="29"/>
                      </a:lnTo>
                      <a:lnTo>
                        <a:pt x="76" y="28"/>
                      </a:lnTo>
                      <a:lnTo>
                        <a:pt x="71" y="26"/>
                      </a:lnTo>
                      <a:lnTo>
                        <a:pt x="65" y="29"/>
                      </a:lnTo>
                      <a:lnTo>
                        <a:pt x="62" y="36"/>
                      </a:lnTo>
                      <a:lnTo>
                        <a:pt x="57" y="40"/>
                      </a:lnTo>
                      <a:lnTo>
                        <a:pt x="55" y="45"/>
                      </a:lnTo>
                      <a:lnTo>
                        <a:pt x="52" y="50"/>
                      </a:lnTo>
                      <a:lnTo>
                        <a:pt x="48" y="55"/>
                      </a:lnTo>
                      <a:lnTo>
                        <a:pt x="45" y="61"/>
                      </a:lnTo>
                      <a:lnTo>
                        <a:pt x="41" y="66"/>
                      </a:lnTo>
                      <a:lnTo>
                        <a:pt x="36" y="71"/>
                      </a:lnTo>
                      <a:lnTo>
                        <a:pt x="33" y="76"/>
                      </a:lnTo>
                      <a:lnTo>
                        <a:pt x="29" y="81"/>
                      </a:lnTo>
                      <a:lnTo>
                        <a:pt x="26" y="87"/>
                      </a:lnTo>
                      <a:lnTo>
                        <a:pt x="22" y="92"/>
                      </a:lnTo>
                      <a:lnTo>
                        <a:pt x="19" y="97"/>
                      </a:lnTo>
                      <a:lnTo>
                        <a:pt x="16" y="102"/>
                      </a:lnTo>
                      <a:lnTo>
                        <a:pt x="12" y="107"/>
                      </a:lnTo>
                      <a:lnTo>
                        <a:pt x="9" y="113"/>
                      </a:lnTo>
                      <a:lnTo>
                        <a:pt x="7" y="118"/>
                      </a:lnTo>
                      <a:lnTo>
                        <a:pt x="3" y="123"/>
                      </a:lnTo>
                      <a:lnTo>
                        <a:pt x="0" y="128"/>
                      </a:lnTo>
                      <a:lnTo>
                        <a:pt x="5" y="80"/>
                      </a:lnTo>
                    </a:path>
                  </a:pathLst>
                </a:custGeom>
                <a:solidFill>
                  <a:srgbClr val="00CC00"/>
                </a:solidFill>
                <a:ln w="12700" cap="rnd">
                  <a:solidFill>
                    <a:srgbClr val="00CC00"/>
                  </a:solidFill>
                  <a:round/>
                  <a:headEnd/>
                  <a:tailEnd/>
                </a:ln>
              </p:spPr>
              <p:txBody>
                <a:bodyPr/>
                <a:lstStyle/>
                <a:p>
                  <a:endParaRPr lang="en-US"/>
                </a:p>
              </p:txBody>
            </p:sp>
            <p:sp>
              <p:nvSpPr>
                <p:cNvPr id="3273" name="Freeform 846"/>
                <p:cNvSpPr>
                  <a:spLocks/>
                </p:cNvSpPr>
                <p:nvPr/>
              </p:nvSpPr>
              <p:spPr bwMode="auto">
                <a:xfrm>
                  <a:off x="3897" y="2160"/>
                  <a:ext cx="186" cy="118"/>
                </a:xfrm>
                <a:custGeom>
                  <a:avLst/>
                  <a:gdLst>
                    <a:gd name="T0" fmla="*/ 168 w 186"/>
                    <a:gd name="T1" fmla="*/ 66 h 118"/>
                    <a:gd name="T2" fmla="*/ 162 w 186"/>
                    <a:gd name="T3" fmla="*/ 56 h 118"/>
                    <a:gd name="T4" fmla="*/ 157 w 186"/>
                    <a:gd name="T5" fmla="*/ 47 h 118"/>
                    <a:gd name="T6" fmla="*/ 152 w 186"/>
                    <a:gd name="T7" fmla="*/ 36 h 118"/>
                    <a:gd name="T8" fmla="*/ 145 w 186"/>
                    <a:gd name="T9" fmla="*/ 25 h 118"/>
                    <a:gd name="T10" fmla="*/ 138 w 186"/>
                    <a:gd name="T11" fmla="*/ 16 h 118"/>
                    <a:gd name="T12" fmla="*/ 132 w 186"/>
                    <a:gd name="T13" fmla="*/ 6 h 118"/>
                    <a:gd name="T14" fmla="*/ 123 w 186"/>
                    <a:gd name="T15" fmla="*/ 0 h 118"/>
                    <a:gd name="T16" fmla="*/ 113 w 186"/>
                    <a:gd name="T17" fmla="*/ 0 h 118"/>
                    <a:gd name="T18" fmla="*/ 104 w 186"/>
                    <a:gd name="T19" fmla="*/ 0 h 118"/>
                    <a:gd name="T20" fmla="*/ 93 w 186"/>
                    <a:gd name="T21" fmla="*/ 3 h 118"/>
                    <a:gd name="T22" fmla="*/ 84 w 186"/>
                    <a:gd name="T23" fmla="*/ 8 h 118"/>
                    <a:gd name="T24" fmla="*/ 70 w 186"/>
                    <a:gd name="T25" fmla="*/ 20 h 118"/>
                    <a:gd name="T26" fmla="*/ 59 w 186"/>
                    <a:gd name="T27" fmla="*/ 28 h 118"/>
                    <a:gd name="T28" fmla="*/ 51 w 186"/>
                    <a:gd name="T29" fmla="*/ 36 h 118"/>
                    <a:gd name="T30" fmla="*/ 44 w 186"/>
                    <a:gd name="T31" fmla="*/ 45 h 118"/>
                    <a:gd name="T32" fmla="*/ 34 w 186"/>
                    <a:gd name="T33" fmla="*/ 55 h 118"/>
                    <a:gd name="T34" fmla="*/ 28 w 186"/>
                    <a:gd name="T35" fmla="*/ 64 h 118"/>
                    <a:gd name="T36" fmla="*/ 20 w 186"/>
                    <a:gd name="T37" fmla="*/ 73 h 118"/>
                    <a:gd name="T38" fmla="*/ 14 w 186"/>
                    <a:gd name="T39" fmla="*/ 83 h 118"/>
                    <a:gd name="T40" fmla="*/ 9 w 186"/>
                    <a:gd name="T41" fmla="*/ 94 h 118"/>
                    <a:gd name="T42" fmla="*/ 6 w 186"/>
                    <a:gd name="T43" fmla="*/ 103 h 118"/>
                    <a:gd name="T44" fmla="*/ 2 w 186"/>
                    <a:gd name="T45" fmla="*/ 112 h 118"/>
                    <a:gd name="T46" fmla="*/ 5 w 186"/>
                    <a:gd name="T47" fmla="*/ 115 h 118"/>
                    <a:gd name="T48" fmla="*/ 12 w 186"/>
                    <a:gd name="T49" fmla="*/ 108 h 118"/>
                    <a:gd name="T50" fmla="*/ 22 w 186"/>
                    <a:gd name="T51" fmla="*/ 101 h 118"/>
                    <a:gd name="T52" fmla="*/ 31 w 186"/>
                    <a:gd name="T53" fmla="*/ 97 h 118"/>
                    <a:gd name="T54" fmla="*/ 37 w 186"/>
                    <a:gd name="T55" fmla="*/ 87 h 118"/>
                    <a:gd name="T56" fmla="*/ 47 w 186"/>
                    <a:gd name="T57" fmla="*/ 78 h 118"/>
                    <a:gd name="T58" fmla="*/ 56 w 186"/>
                    <a:gd name="T59" fmla="*/ 69 h 118"/>
                    <a:gd name="T60" fmla="*/ 64 w 186"/>
                    <a:gd name="T61" fmla="*/ 61 h 118"/>
                    <a:gd name="T62" fmla="*/ 73 w 186"/>
                    <a:gd name="T63" fmla="*/ 55 h 118"/>
                    <a:gd name="T64" fmla="*/ 86 w 186"/>
                    <a:gd name="T65" fmla="*/ 44 h 118"/>
                    <a:gd name="T66" fmla="*/ 96 w 186"/>
                    <a:gd name="T67" fmla="*/ 37 h 118"/>
                    <a:gd name="T68" fmla="*/ 107 w 186"/>
                    <a:gd name="T69" fmla="*/ 30 h 118"/>
                    <a:gd name="T70" fmla="*/ 117 w 186"/>
                    <a:gd name="T71" fmla="*/ 25 h 118"/>
                    <a:gd name="T72" fmla="*/ 126 w 186"/>
                    <a:gd name="T73" fmla="*/ 27 h 118"/>
                    <a:gd name="T74" fmla="*/ 134 w 186"/>
                    <a:gd name="T75" fmla="*/ 36 h 118"/>
                    <a:gd name="T76" fmla="*/ 138 w 186"/>
                    <a:gd name="T77" fmla="*/ 45 h 118"/>
                    <a:gd name="T78" fmla="*/ 145 w 186"/>
                    <a:gd name="T79" fmla="*/ 55 h 118"/>
                    <a:gd name="T80" fmla="*/ 152 w 186"/>
                    <a:gd name="T81" fmla="*/ 64 h 118"/>
                    <a:gd name="T82" fmla="*/ 159 w 186"/>
                    <a:gd name="T83" fmla="*/ 73 h 118"/>
                    <a:gd name="T84" fmla="*/ 165 w 186"/>
                    <a:gd name="T85" fmla="*/ 83 h 118"/>
                    <a:gd name="T86" fmla="*/ 171 w 186"/>
                    <a:gd name="T87" fmla="*/ 92 h 118"/>
                    <a:gd name="T88" fmla="*/ 177 w 186"/>
                    <a:gd name="T89" fmla="*/ 101 h 118"/>
                    <a:gd name="T90" fmla="*/ 182 w 186"/>
                    <a:gd name="T91" fmla="*/ 111 h 118"/>
                    <a:gd name="T92" fmla="*/ 180 w 186"/>
                    <a:gd name="T93" fmla="*/ 72 h 11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6"/>
                    <a:gd name="T142" fmla="*/ 0 h 118"/>
                    <a:gd name="T143" fmla="*/ 186 w 186"/>
                    <a:gd name="T144" fmla="*/ 118 h 11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6" h="118">
                      <a:moveTo>
                        <a:pt x="171" y="70"/>
                      </a:moveTo>
                      <a:lnTo>
                        <a:pt x="168" y="66"/>
                      </a:lnTo>
                      <a:lnTo>
                        <a:pt x="165" y="61"/>
                      </a:lnTo>
                      <a:lnTo>
                        <a:pt x="162" y="56"/>
                      </a:lnTo>
                      <a:lnTo>
                        <a:pt x="160" y="51"/>
                      </a:lnTo>
                      <a:lnTo>
                        <a:pt x="157" y="47"/>
                      </a:lnTo>
                      <a:lnTo>
                        <a:pt x="155" y="42"/>
                      </a:lnTo>
                      <a:lnTo>
                        <a:pt x="152" y="36"/>
                      </a:lnTo>
                      <a:lnTo>
                        <a:pt x="149" y="31"/>
                      </a:lnTo>
                      <a:lnTo>
                        <a:pt x="145" y="25"/>
                      </a:lnTo>
                      <a:lnTo>
                        <a:pt x="141" y="20"/>
                      </a:lnTo>
                      <a:lnTo>
                        <a:pt x="138" y="16"/>
                      </a:lnTo>
                      <a:lnTo>
                        <a:pt x="134" y="11"/>
                      </a:lnTo>
                      <a:lnTo>
                        <a:pt x="132" y="6"/>
                      </a:lnTo>
                      <a:lnTo>
                        <a:pt x="127" y="3"/>
                      </a:lnTo>
                      <a:lnTo>
                        <a:pt x="123" y="0"/>
                      </a:lnTo>
                      <a:lnTo>
                        <a:pt x="118" y="0"/>
                      </a:lnTo>
                      <a:lnTo>
                        <a:pt x="113" y="0"/>
                      </a:lnTo>
                      <a:lnTo>
                        <a:pt x="109" y="0"/>
                      </a:lnTo>
                      <a:lnTo>
                        <a:pt x="104" y="0"/>
                      </a:lnTo>
                      <a:lnTo>
                        <a:pt x="99" y="0"/>
                      </a:lnTo>
                      <a:lnTo>
                        <a:pt x="93" y="3"/>
                      </a:lnTo>
                      <a:lnTo>
                        <a:pt x="89" y="6"/>
                      </a:lnTo>
                      <a:lnTo>
                        <a:pt x="84" y="8"/>
                      </a:lnTo>
                      <a:lnTo>
                        <a:pt x="79" y="12"/>
                      </a:lnTo>
                      <a:lnTo>
                        <a:pt x="70" y="20"/>
                      </a:lnTo>
                      <a:lnTo>
                        <a:pt x="65" y="23"/>
                      </a:lnTo>
                      <a:lnTo>
                        <a:pt x="59" y="28"/>
                      </a:lnTo>
                      <a:lnTo>
                        <a:pt x="56" y="33"/>
                      </a:lnTo>
                      <a:lnTo>
                        <a:pt x="51" y="36"/>
                      </a:lnTo>
                      <a:lnTo>
                        <a:pt x="47" y="41"/>
                      </a:lnTo>
                      <a:lnTo>
                        <a:pt x="44" y="45"/>
                      </a:lnTo>
                      <a:lnTo>
                        <a:pt x="39" y="50"/>
                      </a:lnTo>
                      <a:lnTo>
                        <a:pt x="34" y="55"/>
                      </a:lnTo>
                      <a:lnTo>
                        <a:pt x="30" y="59"/>
                      </a:lnTo>
                      <a:lnTo>
                        <a:pt x="28" y="64"/>
                      </a:lnTo>
                      <a:lnTo>
                        <a:pt x="23" y="69"/>
                      </a:lnTo>
                      <a:lnTo>
                        <a:pt x="20" y="73"/>
                      </a:lnTo>
                      <a:lnTo>
                        <a:pt x="19" y="78"/>
                      </a:lnTo>
                      <a:lnTo>
                        <a:pt x="14" y="83"/>
                      </a:lnTo>
                      <a:lnTo>
                        <a:pt x="12" y="89"/>
                      </a:lnTo>
                      <a:lnTo>
                        <a:pt x="9" y="94"/>
                      </a:lnTo>
                      <a:lnTo>
                        <a:pt x="8" y="98"/>
                      </a:lnTo>
                      <a:lnTo>
                        <a:pt x="6" y="103"/>
                      </a:lnTo>
                      <a:lnTo>
                        <a:pt x="3" y="108"/>
                      </a:lnTo>
                      <a:lnTo>
                        <a:pt x="2" y="112"/>
                      </a:lnTo>
                      <a:lnTo>
                        <a:pt x="0" y="117"/>
                      </a:lnTo>
                      <a:lnTo>
                        <a:pt x="5" y="115"/>
                      </a:lnTo>
                      <a:lnTo>
                        <a:pt x="8" y="111"/>
                      </a:lnTo>
                      <a:lnTo>
                        <a:pt x="12" y="108"/>
                      </a:lnTo>
                      <a:lnTo>
                        <a:pt x="17" y="105"/>
                      </a:lnTo>
                      <a:lnTo>
                        <a:pt x="22" y="101"/>
                      </a:lnTo>
                      <a:lnTo>
                        <a:pt x="26" y="100"/>
                      </a:lnTo>
                      <a:lnTo>
                        <a:pt x="31" y="97"/>
                      </a:lnTo>
                      <a:lnTo>
                        <a:pt x="34" y="92"/>
                      </a:lnTo>
                      <a:lnTo>
                        <a:pt x="37" y="87"/>
                      </a:lnTo>
                      <a:lnTo>
                        <a:pt x="42" y="84"/>
                      </a:lnTo>
                      <a:lnTo>
                        <a:pt x="47" y="78"/>
                      </a:lnTo>
                      <a:lnTo>
                        <a:pt x="51" y="73"/>
                      </a:lnTo>
                      <a:lnTo>
                        <a:pt x="56" y="69"/>
                      </a:lnTo>
                      <a:lnTo>
                        <a:pt x="61" y="66"/>
                      </a:lnTo>
                      <a:lnTo>
                        <a:pt x="64" y="61"/>
                      </a:lnTo>
                      <a:lnTo>
                        <a:pt x="68" y="58"/>
                      </a:lnTo>
                      <a:lnTo>
                        <a:pt x="73" y="55"/>
                      </a:lnTo>
                      <a:lnTo>
                        <a:pt x="79" y="50"/>
                      </a:lnTo>
                      <a:lnTo>
                        <a:pt x="86" y="44"/>
                      </a:lnTo>
                      <a:lnTo>
                        <a:pt x="90" y="41"/>
                      </a:lnTo>
                      <a:lnTo>
                        <a:pt x="96" y="37"/>
                      </a:lnTo>
                      <a:lnTo>
                        <a:pt x="101" y="34"/>
                      </a:lnTo>
                      <a:lnTo>
                        <a:pt x="107" y="30"/>
                      </a:lnTo>
                      <a:lnTo>
                        <a:pt x="112" y="27"/>
                      </a:lnTo>
                      <a:lnTo>
                        <a:pt x="117" y="25"/>
                      </a:lnTo>
                      <a:lnTo>
                        <a:pt x="121" y="23"/>
                      </a:lnTo>
                      <a:lnTo>
                        <a:pt x="126" y="27"/>
                      </a:lnTo>
                      <a:lnTo>
                        <a:pt x="129" y="33"/>
                      </a:lnTo>
                      <a:lnTo>
                        <a:pt x="134" y="36"/>
                      </a:lnTo>
                      <a:lnTo>
                        <a:pt x="135" y="41"/>
                      </a:lnTo>
                      <a:lnTo>
                        <a:pt x="138" y="45"/>
                      </a:lnTo>
                      <a:lnTo>
                        <a:pt x="141" y="50"/>
                      </a:lnTo>
                      <a:lnTo>
                        <a:pt x="145" y="55"/>
                      </a:lnTo>
                      <a:lnTo>
                        <a:pt x="148" y="59"/>
                      </a:lnTo>
                      <a:lnTo>
                        <a:pt x="152" y="64"/>
                      </a:lnTo>
                      <a:lnTo>
                        <a:pt x="155" y="69"/>
                      </a:lnTo>
                      <a:lnTo>
                        <a:pt x="159" y="73"/>
                      </a:lnTo>
                      <a:lnTo>
                        <a:pt x="162" y="78"/>
                      </a:lnTo>
                      <a:lnTo>
                        <a:pt x="165" y="83"/>
                      </a:lnTo>
                      <a:lnTo>
                        <a:pt x="168" y="87"/>
                      </a:lnTo>
                      <a:lnTo>
                        <a:pt x="171" y="92"/>
                      </a:lnTo>
                      <a:lnTo>
                        <a:pt x="174" y="97"/>
                      </a:lnTo>
                      <a:lnTo>
                        <a:pt x="177" y="101"/>
                      </a:lnTo>
                      <a:lnTo>
                        <a:pt x="179" y="106"/>
                      </a:lnTo>
                      <a:lnTo>
                        <a:pt x="182" y="111"/>
                      </a:lnTo>
                      <a:lnTo>
                        <a:pt x="185" y="115"/>
                      </a:lnTo>
                      <a:lnTo>
                        <a:pt x="180" y="72"/>
                      </a:lnTo>
                    </a:path>
                  </a:pathLst>
                </a:custGeom>
                <a:solidFill>
                  <a:srgbClr val="00CC00"/>
                </a:solidFill>
                <a:ln w="12700" cap="rnd">
                  <a:solidFill>
                    <a:srgbClr val="00CC00"/>
                  </a:solidFill>
                  <a:round/>
                  <a:headEnd/>
                  <a:tailEnd/>
                </a:ln>
              </p:spPr>
              <p:txBody>
                <a:bodyPr/>
                <a:lstStyle/>
                <a:p>
                  <a:endParaRPr lang="en-US"/>
                </a:p>
              </p:txBody>
            </p:sp>
            <p:sp>
              <p:nvSpPr>
                <p:cNvPr id="3274" name="Freeform 847"/>
                <p:cNvSpPr>
                  <a:spLocks/>
                </p:cNvSpPr>
                <p:nvPr/>
              </p:nvSpPr>
              <p:spPr bwMode="auto">
                <a:xfrm>
                  <a:off x="4081" y="2002"/>
                  <a:ext cx="110" cy="70"/>
                </a:xfrm>
                <a:custGeom>
                  <a:avLst/>
                  <a:gdLst>
                    <a:gd name="T0" fmla="*/ 10 w 110"/>
                    <a:gd name="T1" fmla="*/ 39 h 70"/>
                    <a:gd name="T2" fmla="*/ 14 w 110"/>
                    <a:gd name="T3" fmla="*/ 33 h 70"/>
                    <a:gd name="T4" fmla="*/ 16 w 110"/>
                    <a:gd name="T5" fmla="*/ 28 h 70"/>
                    <a:gd name="T6" fmla="*/ 19 w 110"/>
                    <a:gd name="T7" fmla="*/ 21 h 70"/>
                    <a:gd name="T8" fmla="*/ 24 w 110"/>
                    <a:gd name="T9" fmla="*/ 15 h 70"/>
                    <a:gd name="T10" fmla="*/ 27 w 110"/>
                    <a:gd name="T11" fmla="*/ 9 h 70"/>
                    <a:gd name="T12" fmla="*/ 31 w 110"/>
                    <a:gd name="T13" fmla="*/ 4 h 70"/>
                    <a:gd name="T14" fmla="*/ 37 w 110"/>
                    <a:gd name="T15" fmla="*/ 0 h 70"/>
                    <a:gd name="T16" fmla="*/ 42 w 110"/>
                    <a:gd name="T17" fmla="*/ 0 h 70"/>
                    <a:gd name="T18" fmla="*/ 48 w 110"/>
                    <a:gd name="T19" fmla="*/ 0 h 70"/>
                    <a:gd name="T20" fmla="*/ 54 w 110"/>
                    <a:gd name="T21" fmla="*/ 2 h 70"/>
                    <a:gd name="T22" fmla="*/ 60 w 110"/>
                    <a:gd name="T23" fmla="*/ 5 h 70"/>
                    <a:gd name="T24" fmla="*/ 68 w 110"/>
                    <a:gd name="T25" fmla="*/ 12 h 70"/>
                    <a:gd name="T26" fmla="*/ 74 w 110"/>
                    <a:gd name="T27" fmla="*/ 17 h 70"/>
                    <a:gd name="T28" fmla="*/ 79 w 110"/>
                    <a:gd name="T29" fmla="*/ 21 h 70"/>
                    <a:gd name="T30" fmla="*/ 83 w 110"/>
                    <a:gd name="T31" fmla="*/ 27 h 70"/>
                    <a:gd name="T32" fmla="*/ 89 w 110"/>
                    <a:gd name="T33" fmla="*/ 32 h 70"/>
                    <a:gd name="T34" fmla="*/ 93 w 110"/>
                    <a:gd name="T35" fmla="*/ 38 h 70"/>
                    <a:gd name="T36" fmla="*/ 97 w 110"/>
                    <a:gd name="T37" fmla="*/ 43 h 70"/>
                    <a:gd name="T38" fmla="*/ 101 w 110"/>
                    <a:gd name="T39" fmla="*/ 49 h 70"/>
                    <a:gd name="T40" fmla="*/ 104 w 110"/>
                    <a:gd name="T41" fmla="*/ 55 h 70"/>
                    <a:gd name="T42" fmla="*/ 105 w 110"/>
                    <a:gd name="T43" fmla="*/ 61 h 70"/>
                    <a:gd name="T44" fmla="*/ 108 w 110"/>
                    <a:gd name="T45" fmla="*/ 66 h 70"/>
                    <a:gd name="T46" fmla="*/ 106 w 110"/>
                    <a:gd name="T47" fmla="*/ 68 h 70"/>
                    <a:gd name="T48" fmla="*/ 102 w 110"/>
                    <a:gd name="T49" fmla="*/ 63 h 70"/>
                    <a:gd name="T50" fmla="*/ 96 w 110"/>
                    <a:gd name="T51" fmla="*/ 60 h 70"/>
                    <a:gd name="T52" fmla="*/ 91 w 110"/>
                    <a:gd name="T53" fmla="*/ 57 h 70"/>
                    <a:gd name="T54" fmla="*/ 87 w 110"/>
                    <a:gd name="T55" fmla="*/ 52 h 70"/>
                    <a:gd name="T56" fmla="*/ 82 w 110"/>
                    <a:gd name="T57" fmla="*/ 46 h 70"/>
                    <a:gd name="T58" fmla="*/ 76 w 110"/>
                    <a:gd name="T59" fmla="*/ 40 h 70"/>
                    <a:gd name="T60" fmla="*/ 71 w 110"/>
                    <a:gd name="T61" fmla="*/ 36 h 70"/>
                    <a:gd name="T62" fmla="*/ 66 w 110"/>
                    <a:gd name="T63" fmla="*/ 32 h 70"/>
                    <a:gd name="T64" fmla="*/ 59 w 110"/>
                    <a:gd name="T65" fmla="*/ 26 h 70"/>
                    <a:gd name="T66" fmla="*/ 52 w 110"/>
                    <a:gd name="T67" fmla="*/ 22 h 70"/>
                    <a:gd name="T68" fmla="*/ 46 w 110"/>
                    <a:gd name="T69" fmla="*/ 17 h 70"/>
                    <a:gd name="T70" fmla="*/ 40 w 110"/>
                    <a:gd name="T71" fmla="*/ 15 h 70"/>
                    <a:gd name="T72" fmla="*/ 35 w 110"/>
                    <a:gd name="T73" fmla="*/ 16 h 70"/>
                    <a:gd name="T74" fmla="*/ 30 w 110"/>
                    <a:gd name="T75" fmla="*/ 21 h 70"/>
                    <a:gd name="T76" fmla="*/ 27 w 110"/>
                    <a:gd name="T77" fmla="*/ 27 h 70"/>
                    <a:gd name="T78" fmla="*/ 24 w 110"/>
                    <a:gd name="T79" fmla="*/ 32 h 70"/>
                    <a:gd name="T80" fmla="*/ 19 w 110"/>
                    <a:gd name="T81" fmla="*/ 38 h 70"/>
                    <a:gd name="T82" fmla="*/ 16 w 110"/>
                    <a:gd name="T83" fmla="*/ 43 h 70"/>
                    <a:gd name="T84" fmla="*/ 12 w 110"/>
                    <a:gd name="T85" fmla="*/ 49 h 70"/>
                    <a:gd name="T86" fmla="*/ 8 w 110"/>
                    <a:gd name="T87" fmla="*/ 54 h 70"/>
                    <a:gd name="T88" fmla="*/ 5 w 110"/>
                    <a:gd name="T89" fmla="*/ 60 h 70"/>
                    <a:gd name="T90" fmla="*/ 2 w 110"/>
                    <a:gd name="T91" fmla="*/ 65 h 70"/>
                    <a:gd name="T92" fmla="*/ 3 w 110"/>
                    <a:gd name="T93" fmla="*/ 42 h 7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10"/>
                    <a:gd name="T142" fmla="*/ 0 h 70"/>
                    <a:gd name="T143" fmla="*/ 110 w 110"/>
                    <a:gd name="T144" fmla="*/ 70 h 7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10" h="70">
                      <a:moveTo>
                        <a:pt x="8" y="41"/>
                      </a:moveTo>
                      <a:lnTo>
                        <a:pt x="10" y="39"/>
                      </a:lnTo>
                      <a:lnTo>
                        <a:pt x="12" y="36"/>
                      </a:lnTo>
                      <a:lnTo>
                        <a:pt x="14" y="33"/>
                      </a:lnTo>
                      <a:lnTo>
                        <a:pt x="15" y="30"/>
                      </a:lnTo>
                      <a:lnTo>
                        <a:pt x="16" y="28"/>
                      </a:lnTo>
                      <a:lnTo>
                        <a:pt x="17" y="25"/>
                      </a:lnTo>
                      <a:lnTo>
                        <a:pt x="19" y="21"/>
                      </a:lnTo>
                      <a:lnTo>
                        <a:pt x="21" y="18"/>
                      </a:lnTo>
                      <a:lnTo>
                        <a:pt x="24" y="15"/>
                      </a:lnTo>
                      <a:lnTo>
                        <a:pt x="26" y="12"/>
                      </a:lnTo>
                      <a:lnTo>
                        <a:pt x="27" y="9"/>
                      </a:lnTo>
                      <a:lnTo>
                        <a:pt x="30" y="6"/>
                      </a:lnTo>
                      <a:lnTo>
                        <a:pt x="31" y="4"/>
                      </a:lnTo>
                      <a:lnTo>
                        <a:pt x="34" y="2"/>
                      </a:lnTo>
                      <a:lnTo>
                        <a:pt x="37" y="0"/>
                      </a:lnTo>
                      <a:lnTo>
                        <a:pt x="39" y="0"/>
                      </a:lnTo>
                      <a:lnTo>
                        <a:pt x="42" y="0"/>
                      </a:lnTo>
                      <a:lnTo>
                        <a:pt x="45" y="0"/>
                      </a:lnTo>
                      <a:lnTo>
                        <a:pt x="48" y="0"/>
                      </a:lnTo>
                      <a:lnTo>
                        <a:pt x="50" y="0"/>
                      </a:lnTo>
                      <a:lnTo>
                        <a:pt x="54" y="2"/>
                      </a:lnTo>
                      <a:lnTo>
                        <a:pt x="57" y="4"/>
                      </a:lnTo>
                      <a:lnTo>
                        <a:pt x="60" y="5"/>
                      </a:lnTo>
                      <a:lnTo>
                        <a:pt x="62" y="7"/>
                      </a:lnTo>
                      <a:lnTo>
                        <a:pt x="68" y="12"/>
                      </a:lnTo>
                      <a:lnTo>
                        <a:pt x="71" y="14"/>
                      </a:lnTo>
                      <a:lnTo>
                        <a:pt x="74" y="17"/>
                      </a:lnTo>
                      <a:lnTo>
                        <a:pt x="76" y="19"/>
                      </a:lnTo>
                      <a:lnTo>
                        <a:pt x="79" y="21"/>
                      </a:lnTo>
                      <a:lnTo>
                        <a:pt x="82" y="24"/>
                      </a:lnTo>
                      <a:lnTo>
                        <a:pt x="83" y="27"/>
                      </a:lnTo>
                      <a:lnTo>
                        <a:pt x="86" y="29"/>
                      </a:lnTo>
                      <a:lnTo>
                        <a:pt x="89" y="32"/>
                      </a:lnTo>
                      <a:lnTo>
                        <a:pt x="92" y="35"/>
                      </a:lnTo>
                      <a:lnTo>
                        <a:pt x="93" y="38"/>
                      </a:lnTo>
                      <a:lnTo>
                        <a:pt x="95" y="40"/>
                      </a:lnTo>
                      <a:lnTo>
                        <a:pt x="97" y="43"/>
                      </a:lnTo>
                      <a:lnTo>
                        <a:pt x="98" y="46"/>
                      </a:lnTo>
                      <a:lnTo>
                        <a:pt x="101" y="49"/>
                      </a:lnTo>
                      <a:lnTo>
                        <a:pt x="102" y="52"/>
                      </a:lnTo>
                      <a:lnTo>
                        <a:pt x="104" y="55"/>
                      </a:lnTo>
                      <a:lnTo>
                        <a:pt x="104" y="58"/>
                      </a:lnTo>
                      <a:lnTo>
                        <a:pt x="105" y="61"/>
                      </a:lnTo>
                      <a:lnTo>
                        <a:pt x="107" y="63"/>
                      </a:lnTo>
                      <a:lnTo>
                        <a:pt x="108" y="66"/>
                      </a:lnTo>
                      <a:lnTo>
                        <a:pt x="109" y="69"/>
                      </a:lnTo>
                      <a:lnTo>
                        <a:pt x="106" y="68"/>
                      </a:lnTo>
                      <a:lnTo>
                        <a:pt x="104" y="65"/>
                      </a:lnTo>
                      <a:lnTo>
                        <a:pt x="102" y="63"/>
                      </a:lnTo>
                      <a:lnTo>
                        <a:pt x="99" y="62"/>
                      </a:lnTo>
                      <a:lnTo>
                        <a:pt x="96" y="60"/>
                      </a:lnTo>
                      <a:lnTo>
                        <a:pt x="93" y="59"/>
                      </a:lnTo>
                      <a:lnTo>
                        <a:pt x="91" y="57"/>
                      </a:lnTo>
                      <a:lnTo>
                        <a:pt x="89" y="54"/>
                      </a:lnTo>
                      <a:lnTo>
                        <a:pt x="87" y="52"/>
                      </a:lnTo>
                      <a:lnTo>
                        <a:pt x="84" y="50"/>
                      </a:lnTo>
                      <a:lnTo>
                        <a:pt x="82" y="46"/>
                      </a:lnTo>
                      <a:lnTo>
                        <a:pt x="79" y="43"/>
                      </a:lnTo>
                      <a:lnTo>
                        <a:pt x="76" y="40"/>
                      </a:lnTo>
                      <a:lnTo>
                        <a:pt x="73" y="39"/>
                      </a:lnTo>
                      <a:lnTo>
                        <a:pt x="71" y="36"/>
                      </a:lnTo>
                      <a:lnTo>
                        <a:pt x="69" y="34"/>
                      </a:lnTo>
                      <a:lnTo>
                        <a:pt x="66" y="32"/>
                      </a:lnTo>
                      <a:lnTo>
                        <a:pt x="62" y="29"/>
                      </a:lnTo>
                      <a:lnTo>
                        <a:pt x="59" y="26"/>
                      </a:lnTo>
                      <a:lnTo>
                        <a:pt x="56" y="24"/>
                      </a:lnTo>
                      <a:lnTo>
                        <a:pt x="52" y="22"/>
                      </a:lnTo>
                      <a:lnTo>
                        <a:pt x="49" y="20"/>
                      </a:lnTo>
                      <a:lnTo>
                        <a:pt x="46" y="17"/>
                      </a:lnTo>
                      <a:lnTo>
                        <a:pt x="43" y="16"/>
                      </a:lnTo>
                      <a:lnTo>
                        <a:pt x="40" y="15"/>
                      </a:lnTo>
                      <a:lnTo>
                        <a:pt x="38" y="14"/>
                      </a:lnTo>
                      <a:lnTo>
                        <a:pt x="35" y="16"/>
                      </a:lnTo>
                      <a:lnTo>
                        <a:pt x="33" y="19"/>
                      </a:lnTo>
                      <a:lnTo>
                        <a:pt x="30" y="21"/>
                      </a:lnTo>
                      <a:lnTo>
                        <a:pt x="29" y="24"/>
                      </a:lnTo>
                      <a:lnTo>
                        <a:pt x="27" y="27"/>
                      </a:lnTo>
                      <a:lnTo>
                        <a:pt x="26" y="29"/>
                      </a:lnTo>
                      <a:lnTo>
                        <a:pt x="24" y="32"/>
                      </a:lnTo>
                      <a:lnTo>
                        <a:pt x="22" y="35"/>
                      </a:lnTo>
                      <a:lnTo>
                        <a:pt x="19" y="38"/>
                      </a:lnTo>
                      <a:lnTo>
                        <a:pt x="17" y="40"/>
                      </a:lnTo>
                      <a:lnTo>
                        <a:pt x="16" y="43"/>
                      </a:lnTo>
                      <a:lnTo>
                        <a:pt x="14" y="46"/>
                      </a:lnTo>
                      <a:lnTo>
                        <a:pt x="12" y="49"/>
                      </a:lnTo>
                      <a:lnTo>
                        <a:pt x="10" y="52"/>
                      </a:lnTo>
                      <a:lnTo>
                        <a:pt x="8" y="54"/>
                      </a:lnTo>
                      <a:lnTo>
                        <a:pt x="6" y="57"/>
                      </a:lnTo>
                      <a:lnTo>
                        <a:pt x="5" y="60"/>
                      </a:lnTo>
                      <a:lnTo>
                        <a:pt x="4" y="63"/>
                      </a:lnTo>
                      <a:lnTo>
                        <a:pt x="2" y="65"/>
                      </a:lnTo>
                      <a:lnTo>
                        <a:pt x="0" y="68"/>
                      </a:lnTo>
                      <a:lnTo>
                        <a:pt x="3" y="42"/>
                      </a:lnTo>
                    </a:path>
                  </a:pathLst>
                </a:custGeom>
                <a:solidFill>
                  <a:srgbClr val="00CC00"/>
                </a:solidFill>
                <a:ln w="12700" cap="rnd">
                  <a:solidFill>
                    <a:srgbClr val="00CC00"/>
                  </a:solidFill>
                  <a:round/>
                  <a:headEnd/>
                  <a:tailEnd/>
                </a:ln>
              </p:spPr>
              <p:txBody>
                <a:bodyPr/>
                <a:lstStyle/>
                <a:p>
                  <a:endParaRPr lang="en-US"/>
                </a:p>
              </p:txBody>
            </p:sp>
            <p:sp>
              <p:nvSpPr>
                <p:cNvPr id="3275" name="Freeform 848"/>
                <p:cNvSpPr>
                  <a:spLocks/>
                </p:cNvSpPr>
                <p:nvPr/>
              </p:nvSpPr>
              <p:spPr bwMode="auto">
                <a:xfrm>
                  <a:off x="3918" y="2049"/>
                  <a:ext cx="152" cy="95"/>
                </a:xfrm>
                <a:custGeom>
                  <a:avLst/>
                  <a:gdLst>
                    <a:gd name="T0" fmla="*/ 137 w 152"/>
                    <a:gd name="T1" fmla="*/ 53 h 95"/>
                    <a:gd name="T2" fmla="*/ 132 w 152"/>
                    <a:gd name="T3" fmla="*/ 45 h 95"/>
                    <a:gd name="T4" fmla="*/ 128 w 152"/>
                    <a:gd name="T5" fmla="*/ 38 h 95"/>
                    <a:gd name="T6" fmla="*/ 124 w 152"/>
                    <a:gd name="T7" fmla="*/ 29 h 95"/>
                    <a:gd name="T8" fmla="*/ 118 w 152"/>
                    <a:gd name="T9" fmla="*/ 20 h 95"/>
                    <a:gd name="T10" fmla="*/ 113 w 152"/>
                    <a:gd name="T11" fmla="*/ 13 h 95"/>
                    <a:gd name="T12" fmla="*/ 108 w 152"/>
                    <a:gd name="T13" fmla="*/ 5 h 95"/>
                    <a:gd name="T14" fmla="*/ 100 w 152"/>
                    <a:gd name="T15" fmla="*/ 0 h 95"/>
                    <a:gd name="T16" fmla="*/ 93 w 152"/>
                    <a:gd name="T17" fmla="*/ 0 h 95"/>
                    <a:gd name="T18" fmla="*/ 85 w 152"/>
                    <a:gd name="T19" fmla="*/ 0 h 95"/>
                    <a:gd name="T20" fmla="*/ 76 w 152"/>
                    <a:gd name="T21" fmla="*/ 3 h 95"/>
                    <a:gd name="T22" fmla="*/ 69 w 152"/>
                    <a:gd name="T23" fmla="*/ 6 h 95"/>
                    <a:gd name="T24" fmla="*/ 57 w 152"/>
                    <a:gd name="T25" fmla="*/ 16 h 95"/>
                    <a:gd name="T26" fmla="*/ 48 w 152"/>
                    <a:gd name="T27" fmla="*/ 23 h 95"/>
                    <a:gd name="T28" fmla="*/ 42 w 152"/>
                    <a:gd name="T29" fmla="*/ 29 h 95"/>
                    <a:gd name="T30" fmla="*/ 36 w 152"/>
                    <a:gd name="T31" fmla="*/ 36 h 95"/>
                    <a:gd name="T32" fmla="*/ 28 w 152"/>
                    <a:gd name="T33" fmla="*/ 44 h 95"/>
                    <a:gd name="T34" fmla="*/ 23 w 152"/>
                    <a:gd name="T35" fmla="*/ 51 h 95"/>
                    <a:gd name="T36" fmla="*/ 16 w 152"/>
                    <a:gd name="T37" fmla="*/ 59 h 95"/>
                    <a:gd name="T38" fmla="*/ 11 w 152"/>
                    <a:gd name="T39" fmla="*/ 66 h 95"/>
                    <a:gd name="T40" fmla="*/ 8 w 152"/>
                    <a:gd name="T41" fmla="*/ 75 h 95"/>
                    <a:gd name="T42" fmla="*/ 5 w 152"/>
                    <a:gd name="T43" fmla="*/ 83 h 95"/>
                    <a:gd name="T44" fmla="*/ 1 w 152"/>
                    <a:gd name="T45" fmla="*/ 90 h 95"/>
                    <a:gd name="T46" fmla="*/ 4 w 152"/>
                    <a:gd name="T47" fmla="*/ 93 h 95"/>
                    <a:gd name="T48" fmla="*/ 10 w 152"/>
                    <a:gd name="T49" fmla="*/ 86 h 95"/>
                    <a:gd name="T50" fmla="*/ 18 w 152"/>
                    <a:gd name="T51" fmla="*/ 81 h 95"/>
                    <a:gd name="T52" fmla="*/ 25 w 152"/>
                    <a:gd name="T53" fmla="*/ 78 h 95"/>
                    <a:gd name="T54" fmla="*/ 30 w 152"/>
                    <a:gd name="T55" fmla="*/ 70 h 95"/>
                    <a:gd name="T56" fmla="*/ 38 w 152"/>
                    <a:gd name="T57" fmla="*/ 63 h 95"/>
                    <a:gd name="T58" fmla="*/ 46 w 152"/>
                    <a:gd name="T59" fmla="*/ 55 h 95"/>
                    <a:gd name="T60" fmla="*/ 52 w 152"/>
                    <a:gd name="T61" fmla="*/ 49 h 95"/>
                    <a:gd name="T62" fmla="*/ 60 w 152"/>
                    <a:gd name="T63" fmla="*/ 44 h 95"/>
                    <a:gd name="T64" fmla="*/ 70 w 152"/>
                    <a:gd name="T65" fmla="*/ 35 h 95"/>
                    <a:gd name="T66" fmla="*/ 79 w 152"/>
                    <a:gd name="T67" fmla="*/ 30 h 95"/>
                    <a:gd name="T68" fmla="*/ 88 w 152"/>
                    <a:gd name="T69" fmla="*/ 24 h 95"/>
                    <a:gd name="T70" fmla="*/ 95 w 152"/>
                    <a:gd name="T71" fmla="*/ 20 h 95"/>
                    <a:gd name="T72" fmla="*/ 103 w 152"/>
                    <a:gd name="T73" fmla="*/ 21 h 95"/>
                    <a:gd name="T74" fmla="*/ 109 w 152"/>
                    <a:gd name="T75" fmla="*/ 29 h 95"/>
                    <a:gd name="T76" fmla="*/ 113 w 152"/>
                    <a:gd name="T77" fmla="*/ 36 h 95"/>
                    <a:gd name="T78" fmla="*/ 118 w 152"/>
                    <a:gd name="T79" fmla="*/ 44 h 95"/>
                    <a:gd name="T80" fmla="*/ 124 w 152"/>
                    <a:gd name="T81" fmla="*/ 51 h 95"/>
                    <a:gd name="T82" fmla="*/ 129 w 152"/>
                    <a:gd name="T83" fmla="*/ 59 h 95"/>
                    <a:gd name="T84" fmla="*/ 135 w 152"/>
                    <a:gd name="T85" fmla="*/ 66 h 95"/>
                    <a:gd name="T86" fmla="*/ 140 w 152"/>
                    <a:gd name="T87" fmla="*/ 74 h 95"/>
                    <a:gd name="T88" fmla="*/ 145 w 152"/>
                    <a:gd name="T89" fmla="*/ 81 h 95"/>
                    <a:gd name="T90" fmla="*/ 148 w 152"/>
                    <a:gd name="T91" fmla="*/ 89 h 95"/>
                    <a:gd name="T92" fmla="*/ 147 w 152"/>
                    <a:gd name="T93" fmla="*/ 58 h 9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52"/>
                    <a:gd name="T142" fmla="*/ 0 h 95"/>
                    <a:gd name="T143" fmla="*/ 152 w 152"/>
                    <a:gd name="T144" fmla="*/ 95 h 95"/>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52" h="95">
                      <a:moveTo>
                        <a:pt x="140" y="56"/>
                      </a:moveTo>
                      <a:lnTo>
                        <a:pt x="137" y="53"/>
                      </a:lnTo>
                      <a:lnTo>
                        <a:pt x="135" y="49"/>
                      </a:lnTo>
                      <a:lnTo>
                        <a:pt x="132" y="45"/>
                      </a:lnTo>
                      <a:lnTo>
                        <a:pt x="131" y="41"/>
                      </a:lnTo>
                      <a:lnTo>
                        <a:pt x="128" y="38"/>
                      </a:lnTo>
                      <a:lnTo>
                        <a:pt x="127" y="34"/>
                      </a:lnTo>
                      <a:lnTo>
                        <a:pt x="124" y="29"/>
                      </a:lnTo>
                      <a:lnTo>
                        <a:pt x="122" y="25"/>
                      </a:lnTo>
                      <a:lnTo>
                        <a:pt x="118" y="20"/>
                      </a:lnTo>
                      <a:lnTo>
                        <a:pt x="115" y="16"/>
                      </a:lnTo>
                      <a:lnTo>
                        <a:pt x="113" y="13"/>
                      </a:lnTo>
                      <a:lnTo>
                        <a:pt x="109" y="9"/>
                      </a:lnTo>
                      <a:lnTo>
                        <a:pt x="108" y="5"/>
                      </a:lnTo>
                      <a:lnTo>
                        <a:pt x="104" y="3"/>
                      </a:lnTo>
                      <a:lnTo>
                        <a:pt x="100" y="0"/>
                      </a:lnTo>
                      <a:lnTo>
                        <a:pt x="96" y="0"/>
                      </a:lnTo>
                      <a:lnTo>
                        <a:pt x="93" y="0"/>
                      </a:lnTo>
                      <a:lnTo>
                        <a:pt x="89" y="0"/>
                      </a:lnTo>
                      <a:lnTo>
                        <a:pt x="85" y="0"/>
                      </a:lnTo>
                      <a:lnTo>
                        <a:pt x="81" y="0"/>
                      </a:lnTo>
                      <a:lnTo>
                        <a:pt x="76" y="3"/>
                      </a:lnTo>
                      <a:lnTo>
                        <a:pt x="72" y="5"/>
                      </a:lnTo>
                      <a:lnTo>
                        <a:pt x="69" y="6"/>
                      </a:lnTo>
                      <a:lnTo>
                        <a:pt x="65" y="10"/>
                      </a:lnTo>
                      <a:lnTo>
                        <a:pt x="57" y="16"/>
                      </a:lnTo>
                      <a:lnTo>
                        <a:pt x="53" y="19"/>
                      </a:lnTo>
                      <a:lnTo>
                        <a:pt x="48" y="23"/>
                      </a:lnTo>
                      <a:lnTo>
                        <a:pt x="46" y="26"/>
                      </a:lnTo>
                      <a:lnTo>
                        <a:pt x="42" y="29"/>
                      </a:lnTo>
                      <a:lnTo>
                        <a:pt x="38" y="33"/>
                      </a:lnTo>
                      <a:lnTo>
                        <a:pt x="36" y="36"/>
                      </a:lnTo>
                      <a:lnTo>
                        <a:pt x="32" y="40"/>
                      </a:lnTo>
                      <a:lnTo>
                        <a:pt x="28" y="44"/>
                      </a:lnTo>
                      <a:lnTo>
                        <a:pt x="24" y="48"/>
                      </a:lnTo>
                      <a:lnTo>
                        <a:pt x="23" y="51"/>
                      </a:lnTo>
                      <a:lnTo>
                        <a:pt x="19" y="55"/>
                      </a:lnTo>
                      <a:lnTo>
                        <a:pt x="16" y="59"/>
                      </a:lnTo>
                      <a:lnTo>
                        <a:pt x="15" y="63"/>
                      </a:lnTo>
                      <a:lnTo>
                        <a:pt x="11" y="66"/>
                      </a:lnTo>
                      <a:lnTo>
                        <a:pt x="10" y="71"/>
                      </a:lnTo>
                      <a:lnTo>
                        <a:pt x="8" y="75"/>
                      </a:lnTo>
                      <a:lnTo>
                        <a:pt x="6" y="79"/>
                      </a:lnTo>
                      <a:lnTo>
                        <a:pt x="5" y="83"/>
                      </a:lnTo>
                      <a:lnTo>
                        <a:pt x="3" y="86"/>
                      </a:lnTo>
                      <a:lnTo>
                        <a:pt x="1" y="90"/>
                      </a:lnTo>
                      <a:lnTo>
                        <a:pt x="0" y="94"/>
                      </a:lnTo>
                      <a:lnTo>
                        <a:pt x="4" y="93"/>
                      </a:lnTo>
                      <a:lnTo>
                        <a:pt x="6" y="89"/>
                      </a:lnTo>
                      <a:lnTo>
                        <a:pt x="10" y="86"/>
                      </a:lnTo>
                      <a:lnTo>
                        <a:pt x="14" y="84"/>
                      </a:lnTo>
                      <a:lnTo>
                        <a:pt x="18" y="81"/>
                      </a:lnTo>
                      <a:lnTo>
                        <a:pt x="22" y="80"/>
                      </a:lnTo>
                      <a:lnTo>
                        <a:pt x="25" y="78"/>
                      </a:lnTo>
                      <a:lnTo>
                        <a:pt x="28" y="74"/>
                      </a:lnTo>
                      <a:lnTo>
                        <a:pt x="30" y="70"/>
                      </a:lnTo>
                      <a:lnTo>
                        <a:pt x="34" y="68"/>
                      </a:lnTo>
                      <a:lnTo>
                        <a:pt x="38" y="63"/>
                      </a:lnTo>
                      <a:lnTo>
                        <a:pt x="42" y="59"/>
                      </a:lnTo>
                      <a:lnTo>
                        <a:pt x="46" y="55"/>
                      </a:lnTo>
                      <a:lnTo>
                        <a:pt x="49" y="53"/>
                      </a:lnTo>
                      <a:lnTo>
                        <a:pt x="52" y="49"/>
                      </a:lnTo>
                      <a:lnTo>
                        <a:pt x="56" y="46"/>
                      </a:lnTo>
                      <a:lnTo>
                        <a:pt x="60" y="44"/>
                      </a:lnTo>
                      <a:lnTo>
                        <a:pt x="65" y="40"/>
                      </a:lnTo>
                      <a:lnTo>
                        <a:pt x="70" y="35"/>
                      </a:lnTo>
                      <a:lnTo>
                        <a:pt x="74" y="33"/>
                      </a:lnTo>
                      <a:lnTo>
                        <a:pt x="79" y="30"/>
                      </a:lnTo>
                      <a:lnTo>
                        <a:pt x="82" y="28"/>
                      </a:lnTo>
                      <a:lnTo>
                        <a:pt x="88" y="24"/>
                      </a:lnTo>
                      <a:lnTo>
                        <a:pt x="91" y="21"/>
                      </a:lnTo>
                      <a:lnTo>
                        <a:pt x="95" y="20"/>
                      </a:lnTo>
                      <a:lnTo>
                        <a:pt x="99" y="19"/>
                      </a:lnTo>
                      <a:lnTo>
                        <a:pt x="103" y="21"/>
                      </a:lnTo>
                      <a:lnTo>
                        <a:pt x="105" y="26"/>
                      </a:lnTo>
                      <a:lnTo>
                        <a:pt x="109" y="29"/>
                      </a:lnTo>
                      <a:lnTo>
                        <a:pt x="110" y="33"/>
                      </a:lnTo>
                      <a:lnTo>
                        <a:pt x="113" y="36"/>
                      </a:lnTo>
                      <a:lnTo>
                        <a:pt x="115" y="40"/>
                      </a:lnTo>
                      <a:lnTo>
                        <a:pt x="118" y="44"/>
                      </a:lnTo>
                      <a:lnTo>
                        <a:pt x="121" y="48"/>
                      </a:lnTo>
                      <a:lnTo>
                        <a:pt x="124" y="51"/>
                      </a:lnTo>
                      <a:lnTo>
                        <a:pt x="127" y="55"/>
                      </a:lnTo>
                      <a:lnTo>
                        <a:pt x="129" y="59"/>
                      </a:lnTo>
                      <a:lnTo>
                        <a:pt x="132" y="63"/>
                      </a:lnTo>
                      <a:lnTo>
                        <a:pt x="135" y="66"/>
                      </a:lnTo>
                      <a:lnTo>
                        <a:pt x="137" y="70"/>
                      </a:lnTo>
                      <a:lnTo>
                        <a:pt x="140" y="74"/>
                      </a:lnTo>
                      <a:lnTo>
                        <a:pt x="142" y="78"/>
                      </a:lnTo>
                      <a:lnTo>
                        <a:pt x="145" y="81"/>
                      </a:lnTo>
                      <a:lnTo>
                        <a:pt x="146" y="85"/>
                      </a:lnTo>
                      <a:lnTo>
                        <a:pt x="148" y="89"/>
                      </a:lnTo>
                      <a:lnTo>
                        <a:pt x="151" y="93"/>
                      </a:lnTo>
                      <a:lnTo>
                        <a:pt x="147" y="58"/>
                      </a:lnTo>
                    </a:path>
                  </a:pathLst>
                </a:custGeom>
                <a:solidFill>
                  <a:srgbClr val="00CC00"/>
                </a:solidFill>
                <a:ln w="12700" cap="rnd">
                  <a:solidFill>
                    <a:srgbClr val="00CC00"/>
                  </a:solidFill>
                  <a:round/>
                  <a:headEnd/>
                  <a:tailEnd/>
                </a:ln>
              </p:spPr>
              <p:txBody>
                <a:bodyPr/>
                <a:lstStyle/>
                <a:p>
                  <a:endParaRPr lang="en-US"/>
                </a:p>
              </p:txBody>
            </p:sp>
            <p:sp>
              <p:nvSpPr>
                <p:cNvPr id="3276" name="Freeform 849"/>
                <p:cNvSpPr>
                  <a:spLocks/>
                </p:cNvSpPr>
                <p:nvPr/>
              </p:nvSpPr>
              <p:spPr bwMode="auto">
                <a:xfrm>
                  <a:off x="4058" y="1965"/>
                  <a:ext cx="47" cy="605"/>
                </a:xfrm>
                <a:custGeom>
                  <a:avLst/>
                  <a:gdLst>
                    <a:gd name="T0" fmla="*/ 3 w 55"/>
                    <a:gd name="T1" fmla="*/ 11 h 776"/>
                    <a:gd name="T2" fmla="*/ 3 w 55"/>
                    <a:gd name="T3" fmla="*/ 10 h 776"/>
                    <a:gd name="T4" fmla="*/ 3 w 55"/>
                    <a:gd name="T5" fmla="*/ 9 h 776"/>
                    <a:gd name="T6" fmla="*/ 3 w 55"/>
                    <a:gd name="T7" fmla="*/ 9 h 776"/>
                    <a:gd name="T8" fmla="*/ 3 w 55"/>
                    <a:gd name="T9" fmla="*/ 9 h 776"/>
                    <a:gd name="T10" fmla="*/ 3 w 55"/>
                    <a:gd name="T11" fmla="*/ 9 h 776"/>
                    <a:gd name="T12" fmla="*/ 3 w 55"/>
                    <a:gd name="T13" fmla="*/ 8 h 776"/>
                    <a:gd name="T14" fmla="*/ 3 w 55"/>
                    <a:gd name="T15" fmla="*/ 7 h 776"/>
                    <a:gd name="T16" fmla="*/ 3 w 55"/>
                    <a:gd name="T17" fmla="*/ 7 h 776"/>
                    <a:gd name="T18" fmla="*/ 3 w 55"/>
                    <a:gd name="T19" fmla="*/ 7 h 776"/>
                    <a:gd name="T20" fmla="*/ 3 w 55"/>
                    <a:gd name="T21" fmla="*/ 7 h 776"/>
                    <a:gd name="T22" fmla="*/ 2 w 55"/>
                    <a:gd name="T23" fmla="*/ 5 h 776"/>
                    <a:gd name="T24" fmla="*/ 0 w 55"/>
                    <a:gd name="T25" fmla="*/ 5 h 776"/>
                    <a:gd name="T26" fmla="*/ 0 w 55"/>
                    <a:gd name="T27" fmla="*/ 5 h 776"/>
                    <a:gd name="T28" fmla="*/ 0 w 55"/>
                    <a:gd name="T29" fmla="*/ 4 h 776"/>
                    <a:gd name="T30" fmla="*/ 0 w 55"/>
                    <a:gd name="T31" fmla="*/ 4 h 776"/>
                    <a:gd name="T32" fmla="*/ 3 w 55"/>
                    <a:gd name="T33" fmla="*/ 4 h 776"/>
                    <a:gd name="T34" fmla="*/ 3 w 55"/>
                    <a:gd name="T35" fmla="*/ 3 h 776"/>
                    <a:gd name="T36" fmla="*/ 3 w 55"/>
                    <a:gd name="T37" fmla="*/ 3 h 776"/>
                    <a:gd name="T38" fmla="*/ 3 w 55"/>
                    <a:gd name="T39" fmla="*/ 2 h 776"/>
                    <a:gd name="T40" fmla="*/ 3 w 55"/>
                    <a:gd name="T41" fmla="*/ 2 h 776"/>
                    <a:gd name="T42" fmla="*/ 3 w 55"/>
                    <a:gd name="T43" fmla="*/ 2 h 776"/>
                    <a:gd name="T44" fmla="*/ 3 w 55"/>
                    <a:gd name="T45" fmla="*/ 2 h 776"/>
                    <a:gd name="T46" fmla="*/ 3 w 55"/>
                    <a:gd name="T47" fmla="*/ 2 h 776"/>
                    <a:gd name="T48" fmla="*/ 3 w 55"/>
                    <a:gd name="T49" fmla="*/ 2 h 776"/>
                    <a:gd name="T50" fmla="*/ 3 w 55"/>
                    <a:gd name="T51" fmla="*/ 2 h 776"/>
                    <a:gd name="T52" fmla="*/ 3 w 55"/>
                    <a:gd name="T53" fmla="*/ 2 h 776"/>
                    <a:gd name="T54" fmla="*/ 3 w 55"/>
                    <a:gd name="T55" fmla="*/ 2 h 776"/>
                    <a:gd name="T56" fmla="*/ 3 w 55"/>
                    <a:gd name="T57" fmla="*/ 2 h 776"/>
                    <a:gd name="T58" fmla="*/ 3 w 55"/>
                    <a:gd name="T59" fmla="*/ 2 h 776"/>
                    <a:gd name="T60" fmla="*/ 3 w 55"/>
                    <a:gd name="T61" fmla="*/ 2 h 776"/>
                    <a:gd name="T62" fmla="*/ 3 w 55"/>
                    <a:gd name="T63" fmla="*/ 2 h 776"/>
                    <a:gd name="T64" fmla="*/ 3 w 55"/>
                    <a:gd name="T65" fmla="*/ 2 h 776"/>
                    <a:gd name="T66" fmla="*/ 3 w 55"/>
                    <a:gd name="T67" fmla="*/ 2 h 776"/>
                    <a:gd name="T68" fmla="*/ 3 w 55"/>
                    <a:gd name="T69" fmla="*/ 2 h 776"/>
                    <a:gd name="T70" fmla="*/ 3 w 55"/>
                    <a:gd name="T71" fmla="*/ 3 h 776"/>
                    <a:gd name="T72" fmla="*/ 3 w 55"/>
                    <a:gd name="T73" fmla="*/ 3 h 776"/>
                    <a:gd name="T74" fmla="*/ 3 w 55"/>
                    <a:gd name="T75" fmla="*/ 4 h 776"/>
                    <a:gd name="T76" fmla="*/ 3 w 55"/>
                    <a:gd name="T77" fmla="*/ 4 h 776"/>
                    <a:gd name="T78" fmla="*/ 3 w 55"/>
                    <a:gd name="T79" fmla="*/ 4 h 776"/>
                    <a:gd name="T80" fmla="*/ 3 w 55"/>
                    <a:gd name="T81" fmla="*/ 5 h 776"/>
                    <a:gd name="T82" fmla="*/ 3 w 55"/>
                    <a:gd name="T83" fmla="*/ 5 h 776"/>
                    <a:gd name="T84" fmla="*/ 3 w 55"/>
                    <a:gd name="T85" fmla="*/ 5 h 776"/>
                    <a:gd name="T86" fmla="*/ 3 w 55"/>
                    <a:gd name="T87" fmla="*/ 5 h 776"/>
                    <a:gd name="T88" fmla="*/ 3 w 55"/>
                    <a:gd name="T89" fmla="*/ 7 h 776"/>
                    <a:gd name="T90" fmla="*/ 3 w 55"/>
                    <a:gd name="T91" fmla="*/ 7 h 776"/>
                    <a:gd name="T92" fmla="*/ 3 w 55"/>
                    <a:gd name="T93" fmla="*/ 7 h 776"/>
                    <a:gd name="T94" fmla="*/ 3 w 55"/>
                    <a:gd name="T95" fmla="*/ 7 h 776"/>
                    <a:gd name="T96" fmla="*/ 3 w 55"/>
                    <a:gd name="T97" fmla="*/ 7 h 776"/>
                    <a:gd name="T98" fmla="*/ 3 w 55"/>
                    <a:gd name="T99" fmla="*/ 9 h 776"/>
                    <a:gd name="T100" fmla="*/ 3 w 55"/>
                    <a:gd name="T101" fmla="*/ 9 h 776"/>
                    <a:gd name="T102" fmla="*/ 3 w 55"/>
                    <a:gd name="T103" fmla="*/ 9 h 776"/>
                    <a:gd name="T104" fmla="*/ 3 w 55"/>
                    <a:gd name="T105" fmla="*/ 9 h 776"/>
                    <a:gd name="T106" fmla="*/ 3 w 55"/>
                    <a:gd name="T107" fmla="*/ 9 h 776"/>
                    <a:gd name="T108" fmla="*/ 3 w 55"/>
                    <a:gd name="T109" fmla="*/ 9 h 776"/>
                    <a:gd name="T110" fmla="*/ 3 w 55"/>
                    <a:gd name="T111" fmla="*/ 11 h 776"/>
                    <a:gd name="T112" fmla="*/ 3 w 55"/>
                    <a:gd name="T113" fmla="*/ 11 h 776"/>
                    <a:gd name="T114" fmla="*/ 3 w 55"/>
                    <a:gd name="T115" fmla="*/ 11 h 776"/>
                    <a:gd name="T116" fmla="*/ 3 w 55"/>
                    <a:gd name="T117" fmla="*/ 12 h 776"/>
                    <a:gd name="T118" fmla="*/ 3 w 55"/>
                    <a:gd name="T119" fmla="*/ 11 h 77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55"/>
                    <a:gd name="T181" fmla="*/ 0 h 776"/>
                    <a:gd name="T182" fmla="*/ 55 w 55"/>
                    <a:gd name="T183" fmla="*/ 776 h 77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55" h="776">
                      <a:moveTo>
                        <a:pt x="21" y="751"/>
                      </a:moveTo>
                      <a:lnTo>
                        <a:pt x="19" y="745"/>
                      </a:lnTo>
                      <a:lnTo>
                        <a:pt x="19" y="740"/>
                      </a:lnTo>
                      <a:lnTo>
                        <a:pt x="19" y="734"/>
                      </a:lnTo>
                      <a:lnTo>
                        <a:pt x="19" y="727"/>
                      </a:lnTo>
                      <a:lnTo>
                        <a:pt x="19" y="721"/>
                      </a:lnTo>
                      <a:lnTo>
                        <a:pt x="19" y="716"/>
                      </a:lnTo>
                      <a:lnTo>
                        <a:pt x="19" y="709"/>
                      </a:lnTo>
                      <a:lnTo>
                        <a:pt x="19" y="698"/>
                      </a:lnTo>
                      <a:lnTo>
                        <a:pt x="19" y="686"/>
                      </a:lnTo>
                      <a:lnTo>
                        <a:pt x="19" y="681"/>
                      </a:lnTo>
                      <a:lnTo>
                        <a:pt x="17" y="675"/>
                      </a:lnTo>
                      <a:lnTo>
                        <a:pt x="17" y="668"/>
                      </a:lnTo>
                      <a:lnTo>
                        <a:pt x="17" y="661"/>
                      </a:lnTo>
                      <a:lnTo>
                        <a:pt x="15" y="655"/>
                      </a:lnTo>
                      <a:lnTo>
                        <a:pt x="15" y="650"/>
                      </a:lnTo>
                      <a:lnTo>
                        <a:pt x="15" y="644"/>
                      </a:lnTo>
                      <a:lnTo>
                        <a:pt x="15" y="638"/>
                      </a:lnTo>
                      <a:lnTo>
                        <a:pt x="15" y="631"/>
                      </a:lnTo>
                      <a:lnTo>
                        <a:pt x="15" y="620"/>
                      </a:lnTo>
                      <a:lnTo>
                        <a:pt x="15" y="609"/>
                      </a:lnTo>
                      <a:lnTo>
                        <a:pt x="15" y="600"/>
                      </a:lnTo>
                      <a:lnTo>
                        <a:pt x="15" y="590"/>
                      </a:lnTo>
                      <a:lnTo>
                        <a:pt x="15" y="583"/>
                      </a:lnTo>
                      <a:lnTo>
                        <a:pt x="15" y="578"/>
                      </a:lnTo>
                      <a:lnTo>
                        <a:pt x="15" y="570"/>
                      </a:lnTo>
                      <a:lnTo>
                        <a:pt x="15" y="563"/>
                      </a:lnTo>
                      <a:lnTo>
                        <a:pt x="15" y="554"/>
                      </a:lnTo>
                      <a:lnTo>
                        <a:pt x="15" y="546"/>
                      </a:lnTo>
                      <a:lnTo>
                        <a:pt x="15" y="541"/>
                      </a:lnTo>
                      <a:lnTo>
                        <a:pt x="15" y="535"/>
                      </a:lnTo>
                      <a:lnTo>
                        <a:pt x="15" y="530"/>
                      </a:lnTo>
                      <a:lnTo>
                        <a:pt x="15" y="520"/>
                      </a:lnTo>
                      <a:lnTo>
                        <a:pt x="14" y="511"/>
                      </a:lnTo>
                      <a:lnTo>
                        <a:pt x="14" y="504"/>
                      </a:lnTo>
                      <a:lnTo>
                        <a:pt x="14" y="496"/>
                      </a:lnTo>
                      <a:lnTo>
                        <a:pt x="14" y="491"/>
                      </a:lnTo>
                      <a:lnTo>
                        <a:pt x="14" y="485"/>
                      </a:lnTo>
                      <a:lnTo>
                        <a:pt x="12" y="476"/>
                      </a:lnTo>
                      <a:lnTo>
                        <a:pt x="12" y="471"/>
                      </a:lnTo>
                      <a:lnTo>
                        <a:pt x="10" y="463"/>
                      </a:lnTo>
                      <a:lnTo>
                        <a:pt x="8" y="454"/>
                      </a:lnTo>
                      <a:lnTo>
                        <a:pt x="8" y="447"/>
                      </a:lnTo>
                      <a:lnTo>
                        <a:pt x="8" y="441"/>
                      </a:lnTo>
                      <a:lnTo>
                        <a:pt x="8" y="435"/>
                      </a:lnTo>
                      <a:lnTo>
                        <a:pt x="6" y="424"/>
                      </a:lnTo>
                      <a:lnTo>
                        <a:pt x="4" y="417"/>
                      </a:lnTo>
                      <a:lnTo>
                        <a:pt x="2" y="410"/>
                      </a:lnTo>
                      <a:lnTo>
                        <a:pt x="0" y="402"/>
                      </a:lnTo>
                      <a:lnTo>
                        <a:pt x="0" y="395"/>
                      </a:lnTo>
                      <a:lnTo>
                        <a:pt x="0" y="388"/>
                      </a:lnTo>
                      <a:lnTo>
                        <a:pt x="0" y="380"/>
                      </a:lnTo>
                      <a:lnTo>
                        <a:pt x="0" y="373"/>
                      </a:lnTo>
                      <a:lnTo>
                        <a:pt x="0" y="365"/>
                      </a:lnTo>
                      <a:lnTo>
                        <a:pt x="0" y="360"/>
                      </a:lnTo>
                      <a:lnTo>
                        <a:pt x="0" y="354"/>
                      </a:lnTo>
                      <a:lnTo>
                        <a:pt x="0" y="349"/>
                      </a:lnTo>
                      <a:lnTo>
                        <a:pt x="0" y="343"/>
                      </a:lnTo>
                      <a:lnTo>
                        <a:pt x="0" y="338"/>
                      </a:lnTo>
                      <a:lnTo>
                        <a:pt x="0" y="328"/>
                      </a:lnTo>
                      <a:lnTo>
                        <a:pt x="0" y="317"/>
                      </a:lnTo>
                      <a:lnTo>
                        <a:pt x="0" y="310"/>
                      </a:lnTo>
                      <a:lnTo>
                        <a:pt x="0" y="304"/>
                      </a:lnTo>
                      <a:lnTo>
                        <a:pt x="0" y="299"/>
                      </a:lnTo>
                      <a:lnTo>
                        <a:pt x="0" y="292"/>
                      </a:lnTo>
                      <a:lnTo>
                        <a:pt x="2" y="282"/>
                      </a:lnTo>
                      <a:lnTo>
                        <a:pt x="4" y="275"/>
                      </a:lnTo>
                      <a:lnTo>
                        <a:pt x="4" y="269"/>
                      </a:lnTo>
                      <a:lnTo>
                        <a:pt x="6" y="262"/>
                      </a:lnTo>
                      <a:lnTo>
                        <a:pt x="8" y="253"/>
                      </a:lnTo>
                      <a:lnTo>
                        <a:pt x="10" y="247"/>
                      </a:lnTo>
                      <a:lnTo>
                        <a:pt x="10" y="238"/>
                      </a:lnTo>
                      <a:lnTo>
                        <a:pt x="12" y="231"/>
                      </a:lnTo>
                      <a:lnTo>
                        <a:pt x="12" y="223"/>
                      </a:lnTo>
                      <a:lnTo>
                        <a:pt x="12" y="218"/>
                      </a:lnTo>
                      <a:lnTo>
                        <a:pt x="12" y="210"/>
                      </a:lnTo>
                      <a:lnTo>
                        <a:pt x="12" y="205"/>
                      </a:lnTo>
                      <a:lnTo>
                        <a:pt x="12" y="199"/>
                      </a:lnTo>
                      <a:lnTo>
                        <a:pt x="12" y="194"/>
                      </a:lnTo>
                      <a:lnTo>
                        <a:pt x="12" y="188"/>
                      </a:lnTo>
                      <a:lnTo>
                        <a:pt x="12" y="183"/>
                      </a:lnTo>
                      <a:lnTo>
                        <a:pt x="12" y="177"/>
                      </a:lnTo>
                      <a:lnTo>
                        <a:pt x="12" y="170"/>
                      </a:lnTo>
                      <a:lnTo>
                        <a:pt x="12" y="164"/>
                      </a:lnTo>
                      <a:lnTo>
                        <a:pt x="12" y="159"/>
                      </a:lnTo>
                      <a:lnTo>
                        <a:pt x="12" y="151"/>
                      </a:lnTo>
                      <a:lnTo>
                        <a:pt x="12" y="144"/>
                      </a:lnTo>
                      <a:lnTo>
                        <a:pt x="12" y="137"/>
                      </a:lnTo>
                      <a:lnTo>
                        <a:pt x="12" y="129"/>
                      </a:lnTo>
                      <a:lnTo>
                        <a:pt x="12" y="124"/>
                      </a:lnTo>
                      <a:lnTo>
                        <a:pt x="12" y="114"/>
                      </a:lnTo>
                      <a:lnTo>
                        <a:pt x="12" y="107"/>
                      </a:lnTo>
                      <a:lnTo>
                        <a:pt x="12" y="101"/>
                      </a:lnTo>
                      <a:lnTo>
                        <a:pt x="12" y="96"/>
                      </a:lnTo>
                      <a:lnTo>
                        <a:pt x="12" y="89"/>
                      </a:lnTo>
                      <a:lnTo>
                        <a:pt x="12" y="81"/>
                      </a:lnTo>
                      <a:lnTo>
                        <a:pt x="12" y="76"/>
                      </a:lnTo>
                      <a:lnTo>
                        <a:pt x="12" y="70"/>
                      </a:lnTo>
                      <a:lnTo>
                        <a:pt x="12" y="65"/>
                      </a:lnTo>
                      <a:lnTo>
                        <a:pt x="12" y="59"/>
                      </a:lnTo>
                      <a:lnTo>
                        <a:pt x="12" y="52"/>
                      </a:lnTo>
                      <a:lnTo>
                        <a:pt x="10" y="46"/>
                      </a:lnTo>
                      <a:lnTo>
                        <a:pt x="10" y="41"/>
                      </a:lnTo>
                      <a:lnTo>
                        <a:pt x="10" y="33"/>
                      </a:lnTo>
                      <a:lnTo>
                        <a:pt x="10" y="28"/>
                      </a:lnTo>
                      <a:lnTo>
                        <a:pt x="10" y="22"/>
                      </a:lnTo>
                      <a:lnTo>
                        <a:pt x="10" y="17"/>
                      </a:lnTo>
                      <a:lnTo>
                        <a:pt x="10" y="11"/>
                      </a:lnTo>
                      <a:lnTo>
                        <a:pt x="12" y="6"/>
                      </a:lnTo>
                      <a:lnTo>
                        <a:pt x="17" y="2"/>
                      </a:lnTo>
                      <a:lnTo>
                        <a:pt x="23" y="0"/>
                      </a:lnTo>
                      <a:lnTo>
                        <a:pt x="25" y="6"/>
                      </a:lnTo>
                      <a:lnTo>
                        <a:pt x="25" y="11"/>
                      </a:lnTo>
                      <a:lnTo>
                        <a:pt x="25" y="17"/>
                      </a:lnTo>
                      <a:lnTo>
                        <a:pt x="27" y="22"/>
                      </a:lnTo>
                      <a:lnTo>
                        <a:pt x="27" y="28"/>
                      </a:lnTo>
                      <a:lnTo>
                        <a:pt x="27" y="33"/>
                      </a:lnTo>
                      <a:lnTo>
                        <a:pt x="27" y="39"/>
                      </a:lnTo>
                      <a:lnTo>
                        <a:pt x="27" y="44"/>
                      </a:lnTo>
                      <a:lnTo>
                        <a:pt x="27" y="50"/>
                      </a:lnTo>
                      <a:lnTo>
                        <a:pt x="27" y="57"/>
                      </a:lnTo>
                      <a:lnTo>
                        <a:pt x="27" y="65"/>
                      </a:lnTo>
                      <a:lnTo>
                        <a:pt x="27" y="72"/>
                      </a:lnTo>
                      <a:lnTo>
                        <a:pt x="27" y="79"/>
                      </a:lnTo>
                      <a:lnTo>
                        <a:pt x="27" y="87"/>
                      </a:lnTo>
                      <a:lnTo>
                        <a:pt x="27" y="92"/>
                      </a:lnTo>
                      <a:lnTo>
                        <a:pt x="27" y="98"/>
                      </a:lnTo>
                      <a:lnTo>
                        <a:pt x="27" y="105"/>
                      </a:lnTo>
                      <a:lnTo>
                        <a:pt x="27" y="113"/>
                      </a:lnTo>
                      <a:lnTo>
                        <a:pt x="27" y="120"/>
                      </a:lnTo>
                      <a:lnTo>
                        <a:pt x="27" y="127"/>
                      </a:lnTo>
                      <a:lnTo>
                        <a:pt x="27" y="135"/>
                      </a:lnTo>
                      <a:lnTo>
                        <a:pt x="27" y="140"/>
                      </a:lnTo>
                      <a:lnTo>
                        <a:pt x="27" y="148"/>
                      </a:lnTo>
                      <a:lnTo>
                        <a:pt x="27" y="155"/>
                      </a:lnTo>
                      <a:lnTo>
                        <a:pt x="27" y="161"/>
                      </a:lnTo>
                      <a:lnTo>
                        <a:pt x="27" y="168"/>
                      </a:lnTo>
                      <a:lnTo>
                        <a:pt x="27" y="173"/>
                      </a:lnTo>
                      <a:lnTo>
                        <a:pt x="27" y="179"/>
                      </a:lnTo>
                      <a:lnTo>
                        <a:pt x="27" y="185"/>
                      </a:lnTo>
                      <a:lnTo>
                        <a:pt x="27" y="190"/>
                      </a:lnTo>
                      <a:lnTo>
                        <a:pt x="27" y="197"/>
                      </a:lnTo>
                      <a:lnTo>
                        <a:pt x="27" y="203"/>
                      </a:lnTo>
                      <a:lnTo>
                        <a:pt x="27" y="209"/>
                      </a:lnTo>
                      <a:lnTo>
                        <a:pt x="27" y="218"/>
                      </a:lnTo>
                      <a:lnTo>
                        <a:pt x="27" y="223"/>
                      </a:lnTo>
                      <a:lnTo>
                        <a:pt x="27" y="231"/>
                      </a:lnTo>
                      <a:lnTo>
                        <a:pt x="27" y="236"/>
                      </a:lnTo>
                      <a:lnTo>
                        <a:pt x="27" y="242"/>
                      </a:lnTo>
                      <a:lnTo>
                        <a:pt x="27" y="249"/>
                      </a:lnTo>
                      <a:lnTo>
                        <a:pt x="27" y="255"/>
                      </a:lnTo>
                      <a:lnTo>
                        <a:pt x="27" y="262"/>
                      </a:lnTo>
                      <a:lnTo>
                        <a:pt x="27" y="268"/>
                      </a:lnTo>
                      <a:lnTo>
                        <a:pt x="27" y="273"/>
                      </a:lnTo>
                      <a:lnTo>
                        <a:pt x="27" y="279"/>
                      </a:lnTo>
                      <a:lnTo>
                        <a:pt x="27" y="284"/>
                      </a:lnTo>
                      <a:lnTo>
                        <a:pt x="27" y="290"/>
                      </a:lnTo>
                      <a:lnTo>
                        <a:pt x="27" y="295"/>
                      </a:lnTo>
                      <a:lnTo>
                        <a:pt x="27" y="303"/>
                      </a:lnTo>
                      <a:lnTo>
                        <a:pt x="27" y="310"/>
                      </a:lnTo>
                      <a:lnTo>
                        <a:pt x="27" y="316"/>
                      </a:lnTo>
                      <a:lnTo>
                        <a:pt x="27" y="323"/>
                      </a:lnTo>
                      <a:lnTo>
                        <a:pt x="27" y="330"/>
                      </a:lnTo>
                      <a:lnTo>
                        <a:pt x="27" y="338"/>
                      </a:lnTo>
                      <a:lnTo>
                        <a:pt x="27" y="345"/>
                      </a:lnTo>
                      <a:lnTo>
                        <a:pt x="27" y="352"/>
                      </a:lnTo>
                      <a:lnTo>
                        <a:pt x="27" y="358"/>
                      </a:lnTo>
                      <a:lnTo>
                        <a:pt x="27" y="364"/>
                      </a:lnTo>
                      <a:lnTo>
                        <a:pt x="27" y="371"/>
                      </a:lnTo>
                      <a:lnTo>
                        <a:pt x="27" y="376"/>
                      </a:lnTo>
                      <a:lnTo>
                        <a:pt x="27" y="384"/>
                      </a:lnTo>
                      <a:lnTo>
                        <a:pt x="27" y="391"/>
                      </a:lnTo>
                      <a:lnTo>
                        <a:pt x="27" y="397"/>
                      </a:lnTo>
                      <a:lnTo>
                        <a:pt x="27" y="404"/>
                      </a:lnTo>
                      <a:lnTo>
                        <a:pt x="27" y="411"/>
                      </a:lnTo>
                      <a:lnTo>
                        <a:pt x="27" y="419"/>
                      </a:lnTo>
                      <a:lnTo>
                        <a:pt x="27" y="428"/>
                      </a:lnTo>
                      <a:lnTo>
                        <a:pt x="27" y="434"/>
                      </a:lnTo>
                      <a:lnTo>
                        <a:pt x="27" y="441"/>
                      </a:lnTo>
                      <a:lnTo>
                        <a:pt x="27" y="448"/>
                      </a:lnTo>
                      <a:lnTo>
                        <a:pt x="27" y="454"/>
                      </a:lnTo>
                      <a:lnTo>
                        <a:pt x="27" y="461"/>
                      </a:lnTo>
                      <a:lnTo>
                        <a:pt x="27" y="467"/>
                      </a:lnTo>
                      <a:lnTo>
                        <a:pt x="29" y="474"/>
                      </a:lnTo>
                      <a:lnTo>
                        <a:pt x="29" y="480"/>
                      </a:lnTo>
                      <a:lnTo>
                        <a:pt x="29" y="485"/>
                      </a:lnTo>
                      <a:lnTo>
                        <a:pt x="31" y="491"/>
                      </a:lnTo>
                      <a:lnTo>
                        <a:pt x="31" y="496"/>
                      </a:lnTo>
                      <a:lnTo>
                        <a:pt x="33" y="502"/>
                      </a:lnTo>
                      <a:lnTo>
                        <a:pt x="33" y="507"/>
                      </a:lnTo>
                      <a:lnTo>
                        <a:pt x="35" y="515"/>
                      </a:lnTo>
                      <a:lnTo>
                        <a:pt x="37" y="520"/>
                      </a:lnTo>
                      <a:lnTo>
                        <a:pt x="37" y="526"/>
                      </a:lnTo>
                      <a:lnTo>
                        <a:pt x="37" y="531"/>
                      </a:lnTo>
                      <a:lnTo>
                        <a:pt x="39" y="537"/>
                      </a:lnTo>
                      <a:lnTo>
                        <a:pt x="39" y="543"/>
                      </a:lnTo>
                      <a:lnTo>
                        <a:pt x="39" y="548"/>
                      </a:lnTo>
                      <a:lnTo>
                        <a:pt x="39" y="554"/>
                      </a:lnTo>
                      <a:lnTo>
                        <a:pt x="41" y="559"/>
                      </a:lnTo>
                      <a:lnTo>
                        <a:pt x="41" y="566"/>
                      </a:lnTo>
                      <a:lnTo>
                        <a:pt x="41" y="574"/>
                      </a:lnTo>
                      <a:lnTo>
                        <a:pt x="41" y="581"/>
                      </a:lnTo>
                      <a:lnTo>
                        <a:pt x="41" y="589"/>
                      </a:lnTo>
                      <a:lnTo>
                        <a:pt x="42" y="594"/>
                      </a:lnTo>
                      <a:lnTo>
                        <a:pt x="42" y="600"/>
                      </a:lnTo>
                      <a:lnTo>
                        <a:pt x="42" y="605"/>
                      </a:lnTo>
                      <a:lnTo>
                        <a:pt x="42" y="611"/>
                      </a:lnTo>
                      <a:lnTo>
                        <a:pt x="44" y="618"/>
                      </a:lnTo>
                      <a:lnTo>
                        <a:pt x="44" y="626"/>
                      </a:lnTo>
                      <a:lnTo>
                        <a:pt x="48" y="637"/>
                      </a:lnTo>
                      <a:lnTo>
                        <a:pt x="48" y="644"/>
                      </a:lnTo>
                      <a:lnTo>
                        <a:pt x="50" y="650"/>
                      </a:lnTo>
                      <a:lnTo>
                        <a:pt x="50" y="655"/>
                      </a:lnTo>
                      <a:lnTo>
                        <a:pt x="52" y="661"/>
                      </a:lnTo>
                      <a:lnTo>
                        <a:pt x="52" y="666"/>
                      </a:lnTo>
                      <a:lnTo>
                        <a:pt x="52" y="672"/>
                      </a:lnTo>
                      <a:lnTo>
                        <a:pt x="52" y="677"/>
                      </a:lnTo>
                      <a:lnTo>
                        <a:pt x="54" y="685"/>
                      </a:lnTo>
                      <a:lnTo>
                        <a:pt x="54" y="692"/>
                      </a:lnTo>
                      <a:lnTo>
                        <a:pt x="54" y="699"/>
                      </a:lnTo>
                      <a:lnTo>
                        <a:pt x="54" y="709"/>
                      </a:lnTo>
                      <a:lnTo>
                        <a:pt x="54" y="714"/>
                      </a:lnTo>
                      <a:lnTo>
                        <a:pt x="54" y="721"/>
                      </a:lnTo>
                      <a:lnTo>
                        <a:pt x="54" y="727"/>
                      </a:lnTo>
                      <a:lnTo>
                        <a:pt x="54" y="733"/>
                      </a:lnTo>
                      <a:lnTo>
                        <a:pt x="54" y="738"/>
                      </a:lnTo>
                      <a:lnTo>
                        <a:pt x="54" y="744"/>
                      </a:lnTo>
                      <a:lnTo>
                        <a:pt x="54" y="751"/>
                      </a:lnTo>
                      <a:lnTo>
                        <a:pt x="54" y="757"/>
                      </a:lnTo>
                      <a:lnTo>
                        <a:pt x="54" y="762"/>
                      </a:lnTo>
                      <a:lnTo>
                        <a:pt x="54" y="768"/>
                      </a:lnTo>
                      <a:lnTo>
                        <a:pt x="48" y="771"/>
                      </a:lnTo>
                      <a:lnTo>
                        <a:pt x="42" y="773"/>
                      </a:lnTo>
                      <a:lnTo>
                        <a:pt x="37" y="775"/>
                      </a:lnTo>
                      <a:lnTo>
                        <a:pt x="31" y="775"/>
                      </a:lnTo>
                      <a:lnTo>
                        <a:pt x="25" y="775"/>
                      </a:lnTo>
                      <a:lnTo>
                        <a:pt x="19" y="775"/>
                      </a:lnTo>
                      <a:lnTo>
                        <a:pt x="15" y="769"/>
                      </a:lnTo>
                      <a:lnTo>
                        <a:pt x="15" y="764"/>
                      </a:lnTo>
                      <a:lnTo>
                        <a:pt x="15" y="758"/>
                      </a:lnTo>
                      <a:lnTo>
                        <a:pt x="15" y="753"/>
                      </a:lnTo>
                      <a:lnTo>
                        <a:pt x="17" y="747"/>
                      </a:lnTo>
                      <a:lnTo>
                        <a:pt x="19" y="742"/>
                      </a:lnTo>
                    </a:path>
                  </a:pathLst>
                </a:custGeom>
                <a:solidFill>
                  <a:srgbClr val="EAEC5E"/>
                </a:solidFill>
                <a:ln w="12700" cap="rnd">
                  <a:solidFill>
                    <a:srgbClr val="00CC00"/>
                  </a:solidFill>
                  <a:round/>
                  <a:headEnd/>
                  <a:tailEnd/>
                </a:ln>
              </p:spPr>
              <p:txBody>
                <a:bodyPr/>
                <a:lstStyle/>
                <a:p>
                  <a:endParaRPr lang="en-US"/>
                </a:p>
              </p:txBody>
            </p:sp>
            <p:sp>
              <p:nvSpPr>
                <p:cNvPr id="3277" name="Freeform 850"/>
                <p:cNvSpPr>
                  <a:spLocks/>
                </p:cNvSpPr>
                <p:nvPr/>
              </p:nvSpPr>
              <p:spPr bwMode="auto">
                <a:xfrm>
                  <a:off x="4015" y="2160"/>
                  <a:ext cx="53" cy="114"/>
                </a:xfrm>
                <a:custGeom>
                  <a:avLst/>
                  <a:gdLst>
                    <a:gd name="T0" fmla="*/ 49 w 53"/>
                    <a:gd name="T1" fmla="*/ 113 h 114"/>
                    <a:gd name="T2" fmla="*/ 51 w 53"/>
                    <a:gd name="T3" fmla="*/ 106 h 114"/>
                    <a:gd name="T4" fmla="*/ 52 w 53"/>
                    <a:gd name="T5" fmla="*/ 100 h 114"/>
                    <a:gd name="T6" fmla="*/ 52 w 53"/>
                    <a:gd name="T7" fmla="*/ 93 h 114"/>
                    <a:gd name="T8" fmla="*/ 52 w 53"/>
                    <a:gd name="T9" fmla="*/ 86 h 114"/>
                    <a:gd name="T10" fmla="*/ 52 w 53"/>
                    <a:gd name="T11" fmla="*/ 80 h 114"/>
                    <a:gd name="T12" fmla="*/ 52 w 53"/>
                    <a:gd name="T13" fmla="*/ 73 h 114"/>
                    <a:gd name="T14" fmla="*/ 50 w 53"/>
                    <a:gd name="T15" fmla="*/ 66 h 114"/>
                    <a:gd name="T16" fmla="*/ 48 w 53"/>
                    <a:gd name="T17" fmla="*/ 60 h 114"/>
                    <a:gd name="T18" fmla="*/ 45 w 53"/>
                    <a:gd name="T19" fmla="*/ 55 h 114"/>
                    <a:gd name="T20" fmla="*/ 43 w 53"/>
                    <a:gd name="T21" fmla="*/ 49 h 114"/>
                    <a:gd name="T22" fmla="*/ 40 w 53"/>
                    <a:gd name="T23" fmla="*/ 44 h 114"/>
                    <a:gd name="T24" fmla="*/ 38 w 53"/>
                    <a:gd name="T25" fmla="*/ 38 h 114"/>
                    <a:gd name="T26" fmla="*/ 35 w 53"/>
                    <a:gd name="T27" fmla="*/ 33 h 114"/>
                    <a:gd name="T28" fmla="*/ 33 w 53"/>
                    <a:gd name="T29" fmla="*/ 27 h 114"/>
                    <a:gd name="T30" fmla="*/ 30 w 53"/>
                    <a:gd name="T31" fmla="*/ 24 h 114"/>
                    <a:gd name="T32" fmla="*/ 27 w 53"/>
                    <a:gd name="T33" fmla="*/ 20 h 114"/>
                    <a:gd name="T34" fmla="*/ 24 w 53"/>
                    <a:gd name="T35" fmla="*/ 16 h 114"/>
                    <a:gd name="T36" fmla="*/ 21 w 53"/>
                    <a:gd name="T37" fmla="*/ 13 h 114"/>
                    <a:gd name="T38" fmla="*/ 18 w 53"/>
                    <a:gd name="T39" fmla="*/ 9 h 114"/>
                    <a:gd name="T40" fmla="*/ 15 w 53"/>
                    <a:gd name="T41" fmla="*/ 7 h 114"/>
                    <a:gd name="T42" fmla="*/ 12 w 53"/>
                    <a:gd name="T43" fmla="*/ 2 h 114"/>
                    <a:gd name="T44" fmla="*/ 9 w 53"/>
                    <a:gd name="T45" fmla="*/ 2 h 114"/>
                    <a:gd name="T46" fmla="*/ 6 w 53"/>
                    <a:gd name="T47" fmla="*/ 0 h 114"/>
                    <a:gd name="T48" fmla="*/ 3 w 53"/>
                    <a:gd name="T49" fmla="*/ 0 h 114"/>
                    <a:gd name="T50" fmla="*/ 0 w 53"/>
                    <a:gd name="T51" fmla="*/ 0 h 114"/>
                    <a:gd name="T52" fmla="*/ 3 w 53"/>
                    <a:gd name="T53" fmla="*/ 2 h 114"/>
                    <a:gd name="T54" fmla="*/ 0 w 53"/>
                    <a:gd name="T55" fmla="*/ 7 h 114"/>
                    <a:gd name="T56" fmla="*/ 0 w 53"/>
                    <a:gd name="T57" fmla="*/ 13 h 114"/>
                    <a:gd name="T58" fmla="*/ 1 w 53"/>
                    <a:gd name="T59" fmla="*/ 20 h 114"/>
                    <a:gd name="T60" fmla="*/ 3 w 53"/>
                    <a:gd name="T61" fmla="*/ 27 h 114"/>
                    <a:gd name="T62" fmla="*/ 4 w 53"/>
                    <a:gd name="T63" fmla="*/ 33 h 114"/>
                    <a:gd name="T64" fmla="*/ 5 w 53"/>
                    <a:gd name="T65" fmla="*/ 40 h 114"/>
                    <a:gd name="T66" fmla="*/ 7 w 53"/>
                    <a:gd name="T67" fmla="*/ 47 h 114"/>
                    <a:gd name="T68" fmla="*/ 10 w 53"/>
                    <a:gd name="T69" fmla="*/ 51 h 114"/>
                    <a:gd name="T70" fmla="*/ 12 w 53"/>
                    <a:gd name="T71" fmla="*/ 58 h 114"/>
                    <a:gd name="T72" fmla="*/ 15 w 53"/>
                    <a:gd name="T73" fmla="*/ 62 h 114"/>
                    <a:gd name="T74" fmla="*/ 18 w 53"/>
                    <a:gd name="T75" fmla="*/ 69 h 114"/>
                    <a:gd name="T76" fmla="*/ 21 w 53"/>
                    <a:gd name="T77" fmla="*/ 73 h 114"/>
                    <a:gd name="T78" fmla="*/ 24 w 53"/>
                    <a:gd name="T79" fmla="*/ 78 h 114"/>
                    <a:gd name="T80" fmla="*/ 26 w 53"/>
                    <a:gd name="T81" fmla="*/ 84 h 114"/>
                    <a:gd name="T82" fmla="*/ 29 w 53"/>
                    <a:gd name="T83" fmla="*/ 86 h 114"/>
                    <a:gd name="T84" fmla="*/ 31 w 53"/>
                    <a:gd name="T85" fmla="*/ 93 h 114"/>
                    <a:gd name="T86" fmla="*/ 34 w 53"/>
                    <a:gd name="T87" fmla="*/ 95 h 114"/>
                    <a:gd name="T88" fmla="*/ 37 w 53"/>
                    <a:gd name="T89" fmla="*/ 102 h 114"/>
                    <a:gd name="T90" fmla="*/ 39 w 53"/>
                    <a:gd name="T91" fmla="*/ 109 h 114"/>
                    <a:gd name="T92" fmla="*/ 42 w 53"/>
                    <a:gd name="T93" fmla="*/ 109 h 114"/>
                    <a:gd name="T94" fmla="*/ 45 w 53"/>
                    <a:gd name="T95" fmla="*/ 113 h 114"/>
                    <a:gd name="T96" fmla="*/ 48 w 53"/>
                    <a:gd name="T97" fmla="*/ 113 h 114"/>
                    <a:gd name="T98" fmla="*/ 51 w 53"/>
                    <a:gd name="T99" fmla="*/ 113 h 114"/>
                    <a:gd name="T100" fmla="*/ 51 w 53"/>
                    <a:gd name="T101" fmla="*/ 106 h 114"/>
                    <a:gd name="T102" fmla="*/ 51 w 53"/>
                    <a:gd name="T103" fmla="*/ 100 h 11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53"/>
                    <a:gd name="T157" fmla="*/ 0 h 114"/>
                    <a:gd name="T158" fmla="*/ 53 w 53"/>
                    <a:gd name="T159" fmla="*/ 114 h 114"/>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53" h="114">
                      <a:moveTo>
                        <a:pt x="49" y="113"/>
                      </a:moveTo>
                      <a:lnTo>
                        <a:pt x="51" y="106"/>
                      </a:lnTo>
                      <a:lnTo>
                        <a:pt x="52" y="100"/>
                      </a:lnTo>
                      <a:lnTo>
                        <a:pt x="52" y="93"/>
                      </a:lnTo>
                      <a:lnTo>
                        <a:pt x="52" y="86"/>
                      </a:lnTo>
                      <a:lnTo>
                        <a:pt x="52" y="80"/>
                      </a:lnTo>
                      <a:lnTo>
                        <a:pt x="52" y="73"/>
                      </a:lnTo>
                      <a:lnTo>
                        <a:pt x="50" y="66"/>
                      </a:lnTo>
                      <a:lnTo>
                        <a:pt x="48" y="60"/>
                      </a:lnTo>
                      <a:lnTo>
                        <a:pt x="45" y="55"/>
                      </a:lnTo>
                      <a:lnTo>
                        <a:pt x="43" y="49"/>
                      </a:lnTo>
                      <a:lnTo>
                        <a:pt x="40" y="44"/>
                      </a:lnTo>
                      <a:lnTo>
                        <a:pt x="38" y="38"/>
                      </a:lnTo>
                      <a:lnTo>
                        <a:pt x="35" y="33"/>
                      </a:lnTo>
                      <a:lnTo>
                        <a:pt x="33" y="27"/>
                      </a:lnTo>
                      <a:lnTo>
                        <a:pt x="30" y="24"/>
                      </a:lnTo>
                      <a:lnTo>
                        <a:pt x="27" y="20"/>
                      </a:lnTo>
                      <a:lnTo>
                        <a:pt x="24" y="16"/>
                      </a:lnTo>
                      <a:lnTo>
                        <a:pt x="21" y="13"/>
                      </a:lnTo>
                      <a:lnTo>
                        <a:pt x="18" y="9"/>
                      </a:lnTo>
                      <a:lnTo>
                        <a:pt x="15" y="7"/>
                      </a:lnTo>
                      <a:lnTo>
                        <a:pt x="12" y="2"/>
                      </a:lnTo>
                      <a:lnTo>
                        <a:pt x="9" y="2"/>
                      </a:lnTo>
                      <a:lnTo>
                        <a:pt x="6" y="0"/>
                      </a:lnTo>
                      <a:lnTo>
                        <a:pt x="3" y="0"/>
                      </a:lnTo>
                      <a:lnTo>
                        <a:pt x="0" y="0"/>
                      </a:lnTo>
                      <a:lnTo>
                        <a:pt x="3" y="2"/>
                      </a:lnTo>
                      <a:lnTo>
                        <a:pt x="0" y="7"/>
                      </a:lnTo>
                      <a:lnTo>
                        <a:pt x="0" y="13"/>
                      </a:lnTo>
                      <a:lnTo>
                        <a:pt x="1" y="20"/>
                      </a:lnTo>
                      <a:lnTo>
                        <a:pt x="3" y="27"/>
                      </a:lnTo>
                      <a:lnTo>
                        <a:pt x="4" y="33"/>
                      </a:lnTo>
                      <a:lnTo>
                        <a:pt x="5" y="40"/>
                      </a:lnTo>
                      <a:lnTo>
                        <a:pt x="7" y="47"/>
                      </a:lnTo>
                      <a:lnTo>
                        <a:pt x="10" y="51"/>
                      </a:lnTo>
                      <a:lnTo>
                        <a:pt x="12" y="58"/>
                      </a:lnTo>
                      <a:lnTo>
                        <a:pt x="15" y="62"/>
                      </a:lnTo>
                      <a:lnTo>
                        <a:pt x="18" y="69"/>
                      </a:lnTo>
                      <a:lnTo>
                        <a:pt x="21" y="73"/>
                      </a:lnTo>
                      <a:lnTo>
                        <a:pt x="24" y="78"/>
                      </a:lnTo>
                      <a:lnTo>
                        <a:pt x="26" y="84"/>
                      </a:lnTo>
                      <a:lnTo>
                        <a:pt x="29" y="86"/>
                      </a:lnTo>
                      <a:lnTo>
                        <a:pt x="31" y="93"/>
                      </a:lnTo>
                      <a:lnTo>
                        <a:pt x="34" y="95"/>
                      </a:lnTo>
                      <a:lnTo>
                        <a:pt x="37" y="102"/>
                      </a:lnTo>
                      <a:lnTo>
                        <a:pt x="39" y="109"/>
                      </a:lnTo>
                      <a:lnTo>
                        <a:pt x="42" y="109"/>
                      </a:lnTo>
                      <a:lnTo>
                        <a:pt x="45" y="113"/>
                      </a:lnTo>
                      <a:lnTo>
                        <a:pt x="48" y="113"/>
                      </a:lnTo>
                      <a:lnTo>
                        <a:pt x="51" y="113"/>
                      </a:lnTo>
                      <a:lnTo>
                        <a:pt x="51" y="106"/>
                      </a:lnTo>
                      <a:lnTo>
                        <a:pt x="51" y="100"/>
                      </a:lnTo>
                    </a:path>
                  </a:pathLst>
                </a:custGeom>
                <a:solidFill>
                  <a:srgbClr val="EAEC5E"/>
                </a:solidFill>
                <a:ln w="12700" cap="rnd">
                  <a:solidFill>
                    <a:schemeClr val="tx1"/>
                  </a:solidFill>
                  <a:round/>
                  <a:headEnd/>
                  <a:tailEnd/>
                </a:ln>
              </p:spPr>
              <p:txBody>
                <a:bodyPr/>
                <a:lstStyle/>
                <a:p>
                  <a:endParaRPr lang="en-US"/>
                </a:p>
              </p:txBody>
            </p:sp>
            <p:grpSp>
              <p:nvGrpSpPr>
                <p:cNvPr id="3278" name="Group 851"/>
                <p:cNvGrpSpPr>
                  <a:grpSpLocks/>
                </p:cNvGrpSpPr>
                <p:nvPr/>
              </p:nvGrpSpPr>
              <p:grpSpPr bwMode="auto">
                <a:xfrm>
                  <a:off x="4029" y="1856"/>
                  <a:ext cx="97" cy="111"/>
                  <a:chOff x="3654" y="1129"/>
                  <a:chExt cx="97" cy="111"/>
                </a:xfrm>
              </p:grpSpPr>
              <p:sp>
                <p:nvSpPr>
                  <p:cNvPr id="3279" name="Freeform 852"/>
                  <p:cNvSpPr>
                    <a:spLocks/>
                  </p:cNvSpPr>
                  <p:nvPr/>
                </p:nvSpPr>
                <p:spPr bwMode="auto">
                  <a:xfrm>
                    <a:off x="3705" y="1214"/>
                    <a:ext cx="46" cy="16"/>
                  </a:xfrm>
                  <a:custGeom>
                    <a:avLst/>
                    <a:gdLst>
                      <a:gd name="T0" fmla="*/ 0 w 46"/>
                      <a:gd name="T1" fmla="*/ 15 h 16"/>
                      <a:gd name="T2" fmla="*/ 2 w 46"/>
                      <a:gd name="T3" fmla="*/ 11 h 16"/>
                      <a:gd name="T4" fmla="*/ 6 w 46"/>
                      <a:gd name="T5" fmla="*/ 10 h 16"/>
                      <a:gd name="T6" fmla="*/ 11 w 46"/>
                      <a:gd name="T7" fmla="*/ 8 h 16"/>
                      <a:gd name="T8" fmla="*/ 16 w 46"/>
                      <a:gd name="T9" fmla="*/ 5 h 16"/>
                      <a:gd name="T10" fmla="*/ 21 w 46"/>
                      <a:gd name="T11" fmla="*/ 3 h 16"/>
                      <a:gd name="T12" fmla="*/ 26 w 46"/>
                      <a:gd name="T13" fmla="*/ 3 h 16"/>
                      <a:gd name="T14" fmla="*/ 30 w 46"/>
                      <a:gd name="T15" fmla="*/ 3 h 16"/>
                      <a:gd name="T16" fmla="*/ 35 w 46"/>
                      <a:gd name="T17" fmla="*/ 0 h 16"/>
                      <a:gd name="T18" fmla="*/ 39 w 46"/>
                      <a:gd name="T19" fmla="*/ 0 h 16"/>
                      <a:gd name="T20" fmla="*/ 44 w 46"/>
                      <a:gd name="T21" fmla="*/ 0 h 16"/>
                      <a:gd name="T22" fmla="*/ 45 w 46"/>
                      <a:gd name="T23" fmla="*/ 0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6"/>
                      <a:gd name="T37" fmla="*/ 0 h 16"/>
                      <a:gd name="T38" fmla="*/ 46 w 46"/>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6" h="16">
                        <a:moveTo>
                          <a:pt x="0" y="15"/>
                        </a:moveTo>
                        <a:lnTo>
                          <a:pt x="2" y="11"/>
                        </a:lnTo>
                        <a:lnTo>
                          <a:pt x="6" y="10"/>
                        </a:lnTo>
                        <a:lnTo>
                          <a:pt x="11" y="8"/>
                        </a:lnTo>
                        <a:lnTo>
                          <a:pt x="16" y="5"/>
                        </a:lnTo>
                        <a:lnTo>
                          <a:pt x="21" y="3"/>
                        </a:lnTo>
                        <a:lnTo>
                          <a:pt x="26" y="3"/>
                        </a:lnTo>
                        <a:lnTo>
                          <a:pt x="30" y="3"/>
                        </a:lnTo>
                        <a:lnTo>
                          <a:pt x="35" y="0"/>
                        </a:lnTo>
                        <a:lnTo>
                          <a:pt x="39" y="0"/>
                        </a:lnTo>
                        <a:lnTo>
                          <a:pt x="44" y="0"/>
                        </a:lnTo>
                        <a:lnTo>
                          <a:pt x="45"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80" name="Freeform 853"/>
                  <p:cNvSpPr>
                    <a:spLocks/>
                  </p:cNvSpPr>
                  <p:nvPr/>
                </p:nvSpPr>
                <p:spPr bwMode="auto">
                  <a:xfrm>
                    <a:off x="3704" y="1172"/>
                    <a:ext cx="42" cy="41"/>
                  </a:xfrm>
                  <a:custGeom>
                    <a:avLst/>
                    <a:gdLst>
                      <a:gd name="T0" fmla="*/ 0 w 42"/>
                      <a:gd name="T1" fmla="*/ 40 h 41"/>
                      <a:gd name="T2" fmla="*/ 2 w 42"/>
                      <a:gd name="T3" fmla="*/ 29 h 41"/>
                      <a:gd name="T4" fmla="*/ 6 w 42"/>
                      <a:gd name="T5" fmla="*/ 27 h 41"/>
                      <a:gd name="T6" fmla="*/ 10 w 42"/>
                      <a:gd name="T7" fmla="*/ 20 h 41"/>
                      <a:gd name="T8" fmla="*/ 14 w 42"/>
                      <a:gd name="T9" fmla="*/ 13 h 41"/>
                      <a:gd name="T10" fmla="*/ 19 w 42"/>
                      <a:gd name="T11" fmla="*/ 7 h 41"/>
                      <a:gd name="T12" fmla="*/ 24 w 42"/>
                      <a:gd name="T13" fmla="*/ 7 h 41"/>
                      <a:gd name="T14" fmla="*/ 27 w 42"/>
                      <a:gd name="T15" fmla="*/ 7 h 41"/>
                      <a:gd name="T16" fmla="*/ 32 w 42"/>
                      <a:gd name="T17" fmla="*/ 0 h 41"/>
                      <a:gd name="T18" fmla="*/ 36 w 42"/>
                      <a:gd name="T19" fmla="*/ 0 h 41"/>
                      <a:gd name="T20" fmla="*/ 40 w 42"/>
                      <a:gd name="T21" fmla="*/ 0 h 41"/>
                      <a:gd name="T22" fmla="*/ 41 w 42"/>
                      <a:gd name="T23" fmla="*/ 0 h 4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2"/>
                      <a:gd name="T37" fmla="*/ 0 h 41"/>
                      <a:gd name="T38" fmla="*/ 42 w 42"/>
                      <a:gd name="T39" fmla="*/ 41 h 4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2" h="41">
                        <a:moveTo>
                          <a:pt x="0" y="40"/>
                        </a:moveTo>
                        <a:lnTo>
                          <a:pt x="2" y="29"/>
                        </a:lnTo>
                        <a:lnTo>
                          <a:pt x="6" y="27"/>
                        </a:lnTo>
                        <a:lnTo>
                          <a:pt x="10" y="20"/>
                        </a:lnTo>
                        <a:lnTo>
                          <a:pt x="14" y="13"/>
                        </a:lnTo>
                        <a:lnTo>
                          <a:pt x="19" y="7"/>
                        </a:lnTo>
                        <a:lnTo>
                          <a:pt x="24" y="7"/>
                        </a:lnTo>
                        <a:lnTo>
                          <a:pt x="27" y="7"/>
                        </a:lnTo>
                        <a:lnTo>
                          <a:pt x="32" y="0"/>
                        </a:lnTo>
                        <a:lnTo>
                          <a:pt x="36" y="0"/>
                        </a:lnTo>
                        <a:lnTo>
                          <a:pt x="40" y="0"/>
                        </a:lnTo>
                        <a:lnTo>
                          <a:pt x="41"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81" name="Freeform 854"/>
                  <p:cNvSpPr>
                    <a:spLocks/>
                  </p:cNvSpPr>
                  <p:nvPr/>
                </p:nvSpPr>
                <p:spPr bwMode="auto">
                  <a:xfrm>
                    <a:off x="3706" y="1144"/>
                    <a:ext cx="30" cy="59"/>
                  </a:xfrm>
                  <a:custGeom>
                    <a:avLst/>
                    <a:gdLst>
                      <a:gd name="T0" fmla="*/ 0 w 30"/>
                      <a:gd name="T1" fmla="*/ 58 h 59"/>
                      <a:gd name="T2" fmla="*/ 2 w 30"/>
                      <a:gd name="T3" fmla="*/ 42 h 59"/>
                      <a:gd name="T4" fmla="*/ 4 w 30"/>
                      <a:gd name="T5" fmla="*/ 39 h 59"/>
                      <a:gd name="T6" fmla="*/ 7 w 30"/>
                      <a:gd name="T7" fmla="*/ 29 h 59"/>
                      <a:gd name="T8" fmla="*/ 10 w 30"/>
                      <a:gd name="T9" fmla="*/ 19 h 59"/>
                      <a:gd name="T10" fmla="*/ 13 w 30"/>
                      <a:gd name="T11" fmla="*/ 10 h 59"/>
                      <a:gd name="T12" fmla="*/ 17 w 30"/>
                      <a:gd name="T13" fmla="*/ 10 h 59"/>
                      <a:gd name="T14" fmla="*/ 19 w 30"/>
                      <a:gd name="T15" fmla="*/ 10 h 59"/>
                      <a:gd name="T16" fmla="*/ 22 w 30"/>
                      <a:gd name="T17" fmla="*/ 0 h 59"/>
                      <a:gd name="T18" fmla="*/ 25 w 30"/>
                      <a:gd name="T19" fmla="*/ 0 h 59"/>
                      <a:gd name="T20" fmla="*/ 28 w 30"/>
                      <a:gd name="T21" fmla="*/ 0 h 59"/>
                      <a:gd name="T22" fmla="*/ 29 w 30"/>
                      <a:gd name="T23" fmla="*/ 0 h 5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0"/>
                      <a:gd name="T37" fmla="*/ 0 h 59"/>
                      <a:gd name="T38" fmla="*/ 30 w 30"/>
                      <a:gd name="T39" fmla="*/ 59 h 5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0" h="59">
                        <a:moveTo>
                          <a:pt x="0" y="58"/>
                        </a:moveTo>
                        <a:lnTo>
                          <a:pt x="2" y="42"/>
                        </a:lnTo>
                        <a:lnTo>
                          <a:pt x="4" y="39"/>
                        </a:lnTo>
                        <a:lnTo>
                          <a:pt x="7" y="29"/>
                        </a:lnTo>
                        <a:lnTo>
                          <a:pt x="10" y="19"/>
                        </a:lnTo>
                        <a:lnTo>
                          <a:pt x="13" y="10"/>
                        </a:lnTo>
                        <a:lnTo>
                          <a:pt x="17" y="10"/>
                        </a:lnTo>
                        <a:lnTo>
                          <a:pt x="19" y="10"/>
                        </a:lnTo>
                        <a:lnTo>
                          <a:pt x="22" y="0"/>
                        </a:lnTo>
                        <a:lnTo>
                          <a:pt x="25" y="0"/>
                        </a:lnTo>
                        <a:lnTo>
                          <a:pt x="28" y="0"/>
                        </a:lnTo>
                        <a:lnTo>
                          <a:pt x="29"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82" name="Freeform 855"/>
                  <p:cNvSpPr>
                    <a:spLocks/>
                  </p:cNvSpPr>
                  <p:nvPr/>
                </p:nvSpPr>
                <p:spPr bwMode="auto">
                  <a:xfrm>
                    <a:off x="3654" y="1214"/>
                    <a:ext cx="46" cy="16"/>
                  </a:xfrm>
                  <a:custGeom>
                    <a:avLst/>
                    <a:gdLst>
                      <a:gd name="T0" fmla="*/ 45 w 46"/>
                      <a:gd name="T1" fmla="*/ 15 h 16"/>
                      <a:gd name="T2" fmla="*/ 43 w 46"/>
                      <a:gd name="T3" fmla="*/ 11 h 16"/>
                      <a:gd name="T4" fmla="*/ 39 w 46"/>
                      <a:gd name="T5" fmla="*/ 10 h 16"/>
                      <a:gd name="T6" fmla="*/ 34 w 46"/>
                      <a:gd name="T7" fmla="*/ 8 h 16"/>
                      <a:gd name="T8" fmla="*/ 29 w 46"/>
                      <a:gd name="T9" fmla="*/ 5 h 16"/>
                      <a:gd name="T10" fmla="*/ 24 w 46"/>
                      <a:gd name="T11" fmla="*/ 3 h 16"/>
                      <a:gd name="T12" fmla="*/ 19 w 46"/>
                      <a:gd name="T13" fmla="*/ 3 h 16"/>
                      <a:gd name="T14" fmla="*/ 15 w 46"/>
                      <a:gd name="T15" fmla="*/ 3 h 16"/>
                      <a:gd name="T16" fmla="*/ 10 w 46"/>
                      <a:gd name="T17" fmla="*/ 0 h 16"/>
                      <a:gd name="T18" fmla="*/ 6 w 46"/>
                      <a:gd name="T19" fmla="*/ 0 h 16"/>
                      <a:gd name="T20" fmla="*/ 1 w 46"/>
                      <a:gd name="T21" fmla="*/ 0 h 16"/>
                      <a:gd name="T22" fmla="*/ 0 w 46"/>
                      <a:gd name="T23" fmla="*/ 0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6"/>
                      <a:gd name="T37" fmla="*/ 0 h 16"/>
                      <a:gd name="T38" fmla="*/ 46 w 46"/>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6" h="16">
                        <a:moveTo>
                          <a:pt x="45" y="15"/>
                        </a:moveTo>
                        <a:lnTo>
                          <a:pt x="43" y="11"/>
                        </a:lnTo>
                        <a:lnTo>
                          <a:pt x="39" y="10"/>
                        </a:lnTo>
                        <a:lnTo>
                          <a:pt x="34" y="8"/>
                        </a:lnTo>
                        <a:lnTo>
                          <a:pt x="29" y="5"/>
                        </a:lnTo>
                        <a:lnTo>
                          <a:pt x="24" y="3"/>
                        </a:lnTo>
                        <a:lnTo>
                          <a:pt x="19" y="3"/>
                        </a:lnTo>
                        <a:lnTo>
                          <a:pt x="15" y="3"/>
                        </a:lnTo>
                        <a:lnTo>
                          <a:pt x="10" y="0"/>
                        </a:lnTo>
                        <a:lnTo>
                          <a:pt x="6" y="0"/>
                        </a:lnTo>
                        <a:lnTo>
                          <a:pt x="1" y="0"/>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83" name="Freeform 856"/>
                  <p:cNvSpPr>
                    <a:spLocks/>
                  </p:cNvSpPr>
                  <p:nvPr/>
                </p:nvSpPr>
                <p:spPr bwMode="auto">
                  <a:xfrm>
                    <a:off x="3657" y="1168"/>
                    <a:ext cx="41" cy="44"/>
                  </a:xfrm>
                  <a:custGeom>
                    <a:avLst/>
                    <a:gdLst>
                      <a:gd name="T0" fmla="*/ 40 w 41"/>
                      <a:gd name="T1" fmla="*/ 43 h 44"/>
                      <a:gd name="T2" fmla="*/ 38 w 41"/>
                      <a:gd name="T3" fmla="*/ 31 h 44"/>
                      <a:gd name="T4" fmla="*/ 34 w 41"/>
                      <a:gd name="T5" fmla="*/ 29 h 44"/>
                      <a:gd name="T6" fmla="*/ 30 w 41"/>
                      <a:gd name="T7" fmla="*/ 22 h 44"/>
                      <a:gd name="T8" fmla="*/ 26 w 41"/>
                      <a:gd name="T9" fmla="*/ 14 h 44"/>
                      <a:gd name="T10" fmla="*/ 22 w 41"/>
                      <a:gd name="T11" fmla="*/ 7 h 44"/>
                      <a:gd name="T12" fmla="*/ 17 w 41"/>
                      <a:gd name="T13" fmla="*/ 7 h 44"/>
                      <a:gd name="T14" fmla="*/ 13 w 41"/>
                      <a:gd name="T15" fmla="*/ 7 h 44"/>
                      <a:gd name="T16" fmla="*/ 9 w 41"/>
                      <a:gd name="T17" fmla="*/ 0 h 44"/>
                      <a:gd name="T18" fmla="*/ 5 w 41"/>
                      <a:gd name="T19" fmla="*/ 0 h 44"/>
                      <a:gd name="T20" fmla="*/ 1 w 41"/>
                      <a:gd name="T21" fmla="*/ 0 h 44"/>
                      <a:gd name="T22" fmla="*/ 0 w 41"/>
                      <a:gd name="T23" fmla="*/ 0 h 4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1"/>
                      <a:gd name="T37" fmla="*/ 0 h 44"/>
                      <a:gd name="T38" fmla="*/ 41 w 41"/>
                      <a:gd name="T39" fmla="*/ 44 h 4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1" h="44">
                        <a:moveTo>
                          <a:pt x="40" y="43"/>
                        </a:moveTo>
                        <a:lnTo>
                          <a:pt x="38" y="31"/>
                        </a:lnTo>
                        <a:lnTo>
                          <a:pt x="34" y="29"/>
                        </a:lnTo>
                        <a:lnTo>
                          <a:pt x="30" y="22"/>
                        </a:lnTo>
                        <a:lnTo>
                          <a:pt x="26" y="14"/>
                        </a:lnTo>
                        <a:lnTo>
                          <a:pt x="22" y="7"/>
                        </a:lnTo>
                        <a:lnTo>
                          <a:pt x="17" y="7"/>
                        </a:lnTo>
                        <a:lnTo>
                          <a:pt x="13" y="7"/>
                        </a:lnTo>
                        <a:lnTo>
                          <a:pt x="9" y="0"/>
                        </a:lnTo>
                        <a:lnTo>
                          <a:pt x="5" y="0"/>
                        </a:lnTo>
                        <a:lnTo>
                          <a:pt x="1" y="0"/>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84" name="Freeform 857"/>
                  <p:cNvSpPr>
                    <a:spLocks/>
                  </p:cNvSpPr>
                  <p:nvPr/>
                </p:nvSpPr>
                <p:spPr bwMode="auto">
                  <a:xfrm>
                    <a:off x="3663" y="1147"/>
                    <a:ext cx="38" cy="56"/>
                  </a:xfrm>
                  <a:custGeom>
                    <a:avLst/>
                    <a:gdLst>
                      <a:gd name="T0" fmla="*/ 37 w 38"/>
                      <a:gd name="T1" fmla="*/ 55 h 56"/>
                      <a:gd name="T2" fmla="*/ 35 w 38"/>
                      <a:gd name="T3" fmla="*/ 40 h 56"/>
                      <a:gd name="T4" fmla="*/ 32 w 38"/>
                      <a:gd name="T5" fmla="*/ 37 h 56"/>
                      <a:gd name="T6" fmla="*/ 28 w 38"/>
                      <a:gd name="T7" fmla="*/ 28 h 56"/>
                      <a:gd name="T8" fmla="*/ 24 w 38"/>
                      <a:gd name="T9" fmla="*/ 18 h 56"/>
                      <a:gd name="T10" fmla="*/ 20 w 38"/>
                      <a:gd name="T11" fmla="*/ 9 h 56"/>
                      <a:gd name="T12" fmla="*/ 16 w 38"/>
                      <a:gd name="T13" fmla="*/ 9 h 56"/>
                      <a:gd name="T14" fmla="*/ 12 w 38"/>
                      <a:gd name="T15" fmla="*/ 9 h 56"/>
                      <a:gd name="T16" fmla="*/ 8 w 38"/>
                      <a:gd name="T17" fmla="*/ 0 h 56"/>
                      <a:gd name="T18" fmla="*/ 5 w 38"/>
                      <a:gd name="T19" fmla="*/ 0 h 56"/>
                      <a:gd name="T20" fmla="*/ 1 w 38"/>
                      <a:gd name="T21" fmla="*/ 0 h 56"/>
                      <a:gd name="T22" fmla="*/ 0 w 38"/>
                      <a:gd name="T23" fmla="*/ 0 h 5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8"/>
                      <a:gd name="T37" fmla="*/ 0 h 56"/>
                      <a:gd name="T38" fmla="*/ 38 w 38"/>
                      <a:gd name="T39" fmla="*/ 56 h 5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8" h="56">
                        <a:moveTo>
                          <a:pt x="37" y="55"/>
                        </a:moveTo>
                        <a:lnTo>
                          <a:pt x="35" y="40"/>
                        </a:lnTo>
                        <a:lnTo>
                          <a:pt x="32" y="37"/>
                        </a:lnTo>
                        <a:lnTo>
                          <a:pt x="28" y="28"/>
                        </a:lnTo>
                        <a:lnTo>
                          <a:pt x="24" y="18"/>
                        </a:lnTo>
                        <a:lnTo>
                          <a:pt x="20" y="9"/>
                        </a:lnTo>
                        <a:lnTo>
                          <a:pt x="16" y="9"/>
                        </a:lnTo>
                        <a:lnTo>
                          <a:pt x="12" y="9"/>
                        </a:lnTo>
                        <a:lnTo>
                          <a:pt x="8" y="0"/>
                        </a:lnTo>
                        <a:lnTo>
                          <a:pt x="5" y="0"/>
                        </a:lnTo>
                        <a:lnTo>
                          <a:pt x="1" y="0"/>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85" name="Line 858"/>
                  <p:cNvSpPr>
                    <a:spLocks noChangeShapeType="1"/>
                  </p:cNvSpPr>
                  <p:nvPr/>
                </p:nvSpPr>
                <p:spPr bwMode="auto">
                  <a:xfrm flipH="1" flipV="1">
                    <a:off x="3701" y="1129"/>
                    <a:ext cx="1" cy="11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86" name="Freeform 859"/>
                  <p:cNvSpPr>
                    <a:spLocks/>
                  </p:cNvSpPr>
                  <p:nvPr/>
                </p:nvSpPr>
                <p:spPr bwMode="auto">
                  <a:xfrm>
                    <a:off x="3705" y="1190"/>
                    <a:ext cx="39" cy="31"/>
                  </a:xfrm>
                  <a:custGeom>
                    <a:avLst/>
                    <a:gdLst>
                      <a:gd name="T0" fmla="*/ 0 w 39"/>
                      <a:gd name="T1" fmla="*/ 30 h 31"/>
                      <a:gd name="T2" fmla="*/ 5 w 39"/>
                      <a:gd name="T3" fmla="*/ 25 h 31"/>
                      <a:gd name="T4" fmla="*/ 7 w 39"/>
                      <a:gd name="T5" fmla="*/ 20 h 31"/>
                      <a:gd name="T6" fmla="*/ 11 w 39"/>
                      <a:gd name="T7" fmla="*/ 17 h 31"/>
                      <a:gd name="T8" fmla="*/ 12 w 39"/>
                      <a:gd name="T9" fmla="*/ 13 h 31"/>
                      <a:gd name="T10" fmla="*/ 16 w 39"/>
                      <a:gd name="T11" fmla="*/ 11 h 31"/>
                      <a:gd name="T12" fmla="*/ 21 w 39"/>
                      <a:gd name="T13" fmla="*/ 6 h 31"/>
                      <a:gd name="T14" fmla="*/ 26 w 39"/>
                      <a:gd name="T15" fmla="*/ 3 h 31"/>
                      <a:gd name="T16" fmla="*/ 30 w 39"/>
                      <a:gd name="T17" fmla="*/ 2 h 31"/>
                      <a:gd name="T18" fmla="*/ 36 w 39"/>
                      <a:gd name="T19" fmla="*/ 1 h 31"/>
                      <a:gd name="T20" fmla="*/ 38 w 39"/>
                      <a:gd name="T21" fmla="*/ 0 h 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9"/>
                      <a:gd name="T34" fmla="*/ 0 h 31"/>
                      <a:gd name="T35" fmla="*/ 39 w 39"/>
                      <a:gd name="T36" fmla="*/ 31 h 3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9" h="31">
                        <a:moveTo>
                          <a:pt x="0" y="30"/>
                        </a:moveTo>
                        <a:lnTo>
                          <a:pt x="5" y="25"/>
                        </a:lnTo>
                        <a:lnTo>
                          <a:pt x="7" y="20"/>
                        </a:lnTo>
                        <a:lnTo>
                          <a:pt x="11" y="17"/>
                        </a:lnTo>
                        <a:lnTo>
                          <a:pt x="12" y="13"/>
                        </a:lnTo>
                        <a:lnTo>
                          <a:pt x="16" y="11"/>
                        </a:lnTo>
                        <a:lnTo>
                          <a:pt x="21" y="6"/>
                        </a:lnTo>
                        <a:lnTo>
                          <a:pt x="26" y="3"/>
                        </a:lnTo>
                        <a:lnTo>
                          <a:pt x="30" y="2"/>
                        </a:lnTo>
                        <a:lnTo>
                          <a:pt x="36" y="1"/>
                        </a:lnTo>
                        <a:lnTo>
                          <a:pt x="38"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87" name="Freeform 860"/>
                  <p:cNvSpPr>
                    <a:spLocks/>
                  </p:cNvSpPr>
                  <p:nvPr/>
                </p:nvSpPr>
                <p:spPr bwMode="auto">
                  <a:xfrm>
                    <a:off x="3662" y="1192"/>
                    <a:ext cx="39" cy="31"/>
                  </a:xfrm>
                  <a:custGeom>
                    <a:avLst/>
                    <a:gdLst>
                      <a:gd name="T0" fmla="*/ 38 w 39"/>
                      <a:gd name="T1" fmla="*/ 30 h 31"/>
                      <a:gd name="T2" fmla="*/ 33 w 39"/>
                      <a:gd name="T3" fmla="*/ 25 h 31"/>
                      <a:gd name="T4" fmla="*/ 31 w 39"/>
                      <a:gd name="T5" fmla="*/ 20 h 31"/>
                      <a:gd name="T6" fmla="*/ 27 w 39"/>
                      <a:gd name="T7" fmla="*/ 17 h 31"/>
                      <a:gd name="T8" fmla="*/ 26 w 39"/>
                      <a:gd name="T9" fmla="*/ 13 h 31"/>
                      <a:gd name="T10" fmla="*/ 22 w 39"/>
                      <a:gd name="T11" fmla="*/ 11 h 31"/>
                      <a:gd name="T12" fmla="*/ 17 w 39"/>
                      <a:gd name="T13" fmla="*/ 6 h 31"/>
                      <a:gd name="T14" fmla="*/ 12 w 39"/>
                      <a:gd name="T15" fmla="*/ 3 h 31"/>
                      <a:gd name="T16" fmla="*/ 8 w 39"/>
                      <a:gd name="T17" fmla="*/ 2 h 31"/>
                      <a:gd name="T18" fmla="*/ 2 w 39"/>
                      <a:gd name="T19" fmla="*/ 1 h 31"/>
                      <a:gd name="T20" fmla="*/ 0 w 39"/>
                      <a:gd name="T21" fmla="*/ 0 h 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9"/>
                      <a:gd name="T34" fmla="*/ 0 h 31"/>
                      <a:gd name="T35" fmla="*/ 39 w 39"/>
                      <a:gd name="T36" fmla="*/ 31 h 3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9" h="31">
                        <a:moveTo>
                          <a:pt x="38" y="30"/>
                        </a:moveTo>
                        <a:lnTo>
                          <a:pt x="33" y="25"/>
                        </a:lnTo>
                        <a:lnTo>
                          <a:pt x="31" y="20"/>
                        </a:lnTo>
                        <a:lnTo>
                          <a:pt x="27" y="17"/>
                        </a:lnTo>
                        <a:lnTo>
                          <a:pt x="26" y="13"/>
                        </a:lnTo>
                        <a:lnTo>
                          <a:pt x="22" y="11"/>
                        </a:lnTo>
                        <a:lnTo>
                          <a:pt x="17" y="6"/>
                        </a:lnTo>
                        <a:lnTo>
                          <a:pt x="12" y="3"/>
                        </a:lnTo>
                        <a:lnTo>
                          <a:pt x="8" y="2"/>
                        </a:lnTo>
                        <a:lnTo>
                          <a:pt x="2" y="1"/>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grpSp>
            <p:nvGrpSpPr>
              <p:cNvPr id="3137" name="Group 861"/>
              <p:cNvGrpSpPr>
                <a:grpSpLocks/>
              </p:cNvGrpSpPr>
              <p:nvPr/>
            </p:nvGrpSpPr>
            <p:grpSpPr bwMode="auto">
              <a:xfrm>
                <a:off x="2761" y="2160"/>
                <a:ext cx="359" cy="714"/>
                <a:chOff x="3897" y="1856"/>
                <a:chExt cx="331" cy="714"/>
              </a:xfrm>
            </p:grpSpPr>
            <p:sp>
              <p:nvSpPr>
                <p:cNvPr id="3252" name="Freeform 862"/>
                <p:cNvSpPr>
                  <a:spLocks/>
                </p:cNvSpPr>
                <p:nvPr/>
              </p:nvSpPr>
              <p:spPr bwMode="auto">
                <a:xfrm>
                  <a:off x="4097" y="2265"/>
                  <a:ext cx="23" cy="36"/>
                </a:xfrm>
                <a:custGeom>
                  <a:avLst/>
                  <a:gdLst>
                    <a:gd name="T0" fmla="*/ 0 w 23"/>
                    <a:gd name="T1" fmla="*/ 35 h 36"/>
                    <a:gd name="T2" fmla="*/ 0 w 23"/>
                    <a:gd name="T3" fmla="*/ 29 h 36"/>
                    <a:gd name="T4" fmla="*/ 0 w 23"/>
                    <a:gd name="T5" fmla="*/ 23 h 36"/>
                    <a:gd name="T6" fmla="*/ 4 w 23"/>
                    <a:gd name="T7" fmla="*/ 16 h 36"/>
                    <a:gd name="T8" fmla="*/ 7 w 23"/>
                    <a:gd name="T9" fmla="*/ 10 h 36"/>
                    <a:gd name="T10" fmla="*/ 13 w 23"/>
                    <a:gd name="T11" fmla="*/ 6 h 36"/>
                    <a:gd name="T12" fmla="*/ 17 w 23"/>
                    <a:gd name="T13" fmla="*/ 0 h 36"/>
                    <a:gd name="T14" fmla="*/ 22 w 23"/>
                    <a:gd name="T15" fmla="*/ 0 h 36"/>
                    <a:gd name="T16" fmla="*/ 22 w 23"/>
                    <a:gd name="T17" fmla="*/ 0 h 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
                    <a:gd name="T28" fmla="*/ 0 h 36"/>
                    <a:gd name="T29" fmla="*/ 23 w 23"/>
                    <a:gd name="T30" fmla="*/ 36 h 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 h="36">
                      <a:moveTo>
                        <a:pt x="0" y="35"/>
                      </a:moveTo>
                      <a:lnTo>
                        <a:pt x="0" y="29"/>
                      </a:lnTo>
                      <a:lnTo>
                        <a:pt x="0" y="23"/>
                      </a:lnTo>
                      <a:lnTo>
                        <a:pt x="4" y="16"/>
                      </a:lnTo>
                      <a:lnTo>
                        <a:pt x="7" y="10"/>
                      </a:lnTo>
                      <a:lnTo>
                        <a:pt x="13" y="6"/>
                      </a:lnTo>
                      <a:lnTo>
                        <a:pt x="17" y="0"/>
                      </a:lnTo>
                      <a:lnTo>
                        <a:pt x="22"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53" name="Freeform 863"/>
                <p:cNvSpPr>
                  <a:spLocks/>
                </p:cNvSpPr>
                <p:nvPr/>
              </p:nvSpPr>
              <p:spPr bwMode="auto">
                <a:xfrm>
                  <a:off x="4060" y="2107"/>
                  <a:ext cx="168" cy="106"/>
                </a:xfrm>
                <a:custGeom>
                  <a:avLst/>
                  <a:gdLst>
                    <a:gd name="T0" fmla="*/ 15 w 168"/>
                    <a:gd name="T1" fmla="*/ 59 h 106"/>
                    <a:gd name="T2" fmla="*/ 21 w 168"/>
                    <a:gd name="T3" fmla="*/ 50 h 106"/>
                    <a:gd name="T4" fmla="*/ 25 w 168"/>
                    <a:gd name="T5" fmla="*/ 42 h 106"/>
                    <a:gd name="T6" fmla="*/ 29 w 168"/>
                    <a:gd name="T7" fmla="*/ 32 h 106"/>
                    <a:gd name="T8" fmla="*/ 36 w 168"/>
                    <a:gd name="T9" fmla="*/ 22 h 106"/>
                    <a:gd name="T10" fmla="*/ 42 w 168"/>
                    <a:gd name="T11" fmla="*/ 14 h 106"/>
                    <a:gd name="T12" fmla="*/ 48 w 168"/>
                    <a:gd name="T13" fmla="*/ 6 h 106"/>
                    <a:gd name="T14" fmla="*/ 56 w 168"/>
                    <a:gd name="T15" fmla="*/ 0 h 106"/>
                    <a:gd name="T16" fmla="*/ 65 w 168"/>
                    <a:gd name="T17" fmla="*/ 0 h 106"/>
                    <a:gd name="T18" fmla="*/ 73 w 168"/>
                    <a:gd name="T19" fmla="*/ 0 h 106"/>
                    <a:gd name="T20" fmla="*/ 83 w 168"/>
                    <a:gd name="T21" fmla="*/ 3 h 106"/>
                    <a:gd name="T22" fmla="*/ 91 w 168"/>
                    <a:gd name="T23" fmla="*/ 7 h 106"/>
                    <a:gd name="T24" fmla="*/ 104 w 168"/>
                    <a:gd name="T25" fmla="*/ 18 h 106"/>
                    <a:gd name="T26" fmla="*/ 114 w 168"/>
                    <a:gd name="T27" fmla="*/ 25 h 106"/>
                    <a:gd name="T28" fmla="*/ 121 w 168"/>
                    <a:gd name="T29" fmla="*/ 32 h 106"/>
                    <a:gd name="T30" fmla="*/ 128 w 168"/>
                    <a:gd name="T31" fmla="*/ 41 h 106"/>
                    <a:gd name="T32" fmla="*/ 136 w 168"/>
                    <a:gd name="T33" fmla="*/ 49 h 106"/>
                    <a:gd name="T34" fmla="*/ 142 w 168"/>
                    <a:gd name="T35" fmla="*/ 57 h 106"/>
                    <a:gd name="T36" fmla="*/ 149 w 168"/>
                    <a:gd name="T37" fmla="*/ 66 h 106"/>
                    <a:gd name="T38" fmla="*/ 154 w 168"/>
                    <a:gd name="T39" fmla="*/ 74 h 106"/>
                    <a:gd name="T40" fmla="*/ 159 w 168"/>
                    <a:gd name="T41" fmla="*/ 84 h 106"/>
                    <a:gd name="T42" fmla="*/ 161 w 168"/>
                    <a:gd name="T43" fmla="*/ 92 h 106"/>
                    <a:gd name="T44" fmla="*/ 166 w 168"/>
                    <a:gd name="T45" fmla="*/ 101 h 106"/>
                    <a:gd name="T46" fmla="*/ 163 w 168"/>
                    <a:gd name="T47" fmla="*/ 104 h 106"/>
                    <a:gd name="T48" fmla="*/ 156 w 168"/>
                    <a:gd name="T49" fmla="*/ 97 h 106"/>
                    <a:gd name="T50" fmla="*/ 147 w 168"/>
                    <a:gd name="T51" fmla="*/ 91 h 106"/>
                    <a:gd name="T52" fmla="*/ 139 w 168"/>
                    <a:gd name="T53" fmla="*/ 87 h 106"/>
                    <a:gd name="T54" fmla="*/ 133 w 168"/>
                    <a:gd name="T55" fmla="*/ 78 h 106"/>
                    <a:gd name="T56" fmla="*/ 125 w 168"/>
                    <a:gd name="T57" fmla="*/ 70 h 106"/>
                    <a:gd name="T58" fmla="*/ 116 w 168"/>
                    <a:gd name="T59" fmla="*/ 62 h 106"/>
                    <a:gd name="T60" fmla="*/ 109 w 168"/>
                    <a:gd name="T61" fmla="*/ 55 h 106"/>
                    <a:gd name="T62" fmla="*/ 101 w 168"/>
                    <a:gd name="T63" fmla="*/ 49 h 106"/>
                    <a:gd name="T64" fmla="*/ 90 w 168"/>
                    <a:gd name="T65" fmla="*/ 39 h 106"/>
                    <a:gd name="T66" fmla="*/ 80 w 168"/>
                    <a:gd name="T67" fmla="*/ 34 h 106"/>
                    <a:gd name="T68" fmla="*/ 70 w 168"/>
                    <a:gd name="T69" fmla="*/ 27 h 106"/>
                    <a:gd name="T70" fmla="*/ 62 w 168"/>
                    <a:gd name="T71" fmla="*/ 22 h 106"/>
                    <a:gd name="T72" fmla="*/ 53 w 168"/>
                    <a:gd name="T73" fmla="*/ 24 h 106"/>
                    <a:gd name="T74" fmla="*/ 46 w 168"/>
                    <a:gd name="T75" fmla="*/ 32 h 106"/>
                    <a:gd name="T76" fmla="*/ 42 w 168"/>
                    <a:gd name="T77" fmla="*/ 41 h 106"/>
                    <a:gd name="T78" fmla="*/ 36 w 168"/>
                    <a:gd name="T79" fmla="*/ 49 h 106"/>
                    <a:gd name="T80" fmla="*/ 29 w 168"/>
                    <a:gd name="T81" fmla="*/ 57 h 106"/>
                    <a:gd name="T82" fmla="*/ 24 w 168"/>
                    <a:gd name="T83" fmla="*/ 66 h 106"/>
                    <a:gd name="T84" fmla="*/ 18 w 168"/>
                    <a:gd name="T85" fmla="*/ 74 h 106"/>
                    <a:gd name="T86" fmla="*/ 13 w 168"/>
                    <a:gd name="T87" fmla="*/ 83 h 106"/>
                    <a:gd name="T88" fmla="*/ 7 w 168"/>
                    <a:gd name="T89" fmla="*/ 91 h 106"/>
                    <a:gd name="T90" fmla="*/ 3 w 168"/>
                    <a:gd name="T91" fmla="*/ 99 h 106"/>
                    <a:gd name="T92" fmla="*/ 4 w 168"/>
                    <a:gd name="T93" fmla="*/ 64 h 10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68"/>
                    <a:gd name="T142" fmla="*/ 0 h 106"/>
                    <a:gd name="T143" fmla="*/ 168 w 168"/>
                    <a:gd name="T144" fmla="*/ 106 h 10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68" h="106">
                      <a:moveTo>
                        <a:pt x="13" y="63"/>
                      </a:moveTo>
                      <a:lnTo>
                        <a:pt x="15" y="59"/>
                      </a:lnTo>
                      <a:lnTo>
                        <a:pt x="18" y="55"/>
                      </a:lnTo>
                      <a:lnTo>
                        <a:pt x="21" y="50"/>
                      </a:lnTo>
                      <a:lnTo>
                        <a:pt x="22" y="46"/>
                      </a:lnTo>
                      <a:lnTo>
                        <a:pt x="25" y="42"/>
                      </a:lnTo>
                      <a:lnTo>
                        <a:pt x="27" y="38"/>
                      </a:lnTo>
                      <a:lnTo>
                        <a:pt x="29" y="32"/>
                      </a:lnTo>
                      <a:lnTo>
                        <a:pt x="32" y="28"/>
                      </a:lnTo>
                      <a:lnTo>
                        <a:pt x="36" y="22"/>
                      </a:lnTo>
                      <a:lnTo>
                        <a:pt x="39" y="18"/>
                      </a:lnTo>
                      <a:lnTo>
                        <a:pt x="42" y="14"/>
                      </a:lnTo>
                      <a:lnTo>
                        <a:pt x="46" y="10"/>
                      </a:lnTo>
                      <a:lnTo>
                        <a:pt x="48" y="6"/>
                      </a:lnTo>
                      <a:lnTo>
                        <a:pt x="52" y="3"/>
                      </a:lnTo>
                      <a:lnTo>
                        <a:pt x="56" y="0"/>
                      </a:lnTo>
                      <a:lnTo>
                        <a:pt x="60" y="0"/>
                      </a:lnTo>
                      <a:lnTo>
                        <a:pt x="65" y="0"/>
                      </a:lnTo>
                      <a:lnTo>
                        <a:pt x="69" y="0"/>
                      </a:lnTo>
                      <a:lnTo>
                        <a:pt x="73" y="0"/>
                      </a:lnTo>
                      <a:lnTo>
                        <a:pt x="77" y="0"/>
                      </a:lnTo>
                      <a:lnTo>
                        <a:pt x="83" y="3"/>
                      </a:lnTo>
                      <a:lnTo>
                        <a:pt x="87" y="6"/>
                      </a:lnTo>
                      <a:lnTo>
                        <a:pt x="91" y="7"/>
                      </a:lnTo>
                      <a:lnTo>
                        <a:pt x="95" y="11"/>
                      </a:lnTo>
                      <a:lnTo>
                        <a:pt x="104" y="18"/>
                      </a:lnTo>
                      <a:lnTo>
                        <a:pt x="108" y="21"/>
                      </a:lnTo>
                      <a:lnTo>
                        <a:pt x="114" y="25"/>
                      </a:lnTo>
                      <a:lnTo>
                        <a:pt x="116" y="29"/>
                      </a:lnTo>
                      <a:lnTo>
                        <a:pt x="121" y="32"/>
                      </a:lnTo>
                      <a:lnTo>
                        <a:pt x="125" y="36"/>
                      </a:lnTo>
                      <a:lnTo>
                        <a:pt x="128" y="41"/>
                      </a:lnTo>
                      <a:lnTo>
                        <a:pt x="132" y="45"/>
                      </a:lnTo>
                      <a:lnTo>
                        <a:pt x="136" y="49"/>
                      </a:lnTo>
                      <a:lnTo>
                        <a:pt x="140" y="53"/>
                      </a:lnTo>
                      <a:lnTo>
                        <a:pt x="142" y="57"/>
                      </a:lnTo>
                      <a:lnTo>
                        <a:pt x="146" y="62"/>
                      </a:lnTo>
                      <a:lnTo>
                        <a:pt x="149" y="66"/>
                      </a:lnTo>
                      <a:lnTo>
                        <a:pt x="150" y="70"/>
                      </a:lnTo>
                      <a:lnTo>
                        <a:pt x="154" y="74"/>
                      </a:lnTo>
                      <a:lnTo>
                        <a:pt x="156" y="80"/>
                      </a:lnTo>
                      <a:lnTo>
                        <a:pt x="159" y="84"/>
                      </a:lnTo>
                      <a:lnTo>
                        <a:pt x="160" y="88"/>
                      </a:lnTo>
                      <a:lnTo>
                        <a:pt x="161" y="92"/>
                      </a:lnTo>
                      <a:lnTo>
                        <a:pt x="164" y="97"/>
                      </a:lnTo>
                      <a:lnTo>
                        <a:pt x="166" y="101"/>
                      </a:lnTo>
                      <a:lnTo>
                        <a:pt x="167" y="105"/>
                      </a:lnTo>
                      <a:lnTo>
                        <a:pt x="163" y="104"/>
                      </a:lnTo>
                      <a:lnTo>
                        <a:pt x="160" y="99"/>
                      </a:lnTo>
                      <a:lnTo>
                        <a:pt x="156" y="97"/>
                      </a:lnTo>
                      <a:lnTo>
                        <a:pt x="152" y="94"/>
                      </a:lnTo>
                      <a:lnTo>
                        <a:pt x="147" y="91"/>
                      </a:lnTo>
                      <a:lnTo>
                        <a:pt x="143" y="90"/>
                      </a:lnTo>
                      <a:lnTo>
                        <a:pt x="139" y="87"/>
                      </a:lnTo>
                      <a:lnTo>
                        <a:pt x="136" y="83"/>
                      </a:lnTo>
                      <a:lnTo>
                        <a:pt x="133" y="78"/>
                      </a:lnTo>
                      <a:lnTo>
                        <a:pt x="129" y="76"/>
                      </a:lnTo>
                      <a:lnTo>
                        <a:pt x="125" y="70"/>
                      </a:lnTo>
                      <a:lnTo>
                        <a:pt x="121" y="66"/>
                      </a:lnTo>
                      <a:lnTo>
                        <a:pt x="116" y="62"/>
                      </a:lnTo>
                      <a:lnTo>
                        <a:pt x="112" y="59"/>
                      </a:lnTo>
                      <a:lnTo>
                        <a:pt x="109" y="55"/>
                      </a:lnTo>
                      <a:lnTo>
                        <a:pt x="105" y="52"/>
                      </a:lnTo>
                      <a:lnTo>
                        <a:pt x="101" y="49"/>
                      </a:lnTo>
                      <a:lnTo>
                        <a:pt x="95" y="45"/>
                      </a:lnTo>
                      <a:lnTo>
                        <a:pt x="90" y="39"/>
                      </a:lnTo>
                      <a:lnTo>
                        <a:pt x="86" y="36"/>
                      </a:lnTo>
                      <a:lnTo>
                        <a:pt x="80" y="34"/>
                      </a:lnTo>
                      <a:lnTo>
                        <a:pt x="76" y="31"/>
                      </a:lnTo>
                      <a:lnTo>
                        <a:pt x="70" y="27"/>
                      </a:lnTo>
                      <a:lnTo>
                        <a:pt x="66" y="24"/>
                      </a:lnTo>
                      <a:lnTo>
                        <a:pt x="62" y="22"/>
                      </a:lnTo>
                      <a:lnTo>
                        <a:pt x="58" y="21"/>
                      </a:lnTo>
                      <a:lnTo>
                        <a:pt x="53" y="24"/>
                      </a:lnTo>
                      <a:lnTo>
                        <a:pt x="51" y="29"/>
                      </a:lnTo>
                      <a:lnTo>
                        <a:pt x="46" y="32"/>
                      </a:lnTo>
                      <a:lnTo>
                        <a:pt x="45" y="36"/>
                      </a:lnTo>
                      <a:lnTo>
                        <a:pt x="42" y="41"/>
                      </a:lnTo>
                      <a:lnTo>
                        <a:pt x="39" y="45"/>
                      </a:lnTo>
                      <a:lnTo>
                        <a:pt x="36" y="49"/>
                      </a:lnTo>
                      <a:lnTo>
                        <a:pt x="34" y="53"/>
                      </a:lnTo>
                      <a:lnTo>
                        <a:pt x="29" y="57"/>
                      </a:lnTo>
                      <a:lnTo>
                        <a:pt x="27" y="62"/>
                      </a:lnTo>
                      <a:lnTo>
                        <a:pt x="24" y="66"/>
                      </a:lnTo>
                      <a:lnTo>
                        <a:pt x="21" y="70"/>
                      </a:lnTo>
                      <a:lnTo>
                        <a:pt x="18" y="74"/>
                      </a:lnTo>
                      <a:lnTo>
                        <a:pt x="15" y="78"/>
                      </a:lnTo>
                      <a:lnTo>
                        <a:pt x="13" y="83"/>
                      </a:lnTo>
                      <a:lnTo>
                        <a:pt x="10" y="87"/>
                      </a:lnTo>
                      <a:lnTo>
                        <a:pt x="7" y="91"/>
                      </a:lnTo>
                      <a:lnTo>
                        <a:pt x="6" y="95"/>
                      </a:lnTo>
                      <a:lnTo>
                        <a:pt x="3" y="99"/>
                      </a:lnTo>
                      <a:lnTo>
                        <a:pt x="0" y="104"/>
                      </a:lnTo>
                      <a:lnTo>
                        <a:pt x="4" y="64"/>
                      </a:lnTo>
                    </a:path>
                  </a:pathLst>
                </a:custGeom>
                <a:solidFill>
                  <a:srgbClr val="00CC00"/>
                </a:solidFill>
                <a:ln w="12700" cap="rnd">
                  <a:solidFill>
                    <a:srgbClr val="00CC00"/>
                  </a:solidFill>
                  <a:round/>
                  <a:headEnd/>
                  <a:tailEnd/>
                </a:ln>
              </p:spPr>
              <p:txBody>
                <a:bodyPr/>
                <a:lstStyle/>
                <a:p>
                  <a:endParaRPr lang="en-US"/>
                </a:p>
              </p:txBody>
            </p:sp>
            <p:sp>
              <p:nvSpPr>
                <p:cNvPr id="3254" name="Freeform 864"/>
                <p:cNvSpPr>
                  <a:spLocks/>
                </p:cNvSpPr>
                <p:nvPr/>
              </p:nvSpPr>
              <p:spPr bwMode="auto">
                <a:xfrm>
                  <a:off x="4075" y="2265"/>
                  <a:ext cx="152" cy="107"/>
                </a:xfrm>
                <a:custGeom>
                  <a:avLst/>
                  <a:gdLst>
                    <a:gd name="T0" fmla="*/ 1 w 206"/>
                    <a:gd name="T1" fmla="*/ 2 h 131"/>
                    <a:gd name="T2" fmla="*/ 1 w 206"/>
                    <a:gd name="T3" fmla="*/ 2 h 131"/>
                    <a:gd name="T4" fmla="*/ 1 w 206"/>
                    <a:gd name="T5" fmla="*/ 2 h 131"/>
                    <a:gd name="T6" fmla="*/ 1 w 206"/>
                    <a:gd name="T7" fmla="*/ 2 h 131"/>
                    <a:gd name="T8" fmla="*/ 1 w 206"/>
                    <a:gd name="T9" fmla="*/ 2 h 131"/>
                    <a:gd name="T10" fmla="*/ 1 w 206"/>
                    <a:gd name="T11" fmla="*/ 2 h 131"/>
                    <a:gd name="T12" fmla="*/ 1 w 206"/>
                    <a:gd name="T13" fmla="*/ 2 h 131"/>
                    <a:gd name="T14" fmla="*/ 1 w 206"/>
                    <a:gd name="T15" fmla="*/ 0 h 131"/>
                    <a:gd name="T16" fmla="*/ 1 w 206"/>
                    <a:gd name="T17" fmla="*/ 0 h 131"/>
                    <a:gd name="T18" fmla="*/ 1 w 206"/>
                    <a:gd name="T19" fmla="*/ 0 h 131"/>
                    <a:gd name="T20" fmla="*/ 1 w 206"/>
                    <a:gd name="T21" fmla="*/ 2 h 131"/>
                    <a:gd name="T22" fmla="*/ 1 w 206"/>
                    <a:gd name="T23" fmla="*/ 2 h 131"/>
                    <a:gd name="T24" fmla="*/ 1 w 206"/>
                    <a:gd name="T25" fmla="*/ 2 h 131"/>
                    <a:gd name="T26" fmla="*/ 1 w 206"/>
                    <a:gd name="T27" fmla="*/ 2 h 131"/>
                    <a:gd name="T28" fmla="*/ 1 w 206"/>
                    <a:gd name="T29" fmla="*/ 2 h 131"/>
                    <a:gd name="T30" fmla="*/ 1 w 206"/>
                    <a:gd name="T31" fmla="*/ 2 h 131"/>
                    <a:gd name="T32" fmla="*/ 1 w 206"/>
                    <a:gd name="T33" fmla="*/ 2 h 131"/>
                    <a:gd name="T34" fmla="*/ 1 w 206"/>
                    <a:gd name="T35" fmla="*/ 2 h 131"/>
                    <a:gd name="T36" fmla="*/ 1 w 206"/>
                    <a:gd name="T37" fmla="*/ 2 h 131"/>
                    <a:gd name="T38" fmla="*/ 1 w 206"/>
                    <a:gd name="T39" fmla="*/ 3 h 131"/>
                    <a:gd name="T40" fmla="*/ 1 w 206"/>
                    <a:gd name="T41" fmla="*/ 3 h 131"/>
                    <a:gd name="T42" fmla="*/ 1 w 206"/>
                    <a:gd name="T43" fmla="*/ 4 h 131"/>
                    <a:gd name="T44" fmla="*/ 1 w 206"/>
                    <a:gd name="T45" fmla="*/ 4 h 131"/>
                    <a:gd name="T46" fmla="*/ 1 w 206"/>
                    <a:gd name="T47" fmla="*/ 4 h 131"/>
                    <a:gd name="T48" fmla="*/ 1 w 206"/>
                    <a:gd name="T49" fmla="*/ 4 h 131"/>
                    <a:gd name="T50" fmla="*/ 1 w 206"/>
                    <a:gd name="T51" fmla="*/ 4 h 131"/>
                    <a:gd name="T52" fmla="*/ 1 w 206"/>
                    <a:gd name="T53" fmla="*/ 3 h 131"/>
                    <a:gd name="T54" fmla="*/ 1 w 206"/>
                    <a:gd name="T55" fmla="*/ 3 h 131"/>
                    <a:gd name="T56" fmla="*/ 1 w 206"/>
                    <a:gd name="T57" fmla="*/ 2 h 131"/>
                    <a:gd name="T58" fmla="*/ 1 w 206"/>
                    <a:gd name="T59" fmla="*/ 2 h 131"/>
                    <a:gd name="T60" fmla="*/ 1 w 206"/>
                    <a:gd name="T61" fmla="*/ 2 h 131"/>
                    <a:gd name="T62" fmla="*/ 1 w 206"/>
                    <a:gd name="T63" fmla="*/ 2 h 131"/>
                    <a:gd name="T64" fmla="*/ 1 w 206"/>
                    <a:gd name="T65" fmla="*/ 2 h 131"/>
                    <a:gd name="T66" fmla="*/ 1 w 206"/>
                    <a:gd name="T67" fmla="*/ 2 h 131"/>
                    <a:gd name="T68" fmla="*/ 1 w 206"/>
                    <a:gd name="T69" fmla="*/ 2 h 131"/>
                    <a:gd name="T70" fmla="*/ 1 w 206"/>
                    <a:gd name="T71" fmla="*/ 2 h 131"/>
                    <a:gd name="T72" fmla="*/ 1 w 206"/>
                    <a:gd name="T73" fmla="*/ 2 h 131"/>
                    <a:gd name="T74" fmla="*/ 1 w 206"/>
                    <a:gd name="T75" fmla="*/ 2 h 131"/>
                    <a:gd name="T76" fmla="*/ 1 w 206"/>
                    <a:gd name="T77" fmla="*/ 2 h 131"/>
                    <a:gd name="T78" fmla="*/ 1 w 206"/>
                    <a:gd name="T79" fmla="*/ 2 h 131"/>
                    <a:gd name="T80" fmla="*/ 1 w 206"/>
                    <a:gd name="T81" fmla="*/ 2 h 131"/>
                    <a:gd name="T82" fmla="*/ 1 w 206"/>
                    <a:gd name="T83" fmla="*/ 2 h 131"/>
                    <a:gd name="T84" fmla="*/ 1 w 206"/>
                    <a:gd name="T85" fmla="*/ 3 h 131"/>
                    <a:gd name="T86" fmla="*/ 1 w 206"/>
                    <a:gd name="T87" fmla="*/ 3 h 131"/>
                    <a:gd name="T88" fmla="*/ 1 w 206"/>
                    <a:gd name="T89" fmla="*/ 4 h 131"/>
                    <a:gd name="T90" fmla="*/ 1 w 206"/>
                    <a:gd name="T91" fmla="*/ 4 h 131"/>
                    <a:gd name="T92" fmla="*/ 1 w 206"/>
                    <a:gd name="T93" fmla="*/ 2 h 13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206"/>
                    <a:gd name="T142" fmla="*/ 0 h 131"/>
                    <a:gd name="T143" fmla="*/ 206 w 206"/>
                    <a:gd name="T144" fmla="*/ 131 h 13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206" h="131">
                      <a:moveTo>
                        <a:pt x="16" y="78"/>
                      </a:moveTo>
                      <a:lnTo>
                        <a:pt x="19" y="73"/>
                      </a:lnTo>
                      <a:lnTo>
                        <a:pt x="22" y="68"/>
                      </a:lnTo>
                      <a:lnTo>
                        <a:pt x="26" y="62"/>
                      </a:lnTo>
                      <a:lnTo>
                        <a:pt x="28" y="57"/>
                      </a:lnTo>
                      <a:lnTo>
                        <a:pt x="31" y="52"/>
                      </a:lnTo>
                      <a:lnTo>
                        <a:pt x="33" y="47"/>
                      </a:lnTo>
                      <a:lnTo>
                        <a:pt x="36" y="40"/>
                      </a:lnTo>
                      <a:lnTo>
                        <a:pt x="40" y="35"/>
                      </a:lnTo>
                      <a:lnTo>
                        <a:pt x="45" y="28"/>
                      </a:lnTo>
                      <a:lnTo>
                        <a:pt x="48" y="23"/>
                      </a:lnTo>
                      <a:lnTo>
                        <a:pt x="52" y="17"/>
                      </a:lnTo>
                      <a:lnTo>
                        <a:pt x="57" y="12"/>
                      </a:lnTo>
                      <a:lnTo>
                        <a:pt x="59" y="7"/>
                      </a:lnTo>
                      <a:lnTo>
                        <a:pt x="64" y="3"/>
                      </a:lnTo>
                      <a:lnTo>
                        <a:pt x="69" y="0"/>
                      </a:lnTo>
                      <a:lnTo>
                        <a:pt x="74" y="0"/>
                      </a:lnTo>
                      <a:lnTo>
                        <a:pt x="79" y="0"/>
                      </a:lnTo>
                      <a:lnTo>
                        <a:pt x="84" y="0"/>
                      </a:lnTo>
                      <a:lnTo>
                        <a:pt x="90" y="0"/>
                      </a:lnTo>
                      <a:lnTo>
                        <a:pt x="95" y="0"/>
                      </a:lnTo>
                      <a:lnTo>
                        <a:pt x="102" y="3"/>
                      </a:lnTo>
                      <a:lnTo>
                        <a:pt x="107" y="7"/>
                      </a:lnTo>
                      <a:lnTo>
                        <a:pt x="112" y="9"/>
                      </a:lnTo>
                      <a:lnTo>
                        <a:pt x="117" y="14"/>
                      </a:lnTo>
                      <a:lnTo>
                        <a:pt x="127" y="23"/>
                      </a:lnTo>
                      <a:lnTo>
                        <a:pt x="133" y="26"/>
                      </a:lnTo>
                      <a:lnTo>
                        <a:pt x="140" y="31"/>
                      </a:lnTo>
                      <a:lnTo>
                        <a:pt x="143" y="36"/>
                      </a:lnTo>
                      <a:lnTo>
                        <a:pt x="148" y="40"/>
                      </a:lnTo>
                      <a:lnTo>
                        <a:pt x="153" y="45"/>
                      </a:lnTo>
                      <a:lnTo>
                        <a:pt x="157" y="50"/>
                      </a:lnTo>
                      <a:lnTo>
                        <a:pt x="162" y="55"/>
                      </a:lnTo>
                      <a:lnTo>
                        <a:pt x="167" y="61"/>
                      </a:lnTo>
                      <a:lnTo>
                        <a:pt x="172" y="66"/>
                      </a:lnTo>
                      <a:lnTo>
                        <a:pt x="174" y="71"/>
                      </a:lnTo>
                      <a:lnTo>
                        <a:pt x="179" y="76"/>
                      </a:lnTo>
                      <a:lnTo>
                        <a:pt x="183" y="81"/>
                      </a:lnTo>
                      <a:lnTo>
                        <a:pt x="184" y="87"/>
                      </a:lnTo>
                      <a:lnTo>
                        <a:pt x="189" y="92"/>
                      </a:lnTo>
                      <a:lnTo>
                        <a:pt x="191" y="99"/>
                      </a:lnTo>
                      <a:lnTo>
                        <a:pt x="195" y="104"/>
                      </a:lnTo>
                      <a:lnTo>
                        <a:pt x="196" y="109"/>
                      </a:lnTo>
                      <a:lnTo>
                        <a:pt x="198" y="114"/>
                      </a:lnTo>
                      <a:lnTo>
                        <a:pt x="202" y="120"/>
                      </a:lnTo>
                      <a:lnTo>
                        <a:pt x="203" y="125"/>
                      </a:lnTo>
                      <a:lnTo>
                        <a:pt x="205" y="130"/>
                      </a:lnTo>
                      <a:lnTo>
                        <a:pt x="200" y="128"/>
                      </a:lnTo>
                      <a:lnTo>
                        <a:pt x="196" y="123"/>
                      </a:lnTo>
                      <a:lnTo>
                        <a:pt x="191" y="120"/>
                      </a:lnTo>
                      <a:lnTo>
                        <a:pt x="186" y="116"/>
                      </a:lnTo>
                      <a:lnTo>
                        <a:pt x="181" y="113"/>
                      </a:lnTo>
                      <a:lnTo>
                        <a:pt x="176" y="111"/>
                      </a:lnTo>
                      <a:lnTo>
                        <a:pt x="171" y="107"/>
                      </a:lnTo>
                      <a:lnTo>
                        <a:pt x="167" y="102"/>
                      </a:lnTo>
                      <a:lnTo>
                        <a:pt x="164" y="97"/>
                      </a:lnTo>
                      <a:lnTo>
                        <a:pt x="158" y="94"/>
                      </a:lnTo>
                      <a:lnTo>
                        <a:pt x="153" y="87"/>
                      </a:lnTo>
                      <a:lnTo>
                        <a:pt x="148" y="81"/>
                      </a:lnTo>
                      <a:lnTo>
                        <a:pt x="143" y="76"/>
                      </a:lnTo>
                      <a:lnTo>
                        <a:pt x="138" y="73"/>
                      </a:lnTo>
                      <a:lnTo>
                        <a:pt x="134" y="68"/>
                      </a:lnTo>
                      <a:lnTo>
                        <a:pt x="129" y="64"/>
                      </a:lnTo>
                      <a:lnTo>
                        <a:pt x="124" y="61"/>
                      </a:lnTo>
                      <a:lnTo>
                        <a:pt x="117" y="55"/>
                      </a:lnTo>
                      <a:lnTo>
                        <a:pt x="110" y="49"/>
                      </a:lnTo>
                      <a:lnTo>
                        <a:pt x="105" y="45"/>
                      </a:lnTo>
                      <a:lnTo>
                        <a:pt x="98" y="42"/>
                      </a:lnTo>
                      <a:lnTo>
                        <a:pt x="93" y="38"/>
                      </a:lnTo>
                      <a:lnTo>
                        <a:pt x="86" y="33"/>
                      </a:lnTo>
                      <a:lnTo>
                        <a:pt x="81" y="29"/>
                      </a:lnTo>
                      <a:lnTo>
                        <a:pt x="76" y="28"/>
                      </a:lnTo>
                      <a:lnTo>
                        <a:pt x="71" y="26"/>
                      </a:lnTo>
                      <a:lnTo>
                        <a:pt x="65" y="29"/>
                      </a:lnTo>
                      <a:lnTo>
                        <a:pt x="62" y="36"/>
                      </a:lnTo>
                      <a:lnTo>
                        <a:pt x="57" y="40"/>
                      </a:lnTo>
                      <a:lnTo>
                        <a:pt x="55" y="45"/>
                      </a:lnTo>
                      <a:lnTo>
                        <a:pt x="52" y="50"/>
                      </a:lnTo>
                      <a:lnTo>
                        <a:pt x="48" y="55"/>
                      </a:lnTo>
                      <a:lnTo>
                        <a:pt x="45" y="61"/>
                      </a:lnTo>
                      <a:lnTo>
                        <a:pt x="41" y="66"/>
                      </a:lnTo>
                      <a:lnTo>
                        <a:pt x="36" y="71"/>
                      </a:lnTo>
                      <a:lnTo>
                        <a:pt x="33" y="76"/>
                      </a:lnTo>
                      <a:lnTo>
                        <a:pt x="29" y="81"/>
                      </a:lnTo>
                      <a:lnTo>
                        <a:pt x="26" y="87"/>
                      </a:lnTo>
                      <a:lnTo>
                        <a:pt x="22" y="92"/>
                      </a:lnTo>
                      <a:lnTo>
                        <a:pt x="19" y="97"/>
                      </a:lnTo>
                      <a:lnTo>
                        <a:pt x="16" y="102"/>
                      </a:lnTo>
                      <a:lnTo>
                        <a:pt x="12" y="107"/>
                      </a:lnTo>
                      <a:lnTo>
                        <a:pt x="9" y="113"/>
                      </a:lnTo>
                      <a:lnTo>
                        <a:pt x="7" y="118"/>
                      </a:lnTo>
                      <a:lnTo>
                        <a:pt x="3" y="123"/>
                      </a:lnTo>
                      <a:lnTo>
                        <a:pt x="0" y="128"/>
                      </a:lnTo>
                      <a:lnTo>
                        <a:pt x="5" y="80"/>
                      </a:lnTo>
                    </a:path>
                  </a:pathLst>
                </a:custGeom>
                <a:solidFill>
                  <a:srgbClr val="00CC00"/>
                </a:solidFill>
                <a:ln w="12700" cap="rnd">
                  <a:solidFill>
                    <a:srgbClr val="00CC00"/>
                  </a:solidFill>
                  <a:round/>
                  <a:headEnd/>
                  <a:tailEnd/>
                </a:ln>
              </p:spPr>
              <p:txBody>
                <a:bodyPr/>
                <a:lstStyle/>
                <a:p>
                  <a:endParaRPr lang="en-US"/>
                </a:p>
              </p:txBody>
            </p:sp>
            <p:sp>
              <p:nvSpPr>
                <p:cNvPr id="3255" name="Freeform 865"/>
                <p:cNvSpPr>
                  <a:spLocks/>
                </p:cNvSpPr>
                <p:nvPr/>
              </p:nvSpPr>
              <p:spPr bwMode="auto">
                <a:xfrm>
                  <a:off x="3897" y="2160"/>
                  <a:ext cx="186" cy="118"/>
                </a:xfrm>
                <a:custGeom>
                  <a:avLst/>
                  <a:gdLst>
                    <a:gd name="T0" fmla="*/ 168 w 186"/>
                    <a:gd name="T1" fmla="*/ 66 h 118"/>
                    <a:gd name="T2" fmla="*/ 162 w 186"/>
                    <a:gd name="T3" fmla="*/ 56 h 118"/>
                    <a:gd name="T4" fmla="*/ 157 w 186"/>
                    <a:gd name="T5" fmla="*/ 47 h 118"/>
                    <a:gd name="T6" fmla="*/ 152 w 186"/>
                    <a:gd name="T7" fmla="*/ 36 h 118"/>
                    <a:gd name="T8" fmla="*/ 145 w 186"/>
                    <a:gd name="T9" fmla="*/ 25 h 118"/>
                    <a:gd name="T10" fmla="*/ 138 w 186"/>
                    <a:gd name="T11" fmla="*/ 16 h 118"/>
                    <a:gd name="T12" fmla="*/ 132 w 186"/>
                    <a:gd name="T13" fmla="*/ 6 h 118"/>
                    <a:gd name="T14" fmla="*/ 123 w 186"/>
                    <a:gd name="T15" fmla="*/ 0 h 118"/>
                    <a:gd name="T16" fmla="*/ 113 w 186"/>
                    <a:gd name="T17" fmla="*/ 0 h 118"/>
                    <a:gd name="T18" fmla="*/ 104 w 186"/>
                    <a:gd name="T19" fmla="*/ 0 h 118"/>
                    <a:gd name="T20" fmla="*/ 93 w 186"/>
                    <a:gd name="T21" fmla="*/ 3 h 118"/>
                    <a:gd name="T22" fmla="*/ 84 w 186"/>
                    <a:gd name="T23" fmla="*/ 8 h 118"/>
                    <a:gd name="T24" fmla="*/ 70 w 186"/>
                    <a:gd name="T25" fmla="*/ 20 h 118"/>
                    <a:gd name="T26" fmla="*/ 59 w 186"/>
                    <a:gd name="T27" fmla="*/ 28 h 118"/>
                    <a:gd name="T28" fmla="*/ 51 w 186"/>
                    <a:gd name="T29" fmla="*/ 36 h 118"/>
                    <a:gd name="T30" fmla="*/ 44 w 186"/>
                    <a:gd name="T31" fmla="*/ 45 h 118"/>
                    <a:gd name="T32" fmla="*/ 34 w 186"/>
                    <a:gd name="T33" fmla="*/ 55 h 118"/>
                    <a:gd name="T34" fmla="*/ 28 w 186"/>
                    <a:gd name="T35" fmla="*/ 64 h 118"/>
                    <a:gd name="T36" fmla="*/ 20 w 186"/>
                    <a:gd name="T37" fmla="*/ 73 h 118"/>
                    <a:gd name="T38" fmla="*/ 14 w 186"/>
                    <a:gd name="T39" fmla="*/ 83 h 118"/>
                    <a:gd name="T40" fmla="*/ 9 w 186"/>
                    <a:gd name="T41" fmla="*/ 94 h 118"/>
                    <a:gd name="T42" fmla="*/ 6 w 186"/>
                    <a:gd name="T43" fmla="*/ 103 h 118"/>
                    <a:gd name="T44" fmla="*/ 2 w 186"/>
                    <a:gd name="T45" fmla="*/ 112 h 118"/>
                    <a:gd name="T46" fmla="*/ 5 w 186"/>
                    <a:gd name="T47" fmla="*/ 115 h 118"/>
                    <a:gd name="T48" fmla="*/ 12 w 186"/>
                    <a:gd name="T49" fmla="*/ 108 h 118"/>
                    <a:gd name="T50" fmla="*/ 22 w 186"/>
                    <a:gd name="T51" fmla="*/ 101 h 118"/>
                    <a:gd name="T52" fmla="*/ 31 w 186"/>
                    <a:gd name="T53" fmla="*/ 97 h 118"/>
                    <a:gd name="T54" fmla="*/ 37 w 186"/>
                    <a:gd name="T55" fmla="*/ 87 h 118"/>
                    <a:gd name="T56" fmla="*/ 47 w 186"/>
                    <a:gd name="T57" fmla="*/ 78 h 118"/>
                    <a:gd name="T58" fmla="*/ 56 w 186"/>
                    <a:gd name="T59" fmla="*/ 69 h 118"/>
                    <a:gd name="T60" fmla="*/ 64 w 186"/>
                    <a:gd name="T61" fmla="*/ 61 h 118"/>
                    <a:gd name="T62" fmla="*/ 73 w 186"/>
                    <a:gd name="T63" fmla="*/ 55 h 118"/>
                    <a:gd name="T64" fmla="*/ 86 w 186"/>
                    <a:gd name="T65" fmla="*/ 44 h 118"/>
                    <a:gd name="T66" fmla="*/ 96 w 186"/>
                    <a:gd name="T67" fmla="*/ 37 h 118"/>
                    <a:gd name="T68" fmla="*/ 107 w 186"/>
                    <a:gd name="T69" fmla="*/ 30 h 118"/>
                    <a:gd name="T70" fmla="*/ 117 w 186"/>
                    <a:gd name="T71" fmla="*/ 25 h 118"/>
                    <a:gd name="T72" fmla="*/ 126 w 186"/>
                    <a:gd name="T73" fmla="*/ 27 h 118"/>
                    <a:gd name="T74" fmla="*/ 134 w 186"/>
                    <a:gd name="T75" fmla="*/ 36 h 118"/>
                    <a:gd name="T76" fmla="*/ 138 w 186"/>
                    <a:gd name="T77" fmla="*/ 45 h 118"/>
                    <a:gd name="T78" fmla="*/ 145 w 186"/>
                    <a:gd name="T79" fmla="*/ 55 h 118"/>
                    <a:gd name="T80" fmla="*/ 152 w 186"/>
                    <a:gd name="T81" fmla="*/ 64 h 118"/>
                    <a:gd name="T82" fmla="*/ 159 w 186"/>
                    <a:gd name="T83" fmla="*/ 73 h 118"/>
                    <a:gd name="T84" fmla="*/ 165 w 186"/>
                    <a:gd name="T85" fmla="*/ 83 h 118"/>
                    <a:gd name="T86" fmla="*/ 171 w 186"/>
                    <a:gd name="T87" fmla="*/ 92 h 118"/>
                    <a:gd name="T88" fmla="*/ 177 w 186"/>
                    <a:gd name="T89" fmla="*/ 101 h 118"/>
                    <a:gd name="T90" fmla="*/ 182 w 186"/>
                    <a:gd name="T91" fmla="*/ 111 h 118"/>
                    <a:gd name="T92" fmla="*/ 180 w 186"/>
                    <a:gd name="T93" fmla="*/ 72 h 11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6"/>
                    <a:gd name="T142" fmla="*/ 0 h 118"/>
                    <a:gd name="T143" fmla="*/ 186 w 186"/>
                    <a:gd name="T144" fmla="*/ 118 h 11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6" h="118">
                      <a:moveTo>
                        <a:pt x="171" y="70"/>
                      </a:moveTo>
                      <a:lnTo>
                        <a:pt x="168" y="66"/>
                      </a:lnTo>
                      <a:lnTo>
                        <a:pt x="165" y="61"/>
                      </a:lnTo>
                      <a:lnTo>
                        <a:pt x="162" y="56"/>
                      </a:lnTo>
                      <a:lnTo>
                        <a:pt x="160" y="51"/>
                      </a:lnTo>
                      <a:lnTo>
                        <a:pt x="157" y="47"/>
                      </a:lnTo>
                      <a:lnTo>
                        <a:pt x="155" y="42"/>
                      </a:lnTo>
                      <a:lnTo>
                        <a:pt x="152" y="36"/>
                      </a:lnTo>
                      <a:lnTo>
                        <a:pt x="149" y="31"/>
                      </a:lnTo>
                      <a:lnTo>
                        <a:pt x="145" y="25"/>
                      </a:lnTo>
                      <a:lnTo>
                        <a:pt x="141" y="20"/>
                      </a:lnTo>
                      <a:lnTo>
                        <a:pt x="138" y="16"/>
                      </a:lnTo>
                      <a:lnTo>
                        <a:pt x="134" y="11"/>
                      </a:lnTo>
                      <a:lnTo>
                        <a:pt x="132" y="6"/>
                      </a:lnTo>
                      <a:lnTo>
                        <a:pt x="127" y="3"/>
                      </a:lnTo>
                      <a:lnTo>
                        <a:pt x="123" y="0"/>
                      </a:lnTo>
                      <a:lnTo>
                        <a:pt x="118" y="0"/>
                      </a:lnTo>
                      <a:lnTo>
                        <a:pt x="113" y="0"/>
                      </a:lnTo>
                      <a:lnTo>
                        <a:pt x="109" y="0"/>
                      </a:lnTo>
                      <a:lnTo>
                        <a:pt x="104" y="0"/>
                      </a:lnTo>
                      <a:lnTo>
                        <a:pt x="99" y="0"/>
                      </a:lnTo>
                      <a:lnTo>
                        <a:pt x="93" y="3"/>
                      </a:lnTo>
                      <a:lnTo>
                        <a:pt x="89" y="6"/>
                      </a:lnTo>
                      <a:lnTo>
                        <a:pt x="84" y="8"/>
                      </a:lnTo>
                      <a:lnTo>
                        <a:pt x="79" y="12"/>
                      </a:lnTo>
                      <a:lnTo>
                        <a:pt x="70" y="20"/>
                      </a:lnTo>
                      <a:lnTo>
                        <a:pt x="65" y="23"/>
                      </a:lnTo>
                      <a:lnTo>
                        <a:pt x="59" y="28"/>
                      </a:lnTo>
                      <a:lnTo>
                        <a:pt x="56" y="33"/>
                      </a:lnTo>
                      <a:lnTo>
                        <a:pt x="51" y="36"/>
                      </a:lnTo>
                      <a:lnTo>
                        <a:pt x="47" y="41"/>
                      </a:lnTo>
                      <a:lnTo>
                        <a:pt x="44" y="45"/>
                      </a:lnTo>
                      <a:lnTo>
                        <a:pt x="39" y="50"/>
                      </a:lnTo>
                      <a:lnTo>
                        <a:pt x="34" y="55"/>
                      </a:lnTo>
                      <a:lnTo>
                        <a:pt x="30" y="59"/>
                      </a:lnTo>
                      <a:lnTo>
                        <a:pt x="28" y="64"/>
                      </a:lnTo>
                      <a:lnTo>
                        <a:pt x="23" y="69"/>
                      </a:lnTo>
                      <a:lnTo>
                        <a:pt x="20" y="73"/>
                      </a:lnTo>
                      <a:lnTo>
                        <a:pt x="19" y="78"/>
                      </a:lnTo>
                      <a:lnTo>
                        <a:pt x="14" y="83"/>
                      </a:lnTo>
                      <a:lnTo>
                        <a:pt x="12" y="89"/>
                      </a:lnTo>
                      <a:lnTo>
                        <a:pt x="9" y="94"/>
                      </a:lnTo>
                      <a:lnTo>
                        <a:pt x="8" y="98"/>
                      </a:lnTo>
                      <a:lnTo>
                        <a:pt x="6" y="103"/>
                      </a:lnTo>
                      <a:lnTo>
                        <a:pt x="3" y="108"/>
                      </a:lnTo>
                      <a:lnTo>
                        <a:pt x="2" y="112"/>
                      </a:lnTo>
                      <a:lnTo>
                        <a:pt x="0" y="117"/>
                      </a:lnTo>
                      <a:lnTo>
                        <a:pt x="5" y="115"/>
                      </a:lnTo>
                      <a:lnTo>
                        <a:pt x="8" y="111"/>
                      </a:lnTo>
                      <a:lnTo>
                        <a:pt x="12" y="108"/>
                      </a:lnTo>
                      <a:lnTo>
                        <a:pt x="17" y="105"/>
                      </a:lnTo>
                      <a:lnTo>
                        <a:pt x="22" y="101"/>
                      </a:lnTo>
                      <a:lnTo>
                        <a:pt x="26" y="100"/>
                      </a:lnTo>
                      <a:lnTo>
                        <a:pt x="31" y="97"/>
                      </a:lnTo>
                      <a:lnTo>
                        <a:pt x="34" y="92"/>
                      </a:lnTo>
                      <a:lnTo>
                        <a:pt x="37" y="87"/>
                      </a:lnTo>
                      <a:lnTo>
                        <a:pt x="42" y="84"/>
                      </a:lnTo>
                      <a:lnTo>
                        <a:pt x="47" y="78"/>
                      </a:lnTo>
                      <a:lnTo>
                        <a:pt x="51" y="73"/>
                      </a:lnTo>
                      <a:lnTo>
                        <a:pt x="56" y="69"/>
                      </a:lnTo>
                      <a:lnTo>
                        <a:pt x="61" y="66"/>
                      </a:lnTo>
                      <a:lnTo>
                        <a:pt x="64" y="61"/>
                      </a:lnTo>
                      <a:lnTo>
                        <a:pt x="68" y="58"/>
                      </a:lnTo>
                      <a:lnTo>
                        <a:pt x="73" y="55"/>
                      </a:lnTo>
                      <a:lnTo>
                        <a:pt x="79" y="50"/>
                      </a:lnTo>
                      <a:lnTo>
                        <a:pt x="86" y="44"/>
                      </a:lnTo>
                      <a:lnTo>
                        <a:pt x="90" y="41"/>
                      </a:lnTo>
                      <a:lnTo>
                        <a:pt x="96" y="37"/>
                      </a:lnTo>
                      <a:lnTo>
                        <a:pt x="101" y="34"/>
                      </a:lnTo>
                      <a:lnTo>
                        <a:pt x="107" y="30"/>
                      </a:lnTo>
                      <a:lnTo>
                        <a:pt x="112" y="27"/>
                      </a:lnTo>
                      <a:lnTo>
                        <a:pt x="117" y="25"/>
                      </a:lnTo>
                      <a:lnTo>
                        <a:pt x="121" y="23"/>
                      </a:lnTo>
                      <a:lnTo>
                        <a:pt x="126" y="27"/>
                      </a:lnTo>
                      <a:lnTo>
                        <a:pt x="129" y="33"/>
                      </a:lnTo>
                      <a:lnTo>
                        <a:pt x="134" y="36"/>
                      </a:lnTo>
                      <a:lnTo>
                        <a:pt x="135" y="41"/>
                      </a:lnTo>
                      <a:lnTo>
                        <a:pt x="138" y="45"/>
                      </a:lnTo>
                      <a:lnTo>
                        <a:pt x="141" y="50"/>
                      </a:lnTo>
                      <a:lnTo>
                        <a:pt x="145" y="55"/>
                      </a:lnTo>
                      <a:lnTo>
                        <a:pt x="148" y="59"/>
                      </a:lnTo>
                      <a:lnTo>
                        <a:pt x="152" y="64"/>
                      </a:lnTo>
                      <a:lnTo>
                        <a:pt x="155" y="69"/>
                      </a:lnTo>
                      <a:lnTo>
                        <a:pt x="159" y="73"/>
                      </a:lnTo>
                      <a:lnTo>
                        <a:pt x="162" y="78"/>
                      </a:lnTo>
                      <a:lnTo>
                        <a:pt x="165" y="83"/>
                      </a:lnTo>
                      <a:lnTo>
                        <a:pt x="168" y="87"/>
                      </a:lnTo>
                      <a:lnTo>
                        <a:pt x="171" y="92"/>
                      </a:lnTo>
                      <a:lnTo>
                        <a:pt x="174" y="97"/>
                      </a:lnTo>
                      <a:lnTo>
                        <a:pt x="177" y="101"/>
                      </a:lnTo>
                      <a:lnTo>
                        <a:pt x="179" y="106"/>
                      </a:lnTo>
                      <a:lnTo>
                        <a:pt x="182" y="111"/>
                      </a:lnTo>
                      <a:lnTo>
                        <a:pt x="185" y="115"/>
                      </a:lnTo>
                      <a:lnTo>
                        <a:pt x="180" y="72"/>
                      </a:lnTo>
                    </a:path>
                  </a:pathLst>
                </a:custGeom>
                <a:solidFill>
                  <a:srgbClr val="00CC00"/>
                </a:solidFill>
                <a:ln w="12700" cap="rnd">
                  <a:solidFill>
                    <a:srgbClr val="00CC00"/>
                  </a:solidFill>
                  <a:round/>
                  <a:headEnd/>
                  <a:tailEnd/>
                </a:ln>
              </p:spPr>
              <p:txBody>
                <a:bodyPr/>
                <a:lstStyle/>
                <a:p>
                  <a:endParaRPr lang="en-US"/>
                </a:p>
              </p:txBody>
            </p:sp>
            <p:sp>
              <p:nvSpPr>
                <p:cNvPr id="3256" name="Freeform 866"/>
                <p:cNvSpPr>
                  <a:spLocks/>
                </p:cNvSpPr>
                <p:nvPr/>
              </p:nvSpPr>
              <p:spPr bwMode="auto">
                <a:xfrm>
                  <a:off x="4081" y="2002"/>
                  <a:ext cx="110" cy="70"/>
                </a:xfrm>
                <a:custGeom>
                  <a:avLst/>
                  <a:gdLst>
                    <a:gd name="T0" fmla="*/ 10 w 110"/>
                    <a:gd name="T1" fmla="*/ 39 h 70"/>
                    <a:gd name="T2" fmla="*/ 14 w 110"/>
                    <a:gd name="T3" fmla="*/ 33 h 70"/>
                    <a:gd name="T4" fmla="*/ 16 w 110"/>
                    <a:gd name="T5" fmla="*/ 28 h 70"/>
                    <a:gd name="T6" fmla="*/ 19 w 110"/>
                    <a:gd name="T7" fmla="*/ 21 h 70"/>
                    <a:gd name="T8" fmla="*/ 24 w 110"/>
                    <a:gd name="T9" fmla="*/ 15 h 70"/>
                    <a:gd name="T10" fmla="*/ 27 w 110"/>
                    <a:gd name="T11" fmla="*/ 9 h 70"/>
                    <a:gd name="T12" fmla="*/ 31 w 110"/>
                    <a:gd name="T13" fmla="*/ 4 h 70"/>
                    <a:gd name="T14" fmla="*/ 37 w 110"/>
                    <a:gd name="T15" fmla="*/ 0 h 70"/>
                    <a:gd name="T16" fmla="*/ 42 w 110"/>
                    <a:gd name="T17" fmla="*/ 0 h 70"/>
                    <a:gd name="T18" fmla="*/ 48 w 110"/>
                    <a:gd name="T19" fmla="*/ 0 h 70"/>
                    <a:gd name="T20" fmla="*/ 54 w 110"/>
                    <a:gd name="T21" fmla="*/ 2 h 70"/>
                    <a:gd name="T22" fmla="*/ 60 w 110"/>
                    <a:gd name="T23" fmla="*/ 5 h 70"/>
                    <a:gd name="T24" fmla="*/ 68 w 110"/>
                    <a:gd name="T25" fmla="*/ 12 h 70"/>
                    <a:gd name="T26" fmla="*/ 74 w 110"/>
                    <a:gd name="T27" fmla="*/ 17 h 70"/>
                    <a:gd name="T28" fmla="*/ 79 w 110"/>
                    <a:gd name="T29" fmla="*/ 21 h 70"/>
                    <a:gd name="T30" fmla="*/ 83 w 110"/>
                    <a:gd name="T31" fmla="*/ 27 h 70"/>
                    <a:gd name="T32" fmla="*/ 89 w 110"/>
                    <a:gd name="T33" fmla="*/ 32 h 70"/>
                    <a:gd name="T34" fmla="*/ 93 w 110"/>
                    <a:gd name="T35" fmla="*/ 38 h 70"/>
                    <a:gd name="T36" fmla="*/ 97 w 110"/>
                    <a:gd name="T37" fmla="*/ 43 h 70"/>
                    <a:gd name="T38" fmla="*/ 101 w 110"/>
                    <a:gd name="T39" fmla="*/ 49 h 70"/>
                    <a:gd name="T40" fmla="*/ 104 w 110"/>
                    <a:gd name="T41" fmla="*/ 55 h 70"/>
                    <a:gd name="T42" fmla="*/ 105 w 110"/>
                    <a:gd name="T43" fmla="*/ 61 h 70"/>
                    <a:gd name="T44" fmla="*/ 108 w 110"/>
                    <a:gd name="T45" fmla="*/ 66 h 70"/>
                    <a:gd name="T46" fmla="*/ 106 w 110"/>
                    <a:gd name="T47" fmla="*/ 68 h 70"/>
                    <a:gd name="T48" fmla="*/ 102 w 110"/>
                    <a:gd name="T49" fmla="*/ 63 h 70"/>
                    <a:gd name="T50" fmla="*/ 96 w 110"/>
                    <a:gd name="T51" fmla="*/ 60 h 70"/>
                    <a:gd name="T52" fmla="*/ 91 w 110"/>
                    <a:gd name="T53" fmla="*/ 57 h 70"/>
                    <a:gd name="T54" fmla="*/ 87 w 110"/>
                    <a:gd name="T55" fmla="*/ 52 h 70"/>
                    <a:gd name="T56" fmla="*/ 82 w 110"/>
                    <a:gd name="T57" fmla="*/ 46 h 70"/>
                    <a:gd name="T58" fmla="*/ 76 w 110"/>
                    <a:gd name="T59" fmla="*/ 40 h 70"/>
                    <a:gd name="T60" fmla="*/ 71 w 110"/>
                    <a:gd name="T61" fmla="*/ 36 h 70"/>
                    <a:gd name="T62" fmla="*/ 66 w 110"/>
                    <a:gd name="T63" fmla="*/ 32 h 70"/>
                    <a:gd name="T64" fmla="*/ 59 w 110"/>
                    <a:gd name="T65" fmla="*/ 26 h 70"/>
                    <a:gd name="T66" fmla="*/ 52 w 110"/>
                    <a:gd name="T67" fmla="*/ 22 h 70"/>
                    <a:gd name="T68" fmla="*/ 46 w 110"/>
                    <a:gd name="T69" fmla="*/ 17 h 70"/>
                    <a:gd name="T70" fmla="*/ 40 w 110"/>
                    <a:gd name="T71" fmla="*/ 15 h 70"/>
                    <a:gd name="T72" fmla="*/ 35 w 110"/>
                    <a:gd name="T73" fmla="*/ 16 h 70"/>
                    <a:gd name="T74" fmla="*/ 30 w 110"/>
                    <a:gd name="T75" fmla="*/ 21 h 70"/>
                    <a:gd name="T76" fmla="*/ 27 w 110"/>
                    <a:gd name="T77" fmla="*/ 27 h 70"/>
                    <a:gd name="T78" fmla="*/ 24 w 110"/>
                    <a:gd name="T79" fmla="*/ 32 h 70"/>
                    <a:gd name="T80" fmla="*/ 19 w 110"/>
                    <a:gd name="T81" fmla="*/ 38 h 70"/>
                    <a:gd name="T82" fmla="*/ 16 w 110"/>
                    <a:gd name="T83" fmla="*/ 43 h 70"/>
                    <a:gd name="T84" fmla="*/ 12 w 110"/>
                    <a:gd name="T85" fmla="*/ 49 h 70"/>
                    <a:gd name="T86" fmla="*/ 8 w 110"/>
                    <a:gd name="T87" fmla="*/ 54 h 70"/>
                    <a:gd name="T88" fmla="*/ 5 w 110"/>
                    <a:gd name="T89" fmla="*/ 60 h 70"/>
                    <a:gd name="T90" fmla="*/ 2 w 110"/>
                    <a:gd name="T91" fmla="*/ 65 h 70"/>
                    <a:gd name="T92" fmla="*/ 3 w 110"/>
                    <a:gd name="T93" fmla="*/ 42 h 7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10"/>
                    <a:gd name="T142" fmla="*/ 0 h 70"/>
                    <a:gd name="T143" fmla="*/ 110 w 110"/>
                    <a:gd name="T144" fmla="*/ 70 h 7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10" h="70">
                      <a:moveTo>
                        <a:pt x="8" y="41"/>
                      </a:moveTo>
                      <a:lnTo>
                        <a:pt x="10" y="39"/>
                      </a:lnTo>
                      <a:lnTo>
                        <a:pt x="12" y="36"/>
                      </a:lnTo>
                      <a:lnTo>
                        <a:pt x="14" y="33"/>
                      </a:lnTo>
                      <a:lnTo>
                        <a:pt x="15" y="30"/>
                      </a:lnTo>
                      <a:lnTo>
                        <a:pt x="16" y="28"/>
                      </a:lnTo>
                      <a:lnTo>
                        <a:pt x="17" y="25"/>
                      </a:lnTo>
                      <a:lnTo>
                        <a:pt x="19" y="21"/>
                      </a:lnTo>
                      <a:lnTo>
                        <a:pt x="21" y="18"/>
                      </a:lnTo>
                      <a:lnTo>
                        <a:pt x="24" y="15"/>
                      </a:lnTo>
                      <a:lnTo>
                        <a:pt x="26" y="12"/>
                      </a:lnTo>
                      <a:lnTo>
                        <a:pt x="27" y="9"/>
                      </a:lnTo>
                      <a:lnTo>
                        <a:pt x="30" y="6"/>
                      </a:lnTo>
                      <a:lnTo>
                        <a:pt x="31" y="4"/>
                      </a:lnTo>
                      <a:lnTo>
                        <a:pt x="34" y="2"/>
                      </a:lnTo>
                      <a:lnTo>
                        <a:pt x="37" y="0"/>
                      </a:lnTo>
                      <a:lnTo>
                        <a:pt x="39" y="0"/>
                      </a:lnTo>
                      <a:lnTo>
                        <a:pt x="42" y="0"/>
                      </a:lnTo>
                      <a:lnTo>
                        <a:pt x="45" y="0"/>
                      </a:lnTo>
                      <a:lnTo>
                        <a:pt x="48" y="0"/>
                      </a:lnTo>
                      <a:lnTo>
                        <a:pt x="50" y="0"/>
                      </a:lnTo>
                      <a:lnTo>
                        <a:pt x="54" y="2"/>
                      </a:lnTo>
                      <a:lnTo>
                        <a:pt x="57" y="4"/>
                      </a:lnTo>
                      <a:lnTo>
                        <a:pt x="60" y="5"/>
                      </a:lnTo>
                      <a:lnTo>
                        <a:pt x="62" y="7"/>
                      </a:lnTo>
                      <a:lnTo>
                        <a:pt x="68" y="12"/>
                      </a:lnTo>
                      <a:lnTo>
                        <a:pt x="71" y="14"/>
                      </a:lnTo>
                      <a:lnTo>
                        <a:pt x="74" y="17"/>
                      </a:lnTo>
                      <a:lnTo>
                        <a:pt x="76" y="19"/>
                      </a:lnTo>
                      <a:lnTo>
                        <a:pt x="79" y="21"/>
                      </a:lnTo>
                      <a:lnTo>
                        <a:pt x="82" y="24"/>
                      </a:lnTo>
                      <a:lnTo>
                        <a:pt x="83" y="27"/>
                      </a:lnTo>
                      <a:lnTo>
                        <a:pt x="86" y="29"/>
                      </a:lnTo>
                      <a:lnTo>
                        <a:pt x="89" y="32"/>
                      </a:lnTo>
                      <a:lnTo>
                        <a:pt x="92" y="35"/>
                      </a:lnTo>
                      <a:lnTo>
                        <a:pt x="93" y="38"/>
                      </a:lnTo>
                      <a:lnTo>
                        <a:pt x="95" y="40"/>
                      </a:lnTo>
                      <a:lnTo>
                        <a:pt x="97" y="43"/>
                      </a:lnTo>
                      <a:lnTo>
                        <a:pt x="98" y="46"/>
                      </a:lnTo>
                      <a:lnTo>
                        <a:pt x="101" y="49"/>
                      </a:lnTo>
                      <a:lnTo>
                        <a:pt x="102" y="52"/>
                      </a:lnTo>
                      <a:lnTo>
                        <a:pt x="104" y="55"/>
                      </a:lnTo>
                      <a:lnTo>
                        <a:pt x="104" y="58"/>
                      </a:lnTo>
                      <a:lnTo>
                        <a:pt x="105" y="61"/>
                      </a:lnTo>
                      <a:lnTo>
                        <a:pt x="107" y="63"/>
                      </a:lnTo>
                      <a:lnTo>
                        <a:pt x="108" y="66"/>
                      </a:lnTo>
                      <a:lnTo>
                        <a:pt x="109" y="69"/>
                      </a:lnTo>
                      <a:lnTo>
                        <a:pt x="106" y="68"/>
                      </a:lnTo>
                      <a:lnTo>
                        <a:pt x="104" y="65"/>
                      </a:lnTo>
                      <a:lnTo>
                        <a:pt x="102" y="63"/>
                      </a:lnTo>
                      <a:lnTo>
                        <a:pt x="99" y="62"/>
                      </a:lnTo>
                      <a:lnTo>
                        <a:pt x="96" y="60"/>
                      </a:lnTo>
                      <a:lnTo>
                        <a:pt x="93" y="59"/>
                      </a:lnTo>
                      <a:lnTo>
                        <a:pt x="91" y="57"/>
                      </a:lnTo>
                      <a:lnTo>
                        <a:pt x="89" y="54"/>
                      </a:lnTo>
                      <a:lnTo>
                        <a:pt x="87" y="52"/>
                      </a:lnTo>
                      <a:lnTo>
                        <a:pt x="84" y="50"/>
                      </a:lnTo>
                      <a:lnTo>
                        <a:pt x="82" y="46"/>
                      </a:lnTo>
                      <a:lnTo>
                        <a:pt x="79" y="43"/>
                      </a:lnTo>
                      <a:lnTo>
                        <a:pt x="76" y="40"/>
                      </a:lnTo>
                      <a:lnTo>
                        <a:pt x="73" y="39"/>
                      </a:lnTo>
                      <a:lnTo>
                        <a:pt x="71" y="36"/>
                      </a:lnTo>
                      <a:lnTo>
                        <a:pt x="69" y="34"/>
                      </a:lnTo>
                      <a:lnTo>
                        <a:pt x="66" y="32"/>
                      </a:lnTo>
                      <a:lnTo>
                        <a:pt x="62" y="29"/>
                      </a:lnTo>
                      <a:lnTo>
                        <a:pt x="59" y="26"/>
                      </a:lnTo>
                      <a:lnTo>
                        <a:pt x="56" y="24"/>
                      </a:lnTo>
                      <a:lnTo>
                        <a:pt x="52" y="22"/>
                      </a:lnTo>
                      <a:lnTo>
                        <a:pt x="49" y="20"/>
                      </a:lnTo>
                      <a:lnTo>
                        <a:pt x="46" y="17"/>
                      </a:lnTo>
                      <a:lnTo>
                        <a:pt x="43" y="16"/>
                      </a:lnTo>
                      <a:lnTo>
                        <a:pt x="40" y="15"/>
                      </a:lnTo>
                      <a:lnTo>
                        <a:pt x="38" y="14"/>
                      </a:lnTo>
                      <a:lnTo>
                        <a:pt x="35" y="16"/>
                      </a:lnTo>
                      <a:lnTo>
                        <a:pt x="33" y="19"/>
                      </a:lnTo>
                      <a:lnTo>
                        <a:pt x="30" y="21"/>
                      </a:lnTo>
                      <a:lnTo>
                        <a:pt x="29" y="24"/>
                      </a:lnTo>
                      <a:lnTo>
                        <a:pt x="27" y="27"/>
                      </a:lnTo>
                      <a:lnTo>
                        <a:pt x="26" y="29"/>
                      </a:lnTo>
                      <a:lnTo>
                        <a:pt x="24" y="32"/>
                      </a:lnTo>
                      <a:lnTo>
                        <a:pt x="22" y="35"/>
                      </a:lnTo>
                      <a:lnTo>
                        <a:pt x="19" y="38"/>
                      </a:lnTo>
                      <a:lnTo>
                        <a:pt x="17" y="40"/>
                      </a:lnTo>
                      <a:lnTo>
                        <a:pt x="16" y="43"/>
                      </a:lnTo>
                      <a:lnTo>
                        <a:pt x="14" y="46"/>
                      </a:lnTo>
                      <a:lnTo>
                        <a:pt x="12" y="49"/>
                      </a:lnTo>
                      <a:lnTo>
                        <a:pt x="10" y="52"/>
                      </a:lnTo>
                      <a:lnTo>
                        <a:pt x="8" y="54"/>
                      </a:lnTo>
                      <a:lnTo>
                        <a:pt x="6" y="57"/>
                      </a:lnTo>
                      <a:lnTo>
                        <a:pt x="5" y="60"/>
                      </a:lnTo>
                      <a:lnTo>
                        <a:pt x="4" y="63"/>
                      </a:lnTo>
                      <a:lnTo>
                        <a:pt x="2" y="65"/>
                      </a:lnTo>
                      <a:lnTo>
                        <a:pt x="0" y="68"/>
                      </a:lnTo>
                      <a:lnTo>
                        <a:pt x="3" y="42"/>
                      </a:lnTo>
                    </a:path>
                  </a:pathLst>
                </a:custGeom>
                <a:solidFill>
                  <a:srgbClr val="00CC00"/>
                </a:solidFill>
                <a:ln w="12700" cap="rnd">
                  <a:solidFill>
                    <a:srgbClr val="00CC00"/>
                  </a:solidFill>
                  <a:round/>
                  <a:headEnd/>
                  <a:tailEnd/>
                </a:ln>
              </p:spPr>
              <p:txBody>
                <a:bodyPr/>
                <a:lstStyle/>
                <a:p>
                  <a:endParaRPr lang="en-US"/>
                </a:p>
              </p:txBody>
            </p:sp>
            <p:sp>
              <p:nvSpPr>
                <p:cNvPr id="3257" name="Freeform 867"/>
                <p:cNvSpPr>
                  <a:spLocks/>
                </p:cNvSpPr>
                <p:nvPr/>
              </p:nvSpPr>
              <p:spPr bwMode="auto">
                <a:xfrm>
                  <a:off x="3918" y="2049"/>
                  <a:ext cx="152" cy="95"/>
                </a:xfrm>
                <a:custGeom>
                  <a:avLst/>
                  <a:gdLst>
                    <a:gd name="T0" fmla="*/ 137 w 152"/>
                    <a:gd name="T1" fmla="*/ 53 h 95"/>
                    <a:gd name="T2" fmla="*/ 132 w 152"/>
                    <a:gd name="T3" fmla="*/ 45 h 95"/>
                    <a:gd name="T4" fmla="*/ 128 w 152"/>
                    <a:gd name="T5" fmla="*/ 38 h 95"/>
                    <a:gd name="T6" fmla="*/ 124 w 152"/>
                    <a:gd name="T7" fmla="*/ 29 h 95"/>
                    <a:gd name="T8" fmla="*/ 118 w 152"/>
                    <a:gd name="T9" fmla="*/ 20 h 95"/>
                    <a:gd name="T10" fmla="*/ 113 w 152"/>
                    <a:gd name="T11" fmla="*/ 13 h 95"/>
                    <a:gd name="T12" fmla="*/ 108 w 152"/>
                    <a:gd name="T13" fmla="*/ 5 h 95"/>
                    <a:gd name="T14" fmla="*/ 100 w 152"/>
                    <a:gd name="T15" fmla="*/ 0 h 95"/>
                    <a:gd name="T16" fmla="*/ 93 w 152"/>
                    <a:gd name="T17" fmla="*/ 0 h 95"/>
                    <a:gd name="T18" fmla="*/ 85 w 152"/>
                    <a:gd name="T19" fmla="*/ 0 h 95"/>
                    <a:gd name="T20" fmla="*/ 76 w 152"/>
                    <a:gd name="T21" fmla="*/ 3 h 95"/>
                    <a:gd name="T22" fmla="*/ 69 w 152"/>
                    <a:gd name="T23" fmla="*/ 6 h 95"/>
                    <a:gd name="T24" fmla="*/ 57 w 152"/>
                    <a:gd name="T25" fmla="*/ 16 h 95"/>
                    <a:gd name="T26" fmla="*/ 48 w 152"/>
                    <a:gd name="T27" fmla="*/ 23 h 95"/>
                    <a:gd name="T28" fmla="*/ 42 w 152"/>
                    <a:gd name="T29" fmla="*/ 29 h 95"/>
                    <a:gd name="T30" fmla="*/ 36 w 152"/>
                    <a:gd name="T31" fmla="*/ 36 h 95"/>
                    <a:gd name="T32" fmla="*/ 28 w 152"/>
                    <a:gd name="T33" fmla="*/ 44 h 95"/>
                    <a:gd name="T34" fmla="*/ 23 w 152"/>
                    <a:gd name="T35" fmla="*/ 51 h 95"/>
                    <a:gd name="T36" fmla="*/ 16 w 152"/>
                    <a:gd name="T37" fmla="*/ 59 h 95"/>
                    <a:gd name="T38" fmla="*/ 11 w 152"/>
                    <a:gd name="T39" fmla="*/ 66 h 95"/>
                    <a:gd name="T40" fmla="*/ 8 w 152"/>
                    <a:gd name="T41" fmla="*/ 75 h 95"/>
                    <a:gd name="T42" fmla="*/ 5 w 152"/>
                    <a:gd name="T43" fmla="*/ 83 h 95"/>
                    <a:gd name="T44" fmla="*/ 1 w 152"/>
                    <a:gd name="T45" fmla="*/ 90 h 95"/>
                    <a:gd name="T46" fmla="*/ 4 w 152"/>
                    <a:gd name="T47" fmla="*/ 93 h 95"/>
                    <a:gd name="T48" fmla="*/ 10 w 152"/>
                    <a:gd name="T49" fmla="*/ 86 h 95"/>
                    <a:gd name="T50" fmla="*/ 18 w 152"/>
                    <a:gd name="T51" fmla="*/ 81 h 95"/>
                    <a:gd name="T52" fmla="*/ 25 w 152"/>
                    <a:gd name="T53" fmla="*/ 78 h 95"/>
                    <a:gd name="T54" fmla="*/ 30 w 152"/>
                    <a:gd name="T55" fmla="*/ 70 h 95"/>
                    <a:gd name="T56" fmla="*/ 38 w 152"/>
                    <a:gd name="T57" fmla="*/ 63 h 95"/>
                    <a:gd name="T58" fmla="*/ 46 w 152"/>
                    <a:gd name="T59" fmla="*/ 55 h 95"/>
                    <a:gd name="T60" fmla="*/ 52 w 152"/>
                    <a:gd name="T61" fmla="*/ 49 h 95"/>
                    <a:gd name="T62" fmla="*/ 60 w 152"/>
                    <a:gd name="T63" fmla="*/ 44 h 95"/>
                    <a:gd name="T64" fmla="*/ 70 w 152"/>
                    <a:gd name="T65" fmla="*/ 35 h 95"/>
                    <a:gd name="T66" fmla="*/ 79 w 152"/>
                    <a:gd name="T67" fmla="*/ 30 h 95"/>
                    <a:gd name="T68" fmla="*/ 88 w 152"/>
                    <a:gd name="T69" fmla="*/ 24 h 95"/>
                    <a:gd name="T70" fmla="*/ 95 w 152"/>
                    <a:gd name="T71" fmla="*/ 20 h 95"/>
                    <a:gd name="T72" fmla="*/ 103 w 152"/>
                    <a:gd name="T73" fmla="*/ 21 h 95"/>
                    <a:gd name="T74" fmla="*/ 109 w 152"/>
                    <a:gd name="T75" fmla="*/ 29 h 95"/>
                    <a:gd name="T76" fmla="*/ 113 w 152"/>
                    <a:gd name="T77" fmla="*/ 36 h 95"/>
                    <a:gd name="T78" fmla="*/ 118 w 152"/>
                    <a:gd name="T79" fmla="*/ 44 h 95"/>
                    <a:gd name="T80" fmla="*/ 124 w 152"/>
                    <a:gd name="T81" fmla="*/ 51 h 95"/>
                    <a:gd name="T82" fmla="*/ 129 w 152"/>
                    <a:gd name="T83" fmla="*/ 59 h 95"/>
                    <a:gd name="T84" fmla="*/ 135 w 152"/>
                    <a:gd name="T85" fmla="*/ 66 h 95"/>
                    <a:gd name="T86" fmla="*/ 140 w 152"/>
                    <a:gd name="T87" fmla="*/ 74 h 95"/>
                    <a:gd name="T88" fmla="*/ 145 w 152"/>
                    <a:gd name="T89" fmla="*/ 81 h 95"/>
                    <a:gd name="T90" fmla="*/ 148 w 152"/>
                    <a:gd name="T91" fmla="*/ 89 h 95"/>
                    <a:gd name="T92" fmla="*/ 147 w 152"/>
                    <a:gd name="T93" fmla="*/ 58 h 9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52"/>
                    <a:gd name="T142" fmla="*/ 0 h 95"/>
                    <a:gd name="T143" fmla="*/ 152 w 152"/>
                    <a:gd name="T144" fmla="*/ 95 h 95"/>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52" h="95">
                      <a:moveTo>
                        <a:pt x="140" y="56"/>
                      </a:moveTo>
                      <a:lnTo>
                        <a:pt x="137" y="53"/>
                      </a:lnTo>
                      <a:lnTo>
                        <a:pt x="135" y="49"/>
                      </a:lnTo>
                      <a:lnTo>
                        <a:pt x="132" y="45"/>
                      </a:lnTo>
                      <a:lnTo>
                        <a:pt x="131" y="41"/>
                      </a:lnTo>
                      <a:lnTo>
                        <a:pt x="128" y="38"/>
                      </a:lnTo>
                      <a:lnTo>
                        <a:pt x="127" y="34"/>
                      </a:lnTo>
                      <a:lnTo>
                        <a:pt x="124" y="29"/>
                      </a:lnTo>
                      <a:lnTo>
                        <a:pt x="122" y="25"/>
                      </a:lnTo>
                      <a:lnTo>
                        <a:pt x="118" y="20"/>
                      </a:lnTo>
                      <a:lnTo>
                        <a:pt x="115" y="16"/>
                      </a:lnTo>
                      <a:lnTo>
                        <a:pt x="113" y="13"/>
                      </a:lnTo>
                      <a:lnTo>
                        <a:pt x="109" y="9"/>
                      </a:lnTo>
                      <a:lnTo>
                        <a:pt x="108" y="5"/>
                      </a:lnTo>
                      <a:lnTo>
                        <a:pt x="104" y="3"/>
                      </a:lnTo>
                      <a:lnTo>
                        <a:pt x="100" y="0"/>
                      </a:lnTo>
                      <a:lnTo>
                        <a:pt x="96" y="0"/>
                      </a:lnTo>
                      <a:lnTo>
                        <a:pt x="93" y="0"/>
                      </a:lnTo>
                      <a:lnTo>
                        <a:pt x="89" y="0"/>
                      </a:lnTo>
                      <a:lnTo>
                        <a:pt x="85" y="0"/>
                      </a:lnTo>
                      <a:lnTo>
                        <a:pt x="81" y="0"/>
                      </a:lnTo>
                      <a:lnTo>
                        <a:pt x="76" y="3"/>
                      </a:lnTo>
                      <a:lnTo>
                        <a:pt x="72" y="5"/>
                      </a:lnTo>
                      <a:lnTo>
                        <a:pt x="69" y="6"/>
                      </a:lnTo>
                      <a:lnTo>
                        <a:pt x="65" y="10"/>
                      </a:lnTo>
                      <a:lnTo>
                        <a:pt x="57" y="16"/>
                      </a:lnTo>
                      <a:lnTo>
                        <a:pt x="53" y="19"/>
                      </a:lnTo>
                      <a:lnTo>
                        <a:pt x="48" y="23"/>
                      </a:lnTo>
                      <a:lnTo>
                        <a:pt x="46" y="26"/>
                      </a:lnTo>
                      <a:lnTo>
                        <a:pt x="42" y="29"/>
                      </a:lnTo>
                      <a:lnTo>
                        <a:pt x="38" y="33"/>
                      </a:lnTo>
                      <a:lnTo>
                        <a:pt x="36" y="36"/>
                      </a:lnTo>
                      <a:lnTo>
                        <a:pt x="32" y="40"/>
                      </a:lnTo>
                      <a:lnTo>
                        <a:pt x="28" y="44"/>
                      </a:lnTo>
                      <a:lnTo>
                        <a:pt x="24" y="48"/>
                      </a:lnTo>
                      <a:lnTo>
                        <a:pt x="23" y="51"/>
                      </a:lnTo>
                      <a:lnTo>
                        <a:pt x="19" y="55"/>
                      </a:lnTo>
                      <a:lnTo>
                        <a:pt x="16" y="59"/>
                      </a:lnTo>
                      <a:lnTo>
                        <a:pt x="15" y="63"/>
                      </a:lnTo>
                      <a:lnTo>
                        <a:pt x="11" y="66"/>
                      </a:lnTo>
                      <a:lnTo>
                        <a:pt x="10" y="71"/>
                      </a:lnTo>
                      <a:lnTo>
                        <a:pt x="8" y="75"/>
                      </a:lnTo>
                      <a:lnTo>
                        <a:pt x="6" y="79"/>
                      </a:lnTo>
                      <a:lnTo>
                        <a:pt x="5" y="83"/>
                      </a:lnTo>
                      <a:lnTo>
                        <a:pt x="3" y="86"/>
                      </a:lnTo>
                      <a:lnTo>
                        <a:pt x="1" y="90"/>
                      </a:lnTo>
                      <a:lnTo>
                        <a:pt x="0" y="94"/>
                      </a:lnTo>
                      <a:lnTo>
                        <a:pt x="4" y="93"/>
                      </a:lnTo>
                      <a:lnTo>
                        <a:pt x="6" y="89"/>
                      </a:lnTo>
                      <a:lnTo>
                        <a:pt x="10" y="86"/>
                      </a:lnTo>
                      <a:lnTo>
                        <a:pt x="14" y="84"/>
                      </a:lnTo>
                      <a:lnTo>
                        <a:pt x="18" y="81"/>
                      </a:lnTo>
                      <a:lnTo>
                        <a:pt x="22" y="80"/>
                      </a:lnTo>
                      <a:lnTo>
                        <a:pt x="25" y="78"/>
                      </a:lnTo>
                      <a:lnTo>
                        <a:pt x="28" y="74"/>
                      </a:lnTo>
                      <a:lnTo>
                        <a:pt x="30" y="70"/>
                      </a:lnTo>
                      <a:lnTo>
                        <a:pt x="34" y="68"/>
                      </a:lnTo>
                      <a:lnTo>
                        <a:pt x="38" y="63"/>
                      </a:lnTo>
                      <a:lnTo>
                        <a:pt x="42" y="59"/>
                      </a:lnTo>
                      <a:lnTo>
                        <a:pt x="46" y="55"/>
                      </a:lnTo>
                      <a:lnTo>
                        <a:pt x="49" y="53"/>
                      </a:lnTo>
                      <a:lnTo>
                        <a:pt x="52" y="49"/>
                      </a:lnTo>
                      <a:lnTo>
                        <a:pt x="56" y="46"/>
                      </a:lnTo>
                      <a:lnTo>
                        <a:pt x="60" y="44"/>
                      </a:lnTo>
                      <a:lnTo>
                        <a:pt x="65" y="40"/>
                      </a:lnTo>
                      <a:lnTo>
                        <a:pt x="70" y="35"/>
                      </a:lnTo>
                      <a:lnTo>
                        <a:pt x="74" y="33"/>
                      </a:lnTo>
                      <a:lnTo>
                        <a:pt x="79" y="30"/>
                      </a:lnTo>
                      <a:lnTo>
                        <a:pt x="82" y="28"/>
                      </a:lnTo>
                      <a:lnTo>
                        <a:pt x="88" y="24"/>
                      </a:lnTo>
                      <a:lnTo>
                        <a:pt x="91" y="21"/>
                      </a:lnTo>
                      <a:lnTo>
                        <a:pt x="95" y="20"/>
                      </a:lnTo>
                      <a:lnTo>
                        <a:pt x="99" y="19"/>
                      </a:lnTo>
                      <a:lnTo>
                        <a:pt x="103" y="21"/>
                      </a:lnTo>
                      <a:lnTo>
                        <a:pt x="105" y="26"/>
                      </a:lnTo>
                      <a:lnTo>
                        <a:pt x="109" y="29"/>
                      </a:lnTo>
                      <a:lnTo>
                        <a:pt x="110" y="33"/>
                      </a:lnTo>
                      <a:lnTo>
                        <a:pt x="113" y="36"/>
                      </a:lnTo>
                      <a:lnTo>
                        <a:pt x="115" y="40"/>
                      </a:lnTo>
                      <a:lnTo>
                        <a:pt x="118" y="44"/>
                      </a:lnTo>
                      <a:lnTo>
                        <a:pt x="121" y="48"/>
                      </a:lnTo>
                      <a:lnTo>
                        <a:pt x="124" y="51"/>
                      </a:lnTo>
                      <a:lnTo>
                        <a:pt x="127" y="55"/>
                      </a:lnTo>
                      <a:lnTo>
                        <a:pt x="129" y="59"/>
                      </a:lnTo>
                      <a:lnTo>
                        <a:pt x="132" y="63"/>
                      </a:lnTo>
                      <a:lnTo>
                        <a:pt x="135" y="66"/>
                      </a:lnTo>
                      <a:lnTo>
                        <a:pt x="137" y="70"/>
                      </a:lnTo>
                      <a:lnTo>
                        <a:pt x="140" y="74"/>
                      </a:lnTo>
                      <a:lnTo>
                        <a:pt x="142" y="78"/>
                      </a:lnTo>
                      <a:lnTo>
                        <a:pt x="145" y="81"/>
                      </a:lnTo>
                      <a:lnTo>
                        <a:pt x="146" y="85"/>
                      </a:lnTo>
                      <a:lnTo>
                        <a:pt x="148" y="89"/>
                      </a:lnTo>
                      <a:lnTo>
                        <a:pt x="151" y="93"/>
                      </a:lnTo>
                      <a:lnTo>
                        <a:pt x="147" y="58"/>
                      </a:lnTo>
                    </a:path>
                  </a:pathLst>
                </a:custGeom>
                <a:solidFill>
                  <a:srgbClr val="00CC00"/>
                </a:solidFill>
                <a:ln w="12700" cap="rnd">
                  <a:solidFill>
                    <a:srgbClr val="00CC00"/>
                  </a:solidFill>
                  <a:round/>
                  <a:headEnd/>
                  <a:tailEnd/>
                </a:ln>
              </p:spPr>
              <p:txBody>
                <a:bodyPr/>
                <a:lstStyle/>
                <a:p>
                  <a:endParaRPr lang="en-US"/>
                </a:p>
              </p:txBody>
            </p:sp>
            <p:sp>
              <p:nvSpPr>
                <p:cNvPr id="3258" name="Freeform 868"/>
                <p:cNvSpPr>
                  <a:spLocks/>
                </p:cNvSpPr>
                <p:nvPr/>
              </p:nvSpPr>
              <p:spPr bwMode="auto">
                <a:xfrm>
                  <a:off x="4058" y="1965"/>
                  <a:ext cx="47" cy="605"/>
                </a:xfrm>
                <a:custGeom>
                  <a:avLst/>
                  <a:gdLst>
                    <a:gd name="T0" fmla="*/ 3 w 55"/>
                    <a:gd name="T1" fmla="*/ 11 h 776"/>
                    <a:gd name="T2" fmla="*/ 3 w 55"/>
                    <a:gd name="T3" fmla="*/ 10 h 776"/>
                    <a:gd name="T4" fmla="*/ 3 w 55"/>
                    <a:gd name="T5" fmla="*/ 9 h 776"/>
                    <a:gd name="T6" fmla="*/ 3 w 55"/>
                    <a:gd name="T7" fmla="*/ 9 h 776"/>
                    <a:gd name="T8" fmla="*/ 3 w 55"/>
                    <a:gd name="T9" fmla="*/ 9 h 776"/>
                    <a:gd name="T10" fmla="*/ 3 w 55"/>
                    <a:gd name="T11" fmla="*/ 9 h 776"/>
                    <a:gd name="T12" fmla="*/ 3 w 55"/>
                    <a:gd name="T13" fmla="*/ 8 h 776"/>
                    <a:gd name="T14" fmla="*/ 3 w 55"/>
                    <a:gd name="T15" fmla="*/ 7 h 776"/>
                    <a:gd name="T16" fmla="*/ 3 w 55"/>
                    <a:gd name="T17" fmla="*/ 7 h 776"/>
                    <a:gd name="T18" fmla="*/ 3 w 55"/>
                    <a:gd name="T19" fmla="*/ 7 h 776"/>
                    <a:gd name="T20" fmla="*/ 3 w 55"/>
                    <a:gd name="T21" fmla="*/ 7 h 776"/>
                    <a:gd name="T22" fmla="*/ 2 w 55"/>
                    <a:gd name="T23" fmla="*/ 5 h 776"/>
                    <a:gd name="T24" fmla="*/ 0 w 55"/>
                    <a:gd name="T25" fmla="*/ 5 h 776"/>
                    <a:gd name="T26" fmla="*/ 0 w 55"/>
                    <a:gd name="T27" fmla="*/ 5 h 776"/>
                    <a:gd name="T28" fmla="*/ 0 w 55"/>
                    <a:gd name="T29" fmla="*/ 4 h 776"/>
                    <a:gd name="T30" fmla="*/ 0 w 55"/>
                    <a:gd name="T31" fmla="*/ 4 h 776"/>
                    <a:gd name="T32" fmla="*/ 3 w 55"/>
                    <a:gd name="T33" fmla="*/ 4 h 776"/>
                    <a:gd name="T34" fmla="*/ 3 w 55"/>
                    <a:gd name="T35" fmla="*/ 3 h 776"/>
                    <a:gd name="T36" fmla="*/ 3 w 55"/>
                    <a:gd name="T37" fmla="*/ 3 h 776"/>
                    <a:gd name="T38" fmla="*/ 3 w 55"/>
                    <a:gd name="T39" fmla="*/ 2 h 776"/>
                    <a:gd name="T40" fmla="*/ 3 w 55"/>
                    <a:gd name="T41" fmla="*/ 2 h 776"/>
                    <a:gd name="T42" fmla="*/ 3 w 55"/>
                    <a:gd name="T43" fmla="*/ 2 h 776"/>
                    <a:gd name="T44" fmla="*/ 3 w 55"/>
                    <a:gd name="T45" fmla="*/ 2 h 776"/>
                    <a:gd name="T46" fmla="*/ 3 w 55"/>
                    <a:gd name="T47" fmla="*/ 2 h 776"/>
                    <a:gd name="T48" fmla="*/ 3 w 55"/>
                    <a:gd name="T49" fmla="*/ 2 h 776"/>
                    <a:gd name="T50" fmla="*/ 3 w 55"/>
                    <a:gd name="T51" fmla="*/ 2 h 776"/>
                    <a:gd name="T52" fmla="*/ 3 w 55"/>
                    <a:gd name="T53" fmla="*/ 2 h 776"/>
                    <a:gd name="T54" fmla="*/ 3 w 55"/>
                    <a:gd name="T55" fmla="*/ 2 h 776"/>
                    <a:gd name="T56" fmla="*/ 3 w 55"/>
                    <a:gd name="T57" fmla="*/ 2 h 776"/>
                    <a:gd name="T58" fmla="*/ 3 w 55"/>
                    <a:gd name="T59" fmla="*/ 2 h 776"/>
                    <a:gd name="T60" fmla="*/ 3 w 55"/>
                    <a:gd name="T61" fmla="*/ 2 h 776"/>
                    <a:gd name="T62" fmla="*/ 3 w 55"/>
                    <a:gd name="T63" fmla="*/ 2 h 776"/>
                    <a:gd name="T64" fmla="*/ 3 w 55"/>
                    <a:gd name="T65" fmla="*/ 2 h 776"/>
                    <a:gd name="T66" fmla="*/ 3 w 55"/>
                    <a:gd name="T67" fmla="*/ 2 h 776"/>
                    <a:gd name="T68" fmla="*/ 3 w 55"/>
                    <a:gd name="T69" fmla="*/ 2 h 776"/>
                    <a:gd name="T70" fmla="*/ 3 w 55"/>
                    <a:gd name="T71" fmla="*/ 3 h 776"/>
                    <a:gd name="T72" fmla="*/ 3 w 55"/>
                    <a:gd name="T73" fmla="*/ 3 h 776"/>
                    <a:gd name="T74" fmla="*/ 3 w 55"/>
                    <a:gd name="T75" fmla="*/ 4 h 776"/>
                    <a:gd name="T76" fmla="*/ 3 w 55"/>
                    <a:gd name="T77" fmla="*/ 4 h 776"/>
                    <a:gd name="T78" fmla="*/ 3 w 55"/>
                    <a:gd name="T79" fmla="*/ 4 h 776"/>
                    <a:gd name="T80" fmla="*/ 3 w 55"/>
                    <a:gd name="T81" fmla="*/ 5 h 776"/>
                    <a:gd name="T82" fmla="*/ 3 w 55"/>
                    <a:gd name="T83" fmla="*/ 5 h 776"/>
                    <a:gd name="T84" fmla="*/ 3 w 55"/>
                    <a:gd name="T85" fmla="*/ 5 h 776"/>
                    <a:gd name="T86" fmla="*/ 3 w 55"/>
                    <a:gd name="T87" fmla="*/ 5 h 776"/>
                    <a:gd name="T88" fmla="*/ 3 w 55"/>
                    <a:gd name="T89" fmla="*/ 7 h 776"/>
                    <a:gd name="T90" fmla="*/ 3 w 55"/>
                    <a:gd name="T91" fmla="*/ 7 h 776"/>
                    <a:gd name="T92" fmla="*/ 3 w 55"/>
                    <a:gd name="T93" fmla="*/ 7 h 776"/>
                    <a:gd name="T94" fmla="*/ 3 w 55"/>
                    <a:gd name="T95" fmla="*/ 7 h 776"/>
                    <a:gd name="T96" fmla="*/ 3 w 55"/>
                    <a:gd name="T97" fmla="*/ 7 h 776"/>
                    <a:gd name="T98" fmla="*/ 3 w 55"/>
                    <a:gd name="T99" fmla="*/ 9 h 776"/>
                    <a:gd name="T100" fmla="*/ 3 w 55"/>
                    <a:gd name="T101" fmla="*/ 9 h 776"/>
                    <a:gd name="T102" fmla="*/ 3 w 55"/>
                    <a:gd name="T103" fmla="*/ 9 h 776"/>
                    <a:gd name="T104" fmla="*/ 3 w 55"/>
                    <a:gd name="T105" fmla="*/ 9 h 776"/>
                    <a:gd name="T106" fmla="*/ 3 w 55"/>
                    <a:gd name="T107" fmla="*/ 9 h 776"/>
                    <a:gd name="T108" fmla="*/ 3 w 55"/>
                    <a:gd name="T109" fmla="*/ 9 h 776"/>
                    <a:gd name="T110" fmla="*/ 3 w 55"/>
                    <a:gd name="T111" fmla="*/ 11 h 776"/>
                    <a:gd name="T112" fmla="*/ 3 w 55"/>
                    <a:gd name="T113" fmla="*/ 11 h 776"/>
                    <a:gd name="T114" fmla="*/ 3 w 55"/>
                    <a:gd name="T115" fmla="*/ 11 h 776"/>
                    <a:gd name="T116" fmla="*/ 3 w 55"/>
                    <a:gd name="T117" fmla="*/ 12 h 776"/>
                    <a:gd name="T118" fmla="*/ 3 w 55"/>
                    <a:gd name="T119" fmla="*/ 11 h 77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55"/>
                    <a:gd name="T181" fmla="*/ 0 h 776"/>
                    <a:gd name="T182" fmla="*/ 55 w 55"/>
                    <a:gd name="T183" fmla="*/ 776 h 77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55" h="776">
                      <a:moveTo>
                        <a:pt x="21" y="751"/>
                      </a:moveTo>
                      <a:lnTo>
                        <a:pt x="19" y="745"/>
                      </a:lnTo>
                      <a:lnTo>
                        <a:pt x="19" y="740"/>
                      </a:lnTo>
                      <a:lnTo>
                        <a:pt x="19" y="734"/>
                      </a:lnTo>
                      <a:lnTo>
                        <a:pt x="19" y="727"/>
                      </a:lnTo>
                      <a:lnTo>
                        <a:pt x="19" y="721"/>
                      </a:lnTo>
                      <a:lnTo>
                        <a:pt x="19" y="716"/>
                      </a:lnTo>
                      <a:lnTo>
                        <a:pt x="19" y="709"/>
                      </a:lnTo>
                      <a:lnTo>
                        <a:pt x="19" y="698"/>
                      </a:lnTo>
                      <a:lnTo>
                        <a:pt x="19" y="686"/>
                      </a:lnTo>
                      <a:lnTo>
                        <a:pt x="19" y="681"/>
                      </a:lnTo>
                      <a:lnTo>
                        <a:pt x="17" y="675"/>
                      </a:lnTo>
                      <a:lnTo>
                        <a:pt x="17" y="668"/>
                      </a:lnTo>
                      <a:lnTo>
                        <a:pt x="17" y="661"/>
                      </a:lnTo>
                      <a:lnTo>
                        <a:pt x="15" y="655"/>
                      </a:lnTo>
                      <a:lnTo>
                        <a:pt x="15" y="650"/>
                      </a:lnTo>
                      <a:lnTo>
                        <a:pt x="15" y="644"/>
                      </a:lnTo>
                      <a:lnTo>
                        <a:pt x="15" y="638"/>
                      </a:lnTo>
                      <a:lnTo>
                        <a:pt x="15" y="631"/>
                      </a:lnTo>
                      <a:lnTo>
                        <a:pt x="15" y="620"/>
                      </a:lnTo>
                      <a:lnTo>
                        <a:pt x="15" y="609"/>
                      </a:lnTo>
                      <a:lnTo>
                        <a:pt x="15" y="600"/>
                      </a:lnTo>
                      <a:lnTo>
                        <a:pt x="15" y="590"/>
                      </a:lnTo>
                      <a:lnTo>
                        <a:pt x="15" y="583"/>
                      </a:lnTo>
                      <a:lnTo>
                        <a:pt x="15" y="578"/>
                      </a:lnTo>
                      <a:lnTo>
                        <a:pt x="15" y="570"/>
                      </a:lnTo>
                      <a:lnTo>
                        <a:pt x="15" y="563"/>
                      </a:lnTo>
                      <a:lnTo>
                        <a:pt x="15" y="554"/>
                      </a:lnTo>
                      <a:lnTo>
                        <a:pt x="15" y="546"/>
                      </a:lnTo>
                      <a:lnTo>
                        <a:pt x="15" y="541"/>
                      </a:lnTo>
                      <a:lnTo>
                        <a:pt x="15" y="535"/>
                      </a:lnTo>
                      <a:lnTo>
                        <a:pt x="15" y="530"/>
                      </a:lnTo>
                      <a:lnTo>
                        <a:pt x="15" y="520"/>
                      </a:lnTo>
                      <a:lnTo>
                        <a:pt x="14" y="511"/>
                      </a:lnTo>
                      <a:lnTo>
                        <a:pt x="14" y="504"/>
                      </a:lnTo>
                      <a:lnTo>
                        <a:pt x="14" y="496"/>
                      </a:lnTo>
                      <a:lnTo>
                        <a:pt x="14" y="491"/>
                      </a:lnTo>
                      <a:lnTo>
                        <a:pt x="14" y="485"/>
                      </a:lnTo>
                      <a:lnTo>
                        <a:pt x="12" y="476"/>
                      </a:lnTo>
                      <a:lnTo>
                        <a:pt x="12" y="471"/>
                      </a:lnTo>
                      <a:lnTo>
                        <a:pt x="10" y="463"/>
                      </a:lnTo>
                      <a:lnTo>
                        <a:pt x="8" y="454"/>
                      </a:lnTo>
                      <a:lnTo>
                        <a:pt x="8" y="447"/>
                      </a:lnTo>
                      <a:lnTo>
                        <a:pt x="8" y="441"/>
                      </a:lnTo>
                      <a:lnTo>
                        <a:pt x="8" y="435"/>
                      </a:lnTo>
                      <a:lnTo>
                        <a:pt x="6" y="424"/>
                      </a:lnTo>
                      <a:lnTo>
                        <a:pt x="4" y="417"/>
                      </a:lnTo>
                      <a:lnTo>
                        <a:pt x="2" y="410"/>
                      </a:lnTo>
                      <a:lnTo>
                        <a:pt x="0" y="402"/>
                      </a:lnTo>
                      <a:lnTo>
                        <a:pt x="0" y="395"/>
                      </a:lnTo>
                      <a:lnTo>
                        <a:pt x="0" y="388"/>
                      </a:lnTo>
                      <a:lnTo>
                        <a:pt x="0" y="380"/>
                      </a:lnTo>
                      <a:lnTo>
                        <a:pt x="0" y="373"/>
                      </a:lnTo>
                      <a:lnTo>
                        <a:pt x="0" y="365"/>
                      </a:lnTo>
                      <a:lnTo>
                        <a:pt x="0" y="360"/>
                      </a:lnTo>
                      <a:lnTo>
                        <a:pt x="0" y="354"/>
                      </a:lnTo>
                      <a:lnTo>
                        <a:pt x="0" y="349"/>
                      </a:lnTo>
                      <a:lnTo>
                        <a:pt x="0" y="343"/>
                      </a:lnTo>
                      <a:lnTo>
                        <a:pt x="0" y="338"/>
                      </a:lnTo>
                      <a:lnTo>
                        <a:pt x="0" y="328"/>
                      </a:lnTo>
                      <a:lnTo>
                        <a:pt x="0" y="317"/>
                      </a:lnTo>
                      <a:lnTo>
                        <a:pt x="0" y="310"/>
                      </a:lnTo>
                      <a:lnTo>
                        <a:pt x="0" y="304"/>
                      </a:lnTo>
                      <a:lnTo>
                        <a:pt x="0" y="299"/>
                      </a:lnTo>
                      <a:lnTo>
                        <a:pt x="0" y="292"/>
                      </a:lnTo>
                      <a:lnTo>
                        <a:pt x="2" y="282"/>
                      </a:lnTo>
                      <a:lnTo>
                        <a:pt x="4" y="275"/>
                      </a:lnTo>
                      <a:lnTo>
                        <a:pt x="4" y="269"/>
                      </a:lnTo>
                      <a:lnTo>
                        <a:pt x="6" y="262"/>
                      </a:lnTo>
                      <a:lnTo>
                        <a:pt x="8" y="253"/>
                      </a:lnTo>
                      <a:lnTo>
                        <a:pt x="10" y="247"/>
                      </a:lnTo>
                      <a:lnTo>
                        <a:pt x="10" y="238"/>
                      </a:lnTo>
                      <a:lnTo>
                        <a:pt x="12" y="231"/>
                      </a:lnTo>
                      <a:lnTo>
                        <a:pt x="12" y="223"/>
                      </a:lnTo>
                      <a:lnTo>
                        <a:pt x="12" y="218"/>
                      </a:lnTo>
                      <a:lnTo>
                        <a:pt x="12" y="210"/>
                      </a:lnTo>
                      <a:lnTo>
                        <a:pt x="12" y="205"/>
                      </a:lnTo>
                      <a:lnTo>
                        <a:pt x="12" y="199"/>
                      </a:lnTo>
                      <a:lnTo>
                        <a:pt x="12" y="194"/>
                      </a:lnTo>
                      <a:lnTo>
                        <a:pt x="12" y="188"/>
                      </a:lnTo>
                      <a:lnTo>
                        <a:pt x="12" y="183"/>
                      </a:lnTo>
                      <a:lnTo>
                        <a:pt x="12" y="177"/>
                      </a:lnTo>
                      <a:lnTo>
                        <a:pt x="12" y="170"/>
                      </a:lnTo>
                      <a:lnTo>
                        <a:pt x="12" y="164"/>
                      </a:lnTo>
                      <a:lnTo>
                        <a:pt x="12" y="159"/>
                      </a:lnTo>
                      <a:lnTo>
                        <a:pt x="12" y="151"/>
                      </a:lnTo>
                      <a:lnTo>
                        <a:pt x="12" y="144"/>
                      </a:lnTo>
                      <a:lnTo>
                        <a:pt x="12" y="137"/>
                      </a:lnTo>
                      <a:lnTo>
                        <a:pt x="12" y="129"/>
                      </a:lnTo>
                      <a:lnTo>
                        <a:pt x="12" y="124"/>
                      </a:lnTo>
                      <a:lnTo>
                        <a:pt x="12" y="114"/>
                      </a:lnTo>
                      <a:lnTo>
                        <a:pt x="12" y="107"/>
                      </a:lnTo>
                      <a:lnTo>
                        <a:pt x="12" y="101"/>
                      </a:lnTo>
                      <a:lnTo>
                        <a:pt x="12" y="96"/>
                      </a:lnTo>
                      <a:lnTo>
                        <a:pt x="12" y="89"/>
                      </a:lnTo>
                      <a:lnTo>
                        <a:pt x="12" y="81"/>
                      </a:lnTo>
                      <a:lnTo>
                        <a:pt x="12" y="76"/>
                      </a:lnTo>
                      <a:lnTo>
                        <a:pt x="12" y="70"/>
                      </a:lnTo>
                      <a:lnTo>
                        <a:pt x="12" y="65"/>
                      </a:lnTo>
                      <a:lnTo>
                        <a:pt x="12" y="59"/>
                      </a:lnTo>
                      <a:lnTo>
                        <a:pt x="12" y="52"/>
                      </a:lnTo>
                      <a:lnTo>
                        <a:pt x="10" y="46"/>
                      </a:lnTo>
                      <a:lnTo>
                        <a:pt x="10" y="41"/>
                      </a:lnTo>
                      <a:lnTo>
                        <a:pt x="10" y="33"/>
                      </a:lnTo>
                      <a:lnTo>
                        <a:pt x="10" y="28"/>
                      </a:lnTo>
                      <a:lnTo>
                        <a:pt x="10" y="22"/>
                      </a:lnTo>
                      <a:lnTo>
                        <a:pt x="10" y="17"/>
                      </a:lnTo>
                      <a:lnTo>
                        <a:pt x="10" y="11"/>
                      </a:lnTo>
                      <a:lnTo>
                        <a:pt x="12" y="6"/>
                      </a:lnTo>
                      <a:lnTo>
                        <a:pt x="17" y="2"/>
                      </a:lnTo>
                      <a:lnTo>
                        <a:pt x="23" y="0"/>
                      </a:lnTo>
                      <a:lnTo>
                        <a:pt x="25" y="6"/>
                      </a:lnTo>
                      <a:lnTo>
                        <a:pt x="25" y="11"/>
                      </a:lnTo>
                      <a:lnTo>
                        <a:pt x="25" y="17"/>
                      </a:lnTo>
                      <a:lnTo>
                        <a:pt x="27" y="22"/>
                      </a:lnTo>
                      <a:lnTo>
                        <a:pt x="27" y="28"/>
                      </a:lnTo>
                      <a:lnTo>
                        <a:pt x="27" y="33"/>
                      </a:lnTo>
                      <a:lnTo>
                        <a:pt x="27" y="39"/>
                      </a:lnTo>
                      <a:lnTo>
                        <a:pt x="27" y="44"/>
                      </a:lnTo>
                      <a:lnTo>
                        <a:pt x="27" y="50"/>
                      </a:lnTo>
                      <a:lnTo>
                        <a:pt x="27" y="57"/>
                      </a:lnTo>
                      <a:lnTo>
                        <a:pt x="27" y="65"/>
                      </a:lnTo>
                      <a:lnTo>
                        <a:pt x="27" y="72"/>
                      </a:lnTo>
                      <a:lnTo>
                        <a:pt x="27" y="79"/>
                      </a:lnTo>
                      <a:lnTo>
                        <a:pt x="27" y="87"/>
                      </a:lnTo>
                      <a:lnTo>
                        <a:pt x="27" y="92"/>
                      </a:lnTo>
                      <a:lnTo>
                        <a:pt x="27" y="98"/>
                      </a:lnTo>
                      <a:lnTo>
                        <a:pt x="27" y="105"/>
                      </a:lnTo>
                      <a:lnTo>
                        <a:pt x="27" y="113"/>
                      </a:lnTo>
                      <a:lnTo>
                        <a:pt x="27" y="120"/>
                      </a:lnTo>
                      <a:lnTo>
                        <a:pt x="27" y="127"/>
                      </a:lnTo>
                      <a:lnTo>
                        <a:pt x="27" y="135"/>
                      </a:lnTo>
                      <a:lnTo>
                        <a:pt x="27" y="140"/>
                      </a:lnTo>
                      <a:lnTo>
                        <a:pt x="27" y="148"/>
                      </a:lnTo>
                      <a:lnTo>
                        <a:pt x="27" y="155"/>
                      </a:lnTo>
                      <a:lnTo>
                        <a:pt x="27" y="161"/>
                      </a:lnTo>
                      <a:lnTo>
                        <a:pt x="27" y="168"/>
                      </a:lnTo>
                      <a:lnTo>
                        <a:pt x="27" y="173"/>
                      </a:lnTo>
                      <a:lnTo>
                        <a:pt x="27" y="179"/>
                      </a:lnTo>
                      <a:lnTo>
                        <a:pt x="27" y="185"/>
                      </a:lnTo>
                      <a:lnTo>
                        <a:pt x="27" y="190"/>
                      </a:lnTo>
                      <a:lnTo>
                        <a:pt x="27" y="197"/>
                      </a:lnTo>
                      <a:lnTo>
                        <a:pt x="27" y="203"/>
                      </a:lnTo>
                      <a:lnTo>
                        <a:pt x="27" y="209"/>
                      </a:lnTo>
                      <a:lnTo>
                        <a:pt x="27" y="218"/>
                      </a:lnTo>
                      <a:lnTo>
                        <a:pt x="27" y="223"/>
                      </a:lnTo>
                      <a:lnTo>
                        <a:pt x="27" y="231"/>
                      </a:lnTo>
                      <a:lnTo>
                        <a:pt x="27" y="236"/>
                      </a:lnTo>
                      <a:lnTo>
                        <a:pt x="27" y="242"/>
                      </a:lnTo>
                      <a:lnTo>
                        <a:pt x="27" y="249"/>
                      </a:lnTo>
                      <a:lnTo>
                        <a:pt x="27" y="255"/>
                      </a:lnTo>
                      <a:lnTo>
                        <a:pt x="27" y="262"/>
                      </a:lnTo>
                      <a:lnTo>
                        <a:pt x="27" y="268"/>
                      </a:lnTo>
                      <a:lnTo>
                        <a:pt x="27" y="273"/>
                      </a:lnTo>
                      <a:lnTo>
                        <a:pt x="27" y="279"/>
                      </a:lnTo>
                      <a:lnTo>
                        <a:pt x="27" y="284"/>
                      </a:lnTo>
                      <a:lnTo>
                        <a:pt x="27" y="290"/>
                      </a:lnTo>
                      <a:lnTo>
                        <a:pt x="27" y="295"/>
                      </a:lnTo>
                      <a:lnTo>
                        <a:pt x="27" y="303"/>
                      </a:lnTo>
                      <a:lnTo>
                        <a:pt x="27" y="310"/>
                      </a:lnTo>
                      <a:lnTo>
                        <a:pt x="27" y="316"/>
                      </a:lnTo>
                      <a:lnTo>
                        <a:pt x="27" y="323"/>
                      </a:lnTo>
                      <a:lnTo>
                        <a:pt x="27" y="330"/>
                      </a:lnTo>
                      <a:lnTo>
                        <a:pt x="27" y="338"/>
                      </a:lnTo>
                      <a:lnTo>
                        <a:pt x="27" y="345"/>
                      </a:lnTo>
                      <a:lnTo>
                        <a:pt x="27" y="352"/>
                      </a:lnTo>
                      <a:lnTo>
                        <a:pt x="27" y="358"/>
                      </a:lnTo>
                      <a:lnTo>
                        <a:pt x="27" y="364"/>
                      </a:lnTo>
                      <a:lnTo>
                        <a:pt x="27" y="371"/>
                      </a:lnTo>
                      <a:lnTo>
                        <a:pt x="27" y="376"/>
                      </a:lnTo>
                      <a:lnTo>
                        <a:pt x="27" y="384"/>
                      </a:lnTo>
                      <a:lnTo>
                        <a:pt x="27" y="391"/>
                      </a:lnTo>
                      <a:lnTo>
                        <a:pt x="27" y="397"/>
                      </a:lnTo>
                      <a:lnTo>
                        <a:pt x="27" y="404"/>
                      </a:lnTo>
                      <a:lnTo>
                        <a:pt x="27" y="411"/>
                      </a:lnTo>
                      <a:lnTo>
                        <a:pt x="27" y="419"/>
                      </a:lnTo>
                      <a:lnTo>
                        <a:pt x="27" y="428"/>
                      </a:lnTo>
                      <a:lnTo>
                        <a:pt x="27" y="434"/>
                      </a:lnTo>
                      <a:lnTo>
                        <a:pt x="27" y="441"/>
                      </a:lnTo>
                      <a:lnTo>
                        <a:pt x="27" y="448"/>
                      </a:lnTo>
                      <a:lnTo>
                        <a:pt x="27" y="454"/>
                      </a:lnTo>
                      <a:lnTo>
                        <a:pt x="27" y="461"/>
                      </a:lnTo>
                      <a:lnTo>
                        <a:pt x="27" y="467"/>
                      </a:lnTo>
                      <a:lnTo>
                        <a:pt x="29" y="474"/>
                      </a:lnTo>
                      <a:lnTo>
                        <a:pt x="29" y="480"/>
                      </a:lnTo>
                      <a:lnTo>
                        <a:pt x="29" y="485"/>
                      </a:lnTo>
                      <a:lnTo>
                        <a:pt x="31" y="491"/>
                      </a:lnTo>
                      <a:lnTo>
                        <a:pt x="31" y="496"/>
                      </a:lnTo>
                      <a:lnTo>
                        <a:pt x="33" y="502"/>
                      </a:lnTo>
                      <a:lnTo>
                        <a:pt x="33" y="507"/>
                      </a:lnTo>
                      <a:lnTo>
                        <a:pt x="35" y="515"/>
                      </a:lnTo>
                      <a:lnTo>
                        <a:pt x="37" y="520"/>
                      </a:lnTo>
                      <a:lnTo>
                        <a:pt x="37" y="526"/>
                      </a:lnTo>
                      <a:lnTo>
                        <a:pt x="37" y="531"/>
                      </a:lnTo>
                      <a:lnTo>
                        <a:pt x="39" y="537"/>
                      </a:lnTo>
                      <a:lnTo>
                        <a:pt x="39" y="543"/>
                      </a:lnTo>
                      <a:lnTo>
                        <a:pt x="39" y="548"/>
                      </a:lnTo>
                      <a:lnTo>
                        <a:pt x="39" y="554"/>
                      </a:lnTo>
                      <a:lnTo>
                        <a:pt x="41" y="559"/>
                      </a:lnTo>
                      <a:lnTo>
                        <a:pt x="41" y="566"/>
                      </a:lnTo>
                      <a:lnTo>
                        <a:pt x="41" y="574"/>
                      </a:lnTo>
                      <a:lnTo>
                        <a:pt x="41" y="581"/>
                      </a:lnTo>
                      <a:lnTo>
                        <a:pt x="41" y="589"/>
                      </a:lnTo>
                      <a:lnTo>
                        <a:pt x="42" y="594"/>
                      </a:lnTo>
                      <a:lnTo>
                        <a:pt x="42" y="600"/>
                      </a:lnTo>
                      <a:lnTo>
                        <a:pt x="42" y="605"/>
                      </a:lnTo>
                      <a:lnTo>
                        <a:pt x="42" y="611"/>
                      </a:lnTo>
                      <a:lnTo>
                        <a:pt x="44" y="618"/>
                      </a:lnTo>
                      <a:lnTo>
                        <a:pt x="44" y="626"/>
                      </a:lnTo>
                      <a:lnTo>
                        <a:pt x="48" y="637"/>
                      </a:lnTo>
                      <a:lnTo>
                        <a:pt x="48" y="644"/>
                      </a:lnTo>
                      <a:lnTo>
                        <a:pt x="50" y="650"/>
                      </a:lnTo>
                      <a:lnTo>
                        <a:pt x="50" y="655"/>
                      </a:lnTo>
                      <a:lnTo>
                        <a:pt x="52" y="661"/>
                      </a:lnTo>
                      <a:lnTo>
                        <a:pt x="52" y="666"/>
                      </a:lnTo>
                      <a:lnTo>
                        <a:pt x="52" y="672"/>
                      </a:lnTo>
                      <a:lnTo>
                        <a:pt x="52" y="677"/>
                      </a:lnTo>
                      <a:lnTo>
                        <a:pt x="54" y="685"/>
                      </a:lnTo>
                      <a:lnTo>
                        <a:pt x="54" y="692"/>
                      </a:lnTo>
                      <a:lnTo>
                        <a:pt x="54" y="699"/>
                      </a:lnTo>
                      <a:lnTo>
                        <a:pt x="54" y="709"/>
                      </a:lnTo>
                      <a:lnTo>
                        <a:pt x="54" y="714"/>
                      </a:lnTo>
                      <a:lnTo>
                        <a:pt x="54" y="721"/>
                      </a:lnTo>
                      <a:lnTo>
                        <a:pt x="54" y="727"/>
                      </a:lnTo>
                      <a:lnTo>
                        <a:pt x="54" y="733"/>
                      </a:lnTo>
                      <a:lnTo>
                        <a:pt x="54" y="738"/>
                      </a:lnTo>
                      <a:lnTo>
                        <a:pt x="54" y="744"/>
                      </a:lnTo>
                      <a:lnTo>
                        <a:pt x="54" y="751"/>
                      </a:lnTo>
                      <a:lnTo>
                        <a:pt x="54" y="757"/>
                      </a:lnTo>
                      <a:lnTo>
                        <a:pt x="54" y="762"/>
                      </a:lnTo>
                      <a:lnTo>
                        <a:pt x="54" y="768"/>
                      </a:lnTo>
                      <a:lnTo>
                        <a:pt x="48" y="771"/>
                      </a:lnTo>
                      <a:lnTo>
                        <a:pt x="42" y="773"/>
                      </a:lnTo>
                      <a:lnTo>
                        <a:pt x="37" y="775"/>
                      </a:lnTo>
                      <a:lnTo>
                        <a:pt x="31" y="775"/>
                      </a:lnTo>
                      <a:lnTo>
                        <a:pt x="25" y="775"/>
                      </a:lnTo>
                      <a:lnTo>
                        <a:pt x="19" y="775"/>
                      </a:lnTo>
                      <a:lnTo>
                        <a:pt x="15" y="769"/>
                      </a:lnTo>
                      <a:lnTo>
                        <a:pt x="15" y="764"/>
                      </a:lnTo>
                      <a:lnTo>
                        <a:pt x="15" y="758"/>
                      </a:lnTo>
                      <a:lnTo>
                        <a:pt x="15" y="753"/>
                      </a:lnTo>
                      <a:lnTo>
                        <a:pt x="17" y="747"/>
                      </a:lnTo>
                      <a:lnTo>
                        <a:pt x="19" y="742"/>
                      </a:lnTo>
                    </a:path>
                  </a:pathLst>
                </a:custGeom>
                <a:solidFill>
                  <a:srgbClr val="EAEC5E"/>
                </a:solidFill>
                <a:ln w="12700" cap="rnd">
                  <a:solidFill>
                    <a:srgbClr val="00CC00"/>
                  </a:solidFill>
                  <a:round/>
                  <a:headEnd/>
                  <a:tailEnd/>
                </a:ln>
              </p:spPr>
              <p:txBody>
                <a:bodyPr/>
                <a:lstStyle/>
                <a:p>
                  <a:endParaRPr lang="en-US"/>
                </a:p>
              </p:txBody>
            </p:sp>
            <p:sp>
              <p:nvSpPr>
                <p:cNvPr id="3259" name="Freeform 869"/>
                <p:cNvSpPr>
                  <a:spLocks/>
                </p:cNvSpPr>
                <p:nvPr/>
              </p:nvSpPr>
              <p:spPr bwMode="auto">
                <a:xfrm>
                  <a:off x="4015" y="2160"/>
                  <a:ext cx="53" cy="114"/>
                </a:xfrm>
                <a:custGeom>
                  <a:avLst/>
                  <a:gdLst>
                    <a:gd name="T0" fmla="*/ 49 w 53"/>
                    <a:gd name="T1" fmla="*/ 113 h 114"/>
                    <a:gd name="T2" fmla="*/ 51 w 53"/>
                    <a:gd name="T3" fmla="*/ 106 h 114"/>
                    <a:gd name="T4" fmla="*/ 52 w 53"/>
                    <a:gd name="T5" fmla="*/ 100 h 114"/>
                    <a:gd name="T6" fmla="*/ 52 w 53"/>
                    <a:gd name="T7" fmla="*/ 93 h 114"/>
                    <a:gd name="T8" fmla="*/ 52 w 53"/>
                    <a:gd name="T9" fmla="*/ 86 h 114"/>
                    <a:gd name="T10" fmla="*/ 52 w 53"/>
                    <a:gd name="T11" fmla="*/ 80 h 114"/>
                    <a:gd name="T12" fmla="*/ 52 w 53"/>
                    <a:gd name="T13" fmla="*/ 73 h 114"/>
                    <a:gd name="T14" fmla="*/ 50 w 53"/>
                    <a:gd name="T15" fmla="*/ 66 h 114"/>
                    <a:gd name="T16" fmla="*/ 48 w 53"/>
                    <a:gd name="T17" fmla="*/ 60 h 114"/>
                    <a:gd name="T18" fmla="*/ 45 w 53"/>
                    <a:gd name="T19" fmla="*/ 55 h 114"/>
                    <a:gd name="T20" fmla="*/ 43 w 53"/>
                    <a:gd name="T21" fmla="*/ 49 h 114"/>
                    <a:gd name="T22" fmla="*/ 40 w 53"/>
                    <a:gd name="T23" fmla="*/ 44 h 114"/>
                    <a:gd name="T24" fmla="*/ 38 w 53"/>
                    <a:gd name="T25" fmla="*/ 38 h 114"/>
                    <a:gd name="T26" fmla="*/ 35 w 53"/>
                    <a:gd name="T27" fmla="*/ 33 h 114"/>
                    <a:gd name="T28" fmla="*/ 33 w 53"/>
                    <a:gd name="T29" fmla="*/ 27 h 114"/>
                    <a:gd name="T30" fmla="*/ 30 w 53"/>
                    <a:gd name="T31" fmla="*/ 24 h 114"/>
                    <a:gd name="T32" fmla="*/ 27 w 53"/>
                    <a:gd name="T33" fmla="*/ 20 h 114"/>
                    <a:gd name="T34" fmla="*/ 24 w 53"/>
                    <a:gd name="T35" fmla="*/ 16 h 114"/>
                    <a:gd name="T36" fmla="*/ 21 w 53"/>
                    <a:gd name="T37" fmla="*/ 13 h 114"/>
                    <a:gd name="T38" fmla="*/ 18 w 53"/>
                    <a:gd name="T39" fmla="*/ 9 h 114"/>
                    <a:gd name="T40" fmla="*/ 15 w 53"/>
                    <a:gd name="T41" fmla="*/ 7 h 114"/>
                    <a:gd name="T42" fmla="*/ 12 w 53"/>
                    <a:gd name="T43" fmla="*/ 2 h 114"/>
                    <a:gd name="T44" fmla="*/ 9 w 53"/>
                    <a:gd name="T45" fmla="*/ 2 h 114"/>
                    <a:gd name="T46" fmla="*/ 6 w 53"/>
                    <a:gd name="T47" fmla="*/ 0 h 114"/>
                    <a:gd name="T48" fmla="*/ 3 w 53"/>
                    <a:gd name="T49" fmla="*/ 0 h 114"/>
                    <a:gd name="T50" fmla="*/ 0 w 53"/>
                    <a:gd name="T51" fmla="*/ 0 h 114"/>
                    <a:gd name="T52" fmla="*/ 3 w 53"/>
                    <a:gd name="T53" fmla="*/ 2 h 114"/>
                    <a:gd name="T54" fmla="*/ 0 w 53"/>
                    <a:gd name="T55" fmla="*/ 7 h 114"/>
                    <a:gd name="T56" fmla="*/ 0 w 53"/>
                    <a:gd name="T57" fmla="*/ 13 h 114"/>
                    <a:gd name="T58" fmla="*/ 1 w 53"/>
                    <a:gd name="T59" fmla="*/ 20 h 114"/>
                    <a:gd name="T60" fmla="*/ 3 w 53"/>
                    <a:gd name="T61" fmla="*/ 27 h 114"/>
                    <a:gd name="T62" fmla="*/ 4 w 53"/>
                    <a:gd name="T63" fmla="*/ 33 h 114"/>
                    <a:gd name="T64" fmla="*/ 5 w 53"/>
                    <a:gd name="T65" fmla="*/ 40 h 114"/>
                    <a:gd name="T66" fmla="*/ 7 w 53"/>
                    <a:gd name="T67" fmla="*/ 47 h 114"/>
                    <a:gd name="T68" fmla="*/ 10 w 53"/>
                    <a:gd name="T69" fmla="*/ 51 h 114"/>
                    <a:gd name="T70" fmla="*/ 12 w 53"/>
                    <a:gd name="T71" fmla="*/ 58 h 114"/>
                    <a:gd name="T72" fmla="*/ 15 w 53"/>
                    <a:gd name="T73" fmla="*/ 62 h 114"/>
                    <a:gd name="T74" fmla="*/ 18 w 53"/>
                    <a:gd name="T75" fmla="*/ 69 h 114"/>
                    <a:gd name="T76" fmla="*/ 21 w 53"/>
                    <a:gd name="T77" fmla="*/ 73 h 114"/>
                    <a:gd name="T78" fmla="*/ 24 w 53"/>
                    <a:gd name="T79" fmla="*/ 78 h 114"/>
                    <a:gd name="T80" fmla="*/ 26 w 53"/>
                    <a:gd name="T81" fmla="*/ 84 h 114"/>
                    <a:gd name="T82" fmla="*/ 29 w 53"/>
                    <a:gd name="T83" fmla="*/ 86 h 114"/>
                    <a:gd name="T84" fmla="*/ 31 w 53"/>
                    <a:gd name="T85" fmla="*/ 93 h 114"/>
                    <a:gd name="T86" fmla="*/ 34 w 53"/>
                    <a:gd name="T87" fmla="*/ 95 h 114"/>
                    <a:gd name="T88" fmla="*/ 37 w 53"/>
                    <a:gd name="T89" fmla="*/ 102 h 114"/>
                    <a:gd name="T90" fmla="*/ 39 w 53"/>
                    <a:gd name="T91" fmla="*/ 109 h 114"/>
                    <a:gd name="T92" fmla="*/ 42 w 53"/>
                    <a:gd name="T93" fmla="*/ 109 h 114"/>
                    <a:gd name="T94" fmla="*/ 45 w 53"/>
                    <a:gd name="T95" fmla="*/ 113 h 114"/>
                    <a:gd name="T96" fmla="*/ 48 w 53"/>
                    <a:gd name="T97" fmla="*/ 113 h 114"/>
                    <a:gd name="T98" fmla="*/ 51 w 53"/>
                    <a:gd name="T99" fmla="*/ 113 h 114"/>
                    <a:gd name="T100" fmla="*/ 51 w 53"/>
                    <a:gd name="T101" fmla="*/ 106 h 114"/>
                    <a:gd name="T102" fmla="*/ 51 w 53"/>
                    <a:gd name="T103" fmla="*/ 100 h 11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53"/>
                    <a:gd name="T157" fmla="*/ 0 h 114"/>
                    <a:gd name="T158" fmla="*/ 53 w 53"/>
                    <a:gd name="T159" fmla="*/ 114 h 114"/>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53" h="114">
                      <a:moveTo>
                        <a:pt x="49" y="113"/>
                      </a:moveTo>
                      <a:lnTo>
                        <a:pt x="51" y="106"/>
                      </a:lnTo>
                      <a:lnTo>
                        <a:pt x="52" y="100"/>
                      </a:lnTo>
                      <a:lnTo>
                        <a:pt x="52" y="93"/>
                      </a:lnTo>
                      <a:lnTo>
                        <a:pt x="52" y="86"/>
                      </a:lnTo>
                      <a:lnTo>
                        <a:pt x="52" y="80"/>
                      </a:lnTo>
                      <a:lnTo>
                        <a:pt x="52" y="73"/>
                      </a:lnTo>
                      <a:lnTo>
                        <a:pt x="50" y="66"/>
                      </a:lnTo>
                      <a:lnTo>
                        <a:pt x="48" y="60"/>
                      </a:lnTo>
                      <a:lnTo>
                        <a:pt x="45" y="55"/>
                      </a:lnTo>
                      <a:lnTo>
                        <a:pt x="43" y="49"/>
                      </a:lnTo>
                      <a:lnTo>
                        <a:pt x="40" y="44"/>
                      </a:lnTo>
                      <a:lnTo>
                        <a:pt x="38" y="38"/>
                      </a:lnTo>
                      <a:lnTo>
                        <a:pt x="35" y="33"/>
                      </a:lnTo>
                      <a:lnTo>
                        <a:pt x="33" y="27"/>
                      </a:lnTo>
                      <a:lnTo>
                        <a:pt x="30" y="24"/>
                      </a:lnTo>
                      <a:lnTo>
                        <a:pt x="27" y="20"/>
                      </a:lnTo>
                      <a:lnTo>
                        <a:pt x="24" y="16"/>
                      </a:lnTo>
                      <a:lnTo>
                        <a:pt x="21" y="13"/>
                      </a:lnTo>
                      <a:lnTo>
                        <a:pt x="18" y="9"/>
                      </a:lnTo>
                      <a:lnTo>
                        <a:pt x="15" y="7"/>
                      </a:lnTo>
                      <a:lnTo>
                        <a:pt x="12" y="2"/>
                      </a:lnTo>
                      <a:lnTo>
                        <a:pt x="9" y="2"/>
                      </a:lnTo>
                      <a:lnTo>
                        <a:pt x="6" y="0"/>
                      </a:lnTo>
                      <a:lnTo>
                        <a:pt x="3" y="0"/>
                      </a:lnTo>
                      <a:lnTo>
                        <a:pt x="0" y="0"/>
                      </a:lnTo>
                      <a:lnTo>
                        <a:pt x="3" y="2"/>
                      </a:lnTo>
                      <a:lnTo>
                        <a:pt x="0" y="7"/>
                      </a:lnTo>
                      <a:lnTo>
                        <a:pt x="0" y="13"/>
                      </a:lnTo>
                      <a:lnTo>
                        <a:pt x="1" y="20"/>
                      </a:lnTo>
                      <a:lnTo>
                        <a:pt x="3" y="27"/>
                      </a:lnTo>
                      <a:lnTo>
                        <a:pt x="4" y="33"/>
                      </a:lnTo>
                      <a:lnTo>
                        <a:pt x="5" y="40"/>
                      </a:lnTo>
                      <a:lnTo>
                        <a:pt x="7" y="47"/>
                      </a:lnTo>
                      <a:lnTo>
                        <a:pt x="10" y="51"/>
                      </a:lnTo>
                      <a:lnTo>
                        <a:pt x="12" y="58"/>
                      </a:lnTo>
                      <a:lnTo>
                        <a:pt x="15" y="62"/>
                      </a:lnTo>
                      <a:lnTo>
                        <a:pt x="18" y="69"/>
                      </a:lnTo>
                      <a:lnTo>
                        <a:pt x="21" y="73"/>
                      </a:lnTo>
                      <a:lnTo>
                        <a:pt x="24" y="78"/>
                      </a:lnTo>
                      <a:lnTo>
                        <a:pt x="26" y="84"/>
                      </a:lnTo>
                      <a:lnTo>
                        <a:pt x="29" y="86"/>
                      </a:lnTo>
                      <a:lnTo>
                        <a:pt x="31" y="93"/>
                      </a:lnTo>
                      <a:lnTo>
                        <a:pt x="34" y="95"/>
                      </a:lnTo>
                      <a:lnTo>
                        <a:pt x="37" y="102"/>
                      </a:lnTo>
                      <a:lnTo>
                        <a:pt x="39" y="109"/>
                      </a:lnTo>
                      <a:lnTo>
                        <a:pt x="42" y="109"/>
                      </a:lnTo>
                      <a:lnTo>
                        <a:pt x="45" y="113"/>
                      </a:lnTo>
                      <a:lnTo>
                        <a:pt x="48" y="113"/>
                      </a:lnTo>
                      <a:lnTo>
                        <a:pt x="51" y="113"/>
                      </a:lnTo>
                      <a:lnTo>
                        <a:pt x="51" y="106"/>
                      </a:lnTo>
                      <a:lnTo>
                        <a:pt x="51" y="100"/>
                      </a:lnTo>
                    </a:path>
                  </a:pathLst>
                </a:custGeom>
                <a:solidFill>
                  <a:srgbClr val="EAEC5E"/>
                </a:solidFill>
                <a:ln w="12700" cap="rnd">
                  <a:solidFill>
                    <a:schemeClr val="tx1"/>
                  </a:solidFill>
                  <a:round/>
                  <a:headEnd/>
                  <a:tailEnd/>
                </a:ln>
              </p:spPr>
              <p:txBody>
                <a:bodyPr/>
                <a:lstStyle/>
                <a:p>
                  <a:endParaRPr lang="en-US"/>
                </a:p>
              </p:txBody>
            </p:sp>
            <p:grpSp>
              <p:nvGrpSpPr>
                <p:cNvPr id="3260" name="Group 870"/>
                <p:cNvGrpSpPr>
                  <a:grpSpLocks/>
                </p:cNvGrpSpPr>
                <p:nvPr/>
              </p:nvGrpSpPr>
              <p:grpSpPr bwMode="auto">
                <a:xfrm>
                  <a:off x="4029" y="1856"/>
                  <a:ext cx="97" cy="111"/>
                  <a:chOff x="3654" y="1129"/>
                  <a:chExt cx="97" cy="111"/>
                </a:xfrm>
              </p:grpSpPr>
              <p:sp>
                <p:nvSpPr>
                  <p:cNvPr id="3261" name="Freeform 871"/>
                  <p:cNvSpPr>
                    <a:spLocks/>
                  </p:cNvSpPr>
                  <p:nvPr/>
                </p:nvSpPr>
                <p:spPr bwMode="auto">
                  <a:xfrm>
                    <a:off x="3705" y="1214"/>
                    <a:ext cx="46" cy="16"/>
                  </a:xfrm>
                  <a:custGeom>
                    <a:avLst/>
                    <a:gdLst>
                      <a:gd name="T0" fmla="*/ 0 w 46"/>
                      <a:gd name="T1" fmla="*/ 15 h 16"/>
                      <a:gd name="T2" fmla="*/ 2 w 46"/>
                      <a:gd name="T3" fmla="*/ 11 h 16"/>
                      <a:gd name="T4" fmla="*/ 6 w 46"/>
                      <a:gd name="T5" fmla="*/ 10 h 16"/>
                      <a:gd name="T6" fmla="*/ 11 w 46"/>
                      <a:gd name="T7" fmla="*/ 8 h 16"/>
                      <a:gd name="T8" fmla="*/ 16 w 46"/>
                      <a:gd name="T9" fmla="*/ 5 h 16"/>
                      <a:gd name="T10" fmla="*/ 21 w 46"/>
                      <a:gd name="T11" fmla="*/ 3 h 16"/>
                      <a:gd name="T12" fmla="*/ 26 w 46"/>
                      <a:gd name="T13" fmla="*/ 3 h 16"/>
                      <a:gd name="T14" fmla="*/ 30 w 46"/>
                      <a:gd name="T15" fmla="*/ 3 h 16"/>
                      <a:gd name="T16" fmla="*/ 35 w 46"/>
                      <a:gd name="T17" fmla="*/ 0 h 16"/>
                      <a:gd name="T18" fmla="*/ 39 w 46"/>
                      <a:gd name="T19" fmla="*/ 0 h 16"/>
                      <a:gd name="T20" fmla="*/ 44 w 46"/>
                      <a:gd name="T21" fmla="*/ 0 h 16"/>
                      <a:gd name="T22" fmla="*/ 45 w 46"/>
                      <a:gd name="T23" fmla="*/ 0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6"/>
                      <a:gd name="T37" fmla="*/ 0 h 16"/>
                      <a:gd name="T38" fmla="*/ 46 w 46"/>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6" h="16">
                        <a:moveTo>
                          <a:pt x="0" y="15"/>
                        </a:moveTo>
                        <a:lnTo>
                          <a:pt x="2" y="11"/>
                        </a:lnTo>
                        <a:lnTo>
                          <a:pt x="6" y="10"/>
                        </a:lnTo>
                        <a:lnTo>
                          <a:pt x="11" y="8"/>
                        </a:lnTo>
                        <a:lnTo>
                          <a:pt x="16" y="5"/>
                        </a:lnTo>
                        <a:lnTo>
                          <a:pt x="21" y="3"/>
                        </a:lnTo>
                        <a:lnTo>
                          <a:pt x="26" y="3"/>
                        </a:lnTo>
                        <a:lnTo>
                          <a:pt x="30" y="3"/>
                        </a:lnTo>
                        <a:lnTo>
                          <a:pt x="35" y="0"/>
                        </a:lnTo>
                        <a:lnTo>
                          <a:pt x="39" y="0"/>
                        </a:lnTo>
                        <a:lnTo>
                          <a:pt x="44" y="0"/>
                        </a:lnTo>
                        <a:lnTo>
                          <a:pt x="45"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62" name="Freeform 872"/>
                  <p:cNvSpPr>
                    <a:spLocks/>
                  </p:cNvSpPr>
                  <p:nvPr/>
                </p:nvSpPr>
                <p:spPr bwMode="auto">
                  <a:xfrm>
                    <a:off x="3704" y="1172"/>
                    <a:ext cx="42" cy="41"/>
                  </a:xfrm>
                  <a:custGeom>
                    <a:avLst/>
                    <a:gdLst>
                      <a:gd name="T0" fmla="*/ 0 w 42"/>
                      <a:gd name="T1" fmla="*/ 40 h 41"/>
                      <a:gd name="T2" fmla="*/ 2 w 42"/>
                      <a:gd name="T3" fmla="*/ 29 h 41"/>
                      <a:gd name="T4" fmla="*/ 6 w 42"/>
                      <a:gd name="T5" fmla="*/ 27 h 41"/>
                      <a:gd name="T6" fmla="*/ 10 w 42"/>
                      <a:gd name="T7" fmla="*/ 20 h 41"/>
                      <a:gd name="T8" fmla="*/ 14 w 42"/>
                      <a:gd name="T9" fmla="*/ 13 h 41"/>
                      <a:gd name="T10" fmla="*/ 19 w 42"/>
                      <a:gd name="T11" fmla="*/ 7 h 41"/>
                      <a:gd name="T12" fmla="*/ 24 w 42"/>
                      <a:gd name="T13" fmla="*/ 7 h 41"/>
                      <a:gd name="T14" fmla="*/ 27 w 42"/>
                      <a:gd name="T15" fmla="*/ 7 h 41"/>
                      <a:gd name="T16" fmla="*/ 32 w 42"/>
                      <a:gd name="T17" fmla="*/ 0 h 41"/>
                      <a:gd name="T18" fmla="*/ 36 w 42"/>
                      <a:gd name="T19" fmla="*/ 0 h 41"/>
                      <a:gd name="T20" fmla="*/ 40 w 42"/>
                      <a:gd name="T21" fmla="*/ 0 h 41"/>
                      <a:gd name="T22" fmla="*/ 41 w 42"/>
                      <a:gd name="T23" fmla="*/ 0 h 4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2"/>
                      <a:gd name="T37" fmla="*/ 0 h 41"/>
                      <a:gd name="T38" fmla="*/ 42 w 42"/>
                      <a:gd name="T39" fmla="*/ 41 h 4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2" h="41">
                        <a:moveTo>
                          <a:pt x="0" y="40"/>
                        </a:moveTo>
                        <a:lnTo>
                          <a:pt x="2" y="29"/>
                        </a:lnTo>
                        <a:lnTo>
                          <a:pt x="6" y="27"/>
                        </a:lnTo>
                        <a:lnTo>
                          <a:pt x="10" y="20"/>
                        </a:lnTo>
                        <a:lnTo>
                          <a:pt x="14" y="13"/>
                        </a:lnTo>
                        <a:lnTo>
                          <a:pt x="19" y="7"/>
                        </a:lnTo>
                        <a:lnTo>
                          <a:pt x="24" y="7"/>
                        </a:lnTo>
                        <a:lnTo>
                          <a:pt x="27" y="7"/>
                        </a:lnTo>
                        <a:lnTo>
                          <a:pt x="32" y="0"/>
                        </a:lnTo>
                        <a:lnTo>
                          <a:pt x="36" y="0"/>
                        </a:lnTo>
                        <a:lnTo>
                          <a:pt x="40" y="0"/>
                        </a:lnTo>
                        <a:lnTo>
                          <a:pt x="41"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63" name="Freeform 873"/>
                  <p:cNvSpPr>
                    <a:spLocks/>
                  </p:cNvSpPr>
                  <p:nvPr/>
                </p:nvSpPr>
                <p:spPr bwMode="auto">
                  <a:xfrm>
                    <a:off x="3706" y="1144"/>
                    <a:ext cx="30" cy="59"/>
                  </a:xfrm>
                  <a:custGeom>
                    <a:avLst/>
                    <a:gdLst>
                      <a:gd name="T0" fmla="*/ 0 w 30"/>
                      <a:gd name="T1" fmla="*/ 58 h 59"/>
                      <a:gd name="T2" fmla="*/ 2 w 30"/>
                      <a:gd name="T3" fmla="*/ 42 h 59"/>
                      <a:gd name="T4" fmla="*/ 4 w 30"/>
                      <a:gd name="T5" fmla="*/ 39 h 59"/>
                      <a:gd name="T6" fmla="*/ 7 w 30"/>
                      <a:gd name="T7" fmla="*/ 29 h 59"/>
                      <a:gd name="T8" fmla="*/ 10 w 30"/>
                      <a:gd name="T9" fmla="*/ 19 h 59"/>
                      <a:gd name="T10" fmla="*/ 13 w 30"/>
                      <a:gd name="T11" fmla="*/ 10 h 59"/>
                      <a:gd name="T12" fmla="*/ 17 w 30"/>
                      <a:gd name="T13" fmla="*/ 10 h 59"/>
                      <a:gd name="T14" fmla="*/ 19 w 30"/>
                      <a:gd name="T15" fmla="*/ 10 h 59"/>
                      <a:gd name="T16" fmla="*/ 22 w 30"/>
                      <a:gd name="T17" fmla="*/ 0 h 59"/>
                      <a:gd name="T18" fmla="*/ 25 w 30"/>
                      <a:gd name="T19" fmla="*/ 0 h 59"/>
                      <a:gd name="T20" fmla="*/ 28 w 30"/>
                      <a:gd name="T21" fmla="*/ 0 h 59"/>
                      <a:gd name="T22" fmla="*/ 29 w 30"/>
                      <a:gd name="T23" fmla="*/ 0 h 5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0"/>
                      <a:gd name="T37" fmla="*/ 0 h 59"/>
                      <a:gd name="T38" fmla="*/ 30 w 30"/>
                      <a:gd name="T39" fmla="*/ 59 h 5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0" h="59">
                        <a:moveTo>
                          <a:pt x="0" y="58"/>
                        </a:moveTo>
                        <a:lnTo>
                          <a:pt x="2" y="42"/>
                        </a:lnTo>
                        <a:lnTo>
                          <a:pt x="4" y="39"/>
                        </a:lnTo>
                        <a:lnTo>
                          <a:pt x="7" y="29"/>
                        </a:lnTo>
                        <a:lnTo>
                          <a:pt x="10" y="19"/>
                        </a:lnTo>
                        <a:lnTo>
                          <a:pt x="13" y="10"/>
                        </a:lnTo>
                        <a:lnTo>
                          <a:pt x="17" y="10"/>
                        </a:lnTo>
                        <a:lnTo>
                          <a:pt x="19" y="10"/>
                        </a:lnTo>
                        <a:lnTo>
                          <a:pt x="22" y="0"/>
                        </a:lnTo>
                        <a:lnTo>
                          <a:pt x="25" y="0"/>
                        </a:lnTo>
                        <a:lnTo>
                          <a:pt x="28" y="0"/>
                        </a:lnTo>
                        <a:lnTo>
                          <a:pt x="29"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64" name="Freeform 874"/>
                  <p:cNvSpPr>
                    <a:spLocks/>
                  </p:cNvSpPr>
                  <p:nvPr/>
                </p:nvSpPr>
                <p:spPr bwMode="auto">
                  <a:xfrm>
                    <a:off x="3654" y="1214"/>
                    <a:ext cx="46" cy="16"/>
                  </a:xfrm>
                  <a:custGeom>
                    <a:avLst/>
                    <a:gdLst>
                      <a:gd name="T0" fmla="*/ 45 w 46"/>
                      <a:gd name="T1" fmla="*/ 15 h 16"/>
                      <a:gd name="T2" fmla="*/ 43 w 46"/>
                      <a:gd name="T3" fmla="*/ 11 h 16"/>
                      <a:gd name="T4" fmla="*/ 39 w 46"/>
                      <a:gd name="T5" fmla="*/ 10 h 16"/>
                      <a:gd name="T6" fmla="*/ 34 w 46"/>
                      <a:gd name="T7" fmla="*/ 8 h 16"/>
                      <a:gd name="T8" fmla="*/ 29 w 46"/>
                      <a:gd name="T9" fmla="*/ 5 h 16"/>
                      <a:gd name="T10" fmla="*/ 24 w 46"/>
                      <a:gd name="T11" fmla="*/ 3 h 16"/>
                      <a:gd name="T12" fmla="*/ 19 w 46"/>
                      <a:gd name="T13" fmla="*/ 3 h 16"/>
                      <a:gd name="T14" fmla="*/ 15 w 46"/>
                      <a:gd name="T15" fmla="*/ 3 h 16"/>
                      <a:gd name="T16" fmla="*/ 10 w 46"/>
                      <a:gd name="T17" fmla="*/ 0 h 16"/>
                      <a:gd name="T18" fmla="*/ 6 w 46"/>
                      <a:gd name="T19" fmla="*/ 0 h 16"/>
                      <a:gd name="T20" fmla="*/ 1 w 46"/>
                      <a:gd name="T21" fmla="*/ 0 h 16"/>
                      <a:gd name="T22" fmla="*/ 0 w 46"/>
                      <a:gd name="T23" fmla="*/ 0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6"/>
                      <a:gd name="T37" fmla="*/ 0 h 16"/>
                      <a:gd name="T38" fmla="*/ 46 w 46"/>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6" h="16">
                        <a:moveTo>
                          <a:pt x="45" y="15"/>
                        </a:moveTo>
                        <a:lnTo>
                          <a:pt x="43" y="11"/>
                        </a:lnTo>
                        <a:lnTo>
                          <a:pt x="39" y="10"/>
                        </a:lnTo>
                        <a:lnTo>
                          <a:pt x="34" y="8"/>
                        </a:lnTo>
                        <a:lnTo>
                          <a:pt x="29" y="5"/>
                        </a:lnTo>
                        <a:lnTo>
                          <a:pt x="24" y="3"/>
                        </a:lnTo>
                        <a:lnTo>
                          <a:pt x="19" y="3"/>
                        </a:lnTo>
                        <a:lnTo>
                          <a:pt x="15" y="3"/>
                        </a:lnTo>
                        <a:lnTo>
                          <a:pt x="10" y="0"/>
                        </a:lnTo>
                        <a:lnTo>
                          <a:pt x="6" y="0"/>
                        </a:lnTo>
                        <a:lnTo>
                          <a:pt x="1" y="0"/>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65" name="Freeform 875"/>
                  <p:cNvSpPr>
                    <a:spLocks/>
                  </p:cNvSpPr>
                  <p:nvPr/>
                </p:nvSpPr>
                <p:spPr bwMode="auto">
                  <a:xfrm>
                    <a:off x="3657" y="1168"/>
                    <a:ext cx="41" cy="44"/>
                  </a:xfrm>
                  <a:custGeom>
                    <a:avLst/>
                    <a:gdLst>
                      <a:gd name="T0" fmla="*/ 40 w 41"/>
                      <a:gd name="T1" fmla="*/ 43 h 44"/>
                      <a:gd name="T2" fmla="*/ 38 w 41"/>
                      <a:gd name="T3" fmla="*/ 31 h 44"/>
                      <a:gd name="T4" fmla="*/ 34 w 41"/>
                      <a:gd name="T5" fmla="*/ 29 h 44"/>
                      <a:gd name="T6" fmla="*/ 30 w 41"/>
                      <a:gd name="T7" fmla="*/ 22 h 44"/>
                      <a:gd name="T8" fmla="*/ 26 w 41"/>
                      <a:gd name="T9" fmla="*/ 14 h 44"/>
                      <a:gd name="T10" fmla="*/ 22 w 41"/>
                      <a:gd name="T11" fmla="*/ 7 h 44"/>
                      <a:gd name="T12" fmla="*/ 17 w 41"/>
                      <a:gd name="T13" fmla="*/ 7 h 44"/>
                      <a:gd name="T14" fmla="*/ 13 w 41"/>
                      <a:gd name="T15" fmla="*/ 7 h 44"/>
                      <a:gd name="T16" fmla="*/ 9 w 41"/>
                      <a:gd name="T17" fmla="*/ 0 h 44"/>
                      <a:gd name="T18" fmla="*/ 5 w 41"/>
                      <a:gd name="T19" fmla="*/ 0 h 44"/>
                      <a:gd name="T20" fmla="*/ 1 w 41"/>
                      <a:gd name="T21" fmla="*/ 0 h 44"/>
                      <a:gd name="T22" fmla="*/ 0 w 41"/>
                      <a:gd name="T23" fmla="*/ 0 h 4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1"/>
                      <a:gd name="T37" fmla="*/ 0 h 44"/>
                      <a:gd name="T38" fmla="*/ 41 w 41"/>
                      <a:gd name="T39" fmla="*/ 44 h 4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1" h="44">
                        <a:moveTo>
                          <a:pt x="40" y="43"/>
                        </a:moveTo>
                        <a:lnTo>
                          <a:pt x="38" y="31"/>
                        </a:lnTo>
                        <a:lnTo>
                          <a:pt x="34" y="29"/>
                        </a:lnTo>
                        <a:lnTo>
                          <a:pt x="30" y="22"/>
                        </a:lnTo>
                        <a:lnTo>
                          <a:pt x="26" y="14"/>
                        </a:lnTo>
                        <a:lnTo>
                          <a:pt x="22" y="7"/>
                        </a:lnTo>
                        <a:lnTo>
                          <a:pt x="17" y="7"/>
                        </a:lnTo>
                        <a:lnTo>
                          <a:pt x="13" y="7"/>
                        </a:lnTo>
                        <a:lnTo>
                          <a:pt x="9" y="0"/>
                        </a:lnTo>
                        <a:lnTo>
                          <a:pt x="5" y="0"/>
                        </a:lnTo>
                        <a:lnTo>
                          <a:pt x="1" y="0"/>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66" name="Freeform 876"/>
                  <p:cNvSpPr>
                    <a:spLocks/>
                  </p:cNvSpPr>
                  <p:nvPr/>
                </p:nvSpPr>
                <p:spPr bwMode="auto">
                  <a:xfrm>
                    <a:off x="3663" y="1147"/>
                    <a:ext cx="38" cy="56"/>
                  </a:xfrm>
                  <a:custGeom>
                    <a:avLst/>
                    <a:gdLst>
                      <a:gd name="T0" fmla="*/ 37 w 38"/>
                      <a:gd name="T1" fmla="*/ 55 h 56"/>
                      <a:gd name="T2" fmla="*/ 35 w 38"/>
                      <a:gd name="T3" fmla="*/ 40 h 56"/>
                      <a:gd name="T4" fmla="*/ 32 w 38"/>
                      <a:gd name="T5" fmla="*/ 37 h 56"/>
                      <a:gd name="T6" fmla="*/ 28 w 38"/>
                      <a:gd name="T7" fmla="*/ 28 h 56"/>
                      <a:gd name="T8" fmla="*/ 24 w 38"/>
                      <a:gd name="T9" fmla="*/ 18 h 56"/>
                      <a:gd name="T10" fmla="*/ 20 w 38"/>
                      <a:gd name="T11" fmla="*/ 9 h 56"/>
                      <a:gd name="T12" fmla="*/ 16 w 38"/>
                      <a:gd name="T13" fmla="*/ 9 h 56"/>
                      <a:gd name="T14" fmla="*/ 12 w 38"/>
                      <a:gd name="T15" fmla="*/ 9 h 56"/>
                      <a:gd name="T16" fmla="*/ 8 w 38"/>
                      <a:gd name="T17" fmla="*/ 0 h 56"/>
                      <a:gd name="T18" fmla="*/ 5 w 38"/>
                      <a:gd name="T19" fmla="*/ 0 h 56"/>
                      <a:gd name="T20" fmla="*/ 1 w 38"/>
                      <a:gd name="T21" fmla="*/ 0 h 56"/>
                      <a:gd name="T22" fmla="*/ 0 w 38"/>
                      <a:gd name="T23" fmla="*/ 0 h 5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8"/>
                      <a:gd name="T37" fmla="*/ 0 h 56"/>
                      <a:gd name="T38" fmla="*/ 38 w 38"/>
                      <a:gd name="T39" fmla="*/ 56 h 5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8" h="56">
                        <a:moveTo>
                          <a:pt x="37" y="55"/>
                        </a:moveTo>
                        <a:lnTo>
                          <a:pt x="35" y="40"/>
                        </a:lnTo>
                        <a:lnTo>
                          <a:pt x="32" y="37"/>
                        </a:lnTo>
                        <a:lnTo>
                          <a:pt x="28" y="28"/>
                        </a:lnTo>
                        <a:lnTo>
                          <a:pt x="24" y="18"/>
                        </a:lnTo>
                        <a:lnTo>
                          <a:pt x="20" y="9"/>
                        </a:lnTo>
                        <a:lnTo>
                          <a:pt x="16" y="9"/>
                        </a:lnTo>
                        <a:lnTo>
                          <a:pt x="12" y="9"/>
                        </a:lnTo>
                        <a:lnTo>
                          <a:pt x="8" y="0"/>
                        </a:lnTo>
                        <a:lnTo>
                          <a:pt x="5" y="0"/>
                        </a:lnTo>
                        <a:lnTo>
                          <a:pt x="1" y="0"/>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67" name="Line 877"/>
                  <p:cNvSpPr>
                    <a:spLocks noChangeShapeType="1"/>
                  </p:cNvSpPr>
                  <p:nvPr/>
                </p:nvSpPr>
                <p:spPr bwMode="auto">
                  <a:xfrm flipH="1" flipV="1">
                    <a:off x="3701" y="1129"/>
                    <a:ext cx="1" cy="11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68" name="Freeform 878"/>
                  <p:cNvSpPr>
                    <a:spLocks/>
                  </p:cNvSpPr>
                  <p:nvPr/>
                </p:nvSpPr>
                <p:spPr bwMode="auto">
                  <a:xfrm>
                    <a:off x="3705" y="1190"/>
                    <a:ext cx="39" cy="31"/>
                  </a:xfrm>
                  <a:custGeom>
                    <a:avLst/>
                    <a:gdLst>
                      <a:gd name="T0" fmla="*/ 0 w 39"/>
                      <a:gd name="T1" fmla="*/ 30 h 31"/>
                      <a:gd name="T2" fmla="*/ 5 w 39"/>
                      <a:gd name="T3" fmla="*/ 25 h 31"/>
                      <a:gd name="T4" fmla="*/ 7 w 39"/>
                      <a:gd name="T5" fmla="*/ 20 h 31"/>
                      <a:gd name="T6" fmla="*/ 11 w 39"/>
                      <a:gd name="T7" fmla="*/ 17 h 31"/>
                      <a:gd name="T8" fmla="*/ 12 w 39"/>
                      <a:gd name="T9" fmla="*/ 13 h 31"/>
                      <a:gd name="T10" fmla="*/ 16 w 39"/>
                      <a:gd name="T11" fmla="*/ 11 h 31"/>
                      <a:gd name="T12" fmla="*/ 21 w 39"/>
                      <a:gd name="T13" fmla="*/ 6 h 31"/>
                      <a:gd name="T14" fmla="*/ 26 w 39"/>
                      <a:gd name="T15" fmla="*/ 3 h 31"/>
                      <a:gd name="T16" fmla="*/ 30 w 39"/>
                      <a:gd name="T17" fmla="*/ 2 h 31"/>
                      <a:gd name="T18" fmla="*/ 36 w 39"/>
                      <a:gd name="T19" fmla="*/ 1 h 31"/>
                      <a:gd name="T20" fmla="*/ 38 w 39"/>
                      <a:gd name="T21" fmla="*/ 0 h 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9"/>
                      <a:gd name="T34" fmla="*/ 0 h 31"/>
                      <a:gd name="T35" fmla="*/ 39 w 39"/>
                      <a:gd name="T36" fmla="*/ 31 h 3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9" h="31">
                        <a:moveTo>
                          <a:pt x="0" y="30"/>
                        </a:moveTo>
                        <a:lnTo>
                          <a:pt x="5" y="25"/>
                        </a:lnTo>
                        <a:lnTo>
                          <a:pt x="7" y="20"/>
                        </a:lnTo>
                        <a:lnTo>
                          <a:pt x="11" y="17"/>
                        </a:lnTo>
                        <a:lnTo>
                          <a:pt x="12" y="13"/>
                        </a:lnTo>
                        <a:lnTo>
                          <a:pt x="16" y="11"/>
                        </a:lnTo>
                        <a:lnTo>
                          <a:pt x="21" y="6"/>
                        </a:lnTo>
                        <a:lnTo>
                          <a:pt x="26" y="3"/>
                        </a:lnTo>
                        <a:lnTo>
                          <a:pt x="30" y="2"/>
                        </a:lnTo>
                        <a:lnTo>
                          <a:pt x="36" y="1"/>
                        </a:lnTo>
                        <a:lnTo>
                          <a:pt x="38"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69" name="Freeform 879"/>
                  <p:cNvSpPr>
                    <a:spLocks/>
                  </p:cNvSpPr>
                  <p:nvPr/>
                </p:nvSpPr>
                <p:spPr bwMode="auto">
                  <a:xfrm>
                    <a:off x="3662" y="1192"/>
                    <a:ext cx="39" cy="31"/>
                  </a:xfrm>
                  <a:custGeom>
                    <a:avLst/>
                    <a:gdLst>
                      <a:gd name="T0" fmla="*/ 38 w 39"/>
                      <a:gd name="T1" fmla="*/ 30 h 31"/>
                      <a:gd name="T2" fmla="*/ 33 w 39"/>
                      <a:gd name="T3" fmla="*/ 25 h 31"/>
                      <a:gd name="T4" fmla="*/ 31 w 39"/>
                      <a:gd name="T5" fmla="*/ 20 h 31"/>
                      <a:gd name="T6" fmla="*/ 27 w 39"/>
                      <a:gd name="T7" fmla="*/ 17 h 31"/>
                      <a:gd name="T8" fmla="*/ 26 w 39"/>
                      <a:gd name="T9" fmla="*/ 13 h 31"/>
                      <a:gd name="T10" fmla="*/ 22 w 39"/>
                      <a:gd name="T11" fmla="*/ 11 h 31"/>
                      <a:gd name="T12" fmla="*/ 17 w 39"/>
                      <a:gd name="T13" fmla="*/ 6 h 31"/>
                      <a:gd name="T14" fmla="*/ 12 w 39"/>
                      <a:gd name="T15" fmla="*/ 3 h 31"/>
                      <a:gd name="T16" fmla="*/ 8 w 39"/>
                      <a:gd name="T17" fmla="*/ 2 h 31"/>
                      <a:gd name="T18" fmla="*/ 2 w 39"/>
                      <a:gd name="T19" fmla="*/ 1 h 31"/>
                      <a:gd name="T20" fmla="*/ 0 w 39"/>
                      <a:gd name="T21" fmla="*/ 0 h 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9"/>
                      <a:gd name="T34" fmla="*/ 0 h 31"/>
                      <a:gd name="T35" fmla="*/ 39 w 39"/>
                      <a:gd name="T36" fmla="*/ 31 h 3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9" h="31">
                        <a:moveTo>
                          <a:pt x="38" y="30"/>
                        </a:moveTo>
                        <a:lnTo>
                          <a:pt x="33" y="25"/>
                        </a:lnTo>
                        <a:lnTo>
                          <a:pt x="31" y="20"/>
                        </a:lnTo>
                        <a:lnTo>
                          <a:pt x="27" y="17"/>
                        </a:lnTo>
                        <a:lnTo>
                          <a:pt x="26" y="13"/>
                        </a:lnTo>
                        <a:lnTo>
                          <a:pt x="22" y="11"/>
                        </a:lnTo>
                        <a:lnTo>
                          <a:pt x="17" y="6"/>
                        </a:lnTo>
                        <a:lnTo>
                          <a:pt x="12" y="3"/>
                        </a:lnTo>
                        <a:lnTo>
                          <a:pt x="8" y="2"/>
                        </a:lnTo>
                        <a:lnTo>
                          <a:pt x="2" y="1"/>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grpSp>
            <p:nvGrpSpPr>
              <p:cNvPr id="3138" name="Group 880"/>
              <p:cNvGrpSpPr>
                <a:grpSpLocks/>
              </p:cNvGrpSpPr>
              <p:nvPr/>
            </p:nvGrpSpPr>
            <p:grpSpPr bwMode="auto">
              <a:xfrm>
                <a:off x="2940" y="2481"/>
                <a:ext cx="359" cy="714"/>
                <a:chOff x="3897" y="1856"/>
                <a:chExt cx="331" cy="714"/>
              </a:xfrm>
            </p:grpSpPr>
            <p:sp>
              <p:nvSpPr>
                <p:cNvPr id="3234" name="Freeform 881"/>
                <p:cNvSpPr>
                  <a:spLocks/>
                </p:cNvSpPr>
                <p:nvPr/>
              </p:nvSpPr>
              <p:spPr bwMode="auto">
                <a:xfrm>
                  <a:off x="4097" y="2265"/>
                  <a:ext cx="23" cy="36"/>
                </a:xfrm>
                <a:custGeom>
                  <a:avLst/>
                  <a:gdLst>
                    <a:gd name="T0" fmla="*/ 0 w 23"/>
                    <a:gd name="T1" fmla="*/ 35 h 36"/>
                    <a:gd name="T2" fmla="*/ 0 w 23"/>
                    <a:gd name="T3" fmla="*/ 29 h 36"/>
                    <a:gd name="T4" fmla="*/ 0 w 23"/>
                    <a:gd name="T5" fmla="*/ 23 h 36"/>
                    <a:gd name="T6" fmla="*/ 4 w 23"/>
                    <a:gd name="T7" fmla="*/ 16 h 36"/>
                    <a:gd name="T8" fmla="*/ 7 w 23"/>
                    <a:gd name="T9" fmla="*/ 10 h 36"/>
                    <a:gd name="T10" fmla="*/ 13 w 23"/>
                    <a:gd name="T11" fmla="*/ 6 h 36"/>
                    <a:gd name="T12" fmla="*/ 17 w 23"/>
                    <a:gd name="T13" fmla="*/ 0 h 36"/>
                    <a:gd name="T14" fmla="*/ 22 w 23"/>
                    <a:gd name="T15" fmla="*/ 0 h 36"/>
                    <a:gd name="T16" fmla="*/ 22 w 23"/>
                    <a:gd name="T17" fmla="*/ 0 h 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
                    <a:gd name="T28" fmla="*/ 0 h 36"/>
                    <a:gd name="T29" fmla="*/ 23 w 23"/>
                    <a:gd name="T30" fmla="*/ 36 h 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 h="36">
                      <a:moveTo>
                        <a:pt x="0" y="35"/>
                      </a:moveTo>
                      <a:lnTo>
                        <a:pt x="0" y="29"/>
                      </a:lnTo>
                      <a:lnTo>
                        <a:pt x="0" y="23"/>
                      </a:lnTo>
                      <a:lnTo>
                        <a:pt x="4" y="16"/>
                      </a:lnTo>
                      <a:lnTo>
                        <a:pt x="7" y="10"/>
                      </a:lnTo>
                      <a:lnTo>
                        <a:pt x="13" y="6"/>
                      </a:lnTo>
                      <a:lnTo>
                        <a:pt x="17" y="0"/>
                      </a:lnTo>
                      <a:lnTo>
                        <a:pt x="22"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35" name="Freeform 882"/>
                <p:cNvSpPr>
                  <a:spLocks/>
                </p:cNvSpPr>
                <p:nvPr/>
              </p:nvSpPr>
              <p:spPr bwMode="auto">
                <a:xfrm>
                  <a:off x="4060" y="2107"/>
                  <a:ext cx="168" cy="106"/>
                </a:xfrm>
                <a:custGeom>
                  <a:avLst/>
                  <a:gdLst>
                    <a:gd name="T0" fmla="*/ 15 w 168"/>
                    <a:gd name="T1" fmla="*/ 59 h 106"/>
                    <a:gd name="T2" fmla="*/ 21 w 168"/>
                    <a:gd name="T3" fmla="*/ 50 h 106"/>
                    <a:gd name="T4" fmla="*/ 25 w 168"/>
                    <a:gd name="T5" fmla="*/ 42 h 106"/>
                    <a:gd name="T6" fmla="*/ 29 w 168"/>
                    <a:gd name="T7" fmla="*/ 32 h 106"/>
                    <a:gd name="T8" fmla="*/ 36 w 168"/>
                    <a:gd name="T9" fmla="*/ 22 h 106"/>
                    <a:gd name="T10" fmla="*/ 42 w 168"/>
                    <a:gd name="T11" fmla="*/ 14 h 106"/>
                    <a:gd name="T12" fmla="*/ 48 w 168"/>
                    <a:gd name="T13" fmla="*/ 6 h 106"/>
                    <a:gd name="T14" fmla="*/ 56 w 168"/>
                    <a:gd name="T15" fmla="*/ 0 h 106"/>
                    <a:gd name="T16" fmla="*/ 65 w 168"/>
                    <a:gd name="T17" fmla="*/ 0 h 106"/>
                    <a:gd name="T18" fmla="*/ 73 w 168"/>
                    <a:gd name="T19" fmla="*/ 0 h 106"/>
                    <a:gd name="T20" fmla="*/ 83 w 168"/>
                    <a:gd name="T21" fmla="*/ 3 h 106"/>
                    <a:gd name="T22" fmla="*/ 91 w 168"/>
                    <a:gd name="T23" fmla="*/ 7 h 106"/>
                    <a:gd name="T24" fmla="*/ 104 w 168"/>
                    <a:gd name="T25" fmla="*/ 18 h 106"/>
                    <a:gd name="T26" fmla="*/ 114 w 168"/>
                    <a:gd name="T27" fmla="*/ 25 h 106"/>
                    <a:gd name="T28" fmla="*/ 121 w 168"/>
                    <a:gd name="T29" fmla="*/ 32 h 106"/>
                    <a:gd name="T30" fmla="*/ 128 w 168"/>
                    <a:gd name="T31" fmla="*/ 41 h 106"/>
                    <a:gd name="T32" fmla="*/ 136 w 168"/>
                    <a:gd name="T33" fmla="*/ 49 h 106"/>
                    <a:gd name="T34" fmla="*/ 142 w 168"/>
                    <a:gd name="T35" fmla="*/ 57 h 106"/>
                    <a:gd name="T36" fmla="*/ 149 w 168"/>
                    <a:gd name="T37" fmla="*/ 66 h 106"/>
                    <a:gd name="T38" fmla="*/ 154 w 168"/>
                    <a:gd name="T39" fmla="*/ 74 h 106"/>
                    <a:gd name="T40" fmla="*/ 159 w 168"/>
                    <a:gd name="T41" fmla="*/ 84 h 106"/>
                    <a:gd name="T42" fmla="*/ 161 w 168"/>
                    <a:gd name="T43" fmla="*/ 92 h 106"/>
                    <a:gd name="T44" fmla="*/ 166 w 168"/>
                    <a:gd name="T45" fmla="*/ 101 h 106"/>
                    <a:gd name="T46" fmla="*/ 163 w 168"/>
                    <a:gd name="T47" fmla="*/ 104 h 106"/>
                    <a:gd name="T48" fmla="*/ 156 w 168"/>
                    <a:gd name="T49" fmla="*/ 97 h 106"/>
                    <a:gd name="T50" fmla="*/ 147 w 168"/>
                    <a:gd name="T51" fmla="*/ 91 h 106"/>
                    <a:gd name="T52" fmla="*/ 139 w 168"/>
                    <a:gd name="T53" fmla="*/ 87 h 106"/>
                    <a:gd name="T54" fmla="*/ 133 w 168"/>
                    <a:gd name="T55" fmla="*/ 78 h 106"/>
                    <a:gd name="T56" fmla="*/ 125 w 168"/>
                    <a:gd name="T57" fmla="*/ 70 h 106"/>
                    <a:gd name="T58" fmla="*/ 116 w 168"/>
                    <a:gd name="T59" fmla="*/ 62 h 106"/>
                    <a:gd name="T60" fmla="*/ 109 w 168"/>
                    <a:gd name="T61" fmla="*/ 55 h 106"/>
                    <a:gd name="T62" fmla="*/ 101 w 168"/>
                    <a:gd name="T63" fmla="*/ 49 h 106"/>
                    <a:gd name="T64" fmla="*/ 90 w 168"/>
                    <a:gd name="T65" fmla="*/ 39 h 106"/>
                    <a:gd name="T66" fmla="*/ 80 w 168"/>
                    <a:gd name="T67" fmla="*/ 34 h 106"/>
                    <a:gd name="T68" fmla="*/ 70 w 168"/>
                    <a:gd name="T69" fmla="*/ 27 h 106"/>
                    <a:gd name="T70" fmla="*/ 62 w 168"/>
                    <a:gd name="T71" fmla="*/ 22 h 106"/>
                    <a:gd name="T72" fmla="*/ 53 w 168"/>
                    <a:gd name="T73" fmla="*/ 24 h 106"/>
                    <a:gd name="T74" fmla="*/ 46 w 168"/>
                    <a:gd name="T75" fmla="*/ 32 h 106"/>
                    <a:gd name="T76" fmla="*/ 42 w 168"/>
                    <a:gd name="T77" fmla="*/ 41 h 106"/>
                    <a:gd name="T78" fmla="*/ 36 w 168"/>
                    <a:gd name="T79" fmla="*/ 49 h 106"/>
                    <a:gd name="T80" fmla="*/ 29 w 168"/>
                    <a:gd name="T81" fmla="*/ 57 h 106"/>
                    <a:gd name="T82" fmla="*/ 24 w 168"/>
                    <a:gd name="T83" fmla="*/ 66 h 106"/>
                    <a:gd name="T84" fmla="*/ 18 w 168"/>
                    <a:gd name="T85" fmla="*/ 74 h 106"/>
                    <a:gd name="T86" fmla="*/ 13 w 168"/>
                    <a:gd name="T87" fmla="*/ 83 h 106"/>
                    <a:gd name="T88" fmla="*/ 7 w 168"/>
                    <a:gd name="T89" fmla="*/ 91 h 106"/>
                    <a:gd name="T90" fmla="*/ 3 w 168"/>
                    <a:gd name="T91" fmla="*/ 99 h 106"/>
                    <a:gd name="T92" fmla="*/ 4 w 168"/>
                    <a:gd name="T93" fmla="*/ 64 h 10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68"/>
                    <a:gd name="T142" fmla="*/ 0 h 106"/>
                    <a:gd name="T143" fmla="*/ 168 w 168"/>
                    <a:gd name="T144" fmla="*/ 106 h 10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68" h="106">
                      <a:moveTo>
                        <a:pt x="13" y="63"/>
                      </a:moveTo>
                      <a:lnTo>
                        <a:pt x="15" y="59"/>
                      </a:lnTo>
                      <a:lnTo>
                        <a:pt x="18" y="55"/>
                      </a:lnTo>
                      <a:lnTo>
                        <a:pt x="21" y="50"/>
                      </a:lnTo>
                      <a:lnTo>
                        <a:pt x="22" y="46"/>
                      </a:lnTo>
                      <a:lnTo>
                        <a:pt x="25" y="42"/>
                      </a:lnTo>
                      <a:lnTo>
                        <a:pt x="27" y="38"/>
                      </a:lnTo>
                      <a:lnTo>
                        <a:pt x="29" y="32"/>
                      </a:lnTo>
                      <a:lnTo>
                        <a:pt x="32" y="28"/>
                      </a:lnTo>
                      <a:lnTo>
                        <a:pt x="36" y="22"/>
                      </a:lnTo>
                      <a:lnTo>
                        <a:pt x="39" y="18"/>
                      </a:lnTo>
                      <a:lnTo>
                        <a:pt x="42" y="14"/>
                      </a:lnTo>
                      <a:lnTo>
                        <a:pt x="46" y="10"/>
                      </a:lnTo>
                      <a:lnTo>
                        <a:pt x="48" y="6"/>
                      </a:lnTo>
                      <a:lnTo>
                        <a:pt x="52" y="3"/>
                      </a:lnTo>
                      <a:lnTo>
                        <a:pt x="56" y="0"/>
                      </a:lnTo>
                      <a:lnTo>
                        <a:pt x="60" y="0"/>
                      </a:lnTo>
                      <a:lnTo>
                        <a:pt x="65" y="0"/>
                      </a:lnTo>
                      <a:lnTo>
                        <a:pt x="69" y="0"/>
                      </a:lnTo>
                      <a:lnTo>
                        <a:pt x="73" y="0"/>
                      </a:lnTo>
                      <a:lnTo>
                        <a:pt x="77" y="0"/>
                      </a:lnTo>
                      <a:lnTo>
                        <a:pt x="83" y="3"/>
                      </a:lnTo>
                      <a:lnTo>
                        <a:pt x="87" y="6"/>
                      </a:lnTo>
                      <a:lnTo>
                        <a:pt x="91" y="7"/>
                      </a:lnTo>
                      <a:lnTo>
                        <a:pt x="95" y="11"/>
                      </a:lnTo>
                      <a:lnTo>
                        <a:pt x="104" y="18"/>
                      </a:lnTo>
                      <a:lnTo>
                        <a:pt x="108" y="21"/>
                      </a:lnTo>
                      <a:lnTo>
                        <a:pt x="114" y="25"/>
                      </a:lnTo>
                      <a:lnTo>
                        <a:pt x="116" y="29"/>
                      </a:lnTo>
                      <a:lnTo>
                        <a:pt x="121" y="32"/>
                      </a:lnTo>
                      <a:lnTo>
                        <a:pt x="125" y="36"/>
                      </a:lnTo>
                      <a:lnTo>
                        <a:pt x="128" y="41"/>
                      </a:lnTo>
                      <a:lnTo>
                        <a:pt x="132" y="45"/>
                      </a:lnTo>
                      <a:lnTo>
                        <a:pt x="136" y="49"/>
                      </a:lnTo>
                      <a:lnTo>
                        <a:pt x="140" y="53"/>
                      </a:lnTo>
                      <a:lnTo>
                        <a:pt x="142" y="57"/>
                      </a:lnTo>
                      <a:lnTo>
                        <a:pt x="146" y="62"/>
                      </a:lnTo>
                      <a:lnTo>
                        <a:pt x="149" y="66"/>
                      </a:lnTo>
                      <a:lnTo>
                        <a:pt x="150" y="70"/>
                      </a:lnTo>
                      <a:lnTo>
                        <a:pt x="154" y="74"/>
                      </a:lnTo>
                      <a:lnTo>
                        <a:pt x="156" y="80"/>
                      </a:lnTo>
                      <a:lnTo>
                        <a:pt x="159" y="84"/>
                      </a:lnTo>
                      <a:lnTo>
                        <a:pt x="160" y="88"/>
                      </a:lnTo>
                      <a:lnTo>
                        <a:pt x="161" y="92"/>
                      </a:lnTo>
                      <a:lnTo>
                        <a:pt x="164" y="97"/>
                      </a:lnTo>
                      <a:lnTo>
                        <a:pt x="166" y="101"/>
                      </a:lnTo>
                      <a:lnTo>
                        <a:pt x="167" y="105"/>
                      </a:lnTo>
                      <a:lnTo>
                        <a:pt x="163" y="104"/>
                      </a:lnTo>
                      <a:lnTo>
                        <a:pt x="160" y="99"/>
                      </a:lnTo>
                      <a:lnTo>
                        <a:pt x="156" y="97"/>
                      </a:lnTo>
                      <a:lnTo>
                        <a:pt x="152" y="94"/>
                      </a:lnTo>
                      <a:lnTo>
                        <a:pt x="147" y="91"/>
                      </a:lnTo>
                      <a:lnTo>
                        <a:pt x="143" y="90"/>
                      </a:lnTo>
                      <a:lnTo>
                        <a:pt x="139" y="87"/>
                      </a:lnTo>
                      <a:lnTo>
                        <a:pt x="136" y="83"/>
                      </a:lnTo>
                      <a:lnTo>
                        <a:pt x="133" y="78"/>
                      </a:lnTo>
                      <a:lnTo>
                        <a:pt x="129" y="76"/>
                      </a:lnTo>
                      <a:lnTo>
                        <a:pt x="125" y="70"/>
                      </a:lnTo>
                      <a:lnTo>
                        <a:pt x="121" y="66"/>
                      </a:lnTo>
                      <a:lnTo>
                        <a:pt x="116" y="62"/>
                      </a:lnTo>
                      <a:lnTo>
                        <a:pt x="112" y="59"/>
                      </a:lnTo>
                      <a:lnTo>
                        <a:pt x="109" y="55"/>
                      </a:lnTo>
                      <a:lnTo>
                        <a:pt x="105" y="52"/>
                      </a:lnTo>
                      <a:lnTo>
                        <a:pt x="101" y="49"/>
                      </a:lnTo>
                      <a:lnTo>
                        <a:pt x="95" y="45"/>
                      </a:lnTo>
                      <a:lnTo>
                        <a:pt x="90" y="39"/>
                      </a:lnTo>
                      <a:lnTo>
                        <a:pt x="86" y="36"/>
                      </a:lnTo>
                      <a:lnTo>
                        <a:pt x="80" y="34"/>
                      </a:lnTo>
                      <a:lnTo>
                        <a:pt x="76" y="31"/>
                      </a:lnTo>
                      <a:lnTo>
                        <a:pt x="70" y="27"/>
                      </a:lnTo>
                      <a:lnTo>
                        <a:pt x="66" y="24"/>
                      </a:lnTo>
                      <a:lnTo>
                        <a:pt x="62" y="22"/>
                      </a:lnTo>
                      <a:lnTo>
                        <a:pt x="58" y="21"/>
                      </a:lnTo>
                      <a:lnTo>
                        <a:pt x="53" y="24"/>
                      </a:lnTo>
                      <a:lnTo>
                        <a:pt x="51" y="29"/>
                      </a:lnTo>
                      <a:lnTo>
                        <a:pt x="46" y="32"/>
                      </a:lnTo>
                      <a:lnTo>
                        <a:pt x="45" y="36"/>
                      </a:lnTo>
                      <a:lnTo>
                        <a:pt x="42" y="41"/>
                      </a:lnTo>
                      <a:lnTo>
                        <a:pt x="39" y="45"/>
                      </a:lnTo>
                      <a:lnTo>
                        <a:pt x="36" y="49"/>
                      </a:lnTo>
                      <a:lnTo>
                        <a:pt x="34" y="53"/>
                      </a:lnTo>
                      <a:lnTo>
                        <a:pt x="29" y="57"/>
                      </a:lnTo>
                      <a:lnTo>
                        <a:pt x="27" y="62"/>
                      </a:lnTo>
                      <a:lnTo>
                        <a:pt x="24" y="66"/>
                      </a:lnTo>
                      <a:lnTo>
                        <a:pt x="21" y="70"/>
                      </a:lnTo>
                      <a:lnTo>
                        <a:pt x="18" y="74"/>
                      </a:lnTo>
                      <a:lnTo>
                        <a:pt x="15" y="78"/>
                      </a:lnTo>
                      <a:lnTo>
                        <a:pt x="13" y="83"/>
                      </a:lnTo>
                      <a:lnTo>
                        <a:pt x="10" y="87"/>
                      </a:lnTo>
                      <a:lnTo>
                        <a:pt x="7" y="91"/>
                      </a:lnTo>
                      <a:lnTo>
                        <a:pt x="6" y="95"/>
                      </a:lnTo>
                      <a:lnTo>
                        <a:pt x="3" y="99"/>
                      </a:lnTo>
                      <a:lnTo>
                        <a:pt x="0" y="104"/>
                      </a:lnTo>
                      <a:lnTo>
                        <a:pt x="4" y="64"/>
                      </a:lnTo>
                    </a:path>
                  </a:pathLst>
                </a:custGeom>
                <a:solidFill>
                  <a:srgbClr val="00CC00"/>
                </a:solidFill>
                <a:ln w="12700" cap="rnd">
                  <a:solidFill>
                    <a:srgbClr val="00CC00"/>
                  </a:solidFill>
                  <a:round/>
                  <a:headEnd/>
                  <a:tailEnd/>
                </a:ln>
              </p:spPr>
              <p:txBody>
                <a:bodyPr/>
                <a:lstStyle/>
                <a:p>
                  <a:endParaRPr lang="en-US"/>
                </a:p>
              </p:txBody>
            </p:sp>
            <p:sp>
              <p:nvSpPr>
                <p:cNvPr id="3236" name="Freeform 883"/>
                <p:cNvSpPr>
                  <a:spLocks/>
                </p:cNvSpPr>
                <p:nvPr/>
              </p:nvSpPr>
              <p:spPr bwMode="auto">
                <a:xfrm>
                  <a:off x="4075" y="2265"/>
                  <a:ext cx="152" cy="107"/>
                </a:xfrm>
                <a:custGeom>
                  <a:avLst/>
                  <a:gdLst>
                    <a:gd name="T0" fmla="*/ 1 w 206"/>
                    <a:gd name="T1" fmla="*/ 2 h 131"/>
                    <a:gd name="T2" fmla="*/ 1 w 206"/>
                    <a:gd name="T3" fmla="*/ 2 h 131"/>
                    <a:gd name="T4" fmla="*/ 1 w 206"/>
                    <a:gd name="T5" fmla="*/ 2 h 131"/>
                    <a:gd name="T6" fmla="*/ 1 w 206"/>
                    <a:gd name="T7" fmla="*/ 2 h 131"/>
                    <a:gd name="T8" fmla="*/ 1 w 206"/>
                    <a:gd name="T9" fmla="*/ 2 h 131"/>
                    <a:gd name="T10" fmla="*/ 1 w 206"/>
                    <a:gd name="T11" fmla="*/ 2 h 131"/>
                    <a:gd name="T12" fmla="*/ 1 w 206"/>
                    <a:gd name="T13" fmla="*/ 2 h 131"/>
                    <a:gd name="T14" fmla="*/ 1 w 206"/>
                    <a:gd name="T15" fmla="*/ 0 h 131"/>
                    <a:gd name="T16" fmla="*/ 1 w 206"/>
                    <a:gd name="T17" fmla="*/ 0 h 131"/>
                    <a:gd name="T18" fmla="*/ 1 w 206"/>
                    <a:gd name="T19" fmla="*/ 0 h 131"/>
                    <a:gd name="T20" fmla="*/ 1 w 206"/>
                    <a:gd name="T21" fmla="*/ 2 h 131"/>
                    <a:gd name="T22" fmla="*/ 1 w 206"/>
                    <a:gd name="T23" fmla="*/ 2 h 131"/>
                    <a:gd name="T24" fmla="*/ 1 w 206"/>
                    <a:gd name="T25" fmla="*/ 2 h 131"/>
                    <a:gd name="T26" fmla="*/ 1 w 206"/>
                    <a:gd name="T27" fmla="*/ 2 h 131"/>
                    <a:gd name="T28" fmla="*/ 1 w 206"/>
                    <a:gd name="T29" fmla="*/ 2 h 131"/>
                    <a:gd name="T30" fmla="*/ 1 w 206"/>
                    <a:gd name="T31" fmla="*/ 2 h 131"/>
                    <a:gd name="T32" fmla="*/ 1 w 206"/>
                    <a:gd name="T33" fmla="*/ 2 h 131"/>
                    <a:gd name="T34" fmla="*/ 1 w 206"/>
                    <a:gd name="T35" fmla="*/ 2 h 131"/>
                    <a:gd name="T36" fmla="*/ 1 w 206"/>
                    <a:gd name="T37" fmla="*/ 2 h 131"/>
                    <a:gd name="T38" fmla="*/ 1 w 206"/>
                    <a:gd name="T39" fmla="*/ 3 h 131"/>
                    <a:gd name="T40" fmla="*/ 1 w 206"/>
                    <a:gd name="T41" fmla="*/ 3 h 131"/>
                    <a:gd name="T42" fmla="*/ 1 w 206"/>
                    <a:gd name="T43" fmla="*/ 4 h 131"/>
                    <a:gd name="T44" fmla="*/ 1 w 206"/>
                    <a:gd name="T45" fmla="*/ 4 h 131"/>
                    <a:gd name="T46" fmla="*/ 1 w 206"/>
                    <a:gd name="T47" fmla="*/ 4 h 131"/>
                    <a:gd name="T48" fmla="*/ 1 w 206"/>
                    <a:gd name="T49" fmla="*/ 4 h 131"/>
                    <a:gd name="T50" fmla="*/ 1 w 206"/>
                    <a:gd name="T51" fmla="*/ 4 h 131"/>
                    <a:gd name="T52" fmla="*/ 1 w 206"/>
                    <a:gd name="T53" fmla="*/ 3 h 131"/>
                    <a:gd name="T54" fmla="*/ 1 w 206"/>
                    <a:gd name="T55" fmla="*/ 3 h 131"/>
                    <a:gd name="T56" fmla="*/ 1 w 206"/>
                    <a:gd name="T57" fmla="*/ 2 h 131"/>
                    <a:gd name="T58" fmla="*/ 1 w 206"/>
                    <a:gd name="T59" fmla="*/ 2 h 131"/>
                    <a:gd name="T60" fmla="*/ 1 w 206"/>
                    <a:gd name="T61" fmla="*/ 2 h 131"/>
                    <a:gd name="T62" fmla="*/ 1 w 206"/>
                    <a:gd name="T63" fmla="*/ 2 h 131"/>
                    <a:gd name="T64" fmla="*/ 1 w 206"/>
                    <a:gd name="T65" fmla="*/ 2 h 131"/>
                    <a:gd name="T66" fmla="*/ 1 w 206"/>
                    <a:gd name="T67" fmla="*/ 2 h 131"/>
                    <a:gd name="T68" fmla="*/ 1 w 206"/>
                    <a:gd name="T69" fmla="*/ 2 h 131"/>
                    <a:gd name="T70" fmla="*/ 1 w 206"/>
                    <a:gd name="T71" fmla="*/ 2 h 131"/>
                    <a:gd name="T72" fmla="*/ 1 w 206"/>
                    <a:gd name="T73" fmla="*/ 2 h 131"/>
                    <a:gd name="T74" fmla="*/ 1 w 206"/>
                    <a:gd name="T75" fmla="*/ 2 h 131"/>
                    <a:gd name="T76" fmla="*/ 1 w 206"/>
                    <a:gd name="T77" fmla="*/ 2 h 131"/>
                    <a:gd name="T78" fmla="*/ 1 w 206"/>
                    <a:gd name="T79" fmla="*/ 2 h 131"/>
                    <a:gd name="T80" fmla="*/ 1 w 206"/>
                    <a:gd name="T81" fmla="*/ 2 h 131"/>
                    <a:gd name="T82" fmla="*/ 1 w 206"/>
                    <a:gd name="T83" fmla="*/ 2 h 131"/>
                    <a:gd name="T84" fmla="*/ 1 w 206"/>
                    <a:gd name="T85" fmla="*/ 3 h 131"/>
                    <a:gd name="T86" fmla="*/ 1 w 206"/>
                    <a:gd name="T87" fmla="*/ 3 h 131"/>
                    <a:gd name="T88" fmla="*/ 1 w 206"/>
                    <a:gd name="T89" fmla="*/ 4 h 131"/>
                    <a:gd name="T90" fmla="*/ 1 w 206"/>
                    <a:gd name="T91" fmla="*/ 4 h 131"/>
                    <a:gd name="T92" fmla="*/ 1 w 206"/>
                    <a:gd name="T93" fmla="*/ 2 h 13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206"/>
                    <a:gd name="T142" fmla="*/ 0 h 131"/>
                    <a:gd name="T143" fmla="*/ 206 w 206"/>
                    <a:gd name="T144" fmla="*/ 131 h 13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206" h="131">
                      <a:moveTo>
                        <a:pt x="16" y="78"/>
                      </a:moveTo>
                      <a:lnTo>
                        <a:pt x="19" y="73"/>
                      </a:lnTo>
                      <a:lnTo>
                        <a:pt x="22" y="68"/>
                      </a:lnTo>
                      <a:lnTo>
                        <a:pt x="26" y="62"/>
                      </a:lnTo>
                      <a:lnTo>
                        <a:pt x="28" y="57"/>
                      </a:lnTo>
                      <a:lnTo>
                        <a:pt x="31" y="52"/>
                      </a:lnTo>
                      <a:lnTo>
                        <a:pt x="33" y="47"/>
                      </a:lnTo>
                      <a:lnTo>
                        <a:pt x="36" y="40"/>
                      </a:lnTo>
                      <a:lnTo>
                        <a:pt x="40" y="35"/>
                      </a:lnTo>
                      <a:lnTo>
                        <a:pt x="45" y="28"/>
                      </a:lnTo>
                      <a:lnTo>
                        <a:pt x="48" y="23"/>
                      </a:lnTo>
                      <a:lnTo>
                        <a:pt x="52" y="17"/>
                      </a:lnTo>
                      <a:lnTo>
                        <a:pt x="57" y="12"/>
                      </a:lnTo>
                      <a:lnTo>
                        <a:pt x="59" y="7"/>
                      </a:lnTo>
                      <a:lnTo>
                        <a:pt x="64" y="3"/>
                      </a:lnTo>
                      <a:lnTo>
                        <a:pt x="69" y="0"/>
                      </a:lnTo>
                      <a:lnTo>
                        <a:pt x="74" y="0"/>
                      </a:lnTo>
                      <a:lnTo>
                        <a:pt x="79" y="0"/>
                      </a:lnTo>
                      <a:lnTo>
                        <a:pt x="84" y="0"/>
                      </a:lnTo>
                      <a:lnTo>
                        <a:pt x="90" y="0"/>
                      </a:lnTo>
                      <a:lnTo>
                        <a:pt x="95" y="0"/>
                      </a:lnTo>
                      <a:lnTo>
                        <a:pt x="102" y="3"/>
                      </a:lnTo>
                      <a:lnTo>
                        <a:pt x="107" y="7"/>
                      </a:lnTo>
                      <a:lnTo>
                        <a:pt x="112" y="9"/>
                      </a:lnTo>
                      <a:lnTo>
                        <a:pt x="117" y="14"/>
                      </a:lnTo>
                      <a:lnTo>
                        <a:pt x="127" y="23"/>
                      </a:lnTo>
                      <a:lnTo>
                        <a:pt x="133" y="26"/>
                      </a:lnTo>
                      <a:lnTo>
                        <a:pt x="140" y="31"/>
                      </a:lnTo>
                      <a:lnTo>
                        <a:pt x="143" y="36"/>
                      </a:lnTo>
                      <a:lnTo>
                        <a:pt x="148" y="40"/>
                      </a:lnTo>
                      <a:lnTo>
                        <a:pt x="153" y="45"/>
                      </a:lnTo>
                      <a:lnTo>
                        <a:pt x="157" y="50"/>
                      </a:lnTo>
                      <a:lnTo>
                        <a:pt x="162" y="55"/>
                      </a:lnTo>
                      <a:lnTo>
                        <a:pt x="167" y="61"/>
                      </a:lnTo>
                      <a:lnTo>
                        <a:pt x="172" y="66"/>
                      </a:lnTo>
                      <a:lnTo>
                        <a:pt x="174" y="71"/>
                      </a:lnTo>
                      <a:lnTo>
                        <a:pt x="179" y="76"/>
                      </a:lnTo>
                      <a:lnTo>
                        <a:pt x="183" y="81"/>
                      </a:lnTo>
                      <a:lnTo>
                        <a:pt x="184" y="87"/>
                      </a:lnTo>
                      <a:lnTo>
                        <a:pt x="189" y="92"/>
                      </a:lnTo>
                      <a:lnTo>
                        <a:pt x="191" y="99"/>
                      </a:lnTo>
                      <a:lnTo>
                        <a:pt x="195" y="104"/>
                      </a:lnTo>
                      <a:lnTo>
                        <a:pt x="196" y="109"/>
                      </a:lnTo>
                      <a:lnTo>
                        <a:pt x="198" y="114"/>
                      </a:lnTo>
                      <a:lnTo>
                        <a:pt x="202" y="120"/>
                      </a:lnTo>
                      <a:lnTo>
                        <a:pt x="203" y="125"/>
                      </a:lnTo>
                      <a:lnTo>
                        <a:pt x="205" y="130"/>
                      </a:lnTo>
                      <a:lnTo>
                        <a:pt x="200" y="128"/>
                      </a:lnTo>
                      <a:lnTo>
                        <a:pt x="196" y="123"/>
                      </a:lnTo>
                      <a:lnTo>
                        <a:pt x="191" y="120"/>
                      </a:lnTo>
                      <a:lnTo>
                        <a:pt x="186" y="116"/>
                      </a:lnTo>
                      <a:lnTo>
                        <a:pt x="181" y="113"/>
                      </a:lnTo>
                      <a:lnTo>
                        <a:pt x="176" y="111"/>
                      </a:lnTo>
                      <a:lnTo>
                        <a:pt x="171" y="107"/>
                      </a:lnTo>
                      <a:lnTo>
                        <a:pt x="167" y="102"/>
                      </a:lnTo>
                      <a:lnTo>
                        <a:pt x="164" y="97"/>
                      </a:lnTo>
                      <a:lnTo>
                        <a:pt x="158" y="94"/>
                      </a:lnTo>
                      <a:lnTo>
                        <a:pt x="153" y="87"/>
                      </a:lnTo>
                      <a:lnTo>
                        <a:pt x="148" y="81"/>
                      </a:lnTo>
                      <a:lnTo>
                        <a:pt x="143" y="76"/>
                      </a:lnTo>
                      <a:lnTo>
                        <a:pt x="138" y="73"/>
                      </a:lnTo>
                      <a:lnTo>
                        <a:pt x="134" y="68"/>
                      </a:lnTo>
                      <a:lnTo>
                        <a:pt x="129" y="64"/>
                      </a:lnTo>
                      <a:lnTo>
                        <a:pt x="124" y="61"/>
                      </a:lnTo>
                      <a:lnTo>
                        <a:pt x="117" y="55"/>
                      </a:lnTo>
                      <a:lnTo>
                        <a:pt x="110" y="49"/>
                      </a:lnTo>
                      <a:lnTo>
                        <a:pt x="105" y="45"/>
                      </a:lnTo>
                      <a:lnTo>
                        <a:pt x="98" y="42"/>
                      </a:lnTo>
                      <a:lnTo>
                        <a:pt x="93" y="38"/>
                      </a:lnTo>
                      <a:lnTo>
                        <a:pt x="86" y="33"/>
                      </a:lnTo>
                      <a:lnTo>
                        <a:pt x="81" y="29"/>
                      </a:lnTo>
                      <a:lnTo>
                        <a:pt x="76" y="28"/>
                      </a:lnTo>
                      <a:lnTo>
                        <a:pt x="71" y="26"/>
                      </a:lnTo>
                      <a:lnTo>
                        <a:pt x="65" y="29"/>
                      </a:lnTo>
                      <a:lnTo>
                        <a:pt x="62" y="36"/>
                      </a:lnTo>
                      <a:lnTo>
                        <a:pt x="57" y="40"/>
                      </a:lnTo>
                      <a:lnTo>
                        <a:pt x="55" y="45"/>
                      </a:lnTo>
                      <a:lnTo>
                        <a:pt x="52" y="50"/>
                      </a:lnTo>
                      <a:lnTo>
                        <a:pt x="48" y="55"/>
                      </a:lnTo>
                      <a:lnTo>
                        <a:pt x="45" y="61"/>
                      </a:lnTo>
                      <a:lnTo>
                        <a:pt x="41" y="66"/>
                      </a:lnTo>
                      <a:lnTo>
                        <a:pt x="36" y="71"/>
                      </a:lnTo>
                      <a:lnTo>
                        <a:pt x="33" y="76"/>
                      </a:lnTo>
                      <a:lnTo>
                        <a:pt x="29" y="81"/>
                      </a:lnTo>
                      <a:lnTo>
                        <a:pt x="26" y="87"/>
                      </a:lnTo>
                      <a:lnTo>
                        <a:pt x="22" y="92"/>
                      </a:lnTo>
                      <a:lnTo>
                        <a:pt x="19" y="97"/>
                      </a:lnTo>
                      <a:lnTo>
                        <a:pt x="16" y="102"/>
                      </a:lnTo>
                      <a:lnTo>
                        <a:pt x="12" y="107"/>
                      </a:lnTo>
                      <a:lnTo>
                        <a:pt x="9" y="113"/>
                      </a:lnTo>
                      <a:lnTo>
                        <a:pt x="7" y="118"/>
                      </a:lnTo>
                      <a:lnTo>
                        <a:pt x="3" y="123"/>
                      </a:lnTo>
                      <a:lnTo>
                        <a:pt x="0" y="128"/>
                      </a:lnTo>
                      <a:lnTo>
                        <a:pt x="5" y="80"/>
                      </a:lnTo>
                    </a:path>
                  </a:pathLst>
                </a:custGeom>
                <a:solidFill>
                  <a:srgbClr val="00CC00"/>
                </a:solidFill>
                <a:ln w="12700" cap="rnd">
                  <a:solidFill>
                    <a:srgbClr val="00CC00"/>
                  </a:solidFill>
                  <a:round/>
                  <a:headEnd/>
                  <a:tailEnd/>
                </a:ln>
              </p:spPr>
              <p:txBody>
                <a:bodyPr/>
                <a:lstStyle/>
                <a:p>
                  <a:endParaRPr lang="en-US"/>
                </a:p>
              </p:txBody>
            </p:sp>
            <p:sp>
              <p:nvSpPr>
                <p:cNvPr id="3237" name="Freeform 884"/>
                <p:cNvSpPr>
                  <a:spLocks/>
                </p:cNvSpPr>
                <p:nvPr/>
              </p:nvSpPr>
              <p:spPr bwMode="auto">
                <a:xfrm>
                  <a:off x="3897" y="2160"/>
                  <a:ext cx="186" cy="118"/>
                </a:xfrm>
                <a:custGeom>
                  <a:avLst/>
                  <a:gdLst>
                    <a:gd name="T0" fmla="*/ 168 w 186"/>
                    <a:gd name="T1" fmla="*/ 66 h 118"/>
                    <a:gd name="T2" fmla="*/ 162 w 186"/>
                    <a:gd name="T3" fmla="*/ 56 h 118"/>
                    <a:gd name="T4" fmla="*/ 157 w 186"/>
                    <a:gd name="T5" fmla="*/ 47 h 118"/>
                    <a:gd name="T6" fmla="*/ 152 w 186"/>
                    <a:gd name="T7" fmla="*/ 36 h 118"/>
                    <a:gd name="T8" fmla="*/ 145 w 186"/>
                    <a:gd name="T9" fmla="*/ 25 h 118"/>
                    <a:gd name="T10" fmla="*/ 138 w 186"/>
                    <a:gd name="T11" fmla="*/ 16 h 118"/>
                    <a:gd name="T12" fmla="*/ 132 w 186"/>
                    <a:gd name="T13" fmla="*/ 6 h 118"/>
                    <a:gd name="T14" fmla="*/ 123 w 186"/>
                    <a:gd name="T15" fmla="*/ 0 h 118"/>
                    <a:gd name="T16" fmla="*/ 113 w 186"/>
                    <a:gd name="T17" fmla="*/ 0 h 118"/>
                    <a:gd name="T18" fmla="*/ 104 w 186"/>
                    <a:gd name="T19" fmla="*/ 0 h 118"/>
                    <a:gd name="T20" fmla="*/ 93 w 186"/>
                    <a:gd name="T21" fmla="*/ 3 h 118"/>
                    <a:gd name="T22" fmla="*/ 84 w 186"/>
                    <a:gd name="T23" fmla="*/ 8 h 118"/>
                    <a:gd name="T24" fmla="*/ 70 w 186"/>
                    <a:gd name="T25" fmla="*/ 20 h 118"/>
                    <a:gd name="T26" fmla="*/ 59 w 186"/>
                    <a:gd name="T27" fmla="*/ 28 h 118"/>
                    <a:gd name="T28" fmla="*/ 51 w 186"/>
                    <a:gd name="T29" fmla="*/ 36 h 118"/>
                    <a:gd name="T30" fmla="*/ 44 w 186"/>
                    <a:gd name="T31" fmla="*/ 45 h 118"/>
                    <a:gd name="T32" fmla="*/ 34 w 186"/>
                    <a:gd name="T33" fmla="*/ 55 h 118"/>
                    <a:gd name="T34" fmla="*/ 28 w 186"/>
                    <a:gd name="T35" fmla="*/ 64 h 118"/>
                    <a:gd name="T36" fmla="*/ 20 w 186"/>
                    <a:gd name="T37" fmla="*/ 73 h 118"/>
                    <a:gd name="T38" fmla="*/ 14 w 186"/>
                    <a:gd name="T39" fmla="*/ 83 h 118"/>
                    <a:gd name="T40" fmla="*/ 9 w 186"/>
                    <a:gd name="T41" fmla="*/ 94 h 118"/>
                    <a:gd name="T42" fmla="*/ 6 w 186"/>
                    <a:gd name="T43" fmla="*/ 103 h 118"/>
                    <a:gd name="T44" fmla="*/ 2 w 186"/>
                    <a:gd name="T45" fmla="*/ 112 h 118"/>
                    <a:gd name="T46" fmla="*/ 5 w 186"/>
                    <a:gd name="T47" fmla="*/ 115 h 118"/>
                    <a:gd name="T48" fmla="*/ 12 w 186"/>
                    <a:gd name="T49" fmla="*/ 108 h 118"/>
                    <a:gd name="T50" fmla="*/ 22 w 186"/>
                    <a:gd name="T51" fmla="*/ 101 h 118"/>
                    <a:gd name="T52" fmla="*/ 31 w 186"/>
                    <a:gd name="T53" fmla="*/ 97 h 118"/>
                    <a:gd name="T54" fmla="*/ 37 w 186"/>
                    <a:gd name="T55" fmla="*/ 87 h 118"/>
                    <a:gd name="T56" fmla="*/ 47 w 186"/>
                    <a:gd name="T57" fmla="*/ 78 h 118"/>
                    <a:gd name="T58" fmla="*/ 56 w 186"/>
                    <a:gd name="T59" fmla="*/ 69 h 118"/>
                    <a:gd name="T60" fmla="*/ 64 w 186"/>
                    <a:gd name="T61" fmla="*/ 61 h 118"/>
                    <a:gd name="T62" fmla="*/ 73 w 186"/>
                    <a:gd name="T63" fmla="*/ 55 h 118"/>
                    <a:gd name="T64" fmla="*/ 86 w 186"/>
                    <a:gd name="T65" fmla="*/ 44 h 118"/>
                    <a:gd name="T66" fmla="*/ 96 w 186"/>
                    <a:gd name="T67" fmla="*/ 37 h 118"/>
                    <a:gd name="T68" fmla="*/ 107 w 186"/>
                    <a:gd name="T69" fmla="*/ 30 h 118"/>
                    <a:gd name="T70" fmla="*/ 117 w 186"/>
                    <a:gd name="T71" fmla="*/ 25 h 118"/>
                    <a:gd name="T72" fmla="*/ 126 w 186"/>
                    <a:gd name="T73" fmla="*/ 27 h 118"/>
                    <a:gd name="T74" fmla="*/ 134 w 186"/>
                    <a:gd name="T75" fmla="*/ 36 h 118"/>
                    <a:gd name="T76" fmla="*/ 138 w 186"/>
                    <a:gd name="T77" fmla="*/ 45 h 118"/>
                    <a:gd name="T78" fmla="*/ 145 w 186"/>
                    <a:gd name="T79" fmla="*/ 55 h 118"/>
                    <a:gd name="T80" fmla="*/ 152 w 186"/>
                    <a:gd name="T81" fmla="*/ 64 h 118"/>
                    <a:gd name="T82" fmla="*/ 159 w 186"/>
                    <a:gd name="T83" fmla="*/ 73 h 118"/>
                    <a:gd name="T84" fmla="*/ 165 w 186"/>
                    <a:gd name="T85" fmla="*/ 83 h 118"/>
                    <a:gd name="T86" fmla="*/ 171 w 186"/>
                    <a:gd name="T87" fmla="*/ 92 h 118"/>
                    <a:gd name="T88" fmla="*/ 177 w 186"/>
                    <a:gd name="T89" fmla="*/ 101 h 118"/>
                    <a:gd name="T90" fmla="*/ 182 w 186"/>
                    <a:gd name="T91" fmla="*/ 111 h 118"/>
                    <a:gd name="T92" fmla="*/ 180 w 186"/>
                    <a:gd name="T93" fmla="*/ 72 h 11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6"/>
                    <a:gd name="T142" fmla="*/ 0 h 118"/>
                    <a:gd name="T143" fmla="*/ 186 w 186"/>
                    <a:gd name="T144" fmla="*/ 118 h 11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6" h="118">
                      <a:moveTo>
                        <a:pt x="171" y="70"/>
                      </a:moveTo>
                      <a:lnTo>
                        <a:pt x="168" y="66"/>
                      </a:lnTo>
                      <a:lnTo>
                        <a:pt x="165" y="61"/>
                      </a:lnTo>
                      <a:lnTo>
                        <a:pt x="162" y="56"/>
                      </a:lnTo>
                      <a:lnTo>
                        <a:pt x="160" y="51"/>
                      </a:lnTo>
                      <a:lnTo>
                        <a:pt x="157" y="47"/>
                      </a:lnTo>
                      <a:lnTo>
                        <a:pt x="155" y="42"/>
                      </a:lnTo>
                      <a:lnTo>
                        <a:pt x="152" y="36"/>
                      </a:lnTo>
                      <a:lnTo>
                        <a:pt x="149" y="31"/>
                      </a:lnTo>
                      <a:lnTo>
                        <a:pt x="145" y="25"/>
                      </a:lnTo>
                      <a:lnTo>
                        <a:pt x="141" y="20"/>
                      </a:lnTo>
                      <a:lnTo>
                        <a:pt x="138" y="16"/>
                      </a:lnTo>
                      <a:lnTo>
                        <a:pt x="134" y="11"/>
                      </a:lnTo>
                      <a:lnTo>
                        <a:pt x="132" y="6"/>
                      </a:lnTo>
                      <a:lnTo>
                        <a:pt x="127" y="3"/>
                      </a:lnTo>
                      <a:lnTo>
                        <a:pt x="123" y="0"/>
                      </a:lnTo>
                      <a:lnTo>
                        <a:pt x="118" y="0"/>
                      </a:lnTo>
                      <a:lnTo>
                        <a:pt x="113" y="0"/>
                      </a:lnTo>
                      <a:lnTo>
                        <a:pt x="109" y="0"/>
                      </a:lnTo>
                      <a:lnTo>
                        <a:pt x="104" y="0"/>
                      </a:lnTo>
                      <a:lnTo>
                        <a:pt x="99" y="0"/>
                      </a:lnTo>
                      <a:lnTo>
                        <a:pt x="93" y="3"/>
                      </a:lnTo>
                      <a:lnTo>
                        <a:pt x="89" y="6"/>
                      </a:lnTo>
                      <a:lnTo>
                        <a:pt x="84" y="8"/>
                      </a:lnTo>
                      <a:lnTo>
                        <a:pt x="79" y="12"/>
                      </a:lnTo>
                      <a:lnTo>
                        <a:pt x="70" y="20"/>
                      </a:lnTo>
                      <a:lnTo>
                        <a:pt x="65" y="23"/>
                      </a:lnTo>
                      <a:lnTo>
                        <a:pt x="59" y="28"/>
                      </a:lnTo>
                      <a:lnTo>
                        <a:pt x="56" y="33"/>
                      </a:lnTo>
                      <a:lnTo>
                        <a:pt x="51" y="36"/>
                      </a:lnTo>
                      <a:lnTo>
                        <a:pt x="47" y="41"/>
                      </a:lnTo>
                      <a:lnTo>
                        <a:pt x="44" y="45"/>
                      </a:lnTo>
                      <a:lnTo>
                        <a:pt x="39" y="50"/>
                      </a:lnTo>
                      <a:lnTo>
                        <a:pt x="34" y="55"/>
                      </a:lnTo>
                      <a:lnTo>
                        <a:pt x="30" y="59"/>
                      </a:lnTo>
                      <a:lnTo>
                        <a:pt x="28" y="64"/>
                      </a:lnTo>
                      <a:lnTo>
                        <a:pt x="23" y="69"/>
                      </a:lnTo>
                      <a:lnTo>
                        <a:pt x="20" y="73"/>
                      </a:lnTo>
                      <a:lnTo>
                        <a:pt x="19" y="78"/>
                      </a:lnTo>
                      <a:lnTo>
                        <a:pt x="14" y="83"/>
                      </a:lnTo>
                      <a:lnTo>
                        <a:pt x="12" y="89"/>
                      </a:lnTo>
                      <a:lnTo>
                        <a:pt x="9" y="94"/>
                      </a:lnTo>
                      <a:lnTo>
                        <a:pt x="8" y="98"/>
                      </a:lnTo>
                      <a:lnTo>
                        <a:pt x="6" y="103"/>
                      </a:lnTo>
                      <a:lnTo>
                        <a:pt x="3" y="108"/>
                      </a:lnTo>
                      <a:lnTo>
                        <a:pt x="2" y="112"/>
                      </a:lnTo>
                      <a:lnTo>
                        <a:pt x="0" y="117"/>
                      </a:lnTo>
                      <a:lnTo>
                        <a:pt x="5" y="115"/>
                      </a:lnTo>
                      <a:lnTo>
                        <a:pt x="8" y="111"/>
                      </a:lnTo>
                      <a:lnTo>
                        <a:pt x="12" y="108"/>
                      </a:lnTo>
                      <a:lnTo>
                        <a:pt x="17" y="105"/>
                      </a:lnTo>
                      <a:lnTo>
                        <a:pt x="22" y="101"/>
                      </a:lnTo>
                      <a:lnTo>
                        <a:pt x="26" y="100"/>
                      </a:lnTo>
                      <a:lnTo>
                        <a:pt x="31" y="97"/>
                      </a:lnTo>
                      <a:lnTo>
                        <a:pt x="34" y="92"/>
                      </a:lnTo>
                      <a:lnTo>
                        <a:pt x="37" y="87"/>
                      </a:lnTo>
                      <a:lnTo>
                        <a:pt x="42" y="84"/>
                      </a:lnTo>
                      <a:lnTo>
                        <a:pt x="47" y="78"/>
                      </a:lnTo>
                      <a:lnTo>
                        <a:pt x="51" y="73"/>
                      </a:lnTo>
                      <a:lnTo>
                        <a:pt x="56" y="69"/>
                      </a:lnTo>
                      <a:lnTo>
                        <a:pt x="61" y="66"/>
                      </a:lnTo>
                      <a:lnTo>
                        <a:pt x="64" y="61"/>
                      </a:lnTo>
                      <a:lnTo>
                        <a:pt x="68" y="58"/>
                      </a:lnTo>
                      <a:lnTo>
                        <a:pt x="73" y="55"/>
                      </a:lnTo>
                      <a:lnTo>
                        <a:pt x="79" y="50"/>
                      </a:lnTo>
                      <a:lnTo>
                        <a:pt x="86" y="44"/>
                      </a:lnTo>
                      <a:lnTo>
                        <a:pt x="90" y="41"/>
                      </a:lnTo>
                      <a:lnTo>
                        <a:pt x="96" y="37"/>
                      </a:lnTo>
                      <a:lnTo>
                        <a:pt x="101" y="34"/>
                      </a:lnTo>
                      <a:lnTo>
                        <a:pt x="107" y="30"/>
                      </a:lnTo>
                      <a:lnTo>
                        <a:pt x="112" y="27"/>
                      </a:lnTo>
                      <a:lnTo>
                        <a:pt x="117" y="25"/>
                      </a:lnTo>
                      <a:lnTo>
                        <a:pt x="121" y="23"/>
                      </a:lnTo>
                      <a:lnTo>
                        <a:pt x="126" y="27"/>
                      </a:lnTo>
                      <a:lnTo>
                        <a:pt x="129" y="33"/>
                      </a:lnTo>
                      <a:lnTo>
                        <a:pt x="134" y="36"/>
                      </a:lnTo>
                      <a:lnTo>
                        <a:pt x="135" y="41"/>
                      </a:lnTo>
                      <a:lnTo>
                        <a:pt x="138" y="45"/>
                      </a:lnTo>
                      <a:lnTo>
                        <a:pt x="141" y="50"/>
                      </a:lnTo>
                      <a:lnTo>
                        <a:pt x="145" y="55"/>
                      </a:lnTo>
                      <a:lnTo>
                        <a:pt x="148" y="59"/>
                      </a:lnTo>
                      <a:lnTo>
                        <a:pt x="152" y="64"/>
                      </a:lnTo>
                      <a:lnTo>
                        <a:pt x="155" y="69"/>
                      </a:lnTo>
                      <a:lnTo>
                        <a:pt x="159" y="73"/>
                      </a:lnTo>
                      <a:lnTo>
                        <a:pt x="162" y="78"/>
                      </a:lnTo>
                      <a:lnTo>
                        <a:pt x="165" y="83"/>
                      </a:lnTo>
                      <a:lnTo>
                        <a:pt x="168" y="87"/>
                      </a:lnTo>
                      <a:lnTo>
                        <a:pt x="171" y="92"/>
                      </a:lnTo>
                      <a:lnTo>
                        <a:pt x="174" y="97"/>
                      </a:lnTo>
                      <a:lnTo>
                        <a:pt x="177" y="101"/>
                      </a:lnTo>
                      <a:lnTo>
                        <a:pt x="179" y="106"/>
                      </a:lnTo>
                      <a:lnTo>
                        <a:pt x="182" y="111"/>
                      </a:lnTo>
                      <a:lnTo>
                        <a:pt x="185" y="115"/>
                      </a:lnTo>
                      <a:lnTo>
                        <a:pt x="180" y="72"/>
                      </a:lnTo>
                    </a:path>
                  </a:pathLst>
                </a:custGeom>
                <a:solidFill>
                  <a:srgbClr val="00CC00"/>
                </a:solidFill>
                <a:ln w="12700" cap="rnd">
                  <a:solidFill>
                    <a:srgbClr val="00CC00"/>
                  </a:solidFill>
                  <a:round/>
                  <a:headEnd/>
                  <a:tailEnd/>
                </a:ln>
              </p:spPr>
              <p:txBody>
                <a:bodyPr/>
                <a:lstStyle/>
                <a:p>
                  <a:endParaRPr lang="en-US"/>
                </a:p>
              </p:txBody>
            </p:sp>
            <p:sp>
              <p:nvSpPr>
                <p:cNvPr id="3238" name="Freeform 885"/>
                <p:cNvSpPr>
                  <a:spLocks/>
                </p:cNvSpPr>
                <p:nvPr/>
              </p:nvSpPr>
              <p:spPr bwMode="auto">
                <a:xfrm>
                  <a:off x="4081" y="2002"/>
                  <a:ext cx="110" cy="70"/>
                </a:xfrm>
                <a:custGeom>
                  <a:avLst/>
                  <a:gdLst>
                    <a:gd name="T0" fmla="*/ 10 w 110"/>
                    <a:gd name="T1" fmla="*/ 39 h 70"/>
                    <a:gd name="T2" fmla="*/ 14 w 110"/>
                    <a:gd name="T3" fmla="*/ 33 h 70"/>
                    <a:gd name="T4" fmla="*/ 16 w 110"/>
                    <a:gd name="T5" fmla="*/ 28 h 70"/>
                    <a:gd name="T6" fmla="*/ 19 w 110"/>
                    <a:gd name="T7" fmla="*/ 21 h 70"/>
                    <a:gd name="T8" fmla="*/ 24 w 110"/>
                    <a:gd name="T9" fmla="*/ 15 h 70"/>
                    <a:gd name="T10" fmla="*/ 27 w 110"/>
                    <a:gd name="T11" fmla="*/ 9 h 70"/>
                    <a:gd name="T12" fmla="*/ 31 w 110"/>
                    <a:gd name="T13" fmla="*/ 4 h 70"/>
                    <a:gd name="T14" fmla="*/ 37 w 110"/>
                    <a:gd name="T15" fmla="*/ 0 h 70"/>
                    <a:gd name="T16" fmla="*/ 42 w 110"/>
                    <a:gd name="T17" fmla="*/ 0 h 70"/>
                    <a:gd name="T18" fmla="*/ 48 w 110"/>
                    <a:gd name="T19" fmla="*/ 0 h 70"/>
                    <a:gd name="T20" fmla="*/ 54 w 110"/>
                    <a:gd name="T21" fmla="*/ 2 h 70"/>
                    <a:gd name="T22" fmla="*/ 60 w 110"/>
                    <a:gd name="T23" fmla="*/ 5 h 70"/>
                    <a:gd name="T24" fmla="*/ 68 w 110"/>
                    <a:gd name="T25" fmla="*/ 12 h 70"/>
                    <a:gd name="T26" fmla="*/ 74 w 110"/>
                    <a:gd name="T27" fmla="*/ 17 h 70"/>
                    <a:gd name="T28" fmla="*/ 79 w 110"/>
                    <a:gd name="T29" fmla="*/ 21 h 70"/>
                    <a:gd name="T30" fmla="*/ 83 w 110"/>
                    <a:gd name="T31" fmla="*/ 27 h 70"/>
                    <a:gd name="T32" fmla="*/ 89 w 110"/>
                    <a:gd name="T33" fmla="*/ 32 h 70"/>
                    <a:gd name="T34" fmla="*/ 93 w 110"/>
                    <a:gd name="T35" fmla="*/ 38 h 70"/>
                    <a:gd name="T36" fmla="*/ 97 w 110"/>
                    <a:gd name="T37" fmla="*/ 43 h 70"/>
                    <a:gd name="T38" fmla="*/ 101 w 110"/>
                    <a:gd name="T39" fmla="*/ 49 h 70"/>
                    <a:gd name="T40" fmla="*/ 104 w 110"/>
                    <a:gd name="T41" fmla="*/ 55 h 70"/>
                    <a:gd name="T42" fmla="*/ 105 w 110"/>
                    <a:gd name="T43" fmla="*/ 61 h 70"/>
                    <a:gd name="T44" fmla="*/ 108 w 110"/>
                    <a:gd name="T45" fmla="*/ 66 h 70"/>
                    <a:gd name="T46" fmla="*/ 106 w 110"/>
                    <a:gd name="T47" fmla="*/ 68 h 70"/>
                    <a:gd name="T48" fmla="*/ 102 w 110"/>
                    <a:gd name="T49" fmla="*/ 63 h 70"/>
                    <a:gd name="T50" fmla="*/ 96 w 110"/>
                    <a:gd name="T51" fmla="*/ 60 h 70"/>
                    <a:gd name="T52" fmla="*/ 91 w 110"/>
                    <a:gd name="T53" fmla="*/ 57 h 70"/>
                    <a:gd name="T54" fmla="*/ 87 w 110"/>
                    <a:gd name="T55" fmla="*/ 52 h 70"/>
                    <a:gd name="T56" fmla="*/ 82 w 110"/>
                    <a:gd name="T57" fmla="*/ 46 h 70"/>
                    <a:gd name="T58" fmla="*/ 76 w 110"/>
                    <a:gd name="T59" fmla="*/ 40 h 70"/>
                    <a:gd name="T60" fmla="*/ 71 w 110"/>
                    <a:gd name="T61" fmla="*/ 36 h 70"/>
                    <a:gd name="T62" fmla="*/ 66 w 110"/>
                    <a:gd name="T63" fmla="*/ 32 h 70"/>
                    <a:gd name="T64" fmla="*/ 59 w 110"/>
                    <a:gd name="T65" fmla="*/ 26 h 70"/>
                    <a:gd name="T66" fmla="*/ 52 w 110"/>
                    <a:gd name="T67" fmla="*/ 22 h 70"/>
                    <a:gd name="T68" fmla="*/ 46 w 110"/>
                    <a:gd name="T69" fmla="*/ 17 h 70"/>
                    <a:gd name="T70" fmla="*/ 40 w 110"/>
                    <a:gd name="T71" fmla="*/ 15 h 70"/>
                    <a:gd name="T72" fmla="*/ 35 w 110"/>
                    <a:gd name="T73" fmla="*/ 16 h 70"/>
                    <a:gd name="T74" fmla="*/ 30 w 110"/>
                    <a:gd name="T75" fmla="*/ 21 h 70"/>
                    <a:gd name="T76" fmla="*/ 27 w 110"/>
                    <a:gd name="T77" fmla="*/ 27 h 70"/>
                    <a:gd name="T78" fmla="*/ 24 w 110"/>
                    <a:gd name="T79" fmla="*/ 32 h 70"/>
                    <a:gd name="T80" fmla="*/ 19 w 110"/>
                    <a:gd name="T81" fmla="*/ 38 h 70"/>
                    <a:gd name="T82" fmla="*/ 16 w 110"/>
                    <a:gd name="T83" fmla="*/ 43 h 70"/>
                    <a:gd name="T84" fmla="*/ 12 w 110"/>
                    <a:gd name="T85" fmla="*/ 49 h 70"/>
                    <a:gd name="T86" fmla="*/ 8 w 110"/>
                    <a:gd name="T87" fmla="*/ 54 h 70"/>
                    <a:gd name="T88" fmla="*/ 5 w 110"/>
                    <a:gd name="T89" fmla="*/ 60 h 70"/>
                    <a:gd name="T90" fmla="*/ 2 w 110"/>
                    <a:gd name="T91" fmla="*/ 65 h 70"/>
                    <a:gd name="T92" fmla="*/ 3 w 110"/>
                    <a:gd name="T93" fmla="*/ 42 h 7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10"/>
                    <a:gd name="T142" fmla="*/ 0 h 70"/>
                    <a:gd name="T143" fmla="*/ 110 w 110"/>
                    <a:gd name="T144" fmla="*/ 70 h 7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10" h="70">
                      <a:moveTo>
                        <a:pt x="8" y="41"/>
                      </a:moveTo>
                      <a:lnTo>
                        <a:pt x="10" y="39"/>
                      </a:lnTo>
                      <a:lnTo>
                        <a:pt x="12" y="36"/>
                      </a:lnTo>
                      <a:lnTo>
                        <a:pt x="14" y="33"/>
                      </a:lnTo>
                      <a:lnTo>
                        <a:pt x="15" y="30"/>
                      </a:lnTo>
                      <a:lnTo>
                        <a:pt x="16" y="28"/>
                      </a:lnTo>
                      <a:lnTo>
                        <a:pt x="17" y="25"/>
                      </a:lnTo>
                      <a:lnTo>
                        <a:pt x="19" y="21"/>
                      </a:lnTo>
                      <a:lnTo>
                        <a:pt x="21" y="18"/>
                      </a:lnTo>
                      <a:lnTo>
                        <a:pt x="24" y="15"/>
                      </a:lnTo>
                      <a:lnTo>
                        <a:pt x="26" y="12"/>
                      </a:lnTo>
                      <a:lnTo>
                        <a:pt x="27" y="9"/>
                      </a:lnTo>
                      <a:lnTo>
                        <a:pt x="30" y="6"/>
                      </a:lnTo>
                      <a:lnTo>
                        <a:pt x="31" y="4"/>
                      </a:lnTo>
                      <a:lnTo>
                        <a:pt x="34" y="2"/>
                      </a:lnTo>
                      <a:lnTo>
                        <a:pt x="37" y="0"/>
                      </a:lnTo>
                      <a:lnTo>
                        <a:pt x="39" y="0"/>
                      </a:lnTo>
                      <a:lnTo>
                        <a:pt x="42" y="0"/>
                      </a:lnTo>
                      <a:lnTo>
                        <a:pt x="45" y="0"/>
                      </a:lnTo>
                      <a:lnTo>
                        <a:pt x="48" y="0"/>
                      </a:lnTo>
                      <a:lnTo>
                        <a:pt x="50" y="0"/>
                      </a:lnTo>
                      <a:lnTo>
                        <a:pt x="54" y="2"/>
                      </a:lnTo>
                      <a:lnTo>
                        <a:pt x="57" y="4"/>
                      </a:lnTo>
                      <a:lnTo>
                        <a:pt x="60" y="5"/>
                      </a:lnTo>
                      <a:lnTo>
                        <a:pt x="62" y="7"/>
                      </a:lnTo>
                      <a:lnTo>
                        <a:pt x="68" y="12"/>
                      </a:lnTo>
                      <a:lnTo>
                        <a:pt x="71" y="14"/>
                      </a:lnTo>
                      <a:lnTo>
                        <a:pt x="74" y="17"/>
                      </a:lnTo>
                      <a:lnTo>
                        <a:pt x="76" y="19"/>
                      </a:lnTo>
                      <a:lnTo>
                        <a:pt x="79" y="21"/>
                      </a:lnTo>
                      <a:lnTo>
                        <a:pt x="82" y="24"/>
                      </a:lnTo>
                      <a:lnTo>
                        <a:pt x="83" y="27"/>
                      </a:lnTo>
                      <a:lnTo>
                        <a:pt x="86" y="29"/>
                      </a:lnTo>
                      <a:lnTo>
                        <a:pt x="89" y="32"/>
                      </a:lnTo>
                      <a:lnTo>
                        <a:pt x="92" y="35"/>
                      </a:lnTo>
                      <a:lnTo>
                        <a:pt x="93" y="38"/>
                      </a:lnTo>
                      <a:lnTo>
                        <a:pt x="95" y="40"/>
                      </a:lnTo>
                      <a:lnTo>
                        <a:pt x="97" y="43"/>
                      </a:lnTo>
                      <a:lnTo>
                        <a:pt x="98" y="46"/>
                      </a:lnTo>
                      <a:lnTo>
                        <a:pt x="101" y="49"/>
                      </a:lnTo>
                      <a:lnTo>
                        <a:pt x="102" y="52"/>
                      </a:lnTo>
                      <a:lnTo>
                        <a:pt x="104" y="55"/>
                      </a:lnTo>
                      <a:lnTo>
                        <a:pt x="104" y="58"/>
                      </a:lnTo>
                      <a:lnTo>
                        <a:pt x="105" y="61"/>
                      </a:lnTo>
                      <a:lnTo>
                        <a:pt x="107" y="63"/>
                      </a:lnTo>
                      <a:lnTo>
                        <a:pt x="108" y="66"/>
                      </a:lnTo>
                      <a:lnTo>
                        <a:pt x="109" y="69"/>
                      </a:lnTo>
                      <a:lnTo>
                        <a:pt x="106" y="68"/>
                      </a:lnTo>
                      <a:lnTo>
                        <a:pt x="104" y="65"/>
                      </a:lnTo>
                      <a:lnTo>
                        <a:pt x="102" y="63"/>
                      </a:lnTo>
                      <a:lnTo>
                        <a:pt x="99" y="62"/>
                      </a:lnTo>
                      <a:lnTo>
                        <a:pt x="96" y="60"/>
                      </a:lnTo>
                      <a:lnTo>
                        <a:pt x="93" y="59"/>
                      </a:lnTo>
                      <a:lnTo>
                        <a:pt x="91" y="57"/>
                      </a:lnTo>
                      <a:lnTo>
                        <a:pt x="89" y="54"/>
                      </a:lnTo>
                      <a:lnTo>
                        <a:pt x="87" y="52"/>
                      </a:lnTo>
                      <a:lnTo>
                        <a:pt x="84" y="50"/>
                      </a:lnTo>
                      <a:lnTo>
                        <a:pt x="82" y="46"/>
                      </a:lnTo>
                      <a:lnTo>
                        <a:pt x="79" y="43"/>
                      </a:lnTo>
                      <a:lnTo>
                        <a:pt x="76" y="40"/>
                      </a:lnTo>
                      <a:lnTo>
                        <a:pt x="73" y="39"/>
                      </a:lnTo>
                      <a:lnTo>
                        <a:pt x="71" y="36"/>
                      </a:lnTo>
                      <a:lnTo>
                        <a:pt x="69" y="34"/>
                      </a:lnTo>
                      <a:lnTo>
                        <a:pt x="66" y="32"/>
                      </a:lnTo>
                      <a:lnTo>
                        <a:pt x="62" y="29"/>
                      </a:lnTo>
                      <a:lnTo>
                        <a:pt x="59" y="26"/>
                      </a:lnTo>
                      <a:lnTo>
                        <a:pt x="56" y="24"/>
                      </a:lnTo>
                      <a:lnTo>
                        <a:pt x="52" y="22"/>
                      </a:lnTo>
                      <a:lnTo>
                        <a:pt x="49" y="20"/>
                      </a:lnTo>
                      <a:lnTo>
                        <a:pt x="46" y="17"/>
                      </a:lnTo>
                      <a:lnTo>
                        <a:pt x="43" y="16"/>
                      </a:lnTo>
                      <a:lnTo>
                        <a:pt x="40" y="15"/>
                      </a:lnTo>
                      <a:lnTo>
                        <a:pt x="38" y="14"/>
                      </a:lnTo>
                      <a:lnTo>
                        <a:pt x="35" y="16"/>
                      </a:lnTo>
                      <a:lnTo>
                        <a:pt x="33" y="19"/>
                      </a:lnTo>
                      <a:lnTo>
                        <a:pt x="30" y="21"/>
                      </a:lnTo>
                      <a:lnTo>
                        <a:pt x="29" y="24"/>
                      </a:lnTo>
                      <a:lnTo>
                        <a:pt x="27" y="27"/>
                      </a:lnTo>
                      <a:lnTo>
                        <a:pt x="26" y="29"/>
                      </a:lnTo>
                      <a:lnTo>
                        <a:pt x="24" y="32"/>
                      </a:lnTo>
                      <a:lnTo>
                        <a:pt x="22" y="35"/>
                      </a:lnTo>
                      <a:lnTo>
                        <a:pt x="19" y="38"/>
                      </a:lnTo>
                      <a:lnTo>
                        <a:pt x="17" y="40"/>
                      </a:lnTo>
                      <a:lnTo>
                        <a:pt x="16" y="43"/>
                      </a:lnTo>
                      <a:lnTo>
                        <a:pt x="14" y="46"/>
                      </a:lnTo>
                      <a:lnTo>
                        <a:pt x="12" y="49"/>
                      </a:lnTo>
                      <a:lnTo>
                        <a:pt x="10" y="52"/>
                      </a:lnTo>
                      <a:lnTo>
                        <a:pt x="8" y="54"/>
                      </a:lnTo>
                      <a:lnTo>
                        <a:pt x="6" y="57"/>
                      </a:lnTo>
                      <a:lnTo>
                        <a:pt x="5" y="60"/>
                      </a:lnTo>
                      <a:lnTo>
                        <a:pt x="4" y="63"/>
                      </a:lnTo>
                      <a:lnTo>
                        <a:pt x="2" y="65"/>
                      </a:lnTo>
                      <a:lnTo>
                        <a:pt x="0" y="68"/>
                      </a:lnTo>
                      <a:lnTo>
                        <a:pt x="3" y="42"/>
                      </a:lnTo>
                    </a:path>
                  </a:pathLst>
                </a:custGeom>
                <a:solidFill>
                  <a:srgbClr val="00CC00"/>
                </a:solidFill>
                <a:ln w="12700" cap="rnd">
                  <a:solidFill>
                    <a:srgbClr val="00CC00"/>
                  </a:solidFill>
                  <a:round/>
                  <a:headEnd/>
                  <a:tailEnd/>
                </a:ln>
              </p:spPr>
              <p:txBody>
                <a:bodyPr/>
                <a:lstStyle/>
                <a:p>
                  <a:endParaRPr lang="en-US"/>
                </a:p>
              </p:txBody>
            </p:sp>
            <p:sp>
              <p:nvSpPr>
                <p:cNvPr id="3239" name="Freeform 886"/>
                <p:cNvSpPr>
                  <a:spLocks/>
                </p:cNvSpPr>
                <p:nvPr/>
              </p:nvSpPr>
              <p:spPr bwMode="auto">
                <a:xfrm>
                  <a:off x="3918" y="2049"/>
                  <a:ext cx="152" cy="95"/>
                </a:xfrm>
                <a:custGeom>
                  <a:avLst/>
                  <a:gdLst>
                    <a:gd name="T0" fmla="*/ 137 w 152"/>
                    <a:gd name="T1" fmla="*/ 53 h 95"/>
                    <a:gd name="T2" fmla="*/ 132 w 152"/>
                    <a:gd name="T3" fmla="*/ 45 h 95"/>
                    <a:gd name="T4" fmla="*/ 128 w 152"/>
                    <a:gd name="T5" fmla="*/ 38 h 95"/>
                    <a:gd name="T6" fmla="*/ 124 w 152"/>
                    <a:gd name="T7" fmla="*/ 29 h 95"/>
                    <a:gd name="T8" fmla="*/ 118 w 152"/>
                    <a:gd name="T9" fmla="*/ 20 h 95"/>
                    <a:gd name="T10" fmla="*/ 113 w 152"/>
                    <a:gd name="T11" fmla="*/ 13 h 95"/>
                    <a:gd name="T12" fmla="*/ 108 w 152"/>
                    <a:gd name="T13" fmla="*/ 5 h 95"/>
                    <a:gd name="T14" fmla="*/ 100 w 152"/>
                    <a:gd name="T15" fmla="*/ 0 h 95"/>
                    <a:gd name="T16" fmla="*/ 93 w 152"/>
                    <a:gd name="T17" fmla="*/ 0 h 95"/>
                    <a:gd name="T18" fmla="*/ 85 w 152"/>
                    <a:gd name="T19" fmla="*/ 0 h 95"/>
                    <a:gd name="T20" fmla="*/ 76 w 152"/>
                    <a:gd name="T21" fmla="*/ 3 h 95"/>
                    <a:gd name="T22" fmla="*/ 69 w 152"/>
                    <a:gd name="T23" fmla="*/ 6 h 95"/>
                    <a:gd name="T24" fmla="*/ 57 w 152"/>
                    <a:gd name="T25" fmla="*/ 16 h 95"/>
                    <a:gd name="T26" fmla="*/ 48 w 152"/>
                    <a:gd name="T27" fmla="*/ 23 h 95"/>
                    <a:gd name="T28" fmla="*/ 42 w 152"/>
                    <a:gd name="T29" fmla="*/ 29 h 95"/>
                    <a:gd name="T30" fmla="*/ 36 w 152"/>
                    <a:gd name="T31" fmla="*/ 36 h 95"/>
                    <a:gd name="T32" fmla="*/ 28 w 152"/>
                    <a:gd name="T33" fmla="*/ 44 h 95"/>
                    <a:gd name="T34" fmla="*/ 23 w 152"/>
                    <a:gd name="T35" fmla="*/ 51 h 95"/>
                    <a:gd name="T36" fmla="*/ 16 w 152"/>
                    <a:gd name="T37" fmla="*/ 59 h 95"/>
                    <a:gd name="T38" fmla="*/ 11 w 152"/>
                    <a:gd name="T39" fmla="*/ 66 h 95"/>
                    <a:gd name="T40" fmla="*/ 8 w 152"/>
                    <a:gd name="T41" fmla="*/ 75 h 95"/>
                    <a:gd name="T42" fmla="*/ 5 w 152"/>
                    <a:gd name="T43" fmla="*/ 83 h 95"/>
                    <a:gd name="T44" fmla="*/ 1 w 152"/>
                    <a:gd name="T45" fmla="*/ 90 h 95"/>
                    <a:gd name="T46" fmla="*/ 4 w 152"/>
                    <a:gd name="T47" fmla="*/ 93 h 95"/>
                    <a:gd name="T48" fmla="*/ 10 w 152"/>
                    <a:gd name="T49" fmla="*/ 86 h 95"/>
                    <a:gd name="T50" fmla="*/ 18 w 152"/>
                    <a:gd name="T51" fmla="*/ 81 h 95"/>
                    <a:gd name="T52" fmla="*/ 25 w 152"/>
                    <a:gd name="T53" fmla="*/ 78 h 95"/>
                    <a:gd name="T54" fmla="*/ 30 w 152"/>
                    <a:gd name="T55" fmla="*/ 70 h 95"/>
                    <a:gd name="T56" fmla="*/ 38 w 152"/>
                    <a:gd name="T57" fmla="*/ 63 h 95"/>
                    <a:gd name="T58" fmla="*/ 46 w 152"/>
                    <a:gd name="T59" fmla="*/ 55 h 95"/>
                    <a:gd name="T60" fmla="*/ 52 w 152"/>
                    <a:gd name="T61" fmla="*/ 49 h 95"/>
                    <a:gd name="T62" fmla="*/ 60 w 152"/>
                    <a:gd name="T63" fmla="*/ 44 h 95"/>
                    <a:gd name="T64" fmla="*/ 70 w 152"/>
                    <a:gd name="T65" fmla="*/ 35 h 95"/>
                    <a:gd name="T66" fmla="*/ 79 w 152"/>
                    <a:gd name="T67" fmla="*/ 30 h 95"/>
                    <a:gd name="T68" fmla="*/ 88 w 152"/>
                    <a:gd name="T69" fmla="*/ 24 h 95"/>
                    <a:gd name="T70" fmla="*/ 95 w 152"/>
                    <a:gd name="T71" fmla="*/ 20 h 95"/>
                    <a:gd name="T72" fmla="*/ 103 w 152"/>
                    <a:gd name="T73" fmla="*/ 21 h 95"/>
                    <a:gd name="T74" fmla="*/ 109 w 152"/>
                    <a:gd name="T75" fmla="*/ 29 h 95"/>
                    <a:gd name="T76" fmla="*/ 113 w 152"/>
                    <a:gd name="T77" fmla="*/ 36 h 95"/>
                    <a:gd name="T78" fmla="*/ 118 w 152"/>
                    <a:gd name="T79" fmla="*/ 44 h 95"/>
                    <a:gd name="T80" fmla="*/ 124 w 152"/>
                    <a:gd name="T81" fmla="*/ 51 h 95"/>
                    <a:gd name="T82" fmla="*/ 129 w 152"/>
                    <a:gd name="T83" fmla="*/ 59 h 95"/>
                    <a:gd name="T84" fmla="*/ 135 w 152"/>
                    <a:gd name="T85" fmla="*/ 66 h 95"/>
                    <a:gd name="T86" fmla="*/ 140 w 152"/>
                    <a:gd name="T87" fmla="*/ 74 h 95"/>
                    <a:gd name="T88" fmla="*/ 145 w 152"/>
                    <a:gd name="T89" fmla="*/ 81 h 95"/>
                    <a:gd name="T90" fmla="*/ 148 w 152"/>
                    <a:gd name="T91" fmla="*/ 89 h 95"/>
                    <a:gd name="T92" fmla="*/ 147 w 152"/>
                    <a:gd name="T93" fmla="*/ 58 h 9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52"/>
                    <a:gd name="T142" fmla="*/ 0 h 95"/>
                    <a:gd name="T143" fmla="*/ 152 w 152"/>
                    <a:gd name="T144" fmla="*/ 95 h 95"/>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52" h="95">
                      <a:moveTo>
                        <a:pt x="140" y="56"/>
                      </a:moveTo>
                      <a:lnTo>
                        <a:pt x="137" y="53"/>
                      </a:lnTo>
                      <a:lnTo>
                        <a:pt x="135" y="49"/>
                      </a:lnTo>
                      <a:lnTo>
                        <a:pt x="132" y="45"/>
                      </a:lnTo>
                      <a:lnTo>
                        <a:pt x="131" y="41"/>
                      </a:lnTo>
                      <a:lnTo>
                        <a:pt x="128" y="38"/>
                      </a:lnTo>
                      <a:lnTo>
                        <a:pt x="127" y="34"/>
                      </a:lnTo>
                      <a:lnTo>
                        <a:pt x="124" y="29"/>
                      </a:lnTo>
                      <a:lnTo>
                        <a:pt x="122" y="25"/>
                      </a:lnTo>
                      <a:lnTo>
                        <a:pt x="118" y="20"/>
                      </a:lnTo>
                      <a:lnTo>
                        <a:pt x="115" y="16"/>
                      </a:lnTo>
                      <a:lnTo>
                        <a:pt x="113" y="13"/>
                      </a:lnTo>
                      <a:lnTo>
                        <a:pt x="109" y="9"/>
                      </a:lnTo>
                      <a:lnTo>
                        <a:pt x="108" y="5"/>
                      </a:lnTo>
                      <a:lnTo>
                        <a:pt x="104" y="3"/>
                      </a:lnTo>
                      <a:lnTo>
                        <a:pt x="100" y="0"/>
                      </a:lnTo>
                      <a:lnTo>
                        <a:pt x="96" y="0"/>
                      </a:lnTo>
                      <a:lnTo>
                        <a:pt x="93" y="0"/>
                      </a:lnTo>
                      <a:lnTo>
                        <a:pt x="89" y="0"/>
                      </a:lnTo>
                      <a:lnTo>
                        <a:pt x="85" y="0"/>
                      </a:lnTo>
                      <a:lnTo>
                        <a:pt x="81" y="0"/>
                      </a:lnTo>
                      <a:lnTo>
                        <a:pt x="76" y="3"/>
                      </a:lnTo>
                      <a:lnTo>
                        <a:pt x="72" y="5"/>
                      </a:lnTo>
                      <a:lnTo>
                        <a:pt x="69" y="6"/>
                      </a:lnTo>
                      <a:lnTo>
                        <a:pt x="65" y="10"/>
                      </a:lnTo>
                      <a:lnTo>
                        <a:pt x="57" y="16"/>
                      </a:lnTo>
                      <a:lnTo>
                        <a:pt x="53" y="19"/>
                      </a:lnTo>
                      <a:lnTo>
                        <a:pt x="48" y="23"/>
                      </a:lnTo>
                      <a:lnTo>
                        <a:pt x="46" y="26"/>
                      </a:lnTo>
                      <a:lnTo>
                        <a:pt x="42" y="29"/>
                      </a:lnTo>
                      <a:lnTo>
                        <a:pt x="38" y="33"/>
                      </a:lnTo>
                      <a:lnTo>
                        <a:pt x="36" y="36"/>
                      </a:lnTo>
                      <a:lnTo>
                        <a:pt x="32" y="40"/>
                      </a:lnTo>
                      <a:lnTo>
                        <a:pt x="28" y="44"/>
                      </a:lnTo>
                      <a:lnTo>
                        <a:pt x="24" y="48"/>
                      </a:lnTo>
                      <a:lnTo>
                        <a:pt x="23" y="51"/>
                      </a:lnTo>
                      <a:lnTo>
                        <a:pt x="19" y="55"/>
                      </a:lnTo>
                      <a:lnTo>
                        <a:pt x="16" y="59"/>
                      </a:lnTo>
                      <a:lnTo>
                        <a:pt x="15" y="63"/>
                      </a:lnTo>
                      <a:lnTo>
                        <a:pt x="11" y="66"/>
                      </a:lnTo>
                      <a:lnTo>
                        <a:pt x="10" y="71"/>
                      </a:lnTo>
                      <a:lnTo>
                        <a:pt x="8" y="75"/>
                      </a:lnTo>
                      <a:lnTo>
                        <a:pt x="6" y="79"/>
                      </a:lnTo>
                      <a:lnTo>
                        <a:pt x="5" y="83"/>
                      </a:lnTo>
                      <a:lnTo>
                        <a:pt x="3" y="86"/>
                      </a:lnTo>
                      <a:lnTo>
                        <a:pt x="1" y="90"/>
                      </a:lnTo>
                      <a:lnTo>
                        <a:pt x="0" y="94"/>
                      </a:lnTo>
                      <a:lnTo>
                        <a:pt x="4" y="93"/>
                      </a:lnTo>
                      <a:lnTo>
                        <a:pt x="6" y="89"/>
                      </a:lnTo>
                      <a:lnTo>
                        <a:pt x="10" y="86"/>
                      </a:lnTo>
                      <a:lnTo>
                        <a:pt x="14" y="84"/>
                      </a:lnTo>
                      <a:lnTo>
                        <a:pt x="18" y="81"/>
                      </a:lnTo>
                      <a:lnTo>
                        <a:pt x="22" y="80"/>
                      </a:lnTo>
                      <a:lnTo>
                        <a:pt x="25" y="78"/>
                      </a:lnTo>
                      <a:lnTo>
                        <a:pt x="28" y="74"/>
                      </a:lnTo>
                      <a:lnTo>
                        <a:pt x="30" y="70"/>
                      </a:lnTo>
                      <a:lnTo>
                        <a:pt x="34" y="68"/>
                      </a:lnTo>
                      <a:lnTo>
                        <a:pt x="38" y="63"/>
                      </a:lnTo>
                      <a:lnTo>
                        <a:pt x="42" y="59"/>
                      </a:lnTo>
                      <a:lnTo>
                        <a:pt x="46" y="55"/>
                      </a:lnTo>
                      <a:lnTo>
                        <a:pt x="49" y="53"/>
                      </a:lnTo>
                      <a:lnTo>
                        <a:pt x="52" y="49"/>
                      </a:lnTo>
                      <a:lnTo>
                        <a:pt x="56" y="46"/>
                      </a:lnTo>
                      <a:lnTo>
                        <a:pt x="60" y="44"/>
                      </a:lnTo>
                      <a:lnTo>
                        <a:pt x="65" y="40"/>
                      </a:lnTo>
                      <a:lnTo>
                        <a:pt x="70" y="35"/>
                      </a:lnTo>
                      <a:lnTo>
                        <a:pt x="74" y="33"/>
                      </a:lnTo>
                      <a:lnTo>
                        <a:pt x="79" y="30"/>
                      </a:lnTo>
                      <a:lnTo>
                        <a:pt x="82" y="28"/>
                      </a:lnTo>
                      <a:lnTo>
                        <a:pt x="88" y="24"/>
                      </a:lnTo>
                      <a:lnTo>
                        <a:pt x="91" y="21"/>
                      </a:lnTo>
                      <a:lnTo>
                        <a:pt x="95" y="20"/>
                      </a:lnTo>
                      <a:lnTo>
                        <a:pt x="99" y="19"/>
                      </a:lnTo>
                      <a:lnTo>
                        <a:pt x="103" y="21"/>
                      </a:lnTo>
                      <a:lnTo>
                        <a:pt x="105" y="26"/>
                      </a:lnTo>
                      <a:lnTo>
                        <a:pt x="109" y="29"/>
                      </a:lnTo>
                      <a:lnTo>
                        <a:pt x="110" y="33"/>
                      </a:lnTo>
                      <a:lnTo>
                        <a:pt x="113" y="36"/>
                      </a:lnTo>
                      <a:lnTo>
                        <a:pt x="115" y="40"/>
                      </a:lnTo>
                      <a:lnTo>
                        <a:pt x="118" y="44"/>
                      </a:lnTo>
                      <a:lnTo>
                        <a:pt x="121" y="48"/>
                      </a:lnTo>
                      <a:lnTo>
                        <a:pt x="124" y="51"/>
                      </a:lnTo>
                      <a:lnTo>
                        <a:pt x="127" y="55"/>
                      </a:lnTo>
                      <a:lnTo>
                        <a:pt x="129" y="59"/>
                      </a:lnTo>
                      <a:lnTo>
                        <a:pt x="132" y="63"/>
                      </a:lnTo>
                      <a:lnTo>
                        <a:pt x="135" y="66"/>
                      </a:lnTo>
                      <a:lnTo>
                        <a:pt x="137" y="70"/>
                      </a:lnTo>
                      <a:lnTo>
                        <a:pt x="140" y="74"/>
                      </a:lnTo>
                      <a:lnTo>
                        <a:pt x="142" y="78"/>
                      </a:lnTo>
                      <a:lnTo>
                        <a:pt x="145" y="81"/>
                      </a:lnTo>
                      <a:lnTo>
                        <a:pt x="146" y="85"/>
                      </a:lnTo>
                      <a:lnTo>
                        <a:pt x="148" y="89"/>
                      </a:lnTo>
                      <a:lnTo>
                        <a:pt x="151" y="93"/>
                      </a:lnTo>
                      <a:lnTo>
                        <a:pt x="147" y="58"/>
                      </a:lnTo>
                    </a:path>
                  </a:pathLst>
                </a:custGeom>
                <a:solidFill>
                  <a:srgbClr val="00CC00"/>
                </a:solidFill>
                <a:ln w="12700" cap="rnd">
                  <a:solidFill>
                    <a:srgbClr val="00CC00"/>
                  </a:solidFill>
                  <a:round/>
                  <a:headEnd/>
                  <a:tailEnd/>
                </a:ln>
              </p:spPr>
              <p:txBody>
                <a:bodyPr/>
                <a:lstStyle/>
                <a:p>
                  <a:endParaRPr lang="en-US"/>
                </a:p>
              </p:txBody>
            </p:sp>
            <p:sp>
              <p:nvSpPr>
                <p:cNvPr id="3240" name="Freeform 887"/>
                <p:cNvSpPr>
                  <a:spLocks/>
                </p:cNvSpPr>
                <p:nvPr/>
              </p:nvSpPr>
              <p:spPr bwMode="auto">
                <a:xfrm>
                  <a:off x="4058" y="1965"/>
                  <a:ext cx="47" cy="605"/>
                </a:xfrm>
                <a:custGeom>
                  <a:avLst/>
                  <a:gdLst>
                    <a:gd name="T0" fmla="*/ 3 w 55"/>
                    <a:gd name="T1" fmla="*/ 11 h 776"/>
                    <a:gd name="T2" fmla="*/ 3 w 55"/>
                    <a:gd name="T3" fmla="*/ 10 h 776"/>
                    <a:gd name="T4" fmla="*/ 3 w 55"/>
                    <a:gd name="T5" fmla="*/ 9 h 776"/>
                    <a:gd name="T6" fmla="*/ 3 w 55"/>
                    <a:gd name="T7" fmla="*/ 9 h 776"/>
                    <a:gd name="T8" fmla="*/ 3 w 55"/>
                    <a:gd name="T9" fmla="*/ 9 h 776"/>
                    <a:gd name="T10" fmla="*/ 3 w 55"/>
                    <a:gd name="T11" fmla="*/ 9 h 776"/>
                    <a:gd name="T12" fmla="*/ 3 w 55"/>
                    <a:gd name="T13" fmla="*/ 8 h 776"/>
                    <a:gd name="T14" fmla="*/ 3 w 55"/>
                    <a:gd name="T15" fmla="*/ 7 h 776"/>
                    <a:gd name="T16" fmla="*/ 3 w 55"/>
                    <a:gd name="T17" fmla="*/ 7 h 776"/>
                    <a:gd name="T18" fmla="*/ 3 w 55"/>
                    <a:gd name="T19" fmla="*/ 7 h 776"/>
                    <a:gd name="T20" fmla="*/ 3 w 55"/>
                    <a:gd name="T21" fmla="*/ 7 h 776"/>
                    <a:gd name="T22" fmla="*/ 2 w 55"/>
                    <a:gd name="T23" fmla="*/ 5 h 776"/>
                    <a:gd name="T24" fmla="*/ 0 w 55"/>
                    <a:gd name="T25" fmla="*/ 5 h 776"/>
                    <a:gd name="T26" fmla="*/ 0 w 55"/>
                    <a:gd name="T27" fmla="*/ 5 h 776"/>
                    <a:gd name="T28" fmla="*/ 0 w 55"/>
                    <a:gd name="T29" fmla="*/ 4 h 776"/>
                    <a:gd name="T30" fmla="*/ 0 w 55"/>
                    <a:gd name="T31" fmla="*/ 4 h 776"/>
                    <a:gd name="T32" fmla="*/ 3 w 55"/>
                    <a:gd name="T33" fmla="*/ 4 h 776"/>
                    <a:gd name="T34" fmla="*/ 3 w 55"/>
                    <a:gd name="T35" fmla="*/ 3 h 776"/>
                    <a:gd name="T36" fmla="*/ 3 w 55"/>
                    <a:gd name="T37" fmla="*/ 3 h 776"/>
                    <a:gd name="T38" fmla="*/ 3 w 55"/>
                    <a:gd name="T39" fmla="*/ 2 h 776"/>
                    <a:gd name="T40" fmla="*/ 3 w 55"/>
                    <a:gd name="T41" fmla="*/ 2 h 776"/>
                    <a:gd name="T42" fmla="*/ 3 w 55"/>
                    <a:gd name="T43" fmla="*/ 2 h 776"/>
                    <a:gd name="T44" fmla="*/ 3 w 55"/>
                    <a:gd name="T45" fmla="*/ 2 h 776"/>
                    <a:gd name="T46" fmla="*/ 3 w 55"/>
                    <a:gd name="T47" fmla="*/ 2 h 776"/>
                    <a:gd name="T48" fmla="*/ 3 w 55"/>
                    <a:gd name="T49" fmla="*/ 2 h 776"/>
                    <a:gd name="T50" fmla="*/ 3 w 55"/>
                    <a:gd name="T51" fmla="*/ 2 h 776"/>
                    <a:gd name="T52" fmla="*/ 3 w 55"/>
                    <a:gd name="T53" fmla="*/ 2 h 776"/>
                    <a:gd name="T54" fmla="*/ 3 w 55"/>
                    <a:gd name="T55" fmla="*/ 2 h 776"/>
                    <a:gd name="T56" fmla="*/ 3 w 55"/>
                    <a:gd name="T57" fmla="*/ 2 h 776"/>
                    <a:gd name="T58" fmla="*/ 3 w 55"/>
                    <a:gd name="T59" fmla="*/ 2 h 776"/>
                    <a:gd name="T60" fmla="*/ 3 w 55"/>
                    <a:gd name="T61" fmla="*/ 2 h 776"/>
                    <a:gd name="T62" fmla="*/ 3 w 55"/>
                    <a:gd name="T63" fmla="*/ 2 h 776"/>
                    <a:gd name="T64" fmla="*/ 3 w 55"/>
                    <a:gd name="T65" fmla="*/ 2 h 776"/>
                    <a:gd name="T66" fmla="*/ 3 w 55"/>
                    <a:gd name="T67" fmla="*/ 2 h 776"/>
                    <a:gd name="T68" fmla="*/ 3 w 55"/>
                    <a:gd name="T69" fmla="*/ 2 h 776"/>
                    <a:gd name="T70" fmla="*/ 3 w 55"/>
                    <a:gd name="T71" fmla="*/ 3 h 776"/>
                    <a:gd name="T72" fmla="*/ 3 w 55"/>
                    <a:gd name="T73" fmla="*/ 3 h 776"/>
                    <a:gd name="T74" fmla="*/ 3 w 55"/>
                    <a:gd name="T75" fmla="*/ 4 h 776"/>
                    <a:gd name="T76" fmla="*/ 3 w 55"/>
                    <a:gd name="T77" fmla="*/ 4 h 776"/>
                    <a:gd name="T78" fmla="*/ 3 w 55"/>
                    <a:gd name="T79" fmla="*/ 4 h 776"/>
                    <a:gd name="T80" fmla="*/ 3 w 55"/>
                    <a:gd name="T81" fmla="*/ 5 h 776"/>
                    <a:gd name="T82" fmla="*/ 3 w 55"/>
                    <a:gd name="T83" fmla="*/ 5 h 776"/>
                    <a:gd name="T84" fmla="*/ 3 w 55"/>
                    <a:gd name="T85" fmla="*/ 5 h 776"/>
                    <a:gd name="T86" fmla="*/ 3 w 55"/>
                    <a:gd name="T87" fmla="*/ 5 h 776"/>
                    <a:gd name="T88" fmla="*/ 3 w 55"/>
                    <a:gd name="T89" fmla="*/ 7 h 776"/>
                    <a:gd name="T90" fmla="*/ 3 w 55"/>
                    <a:gd name="T91" fmla="*/ 7 h 776"/>
                    <a:gd name="T92" fmla="*/ 3 w 55"/>
                    <a:gd name="T93" fmla="*/ 7 h 776"/>
                    <a:gd name="T94" fmla="*/ 3 w 55"/>
                    <a:gd name="T95" fmla="*/ 7 h 776"/>
                    <a:gd name="T96" fmla="*/ 3 w 55"/>
                    <a:gd name="T97" fmla="*/ 7 h 776"/>
                    <a:gd name="T98" fmla="*/ 3 w 55"/>
                    <a:gd name="T99" fmla="*/ 9 h 776"/>
                    <a:gd name="T100" fmla="*/ 3 w 55"/>
                    <a:gd name="T101" fmla="*/ 9 h 776"/>
                    <a:gd name="T102" fmla="*/ 3 w 55"/>
                    <a:gd name="T103" fmla="*/ 9 h 776"/>
                    <a:gd name="T104" fmla="*/ 3 w 55"/>
                    <a:gd name="T105" fmla="*/ 9 h 776"/>
                    <a:gd name="T106" fmla="*/ 3 w 55"/>
                    <a:gd name="T107" fmla="*/ 9 h 776"/>
                    <a:gd name="T108" fmla="*/ 3 w 55"/>
                    <a:gd name="T109" fmla="*/ 9 h 776"/>
                    <a:gd name="T110" fmla="*/ 3 w 55"/>
                    <a:gd name="T111" fmla="*/ 11 h 776"/>
                    <a:gd name="T112" fmla="*/ 3 w 55"/>
                    <a:gd name="T113" fmla="*/ 11 h 776"/>
                    <a:gd name="T114" fmla="*/ 3 w 55"/>
                    <a:gd name="T115" fmla="*/ 11 h 776"/>
                    <a:gd name="T116" fmla="*/ 3 w 55"/>
                    <a:gd name="T117" fmla="*/ 12 h 776"/>
                    <a:gd name="T118" fmla="*/ 3 w 55"/>
                    <a:gd name="T119" fmla="*/ 11 h 77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55"/>
                    <a:gd name="T181" fmla="*/ 0 h 776"/>
                    <a:gd name="T182" fmla="*/ 55 w 55"/>
                    <a:gd name="T183" fmla="*/ 776 h 77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55" h="776">
                      <a:moveTo>
                        <a:pt x="21" y="751"/>
                      </a:moveTo>
                      <a:lnTo>
                        <a:pt x="19" y="745"/>
                      </a:lnTo>
                      <a:lnTo>
                        <a:pt x="19" y="740"/>
                      </a:lnTo>
                      <a:lnTo>
                        <a:pt x="19" y="734"/>
                      </a:lnTo>
                      <a:lnTo>
                        <a:pt x="19" y="727"/>
                      </a:lnTo>
                      <a:lnTo>
                        <a:pt x="19" y="721"/>
                      </a:lnTo>
                      <a:lnTo>
                        <a:pt x="19" y="716"/>
                      </a:lnTo>
                      <a:lnTo>
                        <a:pt x="19" y="709"/>
                      </a:lnTo>
                      <a:lnTo>
                        <a:pt x="19" y="698"/>
                      </a:lnTo>
                      <a:lnTo>
                        <a:pt x="19" y="686"/>
                      </a:lnTo>
                      <a:lnTo>
                        <a:pt x="19" y="681"/>
                      </a:lnTo>
                      <a:lnTo>
                        <a:pt x="17" y="675"/>
                      </a:lnTo>
                      <a:lnTo>
                        <a:pt x="17" y="668"/>
                      </a:lnTo>
                      <a:lnTo>
                        <a:pt x="17" y="661"/>
                      </a:lnTo>
                      <a:lnTo>
                        <a:pt x="15" y="655"/>
                      </a:lnTo>
                      <a:lnTo>
                        <a:pt x="15" y="650"/>
                      </a:lnTo>
                      <a:lnTo>
                        <a:pt x="15" y="644"/>
                      </a:lnTo>
                      <a:lnTo>
                        <a:pt x="15" y="638"/>
                      </a:lnTo>
                      <a:lnTo>
                        <a:pt x="15" y="631"/>
                      </a:lnTo>
                      <a:lnTo>
                        <a:pt x="15" y="620"/>
                      </a:lnTo>
                      <a:lnTo>
                        <a:pt x="15" y="609"/>
                      </a:lnTo>
                      <a:lnTo>
                        <a:pt x="15" y="600"/>
                      </a:lnTo>
                      <a:lnTo>
                        <a:pt x="15" y="590"/>
                      </a:lnTo>
                      <a:lnTo>
                        <a:pt x="15" y="583"/>
                      </a:lnTo>
                      <a:lnTo>
                        <a:pt x="15" y="578"/>
                      </a:lnTo>
                      <a:lnTo>
                        <a:pt x="15" y="570"/>
                      </a:lnTo>
                      <a:lnTo>
                        <a:pt x="15" y="563"/>
                      </a:lnTo>
                      <a:lnTo>
                        <a:pt x="15" y="554"/>
                      </a:lnTo>
                      <a:lnTo>
                        <a:pt x="15" y="546"/>
                      </a:lnTo>
                      <a:lnTo>
                        <a:pt x="15" y="541"/>
                      </a:lnTo>
                      <a:lnTo>
                        <a:pt x="15" y="535"/>
                      </a:lnTo>
                      <a:lnTo>
                        <a:pt x="15" y="530"/>
                      </a:lnTo>
                      <a:lnTo>
                        <a:pt x="15" y="520"/>
                      </a:lnTo>
                      <a:lnTo>
                        <a:pt x="14" y="511"/>
                      </a:lnTo>
                      <a:lnTo>
                        <a:pt x="14" y="504"/>
                      </a:lnTo>
                      <a:lnTo>
                        <a:pt x="14" y="496"/>
                      </a:lnTo>
                      <a:lnTo>
                        <a:pt x="14" y="491"/>
                      </a:lnTo>
                      <a:lnTo>
                        <a:pt x="14" y="485"/>
                      </a:lnTo>
                      <a:lnTo>
                        <a:pt x="12" y="476"/>
                      </a:lnTo>
                      <a:lnTo>
                        <a:pt x="12" y="471"/>
                      </a:lnTo>
                      <a:lnTo>
                        <a:pt x="10" y="463"/>
                      </a:lnTo>
                      <a:lnTo>
                        <a:pt x="8" y="454"/>
                      </a:lnTo>
                      <a:lnTo>
                        <a:pt x="8" y="447"/>
                      </a:lnTo>
                      <a:lnTo>
                        <a:pt x="8" y="441"/>
                      </a:lnTo>
                      <a:lnTo>
                        <a:pt x="8" y="435"/>
                      </a:lnTo>
                      <a:lnTo>
                        <a:pt x="6" y="424"/>
                      </a:lnTo>
                      <a:lnTo>
                        <a:pt x="4" y="417"/>
                      </a:lnTo>
                      <a:lnTo>
                        <a:pt x="2" y="410"/>
                      </a:lnTo>
                      <a:lnTo>
                        <a:pt x="0" y="402"/>
                      </a:lnTo>
                      <a:lnTo>
                        <a:pt x="0" y="395"/>
                      </a:lnTo>
                      <a:lnTo>
                        <a:pt x="0" y="388"/>
                      </a:lnTo>
                      <a:lnTo>
                        <a:pt x="0" y="380"/>
                      </a:lnTo>
                      <a:lnTo>
                        <a:pt x="0" y="373"/>
                      </a:lnTo>
                      <a:lnTo>
                        <a:pt x="0" y="365"/>
                      </a:lnTo>
                      <a:lnTo>
                        <a:pt x="0" y="360"/>
                      </a:lnTo>
                      <a:lnTo>
                        <a:pt x="0" y="354"/>
                      </a:lnTo>
                      <a:lnTo>
                        <a:pt x="0" y="349"/>
                      </a:lnTo>
                      <a:lnTo>
                        <a:pt x="0" y="343"/>
                      </a:lnTo>
                      <a:lnTo>
                        <a:pt x="0" y="338"/>
                      </a:lnTo>
                      <a:lnTo>
                        <a:pt x="0" y="328"/>
                      </a:lnTo>
                      <a:lnTo>
                        <a:pt x="0" y="317"/>
                      </a:lnTo>
                      <a:lnTo>
                        <a:pt x="0" y="310"/>
                      </a:lnTo>
                      <a:lnTo>
                        <a:pt x="0" y="304"/>
                      </a:lnTo>
                      <a:lnTo>
                        <a:pt x="0" y="299"/>
                      </a:lnTo>
                      <a:lnTo>
                        <a:pt x="0" y="292"/>
                      </a:lnTo>
                      <a:lnTo>
                        <a:pt x="2" y="282"/>
                      </a:lnTo>
                      <a:lnTo>
                        <a:pt x="4" y="275"/>
                      </a:lnTo>
                      <a:lnTo>
                        <a:pt x="4" y="269"/>
                      </a:lnTo>
                      <a:lnTo>
                        <a:pt x="6" y="262"/>
                      </a:lnTo>
                      <a:lnTo>
                        <a:pt x="8" y="253"/>
                      </a:lnTo>
                      <a:lnTo>
                        <a:pt x="10" y="247"/>
                      </a:lnTo>
                      <a:lnTo>
                        <a:pt x="10" y="238"/>
                      </a:lnTo>
                      <a:lnTo>
                        <a:pt x="12" y="231"/>
                      </a:lnTo>
                      <a:lnTo>
                        <a:pt x="12" y="223"/>
                      </a:lnTo>
                      <a:lnTo>
                        <a:pt x="12" y="218"/>
                      </a:lnTo>
                      <a:lnTo>
                        <a:pt x="12" y="210"/>
                      </a:lnTo>
                      <a:lnTo>
                        <a:pt x="12" y="205"/>
                      </a:lnTo>
                      <a:lnTo>
                        <a:pt x="12" y="199"/>
                      </a:lnTo>
                      <a:lnTo>
                        <a:pt x="12" y="194"/>
                      </a:lnTo>
                      <a:lnTo>
                        <a:pt x="12" y="188"/>
                      </a:lnTo>
                      <a:lnTo>
                        <a:pt x="12" y="183"/>
                      </a:lnTo>
                      <a:lnTo>
                        <a:pt x="12" y="177"/>
                      </a:lnTo>
                      <a:lnTo>
                        <a:pt x="12" y="170"/>
                      </a:lnTo>
                      <a:lnTo>
                        <a:pt x="12" y="164"/>
                      </a:lnTo>
                      <a:lnTo>
                        <a:pt x="12" y="159"/>
                      </a:lnTo>
                      <a:lnTo>
                        <a:pt x="12" y="151"/>
                      </a:lnTo>
                      <a:lnTo>
                        <a:pt x="12" y="144"/>
                      </a:lnTo>
                      <a:lnTo>
                        <a:pt x="12" y="137"/>
                      </a:lnTo>
                      <a:lnTo>
                        <a:pt x="12" y="129"/>
                      </a:lnTo>
                      <a:lnTo>
                        <a:pt x="12" y="124"/>
                      </a:lnTo>
                      <a:lnTo>
                        <a:pt x="12" y="114"/>
                      </a:lnTo>
                      <a:lnTo>
                        <a:pt x="12" y="107"/>
                      </a:lnTo>
                      <a:lnTo>
                        <a:pt x="12" y="101"/>
                      </a:lnTo>
                      <a:lnTo>
                        <a:pt x="12" y="96"/>
                      </a:lnTo>
                      <a:lnTo>
                        <a:pt x="12" y="89"/>
                      </a:lnTo>
                      <a:lnTo>
                        <a:pt x="12" y="81"/>
                      </a:lnTo>
                      <a:lnTo>
                        <a:pt x="12" y="76"/>
                      </a:lnTo>
                      <a:lnTo>
                        <a:pt x="12" y="70"/>
                      </a:lnTo>
                      <a:lnTo>
                        <a:pt x="12" y="65"/>
                      </a:lnTo>
                      <a:lnTo>
                        <a:pt x="12" y="59"/>
                      </a:lnTo>
                      <a:lnTo>
                        <a:pt x="12" y="52"/>
                      </a:lnTo>
                      <a:lnTo>
                        <a:pt x="10" y="46"/>
                      </a:lnTo>
                      <a:lnTo>
                        <a:pt x="10" y="41"/>
                      </a:lnTo>
                      <a:lnTo>
                        <a:pt x="10" y="33"/>
                      </a:lnTo>
                      <a:lnTo>
                        <a:pt x="10" y="28"/>
                      </a:lnTo>
                      <a:lnTo>
                        <a:pt x="10" y="22"/>
                      </a:lnTo>
                      <a:lnTo>
                        <a:pt x="10" y="17"/>
                      </a:lnTo>
                      <a:lnTo>
                        <a:pt x="10" y="11"/>
                      </a:lnTo>
                      <a:lnTo>
                        <a:pt x="12" y="6"/>
                      </a:lnTo>
                      <a:lnTo>
                        <a:pt x="17" y="2"/>
                      </a:lnTo>
                      <a:lnTo>
                        <a:pt x="23" y="0"/>
                      </a:lnTo>
                      <a:lnTo>
                        <a:pt x="25" y="6"/>
                      </a:lnTo>
                      <a:lnTo>
                        <a:pt x="25" y="11"/>
                      </a:lnTo>
                      <a:lnTo>
                        <a:pt x="25" y="17"/>
                      </a:lnTo>
                      <a:lnTo>
                        <a:pt x="27" y="22"/>
                      </a:lnTo>
                      <a:lnTo>
                        <a:pt x="27" y="28"/>
                      </a:lnTo>
                      <a:lnTo>
                        <a:pt x="27" y="33"/>
                      </a:lnTo>
                      <a:lnTo>
                        <a:pt x="27" y="39"/>
                      </a:lnTo>
                      <a:lnTo>
                        <a:pt x="27" y="44"/>
                      </a:lnTo>
                      <a:lnTo>
                        <a:pt x="27" y="50"/>
                      </a:lnTo>
                      <a:lnTo>
                        <a:pt x="27" y="57"/>
                      </a:lnTo>
                      <a:lnTo>
                        <a:pt x="27" y="65"/>
                      </a:lnTo>
                      <a:lnTo>
                        <a:pt x="27" y="72"/>
                      </a:lnTo>
                      <a:lnTo>
                        <a:pt x="27" y="79"/>
                      </a:lnTo>
                      <a:lnTo>
                        <a:pt x="27" y="87"/>
                      </a:lnTo>
                      <a:lnTo>
                        <a:pt x="27" y="92"/>
                      </a:lnTo>
                      <a:lnTo>
                        <a:pt x="27" y="98"/>
                      </a:lnTo>
                      <a:lnTo>
                        <a:pt x="27" y="105"/>
                      </a:lnTo>
                      <a:lnTo>
                        <a:pt x="27" y="113"/>
                      </a:lnTo>
                      <a:lnTo>
                        <a:pt x="27" y="120"/>
                      </a:lnTo>
                      <a:lnTo>
                        <a:pt x="27" y="127"/>
                      </a:lnTo>
                      <a:lnTo>
                        <a:pt x="27" y="135"/>
                      </a:lnTo>
                      <a:lnTo>
                        <a:pt x="27" y="140"/>
                      </a:lnTo>
                      <a:lnTo>
                        <a:pt x="27" y="148"/>
                      </a:lnTo>
                      <a:lnTo>
                        <a:pt x="27" y="155"/>
                      </a:lnTo>
                      <a:lnTo>
                        <a:pt x="27" y="161"/>
                      </a:lnTo>
                      <a:lnTo>
                        <a:pt x="27" y="168"/>
                      </a:lnTo>
                      <a:lnTo>
                        <a:pt x="27" y="173"/>
                      </a:lnTo>
                      <a:lnTo>
                        <a:pt x="27" y="179"/>
                      </a:lnTo>
                      <a:lnTo>
                        <a:pt x="27" y="185"/>
                      </a:lnTo>
                      <a:lnTo>
                        <a:pt x="27" y="190"/>
                      </a:lnTo>
                      <a:lnTo>
                        <a:pt x="27" y="197"/>
                      </a:lnTo>
                      <a:lnTo>
                        <a:pt x="27" y="203"/>
                      </a:lnTo>
                      <a:lnTo>
                        <a:pt x="27" y="209"/>
                      </a:lnTo>
                      <a:lnTo>
                        <a:pt x="27" y="218"/>
                      </a:lnTo>
                      <a:lnTo>
                        <a:pt x="27" y="223"/>
                      </a:lnTo>
                      <a:lnTo>
                        <a:pt x="27" y="231"/>
                      </a:lnTo>
                      <a:lnTo>
                        <a:pt x="27" y="236"/>
                      </a:lnTo>
                      <a:lnTo>
                        <a:pt x="27" y="242"/>
                      </a:lnTo>
                      <a:lnTo>
                        <a:pt x="27" y="249"/>
                      </a:lnTo>
                      <a:lnTo>
                        <a:pt x="27" y="255"/>
                      </a:lnTo>
                      <a:lnTo>
                        <a:pt x="27" y="262"/>
                      </a:lnTo>
                      <a:lnTo>
                        <a:pt x="27" y="268"/>
                      </a:lnTo>
                      <a:lnTo>
                        <a:pt x="27" y="273"/>
                      </a:lnTo>
                      <a:lnTo>
                        <a:pt x="27" y="279"/>
                      </a:lnTo>
                      <a:lnTo>
                        <a:pt x="27" y="284"/>
                      </a:lnTo>
                      <a:lnTo>
                        <a:pt x="27" y="290"/>
                      </a:lnTo>
                      <a:lnTo>
                        <a:pt x="27" y="295"/>
                      </a:lnTo>
                      <a:lnTo>
                        <a:pt x="27" y="303"/>
                      </a:lnTo>
                      <a:lnTo>
                        <a:pt x="27" y="310"/>
                      </a:lnTo>
                      <a:lnTo>
                        <a:pt x="27" y="316"/>
                      </a:lnTo>
                      <a:lnTo>
                        <a:pt x="27" y="323"/>
                      </a:lnTo>
                      <a:lnTo>
                        <a:pt x="27" y="330"/>
                      </a:lnTo>
                      <a:lnTo>
                        <a:pt x="27" y="338"/>
                      </a:lnTo>
                      <a:lnTo>
                        <a:pt x="27" y="345"/>
                      </a:lnTo>
                      <a:lnTo>
                        <a:pt x="27" y="352"/>
                      </a:lnTo>
                      <a:lnTo>
                        <a:pt x="27" y="358"/>
                      </a:lnTo>
                      <a:lnTo>
                        <a:pt x="27" y="364"/>
                      </a:lnTo>
                      <a:lnTo>
                        <a:pt x="27" y="371"/>
                      </a:lnTo>
                      <a:lnTo>
                        <a:pt x="27" y="376"/>
                      </a:lnTo>
                      <a:lnTo>
                        <a:pt x="27" y="384"/>
                      </a:lnTo>
                      <a:lnTo>
                        <a:pt x="27" y="391"/>
                      </a:lnTo>
                      <a:lnTo>
                        <a:pt x="27" y="397"/>
                      </a:lnTo>
                      <a:lnTo>
                        <a:pt x="27" y="404"/>
                      </a:lnTo>
                      <a:lnTo>
                        <a:pt x="27" y="411"/>
                      </a:lnTo>
                      <a:lnTo>
                        <a:pt x="27" y="419"/>
                      </a:lnTo>
                      <a:lnTo>
                        <a:pt x="27" y="428"/>
                      </a:lnTo>
                      <a:lnTo>
                        <a:pt x="27" y="434"/>
                      </a:lnTo>
                      <a:lnTo>
                        <a:pt x="27" y="441"/>
                      </a:lnTo>
                      <a:lnTo>
                        <a:pt x="27" y="448"/>
                      </a:lnTo>
                      <a:lnTo>
                        <a:pt x="27" y="454"/>
                      </a:lnTo>
                      <a:lnTo>
                        <a:pt x="27" y="461"/>
                      </a:lnTo>
                      <a:lnTo>
                        <a:pt x="27" y="467"/>
                      </a:lnTo>
                      <a:lnTo>
                        <a:pt x="29" y="474"/>
                      </a:lnTo>
                      <a:lnTo>
                        <a:pt x="29" y="480"/>
                      </a:lnTo>
                      <a:lnTo>
                        <a:pt x="29" y="485"/>
                      </a:lnTo>
                      <a:lnTo>
                        <a:pt x="31" y="491"/>
                      </a:lnTo>
                      <a:lnTo>
                        <a:pt x="31" y="496"/>
                      </a:lnTo>
                      <a:lnTo>
                        <a:pt x="33" y="502"/>
                      </a:lnTo>
                      <a:lnTo>
                        <a:pt x="33" y="507"/>
                      </a:lnTo>
                      <a:lnTo>
                        <a:pt x="35" y="515"/>
                      </a:lnTo>
                      <a:lnTo>
                        <a:pt x="37" y="520"/>
                      </a:lnTo>
                      <a:lnTo>
                        <a:pt x="37" y="526"/>
                      </a:lnTo>
                      <a:lnTo>
                        <a:pt x="37" y="531"/>
                      </a:lnTo>
                      <a:lnTo>
                        <a:pt x="39" y="537"/>
                      </a:lnTo>
                      <a:lnTo>
                        <a:pt x="39" y="543"/>
                      </a:lnTo>
                      <a:lnTo>
                        <a:pt x="39" y="548"/>
                      </a:lnTo>
                      <a:lnTo>
                        <a:pt x="39" y="554"/>
                      </a:lnTo>
                      <a:lnTo>
                        <a:pt x="41" y="559"/>
                      </a:lnTo>
                      <a:lnTo>
                        <a:pt x="41" y="566"/>
                      </a:lnTo>
                      <a:lnTo>
                        <a:pt x="41" y="574"/>
                      </a:lnTo>
                      <a:lnTo>
                        <a:pt x="41" y="581"/>
                      </a:lnTo>
                      <a:lnTo>
                        <a:pt x="41" y="589"/>
                      </a:lnTo>
                      <a:lnTo>
                        <a:pt x="42" y="594"/>
                      </a:lnTo>
                      <a:lnTo>
                        <a:pt x="42" y="600"/>
                      </a:lnTo>
                      <a:lnTo>
                        <a:pt x="42" y="605"/>
                      </a:lnTo>
                      <a:lnTo>
                        <a:pt x="42" y="611"/>
                      </a:lnTo>
                      <a:lnTo>
                        <a:pt x="44" y="618"/>
                      </a:lnTo>
                      <a:lnTo>
                        <a:pt x="44" y="626"/>
                      </a:lnTo>
                      <a:lnTo>
                        <a:pt x="48" y="637"/>
                      </a:lnTo>
                      <a:lnTo>
                        <a:pt x="48" y="644"/>
                      </a:lnTo>
                      <a:lnTo>
                        <a:pt x="50" y="650"/>
                      </a:lnTo>
                      <a:lnTo>
                        <a:pt x="50" y="655"/>
                      </a:lnTo>
                      <a:lnTo>
                        <a:pt x="52" y="661"/>
                      </a:lnTo>
                      <a:lnTo>
                        <a:pt x="52" y="666"/>
                      </a:lnTo>
                      <a:lnTo>
                        <a:pt x="52" y="672"/>
                      </a:lnTo>
                      <a:lnTo>
                        <a:pt x="52" y="677"/>
                      </a:lnTo>
                      <a:lnTo>
                        <a:pt x="54" y="685"/>
                      </a:lnTo>
                      <a:lnTo>
                        <a:pt x="54" y="692"/>
                      </a:lnTo>
                      <a:lnTo>
                        <a:pt x="54" y="699"/>
                      </a:lnTo>
                      <a:lnTo>
                        <a:pt x="54" y="709"/>
                      </a:lnTo>
                      <a:lnTo>
                        <a:pt x="54" y="714"/>
                      </a:lnTo>
                      <a:lnTo>
                        <a:pt x="54" y="721"/>
                      </a:lnTo>
                      <a:lnTo>
                        <a:pt x="54" y="727"/>
                      </a:lnTo>
                      <a:lnTo>
                        <a:pt x="54" y="733"/>
                      </a:lnTo>
                      <a:lnTo>
                        <a:pt x="54" y="738"/>
                      </a:lnTo>
                      <a:lnTo>
                        <a:pt x="54" y="744"/>
                      </a:lnTo>
                      <a:lnTo>
                        <a:pt x="54" y="751"/>
                      </a:lnTo>
                      <a:lnTo>
                        <a:pt x="54" y="757"/>
                      </a:lnTo>
                      <a:lnTo>
                        <a:pt x="54" y="762"/>
                      </a:lnTo>
                      <a:lnTo>
                        <a:pt x="54" y="768"/>
                      </a:lnTo>
                      <a:lnTo>
                        <a:pt x="48" y="771"/>
                      </a:lnTo>
                      <a:lnTo>
                        <a:pt x="42" y="773"/>
                      </a:lnTo>
                      <a:lnTo>
                        <a:pt x="37" y="775"/>
                      </a:lnTo>
                      <a:lnTo>
                        <a:pt x="31" y="775"/>
                      </a:lnTo>
                      <a:lnTo>
                        <a:pt x="25" y="775"/>
                      </a:lnTo>
                      <a:lnTo>
                        <a:pt x="19" y="775"/>
                      </a:lnTo>
                      <a:lnTo>
                        <a:pt x="15" y="769"/>
                      </a:lnTo>
                      <a:lnTo>
                        <a:pt x="15" y="764"/>
                      </a:lnTo>
                      <a:lnTo>
                        <a:pt x="15" y="758"/>
                      </a:lnTo>
                      <a:lnTo>
                        <a:pt x="15" y="753"/>
                      </a:lnTo>
                      <a:lnTo>
                        <a:pt x="17" y="747"/>
                      </a:lnTo>
                      <a:lnTo>
                        <a:pt x="19" y="742"/>
                      </a:lnTo>
                    </a:path>
                  </a:pathLst>
                </a:custGeom>
                <a:solidFill>
                  <a:srgbClr val="EAEC5E"/>
                </a:solidFill>
                <a:ln w="12700" cap="rnd">
                  <a:solidFill>
                    <a:srgbClr val="00CC00"/>
                  </a:solidFill>
                  <a:round/>
                  <a:headEnd/>
                  <a:tailEnd/>
                </a:ln>
              </p:spPr>
              <p:txBody>
                <a:bodyPr/>
                <a:lstStyle/>
                <a:p>
                  <a:endParaRPr lang="en-US"/>
                </a:p>
              </p:txBody>
            </p:sp>
            <p:sp>
              <p:nvSpPr>
                <p:cNvPr id="3241" name="Freeform 888"/>
                <p:cNvSpPr>
                  <a:spLocks/>
                </p:cNvSpPr>
                <p:nvPr/>
              </p:nvSpPr>
              <p:spPr bwMode="auto">
                <a:xfrm>
                  <a:off x="4015" y="2160"/>
                  <a:ext cx="53" cy="114"/>
                </a:xfrm>
                <a:custGeom>
                  <a:avLst/>
                  <a:gdLst>
                    <a:gd name="T0" fmla="*/ 49 w 53"/>
                    <a:gd name="T1" fmla="*/ 113 h 114"/>
                    <a:gd name="T2" fmla="*/ 51 w 53"/>
                    <a:gd name="T3" fmla="*/ 106 h 114"/>
                    <a:gd name="T4" fmla="*/ 52 w 53"/>
                    <a:gd name="T5" fmla="*/ 100 h 114"/>
                    <a:gd name="T6" fmla="*/ 52 w 53"/>
                    <a:gd name="T7" fmla="*/ 93 h 114"/>
                    <a:gd name="T8" fmla="*/ 52 w 53"/>
                    <a:gd name="T9" fmla="*/ 86 h 114"/>
                    <a:gd name="T10" fmla="*/ 52 w 53"/>
                    <a:gd name="T11" fmla="*/ 80 h 114"/>
                    <a:gd name="T12" fmla="*/ 52 w 53"/>
                    <a:gd name="T13" fmla="*/ 73 h 114"/>
                    <a:gd name="T14" fmla="*/ 50 w 53"/>
                    <a:gd name="T15" fmla="*/ 66 h 114"/>
                    <a:gd name="T16" fmla="*/ 48 w 53"/>
                    <a:gd name="T17" fmla="*/ 60 h 114"/>
                    <a:gd name="T18" fmla="*/ 45 w 53"/>
                    <a:gd name="T19" fmla="*/ 55 h 114"/>
                    <a:gd name="T20" fmla="*/ 43 w 53"/>
                    <a:gd name="T21" fmla="*/ 49 h 114"/>
                    <a:gd name="T22" fmla="*/ 40 w 53"/>
                    <a:gd name="T23" fmla="*/ 44 h 114"/>
                    <a:gd name="T24" fmla="*/ 38 w 53"/>
                    <a:gd name="T25" fmla="*/ 38 h 114"/>
                    <a:gd name="T26" fmla="*/ 35 w 53"/>
                    <a:gd name="T27" fmla="*/ 33 h 114"/>
                    <a:gd name="T28" fmla="*/ 33 w 53"/>
                    <a:gd name="T29" fmla="*/ 27 h 114"/>
                    <a:gd name="T30" fmla="*/ 30 w 53"/>
                    <a:gd name="T31" fmla="*/ 24 h 114"/>
                    <a:gd name="T32" fmla="*/ 27 w 53"/>
                    <a:gd name="T33" fmla="*/ 20 h 114"/>
                    <a:gd name="T34" fmla="*/ 24 w 53"/>
                    <a:gd name="T35" fmla="*/ 16 h 114"/>
                    <a:gd name="T36" fmla="*/ 21 w 53"/>
                    <a:gd name="T37" fmla="*/ 13 h 114"/>
                    <a:gd name="T38" fmla="*/ 18 w 53"/>
                    <a:gd name="T39" fmla="*/ 9 h 114"/>
                    <a:gd name="T40" fmla="*/ 15 w 53"/>
                    <a:gd name="T41" fmla="*/ 7 h 114"/>
                    <a:gd name="T42" fmla="*/ 12 w 53"/>
                    <a:gd name="T43" fmla="*/ 2 h 114"/>
                    <a:gd name="T44" fmla="*/ 9 w 53"/>
                    <a:gd name="T45" fmla="*/ 2 h 114"/>
                    <a:gd name="T46" fmla="*/ 6 w 53"/>
                    <a:gd name="T47" fmla="*/ 0 h 114"/>
                    <a:gd name="T48" fmla="*/ 3 w 53"/>
                    <a:gd name="T49" fmla="*/ 0 h 114"/>
                    <a:gd name="T50" fmla="*/ 0 w 53"/>
                    <a:gd name="T51" fmla="*/ 0 h 114"/>
                    <a:gd name="T52" fmla="*/ 3 w 53"/>
                    <a:gd name="T53" fmla="*/ 2 h 114"/>
                    <a:gd name="T54" fmla="*/ 0 w 53"/>
                    <a:gd name="T55" fmla="*/ 7 h 114"/>
                    <a:gd name="T56" fmla="*/ 0 w 53"/>
                    <a:gd name="T57" fmla="*/ 13 h 114"/>
                    <a:gd name="T58" fmla="*/ 1 w 53"/>
                    <a:gd name="T59" fmla="*/ 20 h 114"/>
                    <a:gd name="T60" fmla="*/ 3 w 53"/>
                    <a:gd name="T61" fmla="*/ 27 h 114"/>
                    <a:gd name="T62" fmla="*/ 4 w 53"/>
                    <a:gd name="T63" fmla="*/ 33 h 114"/>
                    <a:gd name="T64" fmla="*/ 5 w 53"/>
                    <a:gd name="T65" fmla="*/ 40 h 114"/>
                    <a:gd name="T66" fmla="*/ 7 w 53"/>
                    <a:gd name="T67" fmla="*/ 47 h 114"/>
                    <a:gd name="T68" fmla="*/ 10 w 53"/>
                    <a:gd name="T69" fmla="*/ 51 h 114"/>
                    <a:gd name="T70" fmla="*/ 12 w 53"/>
                    <a:gd name="T71" fmla="*/ 58 h 114"/>
                    <a:gd name="T72" fmla="*/ 15 w 53"/>
                    <a:gd name="T73" fmla="*/ 62 h 114"/>
                    <a:gd name="T74" fmla="*/ 18 w 53"/>
                    <a:gd name="T75" fmla="*/ 69 h 114"/>
                    <a:gd name="T76" fmla="*/ 21 w 53"/>
                    <a:gd name="T77" fmla="*/ 73 h 114"/>
                    <a:gd name="T78" fmla="*/ 24 w 53"/>
                    <a:gd name="T79" fmla="*/ 78 h 114"/>
                    <a:gd name="T80" fmla="*/ 26 w 53"/>
                    <a:gd name="T81" fmla="*/ 84 h 114"/>
                    <a:gd name="T82" fmla="*/ 29 w 53"/>
                    <a:gd name="T83" fmla="*/ 86 h 114"/>
                    <a:gd name="T84" fmla="*/ 31 w 53"/>
                    <a:gd name="T85" fmla="*/ 93 h 114"/>
                    <a:gd name="T86" fmla="*/ 34 w 53"/>
                    <a:gd name="T87" fmla="*/ 95 h 114"/>
                    <a:gd name="T88" fmla="*/ 37 w 53"/>
                    <a:gd name="T89" fmla="*/ 102 h 114"/>
                    <a:gd name="T90" fmla="*/ 39 w 53"/>
                    <a:gd name="T91" fmla="*/ 109 h 114"/>
                    <a:gd name="T92" fmla="*/ 42 w 53"/>
                    <a:gd name="T93" fmla="*/ 109 h 114"/>
                    <a:gd name="T94" fmla="*/ 45 w 53"/>
                    <a:gd name="T95" fmla="*/ 113 h 114"/>
                    <a:gd name="T96" fmla="*/ 48 w 53"/>
                    <a:gd name="T97" fmla="*/ 113 h 114"/>
                    <a:gd name="T98" fmla="*/ 51 w 53"/>
                    <a:gd name="T99" fmla="*/ 113 h 114"/>
                    <a:gd name="T100" fmla="*/ 51 w 53"/>
                    <a:gd name="T101" fmla="*/ 106 h 114"/>
                    <a:gd name="T102" fmla="*/ 51 w 53"/>
                    <a:gd name="T103" fmla="*/ 100 h 11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53"/>
                    <a:gd name="T157" fmla="*/ 0 h 114"/>
                    <a:gd name="T158" fmla="*/ 53 w 53"/>
                    <a:gd name="T159" fmla="*/ 114 h 114"/>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53" h="114">
                      <a:moveTo>
                        <a:pt x="49" y="113"/>
                      </a:moveTo>
                      <a:lnTo>
                        <a:pt x="51" y="106"/>
                      </a:lnTo>
                      <a:lnTo>
                        <a:pt x="52" y="100"/>
                      </a:lnTo>
                      <a:lnTo>
                        <a:pt x="52" y="93"/>
                      </a:lnTo>
                      <a:lnTo>
                        <a:pt x="52" y="86"/>
                      </a:lnTo>
                      <a:lnTo>
                        <a:pt x="52" y="80"/>
                      </a:lnTo>
                      <a:lnTo>
                        <a:pt x="52" y="73"/>
                      </a:lnTo>
                      <a:lnTo>
                        <a:pt x="50" y="66"/>
                      </a:lnTo>
                      <a:lnTo>
                        <a:pt x="48" y="60"/>
                      </a:lnTo>
                      <a:lnTo>
                        <a:pt x="45" y="55"/>
                      </a:lnTo>
                      <a:lnTo>
                        <a:pt x="43" y="49"/>
                      </a:lnTo>
                      <a:lnTo>
                        <a:pt x="40" y="44"/>
                      </a:lnTo>
                      <a:lnTo>
                        <a:pt x="38" y="38"/>
                      </a:lnTo>
                      <a:lnTo>
                        <a:pt x="35" y="33"/>
                      </a:lnTo>
                      <a:lnTo>
                        <a:pt x="33" y="27"/>
                      </a:lnTo>
                      <a:lnTo>
                        <a:pt x="30" y="24"/>
                      </a:lnTo>
                      <a:lnTo>
                        <a:pt x="27" y="20"/>
                      </a:lnTo>
                      <a:lnTo>
                        <a:pt x="24" y="16"/>
                      </a:lnTo>
                      <a:lnTo>
                        <a:pt x="21" y="13"/>
                      </a:lnTo>
                      <a:lnTo>
                        <a:pt x="18" y="9"/>
                      </a:lnTo>
                      <a:lnTo>
                        <a:pt x="15" y="7"/>
                      </a:lnTo>
                      <a:lnTo>
                        <a:pt x="12" y="2"/>
                      </a:lnTo>
                      <a:lnTo>
                        <a:pt x="9" y="2"/>
                      </a:lnTo>
                      <a:lnTo>
                        <a:pt x="6" y="0"/>
                      </a:lnTo>
                      <a:lnTo>
                        <a:pt x="3" y="0"/>
                      </a:lnTo>
                      <a:lnTo>
                        <a:pt x="0" y="0"/>
                      </a:lnTo>
                      <a:lnTo>
                        <a:pt x="3" y="2"/>
                      </a:lnTo>
                      <a:lnTo>
                        <a:pt x="0" y="7"/>
                      </a:lnTo>
                      <a:lnTo>
                        <a:pt x="0" y="13"/>
                      </a:lnTo>
                      <a:lnTo>
                        <a:pt x="1" y="20"/>
                      </a:lnTo>
                      <a:lnTo>
                        <a:pt x="3" y="27"/>
                      </a:lnTo>
                      <a:lnTo>
                        <a:pt x="4" y="33"/>
                      </a:lnTo>
                      <a:lnTo>
                        <a:pt x="5" y="40"/>
                      </a:lnTo>
                      <a:lnTo>
                        <a:pt x="7" y="47"/>
                      </a:lnTo>
                      <a:lnTo>
                        <a:pt x="10" y="51"/>
                      </a:lnTo>
                      <a:lnTo>
                        <a:pt x="12" y="58"/>
                      </a:lnTo>
                      <a:lnTo>
                        <a:pt x="15" y="62"/>
                      </a:lnTo>
                      <a:lnTo>
                        <a:pt x="18" y="69"/>
                      </a:lnTo>
                      <a:lnTo>
                        <a:pt x="21" y="73"/>
                      </a:lnTo>
                      <a:lnTo>
                        <a:pt x="24" y="78"/>
                      </a:lnTo>
                      <a:lnTo>
                        <a:pt x="26" y="84"/>
                      </a:lnTo>
                      <a:lnTo>
                        <a:pt x="29" y="86"/>
                      </a:lnTo>
                      <a:lnTo>
                        <a:pt x="31" y="93"/>
                      </a:lnTo>
                      <a:lnTo>
                        <a:pt x="34" y="95"/>
                      </a:lnTo>
                      <a:lnTo>
                        <a:pt x="37" y="102"/>
                      </a:lnTo>
                      <a:lnTo>
                        <a:pt x="39" y="109"/>
                      </a:lnTo>
                      <a:lnTo>
                        <a:pt x="42" y="109"/>
                      </a:lnTo>
                      <a:lnTo>
                        <a:pt x="45" y="113"/>
                      </a:lnTo>
                      <a:lnTo>
                        <a:pt x="48" y="113"/>
                      </a:lnTo>
                      <a:lnTo>
                        <a:pt x="51" y="113"/>
                      </a:lnTo>
                      <a:lnTo>
                        <a:pt x="51" y="106"/>
                      </a:lnTo>
                      <a:lnTo>
                        <a:pt x="51" y="100"/>
                      </a:lnTo>
                    </a:path>
                  </a:pathLst>
                </a:custGeom>
                <a:solidFill>
                  <a:srgbClr val="EAEC5E"/>
                </a:solidFill>
                <a:ln w="12700" cap="rnd">
                  <a:solidFill>
                    <a:schemeClr val="tx1"/>
                  </a:solidFill>
                  <a:round/>
                  <a:headEnd/>
                  <a:tailEnd/>
                </a:ln>
              </p:spPr>
              <p:txBody>
                <a:bodyPr/>
                <a:lstStyle/>
                <a:p>
                  <a:endParaRPr lang="en-US"/>
                </a:p>
              </p:txBody>
            </p:sp>
            <p:grpSp>
              <p:nvGrpSpPr>
                <p:cNvPr id="3242" name="Group 889"/>
                <p:cNvGrpSpPr>
                  <a:grpSpLocks/>
                </p:cNvGrpSpPr>
                <p:nvPr/>
              </p:nvGrpSpPr>
              <p:grpSpPr bwMode="auto">
                <a:xfrm>
                  <a:off x="4029" y="1856"/>
                  <a:ext cx="97" cy="111"/>
                  <a:chOff x="3654" y="1129"/>
                  <a:chExt cx="97" cy="111"/>
                </a:xfrm>
              </p:grpSpPr>
              <p:sp>
                <p:nvSpPr>
                  <p:cNvPr id="3243" name="Freeform 890"/>
                  <p:cNvSpPr>
                    <a:spLocks/>
                  </p:cNvSpPr>
                  <p:nvPr/>
                </p:nvSpPr>
                <p:spPr bwMode="auto">
                  <a:xfrm>
                    <a:off x="3705" y="1214"/>
                    <a:ext cx="46" cy="16"/>
                  </a:xfrm>
                  <a:custGeom>
                    <a:avLst/>
                    <a:gdLst>
                      <a:gd name="T0" fmla="*/ 0 w 46"/>
                      <a:gd name="T1" fmla="*/ 15 h 16"/>
                      <a:gd name="T2" fmla="*/ 2 w 46"/>
                      <a:gd name="T3" fmla="*/ 11 h 16"/>
                      <a:gd name="T4" fmla="*/ 6 w 46"/>
                      <a:gd name="T5" fmla="*/ 10 h 16"/>
                      <a:gd name="T6" fmla="*/ 11 w 46"/>
                      <a:gd name="T7" fmla="*/ 8 h 16"/>
                      <a:gd name="T8" fmla="*/ 16 w 46"/>
                      <a:gd name="T9" fmla="*/ 5 h 16"/>
                      <a:gd name="T10" fmla="*/ 21 w 46"/>
                      <a:gd name="T11" fmla="*/ 3 h 16"/>
                      <a:gd name="T12" fmla="*/ 26 w 46"/>
                      <a:gd name="T13" fmla="*/ 3 h 16"/>
                      <a:gd name="T14" fmla="*/ 30 w 46"/>
                      <a:gd name="T15" fmla="*/ 3 h 16"/>
                      <a:gd name="T16" fmla="*/ 35 w 46"/>
                      <a:gd name="T17" fmla="*/ 0 h 16"/>
                      <a:gd name="T18" fmla="*/ 39 w 46"/>
                      <a:gd name="T19" fmla="*/ 0 h 16"/>
                      <a:gd name="T20" fmla="*/ 44 w 46"/>
                      <a:gd name="T21" fmla="*/ 0 h 16"/>
                      <a:gd name="T22" fmla="*/ 45 w 46"/>
                      <a:gd name="T23" fmla="*/ 0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6"/>
                      <a:gd name="T37" fmla="*/ 0 h 16"/>
                      <a:gd name="T38" fmla="*/ 46 w 46"/>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6" h="16">
                        <a:moveTo>
                          <a:pt x="0" y="15"/>
                        </a:moveTo>
                        <a:lnTo>
                          <a:pt x="2" y="11"/>
                        </a:lnTo>
                        <a:lnTo>
                          <a:pt x="6" y="10"/>
                        </a:lnTo>
                        <a:lnTo>
                          <a:pt x="11" y="8"/>
                        </a:lnTo>
                        <a:lnTo>
                          <a:pt x="16" y="5"/>
                        </a:lnTo>
                        <a:lnTo>
                          <a:pt x="21" y="3"/>
                        </a:lnTo>
                        <a:lnTo>
                          <a:pt x="26" y="3"/>
                        </a:lnTo>
                        <a:lnTo>
                          <a:pt x="30" y="3"/>
                        </a:lnTo>
                        <a:lnTo>
                          <a:pt x="35" y="0"/>
                        </a:lnTo>
                        <a:lnTo>
                          <a:pt x="39" y="0"/>
                        </a:lnTo>
                        <a:lnTo>
                          <a:pt x="44" y="0"/>
                        </a:lnTo>
                        <a:lnTo>
                          <a:pt x="45"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44" name="Freeform 891"/>
                  <p:cNvSpPr>
                    <a:spLocks/>
                  </p:cNvSpPr>
                  <p:nvPr/>
                </p:nvSpPr>
                <p:spPr bwMode="auto">
                  <a:xfrm>
                    <a:off x="3704" y="1172"/>
                    <a:ext cx="42" cy="41"/>
                  </a:xfrm>
                  <a:custGeom>
                    <a:avLst/>
                    <a:gdLst>
                      <a:gd name="T0" fmla="*/ 0 w 42"/>
                      <a:gd name="T1" fmla="*/ 40 h 41"/>
                      <a:gd name="T2" fmla="*/ 2 w 42"/>
                      <a:gd name="T3" fmla="*/ 29 h 41"/>
                      <a:gd name="T4" fmla="*/ 6 w 42"/>
                      <a:gd name="T5" fmla="*/ 27 h 41"/>
                      <a:gd name="T6" fmla="*/ 10 w 42"/>
                      <a:gd name="T7" fmla="*/ 20 h 41"/>
                      <a:gd name="T8" fmla="*/ 14 w 42"/>
                      <a:gd name="T9" fmla="*/ 13 h 41"/>
                      <a:gd name="T10" fmla="*/ 19 w 42"/>
                      <a:gd name="T11" fmla="*/ 7 h 41"/>
                      <a:gd name="T12" fmla="*/ 24 w 42"/>
                      <a:gd name="T13" fmla="*/ 7 h 41"/>
                      <a:gd name="T14" fmla="*/ 27 w 42"/>
                      <a:gd name="T15" fmla="*/ 7 h 41"/>
                      <a:gd name="T16" fmla="*/ 32 w 42"/>
                      <a:gd name="T17" fmla="*/ 0 h 41"/>
                      <a:gd name="T18" fmla="*/ 36 w 42"/>
                      <a:gd name="T19" fmla="*/ 0 h 41"/>
                      <a:gd name="T20" fmla="*/ 40 w 42"/>
                      <a:gd name="T21" fmla="*/ 0 h 41"/>
                      <a:gd name="T22" fmla="*/ 41 w 42"/>
                      <a:gd name="T23" fmla="*/ 0 h 4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2"/>
                      <a:gd name="T37" fmla="*/ 0 h 41"/>
                      <a:gd name="T38" fmla="*/ 42 w 42"/>
                      <a:gd name="T39" fmla="*/ 41 h 4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2" h="41">
                        <a:moveTo>
                          <a:pt x="0" y="40"/>
                        </a:moveTo>
                        <a:lnTo>
                          <a:pt x="2" y="29"/>
                        </a:lnTo>
                        <a:lnTo>
                          <a:pt x="6" y="27"/>
                        </a:lnTo>
                        <a:lnTo>
                          <a:pt x="10" y="20"/>
                        </a:lnTo>
                        <a:lnTo>
                          <a:pt x="14" y="13"/>
                        </a:lnTo>
                        <a:lnTo>
                          <a:pt x="19" y="7"/>
                        </a:lnTo>
                        <a:lnTo>
                          <a:pt x="24" y="7"/>
                        </a:lnTo>
                        <a:lnTo>
                          <a:pt x="27" y="7"/>
                        </a:lnTo>
                        <a:lnTo>
                          <a:pt x="32" y="0"/>
                        </a:lnTo>
                        <a:lnTo>
                          <a:pt x="36" y="0"/>
                        </a:lnTo>
                        <a:lnTo>
                          <a:pt x="40" y="0"/>
                        </a:lnTo>
                        <a:lnTo>
                          <a:pt x="41"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45" name="Freeform 892"/>
                  <p:cNvSpPr>
                    <a:spLocks/>
                  </p:cNvSpPr>
                  <p:nvPr/>
                </p:nvSpPr>
                <p:spPr bwMode="auto">
                  <a:xfrm>
                    <a:off x="3706" y="1144"/>
                    <a:ext cx="30" cy="59"/>
                  </a:xfrm>
                  <a:custGeom>
                    <a:avLst/>
                    <a:gdLst>
                      <a:gd name="T0" fmla="*/ 0 w 30"/>
                      <a:gd name="T1" fmla="*/ 58 h 59"/>
                      <a:gd name="T2" fmla="*/ 2 w 30"/>
                      <a:gd name="T3" fmla="*/ 42 h 59"/>
                      <a:gd name="T4" fmla="*/ 4 w 30"/>
                      <a:gd name="T5" fmla="*/ 39 h 59"/>
                      <a:gd name="T6" fmla="*/ 7 w 30"/>
                      <a:gd name="T7" fmla="*/ 29 h 59"/>
                      <a:gd name="T8" fmla="*/ 10 w 30"/>
                      <a:gd name="T9" fmla="*/ 19 h 59"/>
                      <a:gd name="T10" fmla="*/ 13 w 30"/>
                      <a:gd name="T11" fmla="*/ 10 h 59"/>
                      <a:gd name="T12" fmla="*/ 17 w 30"/>
                      <a:gd name="T13" fmla="*/ 10 h 59"/>
                      <a:gd name="T14" fmla="*/ 19 w 30"/>
                      <a:gd name="T15" fmla="*/ 10 h 59"/>
                      <a:gd name="T16" fmla="*/ 22 w 30"/>
                      <a:gd name="T17" fmla="*/ 0 h 59"/>
                      <a:gd name="T18" fmla="*/ 25 w 30"/>
                      <a:gd name="T19" fmla="*/ 0 h 59"/>
                      <a:gd name="T20" fmla="*/ 28 w 30"/>
                      <a:gd name="T21" fmla="*/ 0 h 59"/>
                      <a:gd name="T22" fmla="*/ 29 w 30"/>
                      <a:gd name="T23" fmla="*/ 0 h 5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0"/>
                      <a:gd name="T37" fmla="*/ 0 h 59"/>
                      <a:gd name="T38" fmla="*/ 30 w 30"/>
                      <a:gd name="T39" fmla="*/ 59 h 5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0" h="59">
                        <a:moveTo>
                          <a:pt x="0" y="58"/>
                        </a:moveTo>
                        <a:lnTo>
                          <a:pt x="2" y="42"/>
                        </a:lnTo>
                        <a:lnTo>
                          <a:pt x="4" y="39"/>
                        </a:lnTo>
                        <a:lnTo>
                          <a:pt x="7" y="29"/>
                        </a:lnTo>
                        <a:lnTo>
                          <a:pt x="10" y="19"/>
                        </a:lnTo>
                        <a:lnTo>
                          <a:pt x="13" y="10"/>
                        </a:lnTo>
                        <a:lnTo>
                          <a:pt x="17" y="10"/>
                        </a:lnTo>
                        <a:lnTo>
                          <a:pt x="19" y="10"/>
                        </a:lnTo>
                        <a:lnTo>
                          <a:pt x="22" y="0"/>
                        </a:lnTo>
                        <a:lnTo>
                          <a:pt x="25" y="0"/>
                        </a:lnTo>
                        <a:lnTo>
                          <a:pt x="28" y="0"/>
                        </a:lnTo>
                        <a:lnTo>
                          <a:pt x="29"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46" name="Freeform 893"/>
                  <p:cNvSpPr>
                    <a:spLocks/>
                  </p:cNvSpPr>
                  <p:nvPr/>
                </p:nvSpPr>
                <p:spPr bwMode="auto">
                  <a:xfrm>
                    <a:off x="3654" y="1214"/>
                    <a:ext cx="46" cy="16"/>
                  </a:xfrm>
                  <a:custGeom>
                    <a:avLst/>
                    <a:gdLst>
                      <a:gd name="T0" fmla="*/ 45 w 46"/>
                      <a:gd name="T1" fmla="*/ 15 h 16"/>
                      <a:gd name="T2" fmla="*/ 43 w 46"/>
                      <a:gd name="T3" fmla="*/ 11 h 16"/>
                      <a:gd name="T4" fmla="*/ 39 w 46"/>
                      <a:gd name="T5" fmla="*/ 10 h 16"/>
                      <a:gd name="T6" fmla="*/ 34 w 46"/>
                      <a:gd name="T7" fmla="*/ 8 h 16"/>
                      <a:gd name="T8" fmla="*/ 29 w 46"/>
                      <a:gd name="T9" fmla="*/ 5 h 16"/>
                      <a:gd name="T10" fmla="*/ 24 w 46"/>
                      <a:gd name="T11" fmla="*/ 3 h 16"/>
                      <a:gd name="T12" fmla="*/ 19 w 46"/>
                      <a:gd name="T13" fmla="*/ 3 h 16"/>
                      <a:gd name="T14" fmla="*/ 15 w 46"/>
                      <a:gd name="T15" fmla="*/ 3 h 16"/>
                      <a:gd name="T16" fmla="*/ 10 w 46"/>
                      <a:gd name="T17" fmla="*/ 0 h 16"/>
                      <a:gd name="T18" fmla="*/ 6 w 46"/>
                      <a:gd name="T19" fmla="*/ 0 h 16"/>
                      <a:gd name="T20" fmla="*/ 1 w 46"/>
                      <a:gd name="T21" fmla="*/ 0 h 16"/>
                      <a:gd name="T22" fmla="*/ 0 w 46"/>
                      <a:gd name="T23" fmla="*/ 0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6"/>
                      <a:gd name="T37" fmla="*/ 0 h 16"/>
                      <a:gd name="T38" fmla="*/ 46 w 46"/>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6" h="16">
                        <a:moveTo>
                          <a:pt x="45" y="15"/>
                        </a:moveTo>
                        <a:lnTo>
                          <a:pt x="43" y="11"/>
                        </a:lnTo>
                        <a:lnTo>
                          <a:pt x="39" y="10"/>
                        </a:lnTo>
                        <a:lnTo>
                          <a:pt x="34" y="8"/>
                        </a:lnTo>
                        <a:lnTo>
                          <a:pt x="29" y="5"/>
                        </a:lnTo>
                        <a:lnTo>
                          <a:pt x="24" y="3"/>
                        </a:lnTo>
                        <a:lnTo>
                          <a:pt x="19" y="3"/>
                        </a:lnTo>
                        <a:lnTo>
                          <a:pt x="15" y="3"/>
                        </a:lnTo>
                        <a:lnTo>
                          <a:pt x="10" y="0"/>
                        </a:lnTo>
                        <a:lnTo>
                          <a:pt x="6" y="0"/>
                        </a:lnTo>
                        <a:lnTo>
                          <a:pt x="1" y="0"/>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47" name="Freeform 894"/>
                  <p:cNvSpPr>
                    <a:spLocks/>
                  </p:cNvSpPr>
                  <p:nvPr/>
                </p:nvSpPr>
                <p:spPr bwMode="auto">
                  <a:xfrm>
                    <a:off x="3657" y="1168"/>
                    <a:ext cx="41" cy="44"/>
                  </a:xfrm>
                  <a:custGeom>
                    <a:avLst/>
                    <a:gdLst>
                      <a:gd name="T0" fmla="*/ 40 w 41"/>
                      <a:gd name="T1" fmla="*/ 43 h 44"/>
                      <a:gd name="T2" fmla="*/ 38 w 41"/>
                      <a:gd name="T3" fmla="*/ 31 h 44"/>
                      <a:gd name="T4" fmla="*/ 34 w 41"/>
                      <a:gd name="T5" fmla="*/ 29 h 44"/>
                      <a:gd name="T6" fmla="*/ 30 w 41"/>
                      <a:gd name="T7" fmla="*/ 22 h 44"/>
                      <a:gd name="T8" fmla="*/ 26 w 41"/>
                      <a:gd name="T9" fmla="*/ 14 h 44"/>
                      <a:gd name="T10" fmla="*/ 22 w 41"/>
                      <a:gd name="T11" fmla="*/ 7 h 44"/>
                      <a:gd name="T12" fmla="*/ 17 w 41"/>
                      <a:gd name="T13" fmla="*/ 7 h 44"/>
                      <a:gd name="T14" fmla="*/ 13 w 41"/>
                      <a:gd name="T15" fmla="*/ 7 h 44"/>
                      <a:gd name="T16" fmla="*/ 9 w 41"/>
                      <a:gd name="T17" fmla="*/ 0 h 44"/>
                      <a:gd name="T18" fmla="*/ 5 w 41"/>
                      <a:gd name="T19" fmla="*/ 0 h 44"/>
                      <a:gd name="T20" fmla="*/ 1 w 41"/>
                      <a:gd name="T21" fmla="*/ 0 h 44"/>
                      <a:gd name="T22" fmla="*/ 0 w 41"/>
                      <a:gd name="T23" fmla="*/ 0 h 4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1"/>
                      <a:gd name="T37" fmla="*/ 0 h 44"/>
                      <a:gd name="T38" fmla="*/ 41 w 41"/>
                      <a:gd name="T39" fmla="*/ 44 h 4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1" h="44">
                        <a:moveTo>
                          <a:pt x="40" y="43"/>
                        </a:moveTo>
                        <a:lnTo>
                          <a:pt x="38" y="31"/>
                        </a:lnTo>
                        <a:lnTo>
                          <a:pt x="34" y="29"/>
                        </a:lnTo>
                        <a:lnTo>
                          <a:pt x="30" y="22"/>
                        </a:lnTo>
                        <a:lnTo>
                          <a:pt x="26" y="14"/>
                        </a:lnTo>
                        <a:lnTo>
                          <a:pt x="22" y="7"/>
                        </a:lnTo>
                        <a:lnTo>
                          <a:pt x="17" y="7"/>
                        </a:lnTo>
                        <a:lnTo>
                          <a:pt x="13" y="7"/>
                        </a:lnTo>
                        <a:lnTo>
                          <a:pt x="9" y="0"/>
                        </a:lnTo>
                        <a:lnTo>
                          <a:pt x="5" y="0"/>
                        </a:lnTo>
                        <a:lnTo>
                          <a:pt x="1" y="0"/>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48" name="Freeform 895"/>
                  <p:cNvSpPr>
                    <a:spLocks/>
                  </p:cNvSpPr>
                  <p:nvPr/>
                </p:nvSpPr>
                <p:spPr bwMode="auto">
                  <a:xfrm>
                    <a:off x="3663" y="1147"/>
                    <a:ext cx="38" cy="56"/>
                  </a:xfrm>
                  <a:custGeom>
                    <a:avLst/>
                    <a:gdLst>
                      <a:gd name="T0" fmla="*/ 37 w 38"/>
                      <a:gd name="T1" fmla="*/ 55 h 56"/>
                      <a:gd name="T2" fmla="*/ 35 w 38"/>
                      <a:gd name="T3" fmla="*/ 40 h 56"/>
                      <a:gd name="T4" fmla="*/ 32 w 38"/>
                      <a:gd name="T5" fmla="*/ 37 h 56"/>
                      <a:gd name="T6" fmla="*/ 28 w 38"/>
                      <a:gd name="T7" fmla="*/ 28 h 56"/>
                      <a:gd name="T8" fmla="*/ 24 w 38"/>
                      <a:gd name="T9" fmla="*/ 18 h 56"/>
                      <a:gd name="T10" fmla="*/ 20 w 38"/>
                      <a:gd name="T11" fmla="*/ 9 h 56"/>
                      <a:gd name="T12" fmla="*/ 16 w 38"/>
                      <a:gd name="T13" fmla="*/ 9 h 56"/>
                      <a:gd name="T14" fmla="*/ 12 w 38"/>
                      <a:gd name="T15" fmla="*/ 9 h 56"/>
                      <a:gd name="T16" fmla="*/ 8 w 38"/>
                      <a:gd name="T17" fmla="*/ 0 h 56"/>
                      <a:gd name="T18" fmla="*/ 5 w 38"/>
                      <a:gd name="T19" fmla="*/ 0 h 56"/>
                      <a:gd name="T20" fmla="*/ 1 w 38"/>
                      <a:gd name="T21" fmla="*/ 0 h 56"/>
                      <a:gd name="T22" fmla="*/ 0 w 38"/>
                      <a:gd name="T23" fmla="*/ 0 h 5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8"/>
                      <a:gd name="T37" fmla="*/ 0 h 56"/>
                      <a:gd name="T38" fmla="*/ 38 w 38"/>
                      <a:gd name="T39" fmla="*/ 56 h 5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8" h="56">
                        <a:moveTo>
                          <a:pt x="37" y="55"/>
                        </a:moveTo>
                        <a:lnTo>
                          <a:pt x="35" y="40"/>
                        </a:lnTo>
                        <a:lnTo>
                          <a:pt x="32" y="37"/>
                        </a:lnTo>
                        <a:lnTo>
                          <a:pt x="28" y="28"/>
                        </a:lnTo>
                        <a:lnTo>
                          <a:pt x="24" y="18"/>
                        </a:lnTo>
                        <a:lnTo>
                          <a:pt x="20" y="9"/>
                        </a:lnTo>
                        <a:lnTo>
                          <a:pt x="16" y="9"/>
                        </a:lnTo>
                        <a:lnTo>
                          <a:pt x="12" y="9"/>
                        </a:lnTo>
                        <a:lnTo>
                          <a:pt x="8" y="0"/>
                        </a:lnTo>
                        <a:lnTo>
                          <a:pt x="5" y="0"/>
                        </a:lnTo>
                        <a:lnTo>
                          <a:pt x="1" y="0"/>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49" name="Line 896"/>
                  <p:cNvSpPr>
                    <a:spLocks noChangeShapeType="1"/>
                  </p:cNvSpPr>
                  <p:nvPr/>
                </p:nvSpPr>
                <p:spPr bwMode="auto">
                  <a:xfrm flipH="1" flipV="1">
                    <a:off x="3701" y="1129"/>
                    <a:ext cx="1" cy="11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50" name="Freeform 897"/>
                  <p:cNvSpPr>
                    <a:spLocks/>
                  </p:cNvSpPr>
                  <p:nvPr/>
                </p:nvSpPr>
                <p:spPr bwMode="auto">
                  <a:xfrm>
                    <a:off x="3705" y="1190"/>
                    <a:ext cx="39" cy="31"/>
                  </a:xfrm>
                  <a:custGeom>
                    <a:avLst/>
                    <a:gdLst>
                      <a:gd name="T0" fmla="*/ 0 w 39"/>
                      <a:gd name="T1" fmla="*/ 30 h 31"/>
                      <a:gd name="T2" fmla="*/ 5 w 39"/>
                      <a:gd name="T3" fmla="*/ 25 h 31"/>
                      <a:gd name="T4" fmla="*/ 7 w 39"/>
                      <a:gd name="T5" fmla="*/ 20 h 31"/>
                      <a:gd name="T6" fmla="*/ 11 w 39"/>
                      <a:gd name="T7" fmla="*/ 17 h 31"/>
                      <a:gd name="T8" fmla="*/ 12 w 39"/>
                      <a:gd name="T9" fmla="*/ 13 h 31"/>
                      <a:gd name="T10" fmla="*/ 16 w 39"/>
                      <a:gd name="T11" fmla="*/ 11 h 31"/>
                      <a:gd name="T12" fmla="*/ 21 w 39"/>
                      <a:gd name="T13" fmla="*/ 6 h 31"/>
                      <a:gd name="T14" fmla="*/ 26 w 39"/>
                      <a:gd name="T15" fmla="*/ 3 h 31"/>
                      <a:gd name="T16" fmla="*/ 30 w 39"/>
                      <a:gd name="T17" fmla="*/ 2 h 31"/>
                      <a:gd name="T18" fmla="*/ 36 w 39"/>
                      <a:gd name="T19" fmla="*/ 1 h 31"/>
                      <a:gd name="T20" fmla="*/ 38 w 39"/>
                      <a:gd name="T21" fmla="*/ 0 h 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9"/>
                      <a:gd name="T34" fmla="*/ 0 h 31"/>
                      <a:gd name="T35" fmla="*/ 39 w 39"/>
                      <a:gd name="T36" fmla="*/ 31 h 3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9" h="31">
                        <a:moveTo>
                          <a:pt x="0" y="30"/>
                        </a:moveTo>
                        <a:lnTo>
                          <a:pt x="5" y="25"/>
                        </a:lnTo>
                        <a:lnTo>
                          <a:pt x="7" y="20"/>
                        </a:lnTo>
                        <a:lnTo>
                          <a:pt x="11" y="17"/>
                        </a:lnTo>
                        <a:lnTo>
                          <a:pt x="12" y="13"/>
                        </a:lnTo>
                        <a:lnTo>
                          <a:pt x="16" y="11"/>
                        </a:lnTo>
                        <a:lnTo>
                          <a:pt x="21" y="6"/>
                        </a:lnTo>
                        <a:lnTo>
                          <a:pt x="26" y="3"/>
                        </a:lnTo>
                        <a:lnTo>
                          <a:pt x="30" y="2"/>
                        </a:lnTo>
                        <a:lnTo>
                          <a:pt x="36" y="1"/>
                        </a:lnTo>
                        <a:lnTo>
                          <a:pt x="38"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51" name="Freeform 898"/>
                  <p:cNvSpPr>
                    <a:spLocks/>
                  </p:cNvSpPr>
                  <p:nvPr/>
                </p:nvSpPr>
                <p:spPr bwMode="auto">
                  <a:xfrm>
                    <a:off x="3662" y="1192"/>
                    <a:ext cx="39" cy="31"/>
                  </a:xfrm>
                  <a:custGeom>
                    <a:avLst/>
                    <a:gdLst>
                      <a:gd name="T0" fmla="*/ 38 w 39"/>
                      <a:gd name="T1" fmla="*/ 30 h 31"/>
                      <a:gd name="T2" fmla="*/ 33 w 39"/>
                      <a:gd name="T3" fmla="*/ 25 h 31"/>
                      <a:gd name="T4" fmla="*/ 31 w 39"/>
                      <a:gd name="T5" fmla="*/ 20 h 31"/>
                      <a:gd name="T6" fmla="*/ 27 w 39"/>
                      <a:gd name="T7" fmla="*/ 17 h 31"/>
                      <a:gd name="T8" fmla="*/ 26 w 39"/>
                      <a:gd name="T9" fmla="*/ 13 h 31"/>
                      <a:gd name="T10" fmla="*/ 22 w 39"/>
                      <a:gd name="T11" fmla="*/ 11 h 31"/>
                      <a:gd name="T12" fmla="*/ 17 w 39"/>
                      <a:gd name="T13" fmla="*/ 6 h 31"/>
                      <a:gd name="T14" fmla="*/ 12 w 39"/>
                      <a:gd name="T15" fmla="*/ 3 h 31"/>
                      <a:gd name="T16" fmla="*/ 8 w 39"/>
                      <a:gd name="T17" fmla="*/ 2 h 31"/>
                      <a:gd name="T18" fmla="*/ 2 w 39"/>
                      <a:gd name="T19" fmla="*/ 1 h 31"/>
                      <a:gd name="T20" fmla="*/ 0 w 39"/>
                      <a:gd name="T21" fmla="*/ 0 h 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9"/>
                      <a:gd name="T34" fmla="*/ 0 h 31"/>
                      <a:gd name="T35" fmla="*/ 39 w 39"/>
                      <a:gd name="T36" fmla="*/ 31 h 3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9" h="31">
                        <a:moveTo>
                          <a:pt x="38" y="30"/>
                        </a:moveTo>
                        <a:lnTo>
                          <a:pt x="33" y="25"/>
                        </a:lnTo>
                        <a:lnTo>
                          <a:pt x="31" y="20"/>
                        </a:lnTo>
                        <a:lnTo>
                          <a:pt x="27" y="17"/>
                        </a:lnTo>
                        <a:lnTo>
                          <a:pt x="26" y="13"/>
                        </a:lnTo>
                        <a:lnTo>
                          <a:pt x="22" y="11"/>
                        </a:lnTo>
                        <a:lnTo>
                          <a:pt x="17" y="6"/>
                        </a:lnTo>
                        <a:lnTo>
                          <a:pt x="12" y="3"/>
                        </a:lnTo>
                        <a:lnTo>
                          <a:pt x="8" y="2"/>
                        </a:lnTo>
                        <a:lnTo>
                          <a:pt x="2" y="1"/>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grpSp>
            <p:nvGrpSpPr>
              <p:cNvPr id="3139" name="Group 899"/>
              <p:cNvGrpSpPr>
                <a:grpSpLocks/>
              </p:cNvGrpSpPr>
              <p:nvPr/>
            </p:nvGrpSpPr>
            <p:grpSpPr bwMode="auto">
              <a:xfrm>
                <a:off x="2401" y="2635"/>
                <a:ext cx="358" cy="714"/>
                <a:chOff x="3897" y="1856"/>
                <a:chExt cx="331" cy="714"/>
              </a:xfrm>
            </p:grpSpPr>
            <p:sp>
              <p:nvSpPr>
                <p:cNvPr id="3216" name="Freeform 900"/>
                <p:cNvSpPr>
                  <a:spLocks/>
                </p:cNvSpPr>
                <p:nvPr/>
              </p:nvSpPr>
              <p:spPr bwMode="auto">
                <a:xfrm>
                  <a:off x="4097" y="2265"/>
                  <a:ext cx="23" cy="36"/>
                </a:xfrm>
                <a:custGeom>
                  <a:avLst/>
                  <a:gdLst>
                    <a:gd name="T0" fmla="*/ 0 w 23"/>
                    <a:gd name="T1" fmla="*/ 35 h 36"/>
                    <a:gd name="T2" fmla="*/ 0 w 23"/>
                    <a:gd name="T3" fmla="*/ 29 h 36"/>
                    <a:gd name="T4" fmla="*/ 0 w 23"/>
                    <a:gd name="T5" fmla="*/ 23 h 36"/>
                    <a:gd name="T6" fmla="*/ 4 w 23"/>
                    <a:gd name="T7" fmla="*/ 16 h 36"/>
                    <a:gd name="T8" fmla="*/ 7 w 23"/>
                    <a:gd name="T9" fmla="*/ 10 h 36"/>
                    <a:gd name="T10" fmla="*/ 13 w 23"/>
                    <a:gd name="T11" fmla="*/ 6 h 36"/>
                    <a:gd name="T12" fmla="*/ 17 w 23"/>
                    <a:gd name="T13" fmla="*/ 0 h 36"/>
                    <a:gd name="T14" fmla="*/ 22 w 23"/>
                    <a:gd name="T15" fmla="*/ 0 h 36"/>
                    <a:gd name="T16" fmla="*/ 22 w 23"/>
                    <a:gd name="T17" fmla="*/ 0 h 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
                    <a:gd name="T28" fmla="*/ 0 h 36"/>
                    <a:gd name="T29" fmla="*/ 23 w 23"/>
                    <a:gd name="T30" fmla="*/ 36 h 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 h="36">
                      <a:moveTo>
                        <a:pt x="0" y="35"/>
                      </a:moveTo>
                      <a:lnTo>
                        <a:pt x="0" y="29"/>
                      </a:lnTo>
                      <a:lnTo>
                        <a:pt x="0" y="23"/>
                      </a:lnTo>
                      <a:lnTo>
                        <a:pt x="4" y="16"/>
                      </a:lnTo>
                      <a:lnTo>
                        <a:pt x="7" y="10"/>
                      </a:lnTo>
                      <a:lnTo>
                        <a:pt x="13" y="6"/>
                      </a:lnTo>
                      <a:lnTo>
                        <a:pt x="17" y="0"/>
                      </a:lnTo>
                      <a:lnTo>
                        <a:pt x="22"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17" name="Freeform 901"/>
                <p:cNvSpPr>
                  <a:spLocks/>
                </p:cNvSpPr>
                <p:nvPr/>
              </p:nvSpPr>
              <p:spPr bwMode="auto">
                <a:xfrm>
                  <a:off x="4060" y="2107"/>
                  <a:ext cx="168" cy="106"/>
                </a:xfrm>
                <a:custGeom>
                  <a:avLst/>
                  <a:gdLst>
                    <a:gd name="T0" fmla="*/ 15 w 168"/>
                    <a:gd name="T1" fmla="*/ 59 h 106"/>
                    <a:gd name="T2" fmla="*/ 21 w 168"/>
                    <a:gd name="T3" fmla="*/ 50 h 106"/>
                    <a:gd name="T4" fmla="*/ 25 w 168"/>
                    <a:gd name="T5" fmla="*/ 42 h 106"/>
                    <a:gd name="T6" fmla="*/ 29 w 168"/>
                    <a:gd name="T7" fmla="*/ 32 h 106"/>
                    <a:gd name="T8" fmla="*/ 36 w 168"/>
                    <a:gd name="T9" fmla="*/ 22 h 106"/>
                    <a:gd name="T10" fmla="*/ 42 w 168"/>
                    <a:gd name="T11" fmla="*/ 14 h 106"/>
                    <a:gd name="T12" fmla="*/ 48 w 168"/>
                    <a:gd name="T13" fmla="*/ 6 h 106"/>
                    <a:gd name="T14" fmla="*/ 56 w 168"/>
                    <a:gd name="T15" fmla="*/ 0 h 106"/>
                    <a:gd name="T16" fmla="*/ 65 w 168"/>
                    <a:gd name="T17" fmla="*/ 0 h 106"/>
                    <a:gd name="T18" fmla="*/ 73 w 168"/>
                    <a:gd name="T19" fmla="*/ 0 h 106"/>
                    <a:gd name="T20" fmla="*/ 83 w 168"/>
                    <a:gd name="T21" fmla="*/ 3 h 106"/>
                    <a:gd name="T22" fmla="*/ 91 w 168"/>
                    <a:gd name="T23" fmla="*/ 7 h 106"/>
                    <a:gd name="T24" fmla="*/ 104 w 168"/>
                    <a:gd name="T25" fmla="*/ 18 h 106"/>
                    <a:gd name="T26" fmla="*/ 114 w 168"/>
                    <a:gd name="T27" fmla="*/ 25 h 106"/>
                    <a:gd name="T28" fmla="*/ 121 w 168"/>
                    <a:gd name="T29" fmla="*/ 32 h 106"/>
                    <a:gd name="T30" fmla="*/ 128 w 168"/>
                    <a:gd name="T31" fmla="*/ 41 h 106"/>
                    <a:gd name="T32" fmla="*/ 136 w 168"/>
                    <a:gd name="T33" fmla="*/ 49 h 106"/>
                    <a:gd name="T34" fmla="*/ 142 w 168"/>
                    <a:gd name="T35" fmla="*/ 57 h 106"/>
                    <a:gd name="T36" fmla="*/ 149 w 168"/>
                    <a:gd name="T37" fmla="*/ 66 h 106"/>
                    <a:gd name="T38" fmla="*/ 154 w 168"/>
                    <a:gd name="T39" fmla="*/ 74 h 106"/>
                    <a:gd name="T40" fmla="*/ 159 w 168"/>
                    <a:gd name="T41" fmla="*/ 84 h 106"/>
                    <a:gd name="T42" fmla="*/ 161 w 168"/>
                    <a:gd name="T43" fmla="*/ 92 h 106"/>
                    <a:gd name="T44" fmla="*/ 166 w 168"/>
                    <a:gd name="T45" fmla="*/ 101 h 106"/>
                    <a:gd name="T46" fmla="*/ 163 w 168"/>
                    <a:gd name="T47" fmla="*/ 104 h 106"/>
                    <a:gd name="T48" fmla="*/ 156 w 168"/>
                    <a:gd name="T49" fmla="*/ 97 h 106"/>
                    <a:gd name="T50" fmla="*/ 147 w 168"/>
                    <a:gd name="T51" fmla="*/ 91 h 106"/>
                    <a:gd name="T52" fmla="*/ 139 w 168"/>
                    <a:gd name="T53" fmla="*/ 87 h 106"/>
                    <a:gd name="T54" fmla="*/ 133 w 168"/>
                    <a:gd name="T55" fmla="*/ 78 h 106"/>
                    <a:gd name="T56" fmla="*/ 125 w 168"/>
                    <a:gd name="T57" fmla="*/ 70 h 106"/>
                    <a:gd name="T58" fmla="*/ 116 w 168"/>
                    <a:gd name="T59" fmla="*/ 62 h 106"/>
                    <a:gd name="T60" fmla="*/ 109 w 168"/>
                    <a:gd name="T61" fmla="*/ 55 h 106"/>
                    <a:gd name="T62" fmla="*/ 101 w 168"/>
                    <a:gd name="T63" fmla="*/ 49 h 106"/>
                    <a:gd name="T64" fmla="*/ 90 w 168"/>
                    <a:gd name="T65" fmla="*/ 39 h 106"/>
                    <a:gd name="T66" fmla="*/ 80 w 168"/>
                    <a:gd name="T67" fmla="*/ 34 h 106"/>
                    <a:gd name="T68" fmla="*/ 70 w 168"/>
                    <a:gd name="T69" fmla="*/ 27 h 106"/>
                    <a:gd name="T70" fmla="*/ 62 w 168"/>
                    <a:gd name="T71" fmla="*/ 22 h 106"/>
                    <a:gd name="T72" fmla="*/ 53 w 168"/>
                    <a:gd name="T73" fmla="*/ 24 h 106"/>
                    <a:gd name="T74" fmla="*/ 46 w 168"/>
                    <a:gd name="T75" fmla="*/ 32 h 106"/>
                    <a:gd name="T76" fmla="*/ 42 w 168"/>
                    <a:gd name="T77" fmla="*/ 41 h 106"/>
                    <a:gd name="T78" fmla="*/ 36 w 168"/>
                    <a:gd name="T79" fmla="*/ 49 h 106"/>
                    <a:gd name="T80" fmla="*/ 29 w 168"/>
                    <a:gd name="T81" fmla="*/ 57 h 106"/>
                    <a:gd name="T82" fmla="*/ 24 w 168"/>
                    <a:gd name="T83" fmla="*/ 66 h 106"/>
                    <a:gd name="T84" fmla="*/ 18 w 168"/>
                    <a:gd name="T85" fmla="*/ 74 h 106"/>
                    <a:gd name="T86" fmla="*/ 13 w 168"/>
                    <a:gd name="T87" fmla="*/ 83 h 106"/>
                    <a:gd name="T88" fmla="*/ 7 w 168"/>
                    <a:gd name="T89" fmla="*/ 91 h 106"/>
                    <a:gd name="T90" fmla="*/ 3 w 168"/>
                    <a:gd name="T91" fmla="*/ 99 h 106"/>
                    <a:gd name="T92" fmla="*/ 4 w 168"/>
                    <a:gd name="T93" fmla="*/ 64 h 10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68"/>
                    <a:gd name="T142" fmla="*/ 0 h 106"/>
                    <a:gd name="T143" fmla="*/ 168 w 168"/>
                    <a:gd name="T144" fmla="*/ 106 h 10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68" h="106">
                      <a:moveTo>
                        <a:pt x="13" y="63"/>
                      </a:moveTo>
                      <a:lnTo>
                        <a:pt x="15" y="59"/>
                      </a:lnTo>
                      <a:lnTo>
                        <a:pt x="18" y="55"/>
                      </a:lnTo>
                      <a:lnTo>
                        <a:pt x="21" y="50"/>
                      </a:lnTo>
                      <a:lnTo>
                        <a:pt x="22" y="46"/>
                      </a:lnTo>
                      <a:lnTo>
                        <a:pt x="25" y="42"/>
                      </a:lnTo>
                      <a:lnTo>
                        <a:pt x="27" y="38"/>
                      </a:lnTo>
                      <a:lnTo>
                        <a:pt x="29" y="32"/>
                      </a:lnTo>
                      <a:lnTo>
                        <a:pt x="32" y="28"/>
                      </a:lnTo>
                      <a:lnTo>
                        <a:pt x="36" y="22"/>
                      </a:lnTo>
                      <a:lnTo>
                        <a:pt x="39" y="18"/>
                      </a:lnTo>
                      <a:lnTo>
                        <a:pt x="42" y="14"/>
                      </a:lnTo>
                      <a:lnTo>
                        <a:pt x="46" y="10"/>
                      </a:lnTo>
                      <a:lnTo>
                        <a:pt x="48" y="6"/>
                      </a:lnTo>
                      <a:lnTo>
                        <a:pt x="52" y="3"/>
                      </a:lnTo>
                      <a:lnTo>
                        <a:pt x="56" y="0"/>
                      </a:lnTo>
                      <a:lnTo>
                        <a:pt x="60" y="0"/>
                      </a:lnTo>
                      <a:lnTo>
                        <a:pt x="65" y="0"/>
                      </a:lnTo>
                      <a:lnTo>
                        <a:pt x="69" y="0"/>
                      </a:lnTo>
                      <a:lnTo>
                        <a:pt x="73" y="0"/>
                      </a:lnTo>
                      <a:lnTo>
                        <a:pt x="77" y="0"/>
                      </a:lnTo>
                      <a:lnTo>
                        <a:pt x="83" y="3"/>
                      </a:lnTo>
                      <a:lnTo>
                        <a:pt x="87" y="6"/>
                      </a:lnTo>
                      <a:lnTo>
                        <a:pt x="91" y="7"/>
                      </a:lnTo>
                      <a:lnTo>
                        <a:pt x="95" y="11"/>
                      </a:lnTo>
                      <a:lnTo>
                        <a:pt x="104" y="18"/>
                      </a:lnTo>
                      <a:lnTo>
                        <a:pt x="108" y="21"/>
                      </a:lnTo>
                      <a:lnTo>
                        <a:pt x="114" y="25"/>
                      </a:lnTo>
                      <a:lnTo>
                        <a:pt x="116" y="29"/>
                      </a:lnTo>
                      <a:lnTo>
                        <a:pt x="121" y="32"/>
                      </a:lnTo>
                      <a:lnTo>
                        <a:pt x="125" y="36"/>
                      </a:lnTo>
                      <a:lnTo>
                        <a:pt x="128" y="41"/>
                      </a:lnTo>
                      <a:lnTo>
                        <a:pt x="132" y="45"/>
                      </a:lnTo>
                      <a:lnTo>
                        <a:pt x="136" y="49"/>
                      </a:lnTo>
                      <a:lnTo>
                        <a:pt x="140" y="53"/>
                      </a:lnTo>
                      <a:lnTo>
                        <a:pt x="142" y="57"/>
                      </a:lnTo>
                      <a:lnTo>
                        <a:pt x="146" y="62"/>
                      </a:lnTo>
                      <a:lnTo>
                        <a:pt x="149" y="66"/>
                      </a:lnTo>
                      <a:lnTo>
                        <a:pt x="150" y="70"/>
                      </a:lnTo>
                      <a:lnTo>
                        <a:pt x="154" y="74"/>
                      </a:lnTo>
                      <a:lnTo>
                        <a:pt x="156" y="80"/>
                      </a:lnTo>
                      <a:lnTo>
                        <a:pt x="159" y="84"/>
                      </a:lnTo>
                      <a:lnTo>
                        <a:pt x="160" y="88"/>
                      </a:lnTo>
                      <a:lnTo>
                        <a:pt x="161" y="92"/>
                      </a:lnTo>
                      <a:lnTo>
                        <a:pt x="164" y="97"/>
                      </a:lnTo>
                      <a:lnTo>
                        <a:pt x="166" y="101"/>
                      </a:lnTo>
                      <a:lnTo>
                        <a:pt x="167" y="105"/>
                      </a:lnTo>
                      <a:lnTo>
                        <a:pt x="163" y="104"/>
                      </a:lnTo>
                      <a:lnTo>
                        <a:pt x="160" y="99"/>
                      </a:lnTo>
                      <a:lnTo>
                        <a:pt x="156" y="97"/>
                      </a:lnTo>
                      <a:lnTo>
                        <a:pt x="152" y="94"/>
                      </a:lnTo>
                      <a:lnTo>
                        <a:pt x="147" y="91"/>
                      </a:lnTo>
                      <a:lnTo>
                        <a:pt x="143" y="90"/>
                      </a:lnTo>
                      <a:lnTo>
                        <a:pt x="139" y="87"/>
                      </a:lnTo>
                      <a:lnTo>
                        <a:pt x="136" y="83"/>
                      </a:lnTo>
                      <a:lnTo>
                        <a:pt x="133" y="78"/>
                      </a:lnTo>
                      <a:lnTo>
                        <a:pt x="129" y="76"/>
                      </a:lnTo>
                      <a:lnTo>
                        <a:pt x="125" y="70"/>
                      </a:lnTo>
                      <a:lnTo>
                        <a:pt x="121" y="66"/>
                      </a:lnTo>
                      <a:lnTo>
                        <a:pt x="116" y="62"/>
                      </a:lnTo>
                      <a:lnTo>
                        <a:pt x="112" y="59"/>
                      </a:lnTo>
                      <a:lnTo>
                        <a:pt x="109" y="55"/>
                      </a:lnTo>
                      <a:lnTo>
                        <a:pt x="105" y="52"/>
                      </a:lnTo>
                      <a:lnTo>
                        <a:pt x="101" y="49"/>
                      </a:lnTo>
                      <a:lnTo>
                        <a:pt x="95" y="45"/>
                      </a:lnTo>
                      <a:lnTo>
                        <a:pt x="90" y="39"/>
                      </a:lnTo>
                      <a:lnTo>
                        <a:pt x="86" y="36"/>
                      </a:lnTo>
                      <a:lnTo>
                        <a:pt x="80" y="34"/>
                      </a:lnTo>
                      <a:lnTo>
                        <a:pt x="76" y="31"/>
                      </a:lnTo>
                      <a:lnTo>
                        <a:pt x="70" y="27"/>
                      </a:lnTo>
                      <a:lnTo>
                        <a:pt x="66" y="24"/>
                      </a:lnTo>
                      <a:lnTo>
                        <a:pt x="62" y="22"/>
                      </a:lnTo>
                      <a:lnTo>
                        <a:pt x="58" y="21"/>
                      </a:lnTo>
                      <a:lnTo>
                        <a:pt x="53" y="24"/>
                      </a:lnTo>
                      <a:lnTo>
                        <a:pt x="51" y="29"/>
                      </a:lnTo>
                      <a:lnTo>
                        <a:pt x="46" y="32"/>
                      </a:lnTo>
                      <a:lnTo>
                        <a:pt x="45" y="36"/>
                      </a:lnTo>
                      <a:lnTo>
                        <a:pt x="42" y="41"/>
                      </a:lnTo>
                      <a:lnTo>
                        <a:pt x="39" y="45"/>
                      </a:lnTo>
                      <a:lnTo>
                        <a:pt x="36" y="49"/>
                      </a:lnTo>
                      <a:lnTo>
                        <a:pt x="34" y="53"/>
                      </a:lnTo>
                      <a:lnTo>
                        <a:pt x="29" y="57"/>
                      </a:lnTo>
                      <a:lnTo>
                        <a:pt x="27" y="62"/>
                      </a:lnTo>
                      <a:lnTo>
                        <a:pt x="24" y="66"/>
                      </a:lnTo>
                      <a:lnTo>
                        <a:pt x="21" y="70"/>
                      </a:lnTo>
                      <a:lnTo>
                        <a:pt x="18" y="74"/>
                      </a:lnTo>
                      <a:lnTo>
                        <a:pt x="15" y="78"/>
                      </a:lnTo>
                      <a:lnTo>
                        <a:pt x="13" y="83"/>
                      </a:lnTo>
                      <a:lnTo>
                        <a:pt x="10" y="87"/>
                      </a:lnTo>
                      <a:lnTo>
                        <a:pt x="7" y="91"/>
                      </a:lnTo>
                      <a:lnTo>
                        <a:pt x="6" y="95"/>
                      </a:lnTo>
                      <a:lnTo>
                        <a:pt x="3" y="99"/>
                      </a:lnTo>
                      <a:lnTo>
                        <a:pt x="0" y="104"/>
                      </a:lnTo>
                      <a:lnTo>
                        <a:pt x="4" y="64"/>
                      </a:lnTo>
                    </a:path>
                  </a:pathLst>
                </a:custGeom>
                <a:solidFill>
                  <a:srgbClr val="00CC00"/>
                </a:solidFill>
                <a:ln w="12700" cap="rnd">
                  <a:solidFill>
                    <a:srgbClr val="00CC00"/>
                  </a:solidFill>
                  <a:round/>
                  <a:headEnd/>
                  <a:tailEnd/>
                </a:ln>
              </p:spPr>
              <p:txBody>
                <a:bodyPr/>
                <a:lstStyle/>
                <a:p>
                  <a:endParaRPr lang="en-US"/>
                </a:p>
              </p:txBody>
            </p:sp>
            <p:sp>
              <p:nvSpPr>
                <p:cNvPr id="3218" name="Freeform 902"/>
                <p:cNvSpPr>
                  <a:spLocks/>
                </p:cNvSpPr>
                <p:nvPr/>
              </p:nvSpPr>
              <p:spPr bwMode="auto">
                <a:xfrm>
                  <a:off x="4075" y="2265"/>
                  <a:ext cx="152" cy="107"/>
                </a:xfrm>
                <a:custGeom>
                  <a:avLst/>
                  <a:gdLst>
                    <a:gd name="T0" fmla="*/ 1 w 206"/>
                    <a:gd name="T1" fmla="*/ 2 h 131"/>
                    <a:gd name="T2" fmla="*/ 1 w 206"/>
                    <a:gd name="T3" fmla="*/ 2 h 131"/>
                    <a:gd name="T4" fmla="*/ 1 w 206"/>
                    <a:gd name="T5" fmla="*/ 2 h 131"/>
                    <a:gd name="T6" fmla="*/ 1 w 206"/>
                    <a:gd name="T7" fmla="*/ 2 h 131"/>
                    <a:gd name="T8" fmla="*/ 1 w 206"/>
                    <a:gd name="T9" fmla="*/ 2 h 131"/>
                    <a:gd name="T10" fmla="*/ 1 w 206"/>
                    <a:gd name="T11" fmla="*/ 2 h 131"/>
                    <a:gd name="T12" fmla="*/ 1 w 206"/>
                    <a:gd name="T13" fmla="*/ 2 h 131"/>
                    <a:gd name="T14" fmla="*/ 1 w 206"/>
                    <a:gd name="T15" fmla="*/ 0 h 131"/>
                    <a:gd name="T16" fmla="*/ 1 w 206"/>
                    <a:gd name="T17" fmla="*/ 0 h 131"/>
                    <a:gd name="T18" fmla="*/ 1 w 206"/>
                    <a:gd name="T19" fmla="*/ 0 h 131"/>
                    <a:gd name="T20" fmla="*/ 1 w 206"/>
                    <a:gd name="T21" fmla="*/ 2 h 131"/>
                    <a:gd name="T22" fmla="*/ 1 w 206"/>
                    <a:gd name="T23" fmla="*/ 2 h 131"/>
                    <a:gd name="T24" fmla="*/ 1 w 206"/>
                    <a:gd name="T25" fmla="*/ 2 h 131"/>
                    <a:gd name="T26" fmla="*/ 1 w 206"/>
                    <a:gd name="T27" fmla="*/ 2 h 131"/>
                    <a:gd name="T28" fmla="*/ 1 w 206"/>
                    <a:gd name="T29" fmla="*/ 2 h 131"/>
                    <a:gd name="T30" fmla="*/ 1 w 206"/>
                    <a:gd name="T31" fmla="*/ 2 h 131"/>
                    <a:gd name="T32" fmla="*/ 1 w 206"/>
                    <a:gd name="T33" fmla="*/ 2 h 131"/>
                    <a:gd name="T34" fmla="*/ 1 w 206"/>
                    <a:gd name="T35" fmla="*/ 2 h 131"/>
                    <a:gd name="T36" fmla="*/ 1 w 206"/>
                    <a:gd name="T37" fmla="*/ 2 h 131"/>
                    <a:gd name="T38" fmla="*/ 1 w 206"/>
                    <a:gd name="T39" fmla="*/ 3 h 131"/>
                    <a:gd name="T40" fmla="*/ 1 w 206"/>
                    <a:gd name="T41" fmla="*/ 3 h 131"/>
                    <a:gd name="T42" fmla="*/ 1 w 206"/>
                    <a:gd name="T43" fmla="*/ 4 h 131"/>
                    <a:gd name="T44" fmla="*/ 1 w 206"/>
                    <a:gd name="T45" fmla="*/ 4 h 131"/>
                    <a:gd name="T46" fmla="*/ 1 w 206"/>
                    <a:gd name="T47" fmla="*/ 4 h 131"/>
                    <a:gd name="T48" fmla="*/ 1 w 206"/>
                    <a:gd name="T49" fmla="*/ 4 h 131"/>
                    <a:gd name="T50" fmla="*/ 1 w 206"/>
                    <a:gd name="T51" fmla="*/ 4 h 131"/>
                    <a:gd name="T52" fmla="*/ 1 w 206"/>
                    <a:gd name="T53" fmla="*/ 3 h 131"/>
                    <a:gd name="T54" fmla="*/ 1 w 206"/>
                    <a:gd name="T55" fmla="*/ 3 h 131"/>
                    <a:gd name="T56" fmla="*/ 1 w 206"/>
                    <a:gd name="T57" fmla="*/ 2 h 131"/>
                    <a:gd name="T58" fmla="*/ 1 w 206"/>
                    <a:gd name="T59" fmla="*/ 2 h 131"/>
                    <a:gd name="T60" fmla="*/ 1 w 206"/>
                    <a:gd name="T61" fmla="*/ 2 h 131"/>
                    <a:gd name="T62" fmla="*/ 1 w 206"/>
                    <a:gd name="T63" fmla="*/ 2 h 131"/>
                    <a:gd name="T64" fmla="*/ 1 w 206"/>
                    <a:gd name="T65" fmla="*/ 2 h 131"/>
                    <a:gd name="T66" fmla="*/ 1 w 206"/>
                    <a:gd name="T67" fmla="*/ 2 h 131"/>
                    <a:gd name="T68" fmla="*/ 1 w 206"/>
                    <a:gd name="T69" fmla="*/ 2 h 131"/>
                    <a:gd name="T70" fmla="*/ 1 w 206"/>
                    <a:gd name="T71" fmla="*/ 2 h 131"/>
                    <a:gd name="T72" fmla="*/ 1 w 206"/>
                    <a:gd name="T73" fmla="*/ 2 h 131"/>
                    <a:gd name="T74" fmla="*/ 1 w 206"/>
                    <a:gd name="T75" fmla="*/ 2 h 131"/>
                    <a:gd name="T76" fmla="*/ 1 w 206"/>
                    <a:gd name="T77" fmla="*/ 2 h 131"/>
                    <a:gd name="T78" fmla="*/ 1 w 206"/>
                    <a:gd name="T79" fmla="*/ 2 h 131"/>
                    <a:gd name="T80" fmla="*/ 1 w 206"/>
                    <a:gd name="T81" fmla="*/ 2 h 131"/>
                    <a:gd name="T82" fmla="*/ 1 w 206"/>
                    <a:gd name="T83" fmla="*/ 2 h 131"/>
                    <a:gd name="T84" fmla="*/ 1 w 206"/>
                    <a:gd name="T85" fmla="*/ 3 h 131"/>
                    <a:gd name="T86" fmla="*/ 1 w 206"/>
                    <a:gd name="T87" fmla="*/ 3 h 131"/>
                    <a:gd name="T88" fmla="*/ 1 w 206"/>
                    <a:gd name="T89" fmla="*/ 4 h 131"/>
                    <a:gd name="T90" fmla="*/ 1 w 206"/>
                    <a:gd name="T91" fmla="*/ 4 h 131"/>
                    <a:gd name="T92" fmla="*/ 1 w 206"/>
                    <a:gd name="T93" fmla="*/ 2 h 13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206"/>
                    <a:gd name="T142" fmla="*/ 0 h 131"/>
                    <a:gd name="T143" fmla="*/ 206 w 206"/>
                    <a:gd name="T144" fmla="*/ 131 h 13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206" h="131">
                      <a:moveTo>
                        <a:pt x="16" y="78"/>
                      </a:moveTo>
                      <a:lnTo>
                        <a:pt x="19" y="73"/>
                      </a:lnTo>
                      <a:lnTo>
                        <a:pt x="22" y="68"/>
                      </a:lnTo>
                      <a:lnTo>
                        <a:pt x="26" y="62"/>
                      </a:lnTo>
                      <a:lnTo>
                        <a:pt x="28" y="57"/>
                      </a:lnTo>
                      <a:lnTo>
                        <a:pt x="31" y="52"/>
                      </a:lnTo>
                      <a:lnTo>
                        <a:pt x="33" y="47"/>
                      </a:lnTo>
                      <a:lnTo>
                        <a:pt x="36" y="40"/>
                      </a:lnTo>
                      <a:lnTo>
                        <a:pt x="40" y="35"/>
                      </a:lnTo>
                      <a:lnTo>
                        <a:pt x="45" y="28"/>
                      </a:lnTo>
                      <a:lnTo>
                        <a:pt x="48" y="23"/>
                      </a:lnTo>
                      <a:lnTo>
                        <a:pt x="52" y="17"/>
                      </a:lnTo>
                      <a:lnTo>
                        <a:pt x="57" y="12"/>
                      </a:lnTo>
                      <a:lnTo>
                        <a:pt x="59" y="7"/>
                      </a:lnTo>
                      <a:lnTo>
                        <a:pt x="64" y="3"/>
                      </a:lnTo>
                      <a:lnTo>
                        <a:pt x="69" y="0"/>
                      </a:lnTo>
                      <a:lnTo>
                        <a:pt x="74" y="0"/>
                      </a:lnTo>
                      <a:lnTo>
                        <a:pt x="79" y="0"/>
                      </a:lnTo>
                      <a:lnTo>
                        <a:pt x="84" y="0"/>
                      </a:lnTo>
                      <a:lnTo>
                        <a:pt x="90" y="0"/>
                      </a:lnTo>
                      <a:lnTo>
                        <a:pt x="95" y="0"/>
                      </a:lnTo>
                      <a:lnTo>
                        <a:pt x="102" y="3"/>
                      </a:lnTo>
                      <a:lnTo>
                        <a:pt x="107" y="7"/>
                      </a:lnTo>
                      <a:lnTo>
                        <a:pt x="112" y="9"/>
                      </a:lnTo>
                      <a:lnTo>
                        <a:pt x="117" y="14"/>
                      </a:lnTo>
                      <a:lnTo>
                        <a:pt x="127" y="23"/>
                      </a:lnTo>
                      <a:lnTo>
                        <a:pt x="133" y="26"/>
                      </a:lnTo>
                      <a:lnTo>
                        <a:pt x="140" y="31"/>
                      </a:lnTo>
                      <a:lnTo>
                        <a:pt x="143" y="36"/>
                      </a:lnTo>
                      <a:lnTo>
                        <a:pt x="148" y="40"/>
                      </a:lnTo>
                      <a:lnTo>
                        <a:pt x="153" y="45"/>
                      </a:lnTo>
                      <a:lnTo>
                        <a:pt x="157" y="50"/>
                      </a:lnTo>
                      <a:lnTo>
                        <a:pt x="162" y="55"/>
                      </a:lnTo>
                      <a:lnTo>
                        <a:pt x="167" y="61"/>
                      </a:lnTo>
                      <a:lnTo>
                        <a:pt x="172" y="66"/>
                      </a:lnTo>
                      <a:lnTo>
                        <a:pt x="174" y="71"/>
                      </a:lnTo>
                      <a:lnTo>
                        <a:pt x="179" y="76"/>
                      </a:lnTo>
                      <a:lnTo>
                        <a:pt x="183" y="81"/>
                      </a:lnTo>
                      <a:lnTo>
                        <a:pt x="184" y="87"/>
                      </a:lnTo>
                      <a:lnTo>
                        <a:pt x="189" y="92"/>
                      </a:lnTo>
                      <a:lnTo>
                        <a:pt x="191" y="99"/>
                      </a:lnTo>
                      <a:lnTo>
                        <a:pt x="195" y="104"/>
                      </a:lnTo>
                      <a:lnTo>
                        <a:pt x="196" y="109"/>
                      </a:lnTo>
                      <a:lnTo>
                        <a:pt x="198" y="114"/>
                      </a:lnTo>
                      <a:lnTo>
                        <a:pt x="202" y="120"/>
                      </a:lnTo>
                      <a:lnTo>
                        <a:pt x="203" y="125"/>
                      </a:lnTo>
                      <a:lnTo>
                        <a:pt x="205" y="130"/>
                      </a:lnTo>
                      <a:lnTo>
                        <a:pt x="200" y="128"/>
                      </a:lnTo>
                      <a:lnTo>
                        <a:pt x="196" y="123"/>
                      </a:lnTo>
                      <a:lnTo>
                        <a:pt x="191" y="120"/>
                      </a:lnTo>
                      <a:lnTo>
                        <a:pt x="186" y="116"/>
                      </a:lnTo>
                      <a:lnTo>
                        <a:pt x="181" y="113"/>
                      </a:lnTo>
                      <a:lnTo>
                        <a:pt x="176" y="111"/>
                      </a:lnTo>
                      <a:lnTo>
                        <a:pt x="171" y="107"/>
                      </a:lnTo>
                      <a:lnTo>
                        <a:pt x="167" y="102"/>
                      </a:lnTo>
                      <a:lnTo>
                        <a:pt x="164" y="97"/>
                      </a:lnTo>
                      <a:lnTo>
                        <a:pt x="158" y="94"/>
                      </a:lnTo>
                      <a:lnTo>
                        <a:pt x="153" y="87"/>
                      </a:lnTo>
                      <a:lnTo>
                        <a:pt x="148" y="81"/>
                      </a:lnTo>
                      <a:lnTo>
                        <a:pt x="143" y="76"/>
                      </a:lnTo>
                      <a:lnTo>
                        <a:pt x="138" y="73"/>
                      </a:lnTo>
                      <a:lnTo>
                        <a:pt x="134" y="68"/>
                      </a:lnTo>
                      <a:lnTo>
                        <a:pt x="129" y="64"/>
                      </a:lnTo>
                      <a:lnTo>
                        <a:pt x="124" y="61"/>
                      </a:lnTo>
                      <a:lnTo>
                        <a:pt x="117" y="55"/>
                      </a:lnTo>
                      <a:lnTo>
                        <a:pt x="110" y="49"/>
                      </a:lnTo>
                      <a:lnTo>
                        <a:pt x="105" y="45"/>
                      </a:lnTo>
                      <a:lnTo>
                        <a:pt x="98" y="42"/>
                      </a:lnTo>
                      <a:lnTo>
                        <a:pt x="93" y="38"/>
                      </a:lnTo>
                      <a:lnTo>
                        <a:pt x="86" y="33"/>
                      </a:lnTo>
                      <a:lnTo>
                        <a:pt x="81" y="29"/>
                      </a:lnTo>
                      <a:lnTo>
                        <a:pt x="76" y="28"/>
                      </a:lnTo>
                      <a:lnTo>
                        <a:pt x="71" y="26"/>
                      </a:lnTo>
                      <a:lnTo>
                        <a:pt x="65" y="29"/>
                      </a:lnTo>
                      <a:lnTo>
                        <a:pt x="62" y="36"/>
                      </a:lnTo>
                      <a:lnTo>
                        <a:pt x="57" y="40"/>
                      </a:lnTo>
                      <a:lnTo>
                        <a:pt x="55" y="45"/>
                      </a:lnTo>
                      <a:lnTo>
                        <a:pt x="52" y="50"/>
                      </a:lnTo>
                      <a:lnTo>
                        <a:pt x="48" y="55"/>
                      </a:lnTo>
                      <a:lnTo>
                        <a:pt x="45" y="61"/>
                      </a:lnTo>
                      <a:lnTo>
                        <a:pt x="41" y="66"/>
                      </a:lnTo>
                      <a:lnTo>
                        <a:pt x="36" y="71"/>
                      </a:lnTo>
                      <a:lnTo>
                        <a:pt x="33" y="76"/>
                      </a:lnTo>
                      <a:lnTo>
                        <a:pt x="29" y="81"/>
                      </a:lnTo>
                      <a:lnTo>
                        <a:pt x="26" y="87"/>
                      </a:lnTo>
                      <a:lnTo>
                        <a:pt x="22" y="92"/>
                      </a:lnTo>
                      <a:lnTo>
                        <a:pt x="19" y="97"/>
                      </a:lnTo>
                      <a:lnTo>
                        <a:pt x="16" y="102"/>
                      </a:lnTo>
                      <a:lnTo>
                        <a:pt x="12" y="107"/>
                      </a:lnTo>
                      <a:lnTo>
                        <a:pt x="9" y="113"/>
                      </a:lnTo>
                      <a:lnTo>
                        <a:pt x="7" y="118"/>
                      </a:lnTo>
                      <a:lnTo>
                        <a:pt x="3" y="123"/>
                      </a:lnTo>
                      <a:lnTo>
                        <a:pt x="0" y="128"/>
                      </a:lnTo>
                      <a:lnTo>
                        <a:pt x="5" y="80"/>
                      </a:lnTo>
                    </a:path>
                  </a:pathLst>
                </a:custGeom>
                <a:solidFill>
                  <a:srgbClr val="00CC00"/>
                </a:solidFill>
                <a:ln w="12700" cap="rnd">
                  <a:solidFill>
                    <a:srgbClr val="00CC00"/>
                  </a:solidFill>
                  <a:round/>
                  <a:headEnd/>
                  <a:tailEnd/>
                </a:ln>
              </p:spPr>
              <p:txBody>
                <a:bodyPr/>
                <a:lstStyle/>
                <a:p>
                  <a:endParaRPr lang="en-US"/>
                </a:p>
              </p:txBody>
            </p:sp>
            <p:sp>
              <p:nvSpPr>
                <p:cNvPr id="3219" name="Freeform 903"/>
                <p:cNvSpPr>
                  <a:spLocks/>
                </p:cNvSpPr>
                <p:nvPr/>
              </p:nvSpPr>
              <p:spPr bwMode="auto">
                <a:xfrm>
                  <a:off x="3897" y="2160"/>
                  <a:ext cx="186" cy="118"/>
                </a:xfrm>
                <a:custGeom>
                  <a:avLst/>
                  <a:gdLst>
                    <a:gd name="T0" fmla="*/ 168 w 186"/>
                    <a:gd name="T1" fmla="*/ 66 h 118"/>
                    <a:gd name="T2" fmla="*/ 162 w 186"/>
                    <a:gd name="T3" fmla="*/ 56 h 118"/>
                    <a:gd name="T4" fmla="*/ 157 w 186"/>
                    <a:gd name="T5" fmla="*/ 47 h 118"/>
                    <a:gd name="T6" fmla="*/ 152 w 186"/>
                    <a:gd name="T7" fmla="*/ 36 h 118"/>
                    <a:gd name="T8" fmla="*/ 145 w 186"/>
                    <a:gd name="T9" fmla="*/ 25 h 118"/>
                    <a:gd name="T10" fmla="*/ 138 w 186"/>
                    <a:gd name="T11" fmla="*/ 16 h 118"/>
                    <a:gd name="T12" fmla="*/ 132 w 186"/>
                    <a:gd name="T13" fmla="*/ 6 h 118"/>
                    <a:gd name="T14" fmla="*/ 123 w 186"/>
                    <a:gd name="T15" fmla="*/ 0 h 118"/>
                    <a:gd name="T16" fmla="*/ 113 w 186"/>
                    <a:gd name="T17" fmla="*/ 0 h 118"/>
                    <a:gd name="T18" fmla="*/ 104 w 186"/>
                    <a:gd name="T19" fmla="*/ 0 h 118"/>
                    <a:gd name="T20" fmla="*/ 93 w 186"/>
                    <a:gd name="T21" fmla="*/ 3 h 118"/>
                    <a:gd name="T22" fmla="*/ 84 w 186"/>
                    <a:gd name="T23" fmla="*/ 8 h 118"/>
                    <a:gd name="T24" fmla="*/ 70 w 186"/>
                    <a:gd name="T25" fmla="*/ 20 h 118"/>
                    <a:gd name="T26" fmla="*/ 59 w 186"/>
                    <a:gd name="T27" fmla="*/ 28 h 118"/>
                    <a:gd name="T28" fmla="*/ 51 w 186"/>
                    <a:gd name="T29" fmla="*/ 36 h 118"/>
                    <a:gd name="T30" fmla="*/ 44 w 186"/>
                    <a:gd name="T31" fmla="*/ 45 h 118"/>
                    <a:gd name="T32" fmla="*/ 34 w 186"/>
                    <a:gd name="T33" fmla="*/ 55 h 118"/>
                    <a:gd name="T34" fmla="*/ 28 w 186"/>
                    <a:gd name="T35" fmla="*/ 64 h 118"/>
                    <a:gd name="T36" fmla="*/ 20 w 186"/>
                    <a:gd name="T37" fmla="*/ 73 h 118"/>
                    <a:gd name="T38" fmla="*/ 14 w 186"/>
                    <a:gd name="T39" fmla="*/ 83 h 118"/>
                    <a:gd name="T40" fmla="*/ 9 w 186"/>
                    <a:gd name="T41" fmla="*/ 94 h 118"/>
                    <a:gd name="T42" fmla="*/ 6 w 186"/>
                    <a:gd name="T43" fmla="*/ 103 h 118"/>
                    <a:gd name="T44" fmla="*/ 2 w 186"/>
                    <a:gd name="T45" fmla="*/ 112 h 118"/>
                    <a:gd name="T46" fmla="*/ 5 w 186"/>
                    <a:gd name="T47" fmla="*/ 115 h 118"/>
                    <a:gd name="T48" fmla="*/ 12 w 186"/>
                    <a:gd name="T49" fmla="*/ 108 h 118"/>
                    <a:gd name="T50" fmla="*/ 22 w 186"/>
                    <a:gd name="T51" fmla="*/ 101 h 118"/>
                    <a:gd name="T52" fmla="*/ 31 w 186"/>
                    <a:gd name="T53" fmla="*/ 97 h 118"/>
                    <a:gd name="T54" fmla="*/ 37 w 186"/>
                    <a:gd name="T55" fmla="*/ 87 h 118"/>
                    <a:gd name="T56" fmla="*/ 47 w 186"/>
                    <a:gd name="T57" fmla="*/ 78 h 118"/>
                    <a:gd name="T58" fmla="*/ 56 w 186"/>
                    <a:gd name="T59" fmla="*/ 69 h 118"/>
                    <a:gd name="T60" fmla="*/ 64 w 186"/>
                    <a:gd name="T61" fmla="*/ 61 h 118"/>
                    <a:gd name="T62" fmla="*/ 73 w 186"/>
                    <a:gd name="T63" fmla="*/ 55 h 118"/>
                    <a:gd name="T64" fmla="*/ 86 w 186"/>
                    <a:gd name="T65" fmla="*/ 44 h 118"/>
                    <a:gd name="T66" fmla="*/ 96 w 186"/>
                    <a:gd name="T67" fmla="*/ 37 h 118"/>
                    <a:gd name="T68" fmla="*/ 107 w 186"/>
                    <a:gd name="T69" fmla="*/ 30 h 118"/>
                    <a:gd name="T70" fmla="*/ 117 w 186"/>
                    <a:gd name="T71" fmla="*/ 25 h 118"/>
                    <a:gd name="T72" fmla="*/ 126 w 186"/>
                    <a:gd name="T73" fmla="*/ 27 h 118"/>
                    <a:gd name="T74" fmla="*/ 134 w 186"/>
                    <a:gd name="T75" fmla="*/ 36 h 118"/>
                    <a:gd name="T76" fmla="*/ 138 w 186"/>
                    <a:gd name="T77" fmla="*/ 45 h 118"/>
                    <a:gd name="T78" fmla="*/ 145 w 186"/>
                    <a:gd name="T79" fmla="*/ 55 h 118"/>
                    <a:gd name="T80" fmla="*/ 152 w 186"/>
                    <a:gd name="T81" fmla="*/ 64 h 118"/>
                    <a:gd name="T82" fmla="*/ 159 w 186"/>
                    <a:gd name="T83" fmla="*/ 73 h 118"/>
                    <a:gd name="T84" fmla="*/ 165 w 186"/>
                    <a:gd name="T85" fmla="*/ 83 h 118"/>
                    <a:gd name="T86" fmla="*/ 171 w 186"/>
                    <a:gd name="T87" fmla="*/ 92 h 118"/>
                    <a:gd name="T88" fmla="*/ 177 w 186"/>
                    <a:gd name="T89" fmla="*/ 101 h 118"/>
                    <a:gd name="T90" fmla="*/ 182 w 186"/>
                    <a:gd name="T91" fmla="*/ 111 h 118"/>
                    <a:gd name="T92" fmla="*/ 180 w 186"/>
                    <a:gd name="T93" fmla="*/ 72 h 11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6"/>
                    <a:gd name="T142" fmla="*/ 0 h 118"/>
                    <a:gd name="T143" fmla="*/ 186 w 186"/>
                    <a:gd name="T144" fmla="*/ 118 h 11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6" h="118">
                      <a:moveTo>
                        <a:pt x="171" y="70"/>
                      </a:moveTo>
                      <a:lnTo>
                        <a:pt x="168" y="66"/>
                      </a:lnTo>
                      <a:lnTo>
                        <a:pt x="165" y="61"/>
                      </a:lnTo>
                      <a:lnTo>
                        <a:pt x="162" y="56"/>
                      </a:lnTo>
                      <a:lnTo>
                        <a:pt x="160" y="51"/>
                      </a:lnTo>
                      <a:lnTo>
                        <a:pt x="157" y="47"/>
                      </a:lnTo>
                      <a:lnTo>
                        <a:pt x="155" y="42"/>
                      </a:lnTo>
                      <a:lnTo>
                        <a:pt x="152" y="36"/>
                      </a:lnTo>
                      <a:lnTo>
                        <a:pt x="149" y="31"/>
                      </a:lnTo>
                      <a:lnTo>
                        <a:pt x="145" y="25"/>
                      </a:lnTo>
                      <a:lnTo>
                        <a:pt x="141" y="20"/>
                      </a:lnTo>
                      <a:lnTo>
                        <a:pt x="138" y="16"/>
                      </a:lnTo>
                      <a:lnTo>
                        <a:pt x="134" y="11"/>
                      </a:lnTo>
                      <a:lnTo>
                        <a:pt x="132" y="6"/>
                      </a:lnTo>
                      <a:lnTo>
                        <a:pt x="127" y="3"/>
                      </a:lnTo>
                      <a:lnTo>
                        <a:pt x="123" y="0"/>
                      </a:lnTo>
                      <a:lnTo>
                        <a:pt x="118" y="0"/>
                      </a:lnTo>
                      <a:lnTo>
                        <a:pt x="113" y="0"/>
                      </a:lnTo>
                      <a:lnTo>
                        <a:pt x="109" y="0"/>
                      </a:lnTo>
                      <a:lnTo>
                        <a:pt x="104" y="0"/>
                      </a:lnTo>
                      <a:lnTo>
                        <a:pt x="99" y="0"/>
                      </a:lnTo>
                      <a:lnTo>
                        <a:pt x="93" y="3"/>
                      </a:lnTo>
                      <a:lnTo>
                        <a:pt x="89" y="6"/>
                      </a:lnTo>
                      <a:lnTo>
                        <a:pt x="84" y="8"/>
                      </a:lnTo>
                      <a:lnTo>
                        <a:pt x="79" y="12"/>
                      </a:lnTo>
                      <a:lnTo>
                        <a:pt x="70" y="20"/>
                      </a:lnTo>
                      <a:lnTo>
                        <a:pt x="65" y="23"/>
                      </a:lnTo>
                      <a:lnTo>
                        <a:pt x="59" y="28"/>
                      </a:lnTo>
                      <a:lnTo>
                        <a:pt x="56" y="33"/>
                      </a:lnTo>
                      <a:lnTo>
                        <a:pt x="51" y="36"/>
                      </a:lnTo>
                      <a:lnTo>
                        <a:pt x="47" y="41"/>
                      </a:lnTo>
                      <a:lnTo>
                        <a:pt x="44" y="45"/>
                      </a:lnTo>
                      <a:lnTo>
                        <a:pt x="39" y="50"/>
                      </a:lnTo>
                      <a:lnTo>
                        <a:pt x="34" y="55"/>
                      </a:lnTo>
                      <a:lnTo>
                        <a:pt x="30" y="59"/>
                      </a:lnTo>
                      <a:lnTo>
                        <a:pt x="28" y="64"/>
                      </a:lnTo>
                      <a:lnTo>
                        <a:pt x="23" y="69"/>
                      </a:lnTo>
                      <a:lnTo>
                        <a:pt x="20" y="73"/>
                      </a:lnTo>
                      <a:lnTo>
                        <a:pt x="19" y="78"/>
                      </a:lnTo>
                      <a:lnTo>
                        <a:pt x="14" y="83"/>
                      </a:lnTo>
                      <a:lnTo>
                        <a:pt x="12" y="89"/>
                      </a:lnTo>
                      <a:lnTo>
                        <a:pt x="9" y="94"/>
                      </a:lnTo>
                      <a:lnTo>
                        <a:pt x="8" y="98"/>
                      </a:lnTo>
                      <a:lnTo>
                        <a:pt x="6" y="103"/>
                      </a:lnTo>
                      <a:lnTo>
                        <a:pt x="3" y="108"/>
                      </a:lnTo>
                      <a:lnTo>
                        <a:pt x="2" y="112"/>
                      </a:lnTo>
                      <a:lnTo>
                        <a:pt x="0" y="117"/>
                      </a:lnTo>
                      <a:lnTo>
                        <a:pt x="5" y="115"/>
                      </a:lnTo>
                      <a:lnTo>
                        <a:pt x="8" y="111"/>
                      </a:lnTo>
                      <a:lnTo>
                        <a:pt x="12" y="108"/>
                      </a:lnTo>
                      <a:lnTo>
                        <a:pt x="17" y="105"/>
                      </a:lnTo>
                      <a:lnTo>
                        <a:pt x="22" y="101"/>
                      </a:lnTo>
                      <a:lnTo>
                        <a:pt x="26" y="100"/>
                      </a:lnTo>
                      <a:lnTo>
                        <a:pt x="31" y="97"/>
                      </a:lnTo>
                      <a:lnTo>
                        <a:pt x="34" y="92"/>
                      </a:lnTo>
                      <a:lnTo>
                        <a:pt x="37" y="87"/>
                      </a:lnTo>
                      <a:lnTo>
                        <a:pt x="42" y="84"/>
                      </a:lnTo>
                      <a:lnTo>
                        <a:pt x="47" y="78"/>
                      </a:lnTo>
                      <a:lnTo>
                        <a:pt x="51" y="73"/>
                      </a:lnTo>
                      <a:lnTo>
                        <a:pt x="56" y="69"/>
                      </a:lnTo>
                      <a:lnTo>
                        <a:pt x="61" y="66"/>
                      </a:lnTo>
                      <a:lnTo>
                        <a:pt x="64" y="61"/>
                      </a:lnTo>
                      <a:lnTo>
                        <a:pt x="68" y="58"/>
                      </a:lnTo>
                      <a:lnTo>
                        <a:pt x="73" y="55"/>
                      </a:lnTo>
                      <a:lnTo>
                        <a:pt x="79" y="50"/>
                      </a:lnTo>
                      <a:lnTo>
                        <a:pt x="86" y="44"/>
                      </a:lnTo>
                      <a:lnTo>
                        <a:pt x="90" y="41"/>
                      </a:lnTo>
                      <a:lnTo>
                        <a:pt x="96" y="37"/>
                      </a:lnTo>
                      <a:lnTo>
                        <a:pt x="101" y="34"/>
                      </a:lnTo>
                      <a:lnTo>
                        <a:pt x="107" y="30"/>
                      </a:lnTo>
                      <a:lnTo>
                        <a:pt x="112" y="27"/>
                      </a:lnTo>
                      <a:lnTo>
                        <a:pt x="117" y="25"/>
                      </a:lnTo>
                      <a:lnTo>
                        <a:pt x="121" y="23"/>
                      </a:lnTo>
                      <a:lnTo>
                        <a:pt x="126" y="27"/>
                      </a:lnTo>
                      <a:lnTo>
                        <a:pt x="129" y="33"/>
                      </a:lnTo>
                      <a:lnTo>
                        <a:pt x="134" y="36"/>
                      </a:lnTo>
                      <a:lnTo>
                        <a:pt x="135" y="41"/>
                      </a:lnTo>
                      <a:lnTo>
                        <a:pt x="138" y="45"/>
                      </a:lnTo>
                      <a:lnTo>
                        <a:pt x="141" y="50"/>
                      </a:lnTo>
                      <a:lnTo>
                        <a:pt x="145" y="55"/>
                      </a:lnTo>
                      <a:lnTo>
                        <a:pt x="148" y="59"/>
                      </a:lnTo>
                      <a:lnTo>
                        <a:pt x="152" y="64"/>
                      </a:lnTo>
                      <a:lnTo>
                        <a:pt x="155" y="69"/>
                      </a:lnTo>
                      <a:lnTo>
                        <a:pt x="159" y="73"/>
                      </a:lnTo>
                      <a:lnTo>
                        <a:pt x="162" y="78"/>
                      </a:lnTo>
                      <a:lnTo>
                        <a:pt x="165" y="83"/>
                      </a:lnTo>
                      <a:lnTo>
                        <a:pt x="168" y="87"/>
                      </a:lnTo>
                      <a:lnTo>
                        <a:pt x="171" y="92"/>
                      </a:lnTo>
                      <a:lnTo>
                        <a:pt x="174" y="97"/>
                      </a:lnTo>
                      <a:lnTo>
                        <a:pt x="177" y="101"/>
                      </a:lnTo>
                      <a:lnTo>
                        <a:pt x="179" y="106"/>
                      </a:lnTo>
                      <a:lnTo>
                        <a:pt x="182" y="111"/>
                      </a:lnTo>
                      <a:lnTo>
                        <a:pt x="185" y="115"/>
                      </a:lnTo>
                      <a:lnTo>
                        <a:pt x="180" y="72"/>
                      </a:lnTo>
                    </a:path>
                  </a:pathLst>
                </a:custGeom>
                <a:solidFill>
                  <a:srgbClr val="00CC00"/>
                </a:solidFill>
                <a:ln w="12700" cap="rnd">
                  <a:solidFill>
                    <a:srgbClr val="00CC00"/>
                  </a:solidFill>
                  <a:round/>
                  <a:headEnd/>
                  <a:tailEnd/>
                </a:ln>
              </p:spPr>
              <p:txBody>
                <a:bodyPr/>
                <a:lstStyle/>
                <a:p>
                  <a:endParaRPr lang="en-US"/>
                </a:p>
              </p:txBody>
            </p:sp>
            <p:sp>
              <p:nvSpPr>
                <p:cNvPr id="3220" name="Freeform 904"/>
                <p:cNvSpPr>
                  <a:spLocks/>
                </p:cNvSpPr>
                <p:nvPr/>
              </p:nvSpPr>
              <p:spPr bwMode="auto">
                <a:xfrm>
                  <a:off x="4081" y="2002"/>
                  <a:ext cx="110" cy="70"/>
                </a:xfrm>
                <a:custGeom>
                  <a:avLst/>
                  <a:gdLst>
                    <a:gd name="T0" fmla="*/ 10 w 110"/>
                    <a:gd name="T1" fmla="*/ 39 h 70"/>
                    <a:gd name="T2" fmla="*/ 14 w 110"/>
                    <a:gd name="T3" fmla="*/ 33 h 70"/>
                    <a:gd name="T4" fmla="*/ 16 w 110"/>
                    <a:gd name="T5" fmla="*/ 28 h 70"/>
                    <a:gd name="T6" fmla="*/ 19 w 110"/>
                    <a:gd name="T7" fmla="*/ 21 h 70"/>
                    <a:gd name="T8" fmla="*/ 24 w 110"/>
                    <a:gd name="T9" fmla="*/ 15 h 70"/>
                    <a:gd name="T10" fmla="*/ 27 w 110"/>
                    <a:gd name="T11" fmla="*/ 9 h 70"/>
                    <a:gd name="T12" fmla="*/ 31 w 110"/>
                    <a:gd name="T13" fmla="*/ 4 h 70"/>
                    <a:gd name="T14" fmla="*/ 37 w 110"/>
                    <a:gd name="T15" fmla="*/ 0 h 70"/>
                    <a:gd name="T16" fmla="*/ 42 w 110"/>
                    <a:gd name="T17" fmla="*/ 0 h 70"/>
                    <a:gd name="T18" fmla="*/ 48 w 110"/>
                    <a:gd name="T19" fmla="*/ 0 h 70"/>
                    <a:gd name="T20" fmla="*/ 54 w 110"/>
                    <a:gd name="T21" fmla="*/ 2 h 70"/>
                    <a:gd name="T22" fmla="*/ 60 w 110"/>
                    <a:gd name="T23" fmla="*/ 5 h 70"/>
                    <a:gd name="T24" fmla="*/ 68 w 110"/>
                    <a:gd name="T25" fmla="*/ 12 h 70"/>
                    <a:gd name="T26" fmla="*/ 74 w 110"/>
                    <a:gd name="T27" fmla="*/ 17 h 70"/>
                    <a:gd name="T28" fmla="*/ 79 w 110"/>
                    <a:gd name="T29" fmla="*/ 21 h 70"/>
                    <a:gd name="T30" fmla="*/ 83 w 110"/>
                    <a:gd name="T31" fmla="*/ 27 h 70"/>
                    <a:gd name="T32" fmla="*/ 89 w 110"/>
                    <a:gd name="T33" fmla="*/ 32 h 70"/>
                    <a:gd name="T34" fmla="*/ 93 w 110"/>
                    <a:gd name="T35" fmla="*/ 38 h 70"/>
                    <a:gd name="T36" fmla="*/ 97 w 110"/>
                    <a:gd name="T37" fmla="*/ 43 h 70"/>
                    <a:gd name="T38" fmla="*/ 101 w 110"/>
                    <a:gd name="T39" fmla="*/ 49 h 70"/>
                    <a:gd name="T40" fmla="*/ 104 w 110"/>
                    <a:gd name="T41" fmla="*/ 55 h 70"/>
                    <a:gd name="T42" fmla="*/ 105 w 110"/>
                    <a:gd name="T43" fmla="*/ 61 h 70"/>
                    <a:gd name="T44" fmla="*/ 108 w 110"/>
                    <a:gd name="T45" fmla="*/ 66 h 70"/>
                    <a:gd name="T46" fmla="*/ 106 w 110"/>
                    <a:gd name="T47" fmla="*/ 68 h 70"/>
                    <a:gd name="T48" fmla="*/ 102 w 110"/>
                    <a:gd name="T49" fmla="*/ 63 h 70"/>
                    <a:gd name="T50" fmla="*/ 96 w 110"/>
                    <a:gd name="T51" fmla="*/ 60 h 70"/>
                    <a:gd name="T52" fmla="*/ 91 w 110"/>
                    <a:gd name="T53" fmla="*/ 57 h 70"/>
                    <a:gd name="T54" fmla="*/ 87 w 110"/>
                    <a:gd name="T55" fmla="*/ 52 h 70"/>
                    <a:gd name="T56" fmla="*/ 82 w 110"/>
                    <a:gd name="T57" fmla="*/ 46 h 70"/>
                    <a:gd name="T58" fmla="*/ 76 w 110"/>
                    <a:gd name="T59" fmla="*/ 40 h 70"/>
                    <a:gd name="T60" fmla="*/ 71 w 110"/>
                    <a:gd name="T61" fmla="*/ 36 h 70"/>
                    <a:gd name="T62" fmla="*/ 66 w 110"/>
                    <a:gd name="T63" fmla="*/ 32 h 70"/>
                    <a:gd name="T64" fmla="*/ 59 w 110"/>
                    <a:gd name="T65" fmla="*/ 26 h 70"/>
                    <a:gd name="T66" fmla="*/ 52 w 110"/>
                    <a:gd name="T67" fmla="*/ 22 h 70"/>
                    <a:gd name="T68" fmla="*/ 46 w 110"/>
                    <a:gd name="T69" fmla="*/ 17 h 70"/>
                    <a:gd name="T70" fmla="*/ 40 w 110"/>
                    <a:gd name="T71" fmla="*/ 15 h 70"/>
                    <a:gd name="T72" fmla="*/ 35 w 110"/>
                    <a:gd name="T73" fmla="*/ 16 h 70"/>
                    <a:gd name="T74" fmla="*/ 30 w 110"/>
                    <a:gd name="T75" fmla="*/ 21 h 70"/>
                    <a:gd name="T76" fmla="*/ 27 w 110"/>
                    <a:gd name="T77" fmla="*/ 27 h 70"/>
                    <a:gd name="T78" fmla="*/ 24 w 110"/>
                    <a:gd name="T79" fmla="*/ 32 h 70"/>
                    <a:gd name="T80" fmla="*/ 19 w 110"/>
                    <a:gd name="T81" fmla="*/ 38 h 70"/>
                    <a:gd name="T82" fmla="*/ 16 w 110"/>
                    <a:gd name="T83" fmla="*/ 43 h 70"/>
                    <a:gd name="T84" fmla="*/ 12 w 110"/>
                    <a:gd name="T85" fmla="*/ 49 h 70"/>
                    <a:gd name="T86" fmla="*/ 8 w 110"/>
                    <a:gd name="T87" fmla="*/ 54 h 70"/>
                    <a:gd name="T88" fmla="*/ 5 w 110"/>
                    <a:gd name="T89" fmla="*/ 60 h 70"/>
                    <a:gd name="T90" fmla="*/ 2 w 110"/>
                    <a:gd name="T91" fmla="*/ 65 h 70"/>
                    <a:gd name="T92" fmla="*/ 3 w 110"/>
                    <a:gd name="T93" fmla="*/ 42 h 7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10"/>
                    <a:gd name="T142" fmla="*/ 0 h 70"/>
                    <a:gd name="T143" fmla="*/ 110 w 110"/>
                    <a:gd name="T144" fmla="*/ 70 h 7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10" h="70">
                      <a:moveTo>
                        <a:pt x="8" y="41"/>
                      </a:moveTo>
                      <a:lnTo>
                        <a:pt x="10" y="39"/>
                      </a:lnTo>
                      <a:lnTo>
                        <a:pt x="12" y="36"/>
                      </a:lnTo>
                      <a:lnTo>
                        <a:pt x="14" y="33"/>
                      </a:lnTo>
                      <a:lnTo>
                        <a:pt x="15" y="30"/>
                      </a:lnTo>
                      <a:lnTo>
                        <a:pt x="16" y="28"/>
                      </a:lnTo>
                      <a:lnTo>
                        <a:pt x="17" y="25"/>
                      </a:lnTo>
                      <a:lnTo>
                        <a:pt x="19" y="21"/>
                      </a:lnTo>
                      <a:lnTo>
                        <a:pt x="21" y="18"/>
                      </a:lnTo>
                      <a:lnTo>
                        <a:pt x="24" y="15"/>
                      </a:lnTo>
                      <a:lnTo>
                        <a:pt x="26" y="12"/>
                      </a:lnTo>
                      <a:lnTo>
                        <a:pt x="27" y="9"/>
                      </a:lnTo>
                      <a:lnTo>
                        <a:pt x="30" y="6"/>
                      </a:lnTo>
                      <a:lnTo>
                        <a:pt x="31" y="4"/>
                      </a:lnTo>
                      <a:lnTo>
                        <a:pt x="34" y="2"/>
                      </a:lnTo>
                      <a:lnTo>
                        <a:pt x="37" y="0"/>
                      </a:lnTo>
                      <a:lnTo>
                        <a:pt x="39" y="0"/>
                      </a:lnTo>
                      <a:lnTo>
                        <a:pt x="42" y="0"/>
                      </a:lnTo>
                      <a:lnTo>
                        <a:pt x="45" y="0"/>
                      </a:lnTo>
                      <a:lnTo>
                        <a:pt x="48" y="0"/>
                      </a:lnTo>
                      <a:lnTo>
                        <a:pt x="50" y="0"/>
                      </a:lnTo>
                      <a:lnTo>
                        <a:pt x="54" y="2"/>
                      </a:lnTo>
                      <a:lnTo>
                        <a:pt x="57" y="4"/>
                      </a:lnTo>
                      <a:lnTo>
                        <a:pt x="60" y="5"/>
                      </a:lnTo>
                      <a:lnTo>
                        <a:pt x="62" y="7"/>
                      </a:lnTo>
                      <a:lnTo>
                        <a:pt x="68" y="12"/>
                      </a:lnTo>
                      <a:lnTo>
                        <a:pt x="71" y="14"/>
                      </a:lnTo>
                      <a:lnTo>
                        <a:pt x="74" y="17"/>
                      </a:lnTo>
                      <a:lnTo>
                        <a:pt x="76" y="19"/>
                      </a:lnTo>
                      <a:lnTo>
                        <a:pt x="79" y="21"/>
                      </a:lnTo>
                      <a:lnTo>
                        <a:pt x="82" y="24"/>
                      </a:lnTo>
                      <a:lnTo>
                        <a:pt x="83" y="27"/>
                      </a:lnTo>
                      <a:lnTo>
                        <a:pt x="86" y="29"/>
                      </a:lnTo>
                      <a:lnTo>
                        <a:pt x="89" y="32"/>
                      </a:lnTo>
                      <a:lnTo>
                        <a:pt x="92" y="35"/>
                      </a:lnTo>
                      <a:lnTo>
                        <a:pt x="93" y="38"/>
                      </a:lnTo>
                      <a:lnTo>
                        <a:pt x="95" y="40"/>
                      </a:lnTo>
                      <a:lnTo>
                        <a:pt x="97" y="43"/>
                      </a:lnTo>
                      <a:lnTo>
                        <a:pt x="98" y="46"/>
                      </a:lnTo>
                      <a:lnTo>
                        <a:pt x="101" y="49"/>
                      </a:lnTo>
                      <a:lnTo>
                        <a:pt x="102" y="52"/>
                      </a:lnTo>
                      <a:lnTo>
                        <a:pt x="104" y="55"/>
                      </a:lnTo>
                      <a:lnTo>
                        <a:pt x="104" y="58"/>
                      </a:lnTo>
                      <a:lnTo>
                        <a:pt x="105" y="61"/>
                      </a:lnTo>
                      <a:lnTo>
                        <a:pt x="107" y="63"/>
                      </a:lnTo>
                      <a:lnTo>
                        <a:pt x="108" y="66"/>
                      </a:lnTo>
                      <a:lnTo>
                        <a:pt x="109" y="69"/>
                      </a:lnTo>
                      <a:lnTo>
                        <a:pt x="106" y="68"/>
                      </a:lnTo>
                      <a:lnTo>
                        <a:pt x="104" y="65"/>
                      </a:lnTo>
                      <a:lnTo>
                        <a:pt x="102" y="63"/>
                      </a:lnTo>
                      <a:lnTo>
                        <a:pt x="99" y="62"/>
                      </a:lnTo>
                      <a:lnTo>
                        <a:pt x="96" y="60"/>
                      </a:lnTo>
                      <a:lnTo>
                        <a:pt x="93" y="59"/>
                      </a:lnTo>
                      <a:lnTo>
                        <a:pt x="91" y="57"/>
                      </a:lnTo>
                      <a:lnTo>
                        <a:pt x="89" y="54"/>
                      </a:lnTo>
                      <a:lnTo>
                        <a:pt x="87" y="52"/>
                      </a:lnTo>
                      <a:lnTo>
                        <a:pt x="84" y="50"/>
                      </a:lnTo>
                      <a:lnTo>
                        <a:pt x="82" y="46"/>
                      </a:lnTo>
                      <a:lnTo>
                        <a:pt x="79" y="43"/>
                      </a:lnTo>
                      <a:lnTo>
                        <a:pt x="76" y="40"/>
                      </a:lnTo>
                      <a:lnTo>
                        <a:pt x="73" y="39"/>
                      </a:lnTo>
                      <a:lnTo>
                        <a:pt x="71" y="36"/>
                      </a:lnTo>
                      <a:lnTo>
                        <a:pt x="69" y="34"/>
                      </a:lnTo>
                      <a:lnTo>
                        <a:pt x="66" y="32"/>
                      </a:lnTo>
                      <a:lnTo>
                        <a:pt x="62" y="29"/>
                      </a:lnTo>
                      <a:lnTo>
                        <a:pt x="59" y="26"/>
                      </a:lnTo>
                      <a:lnTo>
                        <a:pt x="56" y="24"/>
                      </a:lnTo>
                      <a:lnTo>
                        <a:pt x="52" y="22"/>
                      </a:lnTo>
                      <a:lnTo>
                        <a:pt x="49" y="20"/>
                      </a:lnTo>
                      <a:lnTo>
                        <a:pt x="46" y="17"/>
                      </a:lnTo>
                      <a:lnTo>
                        <a:pt x="43" y="16"/>
                      </a:lnTo>
                      <a:lnTo>
                        <a:pt x="40" y="15"/>
                      </a:lnTo>
                      <a:lnTo>
                        <a:pt x="38" y="14"/>
                      </a:lnTo>
                      <a:lnTo>
                        <a:pt x="35" y="16"/>
                      </a:lnTo>
                      <a:lnTo>
                        <a:pt x="33" y="19"/>
                      </a:lnTo>
                      <a:lnTo>
                        <a:pt x="30" y="21"/>
                      </a:lnTo>
                      <a:lnTo>
                        <a:pt x="29" y="24"/>
                      </a:lnTo>
                      <a:lnTo>
                        <a:pt x="27" y="27"/>
                      </a:lnTo>
                      <a:lnTo>
                        <a:pt x="26" y="29"/>
                      </a:lnTo>
                      <a:lnTo>
                        <a:pt x="24" y="32"/>
                      </a:lnTo>
                      <a:lnTo>
                        <a:pt x="22" y="35"/>
                      </a:lnTo>
                      <a:lnTo>
                        <a:pt x="19" y="38"/>
                      </a:lnTo>
                      <a:lnTo>
                        <a:pt x="17" y="40"/>
                      </a:lnTo>
                      <a:lnTo>
                        <a:pt x="16" y="43"/>
                      </a:lnTo>
                      <a:lnTo>
                        <a:pt x="14" y="46"/>
                      </a:lnTo>
                      <a:lnTo>
                        <a:pt x="12" y="49"/>
                      </a:lnTo>
                      <a:lnTo>
                        <a:pt x="10" y="52"/>
                      </a:lnTo>
                      <a:lnTo>
                        <a:pt x="8" y="54"/>
                      </a:lnTo>
                      <a:lnTo>
                        <a:pt x="6" y="57"/>
                      </a:lnTo>
                      <a:lnTo>
                        <a:pt x="5" y="60"/>
                      </a:lnTo>
                      <a:lnTo>
                        <a:pt x="4" y="63"/>
                      </a:lnTo>
                      <a:lnTo>
                        <a:pt x="2" y="65"/>
                      </a:lnTo>
                      <a:lnTo>
                        <a:pt x="0" y="68"/>
                      </a:lnTo>
                      <a:lnTo>
                        <a:pt x="3" y="42"/>
                      </a:lnTo>
                    </a:path>
                  </a:pathLst>
                </a:custGeom>
                <a:solidFill>
                  <a:srgbClr val="00CC00"/>
                </a:solidFill>
                <a:ln w="12700" cap="rnd">
                  <a:solidFill>
                    <a:srgbClr val="00CC00"/>
                  </a:solidFill>
                  <a:round/>
                  <a:headEnd/>
                  <a:tailEnd/>
                </a:ln>
              </p:spPr>
              <p:txBody>
                <a:bodyPr/>
                <a:lstStyle/>
                <a:p>
                  <a:endParaRPr lang="en-US"/>
                </a:p>
              </p:txBody>
            </p:sp>
            <p:sp>
              <p:nvSpPr>
                <p:cNvPr id="3221" name="Freeform 905"/>
                <p:cNvSpPr>
                  <a:spLocks/>
                </p:cNvSpPr>
                <p:nvPr/>
              </p:nvSpPr>
              <p:spPr bwMode="auto">
                <a:xfrm>
                  <a:off x="3918" y="2049"/>
                  <a:ext cx="152" cy="95"/>
                </a:xfrm>
                <a:custGeom>
                  <a:avLst/>
                  <a:gdLst>
                    <a:gd name="T0" fmla="*/ 137 w 152"/>
                    <a:gd name="T1" fmla="*/ 53 h 95"/>
                    <a:gd name="T2" fmla="*/ 132 w 152"/>
                    <a:gd name="T3" fmla="*/ 45 h 95"/>
                    <a:gd name="T4" fmla="*/ 128 w 152"/>
                    <a:gd name="T5" fmla="*/ 38 h 95"/>
                    <a:gd name="T6" fmla="*/ 124 w 152"/>
                    <a:gd name="T7" fmla="*/ 29 h 95"/>
                    <a:gd name="T8" fmla="*/ 118 w 152"/>
                    <a:gd name="T9" fmla="*/ 20 h 95"/>
                    <a:gd name="T10" fmla="*/ 113 w 152"/>
                    <a:gd name="T11" fmla="*/ 13 h 95"/>
                    <a:gd name="T12" fmla="*/ 108 w 152"/>
                    <a:gd name="T13" fmla="*/ 5 h 95"/>
                    <a:gd name="T14" fmla="*/ 100 w 152"/>
                    <a:gd name="T15" fmla="*/ 0 h 95"/>
                    <a:gd name="T16" fmla="*/ 93 w 152"/>
                    <a:gd name="T17" fmla="*/ 0 h 95"/>
                    <a:gd name="T18" fmla="*/ 85 w 152"/>
                    <a:gd name="T19" fmla="*/ 0 h 95"/>
                    <a:gd name="T20" fmla="*/ 76 w 152"/>
                    <a:gd name="T21" fmla="*/ 3 h 95"/>
                    <a:gd name="T22" fmla="*/ 69 w 152"/>
                    <a:gd name="T23" fmla="*/ 6 h 95"/>
                    <a:gd name="T24" fmla="*/ 57 w 152"/>
                    <a:gd name="T25" fmla="*/ 16 h 95"/>
                    <a:gd name="T26" fmla="*/ 48 w 152"/>
                    <a:gd name="T27" fmla="*/ 23 h 95"/>
                    <a:gd name="T28" fmla="*/ 42 w 152"/>
                    <a:gd name="T29" fmla="*/ 29 h 95"/>
                    <a:gd name="T30" fmla="*/ 36 w 152"/>
                    <a:gd name="T31" fmla="*/ 36 h 95"/>
                    <a:gd name="T32" fmla="*/ 28 w 152"/>
                    <a:gd name="T33" fmla="*/ 44 h 95"/>
                    <a:gd name="T34" fmla="*/ 23 w 152"/>
                    <a:gd name="T35" fmla="*/ 51 h 95"/>
                    <a:gd name="T36" fmla="*/ 16 w 152"/>
                    <a:gd name="T37" fmla="*/ 59 h 95"/>
                    <a:gd name="T38" fmla="*/ 11 w 152"/>
                    <a:gd name="T39" fmla="*/ 66 h 95"/>
                    <a:gd name="T40" fmla="*/ 8 w 152"/>
                    <a:gd name="T41" fmla="*/ 75 h 95"/>
                    <a:gd name="T42" fmla="*/ 5 w 152"/>
                    <a:gd name="T43" fmla="*/ 83 h 95"/>
                    <a:gd name="T44" fmla="*/ 1 w 152"/>
                    <a:gd name="T45" fmla="*/ 90 h 95"/>
                    <a:gd name="T46" fmla="*/ 4 w 152"/>
                    <a:gd name="T47" fmla="*/ 93 h 95"/>
                    <a:gd name="T48" fmla="*/ 10 w 152"/>
                    <a:gd name="T49" fmla="*/ 86 h 95"/>
                    <a:gd name="T50" fmla="*/ 18 w 152"/>
                    <a:gd name="T51" fmla="*/ 81 h 95"/>
                    <a:gd name="T52" fmla="*/ 25 w 152"/>
                    <a:gd name="T53" fmla="*/ 78 h 95"/>
                    <a:gd name="T54" fmla="*/ 30 w 152"/>
                    <a:gd name="T55" fmla="*/ 70 h 95"/>
                    <a:gd name="T56" fmla="*/ 38 w 152"/>
                    <a:gd name="T57" fmla="*/ 63 h 95"/>
                    <a:gd name="T58" fmla="*/ 46 w 152"/>
                    <a:gd name="T59" fmla="*/ 55 h 95"/>
                    <a:gd name="T60" fmla="*/ 52 w 152"/>
                    <a:gd name="T61" fmla="*/ 49 h 95"/>
                    <a:gd name="T62" fmla="*/ 60 w 152"/>
                    <a:gd name="T63" fmla="*/ 44 h 95"/>
                    <a:gd name="T64" fmla="*/ 70 w 152"/>
                    <a:gd name="T65" fmla="*/ 35 h 95"/>
                    <a:gd name="T66" fmla="*/ 79 w 152"/>
                    <a:gd name="T67" fmla="*/ 30 h 95"/>
                    <a:gd name="T68" fmla="*/ 88 w 152"/>
                    <a:gd name="T69" fmla="*/ 24 h 95"/>
                    <a:gd name="T70" fmla="*/ 95 w 152"/>
                    <a:gd name="T71" fmla="*/ 20 h 95"/>
                    <a:gd name="T72" fmla="*/ 103 w 152"/>
                    <a:gd name="T73" fmla="*/ 21 h 95"/>
                    <a:gd name="T74" fmla="*/ 109 w 152"/>
                    <a:gd name="T75" fmla="*/ 29 h 95"/>
                    <a:gd name="T76" fmla="*/ 113 w 152"/>
                    <a:gd name="T77" fmla="*/ 36 h 95"/>
                    <a:gd name="T78" fmla="*/ 118 w 152"/>
                    <a:gd name="T79" fmla="*/ 44 h 95"/>
                    <a:gd name="T80" fmla="*/ 124 w 152"/>
                    <a:gd name="T81" fmla="*/ 51 h 95"/>
                    <a:gd name="T82" fmla="*/ 129 w 152"/>
                    <a:gd name="T83" fmla="*/ 59 h 95"/>
                    <a:gd name="T84" fmla="*/ 135 w 152"/>
                    <a:gd name="T85" fmla="*/ 66 h 95"/>
                    <a:gd name="T86" fmla="*/ 140 w 152"/>
                    <a:gd name="T87" fmla="*/ 74 h 95"/>
                    <a:gd name="T88" fmla="*/ 145 w 152"/>
                    <a:gd name="T89" fmla="*/ 81 h 95"/>
                    <a:gd name="T90" fmla="*/ 148 w 152"/>
                    <a:gd name="T91" fmla="*/ 89 h 95"/>
                    <a:gd name="T92" fmla="*/ 147 w 152"/>
                    <a:gd name="T93" fmla="*/ 58 h 9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52"/>
                    <a:gd name="T142" fmla="*/ 0 h 95"/>
                    <a:gd name="T143" fmla="*/ 152 w 152"/>
                    <a:gd name="T144" fmla="*/ 95 h 95"/>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52" h="95">
                      <a:moveTo>
                        <a:pt x="140" y="56"/>
                      </a:moveTo>
                      <a:lnTo>
                        <a:pt x="137" y="53"/>
                      </a:lnTo>
                      <a:lnTo>
                        <a:pt x="135" y="49"/>
                      </a:lnTo>
                      <a:lnTo>
                        <a:pt x="132" y="45"/>
                      </a:lnTo>
                      <a:lnTo>
                        <a:pt x="131" y="41"/>
                      </a:lnTo>
                      <a:lnTo>
                        <a:pt x="128" y="38"/>
                      </a:lnTo>
                      <a:lnTo>
                        <a:pt x="127" y="34"/>
                      </a:lnTo>
                      <a:lnTo>
                        <a:pt x="124" y="29"/>
                      </a:lnTo>
                      <a:lnTo>
                        <a:pt x="122" y="25"/>
                      </a:lnTo>
                      <a:lnTo>
                        <a:pt x="118" y="20"/>
                      </a:lnTo>
                      <a:lnTo>
                        <a:pt x="115" y="16"/>
                      </a:lnTo>
                      <a:lnTo>
                        <a:pt x="113" y="13"/>
                      </a:lnTo>
                      <a:lnTo>
                        <a:pt x="109" y="9"/>
                      </a:lnTo>
                      <a:lnTo>
                        <a:pt x="108" y="5"/>
                      </a:lnTo>
                      <a:lnTo>
                        <a:pt x="104" y="3"/>
                      </a:lnTo>
                      <a:lnTo>
                        <a:pt x="100" y="0"/>
                      </a:lnTo>
                      <a:lnTo>
                        <a:pt x="96" y="0"/>
                      </a:lnTo>
                      <a:lnTo>
                        <a:pt x="93" y="0"/>
                      </a:lnTo>
                      <a:lnTo>
                        <a:pt x="89" y="0"/>
                      </a:lnTo>
                      <a:lnTo>
                        <a:pt x="85" y="0"/>
                      </a:lnTo>
                      <a:lnTo>
                        <a:pt x="81" y="0"/>
                      </a:lnTo>
                      <a:lnTo>
                        <a:pt x="76" y="3"/>
                      </a:lnTo>
                      <a:lnTo>
                        <a:pt x="72" y="5"/>
                      </a:lnTo>
                      <a:lnTo>
                        <a:pt x="69" y="6"/>
                      </a:lnTo>
                      <a:lnTo>
                        <a:pt x="65" y="10"/>
                      </a:lnTo>
                      <a:lnTo>
                        <a:pt x="57" y="16"/>
                      </a:lnTo>
                      <a:lnTo>
                        <a:pt x="53" y="19"/>
                      </a:lnTo>
                      <a:lnTo>
                        <a:pt x="48" y="23"/>
                      </a:lnTo>
                      <a:lnTo>
                        <a:pt x="46" y="26"/>
                      </a:lnTo>
                      <a:lnTo>
                        <a:pt x="42" y="29"/>
                      </a:lnTo>
                      <a:lnTo>
                        <a:pt x="38" y="33"/>
                      </a:lnTo>
                      <a:lnTo>
                        <a:pt x="36" y="36"/>
                      </a:lnTo>
                      <a:lnTo>
                        <a:pt x="32" y="40"/>
                      </a:lnTo>
                      <a:lnTo>
                        <a:pt x="28" y="44"/>
                      </a:lnTo>
                      <a:lnTo>
                        <a:pt x="24" y="48"/>
                      </a:lnTo>
                      <a:lnTo>
                        <a:pt x="23" y="51"/>
                      </a:lnTo>
                      <a:lnTo>
                        <a:pt x="19" y="55"/>
                      </a:lnTo>
                      <a:lnTo>
                        <a:pt x="16" y="59"/>
                      </a:lnTo>
                      <a:lnTo>
                        <a:pt x="15" y="63"/>
                      </a:lnTo>
                      <a:lnTo>
                        <a:pt x="11" y="66"/>
                      </a:lnTo>
                      <a:lnTo>
                        <a:pt x="10" y="71"/>
                      </a:lnTo>
                      <a:lnTo>
                        <a:pt x="8" y="75"/>
                      </a:lnTo>
                      <a:lnTo>
                        <a:pt x="6" y="79"/>
                      </a:lnTo>
                      <a:lnTo>
                        <a:pt x="5" y="83"/>
                      </a:lnTo>
                      <a:lnTo>
                        <a:pt x="3" y="86"/>
                      </a:lnTo>
                      <a:lnTo>
                        <a:pt x="1" y="90"/>
                      </a:lnTo>
                      <a:lnTo>
                        <a:pt x="0" y="94"/>
                      </a:lnTo>
                      <a:lnTo>
                        <a:pt x="4" y="93"/>
                      </a:lnTo>
                      <a:lnTo>
                        <a:pt x="6" y="89"/>
                      </a:lnTo>
                      <a:lnTo>
                        <a:pt x="10" y="86"/>
                      </a:lnTo>
                      <a:lnTo>
                        <a:pt x="14" y="84"/>
                      </a:lnTo>
                      <a:lnTo>
                        <a:pt x="18" y="81"/>
                      </a:lnTo>
                      <a:lnTo>
                        <a:pt x="22" y="80"/>
                      </a:lnTo>
                      <a:lnTo>
                        <a:pt x="25" y="78"/>
                      </a:lnTo>
                      <a:lnTo>
                        <a:pt x="28" y="74"/>
                      </a:lnTo>
                      <a:lnTo>
                        <a:pt x="30" y="70"/>
                      </a:lnTo>
                      <a:lnTo>
                        <a:pt x="34" y="68"/>
                      </a:lnTo>
                      <a:lnTo>
                        <a:pt x="38" y="63"/>
                      </a:lnTo>
                      <a:lnTo>
                        <a:pt x="42" y="59"/>
                      </a:lnTo>
                      <a:lnTo>
                        <a:pt x="46" y="55"/>
                      </a:lnTo>
                      <a:lnTo>
                        <a:pt x="49" y="53"/>
                      </a:lnTo>
                      <a:lnTo>
                        <a:pt x="52" y="49"/>
                      </a:lnTo>
                      <a:lnTo>
                        <a:pt x="56" y="46"/>
                      </a:lnTo>
                      <a:lnTo>
                        <a:pt x="60" y="44"/>
                      </a:lnTo>
                      <a:lnTo>
                        <a:pt x="65" y="40"/>
                      </a:lnTo>
                      <a:lnTo>
                        <a:pt x="70" y="35"/>
                      </a:lnTo>
                      <a:lnTo>
                        <a:pt x="74" y="33"/>
                      </a:lnTo>
                      <a:lnTo>
                        <a:pt x="79" y="30"/>
                      </a:lnTo>
                      <a:lnTo>
                        <a:pt x="82" y="28"/>
                      </a:lnTo>
                      <a:lnTo>
                        <a:pt x="88" y="24"/>
                      </a:lnTo>
                      <a:lnTo>
                        <a:pt x="91" y="21"/>
                      </a:lnTo>
                      <a:lnTo>
                        <a:pt x="95" y="20"/>
                      </a:lnTo>
                      <a:lnTo>
                        <a:pt x="99" y="19"/>
                      </a:lnTo>
                      <a:lnTo>
                        <a:pt x="103" y="21"/>
                      </a:lnTo>
                      <a:lnTo>
                        <a:pt x="105" y="26"/>
                      </a:lnTo>
                      <a:lnTo>
                        <a:pt x="109" y="29"/>
                      </a:lnTo>
                      <a:lnTo>
                        <a:pt x="110" y="33"/>
                      </a:lnTo>
                      <a:lnTo>
                        <a:pt x="113" y="36"/>
                      </a:lnTo>
                      <a:lnTo>
                        <a:pt x="115" y="40"/>
                      </a:lnTo>
                      <a:lnTo>
                        <a:pt x="118" y="44"/>
                      </a:lnTo>
                      <a:lnTo>
                        <a:pt x="121" y="48"/>
                      </a:lnTo>
                      <a:lnTo>
                        <a:pt x="124" y="51"/>
                      </a:lnTo>
                      <a:lnTo>
                        <a:pt x="127" y="55"/>
                      </a:lnTo>
                      <a:lnTo>
                        <a:pt x="129" y="59"/>
                      </a:lnTo>
                      <a:lnTo>
                        <a:pt x="132" y="63"/>
                      </a:lnTo>
                      <a:lnTo>
                        <a:pt x="135" y="66"/>
                      </a:lnTo>
                      <a:lnTo>
                        <a:pt x="137" y="70"/>
                      </a:lnTo>
                      <a:lnTo>
                        <a:pt x="140" y="74"/>
                      </a:lnTo>
                      <a:lnTo>
                        <a:pt x="142" y="78"/>
                      </a:lnTo>
                      <a:lnTo>
                        <a:pt x="145" y="81"/>
                      </a:lnTo>
                      <a:lnTo>
                        <a:pt x="146" y="85"/>
                      </a:lnTo>
                      <a:lnTo>
                        <a:pt x="148" y="89"/>
                      </a:lnTo>
                      <a:lnTo>
                        <a:pt x="151" y="93"/>
                      </a:lnTo>
                      <a:lnTo>
                        <a:pt x="147" y="58"/>
                      </a:lnTo>
                    </a:path>
                  </a:pathLst>
                </a:custGeom>
                <a:solidFill>
                  <a:srgbClr val="00CC00"/>
                </a:solidFill>
                <a:ln w="12700" cap="rnd">
                  <a:solidFill>
                    <a:srgbClr val="00CC00"/>
                  </a:solidFill>
                  <a:round/>
                  <a:headEnd/>
                  <a:tailEnd/>
                </a:ln>
              </p:spPr>
              <p:txBody>
                <a:bodyPr/>
                <a:lstStyle/>
                <a:p>
                  <a:endParaRPr lang="en-US"/>
                </a:p>
              </p:txBody>
            </p:sp>
            <p:sp>
              <p:nvSpPr>
                <p:cNvPr id="3222" name="Freeform 906"/>
                <p:cNvSpPr>
                  <a:spLocks/>
                </p:cNvSpPr>
                <p:nvPr/>
              </p:nvSpPr>
              <p:spPr bwMode="auto">
                <a:xfrm>
                  <a:off x="4058" y="1965"/>
                  <a:ext cx="47" cy="605"/>
                </a:xfrm>
                <a:custGeom>
                  <a:avLst/>
                  <a:gdLst>
                    <a:gd name="T0" fmla="*/ 3 w 55"/>
                    <a:gd name="T1" fmla="*/ 11 h 776"/>
                    <a:gd name="T2" fmla="*/ 3 w 55"/>
                    <a:gd name="T3" fmla="*/ 10 h 776"/>
                    <a:gd name="T4" fmla="*/ 3 w 55"/>
                    <a:gd name="T5" fmla="*/ 9 h 776"/>
                    <a:gd name="T6" fmla="*/ 3 w 55"/>
                    <a:gd name="T7" fmla="*/ 9 h 776"/>
                    <a:gd name="T8" fmla="*/ 3 w 55"/>
                    <a:gd name="T9" fmla="*/ 9 h 776"/>
                    <a:gd name="T10" fmla="*/ 3 w 55"/>
                    <a:gd name="T11" fmla="*/ 9 h 776"/>
                    <a:gd name="T12" fmla="*/ 3 w 55"/>
                    <a:gd name="T13" fmla="*/ 8 h 776"/>
                    <a:gd name="T14" fmla="*/ 3 w 55"/>
                    <a:gd name="T15" fmla="*/ 7 h 776"/>
                    <a:gd name="T16" fmla="*/ 3 w 55"/>
                    <a:gd name="T17" fmla="*/ 7 h 776"/>
                    <a:gd name="T18" fmla="*/ 3 w 55"/>
                    <a:gd name="T19" fmla="*/ 7 h 776"/>
                    <a:gd name="T20" fmla="*/ 3 w 55"/>
                    <a:gd name="T21" fmla="*/ 7 h 776"/>
                    <a:gd name="T22" fmla="*/ 2 w 55"/>
                    <a:gd name="T23" fmla="*/ 5 h 776"/>
                    <a:gd name="T24" fmla="*/ 0 w 55"/>
                    <a:gd name="T25" fmla="*/ 5 h 776"/>
                    <a:gd name="T26" fmla="*/ 0 w 55"/>
                    <a:gd name="T27" fmla="*/ 5 h 776"/>
                    <a:gd name="T28" fmla="*/ 0 w 55"/>
                    <a:gd name="T29" fmla="*/ 4 h 776"/>
                    <a:gd name="T30" fmla="*/ 0 w 55"/>
                    <a:gd name="T31" fmla="*/ 4 h 776"/>
                    <a:gd name="T32" fmla="*/ 3 w 55"/>
                    <a:gd name="T33" fmla="*/ 4 h 776"/>
                    <a:gd name="T34" fmla="*/ 3 w 55"/>
                    <a:gd name="T35" fmla="*/ 3 h 776"/>
                    <a:gd name="T36" fmla="*/ 3 w 55"/>
                    <a:gd name="T37" fmla="*/ 3 h 776"/>
                    <a:gd name="T38" fmla="*/ 3 w 55"/>
                    <a:gd name="T39" fmla="*/ 2 h 776"/>
                    <a:gd name="T40" fmla="*/ 3 w 55"/>
                    <a:gd name="T41" fmla="*/ 2 h 776"/>
                    <a:gd name="T42" fmla="*/ 3 w 55"/>
                    <a:gd name="T43" fmla="*/ 2 h 776"/>
                    <a:gd name="T44" fmla="*/ 3 w 55"/>
                    <a:gd name="T45" fmla="*/ 2 h 776"/>
                    <a:gd name="T46" fmla="*/ 3 w 55"/>
                    <a:gd name="T47" fmla="*/ 2 h 776"/>
                    <a:gd name="T48" fmla="*/ 3 w 55"/>
                    <a:gd name="T49" fmla="*/ 2 h 776"/>
                    <a:gd name="T50" fmla="*/ 3 w 55"/>
                    <a:gd name="T51" fmla="*/ 2 h 776"/>
                    <a:gd name="T52" fmla="*/ 3 w 55"/>
                    <a:gd name="T53" fmla="*/ 2 h 776"/>
                    <a:gd name="T54" fmla="*/ 3 w 55"/>
                    <a:gd name="T55" fmla="*/ 2 h 776"/>
                    <a:gd name="T56" fmla="*/ 3 w 55"/>
                    <a:gd name="T57" fmla="*/ 2 h 776"/>
                    <a:gd name="T58" fmla="*/ 3 w 55"/>
                    <a:gd name="T59" fmla="*/ 2 h 776"/>
                    <a:gd name="T60" fmla="*/ 3 w 55"/>
                    <a:gd name="T61" fmla="*/ 2 h 776"/>
                    <a:gd name="T62" fmla="*/ 3 w 55"/>
                    <a:gd name="T63" fmla="*/ 2 h 776"/>
                    <a:gd name="T64" fmla="*/ 3 w 55"/>
                    <a:gd name="T65" fmla="*/ 2 h 776"/>
                    <a:gd name="T66" fmla="*/ 3 w 55"/>
                    <a:gd name="T67" fmla="*/ 2 h 776"/>
                    <a:gd name="T68" fmla="*/ 3 w 55"/>
                    <a:gd name="T69" fmla="*/ 2 h 776"/>
                    <a:gd name="T70" fmla="*/ 3 w 55"/>
                    <a:gd name="T71" fmla="*/ 3 h 776"/>
                    <a:gd name="T72" fmla="*/ 3 w 55"/>
                    <a:gd name="T73" fmla="*/ 3 h 776"/>
                    <a:gd name="T74" fmla="*/ 3 w 55"/>
                    <a:gd name="T75" fmla="*/ 4 h 776"/>
                    <a:gd name="T76" fmla="*/ 3 w 55"/>
                    <a:gd name="T77" fmla="*/ 4 h 776"/>
                    <a:gd name="T78" fmla="*/ 3 w 55"/>
                    <a:gd name="T79" fmla="*/ 4 h 776"/>
                    <a:gd name="T80" fmla="*/ 3 w 55"/>
                    <a:gd name="T81" fmla="*/ 5 h 776"/>
                    <a:gd name="T82" fmla="*/ 3 w 55"/>
                    <a:gd name="T83" fmla="*/ 5 h 776"/>
                    <a:gd name="T84" fmla="*/ 3 w 55"/>
                    <a:gd name="T85" fmla="*/ 5 h 776"/>
                    <a:gd name="T86" fmla="*/ 3 w 55"/>
                    <a:gd name="T87" fmla="*/ 5 h 776"/>
                    <a:gd name="T88" fmla="*/ 3 w 55"/>
                    <a:gd name="T89" fmla="*/ 7 h 776"/>
                    <a:gd name="T90" fmla="*/ 3 w 55"/>
                    <a:gd name="T91" fmla="*/ 7 h 776"/>
                    <a:gd name="T92" fmla="*/ 3 w 55"/>
                    <a:gd name="T93" fmla="*/ 7 h 776"/>
                    <a:gd name="T94" fmla="*/ 3 w 55"/>
                    <a:gd name="T95" fmla="*/ 7 h 776"/>
                    <a:gd name="T96" fmla="*/ 3 w 55"/>
                    <a:gd name="T97" fmla="*/ 7 h 776"/>
                    <a:gd name="T98" fmla="*/ 3 w 55"/>
                    <a:gd name="T99" fmla="*/ 9 h 776"/>
                    <a:gd name="T100" fmla="*/ 3 w 55"/>
                    <a:gd name="T101" fmla="*/ 9 h 776"/>
                    <a:gd name="T102" fmla="*/ 3 w 55"/>
                    <a:gd name="T103" fmla="*/ 9 h 776"/>
                    <a:gd name="T104" fmla="*/ 3 w 55"/>
                    <a:gd name="T105" fmla="*/ 9 h 776"/>
                    <a:gd name="T106" fmla="*/ 3 w 55"/>
                    <a:gd name="T107" fmla="*/ 9 h 776"/>
                    <a:gd name="T108" fmla="*/ 3 w 55"/>
                    <a:gd name="T109" fmla="*/ 9 h 776"/>
                    <a:gd name="T110" fmla="*/ 3 w 55"/>
                    <a:gd name="T111" fmla="*/ 11 h 776"/>
                    <a:gd name="T112" fmla="*/ 3 w 55"/>
                    <a:gd name="T113" fmla="*/ 11 h 776"/>
                    <a:gd name="T114" fmla="*/ 3 w 55"/>
                    <a:gd name="T115" fmla="*/ 11 h 776"/>
                    <a:gd name="T116" fmla="*/ 3 w 55"/>
                    <a:gd name="T117" fmla="*/ 12 h 776"/>
                    <a:gd name="T118" fmla="*/ 3 w 55"/>
                    <a:gd name="T119" fmla="*/ 11 h 77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55"/>
                    <a:gd name="T181" fmla="*/ 0 h 776"/>
                    <a:gd name="T182" fmla="*/ 55 w 55"/>
                    <a:gd name="T183" fmla="*/ 776 h 77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55" h="776">
                      <a:moveTo>
                        <a:pt x="21" y="751"/>
                      </a:moveTo>
                      <a:lnTo>
                        <a:pt x="19" y="745"/>
                      </a:lnTo>
                      <a:lnTo>
                        <a:pt x="19" y="740"/>
                      </a:lnTo>
                      <a:lnTo>
                        <a:pt x="19" y="734"/>
                      </a:lnTo>
                      <a:lnTo>
                        <a:pt x="19" y="727"/>
                      </a:lnTo>
                      <a:lnTo>
                        <a:pt x="19" y="721"/>
                      </a:lnTo>
                      <a:lnTo>
                        <a:pt x="19" y="716"/>
                      </a:lnTo>
                      <a:lnTo>
                        <a:pt x="19" y="709"/>
                      </a:lnTo>
                      <a:lnTo>
                        <a:pt x="19" y="698"/>
                      </a:lnTo>
                      <a:lnTo>
                        <a:pt x="19" y="686"/>
                      </a:lnTo>
                      <a:lnTo>
                        <a:pt x="19" y="681"/>
                      </a:lnTo>
                      <a:lnTo>
                        <a:pt x="17" y="675"/>
                      </a:lnTo>
                      <a:lnTo>
                        <a:pt x="17" y="668"/>
                      </a:lnTo>
                      <a:lnTo>
                        <a:pt x="17" y="661"/>
                      </a:lnTo>
                      <a:lnTo>
                        <a:pt x="15" y="655"/>
                      </a:lnTo>
                      <a:lnTo>
                        <a:pt x="15" y="650"/>
                      </a:lnTo>
                      <a:lnTo>
                        <a:pt x="15" y="644"/>
                      </a:lnTo>
                      <a:lnTo>
                        <a:pt x="15" y="638"/>
                      </a:lnTo>
                      <a:lnTo>
                        <a:pt x="15" y="631"/>
                      </a:lnTo>
                      <a:lnTo>
                        <a:pt x="15" y="620"/>
                      </a:lnTo>
                      <a:lnTo>
                        <a:pt x="15" y="609"/>
                      </a:lnTo>
                      <a:lnTo>
                        <a:pt x="15" y="600"/>
                      </a:lnTo>
                      <a:lnTo>
                        <a:pt x="15" y="590"/>
                      </a:lnTo>
                      <a:lnTo>
                        <a:pt x="15" y="583"/>
                      </a:lnTo>
                      <a:lnTo>
                        <a:pt x="15" y="578"/>
                      </a:lnTo>
                      <a:lnTo>
                        <a:pt x="15" y="570"/>
                      </a:lnTo>
                      <a:lnTo>
                        <a:pt x="15" y="563"/>
                      </a:lnTo>
                      <a:lnTo>
                        <a:pt x="15" y="554"/>
                      </a:lnTo>
                      <a:lnTo>
                        <a:pt x="15" y="546"/>
                      </a:lnTo>
                      <a:lnTo>
                        <a:pt x="15" y="541"/>
                      </a:lnTo>
                      <a:lnTo>
                        <a:pt x="15" y="535"/>
                      </a:lnTo>
                      <a:lnTo>
                        <a:pt x="15" y="530"/>
                      </a:lnTo>
                      <a:lnTo>
                        <a:pt x="15" y="520"/>
                      </a:lnTo>
                      <a:lnTo>
                        <a:pt x="14" y="511"/>
                      </a:lnTo>
                      <a:lnTo>
                        <a:pt x="14" y="504"/>
                      </a:lnTo>
                      <a:lnTo>
                        <a:pt x="14" y="496"/>
                      </a:lnTo>
                      <a:lnTo>
                        <a:pt x="14" y="491"/>
                      </a:lnTo>
                      <a:lnTo>
                        <a:pt x="14" y="485"/>
                      </a:lnTo>
                      <a:lnTo>
                        <a:pt x="12" y="476"/>
                      </a:lnTo>
                      <a:lnTo>
                        <a:pt x="12" y="471"/>
                      </a:lnTo>
                      <a:lnTo>
                        <a:pt x="10" y="463"/>
                      </a:lnTo>
                      <a:lnTo>
                        <a:pt x="8" y="454"/>
                      </a:lnTo>
                      <a:lnTo>
                        <a:pt x="8" y="447"/>
                      </a:lnTo>
                      <a:lnTo>
                        <a:pt x="8" y="441"/>
                      </a:lnTo>
                      <a:lnTo>
                        <a:pt x="8" y="435"/>
                      </a:lnTo>
                      <a:lnTo>
                        <a:pt x="6" y="424"/>
                      </a:lnTo>
                      <a:lnTo>
                        <a:pt x="4" y="417"/>
                      </a:lnTo>
                      <a:lnTo>
                        <a:pt x="2" y="410"/>
                      </a:lnTo>
                      <a:lnTo>
                        <a:pt x="0" y="402"/>
                      </a:lnTo>
                      <a:lnTo>
                        <a:pt x="0" y="395"/>
                      </a:lnTo>
                      <a:lnTo>
                        <a:pt x="0" y="388"/>
                      </a:lnTo>
                      <a:lnTo>
                        <a:pt x="0" y="380"/>
                      </a:lnTo>
                      <a:lnTo>
                        <a:pt x="0" y="373"/>
                      </a:lnTo>
                      <a:lnTo>
                        <a:pt x="0" y="365"/>
                      </a:lnTo>
                      <a:lnTo>
                        <a:pt x="0" y="360"/>
                      </a:lnTo>
                      <a:lnTo>
                        <a:pt x="0" y="354"/>
                      </a:lnTo>
                      <a:lnTo>
                        <a:pt x="0" y="349"/>
                      </a:lnTo>
                      <a:lnTo>
                        <a:pt x="0" y="343"/>
                      </a:lnTo>
                      <a:lnTo>
                        <a:pt x="0" y="338"/>
                      </a:lnTo>
                      <a:lnTo>
                        <a:pt x="0" y="328"/>
                      </a:lnTo>
                      <a:lnTo>
                        <a:pt x="0" y="317"/>
                      </a:lnTo>
                      <a:lnTo>
                        <a:pt x="0" y="310"/>
                      </a:lnTo>
                      <a:lnTo>
                        <a:pt x="0" y="304"/>
                      </a:lnTo>
                      <a:lnTo>
                        <a:pt x="0" y="299"/>
                      </a:lnTo>
                      <a:lnTo>
                        <a:pt x="0" y="292"/>
                      </a:lnTo>
                      <a:lnTo>
                        <a:pt x="2" y="282"/>
                      </a:lnTo>
                      <a:lnTo>
                        <a:pt x="4" y="275"/>
                      </a:lnTo>
                      <a:lnTo>
                        <a:pt x="4" y="269"/>
                      </a:lnTo>
                      <a:lnTo>
                        <a:pt x="6" y="262"/>
                      </a:lnTo>
                      <a:lnTo>
                        <a:pt x="8" y="253"/>
                      </a:lnTo>
                      <a:lnTo>
                        <a:pt x="10" y="247"/>
                      </a:lnTo>
                      <a:lnTo>
                        <a:pt x="10" y="238"/>
                      </a:lnTo>
                      <a:lnTo>
                        <a:pt x="12" y="231"/>
                      </a:lnTo>
                      <a:lnTo>
                        <a:pt x="12" y="223"/>
                      </a:lnTo>
                      <a:lnTo>
                        <a:pt x="12" y="218"/>
                      </a:lnTo>
                      <a:lnTo>
                        <a:pt x="12" y="210"/>
                      </a:lnTo>
                      <a:lnTo>
                        <a:pt x="12" y="205"/>
                      </a:lnTo>
                      <a:lnTo>
                        <a:pt x="12" y="199"/>
                      </a:lnTo>
                      <a:lnTo>
                        <a:pt x="12" y="194"/>
                      </a:lnTo>
                      <a:lnTo>
                        <a:pt x="12" y="188"/>
                      </a:lnTo>
                      <a:lnTo>
                        <a:pt x="12" y="183"/>
                      </a:lnTo>
                      <a:lnTo>
                        <a:pt x="12" y="177"/>
                      </a:lnTo>
                      <a:lnTo>
                        <a:pt x="12" y="170"/>
                      </a:lnTo>
                      <a:lnTo>
                        <a:pt x="12" y="164"/>
                      </a:lnTo>
                      <a:lnTo>
                        <a:pt x="12" y="159"/>
                      </a:lnTo>
                      <a:lnTo>
                        <a:pt x="12" y="151"/>
                      </a:lnTo>
                      <a:lnTo>
                        <a:pt x="12" y="144"/>
                      </a:lnTo>
                      <a:lnTo>
                        <a:pt x="12" y="137"/>
                      </a:lnTo>
                      <a:lnTo>
                        <a:pt x="12" y="129"/>
                      </a:lnTo>
                      <a:lnTo>
                        <a:pt x="12" y="124"/>
                      </a:lnTo>
                      <a:lnTo>
                        <a:pt x="12" y="114"/>
                      </a:lnTo>
                      <a:lnTo>
                        <a:pt x="12" y="107"/>
                      </a:lnTo>
                      <a:lnTo>
                        <a:pt x="12" y="101"/>
                      </a:lnTo>
                      <a:lnTo>
                        <a:pt x="12" y="96"/>
                      </a:lnTo>
                      <a:lnTo>
                        <a:pt x="12" y="89"/>
                      </a:lnTo>
                      <a:lnTo>
                        <a:pt x="12" y="81"/>
                      </a:lnTo>
                      <a:lnTo>
                        <a:pt x="12" y="76"/>
                      </a:lnTo>
                      <a:lnTo>
                        <a:pt x="12" y="70"/>
                      </a:lnTo>
                      <a:lnTo>
                        <a:pt x="12" y="65"/>
                      </a:lnTo>
                      <a:lnTo>
                        <a:pt x="12" y="59"/>
                      </a:lnTo>
                      <a:lnTo>
                        <a:pt x="12" y="52"/>
                      </a:lnTo>
                      <a:lnTo>
                        <a:pt x="10" y="46"/>
                      </a:lnTo>
                      <a:lnTo>
                        <a:pt x="10" y="41"/>
                      </a:lnTo>
                      <a:lnTo>
                        <a:pt x="10" y="33"/>
                      </a:lnTo>
                      <a:lnTo>
                        <a:pt x="10" y="28"/>
                      </a:lnTo>
                      <a:lnTo>
                        <a:pt x="10" y="22"/>
                      </a:lnTo>
                      <a:lnTo>
                        <a:pt x="10" y="17"/>
                      </a:lnTo>
                      <a:lnTo>
                        <a:pt x="10" y="11"/>
                      </a:lnTo>
                      <a:lnTo>
                        <a:pt x="12" y="6"/>
                      </a:lnTo>
                      <a:lnTo>
                        <a:pt x="17" y="2"/>
                      </a:lnTo>
                      <a:lnTo>
                        <a:pt x="23" y="0"/>
                      </a:lnTo>
                      <a:lnTo>
                        <a:pt x="25" y="6"/>
                      </a:lnTo>
                      <a:lnTo>
                        <a:pt x="25" y="11"/>
                      </a:lnTo>
                      <a:lnTo>
                        <a:pt x="25" y="17"/>
                      </a:lnTo>
                      <a:lnTo>
                        <a:pt x="27" y="22"/>
                      </a:lnTo>
                      <a:lnTo>
                        <a:pt x="27" y="28"/>
                      </a:lnTo>
                      <a:lnTo>
                        <a:pt x="27" y="33"/>
                      </a:lnTo>
                      <a:lnTo>
                        <a:pt x="27" y="39"/>
                      </a:lnTo>
                      <a:lnTo>
                        <a:pt x="27" y="44"/>
                      </a:lnTo>
                      <a:lnTo>
                        <a:pt x="27" y="50"/>
                      </a:lnTo>
                      <a:lnTo>
                        <a:pt x="27" y="57"/>
                      </a:lnTo>
                      <a:lnTo>
                        <a:pt x="27" y="65"/>
                      </a:lnTo>
                      <a:lnTo>
                        <a:pt x="27" y="72"/>
                      </a:lnTo>
                      <a:lnTo>
                        <a:pt x="27" y="79"/>
                      </a:lnTo>
                      <a:lnTo>
                        <a:pt x="27" y="87"/>
                      </a:lnTo>
                      <a:lnTo>
                        <a:pt x="27" y="92"/>
                      </a:lnTo>
                      <a:lnTo>
                        <a:pt x="27" y="98"/>
                      </a:lnTo>
                      <a:lnTo>
                        <a:pt x="27" y="105"/>
                      </a:lnTo>
                      <a:lnTo>
                        <a:pt x="27" y="113"/>
                      </a:lnTo>
                      <a:lnTo>
                        <a:pt x="27" y="120"/>
                      </a:lnTo>
                      <a:lnTo>
                        <a:pt x="27" y="127"/>
                      </a:lnTo>
                      <a:lnTo>
                        <a:pt x="27" y="135"/>
                      </a:lnTo>
                      <a:lnTo>
                        <a:pt x="27" y="140"/>
                      </a:lnTo>
                      <a:lnTo>
                        <a:pt x="27" y="148"/>
                      </a:lnTo>
                      <a:lnTo>
                        <a:pt x="27" y="155"/>
                      </a:lnTo>
                      <a:lnTo>
                        <a:pt x="27" y="161"/>
                      </a:lnTo>
                      <a:lnTo>
                        <a:pt x="27" y="168"/>
                      </a:lnTo>
                      <a:lnTo>
                        <a:pt x="27" y="173"/>
                      </a:lnTo>
                      <a:lnTo>
                        <a:pt x="27" y="179"/>
                      </a:lnTo>
                      <a:lnTo>
                        <a:pt x="27" y="185"/>
                      </a:lnTo>
                      <a:lnTo>
                        <a:pt x="27" y="190"/>
                      </a:lnTo>
                      <a:lnTo>
                        <a:pt x="27" y="197"/>
                      </a:lnTo>
                      <a:lnTo>
                        <a:pt x="27" y="203"/>
                      </a:lnTo>
                      <a:lnTo>
                        <a:pt x="27" y="209"/>
                      </a:lnTo>
                      <a:lnTo>
                        <a:pt x="27" y="218"/>
                      </a:lnTo>
                      <a:lnTo>
                        <a:pt x="27" y="223"/>
                      </a:lnTo>
                      <a:lnTo>
                        <a:pt x="27" y="231"/>
                      </a:lnTo>
                      <a:lnTo>
                        <a:pt x="27" y="236"/>
                      </a:lnTo>
                      <a:lnTo>
                        <a:pt x="27" y="242"/>
                      </a:lnTo>
                      <a:lnTo>
                        <a:pt x="27" y="249"/>
                      </a:lnTo>
                      <a:lnTo>
                        <a:pt x="27" y="255"/>
                      </a:lnTo>
                      <a:lnTo>
                        <a:pt x="27" y="262"/>
                      </a:lnTo>
                      <a:lnTo>
                        <a:pt x="27" y="268"/>
                      </a:lnTo>
                      <a:lnTo>
                        <a:pt x="27" y="273"/>
                      </a:lnTo>
                      <a:lnTo>
                        <a:pt x="27" y="279"/>
                      </a:lnTo>
                      <a:lnTo>
                        <a:pt x="27" y="284"/>
                      </a:lnTo>
                      <a:lnTo>
                        <a:pt x="27" y="290"/>
                      </a:lnTo>
                      <a:lnTo>
                        <a:pt x="27" y="295"/>
                      </a:lnTo>
                      <a:lnTo>
                        <a:pt x="27" y="303"/>
                      </a:lnTo>
                      <a:lnTo>
                        <a:pt x="27" y="310"/>
                      </a:lnTo>
                      <a:lnTo>
                        <a:pt x="27" y="316"/>
                      </a:lnTo>
                      <a:lnTo>
                        <a:pt x="27" y="323"/>
                      </a:lnTo>
                      <a:lnTo>
                        <a:pt x="27" y="330"/>
                      </a:lnTo>
                      <a:lnTo>
                        <a:pt x="27" y="338"/>
                      </a:lnTo>
                      <a:lnTo>
                        <a:pt x="27" y="345"/>
                      </a:lnTo>
                      <a:lnTo>
                        <a:pt x="27" y="352"/>
                      </a:lnTo>
                      <a:lnTo>
                        <a:pt x="27" y="358"/>
                      </a:lnTo>
                      <a:lnTo>
                        <a:pt x="27" y="364"/>
                      </a:lnTo>
                      <a:lnTo>
                        <a:pt x="27" y="371"/>
                      </a:lnTo>
                      <a:lnTo>
                        <a:pt x="27" y="376"/>
                      </a:lnTo>
                      <a:lnTo>
                        <a:pt x="27" y="384"/>
                      </a:lnTo>
                      <a:lnTo>
                        <a:pt x="27" y="391"/>
                      </a:lnTo>
                      <a:lnTo>
                        <a:pt x="27" y="397"/>
                      </a:lnTo>
                      <a:lnTo>
                        <a:pt x="27" y="404"/>
                      </a:lnTo>
                      <a:lnTo>
                        <a:pt x="27" y="411"/>
                      </a:lnTo>
                      <a:lnTo>
                        <a:pt x="27" y="419"/>
                      </a:lnTo>
                      <a:lnTo>
                        <a:pt x="27" y="428"/>
                      </a:lnTo>
                      <a:lnTo>
                        <a:pt x="27" y="434"/>
                      </a:lnTo>
                      <a:lnTo>
                        <a:pt x="27" y="441"/>
                      </a:lnTo>
                      <a:lnTo>
                        <a:pt x="27" y="448"/>
                      </a:lnTo>
                      <a:lnTo>
                        <a:pt x="27" y="454"/>
                      </a:lnTo>
                      <a:lnTo>
                        <a:pt x="27" y="461"/>
                      </a:lnTo>
                      <a:lnTo>
                        <a:pt x="27" y="467"/>
                      </a:lnTo>
                      <a:lnTo>
                        <a:pt x="29" y="474"/>
                      </a:lnTo>
                      <a:lnTo>
                        <a:pt x="29" y="480"/>
                      </a:lnTo>
                      <a:lnTo>
                        <a:pt x="29" y="485"/>
                      </a:lnTo>
                      <a:lnTo>
                        <a:pt x="31" y="491"/>
                      </a:lnTo>
                      <a:lnTo>
                        <a:pt x="31" y="496"/>
                      </a:lnTo>
                      <a:lnTo>
                        <a:pt x="33" y="502"/>
                      </a:lnTo>
                      <a:lnTo>
                        <a:pt x="33" y="507"/>
                      </a:lnTo>
                      <a:lnTo>
                        <a:pt x="35" y="515"/>
                      </a:lnTo>
                      <a:lnTo>
                        <a:pt x="37" y="520"/>
                      </a:lnTo>
                      <a:lnTo>
                        <a:pt x="37" y="526"/>
                      </a:lnTo>
                      <a:lnTo>
                        <a:pt x="37" y="531"/>
                      </a:lnTo>
                      <a:lnTo>
                        <a:pt x="39" y="537"/>
                      </a:lnTo>
                      <a:lnTo>
                        <a:pt x="39" y="543"/>
                      </a:lnTo>
                      <a:lnTo>
                        <a:pt x="39" y="548"/>
                      </a:lnTo>
                      <a:lnTo>
                        <a:pt x="39" y="554"/>
                      </a:lnTo>
                      <a:lnTo>
                        <a:pt x="41" y="559"/>
                      </a:lnTo>
                      <a:lnTo>
                        <a:pt x="41" y="566"/>
                      </a:lnTo>
                      <a:lnTo>
                        <a:pt x="41" y="574"/>
                      </a:lnTo>
                      <a:lnTo>
                        <a:pt x="41" y="581"/>
                      </a:lnTo>
                      <a:lnTo>
                        <a:pt x="41" y="589"/>
                      </a:lnTo>
                      <a:lnTo>
                        <a:pt x="42" y="594"/>
                      </a:lnTo>
                      <a:lnTo>
                        <a:pt x="42" y="600"/>
                      </a:lnTo>
                      <a:lnTo>
                        <a:pt x="42" y="605"/>
                      </a:lnTo>
                      <a:lnTo>
                        <a:pt x="42" y="611"/>
                      </a:lnTo>
                      <a:lnTo>
                        <a:pt x="44" y="618"/>
                      </a:lnTo>
                      <a:lnTo>
                        <a:pt x="44" y="626"/>
                      </a:lnTo>
                      <a:lnTo>
                        <a:pt x="48" y="637"/>
                      </a:lnTo>
                      <a:lnTo>
                        <a:pt x="48" y="644"/>
                      </a:lnTo>
                      <a:lnTo>
                        <a:pt x="50" y="650"/>
                      </a:lnTo>
                      <a:lnTo>
                        <a:pt x="50" y="655"/>
                      </a:lnTo>
                      <a:lnTo>
                        <a:pt x="52" y="661"/>
                      </a:lnTo>
                      <a:lnTo>
                        <a:pt x="52" y="666"/>
                      </a:lnTo>
                      <a:lnTo>
                        <a:pt x="52" y="672"/>
                      </a:lnTo>
                      <a:lnTo>
                        <a:pt x="52" y="677"/>
                      </a:lnTo>
                      <a:lnTo>
                        <a:pt x="54" y="685"/>
                      </a:lnTo>
                      <a:lnTo>
                        <a:pt x="54" y="692"/>
                      </a:lnTo>
                      <a:lnTo>
                        <a:pt x="54" y="699"/>
                      </a:lnTo>
                      <a:lnTo>
                        <a:pt x="54" y="709"/>
                      </a:lnTo>
                      <a:lnTo>
                        <a:pt x="54" y="714"/>
                      </a:lnTo>
                      <a:lnTo>
                        <a:pt x="54" y="721"/>
                      </a:lnTo>
                      <a:lnTo>
                        <a:pt x="54" y="727"/>
                      </a:lnTo>
                      <a:lnTo>
                        <a:pt x="54" y="733"/>
                      </a:lnTo>
                      <a:lnTo>
                        <a:pt x="54" y="738"/>
                      </a:lnTo>
                      <a:lnTo>
                        <a:pt x="54" y="744"/>
                      </a:lnTo>
                      <a:lnTo>
                        <a:pt x="54" y="751"/>
                      </a:lnTo>
                      <a:lnTo>
                        <a:pt x="54" y="757"/>
                      </a:lnTo>
                      <a:lnTo>
                        <a:pt x="54" y="762"/>
                      </a:lnTo>
                      <a:lnTo>
                        <a:pt x="54" y="768"/>
                      </a:lnTo>
                      <a:lnTo>
                        <a:pt x="48" y="771"/>
                      </a:lnTo>
                      <a:lnTo>
                        <a:pt x="42" y="773"/>
                      </a:lnTo>
                      <a:lnTo>
                        <a:pt x="37" y="775"/>
                      </a:lnTo>
                      <a:lnTo>
                        <a:pt x="31" y="775"/>
                      </a:lnTo>
                      <a:lnTo>
                        <a:pt x="25" y="775"/>
                      </a:lnTo>
                      <a:lnTo>
                        <a:pt x="19" y="775"/>
                      </a:lnTo>
                      <a:lnTo>
                        <a:pt x="15" y="769"/>
                      </a:lnTo>
                      <a:lnTo>
                        <a:pt x="15" y="764"/>
                      </a:lnTo>
                      <a:lnTo>
                        <a:pt x="15" y="758"/>
                      </a:lnTo>
                      <a:lnTo>
                        <a:pt x="15" y="753"/>
                      </a:lnTo>
                      <a:lnTo>
                        <a:pt x="17" y="747"/>
                      </a:lnTo>
                      <a:lnTo>
                        <a:pt x="19" y="742"/>
                      </a:lnTo>
                    </a:path>
                  </a:pathLst>
                </a:custGeom>
                <a:solidFill>
                  <a:srgbClr val="EAEC5E"/>
                </a:solidFill>
                <a:ln w="12700" cap="rnd">
                  <a:solidFill>
                    <a:srgbClr val="00CC00"/>
                  </a:solidFill>
                  <a:round/>
                  <a:headEnd/>
                  <a:tailEnd/>
                </a:ln>
              </p:spPr>
              <p:txBody>
                <a:bodyPr/>
                <a:lstStyle/>
                <a:p>
                  <a:endParaRPr lang="en-US"/>
                </a:p>
              </p:txBody>
            </p:sp>
            <p:sp>
              <p:nvSpPr>
                <p:cNvPr id="3223" name="Freeform 907"/>
                <p:cNvSpPr>
                  <a:spLocks/>
                </p:cNvSpPr>
                <p:nvPr/>
              </p:nvSpPr>
              <p:spPr bwMode="auto">
                <a:xfrm>
                  <a:off x="4015" y="2160"/>
                  <a:ext cx="53" cy="114"/>
                </a:xfrm>
                <a:custGeom>
                  <a:avLst/>
                  <a:gdLst>
                    <a:gd name="T0" fmla="*/ 49 w 53"/>
                    <a:gd name="T1" fmla="*/ 113 h 114"/>
                    <a:gd name="T2" fmla="*/ 51 w 53"/>
                    <a:gd name="T3" fmla="*/ 106 h 114"/>
                    <a:gd name="T4" fmla="*/ 52 w 53"/>
                    <a:gd name="T5" fmla="*/ 100 h 114"/>
                    <a:gd name="T6" fmla="*/ 52 w 53"/>
                    <a:gd name="T7" fmla="*/ 93 h 114"/>
                    <a:gd name="T8" fmla="*/ 52 w 53"/>
                    <a:gd name="T9" fmla="*/ 86 h 114"/>
                    <a:gd name="T10" fmla="*/ 52 w 53"/>
                    <a:gd name="T11" fmla="*/ 80 h 114"/>
                    <a:gd name="T12" fmla="*/ 52 w 53"/>
                    <a:gd name="T13" fmla="*/ 73 h 114"/>
                    <a:gd name="T14" fmla="*/ 50 w 53"/>
                    <a:gd name="T15" fmla="*/ 66 h 114"/>
                    <a:gd name="T16" fmla="*/ 48 w 53"/>
                    <a:gd name="T17" fmla="*/ 60 h 114"/>
                    <a:gd name="T18" fmla="*/ 45 w 53"/>
                    <a:gd name="T19" fmla="*/ 55 h 114"/>
                    <a:gd name="T20" fmla="*/ 43 w 53"/>
                    <a:gd name="T21" fmla="*/ 49 h 114"/>
                    <a:gd name="T22" fmla="*/ 40 w 53"/>
                    <a:gd name="T23" fmla="*/ 44 h 114"/>
                    <a:gd name="T24" fmla="*/ 38 w 53"/>
                    <a:gd name="T25" fmla="*/ 38 h 114"/>
                    <a:gd name="T26" fmla="*/ 35 w 53"/>
                    <a:gd name="T27" fmla="*/ 33 h 114"/>
                    <a:gd name="T28" fmla="*/ 33 w 53"/>
                    <a:gd name="T29" fmla="*/ 27 h 114"/>
                    <a:gd name="T30" fmla="*/ 30 w 53"/>
                    <a:gd name="T31" fmla="*/ 24 h 114"/>
                    <a:gd name="T32" fmla="*/ 27 w 53"/>
                    <a:gd name="T33" fmla="*/ 20 h 114"/>
                    <a:gd name="T34" fmla="*/ 24 w 53"/>
                    <a:gd name="T35" fmla="*/ 16 h 114"/>
                    <a:gd name="T36" fmla="*/ 21 w 53"/>
                    <a:gd name="T37" fmla="*/ 13 h 114"/>
                    <a:gd name="T38" fmla="*/ 18 w 53"/>
                    <a:gd name="T39" fmla="*/ 9 h 114"/>
                    <a:gd name="T40" fmla="*/ 15 w 53"/>
                    <a:gd name="T41" fmla="*/ 7 h 114"/>
                    <a:gd name="T42" fmla="*/ 12 w 53"/>
                    <a:gd name="T43" fmla="*/ 2 h 114"/>
                    <a:gd name="T44" fmla="*/ 9 w 53"/>
                    <a:gd name="T45" fmla="*/ 2 h 114"/>
                    <a:gd name="T46" fmla="*/ 6 w 53"/>
                    <a:gd name="T47" fmla="*/ 0 h 114"/>
                    <a:gd name="T48" fmla="*/ 3 w 53"/>
                    <a:gd name="T49" fmla="*/ 0 h 114"/>
                    <a:gd name="T50" fmla="*/ 0 w 53"/>
                    <a:gd name="T51" fmla="*/ 0 h 114"/>
                    <a:gd name="T52" fmla="*/ 3 w 53"/>
                    <a:gd name="T53" fmla="*/ 2 h 114"/>
                    <a:gd name="T54" fmla="*/ 0 w 53"/>
                    <a:gd name="T55" fmla="*/ 7 h 114"/>
                    <a:gd name="T56" fmla="*/ 0 w 53"/>
                    <a:gd name="T57" fmla="*/ 13 h 114"/>
                    <a:gd name="T58" fmla="*/ 1 w 53"/>
                    <a:gd name="T59" fmla="*/ 20 h 114"/>
                    <a:gd name="T60" fmla="*/ 3 w 53"/>
                    <a:gd name="T61" fmla="*/ 27 h 114"/>
                    <a:gd name="T62" fmla="*/ 4 w 53"/>
                    <a:gd name="T63" fmla="*/ 33 h 114"/>
                    <a:gd name="T64" fmla="*/ 5 w 53"/>
                    <a:gd name="T65" fmla="*/ 40 h 114"/>
                    <a:gd name="T66" fmla="*/ 7 w 53"/>
                    <a:gd name="T67" fmla="*/ 47 h 114"/>
                    <a:gd name="T68" fmla="*/ 10 w 53"/>
                    <a:gd name="T69" fmla="*/ 51 h 114"/>
                    <a:gd name="T70" fmla="*/ 12 w 53"/>
                    <a:gd name="T71" fmla="*/ 58 h 114"/>
                    <a:gd name="T72" fmla="*/ 15 w 53"/>
                    <a:gd name="T73" fmla="*/ 62 h 114"/>
                    <a:gd name="T74" fmla="*/ 18 w 53"/>
                    <a:gd name="T75" fmla="*/ 69 h 114"/>
                    <a:gd name="T76" fmla="*/ 21 w 53"/>
                    <a:gd name="T77" fmla="*/ 73 h 114"/>
                    <a:gd name="T78" fmla="*/ 24 w 53"/>
                    <a:gd name="T79" fmla="*/ 78 h 114"/>
                    <a:gd name="T80" fmla="*/ 26 w 53"/>
                    <a:gd name="T81" fmla="*/ 84 h 114"/>
                    <a:gd name="T82" fmla="*/ 29 w 53"/>
                    <a:gd name="T83" fmla="*/ 86 h 114"/>
                    <a:gd name="T84" fmla="*/ 31 w 53"/>
                    <a:gd name="T85" fmla="*/ 93 h 114"/>
                    <a:gd name="T86" fmla="*/ 34 w 53"/>
                    <a:gd name="T87" fmla="*/ 95 h 114"/>
                    <a:gd name="T88" fmla="*/ 37 w 53"/>
                    <a:gd name="T89" fmla="*/ 102 h 114"/>
                    <a:gd name="T90" fmla="*/ 39 w 53"/>
                    <a:gd name="T91" fmla="*/ 109 h 114"/>
                    <a:gd name="T92" fmla="*/ 42 w 53"/>
                    <a:gd name="T93" fmla="*/ 109 h 114"/>
                    <a:gd name="T94" fmla="*/ 45 w 53"/>
                    <a:gd name="T95" fmla="*/ 113 h 114"/>
                    <a:gd name="T96" fmla="*/ 48 w 53"/>
                    <a:gd name="T97" fmla="*/ 113 h 114"/>
                    <a:gd name="T98" fmla="*/ 51 w 53"/>
                    <a:gd name="T99" fmla="*/ 113 h 114"/>
                    <a:gd name="T100" fmla="*/ 51 w 53"/>
                    <a:gd name="T101" fmla="*/ 106 h 114"/>
                    <a:gd name="T102" fmla="*/ 51 w 53"/>
                    <a:gd name="T103" fmla="*/ 100 h 11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53"/>
                    <a:gd name="T157" fmla="*/ 0 h 114"/>
                    <a:gd name="T158" fmla="*/ 53 w 53"/>
                    <a:gd name="T159" fmla="*/ 114 h 114"/>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53" h="114">
                      <a:moveTo>
                        <a:pt x="49" y="113"/>
                      </a:moveTo>
                      <a:lnTo>
                        <a:pt x="51" y="106"/>
                      </a:lnTo>
                      <a:lnTo>
                        <a:pt x="52" y="100"/>
                      </a:lnTo>
                      <a:lnTo>
                        <a:pt x="52" y="93"/>
                      </a:lnTo>
                      <a:lnTo>
                        <a:pt x="52" y="86"/>
                      </a:lnTo>
                      <a:lnTo>
                        <a:pt x="52" y="80"/>
                      </a:lnTo>
                      <a:lnTo>
                        <a:pt x="52" y="73"/>
                      </a:lnTo>
                      <a:lnTo>
                        <a:pt x="50" y="66"/>
                      </a:lnTo>
                      <a:lnTo>
                        <a:pt x="48" y="60"/>
                      </a:lnTo>
                      <a:lnTo>
                        <a:pt x="45" y="55"/>
                      </a:lnTo>
                      <a:lnTo>
                        <a:pt x="43" y="49"/>
                      </a:lnTo>
                      <a:lnTo>
                        <a:pt x="40" y="44"/>
                      </a:lnTo>
                      <a:lnTo>
                        <a:pt x="38" y="38"/>
                      </a:lnTo>
                      <a:lnTo>
                        <a:pt x="35" y="33"/>
                      </a:lnTo>
                      <a:lnTo>
                        <a:pt x="33" y="27"/>
                      </a:lnTo>
                      <a:lnTo>
                        <a:pt x="30" y="24"/>
                      </a:lnTo>
                      <a:lnTo>
                        <a:pt x="27" y="20"/>
                      </a:lnTo>
                      <a:lnTo>
                        <a:pt x="24" y="16"/>
                      </a:lnTo>
                      <a:lnTo>
                        <a:pt x="21" y="13"/>
                      </a:lnTo>
                      <a:lnTo>
                        <a:pt x="18" y="9"/>
                      </a:lnTo>
                      <a:lnTo>
                        <a:pt x="15" y="7"/>
                      </a:lnTo>
                      <a:lnTo>
                        <a:pt x="12" y="2"/>
                      </a:lnTo>
                      <a:lnTo>
                        <a:pt x="9" y="2"/>
                      </a:lnTo>
                      <a:lnTo>
                        <a:pt x="6" y="0"/>
                      </a:lnTo>
                      <a:lnTo>
                        <a:pt x="3" y="0"/>
                      </a:lnTo>
                      <a:lnTo>
                        <a:pt x="0" y="0"/>
                      </a:lnTo>
                      <a:lnTo>
                        <a:pt x="3" y="2"/>
                      </a:lnTo>
                      <a:lnTo>
                        <a:pt x="0" y="7"/>
                      </a:lnTo>
                      <a:lnTo>
                        <a:pt x="0" y="13"/>
                      </a:lnTo>
                      <a:lnTo>
                        <a:pt x="1" y="20"/>
                      </a:lnTo>
                      <a:lnTo>
                        <a:pt x="3" y="27"/>
                      </a:lnTo>
                      <a:lnTo>
                        <a:pt x="4" y="33"/>
                      </a:lnTo>
                      <a:lnTo>
                        <a:pt x="5" y="40"/>
                      </a:lnTo>
                      <a:lnTo>
                        <a:pt x="7" y="47"/>
                      </a:lnTo>
                      <a:lnTo>
                        <a:pt x="10" y="51"/>
                      </a:lnTo>
                      <a:lnTo>
                        <a:pt x="12" y="58"/>
                      </a:lnTo>
                      <a:lnTo>
                        <a:pt x="15" y="62"/>
                      </a:lnTo>
                      <a:lnTo>
                        <a:pt x="18" y="69"/>
                      </a:lnTo>
                      <a:lnTo>
                        <a:pt x="21" y="73"/>
                      </a:lnTo>
                      <a:lnTo>
                        <a:pt x="24" y="78"/>
                      </a:lnTo>
                      <a:lnTo>
                        <a:pt x="26" y="84"/>
                      </a:lnTo>
                      <a:lnTo>
                        <a:pt x="29" y="86"/>
                      </a:lnTo>
                      <a:lnTo>
                        <a:pt x="31" y="93"/>
                      </a:lnTo>
                      <a:lnTo>
                        <a:pt x="34" y="95"/>
                      </a:lnTo>
                      <a:lnTo>
                        <a:pt x="37" y="102"/>
                      </a:lnTo>
                      <a:lnTo>
                        <a:pt x="39" y="109"/>
                      </a:lnTo>
                      <a:lnTo>
                        <a:pt x="42" y="109"/>
                      </a:lnTo>
                      <a:lnTo>
                        <a:pt x="45" y="113"/>
                      </a:lnTo>
                      <a:lnTo>
                        <a:pt x="48" y="113"/>
                      </a:lnTo>
                      <a:lnTo>
                        <a:pt x="51" y="113"/>
                      </a:lnTo>
                      <a:lnTo>
                        <a:pt x="51" y="106"/>
                      </a:lnTo>
                      <a:lnTo>
                        <a:pt x="51" y="100"/>
                      </a:lnTo>
                    </a:path>
                  </a:pathLst>
                </a:custGeom>
                <a:solidFill>
                  <a:srgbClr val="EAEC5E"/>
                </a:solidFill>
                <a:ln w="12700" cap="rnd">
                  <a:solidFill>
                    <a:schemeClr val="tx1"/>
                  </a:solidFill>
                  <a:round/>
                  <a:headEnd/>
                  <a:tailEnd/>
                </a:ln>
              </p:spPr>
              <p:txBody>
                <a:bodyPr/>
                <a:lstStyle/>
                <a:p>
                  <a:endParaRPr lang="en-US"/>
                </a:p>
              </p:txBody>
            </p:sp>
            <p:grpSp>
              <p:nvGrpSpPr>
                <p:cNvPr id="3224" name="Group 908"/>
                <p:cNvGrpSpPr>
                  <a:grpSpLocks/>
                </p:cNvGrpSpPr>
                <p:nvPr/>
              </p:nvGrpSpPr>
              <p:grpSpPr bwMode="auto">
                <a:xfrm>
                  <a:off x="4029" y="1856"/>
                  <a:ext cx="97" cy="111"/>
                  <a:chOff x="3654" y="1129"/>
                  <a:chExt cx="97" cy="111"/>
                </a:xfrm>
              </p:grpSpPr>
              <p:sp>
                <p:nvSpPr>
                  <p:cNvPr id="3225" name="Freeform 909"/>
                  <p:cNvSpPr>
                    <a:spLocks/>
                  </p:cNvSpPr>
                  <p:nvPr/>
                </p:nvSpPr>
                <p:spPr bwMode="auto">
                  <a:xfrm>
                    <a:off x="3705" y="1214"/>
                    <a:ext cx="46" cy="16"/>
                  </a:xfrm>
                  <a:custGeom>
                    <a:avLst/>
                    <a:gdLst>
                      <a:gd name="T0" fmla="*/ 0 w 46"/>
                      <a:gd name="T1" fmla="*/ 15 h 16"/>
                      <a:gd name="T2" fmla="*/ 2 w 46"/>
                      <a:gd name="T3" fmla="*/ 11 h 16"/>
                      <a:gd name="T4" fmla="*/ 6 w 46"/>
                      <a:gd name="T5" fmla="*/ 10 h 16"/>
                      <a:gd name="T6" fmla="*/ 11 w 46"/>
                      <a:gd name="T7" fmla="*/ 8 h 16"/>
                      <a:gd name="T8" fmla="*/ 16 w 46"/>
                      <a:gd name="T9" fmla="*/ 5 h 16"/>
                      <a:gd name="T10" fmla="*/ 21 w 46"/>
                      <a:gd name="T11" fmla="*/ 3 h 16"/>
                      <a:gd name="T12" fmla="*/ 26 w 46"/>
                      <a:gd name="T13" fmla="*/ 3 h 16"/>
                      <a:gd name="T14" fmla="*/ 30 w 46"/>
                      <a:gd name="T15" fmla="*/ 3 h 16"/>
                      <a:gd name="T16" fmla="*/ 35 w 46"/>
                      <a:gd name="T17" fmla="*/ 0 h 16"/>
                      <a:gd name="T18" fmla="*/ 39 w 46"/>
                      <a:gd name="T19" fmla="*/ 0 h 16"/>
                      <a:gd name="T20" fmla="*/ 44 w 46"/>
                      <a:gd name="T21" fmla="*/ 0 h 16"/>
                      <a:gd name="T22" fmla="*/ 45 w 46"/>
                      <a:gd name="T23" fmla="*/ 0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6"/>
                      <a:gd name="T37" fmla="*/ 0 h 16"/>
                      <a:gd name="T38" fmla="*/ 46 w 46"/>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6" h="16">
                        <a:moveTo>
                          <a:pt x="0" y="15"/>
                        </a:moveTo>
                        <a:lnTo>
                          <a:pt x="2" y="11"/>
                        </a:lnTo>
                        <a:lnTo>
                          <a:pt x="6" y="10"/>
                        </a:lnTo>
                        <a:lnTo>
                          <a:pt x="11" y="8"/>
                        </a:lnTo>
                        <a:lnTo>
                          <a:pt x="16" y="5"/>
                        </a:lnTo>
                        <a:lnTo>
                          <a:pt x="21" y="3"/>
                        </a:lnTo>
                        <a:lnTo>
                          <a:pt x="26" y="3"/>
                        </a:lnTo>
                        <a:lnTo>
                          <a:pt x="30" y="3"/>
                        </a:lnTo>
                        <a:lnTo>
                          <a:pt x="35" y="0"/>
                        </a:lnTo>
                        <a:lnTo>
                          <a:pt x="39" y="0"/>
                        </a:lnTo>
                        <a:lnTo>
                          <a:pt x="44" y="0"/>
                        </a:lnTo>
                        <a:lnTo>
                          <a:pt x="45"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26" name="Freeform 910"/>
                  <p:cNvSpPr>
                    <a:spLocks/>
                  </p:cNvSpPr>
                  <p:nvPr/>
                </p:nvSpPr>
                <p:spPr bwMode="auto">
                  <a:xfrm>
                    <a:off x="3704" y="1172"/>
                    <a:ext cx="42" cy="41"/>
                  </a:xfrm>
                  <a:custGeom>
                    <a:avLst/>
                    <a:gdLst>
                      <a:gd name="T0" fmla="*/ 0 w 42"/>
                      <a:gd name="T1" fmla="*/ 40 h 41"/>
                      <a:gd name="T2" fmla="*/ 2 w 42"/>
                      <a:gd name="T3" fmla="*/ 29 h 41"/>
                      <a:gd name="T4" fmla="*/ 6 w 42"/>
                      <a:gd name="T5" fmla="*/ 27 h 41"/>
                      <a:gd name="T6" fmla="*/ 10 w 42"/>
                      <a:gd name="T7" fmla="*/ 20 h 41"/>
                      <a:gd name="T8" fmla="*/ 14 w 42"/>
                      <a:gd name="T9" fmla="*/ 13 h 41"/>
                      <a:gd name="T10" fmla="*/ 19 w 42"/>
                      <a:gd name="T11" fmla="*/ 7 h 41"/>
                      <a:gd name="T12" fmla="*/ 24 w 42"/>
                      <a:gd name="T13" fmla="*/ 7 h 41"/>
                      <a:gd name="T14" fmla="*/ 27 w 42"/>
                      <a:gd name="T15" fmla="*/ 7 h 41"/>
                      <a:gd name="T16" fmla="*/ 32 w 42"/>
                      <a:gd name="T17" fmla="*/ 0 h 41"/>
                      <a:gd name="T18" fmla="*/ 36 w 42"/>
                      <a:gd name="T19" fmla="*/ 0 h 41"/>
                      <a:gd name="T20" fmla="*/ 40 w 42"/>
                      <a:gd name="T21" fmla="*/ 0 h 41"/>
                      <a:gd name="T22" fmla="*/ 41 w 42"/>
                      <a:gd name="T23" fmla="*/ 0 h 4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2"/>
                      <a:gd name="T37" fmla="*/ 0 h 41"/>
                      <a:gd name="T38" fmla="*/ 42 w 42"/>
                      <a:gd name="T39" fmla="*/ 41 h 4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2" h="41">
                        <a:moveTo>
                          <a:pt x="0" y="40"/>
                        </a:moveTo>
                        <a:lnTo>
                          <a:pt x="2" y="29"/>
                        </a:lnTo>
                        <a:lnTo>
                          <a:pt x="6" y="27"/>
                        </a:lnTo>
                        <a:lnTo>
                          <a:pt x="10" y="20"/>
                        </a:lnTo>
                        <a:lnTo>
                          <a:pt x="14" y="13"/>
                        </a:lnTo>
                        <a:lnTo>
                          <a:pt x="19" y="7"/>
                        </a:lnTo>
                        <a:lnTo>
                          <a:pt x="24" y="7"/>
                        </a:lnTo>
                        <a:lnTo>
                          <a:pt x="27" y="7"/>
                        </a:lnTo>
                        <a:lnTo>
                          <a:pt x="32" y="0"/>
                        </a:lnTo>
                        <a:lnTo>
                          <a:pt x="36" y="0"/>
                        </a:lnTo>
                        <a:lnTo>
                          <a:pt x="40" y="0"/>
                        </a:lnTo>
                        <a:lnTo>
                          <a:pt x="41"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27" name="Freeform 911"/>
                  <p:cNvSpPr>
                    <a:spLocks/>
                  </p:cNvSpPr>
                  <p:nvPr/>
                </p:nvSpPr>
                <p:spPr bwMode="auto">
                  <a:xfrm>
                    <a:off x="3706" y="1144"/>
                    <a:ext cx="30" cy="59"/>
                  </a:xfrm>
                  <a:custGeom>
                    <a:avLst/>
                    <a:gdLst>
                      <a:gd name="T0" fmla="*/ 0 w 30"/>
                      <a:gd name="T1" fmla="*/ 58 h 59"/>
                      <a:gd name="T2" fmla="*/ 2 w 30"/>
                      <a:gd name="T3" fmla="*/ 42 h 59"/>
                      <a:gd name="T4" fmla="*/ 4 w 30"/>
                      <a:gd name="T5" fmla="*/ 39 h 59"/>
                      <a:gd name="T6" fmla="*/ 7 w 30"/>
                      <a:gd name="T7" fmla="*/ 29 h 59"/>
                      <a:gd name="T8" fmla="*/ 10 w 30"/>
                      <a:gd name="T9" fmla="*/ 19 h 59"/>
                      <a:gd name="T10" fmla="*/ 13 w 30"/>
                      <a:gd name="T11" fmla="*/ 10 h 59"/>
                      <a:gd name="T12" fmla="*/ 17 w 30"/>
                      <a:gd name="T13" fmla="*/ 10 h 59"/>
                      <a:gd name="T14" fmla="*/ 19 w 30"/>
                      <a:gd name="T15" fmla="*/ 10 h 59"/>
                      <a:gd name="T16" fmla="*/ 22 w 30"/>
                      <a:gd name="T17" fmla="*/ 0 h 59"/>
                      <a:gd name="T18" fmla="*/ 25 w 30"/>
                      <a:gd name="T19" fmla="*/ 0 h 59"/>
                      <a:gd name="T20" fmla="*/ 28 w 30"/>
                      <a:gd name="T21" fmla="*/ 0 h 59"/>
                      <a:gd name="T22" fmla="*/ 29 w 30"/>
                      <a:gd name="T23" fmla="*/ 0 h 5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0"/>
                      <a:gd name="T37" fmla="*/ 0 h 59"/>
                      <a:gd name="T38" fmla="*/ 30 w 30"/>
                      <a:gd name="T39" fmla="*/ 59 h 5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0" h="59">
                        <a:moveTo>
                          <a:pt x="0" y="58"/>
                        </a:moveTo>
                        <a:lnTo>
                          <a:pt x="2" y="42"/>
                        </a:lnTo>
                        <a:lnTo>
                          <a:pt x="4" y="39"/>
                        </a:lnTo>
                        <a:lnTo>
                          <a:pt x="7" y="29"/>
                        </a:lnTo>
                        <a:lnTo>
                          <a:pt x="10" y="19"/>
                        </a:lnTo>
                        <a:lnTo>
                          <a:pt x="13" y="10"/>
                        </a:lnTo>
                        <a:lnTo>
                          <a:pt x="17" y="10"/>
                        </a:lnTo>
                        <a:lnTo>
                          <a:pt x="19" y="10"/>
                        </a:lnTo>
                        <a:lnTo>
                          <a:pt x="22" y="0"/>
                        </a:lnTo>
                        <a:lnTo>
                          <a:pt x="25" y="0"/>
                        </a:lnTo>
                        <a:lnTo>
                          <a:pt x="28" y="0"/>
                        </a:lnTo>
                        <a:lnTo>
                          <a:pt x="29"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28" name="Freeform 912"/>
                  <p:cNvSpPr>
                    <a:spLocks/>
                  </p:cNvSpPr>
                  <p:nvPr/>
                </p:nvSpPr>
                <p:spPr bwMode="auto">
                  <a:xfrm>
                    <a:off x="3654" y="1214"/>
                    <a:ext cx="46" cy="16"/>
                  </a:xfrm>
                  <a:custGeom>
                    <a:avLst/>
                    <a:gdLst>
                      <a:gd name="T0" fmla="*/ 45 w 46"/>
                      <a:gd name="T1" fmla="*/ 15 h 16"/>
                      <a:gd name="T2" fmla="*/ 43 w 46"/>
                      <a:gd name="T3" fmla="*/ 11 h 16"/>
                      <a:gd name="T4" fmla="*/ 39 w 46"/>
                      <a:gd name="T5" fmla="*/ 10 h 16"/>
                      <a:gd name="T6" fmla="*/ 34 w 46"/>
                      <a:gd name="T7" fmla="*/ 8 h 16"/>
                      <a:gd name="T8" fmla="*/ 29 w 46"/>
                      <a:gd name="T9" fmla="*/ 5 h 16"/>
                      <a:gd name="T10" fmla="*/ 24 w 46"/>
                      <a:gd name="T11" fmla="*/ 3 h 16"/>
                      <a:gd name="T12" fmla="*/ 19 w 46"/>
                      <a:gd name="T13" fmla="*/ 3 h 16"/>
                      <a:gd name="T14" fmla="*/ 15 w 46"/>
                      <a:gd name="T15" fmla="*/ 3 h 16"/>
                      <a:gd name="T16" fmla="*/ 10 w 46"/>
                      <a:gd name="T17" fmla="*/ 0 h 16"/>
                      <a:gd name="T18" fmla="*/ 6 w 46"/>
                      <a:gd name="T19" fmla="*/ 0 h 16"/>
                      <a:gd name="T20" fmla="*/ 1 w 46"/>
                      <a:gd name="T21" fmla="*/ 0 h 16"/>
                      <a:gd name="T22" fmla="*/ 0 w 46"/>
                      <a:gd name="T23" fmla="*/ 0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6"/>
                      <a:gd name="T37" fmla="*/ 0 h 16"/>
                      <a:gd name="T38" fmla="*/ 46 w 46"/>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6" h="16">
                        <a:moveTo>
                          <a:pt x="45" y="15"/>
                        </a:moveTo>
                        <a:lnTo>
                          <a:pt x="43" y="11"/>
                        </a:lnTo>
                        <a:lnTo>
                          <a:pt x="39" y="10"/>
                        </a:lnTo>
                        <a:lnTo>
                          <a:pt x="34" y="8"/>
                        </a:lnTo>
                        <a:lnTo>
                          <a:pt x="29" y="5"/>
                        </a:lnTo>
                        <a:lnTo>
                          <a:pt x="24" y="3"/>
                        </a:lnTo>
                        <a:lnTo>
                          <a:pt x="19" y="3"/>
                        </a:lnTo>
                        <a:lnTo>
                          <a:pt x="15" y="3"/>
                        </a:lnTo>
                        <a:lnTo>
                          <a:pt x="10" y="0"/>
                        </a:lnTo>
                        <a:lnTo>
                          <a:pt x="6" y="0"/>
                        </a:lnTo>
                        <a:lnTo>
                          <a:pt x="1" y="0"/>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29" name="Freeform 913"/>
                  <p:cNvSpPr>
                    <a:spLocks/>
                  </p:cNvSpPr>
                  <p:nvPr/>
                </p:nvSpPr>
                <p:spPr bwMode="auto">
                  <a:xfrm>
                    <a:off x="3657" y="1168"/>
                    <a:ext cx="41" cy="44"/>
                  </a:xfrm>
                  <a:custGeom>
                    <a:avLst/>
                    <a:gdLst>
                      <a:gd name="T0" fmla="*/ 40 w 41"/>
                      <a:gd name="T1" fmla="*/ 43 h 44"/>
                      <a:gd name="T2" fmla="*/ 38 w 41"/>
                      <a:gd name="T3" fmla="*/ 31 h 44"/>
                      <a:gd name="T4" fmla="*/ 34 w 41"/>
                      <a:gd name="T5" fmla="*/ 29 h 44"/>
                      <a:gd name="T6" fmla="*/ 30 w 41"/>
                      <a:gd name="T7" fmla="*/ 22 h 44"/>
                      <a:gd name="T8" fmla="*/ 26 w 41"/>
                      <a:gd name="T9" fmla="*/ 14 h 44"/>
                      <a:gd name="T10" fmla="*/ 22 w 41"/>
                      <a:gd name="T11" fmla="*/ 7 h 44"/>
                      <a:gd name="T12" fmla="*/ 17 w 41"/>
                      <a:gd name="T13" fmla="*/ 7 h 44"/>
                      <a:gd name="T14" fmla="*/ 13 w 41"/>
                      <a:gd name="T15" fmla="*/ 7 h 44"/>
                      <a:gd name="T16" fmla="*/ 9 w 41"/>
                      <a:gd name="T17" fmla="*/ 0 h 44"/>
                      <a:gd name="T18" fmla="*/ 5 w 41"/>
                      <a:gd name="T19" fmla="*/ 0 h 44"/>
                      <a:gd name="T20" fmla="*/ 1 w 41"/>
                      <a:gd name="T21" fmla="*/ 0 h 44"/>
                      <a:gd name="T22" fmla="*/ 0 w 41"/>
                      <a:gd name="T23" fmla="*/ 0 h 4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1"/>
                      <a:gd name="T37" fmla="*/ 0 h 44"/>
                      <a:gd name="T38" fmla="*/ 41 w 41"/>
                      <a:gd name="T39" fmla="*/ 44 h 4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1" h="44">
                        <a:moveTo>
                          <a:pt x="40" y="43"/>
                        </a:moveTo>
                        <a:lnTo>
                          <a:pt x="38" y="31"/>
                        </a:lnTo>
                        <a:lnTo>
                          <a:pt x="34" y="29"/>
                        </a:lnTo>
                        <a:lnTo>
                          <a:pt x="30" y="22"/>
                        </a:lnTo>
                        <a:lnTo>
                          <a:pt x="26" y="14"/>
                        </a:lnTo>
                        <a:lnTo>
                          <a:pt x="22" y="7"/>
                        </a:lnTo>
                        <a:lnTo>
                          <a:pt x="17" y="7"/>
                        </a:lnTo>
                        <a:lnTo>
                          <a:pt x="13" y="7"/>
                        </a:lnTo>
                        <a:lnTo>
                          <a:pt x="9" y="0"/>
                        </a:lnTo>
                        <a:lnTo>
                          <a:pt x="5" y="0"/>
                        </a:lnTo>
                        <a:lnTo>
                          <a:pt x="1" y="0"/>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30" name="Freeform 914"/>
                  <p:cNvSpPr>
                    <a:spLocks/>
                  </p:cNvSpPr>
                  <p:nvPr/>
                </p:nvSpPr>
                <p:spPr bwMode="auto">
                  <a:xfrm>
                    <a:off x="3663" y="1147"/>
                    <a:ext cx="38" cy="56"/>
                  </a:xfrm>
                  <a:custGeom>
                    <a:avLst/>
                    <a:gdLst>
                      <a:gd name="T0" fmla="*/ 37 w 38"/>
                      <a:gd name="T1" fmla="*/ 55 h 56"/>
                      <a:gd name="T2" fmla="*/ 35 w 38"/>
                      <a:gd name="T3" fmla="*/ 40 h 56"/>
                      <a:gd name="T4" fmla="*/ 32 w 38"/>
                      <a:gd name="T5" fmla="*/ 37 h 56"/>
                      <a:gd name="T6" fmla="*/ 28 w 38"/>
                      <a:gd name="T7" fmla="*/ 28 h 56"/>
                      <a:gd name="T8" fmla="*/ 24 w 38"/>
                      <a:gd name="T9" fmla="*/ 18 h 56"/>
                      <a:gd name="T10" fmla="*/ 20 w 38"/>
                      <a:gd name="T11" fmla="*/ 9 h 56"/>
                      <a:gd name="T12" fmla="*/ 16 w 38"/>
                      <a:gd name="T13" fmla="*/ 9 h 56"/>
                      <a:gd name="T14" fmla="*/ 12 w 38"/>
                      <a:gd name="T15" fmla="*/ 9 h 56"/>
                      <a:gd name="T16" fmla="*/ 8 w 38"/>
                      <a:gd name="T17" fmla="*/ 0 h 56"/>
                      <a:gd name="T18" fmla="*/ 5 w 38"/>
                      <a:gd name="T19" fmla="*/ 0 h 56"/>
                      <a:gd name="T20" fmla="*/ 1 w 38"/>
                      <a:gd name="T21" fmla="*/ 0 h 56"/>
                      <a:gd name="T22" fmla="*/ 0 w 38"/>
                      <a:gd name="T23" fmla="*/ 0 h 5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8"/>
                      <a:gd name="T37" fmla="*/ 0 h 56"/>
                      <a:gd name="T38" fmla="*/ 38 w 38"/>
                      <a:gd name="T39" fmla="*/ 56 h 5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8" h="56">
                        <a:moveTo>
                          <a:pt x="37" y="55"/>
                        </a:moveTo>
                        <a:lnTo>
                          <a:pt x="35" y="40"/>
                        </a:lnTo>
                        <a:lnTo>
                          <a:pt x="32" y="37"/>
                        </a:lnTo>
                        <a:lnTo>
                          <a:pt x="28" y="28"/>
                        </a:lnTo>
                        <a:lnTo>
                          <a:pt x="24" y="18"/>
                        </a:lnTo>
                        <a:lnTo>
                          <a:pt x="20" y="9"/>
                        </a:lnTo>
                        <a:lnTo>
                          <a:pt x="16" y="9"/>
                        </a:lnTo>
                        <a:lnTo>
                          <a:pt x="12" y="9"/>
                        </a:lnTo>
                        <a:lnTo>
                          <a:pt x="8" y="0"/>
                        </a:lnTo>
                        <a:lnTo>
                          <a:pt x="5" y="0"/>
                        </a:lnTo>
                        <a:lnTo>
                          <a:pt x="1" y="0"/>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31" name="Line 915"/>
                  <p:cNvSpPr>
                    <a:spLocks noChangeShapeType="1"/>
                  </p:cNvSpPr>
                  <p:nvPr/>
                </p:nvSpPr>
                <p:spPr bwMode="auto">
                  <a:xfrm flipH="1" flipV="1">
                    <a:off x="3701" y="1129"/>
                    <a:ext cx="1" cy="11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32" name="Freeform 916"/>
                  <p:cNvSpPr>
                    <a:spLocks/>
                  </p:cNvSpPr>
                  <p:nvPr/>
                </p:nvSpPr>
                <p:spPr bwMode="auto">
                  <a:xfrm>
                    <a:off x="3705" y="1190"/>
                    <a:ext cx="39" cy="31"/>
                  </a:xfrm>
                  <a:custGeom>
                    <a:avLst/>
                    <a:gdLst>
                      <a:gd name="T0" fmla="*/ 0 w 39"/>
                      <a:gd name="T1" fmla="*/ 30 h 31"/>
                      <a:gd name="T2" fmla="*/ 5 w 39"/>
                      <a:gd name="T3" fmla="*/ 25 h 31"/>
                      <a:gd name="T4" fmla="*/ 7 w 39"/>
                      <a:gd name="T5" fmla="*/ 20 h 31"/>
                      <a:gd name="T6" fmla="*/ 11 w 39"/>
                      <a:gd name="T7" fmla="*/ 17 h 31"/>
                      <a:gd name="T8" fmla="*/ 12 w 39"/>
                      <a:gd name="T9" fmla="*/ 13 h 31"/>
                      <a:gd name="T10" fmla="*/ 16 w 39"/>
                      <a:gd name="T11" fmla="*/ 11 h 31"/>
                      <a:gd name="T12" fmla="*/ 21 w 39"/>
                      <a:gd name="T13" fmla="*/ 6 h 31"/>
                      <a:gd name="T14" fmla="*/ 26 w 39"/>
                      <a:gd name="T15" fmla="*/ 3 h 31"/>
                      <a:gd name="T16" fmla="*/ 30 w 39"/>
                      <a:gd name="T17" fmla="*/ 2 h 31"/>
                      <a:gd name="T18" fmla="*/ 36 w 39"/>
                      <a:gd name="T19" fmla="*/ 1 h 31"/>
                      <a:gd name="T20" fmla="*/ 38 w 39"/>
                      <a:gd name="T21" fmla="*/ 0 h 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9"/>
                      <a:gd name="T34" fmla="*/ 0 h 31"/>
                      <a:gd name="T35" fmla="*/ 39 w 39"/>
                      <a:gd name="T36" fmla="*/ 31 h 3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9" h="31">
                        <a:moveTo>
                          <a:pt x="0" y="30"/>
                        </a:moveTo>
                        <a:lnTo>
                          <a:pt x="5" y="25"/>
                        </a:lnTo>
                        <a:lnTo>
                          <a:pt x="7" y="20"/>
                        </a:lnTo>
                        <a:lnTo>
                          <a:pt x="11" y="17"/>
                        </a:lnTo>
                        <a:lnTo>
                          <a:pt x="12" y="13"/>
                        </a:lnTo>
                        <a:lnTo>
                          <a:pt x="16" y="11"/>
                        </a:lnTo>
                        <a:lnTo>
                          <a:pt x="21" y="6"/>
                        </a:lnTo>
                        <a:lnTo>
                          <a:pt x="26" y="3"/>
                        </a:lnTo>
                        <a:lnTo>
                          <a:pt x="30" y="2"/>
                        </a:lnTo>
                        <a:lnTo>
                          <a:pt x="36" y="1"/>
                        </a:lnTo>
                        <a:lnTo>
                          <a:pt x="38"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33" name="Freeform 917"/>
                  <p:cNvSpPr>
                    <a:spLocks/>
                  </p:cNvSpPr>
                  <p:nvPr/>
                </p:nvSpPr>
                <p:spPr bwMode="auto">
                  <a:xfrm>
                    <a:off x="3662" y="1192"/>
                    <a:ext cx="39" cy="31"/>
                  </a:xfrm>
                  <a:custGeom>
                    <a:avLst/>
                    <a:gdLst>
                      <a:gd name="T0" fmla="*/ 38 w 39"/>
                      <a:gd name="T1" fmla="*/ 30 h 31"/>
                      <a:gd name="T2" fmla="*/ 33 w 39"/>
                      <a:gd name="T3" fmla="*/ 25 h 31"/>
                      <a:gd name="T4" fmla="*/ 31 w 39"/>
                      <a:gd name="T5" fmla="*/ 20 h 31"/>
                      <a:gd name="T6" fmla="*/ 27 w 39"/>
                      <a:gd name="T7" fmla="*/ 17 h 31"/>
                      <a:gd name="T8" fmla="*/ 26 w 39"/>
                      <a:gd name="T9" fmla="*/ 13 h 31"/>
                      <a:gd name="T10" fmla="*/ 22 w 39"/>
                      <a:gd name="T11" fmla="*/ 11 h 31"/>
                      <a:gd name="T12" fmla="*/ 17 w 39"/>
                      <a:gd name="T13" fmla="*/ 6 h 31"/>
                      <a:gd name="T14" fmla="*/ 12 w 39"/>
                      <a:gd name="T15" fmla="*/ 3 h 31"/>
                      <a:gd name="T16" fmla="*/ 8 w 39"/>
                      <a:gd name="T17" fmla="*/ 2 h 31"/>
                      <a:gd name="T18" fmla="*/ 2 w 39"/>
                      <a:gd name="T19" fmla="*/ 1 h 31"/>
                      <a:gd name="T20" fmla="*/ 0 w 39"/>
                      <a:gd name="T21" fmla="*/ 0 h 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9"/>
                      <a:gd name="T34" fmla="*/ 0 h 31"/>
                      <a:gd name="T35" fmla="*/ 39 w 39"/>
                      <a:gd name="T36" fmla="*/ 31 h 3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9" h="31">
                        <a:moveTo>
                          <a:pt x="38" y="30"/>
                        </a:moveTo>
                        <a:lnTo>
                          <a:pt x="33" y="25"/>
                        </a:lnTo>
                        <a:lnTo>
                          <a:pt x="31" y="20"/>
                        </a:lnTo>
                        <a:lnTo>
                          <a:pt x="27" y="17"/>
                        </a:lnTo>
                        <a:lnTo>
                          <a:pt x="26" y="13"/>
                        </a:lnTo>
                        <a:lnTo>
                          <a:pt x="22" y="11"/>
                        </a:lnTo>
                        <a:lnTo>
                          <a:pt x="17" y="6"/>
                        </a:lnTo>
                        <a:lnTo>
                          <a:pt x="12" y="3"/>
                        </a:lnTo>
                        <a:lnTo>
                          <a:pt x="8" y="2"/>
                        </a:lnTo>
                        <a:lnTo>
                          <a:pt x="2" y="1"/>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grpSp>
            <p:nvGrpSpPr>
              <p:cNvPr id="3140" name="Group 918"/>
              <p:cNvGrpSpPr>
                <a:grpSpLocks/>
              </p:cNvGrpSpPr>
              <p:nvPr/>
            </p:nvGrpSpPr>
            <p:grpSpPr bwMode="auto">
              <a:xfrm>
                <a:off x="3414" y="2263"/>
                <a:ext cx="358" cy="714"/>
                <a:chOff x="3897" y="1856"/>
                <a:chExt cx="331" cy="714"/>
              </a:xfrm>
            </p:grpSpPr>
            <p:sp>
              <p:nvSpPr>
                <p:cNvPr id="3198" name="Freeform 919"/>
                <p:cNvSpPr>
                  <a:spLocks/>
                </p:cNvSpPr>
                <p:nvPr/>
              </p:nvSpPr>
              <p:spPr bwMode="auto">
                <a:xfrm>
                  <a:off x="4097" y="2265"/>
                  <a:ext cx="23" cy="36"/>
                </a:xfrm>
                <a:custGeom>
                  <a:avLst/>
                  <a:gdLst>
                    <a:gd name="T0" fmla="*/ 0 w 23"/>
                    <a:gd name="T1" fmla="*/ 35 h 36"/>
                    <a:gd name="T2" fmla="*/ 0 w 23"/>
                    <a:gd name="T3" fmla="*/ 29 h 36"/>
                    <a:gd name="T4" fmla="*/ 0 w 23"/>
                    <a:gd name="T5" fmla="*/ 23 h 36"/>
                    <a:gd name="T6" fmla="*/ 4 w 23"/>
                    <a:gd name="T7" fmla="*/ 16 h 36"/>
                    <a:gd name="T8" fmla="*/ 7 w 23"/>
                    <a:gd name="T9" fmla="*/ 10 h 36"/>
                    <a:gd name="T10" fmla="*/ 13 w 23"/>
                    <a:gd name="T11" fmla="*/ 6 h 36"/>
                    <a:gd name="T12" fmla="*/ 17 w 23"/>
                    <a:gd name="T13" fmla="*/ 0 h 36"/>
                    <a:gd name="T14" fmla="*/ 22 w 23"/>
                    <a:gd name="T15" fmla="*/ 0 h 36"/>
                    <a:gd name="T16" fmla="*/ 22 w 23"/>
                    <a:gd name="T17" fmla="*/ 0 h 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
                    <a:gd name="T28" fmla="*/ 0 h 36"/>
                    <a:gd name="T29" fmla="*/ 23 w 23"/>
                    <a:gd name="T30" fmla="*/ 36 h 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 h="36">
                      <a:moveTo>
                        <a:pt x="0" y="35"/>
                      </a:moveTo>
                      <a:lnTo>
                        <a:pt x="0" y="29"/>
                      </a:lnTo>
                      <a:lnTo>
                        <a:pt x="0" y="23"/>
                      </a:lnTo>
                      <a:lnTo>
                        <a:pt x="4" y="16"/>
                      </a:lnTo>
                      <a:lnTo>
                        <a:pt x="7" y="10"/>
                      </a:lnTo>
                      <a:lnTo>
                        <a:pt x="13" y="6"/>
                      </a:lnTo>
                      <a:lnTo>
                        <a:pt x="17" y="0"/>
                      </a:lnTo>
                      <a:lnTo>
                        <a:pt x="22"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199" name="Freeform 920"/>
                <p:cNvSpPr>
                  <a:spLocks/>
                </p:cNvSpPr>
                <p:nvPr/>
              </p:nvSpPr>
              <p:spPr bwMode="auto">
                <a:xfrm>
                  <a:off x="4060" y="2107"/>
                  <a:ext cx="168" cy="106"/>
                </a:xfrm>
                <a:custGeom>
                  <a:avLst/>
                  <a:gdLst>
                    <a:gd name="T0" fmla="*/ 15 w 168"/>
                    <a:gd name="T1" fmla="*/ 59 h 106"/>
                    <a:gd name="T2" fmla="*/ 21 w 168"/>
                    <a:gd name="T3" fmla="*/ 50 h 106"/>
                    <a:gd name="T4" fmla="*/ 25 w 168"/>
                    <a:gd name="T5" fmla="*/ 42 h 106"/>
                    <a:gd name="T6" fmla="*/ 29 w 168"/>
                    <a:gd name="T7" fmla="*/ 32 h 106"/>
                    <a:gd name="T8" fmla="*/ 36 w 168"/>
                    <a:gd name="T9" fmla="*/ 22 h 106"/>
                    <a:gd name="T10" fmla="*/ 42 w 168"/>
                    <a:gd name="T11" fmla="*/ 14 h 106"/>
                    <a:gd name="T12" fmla="*/ 48 w 168"/>
                    <a:gd name="T13" fmla="*/ 6 h 106"/>
                    <a:gd name="T14" fmla="*/ 56 w 168"/>
                    <a:gd name="T15" fmla="*/ 0 h 106"/>
                    <a:gd name="T16" fmla="*/ 65 w 168"/>
                    <a:gd name="T17" fmla="*/ 0 h 106"/>
                    <a:gd name="T18" fmla="*/ 73 w 168"/>
                    <a:gd name="T19" fmla="*/ 0 h 106"/>
                    <a:gd name="T20" fmla="*/ 83 w 168"/>
                    <a:gd name="T21" fmla="*/ 3 h 106"/>
                    <a:gd name="T22" fmla="*/ 91 w 168"/>
                    <a:gd name="T23" fmla="*/ 7 h 106"/>
                    <a:gd name="T24" fmla="*/ 104 w 168"/>
                    <a:gd name="T25" fmla="*/ 18 h 106"/>
                    <a:gd name="T26" fmla="*/ 114 w 168"/>
                    <a:gd name="T27" fmla="*/ 25 h 106"/>
                    <a:gd name="T28" fmla="*/ 121 w 168"/>
                    <a:gd name="T29" fmla="*/ 32 h 106"/>
                    <a:gd name="T30" fmla="*/ 128 w 168"/>
                    <a:gd name="T31" fmla="*/ 41 h 106"/>
                    <a:gd name="T32" fmla="*/ 136 w 168"/>
                    <a:gd name="T33" fmla="*/ 49 h 106"/>
                    <a:gd name="T34" fmla="*/ 142 w 168"/>
                    <a:gd name="T35" fmla="*/ 57 h 106"/>
                    <a:gd name="T36" fmla="*/ 149 w 168"/>
                    <a:gd name="T37" fmla="*/ 66 h 106"/>
                    <a:gd name="T38" fmla="*/ 154 w 168"/>
                    <a:gd name="T39" fmla="*/ 74 h 106"/>
                    <a:gd name="T40" fmla="*/ 159 w 168"/>
                    <a:gd name="T41" fmla="*/ 84 h 106"/>
                    <a:gd name="T42" fmla="*/ 161 w 168"/>
                    <a:gd name="T43" fmla="*/ 92 h 106"/>
                    <a:gd name="T44" fmla="*/ 166 w 168"/>
                    <a:gd name="T45" fmla="*/ 101 h 106"/>
                    <a:gd name="T46" fmla="*/ 163 w 168"/>
                    <a:gd name="T47" fmla="*/ 104 h 106"/>
                    <a:gd name="T48" fmla="*/ 156 w 168"/>
                    <a:gd name="T49" fmla="*/ 97 h 106"/>
                    <a:gd name="T50" fmla="*/ 147 w 168"/>
                    <a:gd name="T51" fmla="*/ 91 h 106"/>
                    <a:gd name="T52" fmla="*/ 139 w 168"/>
                    <a:gd name="T53" fmla="*/ 87 h 106"/>
                    <a:gd name="T54" fmla="*/ 133 w 168"/>
                    <a:gd name="T55" fmla="*/ 78 h 106"/>
                    <a:gd name="T56" fmla="*/ 125 w 168"/>
                    <a:gd name="T57" fmla="*/ 70 h 106"/>
                    <a:gd name="T58" fmla="*/ 116 w 168"/>
                    <a:gd name="T59" fmla="*/ 62 h 106"/>
                    <a:gd name="T60" fmla="*/ 109 w 168"/>
                    <a:gd name="T61" fmla="*/ 55 h 106"/>
                    <a:gd name="T62" fmla="*/ 101 w 168"/>
                    <a:gd name="T63" fmla="*/ 49 h 106"/>
                    <a:gd name="T64" fmla="*/ 90 w 168"/>
                    <a:gd name="T65" fmla="*/ 39 h 106"/>
                    <a:gd name="T66" fmla="*/ 80 w 168"/>
                    <a:gd name="T67" fmla="*/ 34 h 106"/>
                    <a:gd name="T68" fmla="*/ 70 w 168"/>
                    <a:gd name="T69" fmla="*/ 27 h 106"/>
                    <a:gd name="T70" fmla="*/ 62 w 168"/>
                    <a:gd name="T71" fmla="*/ 22 h 106"/>
                    <a:gd name="T72" fmla="*/ 53 w 168"/>
                    <a:gd name="T73" fmla="*/ 24 h 106"/>
                    <a:gd name="T74" fmla="*/ 46 w 168"/>
                    <a:gd name="T75" fmla="*/ 32 h 106"/>
                    <a:gd name="T76" fmla="*/ 42 w 168"/>
                    <a:gd name="T77" fmla="*/ 41 h 106"/>
                    <a:gd name="T78" fmla="*/ 36 w 168"/>
                    <a:gd name="T79" fmla="*/ 49 h 106"/>
                    <a:gd name="T80" fmla="*/ 29 w 168"/>
                    <a:gd name="T81" fmla="*/ 57 h 106"/>
                    <a:gd name="T82" fmla="*/ 24 w 168"/>
                    <a:gd name="T83" fmla="*/ 66 h 106"/>
                    <a:gd name="T84" fmla="*/ 18 w 168"/>
                    <a:gd name="T85" fmla="*/ 74 h 106"/>
                    <a:gd name="T86" fmla="*/ 13 w 168"/>
                    <a:gd name="T87" fmla="*/ 83 h 106"/>
                    <a:gd name="T88" fmla="*/ 7 w 168"/>
                    <a:gd name="T89" fmla="*/ 91 h 106"/>
                    <a:gd name="T90" fmla="*/ 3 w 168"/>
                    <a:gd name="T91" fmla="*/ 99 h 106"/>
                    <a:gd name="T92" fmla="*/ 4 w 168"/>
                    <a:gd name="T93" fmla="*/ 64 h 10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68"/>
                    <a:gd name="T142" fmla="*/ 0 h 106"/>
                    <a:gd name="T143" fmla="*/ 168 w 168"/>
                    <a:gd name="T144" fmla="*/ 106 h 10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68" h="106">
                      <a:moveTo>
                        <a:pt x="13" y="63"/>
                      </a:moveTo>
                      <a:lnTo>
                        <a:pt x="15" y="59"/>
                      </a:lnTo>
                      <a:lnTo>
                        <a:pt x="18" y="55"/>
                      </a:lnTo>
                      <a:lnTo>
                        <a:pt x="21" y="50"/>
                      </a:lnTo>
                      <a:lnTo>
                        <a:pt x="22" y="46"/>
                      </a:lnTo>
                      <a:lnTo>
                        <a:pt x="25" y="42"/>
                      </a:lnTo>
                      <a:lnTo>
                        <a:pt x="27" y="38"/>
                      </a:lnTo>
                      <a:lnTo>
                        <a:pt x="29" y="32"/>
                      </a:lnTo>
                      <a:lnTo>
                        <a:pt x="32" y="28"/>
                      </a:lnTo>
                      <a:lnTo>
                        <a:pt x="36" y="22"/>
                      </a:lnTo>
                      <a:lnTo>
                        <a:pt x="39" y="18"/>
                      </a:lnTo>
                      <a:lnTo>
                        <a:pt x="42" y="14"/>
                      </a:lnTo>
                      <a:lnTo>
                        <a:pt x="46" y="10"/>
                      </a:lnTo>
                      <a:lnTo>
                        <a:pt x="48" y="6"/>
                      </a:lnTo>
                      <a:lnTo>
                        <a:pt x="52" y="3"/>
                      </a:lnTo>
                      <a:lnTo>
                        <a:pt x="56" y="0"/>
                      </a:lnTo>
                      <a:lnTo>
                        <a:pt x="60" y="0"/>
                      </a:lnTo>
                      <a:lnTo>
                        <a:pt x="65" y="0"/>
                      </a:lnTo>
                      <a:lnTo>
                        <a:pt x="69" y="0"/>
                      </a:lnTo>
                      <a:lnTo>
                        <a:pt x="73" y="0"/>
                      </a:lnTo>
                      <a:lnTo>
                        <a:pt x="77" y="0"/>
                      </a:lnTo>
                      <a:lnTo>
                        <a:pt x="83" y="3"/>
                      </a:lnTo>
                      <a:lnTo>
                        <a:pt x="87" y="6"/>
                      </a:lnTo>
                      <a:lnTo>
                        <a:pt x="91" y="7"/>
                      </a:lnTo>
                      <a:lnTo>
                        <a:pt x="95" y="11"/>
                      </a:lnTo>
                      <a:lnTo>
                        <a:pt x="104" y="18"/>
                      </a:lnTo>
                      <a:lnTo>
                        <a:pt x="108" y="21"/>
                      </a:lnTo>
                      <a:lnTo>
                        <a:pt x="114" y="25"/>
                      </a:lnTo>
                      <a:lnTo>
                        <a:pt x="116" y="29"/>
                      </a:lnTo>
                      <a:lnTo>
                        <a:pt x="121" y="32"/>
                      </a:lnTo>
                      <a:lnTo>
                        <a:pt x="125" y="36"/>
                      </a:lnTo>
                      <a:lnTo>
                        <a:pt x="128" y="41"/>
                      </a:lnTo>
                      <a:lnTo>
                        <a:pt x="132" y="45"/>
                      </a:lnTo>
                      <a:lnTo>
                        <a:pt x="136" y="49"/>
                      </a:lnTo>
                      <a:lnTo>
                        <a:pt x="140" y="53"/>
                      </a:lnTo>
                      <a:lnTo>
                        <a:pt x="142" y="57"/>
                      </a:lnTo>
                      <a:lnTo>
                        <a:pt x="146" y="62"/>
                      </a:lnTo>
                      <a:lnTo>
                        <a:pt x="149" y="66"/>
                      </a:lnTo>
                      <a:lnTo>
                        <a:pt x="150" y="70"/>
                      </a:lnTo>
                      <a:lnTo>
                        <a:pt x="154" y="74"/>
                      </a:lnTo>
                      <a:lnTo>
                        <a:pt x="156" y="80"/>
                      </a:lnTo>
                      <a:lnTo>
                        <a:pt x="159" y="84"/>
                      </a:lnTo>
                      <a:lnTo>
                        <a:pt x="160" y="88"/>
                      </a:lnTo>
                      <a:lnTo>
                        <a:pt x="161" y="92"/>
                      </a:lnTo>
                      <a:lnTo>
                        <a:pt x="164" y="97"/>
                      </a:lnTo>
                      <a:lnTo>
                        <a:pt x="166" y="101"/>
                      </a:lnTo>
                      <a:lnTo>
                        <a:pt x="167" y="105"/>
                      </a:lnTo>
                      <a:lnTo>
                        <a:pt x="163" y="104"/>
                      </a:lnTo>
                      <a:lnTo>
                        <a:pt x="160" y="99"/>
                      </a:lnTo>
                      <a:lnTo>
                        <a:pt x="156" y="97"/>
                      </a:lnTo>
                      <a:lnTo>
                        <a:pt x="152" y="94"/>
                      </a:lnTo>
                      <a:lnTo>
                        <a:pt x="147" y="91"/>
                      </a:lnTo>
                      <a:lnTo>
                        <a:pt x="143" y="90"/>
                      </a:lnTo>
                      <a:lnTo>
                        <a:pt x="139" y="87"/>
                      </a:lnTo>
                      <a:lnTo>
                        <a:pt x="136" y="83"/>
                      </a:lnTo>
                      <a:lnTo>
                        <a:pt x="133" y="78"/>
                      </a:lnTo>
                      <a:lnTo>
                        <a:pt x="129" y="76"/>
                      </a:lnTo>
                      <a:lnTo>
                        <a:pt x="125" y="70"/>
                      </a:lnTo>
                      <a:lnTo>
                        <a:pt x="121" y="66"/>
                      </a:lnTo>
                      <a:lnTo>
                        <a:pt x="116" y="62"/>
                      </a:lnTo>
                      <a:lnTo>
                        <a:pt x="112" y="59"/>
                      </a:lnTo>
                      <a:lnTo>
                        <a:pt x="109" y="55"/>
                      </a:lnTo>
                      <a:lnTo>
                        <a:pt x="105" y="52"/>
                      </a:lnTo>
                      <a:lnTo>
                        <a:pt x="101" y="49"/>
                      </a:lnTo>
                      <a:lnTo>
                        <a:pt x="95" y="45"/>
                      </a:lnTo>
                      <a:lnTo>
                        <a:pt x="90" y="39"/>
                      </a:lnTo>
                      <a:lnTo>
                        <a:pt x="86" y="36"/>
                      </a:lnTo>
                      <a:lnTo>
                        <a:pt x="80" y="34"/>
                      </a:lnTo>
                      <a:lnTo>
                        <a:pt x="76" y="31"/>
                      </a:lnTo>
                      <a:lnTo>
                        <a:pt x="70" y="27"/>
                      </a:lnTo>
                      <a:lnTo>
                        <a:pt x="66" y="24"/>
                      </a:lnTo>
                      <a:lnTo>
                        <a:pt x="62" y="22"/>
                      </a:lnTo>
                      <a:lnTo>
                        <a:pt x="58" y="21"/>
                      </a:lnTo>
                      <a:lnTo>
                        <a:pt x="53" y="24"/>
                      </a:lnTo>
                      <a:lnTo>
                        <a:pt x="51" y="29"/>
                      </a:lnTo>
                      <a:lnTo>
                        <a:pt x="46" y="32"/>
                      </a:lnTo>
                      <a:lnTo>
                        <a:pt x="45" y="36"/>
                      </a:lnTo>
                      <a:lnTo>
                        <a:pt x="42" y="41"/>
                      </a:lnTo>
                      <a:lnTo>
                        <a:pt x="39" y="45"/>
                      </a:lnTo>
                      <a:lnTo>
                        <a:pt x="36" y="49"/>
                      </a:lnTo>
                      <a:lnTo>
                        <a:pt x="34" y="53"/>
                      </a:lnTo>
                      <a:lnTo>
                        <a:pt x="29" y="57"/>
                      </a:lnTo>
                      <a:lnTo>
                        <a:pt x="27" y="62"/>
                      </a:lnTo>
                      <a:lnTo>
                        <a:pt x="24" y="66"/>
                      </a:lnTo>
                      <a:lnTo>
                        <a:pt x="21" y="70"/>
                      </a:lnTo>
                      <a:lnTo>
                        <a:pt x="18" y="74"/>
                      </a:lnTo>
                      <a:lnTo>
                        <a:pt x="15" y="78"/>
                      </a:lnTo>
                      <a:lnTo>
                        <a:pt x="13" y="83"/>
                      </a:lnTo>
                      <a:lnTo>
                        <a:pt x="10" y="87"/>
                      </a:lnTo>
                      <a:lnTo>
                        <a:pt x="7" y="91"/>
                      </a:lnTo>
                      <a:lnTo>
                        <a:pt x="6" y="95"/>
                      </a:lnTo>
                      <a:lnTo>
                        <a:pt x="3" y="99"/>
                      </a:lnTo>
                      <a:lnTo>
                        <a:pt x="0" y="104"/>
                      </a:lnTo>
                      <a:lnTo>
                        <a:pt x="4" y="64"/>
                      </a:lnTo>
                    </a:path>
                  </a:pathLst>
                </a:custGeom>
                <a:solidFill>
                  <a:srgbClr val="00CC00"/>
                </a:solidFill>
                <a:ln w="12700" cap="rnd">
                  <a:solidFill>
                    <a:srgbClr val="00CC00"/>
                  </a:solidFill>
                  <a:round/>
                  <a:headEnd/>
                  <a:tailEnd/>
                </a:ln>
              </p:spPr>
              <p:txBody>
                <a:bodyPr/>
                <a:lstStyle/>
                <a:p>
                  <a:endParaRPr lang="en-US"/>
                </a:p>
              </p:txBody>
            </p:sp>
            <p:sp>
              <p:nvSpPr>
                <p:cNvPr id="3200" name="Freeform 921"/>
                <p:cNvSpPr>
                  <a:spLocks/>
                </p:cNvSpPr>
                <p:nvPr/>
              </p:nvSpPr>
              <p:spPr bwMode="auto">
                <a:xfrm>
                  <a:off x="4075" y="2265"/>
                  <a:ext cx="152" cy="107"/>
                </a:xfrm>
                <a:custGeom>
                  <a:avLst/>
                  <a:gdLst>
                    <a:gd name="T0" fmla="*/ 1 w 206"/>
                    <a:gd name="T1" fmla="*/ 2 h 131"/>
                    <a:gd name="T2" fmla="*/ 1 w 206"/>
                    <a:gd name="T3" fmla="*/ 2 h 131"/>
                    <a:gd name="T4" fmla="*/ 1 w 206"/>
                    <a:gd name="T5" fmla="*/ 2 h 131"/>
                    <a:gd name="T6" fmla="*/ 1 w 206"/>
                    <a:gd name="T7" fmla="*/ 2 h 131"/>
                    <a:gd name="T8" fmla="*/ 1 w 206"/>
                    <a:gd name="T9" fmla="*/ 2 h 131"/>
                    <a:gd name="T10" fmla="*/ 1 w 206"/>
                    <a:gd name="T11" fmla="*/ 2 h 131"/>
                    <a:gd name="T12" fmla="*/ 1 w 206"/>
                    <a:gd name="T13" fmla="*/ 2 h 131"/>
                    <a:gd name="T14" fmla="*/ 1 w 206"/>
                    <a:gd name="T15" fmla="*/ 0 h 131"/>
                    <a:gd name="T16" fmla="*/ 1 w 206"/>
                    <a:gd name="T17" fmla="*/ 0 h 131"/>
                    <a:gd name="T18" fmla="*/ 1 w 206"/>
                    <a:gd name="T19" fmla="*/ 0 h 131"/>
                    <a:gd name="T20" fmla="*/ 1 w 206"/>
                    <a:gd name="T21" fmla="*/ 2 h 131"/>
                    <a:gd name="T22" fmla="*/ 1 w 206"/>
                    <a:gd name="T23" fmla="*/ 2 h 131"/>
                    <a:gd name="T24" fmla="*/ 1 w 206"/>
                    <a:gd name="T25" fmla="*/ 2 h 131"/>
                    <a:gd name="T26" fmla="*/ 1 w 206"/>
                    <a:gd name="T27" fmla="*/ 2 h 131"/>
                    <a:gd name="T28" fmla="*/ 1 w 206"/>
                    <a:gd name="T29" fmla="*/ 2 h 131"/>
                    <a:gd name="T30" fmla="*/ 1 w 206"/>
                    <a:gd name="T31" fmla="*/ 2 h 131"/>
                    <a:gd name="T32" fmla="*/ 1 w 206"/>
                    <a:gd name="T33" fmla="*/ 2 h 131"/>
                    <a:gd name="T34" fmla="*/ 1 w 206"/>
                    <a:gd name="T35" fmla="*/ 2 h 131"/>
                    <a:gd name="T36" fmla="*/ 1 w 206"/>
                    <a:gd name="T37" fmla="*/ 2 h 131"/>
                    <a:gd name="T38" fmla="*/ 1 w 206"/>
                    <a:gd name="T39" fmla="*/ 3 h 131"/>
                    <a:gd name="T40" fmla="*/ 1 w 206"/>
                    <a:gd name="T41" fmla="*/ 3 h 131"/>
                    <a:gd name="T42" fmla="*/ 1 w 206"/>
                    <a:gd name="T43" fmla="*/ 4 h 131"/>
                    <a:gd name="T44" fmla="*/ 1 w 206"/>
                    <a:gd name="T45" fmla="*/ 4 h 131"/>
                    <a:gd name="T46" fmla="*/ 1 w 206"/>
                    <a:gd name="T47" fmla="*/ 4 h 131"/>
                    <a:gd name="T48" fmla="*/ 1 w 206"/>
                    <a:gd name="T49" fmla="*/ 4 h 131"/>
                    <a:gd name="T50" fmla="*/ 1 w 206"/>
                    <a:gd name="T51" fmla="*/ 4 h 131"/>
                    <a:gd name="T52" fmla="*/ 1 w 206"/>
                    <a:gd name="T53" fmla="*/ 3 h 131"/>
                    <a:gd name="T54" fmla="*/ 1 w 206"/>
                    <a:gd name="T55" fmla="*/ 3 h 131"/>
                    <a:gd name="T56" fmla="*/ 1 w 206"/>
                    <a:gd name="T57" fmla="*/ 2 h 131"/>
                    <a:gd name="T58" fmla="*/ 1 w 206"/>
                    <a:gd name="T59" fmla="*/ 2 h 131"/>
                    <a:gd name="T60" fmla="*/ 1 w 206"/>
                    <a:gd name="T61" fmla="*/ 2 h 131"/>
                    <a:gd name="T62" fmla="*/ 1 w 206"/>
                    <a:gd name="T63" fmla="*/ 2 h 131"/>
                    <a:gd name="T64" fmla="*/ 1 w 206"/>
                    <a:gd name="T65" fmla="*/ 2 h 131"/>
                    <a:gd name="T66" fmla="*/ 1 w 206"/>
                    <a:gd name="T67" fmla="*/ 2 h 131"/>
                    <a:gd name="T68" fmla="*/ 1 w 206"/>
                    <a:gd name="T69" fmla="*/ 2 h 131"/>
                    <a:gd name="T70" fmla="*/ 1 w 206"/>
                    <a:gd name="T71" fmla="*/ 2 h 131"/>
                    <a:gd name="T72" fmla="*/ 1 w 206"/>
                    <a:gd name="T73" fmla="*/ 2 h 131"/>
                    <a:gd name="T74" fmla="*/ 1 w 206"/>
                    <a:gd name="T75" fmla="*/ 2 h 131"/>
                    <a:gd name="T76" fmla="*/ 1 w 206"/>
                    <a:gd name="T77" fmla="*/ 2 h 131"/>
                    <a:gd name="T78" fmla="*/ 1 w 206"/>
                    <a:gd name="T79" fmla="*/ 2 h 131"/>
                    <a:gd name="T80" fmla="*/ 1 w 206"/>
                    <a:gd name="T81" fmla="*/ 2 h 131"/>
                    <a:gd name="T82" fmla="*/ 1 w 206"/>
                    <a:gd name="T83" fmla="*/ 2 h 131"/>
                    <a:gd name="T84" fmla="*/ 1 w 206"/>
                    <a:gd name="T85" fmla="*/ 3 h 131"/>
                    <a:gd name="T86" fmla="*/ 1 w 206"/>
                    <a:gd name="T87" fmla="*/ 3 h 131"/>
                    <a:gd name="T88" fmla="*/ 1 w 206"/>
                    <a:gd name="T89" fmla="*/ 4 h 131"/>
                    <a:gd name="T90" fmla="*/ 1 w 206"/>
                    <a:gd name="T91" fmla="*/ 4 h 131"/>
                    <a:gd name="T92" fmla="*/ 1 w 206"/>
                    <a:gd name="T93" fmla="*/ 2 h 13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206"/>
                    <a:gd name="T142" fmla="*/ 0 h 131"/>
                    <a:gd name="T143" fmla="*/ 206 w 206"/>
                    <a:gd name="T144" fmla="*/ 131 h 13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206" h="131">
                      <a:moveTo>
                        <a:pt x="16" y="78"/>
                      </a:moveTo>
                      <a:lnTo>
                        <a:pt x="19" y="73"/>
                      </a:lnTo>
                      <a:lnTo>
                        <a:pt x="22" y="68"/>
                      </a:lnTo>
                      <a:lnTo>
                        <a:pt x="26" y="62"/>
                      </a:lnTo>
                      <a:lnTo>
                        <a:pt x="28" y="57"/>
                      </a:lnTo>
                      <a:lnTo>
                        <a:pt x="31" y="52"/>
                      </a:lnTo>
                      <a:lnTo>
                        <a:pt x="33" y="47"/>
                      </a:lnTo>
                      <a:lnTo>
                        <a:pt x="36" y="40"/>
                      </a:lnTo>
                      <a:lnTo>
                        <a:pt x="40" y="35"/>
                      </a:lnTo>
                      <a:lnTo>
                        <a:pt x="45" y="28"/>
                      </a:lnTo>
                      <a:lnTo>
                        <a:pt x="48" y="23"/>
                      </a:lnTo>
                      <a:lnTo>
                        <a:pt x="52" y="17"/>
                      </a:lnTo>
                      <a:lnTo>
                        <a:pt x="57" y="12"/>
                      </a:lnTo>
                      <a:lnTo>
                        <a:pt x="59" y="7"/>
                      </a:lnTo>
                      <a:lnTo>
                        <a:pt x="64" y="3"/>
                      </a:lnTo>
                      <a:lnTo>
                        <a:pt x="69" y="0"/>
                      </a:lnTo>
                      <a:lnTo>
                        <a:pt x="74" y="0"/>
                      </a:lnTo>
                      <a:lnTo>
                        <a:pt x="79" y="0"/>
                      </a:lnTo>
                      <a:lnTo>
                        <a:pt x="84" y="0"/>
                      </a:lnTo>
                      <a:lnTo>
                        <a:pt x="90" y="0"/>
                      </a:lnTo>
                      <a:lnTo>
                        <a:pt x="95" y="0"/>
                      </a:lnTo>
                      <a:lnTo>
                        <a:pt x="102" y="3"/>
                      </a:lnTo>
                      <a:lnTo>
                        <a:pt x="107" y="7"/>
                      </a:lnTo>
                      <a:lnTo>
                        <a:pt x="112" y="9"/>
                      </a:lnTo>
                      <a:lnTo>
                        <a:pt x="117" y="14"/>
                      </a:lnTo>
                      <a:lnTo>
                        <a:pt x="127" y="23"/>
                      </a:lnTo>
                      <a:lnTo>
                        <a:pt x="133" y="26"/>
                      </a:lnTo>
                      <a:lnTo>
                        <a:pt x="140" y="31"/>
                      </a:lnTo>
                      <a:lnTo>
                        <a:pt x="143" y="36"/>
                      </a:lnTo>
                      <a:lnTo>
                        <a:pt x="148" y="40"/>
                      </a:lnTo>
                      <a:lnTo>
                        <a:pt x="153" y="45"/>
                      </a:lnTo>
                      <a:lnTo>
                        <a:pt x="157" y="50"/>
                      </a:lnTo>
                      <a:lnTo>
                        <a:pt x="162" y="55"/>
                      </a:lnTo>
                      <a:lnTo>
                        <a:pt x="167" y="61"/>
                      </a:lnTo>
                      <a:lnTo>
                        <a:pt x="172" y="66"/>
                      </a:lnTo>
                      <a:lnTo>
                        <a:pt x="174" y="71"/>
                      </a:lnTo>
                      <a:lnTo>
                        <a:pt x="179" y="76"/>
                      </a:lnTo>
                      <a:lnTo>
                        <a:pt x="183" y="81"/>
                      </a:lnTo>
                      <a:lnTo>
                        <a:pt x="184" y="87"/>
                      </a:lnTo>
                      <a:lnTo>
                        <a:pt x="189" y="92"/>
                      </a:lnTo>
                      <a:lnTo>
                        <a:pt x="191" y="99"/>
                      </a:lnTo>
                      <a:lnTo>
                        <a:pt x="195" y="104"/>
                      </a:lnTo>
                      <a:lnTo>
                        <a:pt x="196" y="109"/>
                      </a:lnTo>
                      <a:lnTo>
                        <a:pt x="198" y="114"/>
                      </a:lnTo>
                      <a:lnTo>
                        <a:pt x="202" y="120"/>
                      </a:lnTo>
                      <a:lnTo>
                        <a:pt x="203" y="125"/>
                      </a:lnTo>
                      <a:lnTo>
                        <a:pt x="205" y="130"/>
                      </a:lnTo>
                      <a:lnTo>
                        <a:pt x="200" y="128"/>
                      </a:lnTo>
                      <a:lnTo>
                        <a:pt x="196" y="123"/>
                      </a:lnTo>
                      <a:lnTo>
                        <a:pt x="191" y="120"/>
                      </a:lnTo>
                      <a:lnTo>
                        <a:pt x="186" y="116"/>
                      </a:lnTo>
                      <a:lnTo>
                        <a:pt x="181" y="113"/>
                      </a:lnTo>
                      <a:lnTo>
                        <a:pt x="176" y="111"/>
                      </a:lnTo>
                      <a:lnTo>
                        <a:pt x="171" y="107"/>
                      </a:lnTo>
                      <a:lnTo>
                        <a:pt x="167" y="102"/>
                      </a:lnTo>
                      <a:lnTo>
                        <a:pt x="164" y="97"/>
                      </a:lnTo>
                      <a:lnTo>
                        <a:pt x="158" y="94"/>
                      </a:lnTo>
                      <a:lnTo>
                        <a:pt x="153" y="87"/>
                      </a:lnTo>
                      <a:lnTo>
                        <a:pt x="148" y="81"/>
                      </a:lnTo>
                      <a:lnTo>
                        <a:pt x="143" y="76"/>
                      </a:lnTo>
                      <a:lnTo>
                        <a:pt x="138" y="73"/>
                      </a:lnTo>
                      <a:lnTo>
                        <a:pt x="134" y="68"/>
                      </a:lnTo>
                      <a:lnTo>
                        <a:pt x="129" y="64"/>
                      </a:lnTo>
                      <a:lnTo>
                        <a:pt x="124" y="61"/>
                      </a:lnTo>
                      <a:lnTo>
                        <a:pt x="117" y="55"/>
                      </a:lnTo>
                      <a:lnTo>
                        <a:pt x="110" y="49"/>
                      </a:lnTo>
                      <a:lnTo>
                        <a:pt x="105" y="45"/>
                      </a:lnTo>
                      <a:lnTo>
                        <a:pt x="98" y="42"/>
                      </a:lnTo>
                      <a:lnTo>
                        <a:pt x="93" y="38"/>
                      </a:lnTo>
                      <a:lnTo>
                        <a:pt x="86" y="33"/>
                      </a:lnTo>
                      <a:lnTo>
                        <a:pt x="81" y="29"/>
                      </a:lnTo>
                      <a:lnTo>
                        <a:pt x="76" y="28"/>
                      </a:lnTo>
                      <a:lnTo>
                        <a:pt x="71" y="26"/>
                      </a:lnTo>
                      <a:lnTo>
                        <a:pt x="65" y="29"/>
                      </a:lnTo>
                      <a:lnTo>
                        <a:pt x="62" y="36"/>
                      </a:lnTo>
                      <a:lnTo>
                        <a:pt x="57" y="40"/>
                      </a:lnTo>
                      <a:lnTo>
                        <a:pt x="55" y="45"/>
                      </a:lnTo>
                      <a:lnTo>
                        <a:pt x="52" y="50"/>
                      </a:lnTo>
                      <a:lnTo>
                        <a:pt x="48" y="55"/>
                      </a:lnTo>
                      <a:lnTo>
                        <a:pt x="45" y="61"/>
                      </a:lnTo>
                      <a:lnTo>
                        <a:pt x="41" y="66"/>
                      </a:lnTo>
                      <a:lnTo>
                        <a:pt x="36" y="71"/>
                      </a:lnTo>
                      <a:lnTo>
                        <a:pt x="33" y="76"/>
                      </a:lnTo>
                      <a:lnTo>
                        <a:pt x="29" y="81"/>
                      </a:lnTo>
                      <a:lnTo>
                        <a:pt x="26" y="87"/>
                      </a:lnTo>
                      <a:lnTo>
                        <a:pt x="22" y="92"/>
                      </a:lnTo>
                      <a:lnTo>
                        <a:pt x="19" y="97"/>
                      </a:lnTo>
                      <a:lnTo>
                        <a:pt x="16" y="102"/>
                      </a:lnTo>
                      <a:lnTo>
                        <a:pt x="12" y="107"/>
                      </a:lnTo>
                      <a:lnTo>
                        <a:pt x="9" y="113"/>
                      </a:lnTo>
                      <a:lnTo>
                        <a:pt x="7" y="118"/>
                      </a:lnTo>
                      <a:lnTo>
                        <a:pt x="3" y="123"/>
                      </a:lnTo>
                      <a:lnTo>
                        <a:pt x="0" y="128"/>
                      </a:lnTo>
                      <a:lnTo>
                        <a:pt x="5" y="80"/>
                      </a:lnTo>
                    </a:path>
                  </a:pathLst>
                </a:custGeom>
                <a:solidFill>
                  <a:srgbClr val="00CC00"/>
                </a:solidFill>
                <a:ln w="12700" cap="rnd">
                  <a:solidFill>
                    <a:srgbClr val="00CC00"/>
                  </a:solidFill>
                  <a:round/>
                  <a:headEnd/>
                  <a:tailEnd/>
                </a:ln>
              </p:spPr>
              <p:txBody>
                <a:bodyPr/>
                <a:lstStyle/>
                <a:p>
                  <a:endParaRPr lang="en-US"/>
                </a:p>
              </p:txBody>
            </p:sp>
            <p:sp>
              <p:nvSpPr>
                <p:cNvPr id="3201" name="Freeform 922"/>
                <p:cNvSpPr>
                  <a:spLocks/>
                </p:cNvSpPr>
                <p:nvPr/>
              </p:nvSpPr>
              <p:spPr bwMode="auto">
                <a:xfrm>
                  <a:off x="3897" y="2160"/>
                  <a:ext cx="186" cy="118"/>
                </a:xfrm>
                <a:custGeom>
                  <a:avLst/>
                  <a:gdLst>
                    <a:gd name="T0" fmla="*/ 168 w 186"/>
                    <a:gd name="T1" fmla="*/ 66 h 118"/>
                    <a:gd name="T2" fmla="*/ 162 w 186"/>
                    <a:gd name="T3" fmla="*/ 56 h 118"/>
                    <a:gd name="T4" fmla="*/ 157 w 186"/>
                    <a:gd name="T5" fmla="*/ 47 h 118"/>
                    <a:gd name="T6" fmla="*/ 152 w 186"/>
                    <a:gd name="T7" fmla="*/ 36 h 118"/>
                    <a:gd name="T8" fmla="*/ 145 w 186"/>
                    <a:gd name="T9" fmla="*/ 25 h 118"/>
                    <a:gd name="T10" fmla="*/ 138 w 186"/>
                    <a:gd name="T11" fmla="*/ 16 h 118"/>
                    <a:gd name="T12" fmla="*/ 132 w 186"/>
                    <a:gd name="T13" fmla="*/ 6 h 118"/>
                    <a:gd name="T14" fmla="*/ 123 w 186"/>
                    <a:gd name="T15" fmla="*/ 0 h 118"/>
                    <a:gd name="T16" fmla="*/ 113 w 186"/>
                    <a:gd name="T17" fmla="*/ 0 h 118"/>
                    <a:gd name="T18" fmla="*/ 104 w 186"/>
                    <a:gd name="T19" fmla="*/ 0 h 118"/>
                    <a:gd name="T20" fmla="*/ 93 w 186"/>
                    <a:gd name="T21" fmla="*/ 3 h 118"/>
                    <a:gd name="T22" fmla="*/ 84 w 186"/>
                    <a:gd name="T23" fmla="*/ 8 h 118"/>
                    <a:gd name="T24" fmla="*/ 70 w 186"/>
                    <a:gd name="T25" fmla="*/ 20 h 118"/>
                    <a:gd name="T26" fmla="*/ 59 w 186"/>
                    <a:gd name="T27" fmla="*/ 28 h 118"/>
                    <a:gd name="T28" fmla="*/ 51 w 186"/>
                    <a:gd name="T29" fmla="*/ 36 h 118"/>
                    <a:gd name="T30" fmla="*/ 44 w 186"/>
                    <a:gd name="T31" fmla="*/ 45 h 118"/>
                    <a:gd name="T32" fmla="*/ 34 w 186"/>
                    <a:gd name="T33" fmla="*/ 55 h 118"/>
                    <a:gd name="T34" fmla="*/ 28 w 186"/>
                    <a:gd name="T35" fmla="*/ 64 h 118"/>
                    <a:gd name="T36" fmla="*/ 20 w 186"/>
                    <a:gd name="T37" fmla="*/ 73 h 118"/>
                    <a:gd name="T38" fmla="*/ 14 w 186"/>
                    <a:gd name="T39" fmla="*/ 83 h 118"/>
                    <a:gd name="T40" fmla="*/ 9 w 186"/>
                    <a:gd name="T41" fmla="*/ 94 h 118"/>
                    <a:gd name="T42" fmla="*/ 6 w 186"/>
                    <a:gd name="T43" fmla="*/ 103 h 118"/>
                    <a:gd name="T44" fmla="*/ 2 w 186"/>
                    <a:gd name="T45" fmla="*/ 112 h 118"/>
                    <a:gd name="T46" fmla="*/ 5 w 186"/>
                    <a:gd name="T47" fmla="*/ 115 h 118"/>
                    <a:gd name="T48" fmla="*/ 12 w 186"/>
                    <a:gd name="T49" fmla="*/ 108 h 118"/>
                    <a:gd name="T50" fmla="*/ 22 w 186"/>
                    <a:gd name="T51" fmla="*/ 101 h 118"/>
                    <a:gd name="T52" fmla="*/ 31 w 186"/>
                    <a:gd name="T53" fmla="*/ 97 h 118"/>
                    <a:gd name="T54" fmla="*/ 37 w 186"/>
                    <a:gd name="T55" fmla="*/ 87 h 118"/>
                    <a:gd name="T56" fmla="*/ 47 w 186"/>
                    <a:gd name="T57" fmla="*/ 78 h 118"/>
                    <a:gd name="T58" fmla="*/ 56 w 186"/>
                    <a:gd name="T59" fmla="*/ 69 h 118"/>
                    <a:gd name="T60" fmla="*/ 64 w 186"/>
                    <a:gd name="T61" fmla="*/ 61 h 118"/>
                    <a:gd name="T62" fmla="*/ 73 w 186"/>
                    <a:gd name="T63" fmla="*/ 55 h 118"/>
                    <a:gd name="T64" fmla="*/ 86 w 186"/>
                    <a:gd name="T65" fmla="*/ 44 h 118"/>
                    <a:gd name="T66" fmla="*/ 96 w 186"/>
                    <a:gd name="T67" fmla="*/ 37 h 118"/>
                    <a:gd name="T68" fmla="*/ 107 w 186"/>
                    <a:gd name="T69" fmla="*/ 30 h 118"/>
                    <a:gd name="T70" fmla="*/ 117 w 186"/>
                    <a:gd name="T71" fmla="*/ 25 h 118"/>
                    <a:gd name="T72" fmla="*/ 126 w 186"/>
                    <a:gd name="T73" fmla="*/ 27 h 118"/>
                    <a:gd name="T74" fmla="*/ 134 w 186"/>
                    <a:gd name="T75" fmla="*/ 36 h 118"/>
                    <a:gd name="T76" fmla="*/ 138 w 186"/>
                    <a:gd name="T77" fmla="*/ 45 h 118"/>
                    <a:gd name="T78" fmla="*/ 145 w 186"/>
                    <a:gd name="T79" fmla="*/ 55 h 118"/>
                    <a:gd name="T80" fmla="*/ 152 w 186"/>
                    <a:gd name="T81" fmla="*/ 64 h 118"/>
                    <a:gd name="T82" fmla="*/ 159 w 186"/>
                    <a:gd name="T83" fmla="*/ 73 h 118"/>
                    <a:gd name="T84" fmla="*/ 165 w 186"/>
                    <a:gd name="T85" fmla="*/ 83 h 118"/>
                    <a:gd name="T86" fmla="*/ 171 w 186"/>
                    <a:gd name="T87" fmla="*/ 92 h 118"/>
                    <a:gd name="T88" fmla="*/ 177 w 186"/>
                    <a:gd name="T89" fmla="*/ 101 h 118"/>
                    <a:gd name="T90" fmla="*/ 182 w 186"/>
                    <a:gd name="T91" fmla="*/ 111 h 118"/>
                    <a:gd name="T92" fmla="*/ 180 w 186"/>
                    <a:gd name="T93" fmla="*/ 72 h 11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6"/>
                    <a:gd name="T142" fmla="*/ 0 h 118"/>
                    <a:gd name="T143" fmla="*/ 186 w 186"/>
                    <a:gd name="T144" fmla="*/ 118 h 11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6" h="118">
                      <a:moveTo>
                        <a:pt x="171" y="70"/>
                      </a:moveTo>
                      <a:lnTo>
                        <a:pt x="168" y="66"/>
                      </a:lnTo>
                      <a:lnTo>
                        <a:pt x="165" y="61"/>
                      </a:lnTo>
                      <a:lnTo>
                        <a:pt x="162" y="56"/>
                      </a:lnTo>
                      <a:lnTo>
                        <a:pt x="160" y="51"/>
                      </a:lnTo>
                      <a:lnTo>
                        <a:pt x="157" y="47"/>
                      </a:lnTo>
                      <a:lnTo>
                        <a:pt x="155" y="42"/>
                      </a:lnTo>
                      <a:lnTo>
                        <a:pt x="152" y="36"/>
                      </a:lnTo>
                      <a:lnTo>
                        <a:pt x="149" y="31"/>
                      </a:lnTo>
                      <a:lnTo>
                        <a:pt x="145" y="25"/>
                      </a:lnTo>
                      <a:lnTo>
                        <a:pt x="141" y="20"/>
                      </a:lnTo>
                      <a:lnTo>
                        <a:pt x="138" y="16"/>
                      </a:lnTo>
                      <a:lnTo>
                        <a:pt x="134" y="11"/>
                      </a:lnTo>
                      <a:lnTo>
                        <a:pt x="132" y="6"/>
                      </a:lnTo>
                      <a:lnTo>
                        <a:pt x="127" y="3"/>
                      </a:lnTo>
                      <a:lnTo>
                        <a:pt x="123" y="0"/>
                      </a:lnTo>
                      <a:lnTo>
                        <a:pt x="118" y="0"/>
                      </a:lnTo>
                      <a:lnTo>
                        <a:pt x="113" y="0"/>
                      </a:lnTo>
                      <a:lnTo>
                        <a:pt x="109" y="0"/>
                      </a:lnTo>
                      <a:lnTo>
                        <a:pt x="104" y="0"/>
                      </a:lnTo>
                      <a:lnTo>
                        <a:pt x="99" y="0"/>
                      </a:lnTo>
                      <a:lnTo>
                        <a:pt x="93" y="3"/>
                      </a:lnTo>
                      <a:lnTo>
                        <a:pt x="89" y="6"/>
                      </a:lnTo>
                      <a:lnTo>
                        <a:pt x="84" y="8"/>
                      </a:lnTo>
                      <a:lnTo>
                        <a:pt x="79" y="12"/>
                      </a:lnTo>
                      <a:lnTo>
                        <a:pt x="70" y="20"/>
                      </a:lnTo>
                      <a:lnTo>
                        <a:pt x="65" y="23"/>
                      </a:lnTo>
                      <a:lnTo>
                        <a:pt x="59" y="28"/>
                      </a:lnTo>
                      <a:lnTo>
                        <a:pt x="56" y="33"/>
                      </a:lnTo>
                      <a:lnTo>
                        <a:pt x="51" y="36"/>
                      </a:lnTo>
                      <a:lnTo>
                        <a:pt x="47" y="41"/>
                      </a:lnTo>
                      <a:lnTo>
                        <a:pt x="44" y="45"/>
                      </a:lnTo>
                      <a:lnTo>
                        <a:pt x="39" y="50"/>
                      </a:lnTo>
                      <a:lnTo>
                        <a:pt x="34" y="55"/>
                      </a:lnTo>
                      <a:lnTo>
                        <a:pt x="30" y="59"/>
                      </a:lnTo>
                      <a:lnTo>
                        <a:pt x="28" y="64"/>
                      </a:lnTo>
                      <a:lnTo>
                        <a:pt x="23" y="69"/>
                      </a:lnTo>
                      <a:lnTo>
                        <a:pt x="20" y="73"/>
                      </a:lnTo>
                      <a:lnTo>
                        <a:pt x="19" y="78"/>
                      </a:lnTo>
                      <a:lnTo>
                        <a:pt x="14" y="83"/>
                      </a:lnTo>
                      <a:lnTo>
                        <a:pt x="12" y="89"/>
                      </a:lnTo>
                      <a:lnTo>
                        <a:pt x="9" y="94"/>
                      </a:lnTo>
                      <a:lnTo>
                        <a:pt x="8" y="98"/>
                      </a:lnTo>
                      <a:lnTo>
                        <a:pt x="6" y="103"/>
                      </a:lnTo>
                      <a:lnTo>
                        <a:pt x="3" y="108"/>
                      </a:lnTo>
                      <a:lnTo>
                        <a:pt x="2" y="112"/>
                      </a:lnTo>
                      <a:lnTo>
                        <a:pt x="0" y="117"/>
                      </a:lnTo>
                      <a:lnTo>
                        <a:pt x="5" y="115"/>
                      </a:lnTo>
                      <a:lnTo>
                        <a:pt x="8" y="111"/>
                      </a:lnTo>
                      <a:lnTo>
                        <a:pt x="12" y="108"/>
                      </a:lnTo>
                      <a:lnTo>
                        <a:pt x="17" y="105"/>
                      </a:lnTo>
                      <a:lnTo>
                        <a:pt x="22" y="101"/>
                      </a:lnTo>
                      <a:lnTo>
                        <a:pt x="26" y="100"/>
                      </a:lnTo>
                      <a:lnTo>
                        <a:pt x="31" y="97"/>
                      </a:lnTo>
                      <a:lnTo>
                        <a:pt x="34" y="92"/>
                      </a:lnTo>
                      <a:lnTo>
                        <a:pt x="37" y="87"/>
                      </a:lnTo>
                      <a:lnTo>
                        <a:pt x="42" y="84"/>
                      </a:lnTo>
                      <a:lnTo>
                        <a:pt x="47" y="78"/>
                      </a:lnTo>
                      <a:lnTo>
                        <a:pt x="51" y="73"/>
                      </a:lnTo>
                      <a:lnTo>
                        <a:pt x="56" y="69"/>
                      </a:lnTo>
                      <a:lnTo>
                        <a:pt x="61" y="66"/>
                      </a:lnTo>
                      <a:lnTo>
                        <a:pt x="64" y="61"/>
                      </a:lnTo>
                      <a:lnTo>
                        <a:pt x="68" y="58"/>
                      </a:lnTo>
                      <a:lnTo>
                        <a:pt x="73" y="55"/>
                      </a:lnTo>
                      <a:lnTo>
                        <a:pt x="79" y="50"/>
                      </a:lnTo>
                      <a:lnTo>
                        <a:pt x="86" y="44"/>
                      </a:lnTo>
                      <a:lnTo>
                        <a:pt x="90" y="41"/>
                      </a:lnTo>
                      <a:lnTo>
                        <a:pt x="96" y="37"/>
                      </a:lnTo>
                      <a:lnTo>
                        <a:pt x="101" y="34"/>
                      </a:lnTo>
                      <a:lnTo>
                        <a:pt x="107" y="30"/>
                      </a:lnTo>
                      <a:lnTo>
                        <a:pt x="112" y="27"/>
                      </a:lnTo>
                      <a:lnTo>
                        <a:pt x="117" y="25"/>
                      </a:lnTo>
                      <a:lnTo>
                        <a:pt x="121" y="23"/>
                      </a:lnTo>
                      <a:lnTo>
                        <a:pt x="126" y="27"/>
                      </a:lnTo>
                      <a:lnTo>
                        <a:pt x="129" y="33"/>
                      </a:lnTo>
                      <a:lnTo>
                        <a:pt x="134" y="36"/>
                      </a:lnTo>
                      <a:lnTo>
                        <a:pt x="135" y="41"/>
                      </a:lnTo>
                      <a:lnTo>
                        <a:pt x="138" y="45"/>
                      </a:lnTo>
                      <a:lnTo>
                        <a:pt x="141" y="50"/>
                      </a:lnTo>
                      <a:lnTo>
                        <a:pt x="145" y="55"/>
                      </a:lnTo>
                      <a:lnTo>
                        <a:pt x="148" y="59"/>
                      </a:lnTo>
                      <a:lnTo>
                        <a:pt x="152" y="64"/>
                      </a:lnTo>
                      <a:lnTo>
                        <a:pt x="155" y="69"/>
                      </a:lnTo>
                      <a:lnTo>
                        <a:pt x="159" y="73"/>
                      </a:lnTo>
                      <a:lnTo>
                        <a:pt x="162" y="78"/>
                      </a:lnTo>
                      <a:lnTo>
                        <a:pt x="165" y="83"/>
                      </a:lnTo>
                      <a:lnTo>
                        <a:pt x="168" y="87"/>
                      </a:lnTo>
                      <a:lnTo>
                        <a:pt x="171" y="92"/>
                      </a:lnTo>
                      <a:lnTo>
                        <a:pt x="174" y="97"/>
                      </a:lnTo>
                      <a:lnTo>
                        <a:pt x="177" y="101"/>
                      </a:lnTo>
                      <a:lnTo>
                        <a:pt x="179" y="106"/>
                      </a:lnTo>
                      <a:lnTo>
                        <a:pt x="182" y="111"/>
                      </a:lnTo>
                      <a:lnTo>
                        <a:pt x="185" y="115"/>
                      </a:lnTo>
                      <a:lnTo>
                        <a:pt x="180" y="72"/>
                      </a:lnTo>
                    </a:path>
                  </a:pathLst>
                </a:custGeom>
                <a:solidFill>
                  <a:srgbClr val="00CC00"/>
                </a:solidFill>
                <a:ln w="12700" cap="rnd">
                  <a:solidFill>
                    <a:srgbClr val="00CC00"/>
                  </a:solidFill>
                  <a:round/>
                  <a:headEnd/>
                  <a:tailEnd/>
                </a:ln>
              </p:spPr>
              <p:txBody>
                <a:bodyPr/>
                <a:lstStyle/>
                <a:p>
                  <a:endParaRPr lang="en-US"/>
                </a:p>
              </p:txBody>
            </p:sp>
            <p:sp>
              <p:nvSpPr>
                <p:cNvPr id="3202" name="Freeform 923"/>
                <p:cNvSpPr>
                  <a:spLocks/>
                </p:cNvSpPr>
                <p:nvPr/>
              </p:nvSpPr>
              <p:spPr bwMode="auto">
                <a:xfrm>
                  <a:off x="4081" y="2002"/>
                  <a:ext cx="110" cy="70"/>
                </a:xfrm>
                <a:custGeom>
                  <a:avLst/>
                  <a:gdLst>
                    <a:gd name="T0" fmla="*/ 10 w 110"/>
                    <a:gd name="T1" fmla="*/ 39 h 70"/>
                    <a:gd name="T2" fmla="*/ 14 w 110"/>
                    <a:gd name="T3" fmla="*/ 33 h 70"/>
                    <a:gd name="T4" fmla="*/ 16 w 110"/>
                    <a:gd name="T5" fmla="*/ 28 h 70"/>
                    <a:gd name="T6" fmla="*/ 19 w 110"/>
                    <a:gd name="T7" fmla="*/ 21 h 70"/>
                    <a:gd name="T8" fmla="*/ 24 w 110"/>
                    <a:gd name="T9" fmla="*/ 15 h 70"/>
                    <a:gd name="T10" fmla="*/ 27 w 110"/>
                    <a:gd name="T11" fmla="*/ 9 h 70"/>
                    <a:gd name="T12" fmla="*/ 31 w 110"/>
                    <a:gd name="T13" fmla="*/ 4 h 70"/>
                    <a:gd name="T14" fmla="*/ 37 w 110"/>
                    <a:gd name="T15" fmla="*/ 0 h 70"/>
                    <a:gd name="T16" fmla="*/ 42 w 110"/>
                    <a:gd name="T17" fmla="*/ 0 h 70"/>
                    <a:gd name="T18" fmla="*/ 48 w 110"/>
                    <a:gd name="T19" fmla="*/ 0 h 70"/>
                    <a:gd name="T20" fmla="*/ 54 w 110"/>
                    <a:gd name="T21" fmla="*/ 2 h 70"/>
                    <a:gd name="T22" fmla="*/ 60 w 110"/>
                    <a:gd name="T23" fmla="*/ 5 h 70"/>
                    <a:gd name="T24" fmla="*/ 68 w 110"/>
                    <a:gd name="T25" fmla="*/ 12 h 70"/>
                    <a:gd name="T26" fmla="*/ 74 w 110"/>
                    <a:gd name="T27" fmla="*/ 17 h 70"/>
                    <a:gd name="T28" fmla="*/ 79 w 110"/>
                    <a:gd name="T29" fmla="*/ 21 h 70"/>
                    <a:gd name="T30" fmla="*/ 83 w 110"/>
                    <a:gd name="T31" fmla="*/ 27 h 70"/>
                    <a:gd name="T32" fmla="*/ 89 w 110"/>
                    <a:gd name="T33" fmla="*/ 32 h 70"/>
                    <a:gd name="T34" fmla="*/ 93 w 110"/>
                    <a:gd name="T35" fmla="*/ 38 h 70"/>
                    <a:gd name="T36" fmla="*/ 97 w 110"/>
                    <a:gd name="T37" fmla="*/ 43 h 70"/>
                    <a:gd name="T38" fmla="*/ 101 w 110"/>
                    <a:gd name="T39" fmla="*/ 49 h 70"/>
                    <a:gd name="T40" fmla="*/ 104 w 110"/>
                    <a:gd name="T41" fmla="*/ 55 h 70"/>
                    <a:gd name="T42" fmla="*/ 105 w 110"/>
                    <a:gd name="T43" fmla="*/ 61 h 70"/>
                    <a:gd name="T44" fmla="*/ 108 w 110"/>
                    <a:gd name="T45" fmla="*/ 66 h 70"/>
                    <a:gd name="T46" fmla="*/ 106 w 110"/>
                    <a:gd name="T47" fmla="*/ 68 h 70"/>
                    <a:gd name="T48" fmla="*/ 102 w 110"/>
                    <a:gd name="T49" fmla="*/ 63 h 70"/>
                    <a:gd name="T50" fmla="*/ 96 w 110"/>
                    <a:gd name="T51" fmla="*/ 60 h 70"/>
                    <a:gd name="T52" fmla="*/ 91 w 110"/>
                    <a:gd name="T53" fmla="*/ 57 h 70"/>
                    <a:gd name="T54" fmla="*/ 87 w 110"/>
                    <a:gd name="T55" fmla="*/ 52 h 70"/>
                    <a:gd name="T56" fmla="*/ 82 w 110"/>
                    <a:gd name="T57" fmla="*/ 46 h 70"/>
                    <a:gd name="T58" fmla="*/ 76 w 110"/>
                    <a:gd name="T59" fmla="*/ 40 h 70"/>
                    <a:gd name="T60" fmla="*/ 71 w 110"/>
                    <a:gd name="T61" fmla="*/ 36 h 70"/>
                    <a:gd name="T62" fmla="*/ 66 w 110"/>
                    <a:gd name="T63" fmla="*/ 32 h 70"/>
                    <a:gd name="T64" fmla="*/ 59 w 110"/>
                    <a:gd name="T65" fmla="*/ 26 h 70"/>
                    <a:gd name="T66" fmla="*/ 52 w 110"/>
                    <a:gd name="T67" fmla="*/ 22 h 70"/>
                    <a:gd name="T68" fmla="*/ 46 w 110"/>
                    <a:gd name="T69" fmla="*/ 17 h 70"/>
                    <a:gd name="T70" fmla="*/ 40 w 110"/>
                    <a:gd name="T71" fmla="*/ 15 h 70"/>
                    <a:gd name="T72" fmla="*/ 35 w 110"/>
                    <a:gd name="T73" fmla="*/ 16 h 70"/>
                    <a:gd name="T74" fmla="*/ 30 w 110"/>
                    <a:gd name="T75" fmla="*/ 21 h 70"/>
                    <a:gd name="T76" fmla="*/ 27 w 110"/>
                    <a:gd name="T77" fmla="*/ 27 h 70"/>
                    <a:gd name="T78" fmla="*/ 24 w 110"/>
                    <a:gd name="T79" fmla="*/ 32 h 70"/>
                    <a:gd name="T80" fmla="*/ 19 w 110"/>
                    <a:gd name="T81" fmla="*/ 38 h 70"/>
                    <a:gd name="T82" fmla="*/ 16 w 110"/>
                    <a:gd name="T83" fmla="*/ 43 h 70"/>
                    <a:gd name="T84" fmla="*/ 12 w 110"/>
                    <a:gd name="T85" fmla="*/ 49 h 70"/>
                    <a:gd name="T86" fmla="*/ 8 w 110"/>
                    <a:gd name="T87" fmla="*/ 54 h 70"/>
                    <a:gd name="T88" fmla="*/ 5 w 110"/>
                    <a:gd name="T89" fmla="*/ 60 h 70"/>
                    <a:gd name="T90" fmla="*/ 2 w 110"/>
                    <a:gd name="T91" fmla="*/ 65 h 70"/>
                    <a:gd name="T92" fmla="*/ 3 w 110"/>
                    <a:gd name="T93" fmla="*/ 42 h 7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10"/>
                    <a:gd name="T142" fmla="*/ 0 h 70"/>
                    <a:gd name="T143" fmla="*/ 110 w 110"/>
                    <a:gd name="T144" fmla="*/ 70 h 7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10" h="70">
                      <a:moveTo>
                        <a:pt x="8" y="41"/>
                      </a:moveTo>
                      <a:lnTo>
                        <a:pt x="10" y="39"/>
                      </a:lnTo>
                      <a:lnTo>
                        <a:pt x="12" y="36"/>
                      </a:lnTo>
                      <a:lnTo>
                        <a:pt x="14" y="33"/>
                      </a:lnTo>
                      <a:lnTo>
                        <a:pt x="15" y="30"/>
                      </a:lnTo>
                      <a:lnTo>
                        <a:pt x="16" y="28"/>
                      </a:lnTo>
                      <a:lnTo>
                        <a:pt x="17" y="25"/>
                      </a:lnTo>
                      <a:lnTo>
                        <a:pt x="19" y="21"/>
                      </a:lnTo>
                      <a:lnTo>
                        <a:pt x="21" y="18"/>
                      </a:lnTo>
                      <a:lnTo>
                        <a:pt x="24" y="15"/>
                      </a:lnTo>
                      <a:lnTo>
                        <a:pt x="26" y="12"/>
                      </a:lnTo>
                      <a:lnTo>
                        <a:pt x="27" y="9"/>
                      </a:lnTo>
                      <a:lnTo>
                        <a:pt x="30" y="6"/>
                      </a:lnTo>
                      <a:lnTo>
                        <a:pt x="31" y="4"/>
                      </a:lnTo>
                      <a:lnTo>
                        <a:pt x="34" y="2"/>
                      </a:lnTo>
                      <a:lnTo>
                        <a:pt x="37" y="0"/>
                      </a:lnTo>
                      <a:lnTo>
                        <a:pt x="39" y="0"/>
                      </a:lnTo>
                      <a:lnTo>
                        <a:pt x="42" y="0"/>
                      </a:lnTo>
                      <a:lnTo>
                        <a:pt x="45" y="0"/>
                      </a:lnTo>
                      <a:lnTo>
                        <a:pt x="48" y="0"/>
                      </a:lnTo>
                      <a:lnTo>
                        <a:pt x="50" y="0"/>
                      </a:lnTo>
                      <a:lnTo>
                        <a:pt x="54" y="2"/>
                      </a:lnTo>
                      <a:lnTo>
                        <a:pt x="57" y="4"/>
                      </a:lnTo>
                      <a:lnTo>
                        <a:pt x="60" y="5"/>
                      </a:lnTo>
                      <a:lnTo>
                        <a:pt x="62" y="7"/>
                      </a:lnTo>
                      <a:lnTo>
                        <a:pt x="68" y="12"/>
                      </a:lnTo>
                      <a:lnTo>
                        <a:pt x="71" y="14"/>
                      </a:lnTo>
                      <a:lnTo>
                        <a:pt x="74" y="17"/>
                      </a:lnTo>
                      <a:lnTo>
                        <a:pt x="76" y="19"/>
                      </a:lnTo>
                      <a:lnTo>
                        <a:pt x="79" y="21"/>
                      </a:lnTo>
                      <a:lnTo>
                        <a:pt x="82" y="24"/>
                      </a:lnTo>
                      <a:lnTo>
                        <a:pt x="83" y="27"/>
                      </a:lnTo>
                      <a:lnTo>
                        <a:pt x="86" y="29"/>
                      </a:lnTo>
                      <a:lnTo>
                        <a:pt x="89" y="32"/>
                      </a:lnTo>
                      <a:lnTo>
                        <a:pt x="92" y="35"/>
                      </a:lnTo>
                      <a:lnTo>
                        <a:pt x="93" y="38"/>
                      </a:lnTo>
                      <a:lnTo>
                        <a:pt x="95" y="40"/>
                      </a:lnTo>
                      <a:lnTo>
                        <a:pt x="97" y="43"/>
                      </a:lnTo>
                      <a:lnTo>
                        <a:pt x="98" y="46"/>
                      </a:lnTo>
                      <a:lnTo>
                        <a:pt x="101" y="49"/>
                      </a:lnTo>
                      <a:lnTo>
                        <a:pt x="102" y="52"/>
                      </a:lnTo>
                      <a:lnTo>
                        <a:pt x="104" y="55"/>
                      </a:lnTo>
                      <a:lnTo>
                        <a:pt x="104" y="58"/>
                      </a:lnTo>
                      <a:lnTo>
                        <a:pt x="105" y="61"/>
                      </a:lnTo>
                      <a:lnTo>
                        <a:pt x="107" y="63"/>
                      </a:lnTo>
                      <a:lnTo>
                        <a:pt x="108" y="66"/>
                      </a:lnTo>
                      <a:lnTo>
                        <a:pt x="109" y="69"/>
                      </a:lnTo>
                      <a:lnTo>
                        <a:pt x="106" y="68"/>
                      </a:lnTo>
                      <a:lnTo>
                        <a:pt x="104" y="65"/>
                      </a:lnTo>
                      <a:lnTo>
                        <a:pt x="102" y="63"/>
                      </a:lnTo>
                      <a:lnTo>
                        <a:pt x="99" y="62"/>
                      </a:lnTo>
                      <a:lnTo>
                        <a:pt x="96" y="60"/>
                      </a:lnTo>
                      <a:lnTo>
                        <a:pt x="93" y="59"/>
                      </a:lnTo>
                      <a:lnTo>
                        <a:pt x="91" y="57"/>
                      </a:lnTo>
                      <a:lnTo>
                        <a:pt x="89" y="54"/>
                      </a:lnTo>
                      <a:lnTo>
                        <a:pt x="87" y="52"/>
                      </a:lnTo>
                      <a:lnTo>
                        <a:pt x="84" y="50"/>
                      </a:lnTo>
                      <a:lnTo>
                        <a:pt x="82" y="46"/>
                      </a:lnTo>
                      <a:lnTo>
                        <a:pt x="79" y="43"/>
                      </a:lnTo>
                      <a:lnTo>
                        <a:pt x="76" y="40"/>
                      </a:lnTo>
                      <a:lnTo>
                        <a:pt x="73" y="39"/>
                      </a:lnTo>
                      <a:lnTo>
                        <a:pt x="71" y="36"/>
                      </a:lnTo>
                      <a:lnTo>
                        <a:pt x="69" y="34"/>
                      </a:lnTo>
                      <a:lnTo>
                        <a:pt x="66" y="32"/>
                      </a:lnTo>
                      <a:lnTo>
                        <a:pt x="62" y="29"/>
                      </a:lnTo>
                      <a:lnTo>
                        <a:pt x="59" y="26"/>
                      </a:lnTo>
                      <a:lnTo>
                        <a:pt x="56" y="24"/>
                      </a:lnTo>
                      <a:lnTo>
                        <a:pt x="52" y="22"/>
                      </a:lnTo>
                      <a:lnTo>
                        <a:pt x="49" y="20"/>
                      </a:lnTo>
                      <a:lnTo>
                        <a:pt x="46" y="17"/>
                      </a:lnTo>
                      <a:lnTo>
                        <a:pt x="43" y="16"/>
                      </a:lnTo>
                      <a:lnTo>
                        <a:pt x="40" y="15"/>
                      </a:lnTo>
                      <a:lnTo>
                        <a:pt x="38" y="14"/>
                      </a:lnTo>
                      <a:lnTo>
                        <a:pt x="35" y="16"/>
                      </a:lnTo>
                      <a:lnTo>
                        <a:pt x="33" y="19"/>
                      </a:lnTo>
                      <a:lnTo>
                        <a:pt x="30" y="21"/>
                      </a:lnTo>
                      <a:lnTo>
                        <a:pt x="29" y="24"/>
                      </a:lnTo>
                      <a:lnTo>
                        <a:pt x="27" y="27"/>
                      </a:lnTo>
                      <a:lnTo>
                        <a:pt x="26" y="29"/>
                      </a:lnTo>
                      <a:lnTo>
                        <a:pt x="24" y="32"/>
                      </a:lnTo>
                      <a:lnTo>
                        <a:pt x="22" y="35"/>
                      </a:lnTo>
                      <a:lnTo>
                        <a:pt x="19" y="38"/>
                      </a:lnTo>
                      <a:lnTo>
                        <a:pt x="17" y="40"/>
                      </a:lnTo>
                      <a:lnTo>
                        <a:pt x="16" y="43"/>
                      </a:lnTo>
                      <a:lnTo>
                        <a:pt x="14" y="46"/>
                      </a:lnTo>
                      <a:lnTo>
                        <a:pt x="12" y="49"/>
                      </a:lnTo>
                      <a:lnTo>
                        <a:pt x="10" y="52"/>
                      </a:lnTo>
                      <a:lnTo>
                        <a:pt x="8" y="54"/>
                      </a:lnTo>
                      <a:lnTo>
                        <a:pt x="6" y="57"/>
                      </a:lnTo>
                      <a:lnTo>
                        <a:pt x="5" y="60"/>
                      </a:lnTo>
                      <a:lnTo>
                        <a:pt x="4" y="63"/>
                      </a:lnTo>
                      <a:lnTo>
                        <a:pt x="2" y="65"/>
                      </a:lnTo>
                      <a:lnTo>
                        <a:pt x="0" y="68"/>
                      </a:lnTo>
                      <a:lnTo>
                        <a:pt x="3" y="42"/>
                      </a:lnTo>
                    </a:path>
                  </a:pathLst>
                </a:custGeom>
                <a:solidFill>
                  <a:srgbClr val="00CC00"/>
                </a:solidFill>
                <a:ln w="12700" cap="rnd">
                  <a:solidFill>
                    <a:srgbClr val="00CC00"/>
                  </a:solidFill>
                  <a:round/>
                  <a:headEnd/>
                  <a:tailEnd/>
                </a:ln>
              </p:spPr>
              <p:txBody>
                <a:bodyPr/>
                <a:lstStyle/>
                <a:p>
                  <a:endParaRPr lang="en-US"/>
                </a:p>
              </p:txBody>
            </p:sp>
            <p:sp>
              <p:nvSpPr>
                <p:cNvPr id="3203" name="Freeform 924"/>
                <p:cNvSpPr>
                  <a:spLocks/>
                </p:cNvSpPr>
                <p:nvPr/>
              </p:nvSpPr>
              <p:spPr bwMode="auto">
                <a:xfrm>
                  <a:off x="3918" y="2049"/>
                  <a:ext cx="152" cy="95"/>
                </a:xfrm>
                <a:custGeom>
                  <a:avLst/>
                  <a:gdLst>
                    <a:gd name="T0" fmla="*/ 137 w 152"/>
                    <a:gd name="T1" fmla="*/ 53 h 95"/>
                    <a:gd name="T2" fmla="*/ 132 w 152"/>
                    <a:gd name="T3" fmla="*/ 45 h 95"/>
                    <a:gd name="T4" fmla="*/ 128 w 152"/>
                    <a:gd name="T5" fmla="*/ 38 h 95"/>
                    <a:gd name="T6" fmla="*/ 124 w 152"/>
                    <a:gd name="T7" fmla="*/ 29 h 95"/>
                    <a:gd name="T8" fmla="*/ 118 w 152"/>
                    <a:gd name="T9" fmla="*/ 20 h 95"/>
                    <a:gd name="T10" fmla="*/ 113 w 152"/>
                    <a:gd name="T11" fmla="*/ 13 h 95"/>
                    <a:gd name="T12" fmla="*/ 108 w 152"/>
                    <a:gd name="T13" fmla="*/ 5 h 95"/>
                    <a:gd name="T14" fmla="*/ 100 w 152"/>
                    <a:gd name="T15" fmla="*/ 0 h 95"/>
                    <a:gd name="T16" fmla="*/ 93 w 152"/>
                    <a:gd name="T17" fmla="*/ 0 h 95"/>
                    <a:gd name="T18" fmla="*/ 85 w 152"/>
                    <a:gd name="T19" fmla="*/ 0 h 95"/>
                    <a:gd name="T20" fmla="*/ 76 w 152"/>
                    <a:gd name="T21" fmla="*/ 3 h 95"/>
                    <a:gd name="T22" fmla="*/ 69 w 152"/>
                    <a:gd name="T23" fmla="*/ 6 h 95"/>
                    <a:gd name="T24" fmla="*/ 57 w 152"/>
                    <a:gd name="T25" fmla="*/ 16 h 95"/>
                    <a:gd name="T26" fmla="*/ 48 w 152"/>
                    <a:gd name="T27" fmla="*/ 23 h 95"/>
                    <a:gd name="T28" fmla="*/ 42 w 152"/>
                    <a:gd name="T29" fmla="*/ 29 h 95"/>
                    <a:gd name="T30" fmla="*/ 36 w 152"/>
                    <a:gd name="T31" fmla="*/ 36 h 95"/>
                    <a:gd name="T32" fmla="*/ 28 w 152"/>
                    <a:gd name="T33" fmla="*/ 44 h 95"/>
                    <a:gd name="T34" fmla="*/ 23 w 152"/>
                    <a:gd name="T35" fmla="*/ 51 h 95"/>
                    <a:gd name="T36" fmla="*/ 16 w 152"/>
                    <a:gd name="T37" fmla="*/ 59 h 95"/>
                    <a:gd name="T38" fmla="*/ 11 w 152"/>
                    <a:gd name="T39" fmla="*/ 66 h 95"/>
                    <a:gd name="T40" fmla="*/ 8 w 152"/>
                    <a:gd name="T41" fmla="*/ 75 h 95"/>
                    <a:gd name="T42" fmla="*/ 5 w 152"/>
                    <a:gd name="T43" fmla="*/ 83 h 95"/>
                    <a:gd name="T44" fmla="*/ 1 w 152"/>
                    <a:gd name="T45" fmla="*/ 90 h 95"/>
                    <a:gd name="T46" fmla="*/ 4 w 152"/>
                    <a:gd name="T47" fmla="*/ 93 h 95"/>
                    <a:gd name="T48" fmla="*/ 10 w 152"/>
                    <a:gd name="T49" fmla="*/ 86 h 95"/>
                    <a:gd name="T50" fmla="*/ 18 w 152"/>
                    <a:gd name="T51" fmla="*/ 81 h 95"/>
                    <a:gd name="T52" fmla="*/ 25 w 152"/>
                    <a:gd name="T53" fmla="*/ 78 h 95"/>
                    <a:gd name="T54" fmla="*/ 30 w 152"/>
                    <a:gd name="T55" fmla="*/ 70 h 95"/>
                    <a:gd name="T56" fmla="*/ 38 w 152"/>
                    <a:gd name="T57" fmla="*/ 63 h 95"/>
                    <a:gd name="T58" fmla="*/ 46 w 152"/>
                    <a:gd name="T59" fmla="*/ 55 h 95"/>
                    <a:gd name="T60" fmla="*/ 52 w 152"/>
                    <a:gd name="T61" fmla="*/ 49 h 95"/>
                    <a:gd name="T62" fmla="*/ 60 w 152"/>
                    <a:gd name="T63" fmla="*/ 44 h 95"/>
                    <a:gd name="T64" fmla="*/ 70 w 152"/>
                    <a:gd name="T65" fmla="*/ 35 h 95"/>
                    <a:gd name="T66" fmla="*/ 79 w 152"/>
                    <a:gd name="T67" fmla="*/ 30 h 95"/>
                    <a:gd name="T68" fmla="*/ 88 w 152"/>
                    <a:gd name="T69" fmla="*/ 24 h 95"/>
                    <a:gd name="T70" fmla="*/ 95 w 152"/>
                    <a:gd name="T71" fmla="*/ 20 h 95"/>
                    <a:gd name="T72" fmla="*/ 103 w 152"/>
                    <a:gd name="T73" fmla="*/ 21 h 95"/>
                    <a:gd name="T74" fmla="*/ 109 w 152"/>
                    <a:gd name="T75" fmla="*/ 29 h 95"/>
                    <a:gd name="T76" fmla="*/ 113 w 152"/>
                    <a:gd name="T77" fmla="*/ 36 h 95"/>
                    <a:gd name="T78" fmla="*/ 118 w 152"/>
                    <a:gd name="T79" fmla="*/ 44 h 95"/>
                    <a:gd name="T80" fmla="*/ 124 w 152"/>
                    <a:gd name="T81" fmla="*/ 51 h 95"/>
                    <a:gd name="T82" fmla="*/ 129 w 152"/>
                    <a:gd name="T83" fmla="*/ 59 h 95"/>
                    <a:gd name="T84" fmla="*/ 135 w 152"/>
                    <a:gd name="T85" fmla="*/ 66 h 95"/>
                    <a:gd name="T86" fmla="*/ 140 w 152"/>
                    <a:gd name="T87" fmla="*/ 74 h 95"/>
                    <a:gd name="T88" fmla="*/ 145 w 152"/>
                    <a:gd name="T89" fmla="*/ 81 h 95"/>
                    <a:gd name="T90" fmla="*/ 148 w 152"/>
                    <a:gd name="T91" fmla="*/ 89 h 95"/>
                    <a:gd name="T92" fmla="*/ 147 w 152"/>
                    <a:gd name="T93" fmla="*/ 58 h 9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52"/>
                    <a:gd name="T142" fmla="*/ 0 h 95"/>
                    <a:gd name="T143" fmla="*/ 152 w 152"/>
                    <a:gd name="T144" fmla="*/ 95 h 95"/>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52" h="95">
                      <a:moveTo>
                        <a:pt x="140" y="56"/>
                      </a:moveTo>
                      <a:lnTo>
                        <a:pt x="137" y="53"/>
                      </a:lnTo>
                      <a:lnTo>
                        <a:pt x="135" y="49"/>
                      </a:lnTo>
                      <a:lnTo>
                        <a:pt x="132" y="45"/>
                      </a:lnTo>
                      <a:lnTo>
                        <a:pt x="131" y="41"/>
                      </a:lnTo>
                      <a:lnTo>
                        <a:pt x="128" y="38"/>
                      </a:lnTo>
                      <a:lnTo>
                        <a:pt x="127" y="34"/>
                      </a:lnTo>
                      <a:lnTo>
                        <a:pt x="124" y="29"/>
                      </a:lnTo>
                      <a:lnTo>
                        <a:pt x="122" y="25"/>
                      </a:lnTo>
                      <a:lnTo>
                        <a:pt x="118" y="20"/>
                      </a:lnTo>
                      <a:lnTo>
                        <a:pt x="115" y="16"/>
                      </a:lnTo>
                      <a:lnTo>
                        <a:pt x="113" y="13"/>
                      </a:lnTo>
                      <a:lnTo>
                        <a:pt x="109" y="9"/>
                      </a:lnTo>
                      <a:lnTo>
                        <a:pt x="108" y="5"/>
                      </a:lnTo>
                      <a:lnTo>
                        <a:pt x="104" y="3"/>
                      </a:lnTo>
                      <a:lnTo>
                        <a:pt x="100" y="0"/>
                      </a:lnTo>
                      <a:lnTo>
                        <a:pt x="96" y="0"/>
                      </a:lnTo>
                      <a:lnTo>
                        <a:pt x="93" y="0"/>
                      </a:lnTo>
                      <a:lnTo>
                        <a:pt x="89" y="0"/>
                      </a:lnTo>
                      <a:lnTo>
                        <a:pt x="85" y="0"/>
                      </a:lnTo>
                      <a:lnTo>
                        <a:pt x="81" y="0"/>
                      </a:lnTo>
                      <a:lnTo>
                        <a:pt x="76" y="3"/>
                      </a:lnTo>
                      <a:lnTo>
                        <a:pt x="72" y="5"/>
                      </a:lnTo>
                      <a:lnTo>
                        <a:pt x="69" y="6"/>
                      </a:lnTo>
                      <a:lnTo>
                        <a:pt x="65" y="10"/>
                      </a:lnTo>
                      <a:lnTo>
                        <a:pt x="57" y="16"/>
                      </a:lnTo>
                      <a:lnTo>
                        <a:pt x="53" y="19"/>
                      </a:lnTo>
                      <a:lnTo>
                        <a:pt x="48" y="23"/>
                      </a:lnTo>
                      <a:lnTo>
                        <a:pt x="46" y="26"/>
                      </a:lnTo>
                      <a:lnTo>
                        <a:pt x="42" y="29"/>
                      </a:lnTo>
                      <a:lnTo>
                        <a:pt x="38" y="33"/>
                      </a:lnTo>
                      <a:lnTo>
                        <a:pt x="36" y="36"/>
                      </a:lnTo>
                      <a:lnTo>
                        <a:pt x="32" y="40"/>
                      </a:lnTo>
                      <a:lnTo>
                        <a:pt x="28" y="44"/>
                      </a:lnTo>
                      <a:lnTo>
                        <a:pt x="24" y="48"/>
                      </a:lnTo>
                      <a:lnTo>
                        <a:pt x="23" y="51"/>
                      </a:lnTo>
                      <a:lnTo>
                        <a:pt x="19" y="55"/>
                      </a:lnTo>
                      <a:lnTo>
                        <a:pt x="16" y="59"/>
                      </a:lnTo>
                      <a:lnTo>
                        <a:pt x="15" y="63"/>
                      </a:lnTo>
                      <a:lnTo>
                        <a:pt x="11" y="66"/>
                      </a:lnTo>
                      <a:lnTo>
                        <a:pt x="10" y="71"/>
                      </a:lnTo>
                      <a:lnTo>
                        <a:pt x="8" y="75"/>
                      </a:lnTo>
                      <a:lnTo>
                        <a:pt x="6" y="79"/>
                      </a:lnTo>
                      <a:lnTo>
                        <a:pt x="5" y="83"/>
                      </a:lnTo>
                      <a:lnTo>
                        <a:pt x="3" y="86"/>
                      </a:lnTo>
                      <a:lnTo>
                        <a:pt x="1" y="90"/>
                      </a:lnTo>
                      <a:lnTo>
                        <a:pt x="0" y="94"/>
                      </a:lnTo>
                      <a:lnTo>
                        <a:pt x="4" y="93"/>
                      </a:lnTo>
                      <a:lnTo>
                        <a:pt x="6" y="89"/>
                      </a:lnTo>
                      <a:lnTo>
                        <a:pt x="10" y="86"/>
                      </a:lnTo>
                      <a:lnTo>
                        <a:pt x="14" y="84"/>
                      </a:lnTo>
                      <a:lnTo>
                        <a:pt x="18" y="81"/>
                      </a:lnTo>
                      <a:lnTo>
                        <a:pt x="22" y="80"/>
                      </a:lnTo>
                      <a:lnTo>
                        <a:pt x="25" y="78"/>
                      </a:lnTo>
                      <a:lnTo>
                        <a:pt x="28" y="74"/>
                      </a:lnTo>
                      <a:lnTo>
                        <a:pt x="30" y="70"/>
                      </a:lnTo>
                      <a:lnTo>
                        <a:pt x="34" y="68"/>
                      </a:lnTo>
                      <a:lnTo>
                        <a:pt x="38" y="63"/>
                      </a:lnTo>
                      <a:lnTo>
                        <a:pt x="42" y="59"/>
                      </a:lnTo>
                      <a:lnTo>
                        <a:pt x="46" y="55"/>
                      </a:lnTo>
                      <a:lnTo>
                        <a:pt x="49" y="53"/>
                      </a:lnTo>
                      <a:lnTo>
                        <a:pt x="52" y="49"/>
                      </a:lnTo>
                      <a:lnTo>
                        <a:pt x="56" y="46"/>
                      </a:lnTo>
                      <a:lnTo>
                        <a:pt x="60" y="44"/>
                      </a:lnTo>
                      <a:lnTo>
                        <a:pt x="65" y="40"/>
                      </a:lnTo>
                      <a:lnTo>
                        <a:pt x="70" y="35"/>
                      </a:lnTo>
                      <a:lnTo>
                        <a:pt x="74" y="33"/>
                      </a:lnTo>
                      <a:lnTo>
                        <a:pt x="79" y="30"/>
                      </a:lnTo>
                      <a:lnTo>
                        <a:pt x="82" y="28"/>
                      </a:lnTo>
                      <a:lnTo>
                        <a:pt x="88" y="24"/>
                      </a:lnTo>
                      <a:lnTo>
                        <a:pt x="91" y="21"/>
                      </a:lnTo>
                      <a:lnTo>
                        <a:pt x="95" y="20"/>
                      </a:lnTo>
                      <a:lnTo>
                        <a:pt x="99" y="19"/>
                      </a:lnTo>
                      <a:lnTo>
                        <a:pt x="103" y="21"/>
                      </a:lnTo>
                      <a:lnTo>
                        <a:pt x="105" y="26"/>
                      </a:lnTo>
                      <a:lnTo>
                        <a:pt x="109" y="29"/>
                      </a:lnTo>
                      <a:lnTo>
                        <a:pt x="110" y="33"/>
                      </a:lnTo>
                      <a:lnTo>
                        <a:pt x="113" y="36"/>
                      </a:lnTo>
                      <a:lnTo>
                        <a:pt x="115" y="40"/>
                      </a:lnTo>
                      <a:lnTo>
                        <a:pt x="118" y="44"/>
                      </a:lnTo>
                      <a:lnTo>
                        <a:pt x="121" y="48"/>
                      </a:lnTo>
                      <a:lnTo>
                        <a:pt x="124" y="51"/>
                      </a:lnTo>
                      <a:lnTo>
                        <a:pt x="127" y="55"/>
                      </a:lnTo>
                      <a:lnTo>
                        <a:pt x="129" y="59"/>
                      </a:lnTo>
                      <a:lnTo>
                        <a:pt x="132" y="63"/>
                      </a:lnTo>
                      <a:lnTo>
                        <a:pt x="135" y="66"/>
                      </a:lnTo>
                      <a:lnTo>
                        <a:pt x="137" y="70"/>
                      </a:lnTo>
                      <a:lnTo>
                        <a:pt x="140" y="74"/>
                      </a:lnTo>
                      <a:lnTo>
                        <a:pt x="142" y="78"/>
                      </a:lnTo>
                      <a:lnTo>
                        <a:pt x="145" y="81"/>
                      </a:lnTo>
                      <a:lnTo>
                        <a:pt x="146" y="85"/>
                      </a:lnTo>
                      <a:lnTo>
                        <a:pt x="148" y="89"/>
                      </a:lnTo>
                      <a:lnTo>
                        <a:pt x="151" y="93"/>
                      </a:lnTo>
                      <a:lnTo>
                        <a:pt x="147" y="58"/>
                      </a:lnTo>
                    </a:path>
                  </a:pathLst>
                </a:custGeom>
                <a:solidFill>
                  <a:srgbClr val="00CC00"/>
                </a:solidFill>
                <a:ln w="12700" cap="rnd">
                  <a:solidFill>
                    <a:srgbClr val="00CC00"/>
                  </a:solidFill>
                  <a:round/>
                  <a:headEnd/>
                  <a:tailEnd/>
                </a:ln>
              </p:spPr>
              <p:txBody>
                <a:bodyPr/>
                <a:lstStyle/>
                <a:p>
                  <a:endParaRPr lang="en-US"/>
                </a:p>
              </p:txBody>
            </p:sp>
            <p:sp>
              <p:nvSpPr>
                <p:cNvPr id="3204" name="Freeform 925"/>
                <p:cNvSpPr>
                  <a:spLocks/>
                </p:cNvSpPr>
                <p:nvPr/>
              </p:nvSpPr>
              <p:spPr bwMode="auto">
                <a:xfrm>
                  <a:off x="4058" y="1965"/>
                  <a:ext cx="47" cy="605"/>
                </a:xfrm>
                <a:custGeom>
                  <a:avLst/>
                  <a:gdLst>
                    <a:gd name="T0" fmla="*/ 3 w 55"/>
                    <a:gd name="T1" fmla="*/ 11 h 776"/>
                    <a:gd name="T2" fmla="*/ 3 w 55"/>
                    <a:gd name="T3" fmla="*/ 10 h 776"/>
                    <a:gd name="T4" fmla="*/ 3 w 55"/>
                    <a:gd name="T5" fmla="*/ 9 h 776"/>
                    <a:gd name="T6" fmla="*/ 3 w 55"/>
                    <a:gd name="T7" fmla="*/ 9 h 776"/>
                    <a:gd name="T8" fmla="*/ 3 w 55"/>
                    <a:gd name="T9" fmla="*/ 9 h 776"/>
                    <a:gd name="T10" fmla="*/ 3 w 55"/>
                    <a:gd name="T11" fmla="*/ 9 h 776"/>
                    <a:gd name="T12" fmla="*/ 3 w 55"/>
                    <a:gd name="T13" fmla="*/ 8 h 776"/>
                    <a:gd name="T14" fmla="*/ 3 w 55"/>
                    <a:gd name="T15" fmla="*/ 7 h 776"/>
                    <a:gd name="T16" fmla="*/ 3 w 55"/>
                    <a:gd name="T17" fmla="*/ 7 h 776"/>
                    <a:gd name="T18" fmla="*/ 3 w 55"/>
                    <a:gd name="T19" fmla="*/ 7 h 776"/>
                    <a:gd name="T20" fmla="*/ 3 w 55"/>
                    <a:gd name="T21" fmla="*/ 7 h 776"/>
                    <a:gd name="T22" fmla="*/ 2 w 55"/>
                    <a:gd name="T23" fmla="*/ 5 h 776"/>
                    <a:gd name="T24" fmla="*/ 0 w 55"/>
                    <a:gd name="T25" fmla="*/ 5 h 776"/>
                    <a:gd name="T26" fmla="*/ 0 w 55"/>
                    <a:gd name="T27" fmla="*/ 5 h 776"/>
                    <a:gd name="T28" fmla="*/ 0 w 55"/>
                    <a:gd name="T29" fmla="*/ 4 h 776"/>
                    <a:gd name="T30" fmla="*/ 0 w 55"/>
                    <a:gd name="T31" fmla="*/ 4 h 776"/>
                    <a:gd name="T32" fmla="*/ 3 w 55"/>
                    <a:gd name="T33" fmla="*/ 4 h 776"/>
                    <a:gd name="T34" fmla="*/ 3 w 55"/>
                    <a:gd name="T35" fmla="*/ 3 h 776"/>
                    <a:gd name="T36" fmla="*/ 3 w 55"/>
                    <a:gd name="T37" fmla="*/ 3 h 776"/>
                    <a:gd name="T38" fmla="*/ 3 w 55"/>
                    <a:gd name="T39" fmla="*/ 2 h 776"/>
                    <a:gd name="T40" fmla="*/ 3 w 55"/>
                    <a:gd name="T41" fmla="*/ 2 h 776"/>
                    <a:gd name="T42" fmla="*/ 3 w 55"/>
                    <a:gd name="T43" fmla="*/ 2 h 776"/>
                    <a:gd name="T44" fmla="*/ 3 w 55"/>
                    <a:gd name="T45" fmla="*/ 2 h 776"/>
                    <a:gd name="T46" fmla="*/ 3 w 55"/>
                    <a:gd name="T47" fmla="*/ 2 h 776"/>
                    <a:gd name="T48" fmla="*/ 3 w 55"/>
                    <a:gd name="T49" fmla="*/ 2 h 776"/>
                    <a:gd name="T50" fmla="*/ 3 w 55"/>
                    <a:gd name="T51" fmla="*/ 2 h 776"/>
                    <a:gd name="T52" fmla="*/ 3 w 55"/>
                    <a:gd name="T53" fmla="*/ 2 h 776"/>
                    <a:gd name="T54" fmla="*/ 3 w 55"/>
                    <a:gd name="T55" fmla="*/ 2 h 776"/>
                    <a:gd name="T56" fmla="*/ 3 w 55"/>
                    <a:gd name="T57" fmla="*/ 2 h 776"/>
                    <a:gd name="T58" fmla="*/ 3 w 55"/>
                    <a:gd name="T59" fmla="*/ 2 h 776"/>
                    <a:gd name="T60" fmla="*/ 3 w 55"/>
                    <a:gd name="T61" fmla="*/ 2 h 776"/>
                    <a:gd name="T62" fmla="*/ 3 w 55"/>
                    <a:gd name="T63" fmla="*/ 2 h 776"/>
                    <a:gd name="T64" fmla="*/ 3 w 55"/>
                    <a:gd name="T65" fmla="*/ 2 h 776"/>
                    <a:gd name="T66" fmla="*/ 3 w 55"/>
                    <a:gd name="T67" fmla="*/ 2 h 776"/>
                    <a:gd name="T68" fmla="*/ 3 w 55"/>
                    <a:gd name="T69" fmla="*/ 2 h 776"/>
                    <a:gd name="T70" fmla="*/ 3 w 55"/>
                    <a:gd name="T71" fmla="*/ 3 h 776"/>
                    <a:gd name="T72" fmla="*/ 3 w 55"/>
                    <a:gd name="T73" fmla="*/ 3 h 776"/>
                    <a:gd name="T74" fmla="*/ 3 w 55"/>
                    <a:gd name="T75" fmla="*/ 4 h 776"/>
                    <a:gd name="T76" fmla="*/ 3 w 55"/>
                    <a:gd name="T77" fmla="*/ 4 h 776"/>
                    <a:gd name="T78" fmla="*/ 3 w 55"/>
                    <a:gd name="T79" fmla="*/ 4 h 776"/>
                    <a:gd name="T80" fmla="*/ 3 w 55"/>
                    <a:gd name="T81" fmla="*/ 5 h 776"/>
                    <a:gd name="T82" fmla="*/ 3 w 55"/>
                    <a:gd name="T83" fmla="*/ 5 h 776"/>
                    <a:gd name="T84" fmla="*/ 3 w 55"/>
                    <a:gd name="T85" fmla="*/ 5 h 776"/>
                    <a:gd name="T86" fmla="*/ 3 w 55"/>
                    <a:gd name="T87" fmla="*/ 5 h 776"/>
                    <a:gd name="T88" fmla="*/ 3 w 55"/>
                    <a:gd name="T89" fmla="*/ 7 h 776"/>
                    <a:gd name="T90" fmla="*/ 3 w 55"/>
                    <a:gd name="T91" fmla="*/ 7 h 776"/>
                    <a:gd name="T92" fmla="*/ 3 w 55"/>
                    <a:gd name="T93" fmla="*/ 7 h 776"/>
                    <a:gd name="T94" fmla="*/ 3 w 55"/>
                    <a:gd name="T95" fmla="*/ 7 h 776"/>
                    <a:gd name="T96" fmla="*/ 3 w 55"/>
                    <a:gd name="T97" fmla="*/ 7 h 776"/>
                    <a:gd name="T98" fmla="*/ 3 w 55"/>
                    <a:gd name="T99" fmla="*/ 9 h 776"/>
                    <a:gd name="T100" fmla="*/ 3 w 55"/>
                    <a:gd name="T101" fmla="*/ 9 h 776"/>
                    <a:gd name="T102" fmla="*/ 3 w 55"/>
                    <a:gd name="T103" fmla="*/ 9 h 776"/>
                    <a:gd name="T104" fmla="*/ 3 w 55"/>
                    <a:gd name="T105" fmla="*/ 9 h 776"/>
                    <a:gd name="T106" fmla="*/ 3 w 55"/>
                    <a:gd name="T107" fmla="*/ 9 h 776"/>
                    <a:gd name="T108" fmla="*/ 3 w 55"/>
                    <a:gd name="T109" fmla="*/ 9 h 776"/>
                    <a:gd name="T110" fmla="*/ 3 w 55"/>
                    <a:gd name="T111" fmla="*/ 11 h 776"/>
                    <a:gd name="T112" fmla="*/ 3 w 55"/>
                    <a:gd name="T113" fmla="*/ 11 h 776"/>
                    <a:gd name="T114" fmla="*/ 3 w 55"/>
                    <a:gd name="T115" fmla="*/ 11 h 776"/>
                    <a:gd name="T116" fmla="*/ 3 w 55"/>
                    <a:gd name="T117" fmla="*/ 12 h 776"/>
                    <a:gd name="T118" fmla="*/ 3 w 55"/>
                    <a:gd name="T119" fmla="*/ 11 h 77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55"/>
                    <a:gd name="T181" fmla="*/ 0 h 776"/>
                    <a:gd name="T182" fmla="*/ 55 w 55"/>
                    <a:gd name="T183" fmla="*/ 776 h 77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55" h="776">
                      <a:moveTo>
                        <a:pt x="21" y="751"/>
                      </a:moveTo>
                      <a:lnTo>
                        <a:pt x="19" y="745"/>
                      </a:lnTo>
                      <a:lnTo>
                        <a:pt x="19" y="740"/>
                      </a:lnTo>
                      <a:lnTo>
                        <a:pt x="19" y="734"/>
                      </a:lnTo>
                      <a:lnTo>
                        <a:pt x="19" y="727"/>
                      </a:lnTo>
                      <a:lnTo>
                        <a:pt x="19" y="721"/>
                      </a:lnTo>
                      <a:lnTo>
                        <a:pt x="19" y="716"/>
                      </a:lnTo>
                      <a:lnTo>
                        <a:pt x="19" y="709"/>
                      </a:lnTo>
                      <a:lnTo>
                        <a:pt x="19" y="698"/>
                      </a:lnTo>
                      <a:lnTo>
                        <a:pt x="19" y="686"/>
                      </a:lnTo>
                      <a:lnTo>
                        <a:pt x="19" y="681"/>
                      </a:lnTo>
                      <a:lnTo>
                        <a:pt x="17" y="675"/>
                      </a:lnTo>
                      <a:lnTo>
                        <a:pt x="17" y="668"/>
                      </a:lnTo>
                      <a:lnTo>
                        <a:pt x="17" y="661"/>
                      </a:lnTo>
                      <a:lnTo>
                        <a:pt x="15" y="655"/>
                      </a:lnTo>
                      <a:lnTo>
                        <a:pt x="15" y="650"/>
                      </a:lnTo>
                      <a:lnTo>
                        <a:pt x="15" y="644"/>
                      </a:lnTo>
                      <a:lnTo>
                        <a:pt x="15" y="638"/>
                      </a:lnTo>
                      <a:lnTo>
                        <a:pt x="15" y="631"/>
                      </a:lnTo>
                      <a:lnTo>
                        <a:pt x="15" y="620"/>
                      </a:lnTo>
                      <a:lnTo>
                        <a:pt x="15" y="609"/>
                      </a:lnTo>
                      <a:lnTo>
                        <a:pt x="15" y="600"/>
                      </a:lnTo>
                      <a:lnTo>
                        <a:pt x="15" y="590"/>
                      </a:lnTo>
                      <a:lnTo>
                        <a:pt x="15" y="583"/>
                      </a:lnTo>
                      <a:lnTo>
                        <a:pt x="15" y="578"/>
                      </a:lnTo>
                      <a:lnTo>
                        <a:pt x="15" y="570"/>
                      </a:lnTo>
                      <a:lnTo>
                        <a:pt x="15" y="563"/>
                      </a:lnTo>
                      <a:lnTo>
                        <a:pt x="15" y="554"/>
                      </a:lnTo>
                      <a:lnTo>
                        <a:pt x="15" y="546"/>
                      </a:lnTo>
                      <a:lnTo>
                        <a:pt x="15" y="541"/>
                      </a:lnTo>
                      <a:lnTo>
                        <a:pt x="15" y="535"/>
                      </a:lnTo>
                      <a:lnTo>
                        <a:pt x="15" y="530"/>
                      </a:lnTo>
                      <a:lnTo>
                        <a:pt x="15" y="520"/>
                      </a:lnTo>
                      <a:lnTo>
                        <a:pt x="14" y="511"/>
                      </a:lnTo>
                      <a:lnTo>
                        <a:pt x="14" y="504"/>
                      </a:lnTo>
                      <a:lnTo>
                        <a:pt x="14" y="496"/>
                      </a:lnTo>
                      <a:lnTo>
                        <a:pt x="14" y="491"/>
                      </a:lnTo>
                      <a:lnTo>
                        <a:pt x="14" y="485"/>
                      </a:lnTo>
                      <a:lnTo>
                        <a:pt x="12" y="476"/>
                      </a:lnTo>
                      <a:lnTo>
                        <a:pt x="12" y="471"/>
                      </a:lnTo>
                      <a:lnTo>
                        <a:pt x="10" y="463"/>
                      </a:lnTo>
                      <a:lnTo>
                        <a:pt x="8" y="454"/>
                      </a:lnTo>
                      <a:lnTo>
                        <a:pt x="8" y="447"/>
                      </a:lnTo>
                      <a:lnTo>
                        <a:pt x="8" y="441"/>
                      </a:lnTo>
                      <a:lnTo>
                        <a:pt x="8" y="435"/>
                      </a:lnTo>
                      <a:lnTo>
                        <a:pt x="6" y="424"/>
                      </a:lnTo>
                      <a:lnTo>
                        <a:pt x="4" y="417"/>
                      </a:lnTo>
                      <a:lnTo>
                        <a:pt x="2" y="410"/>
                      </a:lnTo>
                      <a:lnTo>
                        <a:pt x="0" y="402"/>
                      </a:lnTo>
                      <a:lnTo>
                        <a:pt x="0" y="395"/>
                      </a:lnTo>
                      <a:lnTo>
                        <a:pt x="0" y="388"/>
                      </a:lnTo>
                      <a:lnTo>
                        <a:pt x="0" y="380"/>
                      </a:lnTo>
                      <a:lnTo>
                        <a:pt x="0" y="373"/>
                      </a:lnTo>
                      <a:lnTo>
                        <a:pt x="0" y="365"/>
                      </a:lnTo>
                      <a:lnTo>
                        <a:pt x="0" y="360"/>
                      </a:lnTo>
                      <a:lnTo>
                        <a:pt x="0" y="354"/>
                      </a:lnTo>
                      <a:lnTo>
                        <a:pt x="0" y="349"/>
                      </a:lnTo>
                      <a:lnTo>
                        <a:pt x="0" y="343"/>
                      </a:lnTo>
                      <a:lnTo>
                        <a:pt x="0" y="338"/>
                      </a:lnTo>
                      <a:lnTo>
                        <a:pt x="0" y="328"/>
                      </a:lnTo>
                      <a:lnTo>
                        <a:pt x="0" y="317"/>
                      </a:lnTo>
                      <a:lnTo>
                        <a:pt x="0" y="310"/>
                      </a:lnTo>
                      <a:lnTo>
                        <a:pt x="0" y="304"/>
                      </a:lnTo>
                      <a:lnTo>
                        <a:pt x="0" y="299"/>
                      </a:lnTo>
                      <a:lnTo>
                        <a:pt x="0" y="292"/>
                      </a:lnTo>
                      <a:lnTo>
                        <a:pt x="2" y="282"/>
                      </a:lnTo>
                      <a:lnTo>
                        <a:pt x="4" y="275"/>
                      </a:lnTo>
                      <a:lnTo>
                        <a:pt x="4" y="269"/>
                      </a:lnTo>
                      <a:lnTo>
                        <a:pt x="6" y="262"/>
                      </a:lnTo>
                      <a:lnTo>
                        <a:pt x="8" y="253"/>
                      </a:lnTo>
                      <a:lnTo>
                        <a:pt x="10" y="247"/>
                      </a:lnTo>
                      <a:lnTo>
                        <a:pt x="10" y="238"/>
                      </a:lnTo>
                      <a:lnTo>
                        <a:pt x="12" y="231"/>
                      </a:lnTo>
                      <a:lnTo>
                        <a:pt x="12" y="223"/>
                      </a:lnTo>
                      <a:lnTo>
                        <a:pt x="12" y="218"/>
                      </a:lnTo>
                      <a:lnTo>
                        <a:pt x="12" y="210"/>
                      </a:lnTo>
                      <a:lnTo>
                        <a:pt x="12" y="205"/>
                      </a:lnTo>
                      <a:lnTo>
                        <a:pt x="12" y="199"/>
                      </a:lnTo>
                      <a:lnTo>
                        <a:pt x="12" y="194"/>
                      </a:lnTo>
                      <a:lnTo>
                        <a:pt x="12" y="188"/>
                      </a:lnTo>
                      <a:lnTo>
                        <a:pt x="12" y="183"/>
                      </a:lnTo>
                      <a:lnTo>
                        <a:pt x="12" y="177"/>
                      </a:lnTo>
                      <a:lnTo>
                        <a:pt x="12" y="170"/>
                      </a:lnTo>
                      <a:lnTo>
                        <a:pt x="12" y="164"/>
                      </a:lnTo>
                      <a:lnTo>
                        <a:pt x="12" y="159"/>
                      </a:lnTo>
                      <a:lnTo>
                        <a:pt x="12" y="151"/>
                      </a:lnTo>
                      <a:lnTo>
                        <a:pt x="12" y="144"/>
                      </a:lnTo>
                      <a:lnTo>
                        <a:pt x="12" y="137"/>
                      </a:lnTo>
                      <a:lnTo>
                        <a:pt x="12" y="129"/>
                      </a:lnTo>
                      <a:lnTo>
                        <a:pt x="12" y="124"/>
                      </a:lnTo>
                      <a:lnTo>
                        <a:pt x="12" y="114"/>
                      </a:lnTo>
                      <a:lnTo>
                        <a:pt x="12" y="107"/>
                      </a:lnTo>
                      <a:lnTo>
                        <a:pt x="12" y="101"/>
                      </a:lnTo>
                      <a:lnTo>
                        <a:pt x="12" y="96"/>
                      </a:lnTo>
                      <a:lnTo>
                        <a:pt x="12" y="89"/>
                      </a:lnTo>
                      <a:lnTo>
                        <a:pt x="12" y="81"/>
                      </a:lnTo>
                      <a:lnTo>
                        <a:pt x="12" y="76"/>
                      </a:lnTo>
                      <a:lnTo>
                        <a:pt x="12" y="70"/>
                      </a:lnTo>
                      <a:lnTo>
                        <a:pt x="12" y="65"/>
                      </a:lnTo>
                      <a:lnTo>
                        <a:pt x="12" y="59"/>
                      </a:lnTo>
                      <a:lnTo>
                        <a:pt x="12" y="52"/>
                      </a:lnTo>
                      <a:lnTo>
                        <a:pt x="10" y="46"/>
                      </a:lnTo>
                      <a:lnTo>
                        <a:pt x="10" y="41"/>
                      </a:lnTo>
                      <a:lnTo>
                        <a:pt x="10" y="33"/>
                      </a:lnTo>
                      <a:lnTo>
                        <a:pt x="10" y="28"/>
                      </a:lnTo>
                      <a:lnTo>
                        <a:pt x="10" y="22"/>
                      </a:lnTo>
                      <a:lnTo>
                        <a:pt x="10" y="17"/>
                      </a:lnTo>
                      <a:lnTo>
                        <a:pt x="10" y="11"/>
                      </a:lnTo>
                      <a:lnTo>
                        <a:pt x="12" y="6"/>
                      </a:lnTo>
                      <a:lnTo>
                        <a:pt x="17" y="2"/>
                      </a:lnTo>
                      <a:lnTo>
                        <a:pt x="23" y="0"/>
                      </a:lnTo>
                      <a:lnTo>
                        <a:pt x="25" y="6"/>
                      </a:lnTo>
                      <a:lnTo>
                        <a:pt x="25" y="11"/>
                      </a:lnTo>
                      <a:lnTo>
                        <a:pt x="25" y="17"/>
                      </a:lnTo>
                      <a:lnTo>
                        <a:pt x="27" y="22"/>
                      </a:lnTo>
                      <a:lnTo>
                        <a:pt x="27" y="28"/>
                      </a:lnTo>
                      <a:lnTo>
                        <a:pt x="27" y="33"/>
                      </a:lnTo>
                      <a:lnTo>
                        <a:pt x="27" y="39"/>
                      </a:lnTo>
                      <a:lnTo>
                        <a:pt x="27" y="44"/>
                      </a:lnTo>
                      <a:lnTo>
                        <a:pt x="27" y="50"/>
                      </a:lnTo>
                      <a:lnTo>
                        <a:pt x="27" y="57"/>
                      </a:lnTo>
                      <a:lnTo>
                        <a:pt x="27" y="65"/>
                      </a:lnTo>
                      <a:lnTo>
                        <a:pt x="27" y="72"/>
                      </a:lnTo>
                      <a:lnTo>
                        <a:pt x="27" y="79"/>
                      </a:lnTo>
                      <a:lnTo>
                        <a:pt x="27" y="87"/>
                      </a:lnTo>
                      <a:lnTo>
                        <a:pt x="27" y="92"/>
                      </a:lnTo>
                      <a:lnTo>
                        <a:pt x="27" y="98"/>
                      </a:lnTo>
                      <a:lnTo>
                        <a:pt x="27" y="105"/>
                      </a:lnTo>
                      <a:lnTo>
                        <a:pt x="27" y="113"/>
                      </a:lnTo>
                      <a:lnTo>
                        <a:pt x="27" y="120"/>
                      </a:lnTo>
                      <a:lnTo>
                        <a:pt x="27" y="127"/>
                      </a:lnTo>
                      <a:lnTo>
                        <a:pt x="27" y="135"/>
                      </a:lnTo>
                      <a:lnTo>
                        <a:pt x="27" y="140"/>
                      </a:lnTo>
                      <a:lnTo>
                        <a:pt x="27" y="148"/>
                      </a:lnTo>
                      <a:lnTo>
                        <a:pt x="27" y="155"/>
                      </a:lnTo>
                      <a:lnTo>
                        <a:pt x="27" y="161"/>
                      </a:lnTo>
                      <a:lnTo>
                        <a:pt x="27" y="168"/>
                      </a:lnTo>
                      <a:lnTo>
                        <a:pt x="27" y="173"/>
                      </a:lnTo>
                      <a:lnTo>
                        <a:pt x="27" y="179"/>
                      </a:lnTo>
                      <a:lnTo>
                        <a:pt x="27" y="185"/>
                      </a:lnTo>
                      <a:lnTo>
                        <a:pt x="27" y="190"/>
                      </a:lnTo>
                      <a:lnTo>
                        <a:pt x="27" y="197"/>
                      </a:lnTo>
                      <a:lnTo>
                        <a:pt x="27" y="203"/>
                      </a:lnTo>
                      <a:lnTo>
                        <a:pt x="27" y="209"/>
                      </a:lnTo>
                      <a:lnTo>
                        <a:pt x="27" y="218"/>
                      </a:lnTo>
                      <a:lnTo>
                        <a:pt x="27" y="223"/>
                      </a:lnTo>
                      <a:lnTo>
                        <a:pt x="27" y="231"/>
                      </a:lnTo>
                      <a:lnTo>
                        <a:pt x="27" y="236"/>
                      </a:lnTo>
                      <a:lnTo>
                        <a:pt x="27" y="242"/>
                      </a:lnTo>
                      <a:lnTo>
                        <a:pt x="27" y="249"/>
                      </a:lnTo>
                      <a:lnTo>
                        <a:pt x="27" y="255"/>
                      </a:lnTo>
                      <a:lnTo>
                        <a:pt x="27" y="262"/>
                      </a:lnTo>
                      <a:lnTo>
                        <a:pt x="27" y="268"/>
                      </a:lnTo>
                      <a:lnTo>
                        <a:pt x="27" y="273"/>
                      </a:lnTo>
                      <a:lnTo>
                        <a:pt x="27" y="279"/>
                      </a:lnTo>
                      <a:lnTo>
                        <a:pt x="27" y="284"/>
                      </a:lnTo>
                      <a:lnTo>
                        <a:pt x="27" y="290"/>
                      </a:lnTo>
                      <a:lnTo>
                        <a:pt x="27" y="295"/>
                      </a:lnTo>
                      <a:lnTo>
                        <a:pt x="27" y="303"/>
                      </a:lnTo>
                      <a:lnTo>
                        <a:pt x="27" y="310"/>
                      </a:lnTo>
                      <a:lnTo>
                        <a:pt x="27" y="316"/>
                      </a:lnTo>
                      <a:lnTo>
                        <a:pt x="27" y="323"/>
                      </a:lnTo>
                      <a:lnTo>
                        <a:pt x="27" y="330"/>
                      </a:lnTo>
                      <a:lnTo>
                        <a:pt x="27" y="338"/>
                      </a:lnTo>
                      <a:lnTo>
                        <a:pt x="27" y="345"/>
                      </a:lnTo>
                      <a:lnTo>
                        <a:pt x="27" y="352"/>
                      </a:lnTo>
                      <a:lnTo>
                        <a:pt x="27" y="358"/>
                      </a:lnTo>
                      <a:lnTo>
                        <a:pt x="27" y="364"/>
                      </a:lnTo>
                      <a:lnTo>
                        <a:pt x="27" y="371"/>
                      </a:lnTo>
                      <a:lnTo>
                        <a:pt x="27" y="376"/>
                      </a:lnTo>
                      <a:lnTo>
                        <a:pt x="27" y="384"/>
                      </a:lnTo>
                      <a:lnTo>
                        <a:pt x="27" y="391"/>
                      </a:lnTo>
                      <a:lnTo>
                        <a:pt x="27" y="397"/>
                      </a:lnTo>
                      <a:lnTo>
                        <a:pt x="27" y="404"/>
                      </a:lnTo>
                      <a:lnTo>
                        <a:pt x="27" y="411"/>
                      </a:lnTo>
                      <a:lnTo>
                        <a:pt x="27" y="419"/>
                      </a:lnTo>
                      <a:lnTo>
                        <a:pt x="27" y="428"/>
                      </a:lnTo>
                      <a:lnTo>
                        <a:pt x="27" y="434"/>
                      </a:lnTo>
                      <a:lnTo>
                        <a:pt x="27" y="441"/>
                      </a:lnTo>
                      <a:lnTo>
                        <a:pt x="27" y="448"/>
                      </a:lnTo>
                      <a:lnTo>
                        <a:pt x="27" y="454"/>
                      </a:lnTo>
                      <a:lnTo>
                        <a:pt x="27" y="461"/>
                      </a:lnTo>
                      <a:lnTo>
                        <a:pt x="27" y="467"/>
                      </a:lnTo>
                      <a:lnTo>
                        <a:pt x="29" y="474"/>
                      </a:lnTo>
                      <a:lnTo>
                        <a:pt x="29" y="480"/>
                      </a:lnTo>
                      <a:lnTo>
                        <a:pt x="29" y="485"/>
                      </a:lnTo>
                      <a:lnTo>
                        <a:pt x="31" y="491"/>
                      </a:lnTo>
                      <a:lnTo>
                        <a:pt x="31" y="496"/>
                      </a:lnTo>
                      <a:lnTo>
                        <a:pt x="33" y="502"/>
                      </a:lnTo>
                      <a:lnTo>
                        <a:pt x="33" y="507"/>
                      </a:lnTo>
                      <a:lnTo>
                        <a:pt x="35" y="515"/>
                      </a:lnTo>
                      <a:lnTo>
                        <a:pt x="37" y="520"/>
                      </a:lnTo>
                      <a:lnTo>
                        <a:pt x="37" y="526"/>
                      </a:lnTo>
                      <a:lnTo>
                        <a:pt x="37" y="531"/>
                      </a:lnTo>
                      <a:lnTo>
                        <a:pt x="39" y="537"/>
                      </a:lnTo>
                      <a:lnTo>
                        <a:pt x="39" y="543"/>
                      </a:lnTo>
                      <a:lnTo>
                        <a:pt x="39" y="548"/>
                      </a:lnTo>
                      <a:lnTo>
                        <a:pt x="39" y="554"/>
                      </a:lnTo>
                      <a:lnTo>
                        <a:pt x="41" y="559"/>
                      </a:lnTo>
                      <a:lnTo>
                        <a:pt x="41" y="566"/>
                      </a:lnTo>
                      <a:lnTo>
                        <a:pt x="41" y="574"/>
                      </a:lnTo>
                      <a:lnTo>
                        <a:pt x="41" y="581"/>
                      </a:lnTo>
                      <a:lnTo>
                        <a:pt x="41" y="589"/>
                      </a:lnTo>
                      <a:lnTo>
                        <a:pt x="42" y="594"/>
                      </a:lnTo>
                      <a:lnTo>
                        <a:pt x="42" y="600"/>
                      </a:lnTo>
                      <a:lnTo>
                        <a:pt x="42" y="605"/>
                      </a:lnTo>
                      <a:lnTo>
                        <a:pt x="42" y="611"/>
                      </a:lnTo>
                      <a:lnTo>
                        <a:pt x="44" y="618"/>
                      </a:lnTo>
                      <a:lnTo>
                        <a:pt x="44" y="626"/>
                      </a:lnTo>
                      <a:lnTo>
                        <a:pt x="48" y="637"/>
                      </a:lnTo>
                      <a:lnTo>
                        <a:pt x="48" y="644"/>
                      </a:lnTo>
                      <a:lnTo>
                        <a:pt x="50" y="650"/>
                      </a:lnTo>
                      <a:lnTo>
                        <a:pt x="50" y="655"/>
                      </a:lnTo>
                      <a:lnTo>
                        <a:pt x="52" y="661"/>
                      </a:lnTo>
                      <a:lnTo>
                        <a:pt x="52" y="666"/>
                      </a:lnTo>
                      <a:lnTo>
                        <a:pt x="52" y="672"/>
                      </a:lnTo>
                      <a:lnTo>
                        <a:pt x="52" y="677"/>
                      </a:lnTo>
                      <a:lnTo>
                        <a:pt x="54" y="685"/>
                      </a:lnTo>
                      <a:lnTo>
                        <a:pt x="54" y="692"/>
                      </a:lnTo>
                      <a:lnTo>
                        <a:pt x="54" y="699"/>
                      </a:lnTo>
                      <a:lnTo>
                        <a:pt x="54" y="709"/>
                      </a:lnTo>
                      <a:lnTo>
                        <a:pt x="54" y="714"/>
                      </a:lnTo>
                      <a:lnTo>
                        <a:pt x="54" y="721"/>
                      </a:lnTo>
                      <a:lnTo>
                        <a:pt x="54" y="727"/>
                      </a:lnTo>
                      <a:lnTo>
                        <a:pt x="54" y="733"/>
                      </a:lnTo>
                      <a:lnTo>
                        <a:pt x="54" y="738"/>
                      </a:lnTo>
                      <a:lnTo>
                        <a:pt x="54" y="744"/>
                      </a:lnTo>
                      <a:lnTo>
                        <a:pt x="54" y="751"/>
                      </a:lnTo>
                      <a:lnTo>
                        <a:pt x="54" y="757"/>
                      </a:lnTo>
                      <a:lnTo>
                        <a:pt x="54" y="762"/>
                      </a:lnTo>
                      <a:lnTo>
                        <a:pt x="54" y="768"/>
                      </a:lnTo>
                      <a:lnTo>
                        <a:pt x="48" y="771"/>
                      </a:lnTo>
                      <a:lnTo>
                        <a:pt x="42" y="773"/>
                      </a:lnTo>
                      <a:lnTo>
                        <a:pt x="37" y="775"/>
                      </a:lnTo>
                      <a:lnTo>
                        <a:pt x="31" y="775"/>
                      </a:lnTo>
                      <a:lnTo>
                        <a:pt x="25" y="775"/>
                      </a:lnTo>
                      <a:lnTo>
                        <a:pt x="19" y="775"/>
                      </a:lnTo>
                      <a:lnTo>
                        <a:pt x="15" y="769"/>
                      </a:lnTo>
                      <a:lnTo>
                        <a:pt x="15" y="764"/>
                      </a:lnTo>
                      <a:lnTo>
                        <a:pt x="15" y="758"/>
                      </a:lnTo>
                      <a:lnTo>
                        <a:pt x="15" y="753"/>
                      </a:lnTo>
                      <a:lnTo>
                        <a:pt x="17" y="747"/>
                      </a:lnTo>
                      <a:lnTo>
                        <a:pt x="19" y="742"/>
                      </a:lnTo>
                    </a:path>
                  </a:pathLst>
                </a:custGeom>
                <a:solidFill>
                  <a:srgbClr val="EAEC5E"/>
                </a:solidFill>
                <a:ln w="12700" cap="rnd">
                  <a:solidFill>
                    <a:srgbClr val="00CC00"/>
                  </a:solidFill>
                  <a:round/>
                  <a:headEnd/>
                  <a:tailEnd/>
                </a:ln>
              </p:spPr>
              <p:txBody>
                <a:bodyPr/>
                <a:lstStyle/>
                <a:p>
                  <a:endParaRPr lang="en-US"/>
                </a:p>
              </p:txBody>
            </p:sp>
            <p:sp>
              <p:nvSpPr>
                <p:cNvPr id="3205" name="Freeform 926"/>
                <p:cNvSpPr>
                  <a:spLocks/>
                </p:cNvSpPr>
                <p:nvPr/>
              </p:nvSpPr>
              <p:spPr bwMode="auto">
                <a:xfrm>
                  <a:off x="4015" y="2160"/>
                  <a:ext cx="53" cy="114"/>
                </a:xfrm>
                <a:custGeom>
                  <a:avLst/>
                  <a:gdLst>
                    <a:gd name="T0" fmla="*/ 49 w 53"/>
                    <a:gd name="T1" fmla="*/ 113 h 114"/>
                    <a:gd name="T2" fmla="*/ 51 w 53"/>
                    <a:gd name="T3" fmla="*/ 106 h 114"/>
                    <a:gd name="T4" fmla="*/ 52 w 53"/>
                    <a:gd name="T5" fmla="*/ 100 h 114"/>
                    <a:gd name="T6" fmla="*/ 52 w 53"/>
                    <a:gd name="T7" fmla="*/ 93 h 114"/>
                    <a:gd name="T8" fmla="*/ 52 w 53"/>
                    <a:gd name="T9" fmla="*/ 86 h 114"/>
                    <a:gd name="T10" fmla="*/ 52 w 53"/>
                    <a:gd name="T11" fmla="*/ 80 h 114"/>
                    <a:gd name="T12" fmla="*/ 52 w 53"/>
                    <a:gd name="T13" fmla="*/ 73 h 114"/>
                    <a:gd name="T14" fmla="*/ 50 w 53"/>
                    <a:gd name="T15" fmla="*/ 66 h 114"/>
                    <a:gd name="T16" fmla="*/ 48 w 53"/>
                    <a:gd name="T17" fmla="*/ 60 h 114"/>
                    <a:gd name="T18" fmla="*/ 45 w 53"/>
                    <a:gd name="T19" fmla="*/ 55 h 114"/>
                    <a:gd name="T20" fmla="*/ 43 w 53"/>
                    <a:gd name="T21" fmla="*/ 49 h 114"/>
                    <a:gd name="T22" fmla="*/ 40 w 53"/>
                    <a:gd name="T23" fmla="*/ 44 h 114"/>
                    <a:gd name="T24" fmla="*/ 38 w 53"/>
                    <a:gd name="T25" fmla="*/ 38 h 114"/>
                    <a:gd name="T26" fmla="*/ 35 w 53"/>
                    <a:gd name="T27" fmla="*/ 33 h 114"/>
                    <a:gd name="T28" fmla="*/ 33 w 53"/>
                    <a:gd name="T29" fmla="*/ 27 h 114"/>
                    <a:gd name="T30" fmla="*/ 30 w 53"/>
                    <a:gd name="T31" fmla="*/ 24 h 114"/>
                    <a:gd name="T32" fmla="*/ 27 w 53"/>
                    <a:gd name="T33" fmla="*/ 20 h 114"/>
                    <a:gd name="T34" fmla="*/ 24 w 53"/>
                    <a:gd name="T35" fmla="*/ 16 h 114"/>
                    <a:gd name="T36" fmla="*/ 21 w 53"/>
                    <a:gd name="T37" fmla="*/ 13 h 114"/>
                    <a:gd name="T38" fmla="*/ 18 w 53"/>
                    <a:gd name="T39" fmla="*/ 9 h 114"/>
                    <a:gd name="T40" fmla="*/ 15 w 53"/>
                    <a:gd name="T41" fmla="*/ 7 h 114"/>
                    <a:gd name="T42" fmla="*/ 12 w 53"/>
                    <a:gd name="T43" fmla="*/ 2 h 114"/>
                    <a:gd name="T44" fmla="*/ 9 w 53"/>
                    <a:gd name="T45" fmla="*/ 2 h 114"/>
                    <a:gd name="T46" fmla="*/ 6 w 53"/>
                    <a:gd name="T47" fmla="*/ 0 h 114"/>
                    <a:gd name="T48" fmla="*/ 3 w 53"/>
                    <a:gd name="T49" fmla="*/ 0 h 114"/>
                    <a:gd name="T50" fmla="*/ 0 w 53"/>
                    <a:gd name="T51" fmla="*/ 0 h 114"/>
                    <a:gd name="T52" fmla="*/ 3 w 53"/>
                    <a:gd name="T53" fmla="*/ 2 h 114"/>
                    <a:gd name="T54" fmla="*/ 0 w 53"/>
                    <a:gd name="T55" fmla="*/ 7 h 114"/>
                    <a:gd name="T56" fmla="*/ 0 w 53"/>
                    <a:gd name="T57" fmla="*/ 13 h 114"/>
                    <a:gd name="T58" fmla="*/ 1 w 53"/>
                    <a:gd name="T59" fmla="*/ 20 h 114"/>
                    <a:gd name="T60" fmla="*/ 3 w 53"/>
                    <a:gd name="T61" fmla="*/ 27 h 114"/>
                    <a:gd name="T62" fmla="*/ 4 w 53"/>
                    <a:gd name="T63" fmla="*/ 33 h 114"/>
                    <a:gd name="T64" fmla="*/ 5 w 53"/>
                    <a:gd name="T65" fmla="*/ 40 h 114"/>
                    <a:gd name="T66" fmla="*/ 7 w 53"/>
                    <a:gd name="T67" fmla="*/ 47 h 114"/>
                    <a:gd name="T68" fmla="*/ 10 w 53"/>
                    <a:gd name="T69" fmla="*/ 51 h 114"/>
                    <a:gd name="T70" fmla="*/ 12 w 53"/>
                    <a:gd name="T71" fmla="*/ 58 h 114"/>
                    <a:gd name="T72" fmla="*/ 15 w 53"/>
                    <a:gd name="T73" fmla="*/ 62 h 114"/>
                    <a:gd name="T74" fmla="*/ 18 w 53"/>
                    <a:gd name="T75" fmla="*/ 69 h 114"/>
                    <a:gd name="T76" fmla="*/ 21 w 53"/>
                    <a:gd name="T77" fmla="*/ 73 h 114"/>
                    <a:gd name="T78" fmla="*/ 24 w 53"/>
                    <a:gd name="T79" fmla="*/ 78 h 114"/>
                    <a:gd name="T80" fmla="*/ 26 w 53"/>
                    <a:gd name="T81" fmla="*/ 84 h 114"/>
                    <a:gd name="T82" fmla="*/ 29 w 53"/>
                    <a:gd name="T83" fmla="*/ 86 h 114"/>
                    <a:gd name="T84" fmla="*/ 31 w 53"/>
                    <a:gd name="T85" fmla="*/ 93 h 114"/>
                    <a:gd name="T86" fmla="*/ 34 w 53"/>
                    <a:gd name="T87" fmla="*/ 95 h 114"/>
                    <a:gd name="T88" fmla="*/ 37 w 53"/>
                    <a:gd name="T89" fmla="*/ 102 h 114"/>
                    <a:gd name="T90" fmla="*/ 39 w 53"/>
                    <a:gd name="T91" fmla="*/ 109 h 114"/>
                    <a:gd name="T92" fmla="*/ 42 w 53"/>
                    <a:gd name="T93" fmla="*/ 109 h 114"/>
                    <a:gd name="T94" fmla="*/ 45 w 53"/>
                    <a:gd name="T95" fmla="*/ 113 h 114"/>
                    <a:gd name="T96" fmla="*/ 48 w 53"/>
                    <a:gd name="T97" fmla="*/ 113 h 114"/>
                    <a:gd name="T98" fmla="*/ 51 w 53"/>
                    <a:gd name="T99" fmla="*/ 113 h 114"/>
                    <a:gd name="T100" fmla="*/ 51 w 53"/>
                    <a:gd name="T101" fmla="*/ 106 h 114"/>
                    <a:gd name="T102" fmla="*/ 51 w 53"/>
                    <a:gd name="T103" fmla="*/ 100 h 11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53"/>
                    <a:gd name="T157" fmla="*/ 0 h 114"/>
                    <a:gd name="T158" fmla="*/ 53 w 53"/>
                    <a:gd name="T159" fmla="*/ 114 h 114"/>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53" h="114">
                      <a:moveTo>
                        <a:pt x="49" y="113"/>
                      </a:moveTo>
                      <a:lnTo>
                        <a:pt x="51" y="106"/>
                      </a:lnTo>
                      <a:lnTo>
                        <a:pt x="52" y="100"/>
                      </a:lnTo>
                      <a:lnTo>
                        <a:pt x="52" y="93"/>
                      </a:lnTo>
                      <a:lnTo>
                        <a:pt x="52" y="86"/>
                      </a:lnTo>
                      <a:lnTo>
                        <a:pt x="52" y="80"/>
                      </a:lnTo>
                      <a:lnTo>
                        <a:pt x="52" y="73"/>
                      </a:lnTo>
                      <a:lnTo>
                        <a:pt x="50" y="66"/>
                      </a:lnTo>
                      <a:lnTo>
                        <a:pt x="48" y="60"/>
                      </a:lnTo>
                      <a:lnTo>
                        <a:pt x="45" y="55"/>
                      </a:lnTo>
                      <a:lnTo>
                        <a:pt x="43" y="49"/>
                      </a:lnTo>
                      <a:lnTo>
                        <a:pt x="40" y="44"/>
                      </a:lnTo>
                      <a:lnTo>
                        <a:pt x="38" y="38"/>
                      </a:lnTo>
                      <a:lnTo>
                        <a:pt x="35" y="33"/>
                      </a:lnTo>
                      <a:lnTo>
                        <a:pt x="33" y="27"/>
                      </a:lnTo>
                      <a:lnTo>
                        <a:pt x="30" y="24"/>
                      </a:lnTo>
                      <a:lnTo>
                        <a:pt x="27" y="20"/>
                      </a:lnTo>
                      <a:lnTo>
                        <a:pt x="24" y="16"/>
                      </a:lnTo>
                      <a:lnTo>
                        <a:pt x="21" y="13"/>
                      </a:lnTo>
                      <a:lnTo>
                        <a:pt x="18" y="9"/>
                      </a:lnTo>
                      <a:lnTo>
                        <a:pt x="15" y="7"/>
                      </a:lnTo>
                      <a:lnTo>
                        <a:pt x="12" y="2"/>
                      </a:lnTo>
                      <a:lnTo>
                        <a:pt x="9" y="2"/>
                      </a:lnTo>
                      <a:lnTo>
                        <a:pt x="6" y="0"/>
                      </a:lnTo>
                      <a:lnTo>
                        <a:pt x="3" y="0"/>
                      </a:lnTo>
                      <a:lnTo>
                        <a:pt x="0" y="0"/>
                      </a:lnTo>
                      <a:lnTo>
                        <a:pt x="3" y="2"/>
                      </a:lnTo>
                      <a:lnTo>
                        <a:pt x="0" y="7"/>
                      </a:lnTo>
                      <a:lnTo>
                        <a:pt x="0" y="13"/>
                      </a:lnTo>
                      <a:lnTo>
                        <a:pt x="1" y="20"/>
                      </a:lnTo>
                      <a:lnTo>
                        <a:pt x="3" y="27"/>
                      </a:lnTo>
                      <a:lnTo>
                        <a:pt x="4" y="33"/>
                      </a:lnTo>
                      <a:lnTo>
                        <a:pt x="5" y="40"/>
                      </a:lnTo>
                      <a:lnTo>
                        <a:pt x="7" y="47"/>
                      </a:lnTo>
                      <a:lnTo>
                        <a:pt x="10" y="51"/>
                      </a:lnTo>
                      <a:lnTo>
                        <a:pt x="12" y="58"/>
                      </a:lnTo>
                      <a:lnTo>
                        <a:pt x="15" y="62"/>
                      </a:lnTo>
                      <a:lnTo>
                        <a:pt x="18" y="69"/>
                      </a:lnTo>
                      <a:lnTo>
                        <a:pt x="21" y="73"/>
                      </a:lnTo>
                      <a:lnTo>
                        <a:pt x="24" y="78"/>
                      </a:lnTo>
                      <a:lnTo>
                        <a:pt x="26" y="84"/>
                      </a:lnTo>
                      <a:lnTo>
                        <a:pt x="29" y="86"/>
                      </a:lnTo>
                      <a:lnTo>
                        <a:pt x="31" y="93"/>
                      </a:lnTo>
                      <a:lnTo>
                        <a:pt x="34" y="95"/>
                      </a:lnTo>
                      <a:lnTo>
                        <a:pt x="37" y="102"/>
                      </a:lnTo>
                      <a:lnTo>
                        <a:pt x="39" y="109"/>
                      </a:lnTo>
                      <a:lnTo>
                        <a:pt x="42" y="109"/>
                      </a:lnTo>
                      <a:lnTo>
                        <a:pt x="45" y="113"/>
                      </a:lnTo>
                      <a:lnTo>
                        <a:pt x="48" y="113"/>
                      </a:lnTo>
                      <a:lnTo>
                        <a:pt x="51" y="113"/>
                      </a:lnTo>
                      <a:lnTo>
                        <a:pt x="51" y="106"/>
                      </a:lnTo>
                      <a:lnTo>
                        <a:pt x="51" y="100"/>
                      </a:lnTo>
                    </a:path>
                  </a:pathLst>
                </a:custGeom>
                <a:solidFill>
                  <a:srgbClr val="EAEC5E"/>
                </a:solidFill>
                <a:ln w="12700" cap="rnd">
                  <a:solidFill>
                    <a:schemeClr val="tx1"/>
                  </a:solidFill>
                  <a:round/>
                  <a:headEnd/>
                  <a:tailEnd/>
                </a:ln>
              </p:spPr>
              <p:txBody>
                <a:bodyPr/>
                <a:lstStyle/>
                <a:p>
                  <a:endParaRPr lang="en-US"/>
                </a:p>
              </p:txBody>
            </p:sp>
            <p:grpSp>
              <p:nvGrpSpPr>
                <p:cNvPr id="3206" name="Group 927"/>
                <p:cNvGrpSpPr>
                  <a:grpSpLocks/>
                </p:cNvGrpSpPr>
                <p:nvPr/>
              </p:nvGrpSpPr>
              <p:grpSpPr bwMode="auto">
                <a:xfrm>
                  <a:off x="4029" y="1856"/>
                  <a:ext cx="97" cy="111"/>
                  <a:chOff x="3654" y="1129"/>
                  <a:chExt cx="97" cy="111"/>
                </a:xfrm>
              </p:grpSpPr>
              <p:sp>
                <p:nvSpPr>
                  <p:cNvPr id="3207" name="Freeform 928"/>
                  <p:cNvSpPr>
                    <a:spLocks/>
                  </p:cNvSpPr>
                  <p:nvPr/>
                </p:nvSpPr>
                <p:spPr bwMode="auto">
                  <a:xfrm>
                    <a:off x="3705" y="1214"/>
                    <a:ext cx="46" cy="16"/>
                  </a:xfrm>
                  <a:custGeom>
                    <a:avLst/>
                    <a:gdLst>
                      <a:gd name="T0" fmla="*/ 0 w 46"/>
                      <a:gd name="T1" fmla="*/ 15 h 16"/>
                      <a:gd name="T2" fmla="*/ 2 w 46"/>
                      <a:gd name="T3" fmla="*/ 11 h 16"/>
                      <a:gd name="T4" fmla="*/ 6 w 46"/>
                      <a:gd name="T5" fmla="*/ 10 h 16"/>
                      <a:gd name="T6" fmla="*/ 11 w 46"/>
                      <a:gd name="T7" fmla="*/ 8 h 16"/>
                      <a:gd name="T8" fmla="*/ 16 w 46"/>
                      <a:gd name="T9" fmla="*/ 5 h 16"/>
                      <a:gd name="T10" fmla="*/ 21 w 46"/>
                      <a:gd name="T11" fmla="*/ 3 h 16"/>
                      <a:gd name="T12" fmla="*/ 26 w 46"/>
                      <a:gd name="T13" fmla="*/ 3 h 16"/>
                      <a:gd name="T14" fmla="*/ 30 w 46"/>
                      <a:gd name="T15" fmla="*/ 3 h 16"/>
                      <a:gd name="T16" fmla="*/ 35 w 46"/>
                      <a:gd name="T17" fmla="*/ 0 h 16"/>
                      <a:gd name="T18" fmla="*/ 39 w 46"/>
                      <a:gd name="T19" fmla="*/ 0 h 16"/>
                      <a:gd name="T20" fmla="*/ 44 w 46"/>
                      <a:gd name="T21" fmla="*/ 0 h 16"/>
                      <a:gd name="T22" fmla="*/ 45 w 46"/>
                      <a:gd name="T23" fmla="*/ 0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6"/>
                      <a:gd name="T37" fmla="*/ 0 h 16"/>
                      <a:gd name="T38" fmla="*/ 46 w 46"/>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6" h="16">
                        <a:moveTo>
                          <a:pt x="0" y="15"/>
                        </a:moveTo>
                        <a:lnTo>
                          <a:pt x="2" y="11"/>
                        </a:lnTo>
                        <a:lnTo>
                          <a:pt x="6" y="10"/>
                        </a:lnTo>
                        <a:lnTo>
                          <a:pt x="11" y="8"/>
                        </a:lnTo>
                        <a:lnTo>
                          <a:pt x="16" y="5"/>
                        </a:lnTo>
                        <a:lnTo>
                          <a:pt x="21" y="3"/>
                        </a:lnTo>
                        <a:lnTo>
                          <a:pt x="26" y="3"/>
                        </a:lnTo>
                        <a:lnTo>
                          <a:pt x="30" y="3"/>
                        </a:lnTo>
                        <a:lnTo>
                          <a:pt x="35" y="0"/>
                        </a:lnTo>
                        <a:lnTo>
                          <a:pt x="39" y="0"/>
                        </a:lnTo>
                        <a:lnTo>
                          <a:pt x="44" y="0"/>
                        </a:lnTo>
                        <a:lnTo>
                          <a:pt x="45"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08" name="Freeform 929"/>
                  <p:cNvSpPr>
                    <a:spLocks/>
                  </p:cNvSpPr>
                  <p:nvPr/>
                </p:nvSpPr>
                <p:spPr bwMode="auto">
                  <a:xfrm>
                    <a:off x="3704" y="1172"/>
                    <a:ext cx="42" cy="41"/>
                  </a:xfrm>
                  <a:custGeom>
                    <a:avLst/>
                    <a:gdLst>
                      <a:gd name="T0" fmla="*/ 0 w 42"/>
                      <a:gd name="T1" fmla="*/ 40 h 41"/>
                      <a:gd name="T2" fmla="*/ 2 w 42"/>
                      <a:gd name="T3" fmla="*/ 29 h 41"/>
                      <a:gd name="T4" fmla="*/ 6 w 42"/>
                      <a:gd name="T5" fmla="*/ 27 h 41"/>
                      <a:gd name="T6" fmla="*/ 10 w 42"/>
                      <a:gd name="T7" fmla="*/ 20 h 41"/>
                      <a:gd name="T8" fmla="*/ 14 w 42"/>
                      <a:gd name="T9" fmla="*/ 13 h 41"/>
                      <a:gd name="T10" fmla="*/ 19 w 42"/>
                      <a:gd name="T11" fmla="*/ 7 h 41"/>
                      <a:gd name="T12" fmla="*/ 24 w 42"/>
                      <a:gd name="T13" fmla="*/ 7 h 41"/>
                      <a:gd name="T14" fmla="*/ 27 w 42"/>
                      <a:gd name="T15" fmla="*/ 7 h 41"/>
                      <a:gd name="T16" fmla="*/ 32 w 42"/>
                      <a:gd name="T17" fmla="*/ 0 h 41"/>
                      <a:gd name="T18" fmla="*/ 36 w 42"/>
                      <a:gd name="T19" fmla="*/ 0 h 41"/>
                      <a:gd name="T20" fmla="*/ 40 w 42"/>
                      <a:gd name="T21" fmla="*/ 0 h 41"/>
                      <a:gd name="T22" fmla="*/ 41 w 42"/>
                      <a:gd name="T23" fmla="*/ 0 h 4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2"/>
                      <a:gd name="T37" fmla="*/ 0 h 41"/>
                      <a:gd name="T38" fmla="*/ 42 w 42"/>
                      <a:gd name="T39" fmla="*/ 41 h 4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2" h="41">
                        <a:moveTo>
                          <a:pt x="0" y="40"/>
                        </a:moveTo>
                        <a:lnTo>
                          <a:pt x="2" y="29"/>
                        </a:lnTo>
                        <a:lnTo>
                          <a:pt x="6" y="27"/>
                        </a:lnTo>
                        <a:lnTo>
                          <a:pt x="10" y="20"/>
                        </a:lnTo>
                        <a:lnTo>
                          <a:pt x="14" y="13"/>
                        </a:lnTo>
                        <a:lnTo>
                          <a:pt x="19" y="7"/>
                        </a:lnTo>
                        <a:lnTo>
                          <a:pt x="24" y="7"/>
                        </a:lnTo>
                        <a:lnTo>
                          <a:pt x="27" y="7"/>
                        </a:lnTo>
                        <a:lnTo>
                          <a:pt x="32" y="0"/>
                        </a:lnTo>
                        <a:lnTo>
                          <a:pt x="36" y="0"/>
                        </a:lnTo>
                        <a:lnTo>
                          <a:pt x="40" y="0"/>
                        </a:lnTo>
                        <a:lnTo>
                          <a:pt x="41"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09" name="Freeform 930"/>
                  <p:cNvSpPr>
                    <a:spLocks/>
                  </p:cNvSpPr>
                  <p:nvPr/>
                </p:nvSpPr>
                <p:spPr bwMode="auto">
                  <a:xfrm>
                    <a:off x="3706" y="1144"/>
                    <a:ext cx="30" cy="59"/>
                  </a:xfrm>
                  <a:custGeom>
                    <a:avLst/>
                    <a:gdLst>
                      <a:gd name="T0" fmla="*/ 0 w 30"/>
                      <a:gd name="T1" fmla="*/ 58 h 59"/>
                      <a:gd name="T2" fmla="*/ 2 w 30"/>
                      <a:gd name="T3" fmla="*/ 42 h 59"/>
                      <a:gd name="T4" fmla="*/ 4 w 30"/>
                      <a:gd name="T5" fmla="*/ 39 h 59"/>
                      <a:gd name="T6" fmla="*/ 7 w 30"/>
                      <a:gd name="T7" fmla="*/ 29 h 59"/>
                      <a:gd name="T8" fmla="*/ 10 w 30"/>
                      <a:gd name="T9" fmla="*/ 19 h 59"/>
                      <a:gd name="T10" fmla="*/ 13 w 30"/>
                      <a:gd name="T11" fmla="*/ 10 h 59"/>
                      <a:gd name="T12" fmla="*/ 17 w 30"/>
                      <a:gd name="T13" fmla="*/ 10 h 59"/>
                      <a:gd name="T14" fmla="*/ 19 w 30"/>
                      <a:gd name="T15" fmla="*/ 10 h 59"/>
                      <a:gd name="T16" fmla="*/ 22 w 30"/>
                      <a:gd name="T17" fmla="*/ 0 h 59"/>
                      <a:gd name="T18" fmla="*/ 25 w 30"/>
                      <a:gd name="T19" fmla="*/ 0 h 59"/>
                      <a:gd name="T20" fmla="*/ 28 w 30"/>
                      <a:gd name="T21" fmla="*/ 0 h 59"/>
                      <a:gd name="T22" fmla="*/ 29 w 30"/>
                      <a:gd name="T23" fmla="*/ 0 h 5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0"/>
                      <a:gd name="T37" fmla="*/ 0 h 59"/>
                      <a:gd name="T38" fmla="*/ 30 w 30"/>
                      <a:gd name="T39" fmla="*/ 59 h 5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0" h="59">
                        <a:moveTo>
                          <a:pt x="0" y="58"/>
                        </a:moveTo>
                        <a:lnTo>
                          <a:pt x="2" y="42"/>
                        </a:lnTo>
                        <a:lnTo>
                          <a:pt x="4" y="39"/>
                        </a:lnTo>
                        <a:lnTo>
                          <a:pt x="7" y="29"/>
                        </a:lnTo>
                        <a:lnTo>
                          <a:pt x="10" y="19"/>
                        </a:lnTo>
                        <a:lnTo>
                          <a:pt x="13" y="10"/>
                        </a:lnTo>
                        <a:lnTo>
                          <a:pt x="17" y="10"/>
                        </a:lnTo>
                        <a:lnTo>
                          <a:pt x="19" y="10"/>
                        </a:lnTo>
                        <a:lnTo>
                          <a:pt x="22" y="0"/>
                        </a:lnTo>
                        <a:lnTo>
                          <a:pt x="25" y="0"/>
                        </a:lnTo>
                        <a:lnTo>
                          <a:pt x="28" y="0"/>
                        </a:lnTo>
                        <a:lnTo>
                          <a:pt x="29"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10" name="Freeform 931"/>
                  <p:cNvSpPr>
                    <a:spLocks/>
                  </p:cNvSpPr>
                  <p:nvPr/>
                </p:nvSpPr>
                <p:spPr bwMode="auto">
                  <a:xfrm>
                    <a:off x="3654" y="1214"/>
                    <a:ext cx="46" cy="16"/>
                  </a:xfrm>
                  <a:custGeom>
                    <a:avLst/>
                    <a:gdLst>
                      <a:gd name="T0" fmla="*/ 45 w 46"/>
                      <a:gd name="T1" fmla="*/ 15 h 16"/>
                      <a:gd name="T2" fmla="*/ 43 w 46"/>
                      <a:gd name="T3" fmla="*/ 11 h 16"/>
                      <a:gd name="T4" fmla="*/ 39 w 46"/>
                      <a:gd name="T5" fmla="*/ 10 h 16"/>
                      <a:gd name="T6" fmla="*/ 34 w 46"/>
                      <a:gd name="T7" fmla="*/ 8 h 16"/>
                      <a:gd name="T8" fmla="*/ 29 w 46"/>
                      <a:gd name="T9" fmla="*/ 5 h 16"/>
                      <a:gd name="T10" fmla="*/ 24 w 46"/>
                      <a:gd name="T11" fmla="*/ 3 h 16"/>
                      <a:gd name="T12" fmla="*/ 19 w 46"/>
                      <a:gd name="T13" fmla="*/ 3 h 16"/>
                      <a:gd name="T14" fmla="*/ 15 w 46"/>
                      <a:gd name="T15" fmla="*/ 3 h 16"/>
                      <a:gd name="T16" fmla="*/ 10 w 46"/>
                      <a:gd name="T17" fmla="*/ 0 h 16"/>
                      <a:gd name="T18" fmla="*/ 6 w 46"/>
                      <a:gd name="T19" fmla="*/ 0 h 16"/>
                      <a:gd name="T20" fmla="*/ 1 w 46"/>
                      <a:gd name="T21" fmla="*/ 0 h 16"/>
                      <a:gd name="T22" fmla="*/ 0 w 46"/>
                      <a:gd name="T23" fmla="*/ 0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6"/>
                      <a:gd name="T37" fmla="*/ 0 h 16"/>
                      <a:gd name="T38" fmla="*/ 46 w 46"/>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6" h="16">
                        <a:moveTo>
                          <a:pt x="45" y="15"/>
                        </a:moveTo>
                        <a:lnTo>
                          <a:pt x="43" y="11"/>
                        </a:lnTo>
                        <a:lnTo>
                          <a:pt x="39" y="10"/>
                        </a:lnTo>
                        <a:lnTo>
                          <a:pt x="34" y="8"/>
                        </a:lnTo>
                        <a:lnTo>
                          <a:pt x="29" y="5"/>
                        </a:lnTo>
                        <a:lnTo>
                          <a:pt x="24" y="3"/>
                        </a:lnTo>
                        <a:lnTo>
                          <a:pt x="19" y="3"/>
                        </a:lnTo>
                        <a:lnTo>
                          <a:pt x="15" y="3"/>
                        </a:lnTo>
                        <a:lnTo>
                          <a:pt x="10" y="0"/>
                        </a:lnTo>
                        <a:lnTo>
                          <a:pt x="6" y="0"/>
                        </a:lnTo>
                        <a:lnTo>
                          <a:pt x="1" y="0"/>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11" name="Freeform 932"/>
                  <p:cNvSpPr>
                    <a:spLocks/>
                  </p:cNvSpPr>
                  <p:nvPr/>
                </p:nvSpPr>
                <p:spPr bwMode="auto">
                  <a:xfrm>
                    <a:off x="3657" y="1168"/>
                    <a:ext cx="41" cy="44"/>
                  </a:xfrm>
                  <a:custGeom>
                    <a:avLst/>
                    <a:gdLst>
                      <a:gd name="T0" fmla="*/ 40 w 41"/>
                      <a:gd name="T1" fmla="*/ 43 h 44"/>
                      <a:gd name="T2" fmla="*/ 38 w 41"/>
                      <a:gd name="T3" fmla="*/ 31 h 44"/>
                      <a:gd name="T4" fmla="*/ 34 w 41"/>
                      <a:gd name="T5" fmla="*/ 29 h 44"/>
                      <a:gd name="T6" fmla="*/ 30 w 41"/>
                      <a:gd name="T7" fmla="*/ 22 h 44"/>
                      <a:gd name="T8" fmla="*/ 26 w 41"/>
                      <a:gd name="T9" fmla="*/ 14 h 44"/>
                      <a:gd name="T10" fmla="*/ 22 w 41"/>
                      <a:gd name="T11" fmla="*/ 7 h 44"/>
                      <a:gd name="T12" fmla="*/ 17 w 41"/>
                      <a:gd name="T13" fmla="*/ 7 h 44"/>
                      <a:gd name="T14" fmla="*/ 13 w 41"/>
                      <a:gd name="T15" fmla="*/ 7 h 44"/>
                      <a:gd name="T16" fmla="*/ 9 w 41"/>
                      <a:gd name="T17" fmla="*/ 0 h 44"/>
                      <a:gd name="T18" fmla="*/ 5 w 41"/>
                      <a:gd name="T19" fmla="*/ 0 h 44"/>
                      <a:gd name="T20" fmla="*/ 1 w 41"/>
                      <a:gd name="T21" fmla="*/ 0 h 44"/>
                      <a:gd name="T22" fmla="*/ 0 w 41"/>
                      <a:gd name="T23" fmla="*/ 0 h 4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1"/>
                      <a:gd name="T37" fmla="*/ 0 h 44"/>
                      <a:gd name="T38" fmla="*/ 41 w 41"/>
                      <a:gd name="T39" fmla="*/ 44 h 4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1" h="44">
                        <a:moveTo>
                          <a:pt x="40" y="43"/>
                        </a:moveTo>
                        <a:lnTo>
                          <a:pt x="38" y="31"/>
                        </a:lnTo>
                        <a:lnTo>
                          <a:pt x="34" y="29"/>
                        </a:lnTo>
                        <a:lnTo>
                          <a:pt x="30" y="22"/>
                        </a:lnTo>
                        <a:lnTo>
                          <a:pt x="26" y="14"/>
                        </a:lnTo>
                        <a:lnTo>
                          <a:pt x="22" y="7"/>
                        </a:lnTo>
                        <a:lnTo>
                          <a:pt x="17" y="7"/>
                        </a:lnTo>
                        <a:lnTo>
                          <a:pt x="13" y="7"/>
                        </a:lnTo>
                        <a:lnTo>
                          <a:pt x="9" y="0"/>
                        </a:lnTo>
                        <a:lnTo>
                          <a:pt x="5" y="0"/>
                        </a:lnTo>
                        <a:lnTo>
                          <a:pt x="1" y="0"/>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12" name="Freeform 933"/>
                  <p:cNvSpPr>
                    <a:spLocks/>
                  </p:cNvSpPr>
                  <p:nvPr/>
                </p:nvSpPr>
                <p:spPr bwMode="auto">
                  <a:xfrm>
                    <a:off x="3663" y="1147"/>
                    <a:ext cx="38" cy="56"/>
                  </a:xfrm>
                  <a:custGeom>
                    <a:avLst/>
                    <a:gdLst>
                      <a:gd name="T0" fmla="*/ 37 w 38"/>
                      <a:gd name="T1" fmla="*/ 55 h 56"/>
                      <a:gd name="T2" fmla="*/ 35 w 38"/>
                      <a:gd name="T3" fmla="*/ 40 h 56"/>
                      <a:gd name="T4" fmla="*/ 32 w 38"/>
                      <a:gd name="T5" fmla="*/ 37 h 56"/>
                      <a:gd name="T6" fmla="*/ 28 w 38"/>
                      <a:gd name="T7" fmla="*/ 28 h 56"/>
                      <a:gd name="T8" fmla="*/ 24 w 38"/>
                      <a:gd name="T9" fmla="*/ 18 h 56"/>
                      <a:gd name="T10" fmla="*/ 20 w 38"/>
                      <a:gd name="T11" fmla="*/ 9 h 56"/>
                      <a:gd name="T12" fmla="*/ 16 w 38"/>
                      <a:gd name="T13" fmla="*/ 9 h 56"/>
                      <a:gd name="T14" fmla="*/ 12 w 38"/>
                      <a:gd name="T15" fmla="*/ 9 h 56"/>
                      <a:gd name="T16" fmla="*/ 8 w 38"/>
                      <a:gd name="T17" fmla="*/ 0 h 56"/>
                      <a:gd name="T18" fmla="*/ 5 w 38"/>
                      <a:gd name="T19" fmla="*/ 0 h 56"/>
                      <a:gd name="T20" fmla="*/ 1 w 38"/>
                      <a:gd name="T21" fmla="*/ 0 h 56"/>
                      <a:gd name="T22" fmla="*/ 0 w 38"/>
                      <a:gd name="T23" fmla="*/ 0 h 5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8"/>
                      <a:gd name="T37" fmla="*/ 0 h 56"/>
                      <a:gd name="T38" fmla="*/ 38 w 38"/>
                      <a:gd name="T39" fmla="*/ 56 h 5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8" h="56">
                        <a:moveTo>
                          <a:pt x="37" y="55"/>
                        </a:moveTo>
                        <a:lnTo>
                          <a:pt x="35" y="40"/>
                        </a:lnTo>
                        <a:lnTo>
                          <a:pt x="32" y="37"/>
                        </a:lnTo>
                        <a:lnTo>
                          <a:pt x="28" y="28"/>
                        </a:lnTo>
                        <a:lnTo>
                          <a:pt x="24" y="18"/>
                        </a:lnTo>
                        <a:lnTo>
                          <a:pt x="20" y="9"/>
                        </a:lnTo>
                        <a:lnTo>
                          <a:pt x="16" y="9"/>
                        </a:lnTo>
                        <a:lnTo>
                          <a:pt x="12" y="9"/>
                        </a:lnTo>
                        <a:lnTo>
                          <a:pt x="8" y="0"/>
                        </a:lnTo>
                        <a:lnTo>
                          <a:pt x="5" y="0"/>
                        </a:lnTo>
                        <a:lnTo>
                          <a:pt x="1" y="0"/>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13" name="Line 934"/>
                  <p:cNvSpPr>
                    <a:spLocks noChangeShapeType="1"/>
                  </p:cNvSpPr>
                  <p:nvPr/>
                </p:nvSpPr>
                <p:spPr bwMode="auto">
                  <a:xfrm flipH="1" flipV="1">
                    <a:off x="3701" y="1129"/>
                    <a:ext cx="1" cy="11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14" name="Freeform 935"/>
                  <p:cNvSpPr>
                    <a:spLocks/>
                  </p:cNvSpPr>
                  <p:nvPr/>
                </p:nvSpPr>
                <p:spPr bwMode="auto">
                  <a:xfrm>
                    <a:off x="3705" y="1190"/>
                    <a:ext cx="39" cy="31"/>
                  </a:xfrm>
                  <a:custGeom>
                    <a:avLst/>
                    <a:gdLst>
                      <a:gd name="T0" fmla="*/ 0 w 39"/>
                      <a:gd name="T1" fmla="*/ 30 h 31"/>
                      <a:gd name="T2" fmla="*/ 5 w 39"/>
                      <a:gd name="T3" fmla="*/ 25 h 31"/>
                      <a:gd name="T4" fmla="*/ 7 w 39"/>
                      <a:gd name="T5" fmla="*/ 20 h 31"/>
                      <a:gd name="T6" fmla="*/ 11 w 39"/>
                      <a:gd name="T7" fmla="*/ 17 h 31"/>
                      <a:gd name="T8" fmla="*/ 12 w 39"/>
                      <a:gd name="T9" fmla="*/ 13 h 31"/>
                      <a:gd name="T10" fmla="*/ 16 w 39"/>
                      <a:gd name="T11" fmla="*/ 11 h 31"/>
                      <a:gd name="T12" fmla="*/ 21 w 39"/>
                      <a:gd name="T13" fmla="*/ 6 h 31"/>
                      <a:gd name="T14" fmla="*/ 26 w 39"/>
                      <a:gd name="T15" fmla="*/ 3 h 31"/>
                      <a:gd name="T16" fmla="*/ 30 w 39"/>
                      <a:gd name="T17" fmla="*/ 2 h 31"/>
                      <a:gd name="T18" fmla="*/ 36 w 39"/>
                      <a:gd name="T19" fmla="*/ 1 h 31"/>
                      <a:gd name="T20" fmla="*/ 38 w 39"/>
                      <a:gd name="T21" fmla="*/ 0 h 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9"/>
                      <a:gd name="T34" fmla="*/ 0 h 31"/>
                      <a:gd name="T35" fmla="*/ 39 w 39"/>
                      <a:gd name="T36" fmla="*/ 31 h 3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9" h="31">
                        <a:moveTo>
                          <a:pt x="0" y="30"/>
                        </a:moveTo>
                        <a:lnTo>
                          <a:pt x="5" y="25"/>
                        </a:lnTo>
                        <a:lnTo>
                          <a:pt x="7" y="20"/>
                        </a:lnTo>
                        <a:lnTo>
                          <a:pt x="11" y="17"/>
                        </a:lnTo>
                        <a:lnTo>
                          <a:pt x="12" y="13"/>
                        </a:lnTo>
                        <a:lnTo>
                          <a:pt x="16" y="11"/>
                        </a:lnTo>
                        <a:lnTo>
                          <a:pt x="21" y="6"/>
                        </a:lnTo>
                        <a:lnTo>
                          <a:pt x="26" y="3"/>
                        </a:lnTo>
                        <a:lnTo>
                          <a:pt x="30" y="2"/>
                        </a:lnTo>
                        <a:lnTo>
                          <a:pt x="36" y="1"/>
                        </a:lnTo>
                        <a:lnTo>
                          <a:pt x="38"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15" name="Freeform 936"/>
                  <p:cNvSpPr>
                    <a:spLocks/>
                  </p:cNvSpPr>
                  <p:nvPr/>
                </p:nvSpPr>
                <p:spPr bwMode="auto">
                  <a:xfrm>
                    <a:off x="3662" y="1192"/>
                    <a:ext cx="39" cy="31"/>
                  </a:xfrm>
                  <a:custGeom>
                    <a:avLst/>
                    <a:gdLst>
                      <a:gd name="T0" fmla="*/ 38 w 39"/>
                      <a:gd name="T1" fmla="*/ 30 h 31"/>
                      <a:gd name="T2" fmla="*/ 33 w 39"/>
                      <a:gd name="T3" fmla="*/ 25 h 31"/>
                      <a:gd name="T4" fmla="*/ 31 w 39"/>
                      <a:gd name="T5" fmla="*/ 20 h 31"/>
                      <a:gd name="T6" fmla="*/ 27 w 39"/>
                      <a:gd name="T7" fmla="*/ 17 h 31"/>
                      <a:gd name="T8" fmla="*/ 26 w 39"/>
                      <a:gd name="T9" fmla="*/ 13 h 31"/>
                      <a:gd name="T10" fmla="*/ 22 w 39"/>
                      <a:gd name="T11" fmla="*/ 11 h 31"/>
                      <a:gd name="T12" fmla="*/ 17 w 39"/>
                      <a:gd name="T13" fmla="*/ 6 h 31"/>
                      <a:gd name="T14" fmla="*/ 12 w 39"/>
                      <a:gd name="T15" fmla="*/ 3 h 31"/>
                      <a:gd name="T16" fmla="*/ 8 w 39"/>
                      <a:gd name="T17" fmla="*/ 2 h 31"/>
                      <a:gd name="T18" fmla="*/ 2 w 39"/>
                      <a:gd name="T19" fmla="*/ 1 h 31"/>
                      <a:gd name="T20" fmla="*/ 0 w 39"/>
                      <a:gd name="T21" fmla="*/ 0 h 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9"/>
                      <a:gd name="T34" fmla="*/ 0 h 31"/>
                      <a:gd name="T35" fmla="*/ 39 w 39"/>
                      <a:gd name="T36" fmla="*/ 31 h 3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9" h="31">
                        <a:moveTo>
                          <a:pt x="38" y="30"/>
                        </a:moveTo>
                        <a:lnTo>
                          <a:pt x="33" y="25"/>
                        </a:lnTo>
                        <a:lnTo>
                          <a:pt x="31" y="20"/>
                        </a:lnTo>
                        <a:lnTo>
                          <a:pt x="27" y="17"/>
                        </a:lnTo>
                        <a:lnTo>
                          <a:pt x="26" y="13"/>
                        </a:lnTo>
                        <a:lnTo>
                          <a:pt x="22" y="11"/>
                        </a:lnTo>
                        <a:lnTo>
                          <a:pt x="17" y="6"/>
                        </a:lnTo>
                        <a:lnTo>
                          <a:pt x="12" y="3"/>
                        </a:lnTo>
                        <a:lnTo>
                          <a:pt x="8" y="2"/>
                        </a:lnTo>
                        <a:lnTo>
                          <a:pt x="2" y="1"/>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grpSp>
            <p:nvGrpSpPr>
              <p:cNvPr id="3141" name="Group 937"/>
              <p:cNvGrpSpPr>
                <a:grpSpLocks/>
              </p:cNvGrpSpPr>
              <p:nvPr/>
            </p:nvGrpSpPr>
            <p:grpSpPr bwMode="auto">
              <a:xfrm>
                <a:off x="4029" y="2378"/>
                <a:ext cx="359" cy="714"/>
                <a:chOff x="3897" y="1856"/>
                <a:chExt cx="331" cy="714"/>
              </a:xfrm>
            </p:grpSpPr>
            <p:sp>
              <p:nvSpPr>
                <p:cNvPr id="3180" name="Freeform 938"/>
                <p:cNvSpPr>
                  <a:spLocks/>
                </p:cNvSpPr>
                <p:nvPr/>
              </p:nvSpPr>
              <p:spPr bwMode="auto">
                <a:xfrm>
                  <a:off x="4097" y="2265"/>
                  <a:ext cx="23" cy="36"/>
                </a:xfrm>
                <a:custGeom>
                  <a:avLst/>
                  <a:gdLst>
                    <a:gd name="T0" fmla="*/ 0 w 23"/>
                    <a:gd name="T1" fmla="*/ 35 h 36"/>
                    <a:gd name="T2" fmla="*/ 0 w 23"/>
                    <a:gd name="T3" fmla="*/ 29 h 36"/>
                    <a:gd name="T4" fmla="*/ 0 w 23"/>
                    <a:gd name="T5" fmla="*/ 23 h 36"/>
                    <a:gd name="T6" fmla="*/ 4 w 23"/>
                    <a:gd name="T7" fmla="*/ 16 h 36"/>
                    <a:gd name="T8" fmla="*/ 7 w 23"/>
                    <a:gd name="T9" fmla="*/ 10 h 36"/>
                    <a:gd name="T10" fmla="*/ 13 w 23"/>
                    <a:gd name="T11" fmla="*/ 6 h 36"/>
                    <a:gd name="T12" fmla="*/ 17 w 23"/>
                    <a:gd name="T13" fmla="*/ 0 h 36"/>
                    <a:gd name="T14" fmla="*/ 22 w 23"/>
                    <a:gd name="T15" fmla="*/ 0 h 36"/>
                    <a:gd name="T16" fmla="*/ 22 w 23"/>
                    <a:gd name="T17" fmla="*/ 0 h 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
                    <a:gd name="T28" fmla="*/ 0 h 36"/>
                    <a:gd name="T29" fmla="*/ 23 w 23"/>
                    <a:gd name="T30" fmla="*/ 36 h 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 h="36">
                      <a:moveTo>
                        <a:pt x="0" y="35"/>
                      </a:moveTo>
                      <a:lnTo>
                        <a:pt x="0" y="29"/>
                      </a:lnTo>
                      <a:lnTo>
                        <a:pt x="0" y="23"/>
                      </a:lnTo>
                      <a:lnTo>
                        <a:pt x="4" y="16"/>
                      </a:lnTo>
                      <a:lnTo>
                        <a:pt x="7" y="10"/>
                      </a:lnTo>
                      <a:lnTo>
                        <a:pt x="13" y="6"/>
                      </a:lnTo>
                      <a:lnTo>
                        <a:pt x="17" y="0"/>
                      </a:lnTo>
                      <a:lnTo>
                        <a:pt x="22"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181" name="Freeform 939"/>
                <p:cNvSpPr>
                  <a:spLocks/>
                </p:cNvSpPr>
                <p:nvPr/>
              </p:nvSpPr>
              <p:spPr bwMode="auto">
                <a:xfrm>
                  <a:off x="4060" y="2107"/>
                  <a:ext cx="168" cy="106"/>
                </a:xfrm>
                <a:custGeom>
                  <a:avLst/>
                  <a:gdLst>
                    <a:gd name="T0" fmla="*/ 15 w 168"/>
                    <a:gd name="T1" fmla="*/ 59 h 106"/>
                    <a:gd name="T2" fmla="*/ 21 w 168"/>
                    <a:gd name="T3" fmla="*/ 50 h 106"/>
                    <a:gd name="T4" fmla="*/ 25 w 168"/>
                    <a:gd name="T5" fmla="*/ 42 h 106"/>
                    <a:gd name="T6" fmla="*/ 29 w 168"/>
                    <a:gd name="T7" fmla="*/ 32 h 106"/>
                    <a:gd name="T8" fmla="*/ 36 w 168"/>
                    <a:gd name="T9" fmla="*/ 22 h 106"/>
                    <a:gd name="T10" fmla="*/ 42 w 168"/>
                    <a:gd name="T11" fmla="*/ 14 h 106"/>
                    <a:gd name="T12" fmla="*/ 48 w 168"/>
                    <a:gd name="T13" fmla="*/ 6 h 106"/>
                    <a:gd name="T14" fmla="*/ 56 w 168"/>
                    <a:gd name="T15" fmla="*/ 0 h 106"/>
                    <a:gd name="T16" fmla="*/ 65 w 168"/>
                    <a:gd name="T17" fmla="*/ 0 h 106"/>
                    <a:gd name="T18" fmla="*/ 73 w 168"/>
                    <a:gd name="T19" fmla="*/ 0 h 106"/>
                    <a:gd name="T20" fmla="*/ 83 w 168"/>
                    <a:gd name="T21" fmla="*/ 3 h 106"/>
                    <a:gd name="T22" fmla="*/ 91 w 168"/>
                    <a:gd name="T23" fmla="*/ 7 h 106"/>
                    <a:gd name="T24" fmla="*/ 104 w 168"/>
                    <a:gd name="T25" fmla="*/ 18 h 106"/>
                    <a:gd name="T26" fmla="*/ 114 w 168"/>
                    <a:gd name="T27" fmla="*/ 25 h 106"/>
                    <a:gd name="T28" fmla="*/ 121 w 168"/>
                    <a:gd name="T29" fmla="*/ 32 h 106"/>
                    <a:gd name="T30" fmla="*/ 128 w 168"/>
                    <a:gd name="T31" fmla="*/ 41 h 106"/>
                    <a:gd name="T32" fmla="*/ 136 w 168"/>
                    <a:gd name="T33" fmla="*/ 49 h 106"/>
                    <a:gd name="T34" fmla="*/ 142 w 168"/>
                    <a:gd name="T35" fmla="*/ 57 h 106"/>
                    <a:gd name="T36" fmla="*/ 149 w 168"/>
                    <a:gd name="T37" fmla="*/ 66 h 106"/>
                    <a:gd name="T38" fmla="*/ 154 w 168"/>
                    <a:gd name="T39" fmla="*/ 74 h 106"/>
                    <a:gd name="T40" fmla="*/ 159 w 168"/>
                    <a:gd name="T41" fmla="*/ 84 h 106"/>
                    <a:gd name="T42" fmla="*/ 161 w 168"/>
                    <a:gd name="T43" fmla="*/ 92 h 106"/>
                    <a:gd name="T44" fmla="*/ 166 w 168"/>
                    <a:gd name="T45" fmla="*/ 101 h 106"/>
                    <a:gd name="T46" fmla="*/ 163 w 168"/>
                    <a:gd name="T47" fmla="*/ 104 h 106"/>
                    <a:gd name="T48" fmla="*/ 156 w 168"/>
                    <a:gd name="T49" fmla="*/ 97 h 106"/>
                    <a:gd name="T50" fmla="*/ 147 w 168"/>
                    <a:gd name="T51" fmla="*/ 91 h 106"/>
                    <a:gd name="T52" fmla="*/ 139 w 168"/>
                    <a:gd name="T53" fmla="*/ 87 h 106"/>
                    <a:gd name="T54" fmla="*/ 133 w 168"/>
                    <a:gd name="T55" fmla="*/ 78 h 106"/>
                    <a:gd name="T56" fmla="*/ 125 w 168"/>
                    <a:gd name="T57" fmla="*/ 70 h 106"/>
                    <a:gd name="T58" fmla="*/ 116 w 168"/>
                    <a:gd name="T59" fmla="*/ 62 h 106"/>
                    <a:gd name="T60" fmla="*/ 109 w 168"/>
                    <a:gd name="T61" fmla="*/ 55 h 106"/>
                    <a:gd name="T62" fmla="*/ 101 w 168"/>
                    <a:gd name="T63" fmla="*/ 49 h 106"/>
                    <a:gd name="T64" fmla="*/ 90 w 168"/>
                    <a:gd name="T65" fmla="*/ 39 h 106"/>
                    <a:gd name="T66" fmla="*/ 80 w 168"/>
                    <a:gd name="T67" fmla="*/ 34 h 106"/>
                    <a:gd name="T68" fmla="*/ 70 w 168"/>
                    <a:gd name="T69" fmla="*/ 27 h 106"/>
                    <a:gd name="T70" fmla="*/ 62 w 168"/>
                    <a:gd name="T71" fmla="*/ 22 h 106"/>
                    <a:gd name="T72" fmla="*/ 53 w 168"/>
                    <a:gd name="T73" fmla="*/ 24 h 106"/>
                    <a:gd name="T74" fmla="*/ 46 w 168"/>
                    <a:gd name="T75" fmla="*/ 32 h 106"/>
                    <a:gd name="T76" fmla="*/ 42 w 168"/>
                    <a:gd name="T77" fmla="*/ 41 h 106"/>
                    <a:gd name="T78" fmla="*/ 36 w 168"/>
                    <a:gd name="T79" fmla="*/ 49 h 106"/>
                    <a:gd name="T80" fmla="*/ 29 w 168"/>
                    <a:gd name="T81" fmla="*/ 57 h 106"/>
                    <a:gd name="T82" fmla="*/ 24 w 168"/>
                    <a:gd name="T83" fmla="*/ 66 h 106"/>
                    <a:gd name="T84" fmla="*/ 18 w 168"/>
                    <a:gd name="T85" fmla="*/ 74 h 106"/>
                    <a:gd name="T86" fmla="*/ 13 w 168"/>
                    <a:gd name="T87" fmla="*/ 83 h 106"/>
                    <a:gd name="T88" fmla="*/ 7 w 168"/>
                    <a:gd name="T89" fmla="*/ 91 h 106"/>
                    <a:gd name="T90" fmla="*/ 3 w 168"/>
                    <a:gd name="T91" fmla="*/ 99 h 106"/>
                    <a:gd name="T92" fmla="*/ 4 w 168"/>
                    <a:gd name="T93" fmla="*/ 64 h 10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68"/>
                    <a:gd name="T142" fmla="*/ 0 h 106"/>
                    <a:gd name="T143" fmla="*/ 168 w 168"/>
                    <a:gd name="T144" fmla="*/ 106 h 10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68" h="106">
                      <a:moveTo>
                        <a:pt x="13" y="63"/>
                      </a:moveTo>
                      <a:lnTo>
                        <a:pt x="15" y="59"/>
                      </a:lnTo>
                      <a:lnTo>
                        <a:pt x="18" y="55"/>
                      </a:lnTo>
                      <a:lnTo>
                        <a:pt x="21" y="50"/>
                      </a:lnTo>
                      <a:lnTo>
                        <a:pt x="22" y="46"/>
                      </a:lnTo>
                      <a:lnTo>
                        <a:pt x="25" y="42"/>
                      </a:lnTo>
                      <a:lnTo>
                        <a:pt x="27" y="38"/>
                      </a:lnTo>
                      <a:lnTo>
                        <a:pt x="29" y="32"/>
                      </a:lnTo>
                      <a:lnTo>
                        <a:pt x="32" y="28"/>
                      </a:lnTo>
                      <a:lnTo>
                        <a:pt x="36" y="22"/>
                      </a:lnTo>
                      <a:lnTo>
                        <a:pt x="39" y="18"/>
                      </a:lnTo>
                      <a:lnTo>
                        <a:pt x="42" y="14"/>
                      </a:lnTo>
                      <a:lnTo>
                        <a:pt x="46" y="10"/>
                      </a:lnTo>
                      <a:lnTo>
                        <a:pt x="48" y="6"/>
                      </a:lnTo>
                      <a:lnTo>
                        <a:pt x="52" y="3"/>
                      </a:lnTo>
                      <a:lnTo>
                        <a:pt x="56" y="0"/>
                      </a:lnTo>
                      <a:lnTo>
                        <a:pt x="60" y="0"/>
                      </a:lnTo>
                      <a:lnTo>
                        <a:pt x="65" y="0"/>
                      </a:lnTo>
                      <a:lnTo>
                        <a:pt x="69" y="0"/>
                      </a:lnTo>
                      <a:lnTo>
                        <a:pt x="73" y="0"/>
                      </a:lnTo>
                      <a:lnTo>
                        <a:pt x="77" y="0"/>
                      </a:lnTo>
                      <a:lnTo>
                        <a:pt x="83" y="3"/>
                      </a:lnTo>
                      <a:lnTo>
                        <a:pt x="87" y="6"/>
                      </a:lnTo>
                      <a:lnTo>
                        <a:pt x="91" y="7"/>
                      </a:lnTo>
                      <a:lnTo>
                        <a:pt x="95" y="11"/>
                      </a:lnTo>
                      <a:lnTo>
                        <a:pt x="104" y="18"/>
                      </a:lnTo>
                      <a:lnTo>
                        <a:pt x="108" y="21"/>
                      </a:lnTo>
                      <a:lnTo>
                        <a:pt x="114" y="25"/>
                      </a:lnTo>
                      <a:lnTo>
                        <a:pt x="116" y="29"/>
                      </a:lnTo>
                      <a:lnTo>
                        <a:pt x="121" y="32"/>
                      </a:lnTo>
                      <a:lnTo>
                        <a:pt x="125" y="36"/>
                      </a:lnTo>
                      <a:lnTo>
                        <a:pt x="128" y="41"/>
                      </a:lnTo>
                      <a:lnTo>
                        <a:pt x="132" y="45"/>
                      </a:lnTo>
                      <a:lnTo>
                        <a:pt x="136" y="49"/>
                      </a:lnTo>
                      <a:lnTo>
                        <a:pt x="140" y="53"/>
                      </a:lnTo>
                      <a:lnTo>
                        <a:pt x="142" y="57"/>
                      </a:lnTo>
                      <a:lnTo>
                        <a:pt x="146" y="62"/>
                      </a:lnTo>
                      <a:lnTo>
                        <a:pt x="149" y="66"/>
                      </a:lnTo>
                      <a:lnTo>
                        <a:pt x="150" y="70"/>
                      </a:lnTo>
                      <a:lnTo>
                        <a:pt x="154" y="74"/>
                      </a:lnTo>
                      <a:lnTo>
                        <a:pt x="156" y="80"/>
                      </a:lnTo>
                      <a:lnTo>
                        <a:pt x="159" y="84"/>
                      </a:lnTo>
                      <a:lnTo>
                        <a:pt x="160" y="88"/>
                      </a:lnTo>
                      <a:lnTo>
                        <a:pt x="161" y="92"/>
                      </a:lnTo>
                      <a:lnTo>
                        <a:pt x="164" y="97"/>
                      </a:lnTo>
                      <a:lnTo>
                        <a:pt x="166" y="101"/>
                      </a:lnTo>
                      <a:lnTo>
                        <a:pt x="167" y="105"/>
                      </a:lnTo>
                      <a:lnTo>
                        <a:pt x="163" y="104"/>
                      </a:lnTo>
                      <a:lnTo>
                        <a:pt x="160" y="99"/>
                      </a:lnTo>
                      <a:lnTo>
                        <a:pt x="156" y="97"/>
                      </a:lnTo>
                      <a:lnTo>
                        <a:pt x="152" y="94"/>
                      </a:lnTo>
                      <a:lnTo>
                        <a:pt x="147" y="91"/>
                      </a:lnTo>
                      <a:lnTo>
                        <a:pt x="143" y="90"/>
                      </a:lnTo>
                      <a:lnTo>
                        <a:pt x="139" y="87"/>
                      </a:lnTo>
                      <a:lnTo>
                        <a:pt x="136" y="83"/>
                      </a:lnTo>
                      <a:lnTo>
                        <a:pt x="133" y="78"/>
                      </a:lnTo>
                      <a:lnTo>
                        <a:pt x="129" y="76"/>
                      </a:lnTo>
                      <a:lnTo>
                        <a:pt x="125" y="70"/>
                      </a:lnTo>
                      <a:lnTo>
                        <a:pt x="121" y="66"/>
                      </a:lnTo>
                      <a:lnTo>
                        <a:pt x="116" y="62"/>
                      </a:lnTo>
                      <a:lnTo>
                        <a:pt x="112" y="59"/>
                      </a:lnTo>
                      <a:lnTo>
                        <a:pt x="109" y="55"/>
                      </a:lnTo>
                      <a:lnTo>
                        <a:pt x="105" y="52"/>
                      </a:lnTo>
                      <a:lnTo>
                        <a:pt x="101" y="49"/>
                      </a:lnTo>
                      <a:lnTo>
                        <a:pt x="95" y="45"/>
                      </a:lnTo>
                      <a:lnTo>
                        <a:pt x="90" y="39"/>
                      </a:lnTo>
                      <a:lnTo>
                        <a:pt x="86" y="36"/>
                      </a:lnTo>
                      <a:lnTo>
                        <a:pt x="80" y="34"/>
                      </a:lnTo>
                      <a:lnTo>
                        <a:pt x="76" y="31"/>
                      </a:lnTo>
                      <a:lnTo>
                        <a:pt x="70" y="27"/>
                      </a:lnTo>
                      <a:lnTo>
                        <a:pt x="66" y="24"/>
                      </a:lnTo>
                      <a:lnTo>
                        <a:pt x="62" y="22"/>
                      </a:lnTo>
                      <a:lnTo>
                        <a:pt x="58" y="21"/>
                      </a:lnTo>
                      <a:lnTo>
                        <a:pt x="53" y="24"/>
                      </a:lnTo>
                      <a:lnTo>
                        <a:pt x="51" y="29"/>
                      </a:lnTo>
                      <a:lnTo>
                        <a:pt x="46" y="32"/>
                      </a:lnTo>
                      <a:lnTo>
                        <a:pt x="45" y="36"/>
                      </a:lnTo>
                      <a:lnTo>
                        <a:pt x="42" y="41"/>
                      </a:lnTo>
                      <a:lnTo>
                        <a:pt x="39" y="45"/>
                      </a:lnTo>
                      <a:lnTo>
                        <a:pt x="36" y="49"/>
                      </a:lnTo>
                      <a:lnTo>
                        <a:pt x="34" y="53"/>
                      </a:lnTo>
                      <a:lnTo>
                        <a:pt x="29" y="57"/>
                      </a:lnTo>
                      <a:lnTo>
                        <a:pt x="27" y="62"/>
                      </a:lnTo>
                      <a:lnTo>
                        <a:pt x="24" y="66"/>
                      </a:lnTo>
                      <a:lnTo>
                        <a:pt x="21" y="70"/>
                      </a:lnTo>
                      <a:lnTo>
                        <a:pt x="18" y="74"/>
                      </a:lnTo>
                      <a:lnTo>
                        <a:pt x="15" y="78"/>
                      </a:lnTo>
                      <a:lnTo>
                        <a:pt x="13" y="83"/>
                      </a:lnTo>
                      <a:lnTo>
                        <a:pt x="10" y="87"/>
                      </a:lnTo>
                      <a:lnTo>
                        <a:pt x="7" y="91"/>
                      </a:lnTo>
                      <a:lnTo>
                        <a:pt x="6" y="95"/>
                      </a:lnTo>
                      <a:lnTo>
                        <a:pt x="3" y="99"/>
                      </a:lnTo>
                      <a:lnTo>
                        <a:pt x="0" y="104"/>
                      </a:lnTo>
                      <a:lnTo>
                        <a:pt x="4" y="64"/>
                      </a:lnTo>
                    </a:path>
                  </a:pathLst>
                </a:custGeom>
                <a:solidFill>
                  <a:srgbClr val="00CC00"/>
                </a:solidFill>
                <a:ln w="12700" cap="rnd">
                  <a:solidFill>
                    <a:srgbClr val="00CC00"/>
                  </a:solidFill>
                  <a:round/>
                  <a:headEnd/>
                  <a:tailEnd/>
                </a:ln>
              </p:spPr>
              <p:txBody>
                <a:bodyPr/>
                <a:lstStyle/>
                <a:p>
                  <a:endParaRPr lang="en-US"/>
                </a:p>
              </p:txBody>
            </p:sp>
            <p:sp>
              <p:nvSpPr>
                <p:cNvPr id="3182" name="Freeform 940"/>
                <p:cNvSpPr>
                  <a:spLocks/>
                </p:cNvSpPr>
                <p:nvPr/>
              </p:nvSpPr>
              <p:spPr bwMode="auto">
                <a:xfrm>
                  <a:off x="4075" y="2265"/>
                  <a:ext cx="152" cy="107"/>
                </a:xfrm>
                <a:custGeom>
                  <a:avLst/>
                  <a:gdLst>
                    <a:gd name="T0" fmla="*/ 1 w 206"/>
                    <a:gd name="T1" fmla="*/ 2 h 131"/>
                    <a:gd name="T2" fmla="*/ 1 w 206"/>
                    <a:gd name="T3" fmla="*/ 2 h 131"/>
                    <a:gd name="T4" fmla="*/ 1 w 206"/>
                    <a:gd name="T5" fmla="*/ 2 h 131"/>
                    <a:gd name="T6" fmla="*/ 1 w 206"/>
                    <a:gd name="T7" fmla="*/ 2 h 131"/>
                    <a:gd name="T8" fmla="*/ 1 w 206"/>
                    <a:gd name="T9" fmla="*/ 2 h 131"/>
                    <a:gd name="T10" fmla="*/ 1 w 206"/>
                    <a:gd name="T11" fmla="*/ 2 h 131"/>
                    <a:gd name="T12" fmla="*/ 1 w 206"/>
                    <a:gd name="T13" fmla="*/ 2 h 131"/>
                    <a:gd name="T14" fmla="*/ 1 w 206"/>
                    <a:gd name="T15" fmla="*/ 0 h 131"/>
                    <a:gd name="T16" fmla="*/ 1 w 206"/>
                    <a:gd name="T17" fmla="*/ 0 h 131"/>
                    <a:gd name="T18" fmla="*/ 1 w 206"/>
                    <a:gd name="T19" fmla="*/ 0 h 131"/>
                    <a:gd name="T20" fmla="*/ 1 w 206"/>
                    <a:gd name="T21" fmla="*/ 2 h 131"/>
                    <a:gd name="T22" fmla="*/ 1 w 206"/>
                    <a:gd name="T23" fmla="*/ 2 h 131"/>
                    <a:gd name="T24" fmla="*/ 1 w 206"/>
                    <a:gd name="T25" fmla="*/ 2 h 131"/>
                    <a:gd name="T26" fmla="*/ 1 w 206"/>
                    <a:gd name="T27" fmla="*/ 2 h 131"/>
                    <a:gd name="T28" fmla="*/ 1 w 206"/>
                    <a:gd name="T29" fmla="*/ 2 h 131"/>
                    <a:gd name="T30" fmla="*/ 1 w 206"/>
                    <a:gd name="T31" fmla="*/ 2 h 131"/>
                    <a:gd name="T32" fmla="*/ 1 w 206"/>
                    <a:gd name="T33" fmla="*/ 2 h 131"/>
                    <a:gd name="T34" fmla="*/ 1 w 206"/>
                    <a:gd name="T35" fmla="*/ 2 h 131"/>
                    <a:gd name="T36" fmla="*/ 1 w 206"/>
                    <a:gd name="T37" fmla="*/ 2 h 131"/>
                    <a:gd name="T38" fmla="*/ 1 w 206"/>
                    <a:gd name="T39" fmla="*/ 3 h 131"/>
                    <a:gd name="T40" fmla="*/ 1 w 206"/>
                    <a:gd name="T41" fmla="*/ 3 h 131"/>
                    <a:gd name="T42" fmla="*/ 1 w 206"/>
                    <a:gd name="T43" fmla="*/ 4 h 131"/>
                    <a:gd name="T44" fmla="*/ 1 w 206"/>
                    <a:gd name="T45" fmla="*/ 4 h 131"/>
                    <a:gd name="T46" fmla="*/ 1 w 206"/>
                    <a:gd name="T47" fmla="*/ 4 h 131"/>
                    <a:gd name="T48" fmla="*/ 1 w 206"/>
                    <a:gd name="T49" fmla="*/ 4 h 131"/>
                    <a:gd name="T50" fmla="*/ 1 w 206"/>
                    <a:gd name="T51" fmla="*/ 4 h 131"/>
                    <a:gd name="T52" fmla="*/ 1 w 206"/>
                    <a:gd name="T53" fmla="*/ 3 h 131"/>
                    <a:gd name="T54" fmla="*/ 1 w 206"/>
                    <a:gd name="T55" fmla="*/ 3 h 131"/>
                    <a:gd name="T56" fmla="*/ 1 w 206"/>
                    <a:gd name="T57" fmla="*/ 2 h 131"/>
                    <a:gd name="T58" fmla="*/ 1 w 206"/>
                    <a:gd name="T59" fmla="*/ 2 h 131"/>
                    <a:gd name="T60" fmla="*/ 1 w 206"/>
                    <a:gd name="T61" fmla="*/ 2 h 131"/>
                    <a:gd name="T62" fmla="*/ 1 w 206"/>
                    <a:gd name="T63" fmla="*/ 2 h 131"/>
                    <a:gd name="T64" fmla="*/ 1 w 206"/>
                    <a:gd name="T65" fmla="*/ 2 h 131"/>
                    <a:gd name="T66" fmla="*/ 1 w 206"/>
                    <a:gd name="T67" fmla="*/ 2 h 131"/>
                    <a:gd name="T68" fmla="*/ 1 w 206"/>
                    <a:gd name="T69" fmla="*/ 2 h 131"/>
                    <a:gd name="T70" fmla="*/ 1 w 206"/>
                    <a:gd name="T71" fmla="*/ 2 h 131"/>
                    <a:gd name="T72" fmla="*/ 1 w 206"/>
                    <a:gd name="T73" fmla="*/ 2 h 131"/>
                    <a:gd name="T74" fmla="*/ 1 w 206"/>
                    <a:gd name="T75" fmla="*/ 2 h 131"/>
                    <a:gd name="T76" fmla="*/ 1 w 206"/>
                    <a:gd name="T77" fmla="*/ 2 h 131"/>
                    <a:gd name="T78" fmla="*/ 1 w 206"/>
                    <a:gd name="T79" fmla="*/ 2 h 131"/>
                    <a:gd name="T80" fmla="*/ 1 w 206"/>
                    <a:gd name="T81" fmla="*/ 2 h 131"/>
                    <a:gd name="T82" fmla="*/ 1 w 206"/>
                    <a:gd name="T83" fmla="*/ 2 h 131"/>
                    <a:gd name="T84" fmla="*/ 1 w 206"/>
                    <a:gd name="T85" fmla="*/ 3 h 131"/>
                    <a:gd name="T86" fmla="*/ 1 w 206"/>
                    <a:gd name="T87" fmla="*/ 3 h 131"/>
                    <a:gd name="T88" fmla="*/ 1 w 206"/>
                    <a:gd name="T89" fmla="*/ 4 h 131"/>
                    <a:gd name="T90" fmla="*/ 1 w 206"/>
                    <a:gd name="T91" fmla="*/ 4 h 131"/>
                    <a:gd name="T92" fmla="*/ 1 w 206"/>
                    <a:gd name="T93" fmla="*/ 2 h 13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206"/>
                    <a:gd name="T142" fmla="*/ 0 h 131"/>
                    <a:gd name="T143" fmla="*/ 206 w 206"/>
                    <a:gd name="T144" fmla="*/ 131 h 13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206" h="131">
                      <a:moveTo>
                        <a:pt x="16" y="78"/>
                      </a:moveTo>
                      <a:lnTo>
                        <a:pt x="19" y="73"/>
                      </a:lnTo>
                      <a:lnTo>
                        <a:pt x="22" y="68"/>
                      </a:lnTo>
                      <a:lnTo>
                        <a:pt x="26" y="62"/>
                      </a:lnTo>
                      <a:lnTo>
                        <a:pt x="28" y="57"/>
                      </a:lnTo>
                      <a:lnTo>
                        <a:pt x="31" y="52"/>
                      </a:lnTo>
                      <a:lnTo>
                        <a:pt x="33" y="47"/>
                      </a:lnTo>
                      <a:lnTo>
                        <a:pt x="36" y="40"/>
                      </a:lnTo>
                      <a:lnTo>
                        <a:pt x="40" y="35"/>
                      </a:lnTo>
                      <a:lnTo>
                        <a:pt x="45" y="28"/>
                      </a:lnTo>
                      <a:lnTo>
                        <a:pt x="48" y="23"/>
                      </a:lnTo>
                      <a:lnTo>
                        <a:pt x="52" y="17"/>
                      </a:lnTo>
                      <a:lnTo>
                        <a:pt x="57" y="12"/>
                      </a:lnTo>
                      <a:lnTo>
                        <a:pt x="59" y="7"/>
                      </a:lnTo>
                      <a:lnTo>
                        <a:pt x="64" y="3"/>
                      </a:lnTo>
                      <a:lnTo>
                        <a:pt x="69" y="0"/>
                      </a:lnTo>
                      <a:lnTo>
                        <a:pt x="74" y="0"/>
                      </a:lnTo>
                      <a:lnTo>
                        <a:pt x="79" y="0"/>
                      </a:lnTo>
                      <a:lnTo>
                        <a:pt x="84" y="0"/>
                      </a:lnTo>
                      <a:lnTo>
                        <a:pt x="90" y="0"/>
                      </a:lnTo>
                      <a:lnTo>
                        <a:pt x="95" y="0"/>
                      </a:lnTo>
                      <a:lnTo>
                        <a:pt x="102" y="3"/>
                      </a:lnTo>
                      <a:lnTo>
                        <a:pt x="107" y="7"/>
                      </a:lnTo>
                      <a:lnTo>
                        <a:pt x="112" y="9"/>
                      </a:lnTo>
                      <a:lnTo>
                        <a:pt x="117" y="14"/>
                      </a:lnTo>
                      <a:lnTo>
                        <a:pt x="127" y="23"/>
                      </a:lnTo>
                      <a:lnTo>
                        <a:pt x="133" y="26"/>
                      </a:lnTo>
                      <a:lnTo>
                        <a:pt x="140" y="31"/>
                      </a:lnTo>
                      <a:lnTo>
                        <a:pt x="143" y="36"/>
                      </a:lnTo>
                      <a:lnTo>
                        <a:pt x="148" y="40"/>
                      </a:lnTo>
                      <a:lnTo>
                        <a:pt x="153" y="45"/>
                      </a:lnTo>
                      <a:lnTo>
                        <a:pt x="157" y="50"/>
                      </a:lnTo>
                      <a:lnTo>
                        <a:pt x="162" y="55"/>
                      </a:lnTo>
                      <a:lnTo>
                        <a:pt x="167" y="61"/>
                      </a:lnTo>
                      <a:lnTo>
                        <a:pt x="172" y="66"/>
                      </a:lnTo>
                      <a:lnTo>
                        <a:pt x="174" y="71"/>
                      </a:lnTo>
                      <a:lnTo>
                        <a:pt x="179" y="76"/>
                      </a:lnTo>
                      <a:lnTo>
                        <a:pt x="183" y="81"/>
                      </a:lnTo>
                      <a:lnTo>
                        <a:pt x="184" y="87"/>
                      </a:lnTo>
                      <a:lnTo>
                        <a:pt x="189" y="92"/>
                      </a:lnTo>
                      <a:lnTo>
                        <a:pt x="191" y="99"/>
                      </a:lnTo>
                      <a:lnTo>
                        <a:pt x="195" y="104"/>
                      </a:lnTo>
                      <a:lnTo>
                        <a:pt x="196" y="109"/>
                      </a:lnTo>
                      <a:lnTo>
                        <a:pt x="198" y="114"/>
                      </a:lnTo>
                      <a:lnTo>
                        <a:pt x="202" y="120"/>
                      </a:lnTo>
                      <a:lnTo>
                        <a:pt x="203" y="125"/>
                      </a:lnTo>
                      <a:lnTo>
                        <a:pt x="205" y="130"/>
                      </a:lnTo>
                      <a:lnTo>
                        <a:pt x="200" y="128"/>
                      </a:lnTo>
                      <a:lnTo>
                        <a:pt x="196" y="123"/>
                      </a:lnTo>
                      <a:lnTo>
                        <a:pt x="191" y="120"/>
                      </a:lnTo>
                      <a:lnTo>
                        <a:pt x="186" y="116"/>
                      </a:lnTo>
                      <a:lnTo>
                        <a:pt x="181" y="113"/>
                      </a:lnTo>
                      <a:lnTo>
                        <a:pt x="176" y="111"/>
                      </a:lnTo>
                      <a:lnTo>
                        <a:pt x="171" y="107"/>
                      </a:lnTo>
                      <a:lnTo>
                        <a:pt x="167" y="102"/>
                      </a:lnTo>
                      <a:lnTo>
                        <a:pt x="164" y="97"/>
                      </a:lnTo>
                      <a:lnTo>
                        <a:pt x="158" y="94"/>
                      </a:lnTo>
                      <a:lnTo>
                        <a:pt x="153" y="87"/>
                      </a:lnTo>
                      <a:lnTo>
                        <a:pt x="148" y="81"/>
                      </a:lnTo>
                      <a:lnTo>
                        <a:pt x="143" y="76"/>
                      </a:lnTo>
                      <a:lnTo>
                        <a:pt x="138" y="73"/>
                      </a:lnTo>
                      <a:lnTo>
                        <a:pt x="134" y="68"/>
                      </a:lnTo>
                      <a:lnTo>
                        <a:pt x="129" y="64"/>
                      </a:lnTo>
                      <a:lnTo>
                        <a:pt x="124" y="61"/>
                      </a:lnTo>
                      <a:lnTo>
                        <a:pt x="117" y="55"/>
                      </a:lnTo>
                      <a:lnTo>
                        <a:pt x="110" y="49"/>
                      </a:lnTo>
                      <a:lnTo>
                        <a:pt x="105" y="45"/>
                      </a:lnTo>
                      <a:lnTo>
                        <a:pt x="98" y="42"/>
                      </a:lnTo>
                      <a:lnTo>
                        <a:pt x="93" y="38"/>
                      </a:lnTo>
                      <a:lnTo>
                        <a:pt x="86" y="33"/>
                      </a:lnTo>
                      <a:lnTo>
                        <a:pt x="81" y="29"/>
                      </a:lnTo>
                      <a:lnTo>
                        <a:pt x="76" y="28"/>
                      </a:lnTo>
                      <a:lnTo>
                        <a:pt x="71" y="26"/>
                      </a:lnTo>
                      <a:lnTo>
                        <a:pt x="65" y="29"/>
                      </a:lnTo>
                      <a:lnTo>
                        <a:pt x="62" y="36"/>
                      </a:lnTo>
                      <a:lnTo>
                        <a:pt x="57" y="40"/>
                      </a:lnTo>
                      <a:lnTo>
                        <a:pt x="55" y="45"/>
                      </a:lnTo>
                      <a:lnTo>
                        <a:pt x="52" y="50"/>
                      </a:lnTo>
                      <a:lnTo>
                        <a:pt x="48" y="55"/>
                      </a:lnTo>
                      <a:lnTo>
                        <a:pt x="45" y="61"/>
                      </a:lnTo>
                      <a:lnTo>
                        <a:pt x="41" y="66"/>
                      </a:lnTo>
                      <a:lnTo>
                        <a:pt x="36" y="71"/>
                      </a:lnTo>
                      <a:lnTo>
                        <a:pt x="33" y="76"/>
                      </a:lnTo>
                      <a:lnTo>
                        <a:pt x="29" y="81"/>
                      </a:lnTo>
                      <a:lnTo>
                        <a:pt x="26" y="87"/>
                      </a:lnTo>
                      <a:lnTo>
                        <a:pt x="22" y="92"/>
                      </a:lnTo>
                      <a:lnTo>
                        <a:pt x="19" y="97"/>
                      </a:lnTo>
                      <a:lnTo>
                        <a:pt x="16" y="102"/>
                      </a:lnTo>
                      <a:lnTo>
                        <a:pt x="12" y="107"/>
                      </a:lnTo>
                      <a:lnTo>
                        <a:pt x="9" y="113"/>
                      </a:lnTo>
                      <a:lnTo>
                        <a:pt x="7" y="118"/>
                      </a:lnTo>
                      <a:lnTo>
                        <a:pt x="3" y="123"/>
                      </a:lnTo>
                      <a:lnTo>
                        <a:pt x="0" y="128"/>
                      </a:lnTo>
                      <a:lnTo>
                        <a:pt x="5" y="80"/>
                      </a:lnTo>
                    </a:path>
                  </a:pathLst>
                </a:custGeom>
                <a:solidFill>
                  <a:srgbClr val="00CC00"/>
                </a:solidFill>
                <a:ln w="12700" cap="rnd">
                  <a:solidFill>
                    <a:srgbClr val="00CC00"/>
                  </a:solidFill>
                  <a:round/>
                  <a:headEnd/>
                  <a:tailEnd/>
                </a:ln>
              </p:spPr>
              <p:txBody>
                <a:bodyPr/>
                <a:lstStyle/>
                <a:p>
                  <a:endParaRPr lang="en-US"/>
                </a:p>
              </p:txBody>
            </p:sp>
            <p:sp>
              <p:nvSpPr>
                <p:cNvPr id="3183" name="Freeform 941"/>
                <p:cNvSpPr>
                  <a:spLocks/>
                </p:cNvSpPr>
                <p:nvPr/>
              </p:nvSpPr>
              <p:spPr bwMode="auto">
                <a:xfrm>
                  <a:off x="3897" y="2160"/>
                  <a:ext cx="186" cy="118"/>
                </a:xfrm>
                <a:custGeom>
                  <a:avLst/>
                  <a:gdLst>
                    <a:gd name="T0" fmla="*/ 168 w 186"/>
                    <a:gd name="T1" fmla="*/ 66 h 118"/>
                    <a:gd name="T2" fmla="*/ 162 w 186"/>
                    <a:gd name="T3" fmla="*/ 56 h 118"/>
                    <a:gd name="T4" fmla="*/ 157 w 186"/>
                    <a:gd name="T5" fmla="*/ 47 h 118"/>
                    <a:gd name="T6" fmla="*/ 152 w 186"/>
                    <a:gd name="T7" fmla="*/ 36 h 118"/>
                    <a:gd name="T8" fmla="*/ 145 w 186"/>
                    <a:gd name="T9" fmla="*/ 25 h 118"/>
                    <a:gd name="T10" fmla="*/ 138 w 186"/>
                    <a:gd name="T11" fmla="*/ 16 h 118"/>
                    <a:gd name="T12" fmla="*/ 132 w 186"/>
                    <a:gd name="T13" fmla="*/ 6 h 118"/>
                    <a:gd name="T14" fmla="*/ 123 w 186"/>
                    <a:gd name="T15" fmla="*/ 0 h 118"/>
                    <a:gd name="T16" fmla="*/ 113 w 186"/>
                    <a:gd name="T17" fmla="*/ 0 h 118"/>
                    <a:gd name="T18" fmla="*/ 104 w 186"/>
                    <a:gd name="T19" fmla="*/ 0 h 118"/>
                    <a:gd name="T20" fmla="*/ 93 w 186"/>
                    <a:gd name="T21" fmla="*/ 3 h 118"/>
                    <a:gd name="T22" fmla="*/ 84 w 186"/>
                    <a:gd name="T23" fmla="*/ 8 h 118"/>
                    <a:gd name="T24" fmla="*/ 70 w 186"/>
                    <a:gd name="T25" fmla="*/ 20 h 118"/>
                    <a:gd name="T26" fmla="*/ 59 w 186"/>
                    <a:gd name="T27" fmla="*/ 28 h 118"/>
                    <a:gd name="T28" fmla="*/ 51 w 186"/>
                    <a:gd name="T29" fmla="*/ 36 h 118"/>
                    <a:gd name="T30" fmla="*/ 44 w 186"/>
                    <a:gd name="T31" fmla="*/ 45 h 118"/>
                    <a:gd name="T32" fmla="*/ 34 w 186"/>
                    <a:gd name="T33" fmla="*/ 55 h 118"/>
                    <a:gd name="T34" fmla="*/ 28 w 186"/>
                    <a:gd name="T35" fmla="*/ 64 h 118"/>
                    <a:gd name="T36" fmla="*/ 20 w 186"/>
                    <a:gd name="T37" fmla="*/ 73 h 118"/>
                    <a:gd name="T38" fmla="*/ 14 w 186"/>
                    <a:gd name="T39" fmla="*/ 83 h 118"/>
                    <a:gd name="T40" fmla="*/ 9 w 186"/>
                    <a:gd name="T41" fmla="*/ 94 h 118"/>
                    <a:gd name="T42" fmla="*/ 6 w 186"/>
                    <a:gd name="T43" fmla="*/ 103 h 118"/>
                    <a:gd name="T44" fmla="*/ 2 w 186"/>
                    <a:gd name="T45" fmla="*/ 112 h 118"/>
                    <a:gd name="T46" fmla="*/ 5 w 186"/>
                    <a:gd name="T47" fmla="*/ 115 h 118"/>
                    <a:gd name="T48" fmla="*/ 12 w 186"/>
                    <a:gd name="T49" fmla="*/ 108 h 118"/>
                    <a:gd name="T50" fmla="*/ 22 w 186"/>
                    <a:gd name="T51" fmla="*/ 101 h 118"/>
                    <a:gd name="T52" fmla="*/ 31 w 186"/>
                    <a:gd name="T53" fmla="*/ 97 h 118"/>
                    <a:gd name="T54" fmla="*/ 37 w 186"/>
                    <a:gd name="T55" fmla="*/ 87 h 118"/>
                    <a:gd name="T56" fmla="*/ 47 w 186"/>
                    <a:gd name="T57" fmla="*/ 78 h 118"/>
                    <a:gd name="T58" fmla="*/ 56 w 186"/>
                    <a:gd name="T59" fmla="*/ 69 h 118"/>
                    <a:gd name="T60" fmla="*/ 64 w 186"/>
                    <a:gd name="T61" fmla="*/ 61 h 118"/>
                    <a:gd name="T62" fmla="*/ 73 w 186"/>
                    <a:gd name="T63" fmla="*/ 55 h 118"/>
                    <a:gd name="T64" fmla="*/ 86 w 186"/>
                    <a:gd name="T65" fmla="*/ 44 h 118"/>
                    <a:gd name="T66" fmla="*/ 96 w 186"/>
                    <a:gd name="T67" fmla="*/ 37 h 118"/>
                    <a:gd name="T68" fmla="*/ 107 w 186"/>
                    <a:gd name="T69" fmla="*/ 30 h 118"/>
                    <a:gd name="T70" fmla="*/ 117 w 186"/>
                    <a:gd name="T71" fmla="*/ 25 h 118"/>
                    <a:gd name="T72" fmla="*/ 126 w 186"/>
                    <a:gd name="T73" fmla="*/ 27 h 118"/>
                    <a:gd name="T74" fmla="*/ 134 w 186"/>
                    <a:gd name="T75" fmla="*/ 36 h 118"/>
                    <a:gd name="T76" fmla="*/ 138 w 186"/>
                    <a:gd name="T77" fmla="*/ 45 h 118"/>
                    <a:gd name="T78" fmla="*/ 145 w 186"/>
                    <a:gd name="T79" fmla="*/ 55 h 118"/>
                    <a:gd name="T80" fmla="*/ 152 w 186"/>
                    <a:gd name="T81" fmla="*/ 64 h 118"/>
                    <a:gd name="T82" fmla="*/ 159 w 186"/>
                    <a:gd name="T83" fmla="*/ 73 h 118"/>
                    <a:gd name="T84" fmla="*/ 165 w 186"/>
                    <a:gd name="T85" fmla="*/ 83 h 118"/>
                    <a:gd name="T86" fmla="*/ 171 w 186"/>
                    <a:gd name="T87" fmla="*/ 92 h 118"/>
                    <a:gd name="T88" fmla="*/ 177 w 186"/>
                    <a:gd name="T89" fmla="*/ 101 h 118"/>
                    <a:gd name="T90" fmla="*/ 182 w 186"/>
                    <a:gd name="T91" fmla="*/ 111 h 118"/>
                    <a:gd name="T92" fmla="*/ 180 w 186"/>
                    <a:gd name="T93" fmla="*/ 72 h 11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6"/>
                    <a:gd name="T142" fmla="*/ 0 h 118"/>
                    <a:gd name="T143" fmla="*/ 186 w 186"/>
                    <a:gd name="T144" fmla="*/ 118 h 11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6" h="118">
                      <a:moveTo>
                        <a:pt x="171" y="70"/>
                      </a:moveTo>
                      <a:lnTo>
                        <a:pt x="168" y="66"/>
                      </a:lnTo>
                      <a:lnTo>
                        <a:pt x="165" y="61"/>
                      </a:lnTo>
                      <a:lnTo>
                        <a:pt x="162" y="56"/>
                      </a:lnTo>
                      <a:lnTo>
                        <a:pt x="160" y="51"/>
                      </a:lnTo>
                      <a:lnTo>
                        <a:pt x="157" y="47"/>
                      </a:lnTo>
                      <a:lnTo>
                        <a:pt x="155" y="42"/>
                      </a:lnTo>
                      <a:lnTo>
                        <a:pt x="152" y="36"/>
                      </a:lnTo>
                      <a:lnTo>
                        <a:pt x="149" y="31"/>
                      </a:lnTo>
                      <a:lnTo>
                        <a:pt x="145" y="25"/>
                      </a:lnTo>
                      <a:lnTo>
                        <a:pt x="141" y="20"/>
                      </a:lnTo>
                      <a:lnTo>
                        <a:pt x="138" y="16"/>
                      </a:lnTo>
                      <a:lnTo>
                        <a:pt x="134" y="11"/>
                      </a:lnTo>
                      <a:lnTo>
                        <a:pt x="132" y="6"/>
                      </a:lnTo>
                      <a:lnTo>
                        <a:pt x="127" y="3"/>
                      </a:lnTo>
                      <a:lnTo>
                        <a:pt x="123" y="0"/>
                      </a:lnTo>
                      <a:lnTo>
                        <a:pt x="118" y="0"/>
                      </a:lnTo>
                      <a:lnTo>
                        <a:pt x="113" y="0"/>
                      </a:lnTo>
                      <a:lnTo>
                        <a:pt x="109" y="0"/>
                      </a:lnTo>
                      <a:lnTo>
                        <a:pt x="104" y="0"/>
                      </a:lnTo>
                      <a:lnTo>
                        <a:pt x="99" y="0"/>
                      </a:lnTo>
                      <a:lnTo>
                        <a:pt x="93" y="3"/>
                      </a:lnTo>
                      <a:lnTo>
                        <a:pt x="89" y="6"/>
                      </a:lnTo>
                      <a:lnTo>
                        <a:pt x="84" y="8"/>
                      </a:lnTo>
                      <a:lnTo>
                        <a:pt x="79" y="12"/>
                      </a:lnTo>
                      <a:lnTo>
                        <a:pt x="70" y="20"/>
                      </a:lnTo>
                      <a:lnTo>
                        <a:pt x="65" y="23"/>
                      </a:lnTo>
                      <a:lnTo>
                        <a:pt x="59" y="28"/>
                      </a:lnTo>
                      <a:lnTo>
                        <a:pt x="56" y="33"/>
                      </a:lnTo>
                      <a:lnTo>
                        <a:pt x="51" y="36"/>
                      </a:lnTo>
                      <a:lnTo>
                        <a:pt x="47" y="41"/>
                      </a:lnTo>
                      <a:lnTo>
                        <a:pt x="44" y="45"/>
                      </a:lnTo>
                      <a:lnTo>
                        <a:pt x="39" y="50"/>
                      </a:lnTo>
                      <a:lnTo>
                        <a:pt x="34" y="55"/>
                      </a:lnTo>
                      <a:lnTo>
                        <a:pt x="30" y="59"/>
                      </a:lnTo>
                      <a:lnTo>
                        <a:pt x="28" y="64"/>
                      </a:lnTo>
                      <a:lnTo>
                        <a:pt x="23" y="69"/>
                      </a:lnTo>
                      <a:lnTo>
                        <a:pt x="20" y="73"/>
                      </a:lnTo>
                      <a:lnTo>
                        <a:pt x="19" y="78"/>
                      </a:lnTo>
                      <a:lnTo>
                        <a:pt x="14" y="83"/>
                      </a:lnTo>
                      <a:lnTo>
                        <a:pt x="12" y="89"/>
                      </a:lnTo>
                      <a:lnTo>
                        <a:pt x="9" y="94"/>
                      </a:lnTo>
                      <a:lnTo>
                        <a:pt x="8" y="98"/>
                      </a:lnTo>
                      <a:lnTo>
                        <a:pt x="6" y="103"/>
                      </a:lnTo>
                      <a:lnTo>
                        <a:pt x="3" y="108"/>
                      </a:lnTo>
                      <a:lnTo>
                        <a:pt x="2" y="112"/>
                      </a:lnTo>
                      <a:lnTo>
                        <a:pt x="0" y="117"/>
                      </a:lnTo>
                      <a:lnTo>
                        <a:pt x="5" y="115"/>
                      </a:lnTo>
                      <a:lnTo>
                        <a:pt x="8" y="111"/>
                      </a:lnTo>
                      <a:lnTo>
                        <a:pt x="12" y="108"/>
                      </a:lnTo>
                      <a:lnTo>
                        <a:pt x="17" y="105"/>
                      </a:lnTo>
                      <a:lnTo>
                        <a:pt x="22" y="101"/>
                      </a:lnTo>
                      <a:lnTo>
                        <a:pt x="26" y="100"/>
                      </a:lnTo>
                      <a:lnTo>
                        <a:pt x="31" y="97"/>
                      </a:lnTo>
                      <a:lnTo>
                        <a:pt x="34" y="92"/>
                      </a:lnTo>
                      <a:lnTo>
                        <a:pt x="37" y="87"/>
                      </a:lnTo>
                      <a:lnTo>
                        <a:pt x="42" y="84"/>
                      </a:lnTo>
                      <a:lnTo>
                        <a:pt x="47" y="78"/>
                      </a:lnTo>
                      <a:lnTo>
                        <a:pt x="51" y="73"/>
                      </a:lnTo>
                      <a:lnTo>
                        <a:pt x="56" y="69"/>
                      </a:lnTo>
                      <a:lnTo>
                        <a:pt x="61" y="66"/>
                      </a:lnTo>
                      <a:lnTo>
                        <a:pt x="64" y="61"/>
                      </a:lnTo>
                      <a:lnTo>
                        <a:pt x="68" y="58"/>
                      </a:lnTo>
                      <a:lnTo>
                        <a:pt x="73" y="55"/>
                      </a:lnTo>
                      <a:lnTo>
                        <a:pt x="79" y="50"/>
                      </a:lnTo>
                      <a:lnTo>
                        <a:pt x="86" y="44"/>
                      </a:lnTo>
                      <a:lnTo>
                        <a:pt x="90" y="41"/>
                      </a:lnTo>
                      <a:lnTo>
                        <a:pt x="96" y="37"/>
                      </a:lnTo>
                      <a:lnTo>
                        <a:pt x="101" y="34"/>
                      </a:lnTo>
                      <a:lnTo>
                        <a:pt x="107" y="30"/>
                      </a:lnTo>
                      <a:lnTo>
                        <a:pt x="112" y="27"/>
                      </a:lnTo>
                      <a:lnTo>
                        <a:pt x="117" y="25"/>
                      </a:lnTo>
                      <a:lnTo>
                        <a:pt x="121" y="23"/>
                      </a:lnTo>
                      <a:lnTo>
                        <a:pt x="126" y="27"/>
                      </a:lnTo>
                      <a:lnTo>
                        <a:pt x="129" y="33"/>
                      </a:lnTo>
                      <a:lnTo>
                        <a:pt x="134" y="36"/>
                      </a:lnTo>
                      <a:lnTo>
                        <a:pt x="135" y="41"/>
                      </a:lnTo>
                      <a:lnTo>
                        <a:pt x="138" y="45"/>
                      </a:lnTo>
                      <a:lnTo>
                        <a:pt x="141" y="50"/>
                      </a:lnTo>
                      <a:lnTo>
                        <a:pt x="145" y="55"/>
                      </a:lnTo>
                      <a:lnTo>
                        <a:pt x="148" y="59"/>
                      </a:lnTo>
                      <a:lnTo>
                        <a:pt x="152" y="64"/>
                      </a:lnTo>
                      <a:lnTo>
                        <a:pt x="155" y="69"/>
                      </a:lnTo>
                      <a:lnTo>
                        <a:pt x="159" y="73"/>
                      </a:lnTo>
                      <a:lnTo>
                        <a:pt x="162" y="78"/>
                      </a:lnTo>
                      <a:lnTo>
                        <a:pt x="165" y="83"/>
                      </a:lnTo>
                      <a:lnTo>
                        <a:pt x="168" y="87"/>
                      </a:lnTo>
                      <a:lnTo>
                        <a:pt x="171" y="92"/>
                      </a:lnTo>
                      <a:lnTo>
                        <a:pt x="174" y="97"/>
                      </a:lnTo>
                      <a:lnTo>
                        <a:pt x="177" y="101"/>
                      </a:lnTo>
                      <a:lnTo>
                        <a:pt x="179" y="106"/>
                      </a:lnTo>
                      <a:lnTo>
                        <a:pt x="182" y="111"/>
                      </a:lnTo>
                      <a:lnTo>
                        <a:pt x="185" y="115"/>
                      </a:lnTo>
                      <a:lnTo>
                        <a:pt x="180" y="72"/>
                      </a:lnTo>
                    </a:path>
                  </a:pathLst>
                </a:custGeom>
                <a:solidFill>
                  <a:srgbClr val="00CC00"/>
                </a:solidFill>
                <a:ln w="12700" cap="rnd">
                  <a:solidFill>
                    <a:srgbClr val="00CC00"/>
                  </a:solidFill>
                  <a:round/>
                  <a:headEnd/>
                  <a:tailEnd/>
                </a:ln>
              </p:spPr>
              <p:txBody>
                <a:bodyPr/>
                <a:lstStyle/>
                <a:p>
                  <a:endParaRPr lang="en-US"/>
                </a:p>
              </p:txBody>
            </p:sp>
            <p:sp>
              <p:nvSpPr>
                <p:cNvPr id="3184" name="Freeform 942"/>
                <p:cNvSpPr>
                  <a:spLocks/>
                </p:cNvSpPr>
                <p:nvPr/>
              </p:nvSpPr>
              <p:spPr bwMode="auto">
                <a:xfrm>
                  <a:off x="4081" y="2002"/>
                  <a:ext cx="110" cy="70"/>
                </a:xfrm>
                <a:custGeom>
                  <a:avLst/>
                  <a:gdLst>
                    <a:gd name="T0" fmla="*/ 10 w 110"/>
                    <a:gd name="T1" fmla="*/ 39 h 70"/>
                    <a:gd name="T2" fmla="*/ 14 w 110"/>
                    <a:gd name="T3" fmla="*/ 33 h 70"/>
                    <a:gd name="T4" fmla="*/ 16 w 110"/>
                    <a:gd name="T5" fmla="*/ 28 h 70"/>
                    <a:gd name="T6" fmla="*/ 19 w 110"/>
                    <a:gd name="T7" fmla="*/ 21 h 70"/>
                    <a:gd name="T8" fmla="*/ 24 w 110"/>
                    <a:gd name="T9" fmla="*/ 15 h 70"/>
                    <a:gd name="T10" fmla="*/ 27 w 110"/>
                    <a:gd name="T11" fmla="*/ 9 h 70"/>
                    <a:gd name="T12" fmla="*/ 31 w 110"/>
                    <a:gd name="T13" fmla="*/ 4 h 70"/>
                    <a:gd name="T14" fmla="*/ 37 w 110"/>
                    <a:gd name="T15" fmla="*/ 0 h 70"/>
                    <a:gd name="T16" fmla="*/ 42 w 110"/>
                    <a:gd name="T17" fmla="*/ 0 h 70"/>
                    <a:gd name="T18" fmla="*/ 48 w 110"/>
                    <a:gd name="T19" fmla="*/ 0 h 70"/>
                    <a:gd name="T20" fmla="*/ 54 w 110"/>
                    <a:gd name="T21" fmla="*/ 2 h 70"/>
                    <a:gd name="T22" fmla="*/ 60 w 110"/>
                    <a:gd name="T23" fmla="*/ 5 h 70"/>
                    <a:gd name="T24" fmla="*/ 68 w 110"/>
                    <a:gd name="T25" fmla="*/ 12 h 70"/>
                    <a:gd name="T26" fmla="*/ 74 w 110"/>
                    <a:gd name="T27" fmla="*/ 17 h 70"/>
                    <a:gd name="T28" fmla="*/ 79 w 110"/>
                    <a:gd name="T29" fmla="*/ 21 h 70"/>
                    <a:gd name="T30" fmla="*/ 83 w 110"/>
                    <a:gd name="T31" fmla="*/ 27 h 70"/>
                    <a:gd name="T32" fmla="*/ 89 w 110"/>
                    <a:gd name="T33" fmla="*/ 32 h 70"/>
                    <a:gd name="T34" fmla="*/ 93 w 110"/>
                    <a:gd name="T35" fmla="*/ 38 h 70"/>
                    <a:gd name="T36" fmla="*/ 97 w 110"/>
                    <a:gd name="T37" fmla="*/ 43 h 70"/>
                    <a:gd name="T38" fmla="*/ 101 w 110"/>
                    <a:gd name="T39" fmla="*/ 49 h 70"/>
                    <a:gd name="T40" fmla="*/ 104 w 110"/>
                    <a:gd name="T41" fmla="*/ 55 h 70"/>
                    <a:gd name="T42" fmla="*/ 105 w 110"/>
                    <a:gd name="T43" fmla="*/ 61 h 70"/>
                    <a:gd name="T44" fmla="*/ 108 w 110"/>
                    <a:gd name="T45" fmla="*/ 66 h 70"/>
                    <a:gd name="T46" fmla="*/ 106 w 110"/>
                    <a:gd name="T47" fmla="*/ 68 h 70"/>
                    <a:gd name="T48" fmla="*/ 102 w 110"/>
                    <a:gd name="T49" fmla="*/ 63 h 70"/>
                    <a:gd name="T50" fmla="*/ 96 w 110"/>
                    <a:gd name="T51" fmla="*/ 60 h 70"/>
                    <a:gd name="T52" fmla="*/ 91 w 110"/>
                    <a:gd name="T53" fmla="*/ 57 h 70"/>
                    <a:gd name="T54" fmla="*/ 87 w 110"/>
                    <a:gd name="T55" fmla="*/ 52 h 70"/>
                    <a:gd name="T56" fmla="*/ 82 w 110"/>
                    <a:gd name="T57" fmla="*/ 46 h 70"/>
                    <a:gd name="T58" fmla="*/ 76 w 110"/>
                    <a:gd name="T59" fmla="*/ 40 h 70"/>
                    <a:gd name="T60" fmla="*/ 71 w 110"/>
                    <a:gd name="T61" fmla="*/ 36 h 70"/>
                    <a:gd name="T62" fmla="*/ 66 w 110"/>
                    <a:gd name="T63" fmla="*/ 32 h 70"/>
                    <a:gd name="T64" fmla="*/ 59 w 110"/>
                    <a:gd name="T65" fmla="*/ 26 h 70"/>
                    <a:gd name="T66" fmla="*/ 52 w 110"/>
                    <a:gd name="T67" fmla="*/ 22 h 70"/>
                    <a:gd name="T68" fmla="*/ 46 w 110"/>
                    <a:gd name="T69" fmla="*/ 17 h 70"/>
                    <a:gd name="T70" fmla="*/ 40 w 110"/>
                    <a:gd name="T71" fmla="*/ 15 h 70"/>
                    <a:gd name="T72" fmla="*/ 35 w 110"/>
                    <a:gd name="T73" fmla="*/ 16 h 70"/>
                    <a:gd name="T74" fmla="*/ 30 w 110"/>
                    <a:gd name="T75" fmla="*/ 21 h 70"/>
                    <a:gd name="T76" fmla="*/ 27 w 110"/>
                    <a:gd name="T77" fmla="*/ 27 h 70"/>
                    <a:gd name="T78" fmla="*/ 24 w 110"/>
                    <a:gd name="T79" fmla="*/ 32 h 70"/>
                    <a:gd name="T80" fmla="*/ 19 w 110"/>
                    <a:gd name="T81" fmla="*/ 38 h 70"/>
                    <a:gd name="T82" fmla="*/ 16 w 110"/>
                    <a:gd name="T83" fmla="*/ 43 h 70"/>
                    <a:gd name="T84" fmla="*/ 12 w 110"/>
                    <a:gd name="T85" fmla="*/ 49 h 70"/>
                    <a:gd name="T86" fmla="*/ 8 w 110"/>
                    <a:gd name="T87" fmla="*/ 54 h 70"/>
                    <a:gd name="T88" fmla="*/ 5 w 110"/>
                    <a:gd name="T89" fmla="*/ 60 h 70"/>
                    <a:gd name="T90" fmla="*/ 2 w 110"/>
                    <a:gd name="T91" fmla="*/ 65 h 70"/>
                    <a:gd name="T92" fmla="*/ 3 w 110"/>
                    <a:gd name="T93" fmla="*/ 42 h 7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10"/>
                    <a:gd name="T142" fmla="*/ 0 h 70"/>
                    <a:gd name="T143" fmla="*/ 110 w 110"/>
                    <a:gd name="T144" fmla="*/ 70 h 7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10" h="70">
                      <a:moveTo>
                        <a:pt x="8" y="41"/>
                      </a:moveTo>
                      <a:lnTo>
                        <a:pt x="10" y="39"/>
                      </a:lnTo>
                      <a:lnTo>
                        <a:pt x="12" y="36"/>
                      </a:lnTo>
                      <a:lnTo>
                        <a:pt x="14" y="33"/>
                      </a:lnTo>
                      <a:lnTo>
                        <a:pt x="15" y="30"/>
                      </a:lnTo>
                      <a:lnTo>
                        <a:pt x="16" y="28"/>
                      </a:lnTo>
                      <a:lnTo>
                        <a:pt x="17" y="25"/>
                      </a:lnTo>
                      <a:lnTo>
                        <a:pt x="19" y="21"/>
                      </a:lnTo>
                      <a:lnTo>
                        <a:pt x="21" y="18"/>
                      </a:lnTo>
                      <a:lnTo>
                        <a:pt x="24" y="15"/>
                      </a:lnTo>
                      <a:lnTo>
                        <a:pt x="26" y="12"/>
                      </a:lnTo>
                      <a:lnTo>
                        <a:pt x="27" y="9"/>
                      </a:lnTo>
                      <a:lnTo>
                        <a:pt x="30" y="6"/>
                      </a:lnTo>
                      <a:lnTo>
                        <a:pt x="31" y="4"/>
                      </a:lnTo>
                      <a:lnTo>
                        <a:pt x="34" y="2"/>
                      </a:lnTo>
                      <a:lnTo>
                        <a:pt x="37" y="0"/>
                      </a:lnTo>
                      <a:lnTo>
                        <a:pt x="39" y="0"/>
                      </a:lnTo>
                      <a:lnTo>
                        <a:pt x="42" y="0"/>
                      </a:lnTo>
                      <a:lnTo>
                        <a:pt x="45" y="0"/>
                      </a:lnTo>
                      <a:lnTo>
                        <a:pt x="48" y="0"/>
                      </a:lnTo>
                      <a:lnTo>
                        <a:pt x="50" y="0"/>
                      </a:lnTo>
                      <a:lnTo>
                        <a:pt x="54" y="2"/>
                      </a:lnTo>
                      <a:lnTo>
                        <a:pt x="57" y="4"/>
                      </a:lnTo>
                      <a:lnTo>
                        <a:pt x="60" y="5"/>
                      </a:lnTo>
                      <a:lnTo>
                        <a:pt x="62" y="7"/>
                      </a:lnTo>
                      <a:lnTo>
                        <a:pt x="68" y="12"/>
                      </a:lnTo>
                      <a:lnTo>
                        <a:pt x="71" y="14"/>
                      </a:lnTo>
                      <a:lnTo>
                        <a:pt x="74" y="17"/>
                      </a:lnTo>
                      <a:lnTo>
                        <a:pt x="76" y="19"/>
                      </a:lnTo>
                      <a:lnTo>
                        <a:pt x="79" y="21"/>
                      </a:lnTo>
                      <a:lnTo>
                        <a:pt x="82" y="24"/>
                      </a:lnTo>
                      <a:lnTo>
                        <a:pt x="83" y="27"/>
                      </a:lnTo>
                      <a:lnTo>
                        <a:pt x="86" y="29"/>
                      </a:lnTo>
                      <a:lnTo>
                        <a:pt x="89" y="32"/>
                      </a:lnTo>
                      <a:lnTo>
                        <a:pt x="92" y="35"/>
                      </a:lnTo>
                      <a:lnTo>
                        <a:pt x="93" y="38"/>
                      </a:lnTo>
                      <a:lnTo>
                        <a:pt x="95" y="40"/>
                      </a:lnTo>
                      <a:lnTo>
                        <a:pt x="97" y="43"/>
                      </a:lnTo>
                      <a:lnTo>
                        <a:pt x="98" y="46"/>
                      </a:lnTo>
                      <a:lnTo>
                        <a:pt x="101" y="49"/>
                      </a:lnTo>
                      <a:lnTo>
                        <a:pt x="102" y="52"/>
                      </a:lnTo>
                      <a:lnTo>
                        <a:pt x="104" y="55"/>
                      </a:lnTo>
                      <a:lnTo>
                        <a:pt x="104" y="58"/>
                      </a:lnTo>
                      <a:lnTo>
                        <a:pt x="105" y="61"/>
                      </a:lnTo>
                      <a:lnTo>
                        <a:pt x="107" y="63"/>
                      </a:lnTo>
                      <a:lnTo>
                        <a:pt x="108" y="66"/>
                      </a:lnTo>
                      <a:lnTo>
                        <a:pt x="109" y="69"/>
                      </a:lnTo>
                      <a:lnTo>
                        <a:pt x="106" y="68"/>
                      </a:lnTo>
                      <a:lnTo>
                        <a:pt x="104" y="65"/>
                      </a:lnTo>
                      <a:lnTo>
                        <a:pt x="102" y="63"/>
                      </a:lnTo>
                      <a:lnTo>
                        <a:pt x="99" y="62"/>
                      </a:lnTo>
                      <a:lnTo>
                        <a:pt x="96" y="60"/>
                      </a:lnTo>
                      <a:lnTo>
                        <a:pt x="93" y="59"/>
                      </a:lnTo>
                      <a:lnTo>
                        <a:pt x="91" y="57"/>
                      </a:lnTo>
                      <a:lnTo>
                        <a:pt x="89" y="54"/>
                      </a:lnTo>
                      <a:lnTo>
                        <a:pt x="87" y="52"/>
                      </a:lnTo>
                      <a:lnTo>
                        <a:pt x="84" y="50"/>
                      </a:lnTo>
                      <a:lnTo>
                        <a:pt x="82" y="46"/>
                      </a:lnTo>
                      <a:lnTo>
                        <a:pt x="79" y="43"/>
                      </a:lnTo>
                      <a:lnTo>
                        <a:pt x="76" y="40"/>
                      </a:lnTo>
                      <a:lnTo>
                        <a:pt x="73" y="39"/>
                      </a:lnTo>
                      <a:lnTo>
                        <a:pt x="71" y="36"/>
                      </a:lnTo>
                      <a:lnTo>
                        <a:pt x="69" y="34"/>
                      </a:lnTo>
                      <a:lnTo>
                        <a:pt x="66" y="32"/>
                      </a:lnTo>
                      <a:lnTo>
                        <a:pt x="62" y="29"/>
                      </a:lnTo>
                      <a:lnTo>
                        <a:pt x="59" y="26"/>
                      </a:lnTo>
                      <a:lnTo>
                        <a:pt x="56" y="24"/>
                      </a:lnTo>
                      <a:lnTo>
                        <a:pt x="52" y="22"/>
                      </a:lnTo>
                      <a:lnTo>
                        <a:pt x="49" y="20"/>
                      </a:lnTo>
                      <a:lnTo>
                        <a:pt x="46" y="17"/>
                      </a:lnTo>
                      <a:lnTo>
                        <a:pt x="43" y="16"/>
                      </a:lnTo>
                      <a:lnTo>
                        <a:pt x="40" y="15"/>
                      </a:lnTo>
                      <a:lnTo>
                        <a:pt x="38" y="14"/>
                      </a:lnTo>
                      <a:lnTo>
                        <a:pt x="35" y="16"/>
                      </a:lnTo>
                      <a:lnTo>
                        <a:pt x="33" y="19"/>
                      </a:lnTo>
                      <a:lnTo>
                        <a:pt x="30" y="21"/>
                      </a:lnTo>
                      <a:lnTo>
                        <a:pt x="29" y="24"/>
                      </a:lnTo>
                      <a:lnTo>
                        <a:pt x="27" y="27"/>
                      </a:lnTo>
                      <a:lnTo>
                        <a:pt x="26" y="29"/>
                      </a:lnTo>
                      <a:lnTo>
                        <a:pt x="24" y="32"/>
                      </a:lnTo>
                      <a:lnTo>
                        <a:pt x="22" y="35"/>
                      </a:lnTo>
                      <a:lnTo>
                        <a:pt x="19" y="38"/>
                      </a:lnTo>
                      <a:lnTo>
                        <a:pt x="17" y="40"/>
                      </a:lnTo>
                      <a:lnTo>
                        <a:pt x="16" y="43"/>
                      </a:lnTo>
                      <a:lnTo>
                        <a:pt x="14" y="46"/>
                      </a:lnTo>
                      <a:lnTo>
                        <a:pt x="12" y="49"/>
                      </a:lnTo>
                      <a:lnTo>
                        <a:pt x="10" y="52"/>
                      </a:lnTo>
                      <a:lnTo>
                        <a:pt x="8" y="54"/>
                      </a:lnTo>
                      <a:lnTo>
                        <a:pt x="6" y="57"/>
                      </a:lnTo>
                      <a:lnTo>
                        <a:pt x="5" y="60"/>
                      </a:lnTo>
                      <a:lnTo>
                        <a:pt x="4" y="63"/>
                      </a:lnTo>
                      <a:lnTo>
                        <a:pt x="2" y="65"/>
                      </a:lnTo>
                      <a:lnTo>
                        <a:pt x="0" y="68"/>
                      </a:lnTo>
                      <a:lnTo>
                        <a:pt x="3" y="42"/>
                      </a:lnTo>
                    </a:path>
                  </a:pathLst>
                </a:custGeom>
                <a:solidFill>
                  <a:srgbClr val="00CC00"/>
                </a:solidFill>
                <a:ln w="12700" cap="rnd">
                  <a:solidFill>
                    <a:srgbClr val="00CC00"/>
                  </a:solidFill>
                  <a:round/>
                  <a:headEnd/>
                  <a:tailEnd/>
                </a:ln>
              </p:spPr>
              <p:txBody>
                <a:bodyPr/>
                <a:lstStyle/>
                <a:p>
                  <a:endParaRPr lang="en-US"/>
                </a:p>
              </p:txBody>
            </p:sp>
            <p:sp>
              <p:nvSpPr>
                <p:cNvPr id="3185" name="Freeform 943"/>
                <p:cNvSpPr>
                  <a:spLocks/>
                </p:cNvSpPr>
                <p:nvPr/>
              </p:nvSpPr>
              <p:spPr bwMode="auto">
                <a:xfrm>
                  <a:off x="3918" y="2049"/>
                  <a:ext cx="152" cy="95"/>
                </a:xfrm>
                <a:custGeom>
                  <a:avLst/>
                  <a:gdLst>
                    <a:gd name="T0" fmla="*/ 137 w 152"/>
                    <a:gd name="T1" fmla="*/ 53 h 95"/>
                    <a:gd name="T2" fmla="*/ 132 w 152"/>
                    <a:gd name="T3" fmla="*/ 45 h 95"/>
                    <a:gd name="T4" fmla="*/ 128 w 152"/>
                    <a:gd name="T5" fmla="*/ 38 h 95"/>
                    <a:gd name="T6" fmla="*/ 124 w 152"/>
                    <a:gd name="T7" fmla="*/ 29 h 95"/>
                    <a:gd name="T8" fmla="*/ 118 w 152"/>
                    <a:gd name="T9" fmla="*/ 20 h 95"/>
                    <a:gd name="T10" fmla="*/ 113 w 152"/>
                    <a:gd name="T11" fmla="*/ 13 h 95"/>
                    <a:gd name="T12" fmla="*/ 108 w 152"/>
                    <a:gd name="T13" fmla="*/ 5 h 95"/>
                    <a:gd name="T14" fmla="*/ 100 w 152"/>
                    <a:gd name="T15" fmla="*/ 0 h 95"/>
                    <a:gd name="T16" fmla="*/ 93 w 152"/>
                    <a:gd name="T17" fmla="*/ 0 h 95"/>
                    <a:gd name="T18" fmla="*/ 85 w 152"/>
                    <a:gd name="T19" fmla="*/ 0 h 95"/>
                    <a:gd name="T20" fmla="*/ 76 w 152"/>
                    <a:gd name="T21" fmla="*/ 3 h 95"/>
                    <a:gd name="T22" fmla="*/ 69 w 152"/>
                    <a:gd name="T23" fmla="*/ 6 h 95"/>
                    <a:gd name="T24" fmla="*/ 57 w 152"/>
                    <a:gd name="T25" fmla="*/ 16 h 95"/>
                    <a:gd name="T26" fmla="*/ 48 w 152"/>
                    <a:gd name="T27" fmla="*/ 23 h 95"/>
                    <a:gd name="T28" fmla="*/ 42 w 152"/>
                    <a:gd name="T29" fmla="*/ 29 h 95"/>
                    <a:gd name="T30" fmla="*/ 36 w 152"/>
                    <a:gd name="T31" fmla="*/ 36 h 95"/>
                    <a:gd name="T32" fmla="*/ 28 w 152"/>
                    <a:gd name="T33" fmla="*/ 44 h 95"/>
                    <a:gd name="T34" fmla="*/ 23 w 152"/>
                    <a:gd name="T35" fmla="*/ 51 h 95"/>
                    <a:gd name="T36" fmla="*/ 16 w 152"/>
                    <a:gd name="T37" fmla="*/ 59 h 95"/>
                    <a:gd name="T38" fmla="*/ 11 w 152"/>
                    <a:gd name="T39" fmla="*/ 66 h 95"/>
                    <a:gd name="T40" fmla="*/ 8 w 152"/>
                    <a:gd name="T41" fmla="*/ 75 h 95"/>
                    <a:gd name="T42" fmla="*/ 5 w 152"/>
                    <a:gd name="T43" fmla="*/ 83 h 95"/>
                    <a:gd name="T44" fmla="*/ 1 w 152"/>
                    <a:gd name="T45" fmla="*/ 90 h 95"/>
                    <a:gd name="T46" fmla="*/ 4 w 152"/>
                    <a:gd name="T47" fmla="*/ 93 h 95"/>
                    <a:gd name="T48" fmla="*/ 10 w 152"/>
                    <a:gd name="T49" fmla="*/ 86 h 95"/>
                    <a:gd name="T50" fmla="*/ 18 w 152"/>
                    <a:gd name="T51" fmla="*/ 81 h 95"/>
                    <a:gd name="T52" fmla="*/ 25 w 152"/>
                    <a:gd name="T53" fmla="*/ 78 h 95"/>
                    <a:gd name="T54" fmla="*/ 30 w 152"/>
                    <a:gd name="T55" fmla="*/ 70 h 95"/>
                    <a:gd name="T56" fmla="*/ 38 w 152"/>
                    <a:gd name="T57" fmla="*/ 63 h 95"/>
                    <a:gd name="T58" fmla="*/ 46 w 152"/>
                    <a:gd name="T59" fmla="*/ 55 h 95"/>
                    <a:gd name="T60" fmla="*/ 52 w 152"/>
                    <a:gd name="T61" fmla="*/ 49 h 95"/>
                    <a:gd name="T62" fmla="*/ 60 w 152"/>
                    <a:gd name="T63" fmla="*/ 44 h 95"/>
                    <a:gd name="T64" fmla="*/ 70 w 152"/>
                    <a:gd name="T65" fmla="*/ 35 h 95"/>
                    <a:gd name="T66" fmla="*/ 79 w 152"/>
                    <a:gd name="T67" fmla="*/ 30 h 95"/>
                    <a:gd name="T68" fmla="*/ 88 w 152"/>
                    <a:gd name="T69" fmla="*/ 24 h 95"/>
                    <a:gd name="T70" fmla="*/ 95 w 152"/>
                    <a:gd name="T71" fmla="*/ 20 h 95"/>
                    <a:gd name="T72" fmla="*/ 103 w 152"/>
                    <a:gd name="T73" fmla="*/ 21 h 95"/>
                    <a:gd name="T74" fmla="*/ 109 w 152"/>
                    <a:gd name="T75" fmla="*/ 29 h 95"/>
                    <a:gd name="T76" fmla="*/ 113 w 152"/>
                    <a:gd name="T77" fmla="*/ 36 h 95"/>
                    <a:gd name="T78" fmla="*/ 118 w 152"/>
                    <a:gd name="T79" fmla="*/ 44 h 95"/>
                    <a:gd name="T80" fmla="*/ 124 w 152"/>
                    <a:gd name="T81" fmla="*/ 51 h 95"/>
                    <a:gd name="T82" fmla="*/ 129 w 152"/>
                    <a:gd name="T83" fmla="*/ 59 h 95"/>
                    <a:gd name="T84" fmla="*/ 135 w 152"/>
                    <a:gd name="T85" fmla="*/ 66 h 95"/>
                    <a:gd name="T86" fmla="*/ 140 w 152"/>
                    <a:gd name="T87" fmla="*/ 74 h 95"/>
                    <a:gd name="T88" fmla="*/ 145 w 152"/>
                    <a:gd name="T89" fmla="*/ 81 h 95"/>
                    <a:gd name="T90" fmla="*/ 148 w 152"/>
                    <a:gd name="T91" fmla="*/ 89 h 95"/>
                    <a:gd name="T92" fmla="*/ 147 w 152"/>
                    <a:gd name="T93" fmla="*/ 58 h 9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52"/>
                    <a:gd name="T142" fmla="*/ 0 h 95"/>
                    <a:gd name="T143" fmla="*/ 152 w 152"/>
                    <a:gd name="T144" fmla="*/ 95 h 95"/>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52" h="95">
                      <a:moveTo>
                        <a:pt x="140" y="56"/>
                      </a:moveTo>
                      <a:lnTo>
                        <a:pt x="137" y="53"/>
                      </a:lnTo>
                      <a:lnTo>
                        <a:pt x="135" y="49"/>
                      </a:lnTo>
                      <a:lnTo>
                        <a:pt x="132" y="45"/>
                      </a:lnTo>
                      <a:lnTo>
                        <a:pt x="131" y="41"/>
                      </a:lnTo>
                      <a:lnTo>
                        <a:pt x="128" y="38"/>
                      </a:lnTo>
                      <a:lnTo>
                        <a:pt x="127" y="34"/>
                      </a:lnTo>
                      <a:lnTo>
                        <a:pt x="124" y="29"/>
                      </a:lnTo>
                      <a:lnTo>
                        <a:pt x="122" y="25"/>
                      </a:lnTo>
                      <a:lnTo>
                        <a:pt x="118" y="20"/>
                      </a:lnTo>
                      <a:lnTo>
                        <a:pt x="115" y="16"/>
                      </a:lnTo>
                      <a:lnTo>
                        <a:pt x="113" y="13"/>
                      </a:lnTo>
                      <a:lnTo>
                        <a:pt x="109" y="9"/>
                      </a:lnTo>
                      <a:lnTo>
                        <a:pt x="108" y="5"/>
                      </a:lnTo>
                      <a:lnTo>
                        <a:pt x="104" y="3"/>
                      </a:lnTo>
                      <a:lnTo>
                        <a:pt x="100" y="0"/>
                      </a:lnTo>
                      <a:lnTo>
                        <a:pt x="96" y="0"/>
                      </a:lnTo>
                      <a:lnTo>
                        <a:pt x="93" y="0"/>
                      </a:lnTo>
                      <a:lnTo>
                        <a:pt x="89" y="0"/>
                      </a:lnTo>
                      <a:lnTo>
                        <a:pt x="85" y="0"/>
                      </a:lnTo>
                      <a:lnTo>
                        <a:pt x="81" y="0"/>
                      </a:lnTo>
                      <a:lnTo>
                        <a:pt x="76" y="3"/>
                      </a:lnTo>
                      <a:lnTo>
                        <a:pt x="72" y="5"/>
                      </a:lnTo>
                      <a:lnTo>
                        <a:pt x="69" y="6"/>
                      </a:lnTo>
                      <a:lnTo>
                        <a:pt x="65" y="10"/>
                      </a:lnTo>
                      <a:lnTo>
                        <a:pt x="57" y="16"/>
                      </a:lnTo>
                      <a:lnTo>
                        <a:pt x="53" y="19"/>
                      </a:lnTo>
                      <a:lnTo>
                        <a:pt x="48" y="23"/>
                      </a:lnTo>
                      <a:lnTo>
                        <a:pt x="46" y="26"/>
                      </a:lnTo>
                      <a:lnTo>
                        <a:pt x="42" y="29"/>
                      </a:lnTo>
                      <a:lnTo>
                        <a:pt x="38" y="33"/>
                      </a:lnTo>
                      <a:lnTo>
                        <a:pt x="36" y="36"/>
                      </a:lnTo>
                      <a:lnTo>
                        <a:pt x="32" y="40"/>
                      </a:lnTo>
                      <a:lnTo>
                        <a:pt x="28" y="44"/>
                      </a:lnTo>
                      <a:lnTo>
                        <a:pt x="24" y="48"/>
                      </a:lnTo>
                      <a:lnTo>
                        <a:pt x="23" y="51"/>
                      </a:lnTo>
                      <a:lnTo>
                        <a:pt x="19" y="55"/>
                      </a:lnTo>
                      <a:lnTo>
                        <a:pt x="16" y="59"/>
                      </a:lnTo>
                      <a:lnTo>
                        <a:pt x="15" y="63"/>
                      </a:lnTo>
                      <a:lnTo>
                        <a:pt x="11" y="66"/>
                      </a:lnTo>
                      <a:lnTo>
                        <a:pt x="10" y="71"/>
                      </a:lnTo>
                      <a:lnTo>
                        <a:pt x="8" y="75"/>
                      </a:lnTo>
                      <a:lnTo>
                        <a:pt x="6" y="79"/>
                      </a:lnTo>
                      <a:lnTo>
                        <a:pt x="5" y="83"/>
                      </a:lnTo>
                      <a:lnTo>
                        <a:pt x="3" y="86"/>
                      </a:lnTo>
                      <a:lnTo>
                        <a:pt x="1" y="90"/>
                      </a:lnTo>
                      <a:lnTo>
                        <a:pt x="0" y="94"/>
                      </a:lnTo>
                      <a:lnTo>
                        <a:pt x="4" y="93"/>
                      </a:lnTo>
                      <a:lnTo>
                        <a:pt x="6" y="89"/>
                      </a:lnTo>
                      <a:lnTo>
                        <a:pt x="10" y="86"/>
                      </a:lnTo>
                      <a:lnTo>
                        <a:pt x="14" y="84"/>
                      </a:lnTo>
                      <a:lnTo>
                        <a:pt x="18" y="81"/>
                      </a:lnTo>
                      <a:lnTo>
                        <a:pt x="22" y="80"/>
                      </a:lnTo>
                      <a:lnTo>
                        <a:pt x="25" y="78"/>
                      </a:lnTo>
                      <a:lnTo>
                        <a:pt x="28" y="74"/>
                      </a:lnTo>
                      <a:lnTo>
                        <a:pt x="30" y="70"/>
                      </a:lnTo>
                      <a:lnTo>
                        <a:pt x="34" y="68"/>
                      </a:lnTo>
                      <a:lnTo>
                        <a:pt x="38" y="63"/>
                      </a:lnTo>
                      <a:lnTo>
                        <a:pt x="42" y="59"/>
                      </a:lnTo>
                      <a:lnTo>
                        <a:pt x="46" y="55"/>
                      </a:lnTo>
                      <a:lnTo>
                        <a:pt x="49" y="53"/>
                      </a:lnTo>
                      <a:lnTo>
                        <a:pt x="52" y="49"/>
                      </a:lnTo>
                      <a:lnTo>
                        <a:pt x="56" y="46"/>
                      </a:lnTo>
                      <a:lnTo>
                        <a:pt x="60" y="44"/>
                      </a:lnTo>
                      <a:lnTo>
                        <a:pt x="65" y="40"/>
                      </a:lnTo>
                      <a:lnTo>
                        <a:pt x="70" y="35"/>
                      </a:lnTo>
                      <a:lnTo>
                        <a:pt x="74" y="33"/>
                      </a:lnTo>
                      <a:lnTo>
                        <a:pt x="79" y="30"/>
                      </a:lnTo>
                      <a:lnTo>
                        <a:pt x="82" y="28"/>
                      </a:lnTo>
                      <a:lnTo>
                        <a:pt x="88" y="24"/>
                      </a:lnTo>
                      <a:lnTo>
                        <a:pt x="91" y="21"/>
                      </a:lnTo>
                      <a:lnTo>
                        <a:pt x="95" y="20"/>
                      </a:lnTo>
                      <a:lnTo>
                        <a:pt x="99" y="19"/>
                      </a:lnTo>
                      <a:lnTo>
                        <a:pt x="103" y="21"/>
                      </a:lnTo>
                      <a:lnTo>
                        <a:pt x="105" y="26"/>
                      </a:lnTo>
                      <a:lnTo>
                        <a:pt x="109" y="29"/>
                      </a:lnTo>
                      <a:lnTo>
                        <a:pt x="110" y="33"/>
                      </a:lnTo>
                      <a:lnTo>
                        <a:pt x="113" y="36"/>
                      </a:lnTo>
                      <a:lnTo>
                        <a:pt x="115" y="40"/>
                      </a:lnTo>
                      <a:lnTo>
                        <a:pt x="118" y="44"/>
                      </a:lnTo>
                      <a:lnTo>
                        <a:pt x="121" y="48"/>
                      </a:lnTo>
                      <a:lnTo>
                        <a:pt x="124" y="51"/>
                      </a:lnTo>
                      <a:lnTo>
                        <a:pt x="127" y="55"/>
                      </a:lnTo>
                      <a:lnTo>
                        <a:pt x="129" y="59"/>
                      </a:lnTo>
                      <a:lnTo>
                        <a:pt x="132" y="63"/>
                      </a:lnTo>
                      <a:lnTo>
                        <a:pt x="135" y="66"/>
                      </a:lnTo>
                      <a:lnTo>
                        <a:pt x="137" y="70"/>
                      </a:lnTo>
                      <a:lnTo>
                        <a:pt x="140" y="74"/>
                      </a:lnTo>
                      <a:lnTo>
                        <a:pt x="142" y="78"/>
                      </a:lnTo>
                      <a:lnTo>
                        <a:pt x="145" y="81"/>
                      </a:lnTo>
                      <a:lnTo>
                        <a:pt x="146" y="85"/>
                      </a:lnTo>
                      <a:lnTo>
                        <a:pt x="148" y="89"/>
                      </a:lnTo>
                      <a:lnTo>
                        <a:pt x="151" y="93"/>
                      </a:lnTo>
                      <a:lnTo>
                        <a:pt x="147" y="58"/>
                      </a:lnTo>
                    </a:path>
                  </a:pathLst>
                </a:custGeom>
                <a:solidFill>
                  <a:srgbClr val="00CC00"/>
                </a:solidFill>
                <a:ln w="12700" cap="rnd">
                  <a:solidFill>
                    <a:srgbClr val="00CC00"/>
                  </a:solidFill>
                  <a:round/>
                  <a:headEnd/>
                  <a:tailEnd/>
                </a:ln>
              </p:spPr>
              <p:txBody>
                <a:bodyPr/>
                <a:lstStyle/>
                <a:p>
                  <a:endParaRPr lang="en-US"/>
                </a:p>
              </p:txBody>
            </p:sp>
            <p:sp>
              <p:nvSpPr>
                <p:cNvPr id="3186" name="Freeform 944"/>
                <p:cNvSpPr>
                  <a:spLocks/>
                </p:cNvSpPr>
                <p:nvPr/>
              </p:nvSpPr>
              <p:spPr bwMode="auto">
                <a:xfrm>
                  <a:off x="4058" y="1965"/>
                  <a:ext cx="47" cy="605"/>
                </a:xfrm>
                <a:custGeom>
                  <a:avLst/>
                  <a:gdLst>
                    <a:gd name="T0" fmla="*/ 3 w 55"/>
                    <a:gd name="T1" fmla="*/ 11 h 776"/>
                    <a:gd name="T2" fmla="*/ 3 w 55"/>
                    <a:gd name="T3" fmla="*/ 10 h 776"/>
                    <a:gd name="T4" fmla="*/ 3 w 55"/>
                    <a:gd name="T5" fmla="*/ 9 h 776"/>
                    <a:gd name="T6" fmla="*/ 3 w 55"/>
                    <a:gd name="T7" fmla="*/ 9 h 776"/>
                    <a:gd name="T8" fmla="*/ 3 w 55"/>
                    <a:gd name="T9" fmla="*/ 9 h 776"/>
                    <a:gd name="T10" fmla="*/ 3 w 55"/>
                    <a:gd name="T11" fmla="*/ 9 h 776"/>
                    <a:gd name="T12" fmla="*/ 3 w 55"/>
                    <a:gd name="T13" fmla="*/ 8 h 776"/>
                    <a:gd name="T14" fmla="*/ 3 w 55"/>
                    <a:gd name="T15" fmla="*/ 7 h 776"/>
                    <a:gd name="T16" fmla="*/ 3 w 55"/>
                    <a:gd name="T17" fmla="*/ 7 h 776"/>
                    <a:gd name="T18" fmla="*/ 3 w 55"/>
                    <a:gd name="T19" fmla="*/ 7 h 776"/>
                    <a:gd name="T20" fmla="*/ 3 w 55"/>
                    <a:gd name="T21" fmla="*/ 7 h 776"/>
                    <a:gd name="T22" fmla="*/ 2 w 55"/>
                    <a:gd name="T23" fmla="*/ 5 h 776"/>
                    <a:gd name="T24" fmla="*/ 0 w 55"/>
                    <a:gd name="T25" fmla="*/ 5 h 776"/>
                    <a:gd name="T26" fmla="*/ 0 w 55"/>
                    <a:gd name="T27" fmla="*/ 5 h 776"/>
                    <a:gd name="T28" fmla="*/ 0 w 55"/>
                    <a:gd name="T29" fmla="*/ 4 h 776"/>
                    <a:gd name="T30" fmla="*/ 0 w 55"/>
                    <a:gd name="T31" fmla="*/ 4 h 776"/>
                    <a:gd name="T32" fmla="*/ 3 w 55"/>
                    <a:gd name="T33" fmla="*/ 4 h 776"/>
                    <a:gd name="T34" fmla="*/ 3 w 55"/>
                    <a:gd name="T35" fmla="*/ 3 h 776"/>
                    <a:gd name="T36" fmla="*/ 3 w 55"/>
                    <a:gd name="T37" fmla="*/ 3 h 776"/>
                    <a:gd name="T38" fmla="*/ 3 w 55"/>
                    <a:gd name="T39" fmla="*/ 2 h 776"/>
                    <a:gd name="T40" fmla="*/ 3 w 55"/>
                    <a:gd name="T41" fmla="*/ 2 h 776"/>
                    <a:gd name="T42" fmla="*/ 3 w 55"/>
                    <a:gd name="T43" fmla="*/ 2 h 776"/>
                    <a:gd name="T44" fmla="*/ 3 w 55"/>
                    <a:gd name="T45" fmla="*/ 2 h 776"/>
                    <a:gd name="T46" fmla="*/ 3 w 55"/>
                    <a:gd name="T47" fmla="*/ 2 h 776"/>
                    <a:gd name="T48" fmla="*/ 3 w 55"/>
                    <a:gd name="T49" fmla="*/ 2 h 776"/>
                    <a:gd name="T50" fmla="*/ 3 w 55"/>
                    <a:gd name="T51" fmla="*/ 2 h 776"/>
                    <a:gd name="T52" fmla="*/ 3 w 55"/>
                    <a:gd name="T53" fmla="*/ 2 h 776"/>
                    <a:gd name="T54" fmla="*/ 3 w 55"/>
                    <a:gd name="T55" fmla="*/ 2 h 776"/>
                    <a:gd name="T56" fmla="*/ 3 w 55"/>
                    <a:gd name="T57" fmla="*/ 2 h 776"/>
                    <a:gd name="T58" fmla="*/ 3 w 55"/>
                    <a:gd name="T59" fmla="*/ 2 h 776"/>
                    <a:gd name="T60" fmla="*/ 3 w 55"/>
                    <a:gd name="T61" fmla="*/ 2 h 776"/>
                    <a:gd name="T62" fmla="*/ 3 w 55"/>
                    <a:gd name="T63" fmla="*/ 2 h 776"/>
                    <a:gd name="T64" fmla="*/ 3 w 55"/>
                    <a:gd name="T65" fmla="*/ 2 h 776"/>
                    <a:gd name="T66" fmla="*/ 3 w 55"/>
                    <a:gd name="T67" fmla="*/ 2 h 776"/>
                    <a:gd name="T68" fmla="*/ 3 w 55"/>
                    <a:gd name="T69" fmla="*/ 2 h 776"/>
                    <a:gd name="T70" fmla="*/ 3 w 55"/>
                    <a:gd name="T71" fmla="*/ 3 h 776"/>
                    <a:gd name="T72" fmla="*/ 3 w 55"/>
                    <a:gd name="T73" fmla="*/ 3 h 776"/>
                    <a:gd name="T74" fmla="*/ 3 w 55"/>
                    <a:gd name="T75" fmla="*/ 4 h 776"/>
                    <a:gd name="T76" fmla="*/ 3 w 55"/>
                    <a:gd name="T77" fmla="*/ 4 h 776"/>
                    <a:gd name="T78" fmla="*/ 3 w 55"/>
                    <a:gd name="T79" fmla="*/ 4 h 776"/>
                    <a:gd name="T80" fmla="*/ 3 w 55"/>
                    <a:gd name="T81" fmla="*/ 5 h 776"/>
                    <a:gd name="T82" fmla="*/ 3 w 55"/>
                    <a:gd name="T83" fmla="*/ 5 h 776"/>
                    <a:gd name="T84" fmla="*/ 3 w 55"/>
                    <a:gd name="T85" fmla="*/ 5 h 776"/>
                    <a:gd name="T86" fmla="*/ 3 w 55"/>
                    <a:gd name="T87" fmla="*/ 5 h 776"/>
                    <a:gd name="T88" fmla="*/ 3 w 55"/>
                    <a:gd name="T89" fmla="*/ 7 h 776"/>
                    <a:gd name="T90" fmla="*/ 3 w 55"/>
                    <a:gd name="T91" fmla="*/ 7 h 776"/>
                    <a:gd name="T92" fmla="*/ 3 w 55"/>
                    <a:gd name="T93" fmla="*/ 7 h 776"/>
                    <a:gd name="T94" fmla="*/ 3 w 55"/>
                    <a:gd name="T95" fmla="*/ 7 h 776"/>
                    <a:gd name="T96" fmla="*/ 3 w 55"/>
                    <a:gd name="T97" fmla="*/ 7 h 776"/>
                    <a:gd name="T98" fmla="*/ 3 w 55"/>
                    <a:gd name="T99" fmla="*/ 9 h 776"/>
                    <a:gd name="T100" fmla="*/ 3 w 55"/>
                    <a:gd name="T101" fmla="*/ 9 h 776"/>
                    <a:gd name="T102" fmla="*/ 3 w 55"/>
                    <a:gd name="T103" fmla="*/ 9 h 776"/>
                    <a:gd name="T104" fmla="*/ 3 w 55"/>
                    <a:gd name="T105" fmla="*/ 9 h 776"/>
                    <a:gd name="T106" fmla="*/ 3 w 55"/>
                    <a:gd name="T107" fmla="*/ 9 h 776"/>
                    <a:gd name="T108" fmla="*/ 3 w 55"/>
                    <a:gd name="T109" fmla="*/ 9 h 776"/>
                    <a:gd name="T110" fmla="*/ 3 w 55"/>
                    <a:gd name="T111" fmla="*/ 11 h 776"/>
                    <a:gd name="T112" fmla="*/ 3 w 55"/>
                    <a:gd name="T113" fmla="*/ 11 h 776"/>
                    <a:gd name="T114" fmla="*/ 3 w 55"/>
                    <a:gd name="T115" fmla="*/ 11 h 776"/>
                    <a:gd name="T116" fmla="*/ 3 w 55"/>
                    <a:gd name="T117" fmla="*/ 12 h 776"/>
                    <a:gd name="T118" fmla="*/ 3 w 55"/>
                    <a:gd name="T119" fmla="*/ 11 h 77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55"/>
                    <a:gd name="T181" fmla="*/ 0 h 776"/>
                    <a:gd name="T182" fmla="*/ 55 w 55"/>
                    <a:gd name="T183" fmla="*/ 776 h 77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55" h="776">
                      <a:moveTo>
                        <a:pt x="21" y="751"/>
                      </a:moveTo>
                      <a:lnTo>
                        <a:pt x="19" y="745"/>
                      </a:lnTo>
                      <a:lnTo>
                        <a:pt x="19" y="740"/>
                      </a:lnTo>
                      <a:lnTo>
                        <a:pt x="19" y="734"/>
                      </a:lnTo>
                      <a:lnTo>
                        <a:pt x="19" y="727"/>
                      </a:lnTo>
                      <a:lnTo>
                        <a:pt x="19" y="721"/>
                      </a:lnTo>
                      <a:lnTo>
                        <a:pt x="19" y="716"/>
                      </a:lnTo>
                      <a:lnTo>
                        <a:pt x="19" y="709"/>
                      </a:lnTo>
                      <a:lnTo>
                        <a:pt x="19" y="698"/>
                      </a:lnTo>
                      <a:lnTo>
                        <a:pt x="19" y="686"/>
                      </a:lnTo>
                      <a:lnTo>
                        <a:pt x="19" y="681"/>
                      </a:lnTo>
                      <a:lnTo>
                        <a:pt x="17" y="675"/>
                      </a:lnTo>
                      <a:lnTo>
                        <a:pt x="17" y="668"/>
                      </a:lnTo>
                      <a:lnTo>
                        <a:pt x="17" y="661"/>
                      </a:lnTo>
                      <a:lnTo>
                        <a:pt x="15" y="655"/>
                      </a:lnTo>
                      <a:lnTo>
                        <a:pt x="15" y="650"/>
                      </a:lnTo>
                      <a:lnTo>
                        <a:pt x="15" y="644"/>
                      </a:lnTo>
                      <a:lnTo>
                        <a:pt x="15" y="638"/>
                      </a:lnTo>
                      <a:lnTo>
                        <a:pt x="15" y="631"/>
                      </a:lnTo>
                      <a:lnTo>
                        <a:pt x="15" y="620"/>
                      </a:lnTo>
                      <a:lnTo>
                        <a:pt x="15" y="609"/>
                      </a:lnTo>
                      <a:lnTo>
                        <a:pt x="15" y="600"/>
                      </a:lnTo>
                      <a:lnTo>
                        <a:pt x="15" y="590"/>
                      </a:lnTo>
                      <a:lnTo>
                        <a:pt x="15" y="583"/>
                      </a:lnTo>
                      <a:lnTo>
                        <a:pt x="15" y="578"/>
                      </a:lnTo>
                      <a:lnTo>
                        <a:pt x="15" y="570"/>
                      </a:lnTo>
                      <a:lnTo>
                        <a:pt x="15" y="563"/>
                      </a:lnTo>
                      <a:lnTo>
                        <a:pt x="15" y="554"/>
                      </a:lnTo>
                      <a:lnTo>
                        <a:pt x="15" y="546"/>
                      </a:lnTo>
                      <a:lnTo>
                        <a:pt x="15" y="541"/>
                      </a:lnTo>
                      <a:lnTo>
                        <a:pt x="15" y="535"/>
                      </a:lnTo>
                      <a:lnTo>
                        <a:pt x="15" y="530"/>
                      </a:lnTo>
                      <a:lnTo>
                        <a:pt x="15" y="520"/>
                      </a:lnTo>
                      <a:lnTo>
                        <a:pt x="14" y="511"/>
                      </a:lnTo>
                      <a:lnTo>
                        <a:pt x="14" y="504"/>
                      </a:lnTo>
                      <a:lnTo>
                        <a:pt x="14" y="496"/>
                      </a:lnTo>
                      <a:lnTo>
                        <a:pt x="14" y="491"/>
                      </a:lnTo>
                      <a:lnTo>
                        <a:pt x="14" y="485"/>
                      </a:lnTo>
                      <a:lnTo>
                        <a:pt x="12" y="476"/>
                      </a:lnTo>
                      <a:lnTo>
                        <a:pt x="12" y="471"/>
                      </a:lnTo>
                      <a:lnTo>
                        <a:pt x="10" y="463"/>
                      </a:lnTo>
                      <a:lnTo>
                        <a:pt x="8" y="454"/>
                      </a:lnTo>
                      <a:lnTo>
                        <a:pt x="8" y="447"/>
                      </a:lnTo>
                      <a:lnTo>
                        <a:pt x="8" y="441"/>
                      </a:lnTo>
                      <a:lnTo>
                        <a:pt x="8" y="435"/>
                      </a:lnTo>
                      <a:lnTo>
                        <a:pt x="6" y="424"/>
                      </a:lnTo>
                      <a:lnTo>
                        <a:pt x="4" y="417"/>
                      </a:lnTo>
                      <a:lnTo>
                        <a:pt x="2" y="410"/>
                      </a:lnTo>
                      <a:lnTo>
                        <a:pt x="0" y="402"/>
                      </a:lnTo>
                      <a:lnTo>
                        <a:pt x="0" y="395"/>
                      </a:lnTo>
                      <a:lnTo>
                        <a:pt x="0" y="388"/>
                      </a:lnTo>
                      <a:lnTo>
                        <a:pt x="0" y="380"/>
                      </a:lnTo>
                      <a:lnTo>
                        <a:pt x="0" y="373"/>
                      </a:lnTo>
                      <a:lnTo>
                        <a:pt x="0" y="365"/>
                      </a:lnTo>
                      <a:lnTo>
                        <a:pt x="0" y="360"/>
                      </a:lnTo>
                      <a:lnTo>
                        <a:pt x="0" y="354"/>
                      </a:lnTo>
                      <a:lnTo>
                        <a:pt x="0" y="349"/>
                      </a:lnTo>
                      <a:lnTo>
                        <a:pt x="0" y="343"/>
                      </a:lnTo>
                      <a:lnTo>
                        <a:pt x="0" y="338"/>
                      </a:lnTo>
                      <a:lnTo>
                        <a:pt x="0" y="328"/>
                      </a:lnTo>
                      <a:lnTo>
                        <a:pt x="0" y="317"/>
                      </a:lnTo>
                      <a:lnTo>
                        <a:pt x="0" y="310"/>
                      </a:lnTo>
                      <a:lnTo>
                        <a:pt x="0" y="304"/>
                      </a:lnTo>
                      <a:lnTo>
                        <a:pt x="0" y="299"/>
                      </a:lnTo>
                      <a:lnTo>
                        <a:pt x="0" y="292"/>
                      </a:lnTo>
                      <a:lnTo>
                        <a:pt x="2" y="282"/>
                      </a:lnTo>
                      <a:lnTo>
                        <a:pt x="4" y="275"/>
                      </a:lnTo>
                      <a:lnTo>
                        <a:pt x="4" y="269"/>
                      </a:lnTo>
                      <a:lnTo>
                        <a:pt x="6" y="262"/>
                      </a:lnTo>
                      <a:lnTo>
                        <a:pt x="8" y="253"/>
                      </a:lnTo>
                      <a:lnTo>
                        <a:pt x="10" y="247"/>
                      </a:lnTo>
                      <a:lnTo>
                        <a:pt x="10" y="238"/>
                      </a:lnTo>
                      <a:lnTo>
                        <a:pt x="12" y="231"/>
                      </a:lnTo>
                      <a:lnTo>
                        <a:pt x="12" y="223"/>
                      </a:lnTo>
                      <a:lnTo>
                        <a:pt x="12" y="218"/>
                      </a:lnTo>
                      <a:lnTo>
                        <a:pt x="12" y="210"/>
                      </a:lnTo>
                      <a:lnTo>
                        <a:pt x="12" y="205"/>
                      </a:lnTo>
                      <a:lnTo>
                        <a:pt x="12" y="199"/>
                      </a:lnTo>
                      <a:lnTo>
                        <a:pt x="12" y="194"/>
                      </a:lnTo>
                      <a:lnTo>
                        <a:pt x="12" y="188"/>
                      </a:lnTo>
                      <a:lnTo>
                        <a:pt x="12" y="183"/>
                      </a:lnTo>
                      <a:lnTo>
                        <a:pt x="12" y="177"/>
                      </a:lnTo>
                      <a:lnTo>
                        <a:pt x="12" y="170"/>
                      </a:lnTo>
                      <a:lnTo>
                        <a:pt x="12" y="164"/>
                      </a:lnTo>
                      <a:lnTo>
                        <a:pt x="12" y="159"/>
                      </a:lnTo>
                      <a:lnTo>
                        <a:pt x="12" y="151"/>
                      </a:lnTo>
                      <a:lnTo>
                        <a:pt x="12" y="144"/>
                      </a:lnTo>
                      <a:lnTo>
                        <a:pt x="12" y="137"/>
                      </a:lnTo>
                      <a:lnTo>
                        <a:pt x="12" y="129"/>
                      </a:lnTo>
                      <a:lnTo>
                        <a:pt x="12" y="124"/>
                      </a:lnTo>
                      <a:lnTo>
                        <a:pt x="12" y="114"/>
                      </a:lnTo>
                      <a:lnTo>
                        <a:pt x="12" y="107"/>
                      </a:lnTo>
                      <a:lnTo>
                        <a:pt x="12" y="101"/>
                      </a:lnTo>
                      <a:lnTo>
                        <a:pt x="12" y="96"/>
                      </a:lnTo>
                      <a:lnTo>
                        <a:pt x="12" y="89"/>
                      </a:lnTo>
                      <a:lnTo>
                        <a:pt x="12" y="81"/>
                      </a:lnTo>
                      <a:lnTo>
                        <a:pt x="12" y="76"/>
                      </a:lnTo>
                      <a:lnTo>
                        <a:pt x="12" y="70"/>
                      </a:lnTo>
                      <a:lnTo>
                        <a:pt x="12" y="65"/>
                      </a:lnTo>
                      <a:lnTo>
                        <a:pt x="12" y="59"/>
                      </a:lnTo>
                      <a:lnTo>
                        <a:pt x="12" y="52"/>
                      </a:lnTo>
                      <a:lnTo>
                        <a:pt x="10" y="46"/>
                      </a:lnTo>
                      <a:lnTo>
                        <a:pt x="10" y="41"/>
                      </a:lnTo>
                      <a:lnTo>
                        <a:pt x="10" y="33"/>
                      </a:lnTo>
                      <a:lnTo>
                        <a:pt x="10" y="28"/>
                      </a:lnTo>
                      <a:lnTo>
                        <a:pt x="10" y="22"/>
                      </a:lnTo>
                      <a:lnTo>
                        <a:pt x="10" y="17"/>
                      </a:lnTo>
                      <a:lnTo>
                        <a:pt x="10" y="11"/>
                      </a:lnTo>
                      <a:lnTo>
                        <a:pt x="12" y="6"/>
                      </a:lnTo>
                      <a:lnTo>
                        <a:pt x="17" y="2"/>
                      </a:lnTo>
                      <a:lnTo>
                        <a:pt x="23" y="0"/>
                      </a:lnTo>
                      <a:lnTo>
                        <a:pt x="25" y="6"/>
                      </a:lnTo>
                      <a:lnTo>
                        <a:pt x="25" y="11"/>
                      </a:lnTo>
                      <a:lnTo>
                        <a:pt x="25" y="17"/>
                      </a:lnTo>
                      <a:lnTo>
                        <a:pt x="27" y="22"/>
                      </a:lnTo>
                      <a:lnTo>
                        <a:pt x="27" y="28"/>
                      </a:lnTo>
                      <a:lnTo>
                        <a:pt x="27" y="33"/>
                      </a:lnTo>
                      <a:lnTo>
                        <a:pt x="27" y="39"/>
                      </a:lnTo>
                      <a:lnTo>
                        <a:pt x="27" y="44"/>
                      </a:lnTo>
                      <a:lnTo>
                        <a:pt x="27" y="50"/>
                      </a:lnTo>
                      <a:lnTo>
                        <a:pt x="27" y="57"/>
                      </a:lnTo>
                      <a:lnTo>
                        <a:pt x="27" y="65"/>
                      </a:lnTo>
                      <a:lnTo>
                        <a:pt x="27" y="72"/>
                      </a:lnTo>
                      <a:lnTo>
                        <a:pt x="27" y="79"/>
                      </a:lnTo>
                      <a:lnTo>
                        <a:pt x="27" y="87"/>
                      </a:lnTo>
                      <a:lnTo>
                        <a:pt x="27" y="92"/>
                      </a:lnTo>
                      <a:lnTo>
                        <a:pt x="27" y="98"/>
                      </a:lnTo>
                      <a:lnTo>
                        <a:pt x="27" y="105"/>
                      </a:lnTo>
                      <a:lnTo>
                        <a:pt x="27" y="113"/>
                      </a:lnTo>
                      <a:lnTo>
                        <a:pt x="27" y="120"/>
                      </a:lnTo>
                      <a:lnTo>
                        <a:pt x="27" y="127"/>
                      </a:lnTo>
                      <a:lnTo>
                        <a:pt x="27" y="135"/>
                      </a:lnTo>
                      <a:lnTo>
                        <a:pt x="27" y="140"/>
                      </a:lnTo>
                      <a:lnTo>
                        <a:pt x="27" y="148"/>
                      </a:lnTo>
                      <a:lnTo>
                        <a:pt x="27" y="155"/>
                      </a:lnTo>
                      <a:lnTo>
                        <a:pt x="27" y="161"/>
                      </a:lnTo>
                      <a:lnTo>
                        <a:pt x="27" y="168"/>
                      </a:lnTo>
                      <a:lnTo>
                        <a:pt x="27" y="173"/>
                      </a:lnTo>
                      <a:lnTo>
                        <a:pt x="27" y="179"/>
                      </a:lnTo>
                      <a:lnTo>
                        <a:pt x="27" y="185"/>
                      </a:lnTo>
                      <a:lnTo>
                        <a:pt x="27" y="190"/>
                      </a:lnTo>
                      <a:lnTo>
                        <a:pt x="27" y="197"/>
                      </a:lnTo>
                      <a:lnTo>
                        <a:pt x="27" y="203"/>
                      </a:lnTo>
                      <a:lnTo>
                        <a:pt x="27" y="209"/>
                      </a:lnTo>
                      <a:lnTo>
                        <a:pt x="27" y="218"/>
                      </a:lnTo>
                      <a:lnTo>
                        <a:pt x="27" y="223"/>
                      </a:lnTo>
                      <a:lnTo>
                        <a:pt x="27" y="231"/>
                      </a:lnTo>
                      <a:lnTo>
                        <a:pt x="27" y="236"/>
                      </a:lnTo>
                      <a:lnTo>
                        <a:pt x="27" y="242"/>
                      </a:lnTo>
                      <a:lnTo>
                        <a:pt x="27" y="249"/>
                      </a:lnTo>
                      <a:lnTo>
                        <a:pt x="27" y="255"/>
                      </a:lnTo>
                      <a:lnTo>
                        <a:pt x="27" y="262"/>
                      </a:lnTo>
                      <a:lnTo>
                        <a:pt x="27" y="268"/>
                      </a:lnTo>
                      <a:lnTo>
                        <a:pt x="27" y="273"/>
                      </a:lnTo>
                      <a:lnTo>
                        <a:pt x="27" y="279"/>
                      </a:lnTo>
                      <a:lnTo>
                        <a:pt x="27" y="284"/>
                      </a:lnTo>
                      <a:lnTo>
                        <a:pt x="27" y="290"/>
                      </a:lnTo>
                      <a:lnTo>
                        <a:pt x="27" y="295"/>
                      </a:lnTo>
                      <a:lnTo>
                        <a:pt x="27" y="303"/>
                      </a:lnTo>
                      <a:lnTo>
                        <a:pt x="27" y="310"/>
                      </a:lnTo>
                      <a:lnTo>
                        <a:pt x="27" y="316"/>
                      </a:lnTo>
                      <a:lnTo>
                        <a:pt x="27" y="323"/>
                      </a:lnTo>
                      <a:lnTo>
                        <a:pt x="27" y="330"/>
                      </a:lnTo>
                      <a:lnTo>
                        <a:pt x="27" y="338"/>
                      </a:lnTo>
                      <a:lnTo>
                        <a:pt x="27" y="345"/>
                      </a:lnTo>
                      <a:lnTo>
                        <a:pt x="27" y="352"/>
                      </a:lnTo>
                      <a:lnTo>
                        <a:pt x="27" y="358"/>
                      </a:lnTo>
                      <a:lnTo>
                        <a:pt x="27" y="364"/>
                      </a:lnTo>
                      <a:lnTo>
                        <a:pt x="27" y="371"/>
                      </a:lnTo>
                      <a:lnTo>
                        <a:pt x="27" y="376"/>
                      </a:lnTo>
                      <a:lnTo>
                        <a:pt x="27" y="384"/>
                      </a:lnTo>
                      <a:lnTo>
                        <a:pt x="27" y="391"/>
                      </a:lnTo>
                      <a:lnTo>
                        <a:pt x="27" y="397"/>
                      </a:lnTo>
                      <a:lnTo>
                        <a:pt x="27" y="404"/>
                      </a:lnTo>
                      <a:lnTo>
                        <a:pt x="27" y="411"/>
                      </a:lnTo>
                      <a:lnTo>
                        <a:pt x="27" y="419"/>
                      </a:lnTo>
                      <a:lnTo>
                        <a:pt x="27" y="428"/>
                      </a:lnTo>
                      <a:lnTo>
                        <a:pt x="27" y="434"/>
                      </a:lnTo>
                      <a:lnTo>
                        <a:pt x="27" y="441"/>
                      </a:lnTo>
                      <a:lnTo>
                        <a:pt x="27" y="448"/>
                      </a:lnTo>
                      <a:lnTo>
                        <a:pt x="27" y="454"/>
                      </a:lnTo>
                      <a:lnTo>
                        <a:pt x="27" y="461"/>
                      </a:lnTo>
                      <a:lnTo>
                        <a:pt x="27" y="467"/>
                      </a:lnTo>
                      <a:lnTo>
                        <a:pt x="29" y="474"/>
                      </a:lnTo>
                      <a:lnTo>
                        <a:pt x="29" y="480"/>
                      </a:lnTo>
                      <a:lnTo>
                        <a:pt x="29" y="485"/>
                      </a:lnTo>
                      <a:lnTo>
                        <a:pt x="31" y="491"/>
                      </a:lnTo>
                      <a:lnTo>
                        <a:pt x="31" y="496"/>
                      </a:lnTo>
                      <a:lnTo>
                        <a:pt x="33" y="502"/>
                      </a:lnTo>
                      <a:lnTo>
                        <a:pt x="33" y="507"/>
                      </a:lnTo>
                      <a:lnTo>
                        <a:pt x="35" y="515"/>
                      </a:lnTo>
                      <a:lnTo>
                        <a:pt x="37" y="520"/>
                      </a:lnTo>
                      <a:lnTo>
                        <a:pt x="37" y="526"/>
                      </a:lnTo>
                      <a:lnTo>
                        <a:pt x="37" y="531"/>
                      </a:lnTo>
                      <a:lnTo>
                        <a:pt x="39" y="537"/>
                      </a:lnTo>
                      <a:lnTo>
                        <a:pt x="39" y="543"/>
                      </a:lnTo>
                      <a:lnTo>
                        <a:pt x="39" y="548"/>
                      </a:lnTo>
                      <a:lnTo>
                        <a:pt x="39" y="554"/>
                      </a:lnTo>
                      <a:lnTo>
                        <a:pt x="41" y="559"/>
                      </a:lnTo>
                      <a:lnTo>
                        <a:pt x="41" y="566"/>
                      </a:lnTo>
                      <a:lnTo>
                        <a:pt x="41" y="574"/>
                      </a:lnTo>
                      <a:lnTo>
                        <a:pt x="41" y="581"/>
                      </a:lnTo>
                      <a:lnTo>
                        <a:pt x="41" y="589"/>
                      </a:lnTo>
                      <a:lnTo>
                        <a:pt x="42" y="594"/>
                      </a:lnTo>
                      <a:lnTo>
                        <a:pt x="42" y="600"/>
                      </a:lnTo>
                      <a:lnTo>
                        <a:pt x="42" y="605"/>
                      </a:lnTo>
                      <a:lnTo>
                        <a:pt x="42" y="611"/>
                      </a:lnTo>
                      <a:lnTo>
                        <a:pt x="44" y="618"/>
                      </a:lnTo>
                      <a:lnTo>
                        <a:pt x="44" y="626"/>
                      </a:lnTo>
                      <a:lnTo>
                        <a:pt x="48" y="637"/>
                      </a:lnTo>
                      <a:lnTo>
                        <a:pt x="48" y="644"/>
                      </a:lnTo>
                      <a:lnTo>
                        <a:pt x="50" y="650"/>
                      </a:lnTo>
                      <a:lnTo>
                        <a:pt x="50" y="655"/>
                      </a:lnTo>
                      <a:lnTo>
                        <a:pt x="52" y="661"/>
                      </a:lnTo>
                      <a:lnTo>
                        <a:pt x="52" y="666"/>
                      </a:lnTo>
                      <a:lnTo>
                        <a:pt x="52" y="672"/>
                      </a:lnTo>
                      <a:lnTo>
                        <a:pt x="52" y="677"/>
                      </a:lnTo>
                      <a:lnTo>
                        <a:pt x="54" y="685"/>
                      </a:lnTo>
                      <a:lnTo>
                        <a:pt x="54" y="692"/>
                      </a:lnTo>
                      <a:lnTo>
                        <a:pt x="54" y="699"/>
                      </a:lnTo>
                      <a:lnTo>
                        <a:pt x="54" y="709"/>
                      </a:lnTo>
                      <a:lnTo>
                        <a:pt x="54" y="714"/>
                      </a:lnTo>
                      <a:lnTo>
                        <a:pt x="54" y="721"/>
                      </a:lnTo>
                      <a:lnTo>
                        <a:pt x="54" y="727"/>
                      </a:lnTo>
                      <a:lnTo>
                        <a:pt x="54" y="733"/>
                      </a:lnTo>
                      <a:lnTo>
                        <a:pt x="54" y="738"/>
                      </a:lnTo>
                      <a:lnTo>
                        <a:pt x="54" y="744"/>
                      </a:lnTo>
                      <a:lnTo>
                        <a:pt x="54" y="751"/>
                      </a:lnTo>
                      <a:lnTo>
                        <a:pt x="54" y="757"/>
                      </a:lnTo>
                      <a:lnTo>
                        <a:pt x="54" y="762"/>
                      </a:lnTo>
                      <a:lnTo>
                        <a:pt x="54" y="768"/>
                      </a:lnTo>
                      <a:lnTo>
                        <a:pt x="48" y="771"/>
                      </a:lnTo>
                      <a:lnTo>
                        <a:pt x="42" y="773"/>
                      </a:lnTo>
                      <a:lnTo>
                        <a:pt x="37" y="775"/>
                      </a:lnTo>
                      <a:lnTo>
                        <a:pt x="31" y="775"/>
                      </a:lnTo>
                      <a:lnTo>
                        <a:pt x="25" y="775"/>
                      </a:lnTo>
                      <a:lnTo>
                        <a:pt x="19" y="775"/>
                      </a:lnTo>
                      <a:lnTo>
                        <a:pt x="15" y="769"/>
                      </a:lnTo>
                      <a:lnTo>
                        <a:pt x="15" y="764"/>
                      </a:lnTo>
                      <a:lnTo>
                        <a:pt x="15" y="758"/>
                      </a:lnTo>
                      <a:lnTo>
                        <a:pt x="15" y="753"/>
                      </a:lnTo>
                      <a:lnTo>
                        <a:pt x="17" y="747"/>
                      </a:lnTo>
                      <a:lnTo>
                        <a:pt x="19" y="742"/>
                      </a:lnTo>
                    </a:path>
                  </a:pathLst>
                </a:custGeom>
                <a:solidFill>
                  <a:srgbClr val="EAEC5E"/>
                </a:solidFill>
                <a:ln w="12700" cap="rnd">
                  <a:solidFill>
                    <a:srgbClr val="00CC00"/>
                  </a:solidFill>
                  <a:round/>
                  <a:headEnd/>
                  <a:tailEnd/>
                </a:ln>
              </p:spPr>
              <p:txBody>
                <a:bodyPr/>
                <a:lstStyle/>
                <a:p>
                  <a:endParaRPr lang="en-US"/>
                </a:p>
              </p:txBody>
            </p:sp>
            <p:sp>
              <p:nvSpPr>
                <p:cNvPr id="3187" name="Freeform 945"/>
                <p:cNvSpPr>
                  <a:spLocks/>
                </p:cNvSpPr>
                <p:nvPr/>
              </p:nvSpPr>
              <p:spPr bwMode="auto">
                <a:xfrm>
                  <a:off x="4015" y="2160"/>
                  <a:ext cx="53" cy="114"/>
                </a:xfrm>
                <a:custGeom>
                  <a:avLst/>
                  <a:gdLst>
                    <a:gd name="T0" fmla="*/ 49 w 53"/>
                    <a:gd name="T1" fmla="*/ 113 h 114"/>
                    <a:gd name="T2" fmla="*/ 51 w 53"/>
                    <a:gd name="T3" fmla="*/ 106 h 114"/>
                    <a:gd name="T4" fmla="*/ 52 w 53"/>
                    <a:gd name="T5" fmla="*/ 100 h 114"/>
                    <a:gd name="T6" fmla="*/ 52 w 53"/>
                    <a:gd name="T7" fmla="*/ 93 h 114"/>
                    <a:gd name="T8" fmla="*/ 52 w 53"/>
                    <a:gd name="T9" fmla="*/ 86 h 114"/>
                    <a:gd name="T10" fmla="*/ 52 w 53"/>
                    <a:gd name="T11" fmla="*/ 80 h 114"/>
                    <a:gd name="T12" fmla="*/ 52 w 53"/>
                    <a:gd name="T13" fmla="*/ 73 h 114"/>
                    <a:gd name="T14" fmla="*/ 50 w 53"/>
                    <a:gd name="T15" fmla="*/ 66 h 114"/>
                    <a:gd name="T16" fmla="*/ 48 w 53"/>
                    <a:gd name="T17" fmla="*/ 60 h 114"/>
                    <a:gd name="T18" fmla="*/ 45 w 53"/>
                    <a:gd name="T19" fmla="*/ 55 h 114"/>
                    <a:gd name="T20" fmla="*/ 43 w 53"/>
                    <a:gd name="T21" fmla="*/ 49 h 114"/>
                    <a:gd name="T22" fmla="*/ 40 w 53"/>
                    <a:gd name="T23" fmla="*/ 44 h 114"/>
                    <a:gd name="T24" fmla="*/ 38 w 53"/>
                    <a:gd name="T25" fmla="*/ 38 h 114"/>
                    <a:gd name="T26" fmla="*/ 35 w 53"/>
                    <a:gd name="T27" fmla="*/ 33 h 114"/>
                    <a:gd name="T28" fmla="*/ 33 w 53"/>
                    <a:gd name="T29" fmla="*/ 27 h 114"/>
                    <a:gd name="T30" fmla="*/ 30 w 53"/>
                    <a:gd name="T31" fmla="*/ 24 h 114"/>
                    <a:gd name="T32" fmla="*/ 27 w 53"/>
                    <a:gd name="T33" fmla="*/ 20 h 114"/>
                    <a:gd name="T34" fmla="*/ 24 w 53"/>
                    <a:gd name="T35" fmla="*/ 16 h 114"/>
                    <a:gd name="T36" fmla="*/ 21 w 53"/>
                    <a:gd name="T37" fmla="*/ 13 h 114"/>
                    <a:gd name="T38" fmla="*/ 18 w 53"/>
                    <a:gd name="T39" fmla="*/ 9 h 114"/>
                    <a:gd name="T40" fmla="*/ 15 w 53"/>
                    <a:gd name="T41" fmla="*/ 7 h 114"/>
                    <a:gd name="T42" fmla="*/ 12 w 53"/>
                    <a:gd name="T43" fmla="*/ 2 h 114"/>
                    <a:gd name="T44" fmla="*/ 9 w 53"/>
                    <a:gd name="T45" fmla="*/ 2 h 114"/>
                    <a:gd name="T46" fmla="*/ 6 w 53"/>
                    <a:gd name="T47" fmla="*/ 0 h 114"/>
                    <a:gd name="T48" fmla="*/ 3 w 53"/>
                    <a:gd name="T49" fmla="*/ 0 h 114"/>
                    <a:gd name="T50" fmla="*/ 0 w 53"/>
                    <a:gd name="T51" fmla="*/ 0 h 114"/>
                    <a:gd name="T52" fmla="*/ 3 w 53"/>
                    <a:gd name="T53" fmla="*/ 2 h 114"/>
                    <a:gd name="T54" fmla="*/ 0 w 53"/>
                    <a:gd name="T55" fmla="*/ 7 h 114"/>
                    <a:gd name="T56" fmla="*/ 0 w 53"/>
                    <a:gd name="T57" fmla="*/ 13 h 114"/>
                    <a:gd name="T58" fmla="*/ 1 w 53"/>
                    <a:gd name="T59" fmla="*/ 20 h 114"/>
                    <a:gd name="T60" fmla="*/ 3 w 53"/>
                    <a:gd name="T61" fmla="*/ 27 h 114"/>
                    <a:gd name="T62" fmla="*/ 4 w 53"/>
                    <a:gd name="T63" fmla="*/ 33 h 114"/>
                    <a:gd name="T64" fmla="*/ 5 w 53"/>
                    <a:gd name="T65" fmla="*/ 40 h 114"/>
                    <a:gd name="T66" fmla="*/ 7 w 53"/>
                    <a:gd name="T67" fmla="*/ 47 h 114"/>
                    <a:gd name="T68" fmla="*/ 10 w 53"/>
                    <a:gd name="T69" fmla="*/ 51 h 114"/>
                    <a:gd name="T70" fmla="*/ 12 w 53"/>
                    <a:gd name="T71" fmla="*/ 58 h 114"/>
                    <a:gd name="T72" fmla="*/ 15 w 53"/>
                    <a:gd name="T73" fmla="*/ 62 h 114"/>
                    <a:gd name="T74" fmla="*/ 18 w 53"/>
                    <a:gd name="T75" fmla="*/ 69 h 114"/>
                    <a:gd name="T76" fmla="*/ 21 w 53"/>
                    <a:gd name="T77" fmla="*/ 73 h 114"/>
                    <a:gd name="T78" fmla="*/ 24 w 53"/>
                    <a:gd name="T79" fmla="*/ 78 h 114"/>
                    <a:gd name="T80" fmla="*/ 26 w 53"/>
                    <a:gd name="T81" fmla="*/ 84 h 114"/>
                    <a:gd name="T82" fmla="*/ 29 w 53"/>
                    <a:gd name="T83" fmla="*/ 86 h 114"/>
                    <a:gd name="T84" fmla="*/ 31 w 53"/>
                    <a:gd name="T85" fmla="*/ 93 h 114"/>
                    <a:gd name="T86" fmla="*/ 34 w 53"/>
                    <a:gd name="T87" fmla="*/ 95 h 114"/>
                    <a:gd name="T88" fmla="*/ 37 w 53"/>
                    <a:gd name="T89" fmla="*/ 102 h 114"/>
                    <a:gd name="T90" fmla="*/ 39 w 53"/>
                    <a:gd name="T91" fmla="*/ 109 h 114"/>
                    <a:gd name="T92" fmla="*/ 42 w 53"/>
                    <a:gd name="T93" fmla="*/ 109 h 114"/>
                    <a:gd name="T94" fmla="*/ 45 w 53"/>
                    <a:gd name="T95" fmla="*/ 113 h 114"/>
                    <a:gd name="T96" fmla="*/ 48 w 53"/>
                    <a:gd name="T97" fmla="*/ 113 h 114"/>
                    <a:gd name="T98" fmla="*/ 51 w 53"/>
                    <a:gd name="T99" fmla="*/ 113 h 114"/>
                    <a:gd name="T100" fmla="*/ 51 w 53"/>
                    <a:gd name="T101" fmla="*/ 106 h 114"/>
                    <a:gd name="T102" fmla="*/ 51 w 53"/>
                    <a:gd name="T103" fmla="*/ 100 h 11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53"/>
                    <a:gd name="T157" fmla="*/ 0 h 114"/>
                    <a:gd name="T158" fmla="*/ 53 w 53"/>
                    <a:gd name="T159" fmla="*/ 114 h 114"/>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53" h="114">
                      <a:moveTo>
                        <a:pt x="49" y="113"/>
                      </a:moveTo>
                      <a:lnTo>
                        <a:pt x="51" y="106"/>
                      </a:lnTo>
                      <a:lnTo>
                        <a:pt x="52" y="100"/>
                      </a:lnTo>
                      <a:lnTo>
                        <a:pt x="52" y="93"/>
                      </a:lnTo>
                      <a:lnTo>
                        <a:pt x="52" y="86"/>
                      </a:lnTo>
                      <a:lnTo>
                        <a:pt x="52" y="80"/>
                      </a:lnTo>
                      <a:lnTo>
                        <a:pt x="52" y="73"/>
                      </a:lnTo>
                      <a:lnTo>
                        <a:pt x="50" y="66"/>
                      </a:lnTo>
                      <a:lnTo>
                        <a:pt x="48" y="60"/>
                      </a:lnTo>
                      <a:lnTo>
                        <a:pt x="45" y="55"/>
                      </a:lnTo>
                      <a:lnTo>
                        <a:pt x="43" y="49"/>
                      </a:lnTo>
                      <a:lnTo>
                        <a:pt x="40" y="44"/>
                      </a:lnTo>
                      <a:lnTo>
                        <a:pt x="38" y="38"/>
                      </a:lnTo>
                      <a:lnTo>
                        <a:pt x="35" y="33"/>
                      </a:lnTo>
                      <a:lnTo>
                        <a:pt x="33" y="27"/>
                      </a:lnTo>
                      <a:lnTo>
                        <a:pt x="30" y="24"/>
                      </a:lnTo>
                      <a:lnTo>
                        <a:pt x="27" y="20"/>
                      </a:lnTo>
                      <a:lnTo>
                        <a:pt x="24" y="16"/>
                      </a:lnTo>
                      <a:lnTo>
                        <a:pt x="21" y="13"/>
                      </a:lnTo>
                      <a:lnTo>
                        <a:pt x="18" y="9"/>
                      </a:lnTo>
                      <a:lnTo>
                        <a:pt x="15" y="7"/>
                      </a:lnTo>
                      <a:lnTo>
                        <a:pt x="12" y="2"/>
                      </a:lnTo>
                      <a:lnTo>
                        <a:pt x="9" y="2"/>
                      </a:lnTo>
                      <a:lnTo>
                        <a:pt x="6" y="0"/>
                      </a:lnTo>
                      <a:lnTo>
                        <a:pt x="3" y="0"/>
                      </a:lnTo>
                      <a:lnTo>
                        <a:pt x="0" y="0"/>
                      </a:lnTo>
                      <a:lnTo>
                        <a:pt x="3" y="2"/>
                      </a:lnTo>
                      <a:lnTo>
                        <a:pt x="0" y="7"/>
                      </a:lnTo>
                      <a:lnTo>
                        <a:pt x="0" y="13"/>
                      </a:lnTo>
                      <a:lnTo>
                        <a:pt x="1" y="20"/>
                      </a:lnTo>
                      <a:lnTo>
                        <a:pt x="3" y="27"/>
                      </a:lnTo>
                      <a:lnTo>
                        <a:pt x="4" y="33"/>
                      </a:lnTo>
                      <a:lnTo>
                        <a:pt x="5" y="40"/>
                      </a:lnTo>
                      <a:lnTo>
                        <a:pt x="7" y="47"/>
                      </a:lnTo>
                      <a:lnTo>
                        <a:pt x="10" y="51"/>
                      </a:lnTo>
                      <a:lnTo>
                        <a:pt x="12" y="58"/>
                      </a:lnTo>
                      <a:lnTo>
                        <a:pt x="15" y="62"/>
                      </a:lnTo>
                      <a:lnTo>
                        <a:pt x="18" y="69"/>
                      </a:lnTo>
                      <a:lnTo>
                        <a:pt x="21" y="73"/>
                      </a:lnTo>
                      <a:lnTo>
                        <a:pt x="24" y="78"/>
                      </a:lnTo>
                      <a:lnTo>
                        <a:pt x="26" y="84"/>
                      </a:lnTo>
                      <a:lnTo>
                        <a:pt x="29" y="86"/>
                      </a:lnTo>
                      <a:lnTo>
                        <a:pt x="31" y="93"/>
                      </a:lnTo>
                      <a:lnTo>
                        <a:pt x="34" y="95"/>
                      </a:lnTo>
                      <a:lnTo>
                        <a:pt x="37" y="102"/>
                      </a:lnTo>
                      <a:lnTo>
                        <a:pt x="39" y="109"/>
                      </a:lnTo>
                      <a:lnTo>
                        <a:pt x="42" y="109"/>
                      </a:lnTo>
                      <a:lnTo>
                        <a:pt x="45" y="113"/>
                      </a:lnTo>
                      <a:lnTo>
                        <a:pt x="48" y="113"/>
                      </a:lnTo>
                      <a:lnTo>
                        <a:pt x="51" y="113"/>
                      </a:lnTo>
                      <a:lnTo>
                        <a:pt x="51" y="106"/>
                      </a:lnTo>
                      <a:lnTo>
                        <a:pt x="51" y="100"/>
                      </a:lnTo>
                    </a:path>
                  </a:pathLst>
                </a:custGeom>
                <a:solidFill>
                  <a:srgbClr val="EAEC5E"/>
                </a:solidFill>
                <a:ln w="12700" cap="rnd">
                  <a:solidFill>
                    <a:schemeClr val="tx1"/>
                  </a:solidFill>
                  <a:round/>
                  <a:headEnd/>
                  <a:tailEnd/>
                </a:ln>
              </p:spPr>
              <p:txBody>
                <a:bodyPr/>
                <a:lstStyle/>
                <a:p>
                  <a:endParaRPr lang="en-US"/>
                </a:p>
              </p:txBody>
            </p:sp>
            <p:grpSp>
              <p:nvGrpSpPr>
                <p:cNvPr id="3188" name="Group 946"/>
                <p:cNvGrpSpPr>
                  <a:grpSpLocks/>
                </p:cNvGrpSpPr>
                <p:nvPr/>
              </p:nvGrpSpPr>
              <p:grpSpPr bwMode="auto">
                <a:xfrm>
                  <a:off x="4029" y="1856"/>
                  <a:ext cx="97" cy="111"/>
                  <a:chOff x="3654" y="1129"/>
                  <a:chExt cx="97" cy="111"/>
                </a:xfrm>
              </p:grpSpPr>
              <p:sp>
                <p:nvSpPr>
                  <p:cNvPr id="3189" name="Freeform 947"/>
                  <p:cNvSpPr>
                    <a:spLocks/>
                  </p:cNvSpPr>
                  <p:nvPr/>
                </p:nvSpPr>
                <p:spPr bwMode="auto">
                  <a:xfrm>
                    <a:off x="3705" y="1214"/>
                    <a:ext cx="46" cy="16"/>
                  </a:xfrm>
                  <a:custGeom>
                    <a:avLst/>
                    <a:gdLst>
                      <a:gd name="T0" fmla="*/ 0 w 46"/>
                      <a:gd name="T1" fmla="*/ 15 h 16"/>
                      <a:gd name="T2" fmla="*/ 2 w 46"/>
                      <a:gd name="T3" fmla="*/ 11 h 16"/>
                      <a:gd name="T4" fmla="*/ 6 w 46"/>
                      <a:gd name="T5" fmla="*/ 10 h 16"/>
                      <a:gd name="T6" fmla="*/ 11 w 46"/>
                      <a:gd name="T7" fmla="*/ 8 h 16"/>
                      <a:gd name="T8" fmla="*/ 16 w 46"/>
                      <a:gd name="T9" fmla="*/ 5 h 16"/>
                      <a:gd name="T10" fmla="*/ 21 w 46"/>
                      <a:gd name="T11" fmla="*/ 3 h 16"/>
                      <a:gd name="T12" fmla="*/ 26 w 46"/>
                      <a:gd name="T13" fmla="*/ 3 h 16"/>
                      <a:gd name="T14" fmla="*/ 30 w 46"/>
                      <a:gd name="T15" fmla="*/ 3 h 16"/>
                      <a:gd name="T16" fmla="*/ 35 w 46"/>
                      <a:gd name="T17" fmla="*/ 0 h 16"/>
                      <a:gd name="T18" fmla="*/ 39 w 46"/>
                      <a:gd name="T19" fmla="*/ 0 h 16"/>
                      <a:gd name="T20" fmla="*/ 44 w 46"/>
                      <a:gd name="T21" fmla="*/ 0 h 16"/>
                      <a:gd name="T22" fmla="*/ 45 w 46"/>
                      <a:gd name="T23" fmla="*/ 0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6"/>
                      <a:gd name="T37" fmla="*/ 0 h 16"/>
                      <a:gd name="T38" fmla="*/ 46 w 46"/>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6" h="16">
                        <a:moveTo>
                          <a:pt x="0" y="15"/>
                        </a:moveTo>
                        <a:lnTo>
                          <a:pt x="2" y="11"/>
                        </a:lnTo>
                        <a:lnTo>
                          <a:pt x="6" y="10"/>
                        </a:lnTo>
                        <a:lnTo>
                          <a:pt x="11" y="8"/>
                        </a:lnTo>
                        <a:lnTo>
                          <a:pt x="16" y="5"/>
                        </a:lnTo>
                        <a:lnTo>
                          <a:pt x="21" y="3"/>
                        </a:lnTo>
                        <a:lnTo>
                          <a:pt x="26" y="3"/>
                        </a:lnTo>
                        <a:lnTo>
                          <a:pt x="30" y="3"/>
                        </a:lnTo>
                        <a:lnTo>
                          <a:pt x="35" y="0"/>
                        </a:lnTo>
                        <a:lnTo>
                          <a:pt x="39" y="0"/>
                        </a:lnTo>
                        <a:lnTo>
                          <a:pt x="44" y="0"/>
                        </a:lnTo>
                        <a:lnTo>
                          <a:pt x="45"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190" name="Freeform 948"/>
                  <p:cNvSpPr>
                    <a:spLocks/>
                  </p:cNvSpPr>
                  <p:nvPr/>
                </p:nvSpPr>
                <p:spPr bwMode="auto">
                  <a:xfrm>
                    <a:off x="3704" y="1172"/>
                    <a:ext cx="42" cy="41"/>
                  </a:xfrm>
                  <a:custGeom>
                    <a:avLst/>
                    <a:gdLst>
                      <a:gd name="T0" fmla="*/ 0 w 42"/>
                      <a:gd name="T1" fmla="*/ 40 h 41"/>
                      <a:gd name="T2" fmla="*/ 2 w 42"/>
                      <a:gd name="T3" fmla="*/ 29 h 41"/>
                      <a:gd name="T4" fmla="*/ 6 w 42"/>
                      <a:gd name="T5" fmla="*/ 27 h 41"/>
                      <a:gd name="T6" fmla="*/ 10 w 42"/>
                      <a:gd name="T7" fmla="*/ 20 h 41"/>
                      <a:gd name="T8" fmla="*/ 14 w 42"/>
                      <a:gd name="T9" fmla="*/ 13 h 41"/>
                      <a:gd name="T10" fmla="*/ 19 w 42"/>
                      <a:gd name="T11" fmla="*/ 7 h 41"/>
                      <a:gd name="T12" fmla="*/ 24 w 42"/>
                      <a:gd name="T13" fmla="*/ 7 h 41"/>
                      <a:gd name="T14" fmla="*/ 27 w 42"/>
                      <a:gd name="T15" fmla="*/ 7 h 41"/>
                      <a:gd name="T16" fmla="*/ 32 w 42"/>
                      <a:gd name="T17" fmla="*/ 0 h 41"/>
                      <a:gd name="T18" fmla="*/ 36 w 42"/>
                      <a:gd name="T19" fmla="*/ 0 h 41"/>
                      <a:gd name="T20" fmla="*/ 40 w 42"/>
                      <a:gd name="T21" fmla="*/ 0 h 41"/>
                      <a:gd name="T22" fmla="*/ 41 w 42"/>
                      <a:gd name="T23" fmla="*/ 0 h 4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2"/>
                      <a:gd name="T37" fmla="*/ 0 h 41"/>
                      <a:gd name="T38" fmla="*/ 42 w 42"/>
                      <a:gd name="T39" fmla="*/ 41 h 4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2" h="41">
                        <a:moveTo>
                          <a:pt x="0" y="40"/>
                        </a:moveTo>
                        <a:lnTo>
                          <a:pt x="2" y="29"/>
                        </a:lnTo>
                        <a:lnTo>
                          <a:pt x="6" y="27"/>
                        </a:lnTo>
                        <a:lnTo>
                          <a:pt x="10" y="20"/>
                        </a:lnTo>
                        <a:lnTo>
                          <a:pt x="14" y="13"/>
                        </a:lnTo>
                        <a:lnTo>
                          <a:pt x="19" y="7"/>
                        </a:lnTo>
                        <a:lnTo>
                          <a:pt x="24" y="7"/>
                        </a:lnTo>
                        <a:lnTo>
                          <a:pt x="27" y="7"/>
                        </a:lnTo>
                        <a:lnTo>
                          <a:pt x="32" y="0"/>
                        </a:lnTo>
                        <a:lnTo>
                          <a:pt x="36" y="0"/>
                        </a:lnTo>
                        <a:lnTo>
                          <a:pt x="40" y="0"/>
                        </a:lnTo>
                        <a:lnTo>
                          <a:pt x="41"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191" name="Freeform 949"/>
                  <p:cNvSpPr>
                    <a:spLocks/>
                  </p:cNvSpPr>
                  <p:nvPr/>
                </p:nvSpPr>
                <p:spPr bwMode="auto">
                  <a:xfrm>
                    <a:off x="3706" y="1144"/>
                    <a:ext cx="30" cy="59"/>
                  </a:xfrm>
                  <a:custGeom>
                    <a:avLst/>
                    <a:gdLst>
                      <a:gd name="T0" fmla="*/ 0 w 30"/>
                      <a:gd name="T1" fmla="*/ 58 h 59"/>
                      <a:gd name="T2" fmla="*/ 2 w 30"/>
                      <a:gd name="T3" fmla="*/ 42 h 59"/>
                      <a:gd name="T4" fmla="*/ 4 w 30"/>
                      <a:gd name="T5" fmla="*/ 39 h 59"/>
                      <a:gd name="T6" fmla="*/ 7 w 30"/>
                      <a:gd name="T7" fmla="*/ 29 h 59"/>
                      <a:gd name="T8" fmla="*/ 10 w 30"/>
                      <a:gd name="T9" fmla="*/ 19 h 59"/>
                      <a:gd name="T10" fmla="*/ 13 w 30"/>
                      <a:gd name="T11" fmla="*/ 10 h 59"/>
                      <a:gd name="T12" fmla="*/ 17 w 30"/>
                      <a:gd name="T13" fmla="*/ 10 h 59"/>
                      <a:gd name="T14" fmla="*/ 19 w 30"/>
                      <a:gd name="T15" fmla="*/ 10 h 59"/>
                      <a:gd name="T16" fmla="*/ 22 w 30"/>
                      <a:gd name="T17" fmla="*/ 0 h 59"/>
                      <a:gd name="T18" fmla="*/ 25 w 30"/>
                      <a:gd name="T19" fmla="*/ 0 h 59"/>
                      <a:gd name="T20" fmla="*/ 28 w 30"/>
                      <a:gd name="T21" fmla="*/ 0 h 59"/>
                      <a:gd name="T22" fmla="*/ 29 w 30"/>
                      <a:gd name="T23" fmla="*/ 0 h 5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0"/>
                      <a:gd name="T37" fmla="*/ 0 h 59"/>
                      <a:gd name="T38" fmla="*/ 30 w 30"/>
                      <a:gd name="T39" fmla="*/ 59 h 5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0" h="59">
                        <a:moveTo>
                          <a:pt x="0" y="58"/>
                        </a:moveTo>
                        <a:lnTo>
                          <a:pt x="2" y="42"/>
                        </a:lnTo>
                        <a:lnTo>
                          <a:pt x="4" y="39"/>
                        </a:lnTo>
                        <a:lnTo>
                          <a:pt x="7" y="29"/>
                        </a:lnTo>
                        <a:lnTo>
                          <a:pt x="10" y="19"/>
                        </a:lnTo>
                        <a:lnTo>
                          <a:pt x="13" y="10"/>
                        </a:lnTo>
                        <a:lnTo>
                          <a:pt x="17" y="10"/>
                        </a:lnTo>
                        <a:lnTo>
                          <a:pt x="19" y="10"/>
                        </a:lnTo>
                        <a:lnTo>
                          <a:pt x="22" y="0"/>
                        </a:lnTo>
                        <a:lnTo>
                          <a:pt x="25" y="0"/>
                        </a:lnTo>
                        <a:lnTo>
                          <a:pt x="28" y="0"/>
                        </a:lnTo>
                        <a:lnTo>
                          <a:pt x="29"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192" name="Freeform 950"/>
                  <p:cNvSpPr>
                    <a:spLocks/>
                  </p:cNvSpPr>
                  <p:nvPr/>
                </p:nvSpPr>
                <p:spPr bwMode="auto">
                  <a:xfrm>
                    <a:off x="3654" y="1214"/>
                    <a:ext cx="46" cy="16"/>
                  </a:xfrm>
                  <a:custGeom>
                    <a:avLst/>
                    <a:gdLst>
                      <a:gd name="T0" fmla="*/ 45 w 46"/>
                      <a:gd name="T1" fmla="*/ 15 h 16"/>
                      <a:gd name="T2" fmla="*/ 43 w 46"/>
                      <a:gd name="T3" fmla="*/ 11 h 16"/>
                      <a:gd name="T4" fmla="*/ 39 w 46"/>
                      <a:gd name="T5" fmla="*/ 10 h 16"/>
                      <a:gd name="T6" fmla="*/ 34 w 46"/>
                      <a:gd name="T7" fmla="*/ 8 h 16"/>
                      <a:gd name="T8" fmla="*/ 29 w 46"/>
                      <a:gd name="T9" fmla="*/ 5 h 16"/>
                      <a:gd name="T10" fmla="*/ 24 w 46"/>
                      <a:gd name="T11" fmla="*/ 3 h 16"/>
                      <a:gd name="T12" fmla="*/ 19 w 46"/>
                      <a:gd name="T13" fmla="*/ 3 h 16"/>
                      <a:gd name="T14" fmla="*/ 15 w 46"/>
                      <a:gd name="T15" fmla="*/ 3 h 16"/>
                      <a:gd name="T16" fmla="*/ 10 w 46"/>
                      <a:gd name="T17" fmla="*/ 0 h 16"/>
                      <a:gd name="T18" fmla="*/ 6 w 46"/>
                      <a:gd name="T19" fmla="*/ 0 h 16"/>
                      <a:gd name="T20" fmla="*/ 1 w 46"/>
                      <a:gd name="T21" fmla="*/ 0 h 16"/>
                      <a:gd name="T22" fmla="*/ 0 w 46"/>
                      <a:gd name="T23" fmla="*/ 0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6"/>
                      <a:gd name="T37" fmla="*/ 0 h 16"/>
                      <a:gd name="T38" fmla="*/ 46 w 46"/>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6" h="16">
                        <a:moveTo>
                          <a:pt x="45" y="15"/>
                        </a:moveTo>
                        <a:lnTo>
                          <a:pt x="43" y="11"/>
                        </a:lnTo>
                        <a:lnTo>
                          <a:pt x="39" y="10"/>
                        </a:lnTo>
                        <a:lnTo>
                          <a:pt x="34" y="8"/>
                        </a:lnTo>
                        <a:lnTo>
                          <a:pt x="29" y="5"/>
                        </a:lnTo>
                        <a:lnTo>
                          <a:pt x="24" y="3"/>
                        </a:lnTo>
                        <a:lnTo>
                          <a:pt x="19" y="3"/>
                        </a:lnTo>
                        <a:lnTo>
                          <a:pt x="15" y="3"/>
                        </a:lnTo>
                        <a:lnTo>
                          <a:pt x="10" y="0"/>
                        </a:lnTo>
                        <a:lnTo>
                          <a:pt x="6" y="0"/>
                        </a:lnTo>
                        <a:lnTo>
                          <a:pt x="1" y="0"/>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193" name="Freeform 951"/>
                  <p:cNvSpPr>
                    <a:spLocks/>
                  </p:cNvSpPr>
                  <p:nvPr/>
                </p:nvSpPr>
                <p:spPr bwMode="auto">
                  <a:xfrm>
                    <a:off x="3657" y="1168"/>
                    <a:ext cx="41" cy="44"/>
                  </a:xfrm>
                  <a:custGeom>
                    <a:avLst/>
                    <a:gdLst>
                      <a:gd name="T0" fmla="*/ 40 w 41"/>
                      <a:gd name="T1" fmla="*/ 43 h 44"/>
                      <a:gd name="T2" fmla="*/ 38 w 41"/>
                      <a:gd name="T3" fmla="*/ 31 h 44"/>
                      <a:gd name="T4" fmla="*/ 34 w 41"/>
                      <a:gd name="T5" fmla="*/ 29 h 44"/>
                      <a:gd name="T6" fmla="*/ 30 w 41"/>
                      <a:gd name="T7" fmla="*/ 22 h 44"/>
                      <a:gd name="T8" fmla="*/ 26 w 41"/>
                      <a:gd name="T9" fmla="*/ 14 h 44"/>
                      <a:gd name="T10" fmla="*/ 22 w 41"/>
                      <a:gd name="T11" fmla="*/ 7 h 44"/>
                      <a:gd name="T12" fmla="*/ 17 w 41"/>
                      <a:gd name="T13" fmla="*/ 7 h 44"/>
                      <a:gd name="T14" fmla="*/ 13 w 41"/>
                      <a:gd name="T15" fmla="*/ 7 h 44"/>
                      <a:gd name="T16" fmla="*/ 9 w 41"/>
                      <a:gd name="T17" fmla="*/ 0 h 44"/>
                      <a:gd name="T18" fmla="*/ 5 w 41"/>
                      <a:gd name="T19" fmla="*/ 0 h 44"/>
                      <a:gd name="T20" fmla="*/ 1 w 41"/>
                      <a:gd name="T21" fmla="*/ 0 h 44"/>
                      <a:gd name="T22" fmla="*/ 0 w 41"/>
                      <a:gd name="T23" fmla="*/ 0 h 4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1"/>
                      <a:gd name="T37" fmla="*/ 0 h 44"/>
                      <a:gd name="T38" fmla="*/ 41 w 41"/>
                      <a:gd name="T39" fmla="*/ 44 h 4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1" h="44">
                        <a:moveTo>
                          <a:pt x="40" y="43"/>
                        </a:moveTo>
                        <a:lnTo>
                          <a:pt x="38" y="31"/>
                        </a:lnTo>
                        <a:lnTo>
                          <a:pt x="34" y="29"/>
                        </a:lnTo>
                        <a:lnTo>
                          <a:pt x="30" y="22"/>
                        </a:lnTo>
                        <a:lnTo>
                          <a:pt x="26" y="14"/>
                        </a:lnTo>
                        <a:lnTo>
                          <a:pt x="22" y="7"/>
                        </a:lnTo>
                        <a:lnTo>
                          <a:pt x="17" y="7"/>
                        </a:lnTo>
                        <a:lnTo>
                          <a:pt x="13" y="7"/>
                        </a:lnTo>
                        <a:lnTo>
                          <a:pt x="9" y="0"/>
                        </a:lnTo>
                        <a:lnTo>
                          <a:pt x="5" y="0"/>
                        </a:lnTo>
                        <a:lnTo>
                          <a:pt x="1" y="0"/>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194" name="Freeform 952"/>
                  <p:cNvSpPr>
                    <a:spLocks/>
                  </p:cNvSpPr>
                  <p:nvPr/>
                </p:nvSpPr>
                <p:spPr bwMode="auto">
                  <a:xfrm>
                    <a:off x="3663" y="1147"/>
                    <a:ext cx="38" cy="56"/>
                  </a:xfrm>
                  <a:custGeom>
                    <a:avLst/>
                    <a:gdLst>
                      <a:gd name="T0" fmla="*/ 37 w 38"/>
                      <a:gd name="T1" fmla="*/ 55 h 56"/>
                      <a:gd name="T2" fmla="*/ 35 w 38"/>
                      <a:gd name="T3" fmla="*/ 40 h 56"/>
                      <a:gd name="T4" fmla="*/ 32 w 38"/>
                      <a:gd name="T5" fmla="*/ 37 h 56"/>
                      <a:gd name="T6" fmla="*/ 28 w 38"/>
                      <a:gd name="T7" fmla="*/ 28 h 56"/>
                      <a:gd name="T8" fmla="*/ 24 w 38"/>
                      <a:gd name="T9" fmla="*/ 18 h 56"/>
                      <a:gd name="T10" fmla="*/ 20 w 38"/>
                      <a:gd name="T11" fmla="*/ 9 h 56"/>
                      <a:gd name="T12" fmla="*/ 16 w 38"/>
                      <a:gd name="T13" fmla="*/ 9 h 56"/>
                      <a:gd name="T14" fmla="*/ 12 w 38"/>
                      <a:gd name="T15" fmla="*/ 9 h 56"/>
                      <a:gd name="T16" fmla="*/ 8 w 38"/>
                      <a:gd name="T17" fmla="*/ 0 h 56"/>
                      <a:gd name="T18" fmla="*/ 5 w 38"/>
                      <a:gd name="T19" fmla="*/ 0 h 56"/>
                      <a:gd name="T20" fmla="*/ 1 w 38"/>
                      <a:gd name="T21" fmla="*/ 0 h 56"/>
                      <a:gd name="T22" fmla="*/ 0 w 38"/>
                      <a:gd name="T23" fmla="*/ 0 h 5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8"/>
                      <a:gd name="T37" fmla="*/ 0 h 56"/>
                      <a:gd name="T38" fmla="*/ 38 w 38"/>
                      <a:gd name="T39" fmla="*/ 56 h 5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8" h="56">
                        <a:moveTo>
                          <a:pt x="37" y="55"/>
                        </a:moveTo>
                        <a:lnTo>
                          <a:pt x="35" y="40"/>
                        </a:lnTo>
                        <a:lnTo>
                          <a:pt x="32" y="37"/>
                        </a:lnTo>
                        <a:lnTo>
                          <a:pt x="28" y="28"/>
                        </a:lnTo>
                        <a:lnTo>
                          <a:pt x="24" y="18"/>
                        </a:lnTo>
                        <a:lnTo>
                          <a:pt x="20" y="9"/>
                        </a:lnTo>
                        <a:lnTo>
                          <a:pt x="16" y="9"/>
                        </a:lnTo>
                        <a:lnTo>
                          <a:pt x="12" y="9"/>
                        </a:lnTo>
                        <a:lnTo>
                          <a:pt x="8" y="0"/>
                        </a:lnTo>
                        <a:lnTo>
                          <a:pt x="5" y="0"/>
                        </a:lnTo>
                        <a:lnTo>
                          <a:pt x="1" y="0"/>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195" name="Line 953"/>
                  <p:cNvSpPr>
                    <a:spLocks noChangeShapeType="1"/>
                  </p:cNvSpPr>
                  <p:nvPr/>
                </p:nvSpPr>
                <p:spPr bwMode="auto">
                  <a:xfrm flipH="1" flipV="1">
                    <a:off x="3701" y="1129"/>
                    <a:ext cx="1" cy="11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96" name="Freeform 954"/>
                  <p:cNvSpPr>
                    <a:spLocks/>
                  </p:cNvSpPr>
                  <p:nvPr/>
                </p:nvSpPr>
                <p:spPr bwMode="auto">
                  <a:xfrm>
                    <a:off x="3705" y="1190"/>
                    <a:ext cx="39" cy="31"/>
                  </a:xfrm>
                  <a:custGeom>
                    <a:avLst/>
                    <a:gdLst>
                      <a:gd name="T0" fmla="*/ 0 w 39"/>
                      <a:gd name="T1" fmla="*/ 30 h 31"/>
                      <a:gd name="T2" fmla="*/ 5 w 39"/>
                      <a:gd name="T3" fmla="*/ 25 h 31"/>
                      <a:gd name="T4" fmla="*/ 7 w 39"/>
                      <a:gd name="T5" fmla="*/ 20 h 31"/>
                      <a:gd name="T6" fmla="*/ 11 w 39"/>
                      <a:gd name="T7" fmla="*/ 17 h 31"/>
                      <a:gd name="T8" fmla="*/ 12 w 39"/>
                      <a:gd name="T9" fmla="*/ 13 h 31"/>
                      <a:gd name="T10" fmla="*/ 16 w 39"/>
                      <a:gd name="T11" fmla="*/ 11 h 31"/>
                      <a:gd name="T12" fmla="*/ 21 w 39"/>
                      <a:gd name="T13" fmla="*/ 6 h 31"/>
                      <a:gd name="T14" fmla="*/ 26 w 39"/>
                      <a:gd name="T15" fmla="*/ 3 h 31"/>
                      <a:gd name="T16" fmla="*/ 30 w 39"/>
                      <a:gd name="T17" fmla="*/ 2 h 31"/>
                      <a:gd name="T18" fmla="*/ 36 w 39"/>
                      <a:gd name="T19" fmla="*/ 1 h 31"/>
                      <a:gd name="T20" fmla="*/ 38 w 39"/>
                      <a:gd name="T21" fmla="*/ 0 h 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9"/>
                      <a:gd name="T34" fmla="*/ 0 h 31"/>
                      <a:gd name="T35" fmla="*/ 39 w 39"/>
                      <a:gd name="T36" fmla="*/ 31 h 3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9" h="31">
                        <a:moveTo>
                          <a:pt x="0" y="30"/>
                        </a:moveTo>
                        <a:lnTo>
                          <a:pt x="5" y="25"/>
                        </a:lnTo>
                        <a:lnTo>
                          <a:pt x="7" y="20"/>
                        </a:lnTo>
                        <a:lnTo>
                          <a:pt x="11" y="17"/>
                        </a:lnTo>
                        <a:lnTo>
                          <a:pt x="12" y="13"/>
                        </a:lnTo>
                        <a:lnTo>
                          <a:pt x="16" y="11"/>
                        </a:lnTo>
                        <a:lnTo>
                          <a:pt x="21" y="6"/>
                        </a:lnTo>
                        <a:lnTo>
                          <a:pt x="26" y="3"/>
                        </a:lnTo>
                        <a:lnTo>
                          <a:pt x="30" y="2"/>
                        </a:lnTo>
                        <a:lnTo>
                          <a:pt x="36" y="1"/>
                        </a:lnTo>
                        <a:lnTo>
                          <a:pt x="38"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197" name="Freeform 955"/>
                  <p:cNvSpPr>
                    <a:spLocks/>
                  </p:cNvSpPr>
                  <p:nvPr/>
                </p:nvSpPr>
                <p:spPr bwMode="auto">
                  <a:xfrm>
                    <a:off x="3662" y="1192"/>
                    <a:ext cx="39" cy="31"/>
                  </a:xfrm>
                  <a:custGeom>
                    <a:avLst/>
                    <a:gdLst>
                      <a:gd name="T0" fmla="*/ 38 w 39"/>
                      <a:gd name="T1" fmla="*/ 30 h 31"/>
                      <a:gd name="T2" fmla="*/ 33 w 39"/>
                      <a:gd name="T3" fmla="*/ 25 h 31"/>
                      <a:gd name="T4" fmla="*/ 31 w 39"/>
                      <a:gd name="T5" fmla="*/ 20 h 31"/>
                      <a:gd name="T6" fmla="*/ 27 w 39"/>
                      <a:gd name="T7" fmla="*/ 17 h 31"/>
                      <a:gd name="T8" fmla="*/ 26 w 39"/>
                      <a:gd name="T9" fmla="*/ 13 h 31"/>
                      <a:gd name="T10" fmla="*/ 22 w 39"/>
                      <a:gd name="T11" fmla="*/ 11 h 31"/>
                      <a:gd name="T12" fmla="*/ 17 w 39"/>
                      <a:gd name="T13" fmla="*/ 6 h 31"/>
                      <a:gd name="T14" fmla="*/ 12 w 39"/>
                      <a:gd name="T15" fmla="*/ 3 h 31"/>
                      <a:gd name="T16" fmla="*/ 8 w 39"/>
                      <a:gd name="T17" fmla="*/ 2 h 31"/>
                      <a:gd name="T18" fmla="*/ 2 w 39"/>
                      <a:gd name="T19" fmla="*/ 1 h 31"/>
                      <a:gd name="T20" fmla="*/ 0 w 39"/>
                      <a:gd name="T21" fmla="*/ 0 h 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9"/>
                      <a:gd name="T34" fmla="*/ 0 h 31"/>
                      <a:gd name="T35" fmla="*/ 39 w 39"/>
                      <a:gd name="T36" fmla="*/ 31 h 3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9" h="31">
                        <a:moveTo>
                          <a:pt x="38" y="30"/>
                        </a:moveTo>
                        <a:lnTo>
                          <a:pt x="33" y="25"/>
                        </a:lnTo>
                        <a:lnTo>
                          <a:pt x="31" y="20"/>
                        </a:lnTo>
                        <a:lnTo>
                          <a:pt x="27" y="17"/>
                        </a:lnTo>
                        <a:lnTo>
                          <a:pt x="26" y="13"/>
                        </a:lnTo>
                        <a:lnTo>
                          <a:pt x="22" y="11"/>
                        </a:lnTo>
                        <a:lnTo>
                          <a:pt x="17" y="6"/>
                        </a:lnTo>
                        <a:lnTo>
                          <a:pt x="12" y="3"/>
                        </a:lnTo>
                        <a:lnTo>
                          <a:pt x="8" y="2"/>
                        </a:lnTo>
                        <a:lnTo>
                          <a:pt x="2" y="1"/>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grpSp>
            <p:nvGrpSpPr>
              <p:cNvPr id="3142" name="Group 956"/>
              <p:cNvGrpSpPr>
                <a:grpSpLocks/>
              </p:cNvGrpSpPr>
              <p:nvPr/>
            </p:nvGrpSpPr>
            <p:grpSpPr bwMode="auto">
              <a:xfrm>
                <a:off x="3489" y="2532"/>
                <a:ext cx="359" cy="714"/>
                <a:chOff x="3897" y="1856"/>
                <a:chExt cx="331" cy="714"/>
              </a:xfrm>
            </p:grpSpPr>
            <p:sp>
              <p:nvSpPr>
                <p:cNvPr id="3162" name="Freeform 957"/>
                <p:cNvSpPr>
                  <a:spLocks/>
                </p:cNvSpPr>
                <p:nvPr/>
              </p:nvSpPr>
              <p:spPr bwMode="auto">
                <a:xfrm>
                  <a:off x="4097" y="2265"/>
                  <a:ext cx="23" cy="36"/>
                </a:xfrm>
                <a:custGeom>
                  <a:avLst/>
                  <a:gdLst>
                    <a:gd name="T0" fmla="*/ 0 w 23"/>
                    <a:gd name="T1" fmla="*/ 35 h 36"/>
                    <a:gd name="T2" fmla="*/ 0 w 23"/>
                    <a:gd name="T3" fmla="*/ 29 h 36"/>
                    <a:gd name="T4" fmla="*/ 0 w 23"/>
                    <a:gd name="T5" fmla="*/ 23 h 36"/>
                    <a:gd name="T6" fmla="*/ 4 w 23"/>
                    <a:gd name="T7" fmla="*/ 16 h 36"/>
                    <a:gd name="T8" fmla="*/ 7 w 23"/>
                    <a:gd name="T9" fmla="*/ 10 h 36"/>
                    <a:gd name="T10" fmla="*/ 13 w 23"/>
                    <a:gd name="T11" fmla="*/ 6 h 36"/>
                    <a:gd name="T12" fmla="*/ 17 w 23"/>
                    <a:gd name="T13" fmla="*/ 0 h 36"/>
                    <a:gd name="T14" fmla="*/ 22 w 23"/>
                    <a:gd name="T15" fmla="*/ 0 h 36"/>
                    <a:gd name="T16" fmla="*/ 22 w 23"/>
                    <a:gd name="T17" fmla="*/ 0 h 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
                    <a:gd name="T28" fmla="*/ 0 h 36"/>
                    <a:gd name="T29" fmla="*/ 23 w 23"/>
                    <a:gd name="T30" fmla="*/ 36 h 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 h="36">
                      <a:moveTo>
                        <a:pt x="0" y="35"/>
                      </a:moveTo>
                      <a:lnTo>
                        <a:pt x="0" y="29"/>
                      </a:lnTo>
                      <a:lnTo>
                        <a:pt x="0" y="23"/>
                      </a:lnTo>
                      <a:lnTo>
                        <a:pt x="4" y="16"/>
                      </a:lnTo>
                      <a:lnTo>
                        <a:pt x="7" y="10"/>
                      </a:lnTo>
                      <a:lnTo>
                        <a:pt x="13" y="6"/>
                      </a:lnTo>
                      <a:lnTo>
                        <a:pt x="17" y="0"/>
                      </a:lnTo>
                      <a:lnTo>
                        <a:pt x="22"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163" name="Freeform 958"/>
                <p:cNvSpPr>
                  <a:spLocks/>
                </p:cNvSpPr>
                <p:nvPr/>
              </p:nvSpPr>
              <p:spPr bwMode="auto">
                <a:xfrm>
                  <a:off x="4060" y="2107"/>
                  <a:ext cx="168" cy="106"/>
                </a:xfrm>
                <a:custGeom>
                  <a:avLst/>
                  <a:gdLst>
                    <a:gd name="T0" fmla="*/ 15 w 168"/>
                    <a:gd name="T1" fmla="*/ 59 h 106"/>
                    <a:gd name="T2" fmla="*/ 21 w 168"/>
                    <a:gd name="T3" fmla="*/ 50 h 106"/>
                    <a:gd name="T4" fmla="*/ 25 w 168"/>
                    <a:gd name="T5" fmla="*/ 42 h 106"/>
                    <a:gd name="T6" fmla="*/ 29 w 168"/>
                    <a:gd name="T7" fmla="*/ 32 h 106"/>
                    <a:gd name="T8" fmla="*/ 36 w 168"/>
                    <a:gd name="T9" fmla="*/ 22 h 106"/>
                    <a:gd name="T10" fmla="*/ 42 w 168"/>
                    <a:gd name="T11" fmla="*/ 14 h 106"/>
                    <a:gd name="T12" fmla="*/ 48 w 168"/>
                    <a:gd name="T13" fmla="*/ 6 h 106"/>
                    <a:gd name="T14" fmla="*/ 56 w 168"/>
                    <a:gd name="T15" fmla="*/ 0 h 106"/>
                    <a:gd name="T16" fmla="*/ 65 w 168"/>
                    <a:gd name="T17" fmla="*/ 0 h 106"/>
                    <a:gd name="T18" fmla="*/ 73 w 168"/>
                    <a:gd name="T19" fmla="*/ 0 h 106"/>
                    <a:gd name="T20" fmla="*/ 83 w 168"/>
                    <a:gd name="T21" fmla="*/ 3 h 106"/>
                    <a:gd name="T22" fmla="*/ 91 w 168"/>
                    <a:gd name="T23" fmla="*/ 7 h 106"/>
                    <a:gd name="T24" fmla="*/ 104 w 168"/>
                    <a:gd name="T25" fmla="*/ 18 h 106"/>
                    <a:gd name="T26" fmla="*/ 114 w 168"/>
                    <a:gd name="T27" fmla="*/ 25 h 106"/>
                    <a:gd name="T28" fmla="*/ 121 w 168"/>
                    <a:gd name="T29" fmla="*/ 32 h 106"/>
                    <a:gd name="T30" fmla="*/ 128 w 168"/>
                    <a:gd name="T31" fmla="*/ 41 h 106"/>
                    <a:gd name="T32" fmla="*/ 136 w 168"/>
                    <a:gd name="T33" fmla="*/ 49 h 106"/>
                    <a:gd name="T34" fmla="*/ 142 w 168"/>
                    <a:gd name="T35" fmla="*/ 57 h 106"/>
                    <a:gd name="T36" fmla="*/ 149 w 168"/>
                    <a:gd name="T37" fmla="*/ 66 h 106"/>
                    <a:gd name="T38" fmla="*/ 154 w 168"/>
                    <a:gd name="T39" fmla="*/ 74 h 106"/>
                    <a:gd name="T40" fmla="*/ 159 w 168"/>
                    <a:gd name="T41" fmla="*/ 84 h 106"/>
                    <a:gd name="T42" fmla="*/ 161 w 168"/>
                    <a:gd name="T43" fmla="*/ 92 h 106"/>
                    <a:gd name="T44" fmla="*/ 166 w 168"/>
                    <a:gd name="T45" fmla="*/ 101 h 106"/>
                    <a:gd name="T46" fmla="*/ 163 w 168"/>
                    <a:gd name="T47" fmla="*/ 104 h 106"/>
                    <a:gd name="T48" fmla="*/ 156 w 168"/>
                    <a:gd name="T49" fmla="*/ 97 h 106"/>
                    <a:gd name="T50" fmla="*/ 147 w 168"/>
                    <a:gd name="T51" fmla="*/ 91 h 106"/>
                    <a:gd name="T52" fmla="*/ 139 w 168"/>
                    <a:gd name="T53" fmla="*/ 87 h 106"/>
                    <a:gd name="T54" fmla="*/ 133 w 168"/>
                    <a:gd name="T55" fmla="*/ 78 h 106"/>
                    <a:gd name="T56" fmla="*/ 125 w 168"/>
                    <a:gd name="T57" fmla="*/ 70 h 106"/>
                    <a:gd name="T58" fmla="*/ 116 w 168"/>
                    <a:gd name="T59" fmla="*/ 62 h 106"/>
                    <a:gd name="T60" fmla="*/ 109 w 168"/>
                    <a:gd name="T61" fmla="*/ 55 h 106"/>
                    <a:gd name="T62" fmla="*/ 101 w 168"/>
                    <a:gd name="T63" fmla="*/ 49 h 106"/>
                    <a:gd name="T64" fmla="*/ 90 w 168"/>
                    <a:gd name="T65" fmla="*/ 39 h 106"/>
                    <a:gd name="T66" fmla="*/ 80 w 168"/>
                    <a:gd name="T67" fmla="*/ 34 h 106"/>
                    <a:gd name="T68" fmla="*/ 70 w 168"/>
                    <a:gd name="T69" fmla="*/ 27 h 106"/>
                    <a:gd name="T70" fmla="*/ 62 w 168"/>
                    <a:gd name="T71" fmla="*/ 22 h 106"/>
                    <a:gd name="T72" fmla="*/ 53 w 168"/>
                    <a:gd name="T73" fmla="*/ 24 h 106"/>
                    <a:gd name="T74" fmla="*/ 46 w 168"/>
                    <a:gd name="T75" fmla="*/ 32 h 106"/>
                    <a:gd name="T76" fmla="*/ 42 w 168"/>
                    <a:gd name="T77" fmla="*/ 41 h 106"/>
                    <a:gd name="T78" fmla="*/ 36 w 168"/>
                    <a:gd name="T79" fmla="*/ 49 h 106"/>
                    <a:gd name="T80" fmla="*/ 29 w 168"/>
                    <a:gd name="T81" fmla="*/ 57 h 106"/>
                    <a:gd name="T82" fmla="*/ 24 w 168"/>
                    <a:gd name="T83" fmla="*/ 66 h 106"/>
                    <a:gd name="T84" fmla="*/ 18 w 168"/>
                    <a:gd name="T85" fmla="*/ 74 h 106"/>
                    <a:gd name="T86" fmla="*/ 13 w 168"/>
                    <a:gd name="T87" fmla="*/ 83 h 106"/>
                    <a:gd name="T88" fmla="*/ 7 w 168"/>
                    <a:gd name="T89" fmla="*/ 91 h 106"/>
                    <a:gd name="T90" fmla="*/ 3 w 168"/>
                    <a:gd name="T91" fmla="*/ 99 h 106"/>
                    <a:gd name="T92" fmla="*/ 4 w 168"/>
                    <a:gd name="T93" fmla="*/ 64 h 10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68"/>
                    <a:gd name="T142" fmla="*/ 0 h 106"/>
                    <a:gd name="T143" fmla="*/ 168 w 168"/>
                    <a:gd name="T144" fmla="*/ 106 h 10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68" h="106">
                      <a:moveTo>
                        <a:pt x="13" y="63"/>
                      </a:moveTo>
                      <a:lnTo>
                        <a:pt x="15" y="59"/>
                      </a:lnTo>
                      <a:lnTo>
                        <a:pt x="18" y="55"/>
                      </a:lnTo>
                      <a:lnTo>
                        <a:pt x="21" y="50"/>
                      </a:lnTo>
                      <a:lnTo>
                        <a:pt x="22" y="46"/>
                      </a:lnTo>
                      <a:lnTo>
                        <a:pt x="25" y="42"/>
                      </a:lnTo>
                      <a:lnTo>
                        <a:pt x="27" y="38"/>
                      </a:lnTo>
                      <a:lnTo>
                        <a:pt x="29" y="32"/>
                      </a:lnTo>
                      <a:lnTo>
                        <a:pt x="32" y="28"/>
                      </a:lnTo>
                      <a:lnTo>
                        <a:pt x="36" y="22"/>
                      </a:lnTo>
                      <a:lnTo>
                        <a:pt x="39" y="18"/>
                      </a:lnTo>
                      <a:lnTo>
                        <a:pt x="42" y="14"/>
                      </a:lnTo>
                      <a:lnTo>
                        <a:pt x="46" y="10"/>
                      </a:lnTo>
                      <a:lnTo>
                        <a:pt x="48" y="6"/>
                      </a:lnTo>
                      <a:lnTo>
                        <a:pt x="52" y="3"/>
                      </a:lnTo>
                      <a:lnTo>
                        <a:pt x="56" y="0"/>
                      </a:lnTo>
                      <a:lnTo>
                        <a:pt x="60" y="0"/>
                      </a:lnTo>
                      <a:lnTo>
                        <a:pt x="65" y="0"/>
                      </a:lnTo>
                      <a:lnTo>
                        <a:pt x="69" y="0"/>
                      </a:lnTo>
                      <a:lnTo>
                        <a:pt x="73" y="0"/>
                      </a:lnTo>
                      <a:lnTo>
                        <a:pt x="77" y="0"/>
                      </a:lnTo>
                      <a:lnTo>
                        <a:pt x="83" y="3"/>
                      </a:lnTo>
                      <a:lnTo>
                        <a:pt x="87" y="6"/>
                      </a:lnTo>
                      <a:lnTo>
                        <a:pt x="91" y="7"/>
                      </a:lnTo>
                      <a:lnTo>
                        <a:pt x="95" y="11"/>
                      </a:lnTo>
                      <a:lnTo>
                        <a:pt x="104" y="18"/>
                      </a:lnTo>
                      <a:lnTo>
                        <a:pt x="108" y="21"/>
                      </a:lnTo>
                      <a:lnTo>
                        <a:pt x="114" y="25"/>
                      </a:lnTo>
                      <a:lnTo>
                        <a:pt x="116" y="29"/>
                      </a:lnTo>
                      <a:lnTo>
                        <a:pt x="121" y="32"/>
                      </a:lnTo>
                      <a:lnTo>
                        <a:pt x="125" y="36"/>
                      </a:lnTo>
                      <a:lnTo>
                        <a:pt x="128" y="41"/>
                      </a:lnTo>
                      <a:lnTo>
                        <a:pt x="132" y="45"/>
                      </a:lnTo>
                      <a:lnTo>
                        <a:pt x="136" y="49"/>
                      </a:lnTo>
                      <a:lnTo>
                        <a:pt x="140" y="53"/>
                      </a:lnTo>
                      <a:lnTo>
                        <a:pt x="142" y="57"/>
                      </a:lnTo>
                      <a:lnTo>
                        <a:pt x="146" y="62"/>
                      </a:lnTo>
                      <a:lnTo>
                        <a:pt x="149" y="66"/>
                      </a:lnTo>
                      <a:lnTo>
                        <a:pt x="150" y="70"/>
                      </a:lnTo>
                      <a:lnTo>
                        <a:pt x="154" y="74"/>
                      </a:lnTo>
                      <a:lnTo>
                        <a:pt x="156" y="80"/>
                      </a:lnTo>
                      <a:lnTo>
                        <a:pt x="159" y="84"/>
                      </a:lnTo>
                      <a:lnTo>
                        <a:pt x="160" y="88"/>
                      </a:lnTo>
                      <a:lnTo>
                        <a:pt x="161" y="92"/>
                      </a:lnTo>
                      <a:lnTo>
                        <a:pt x="164" y="97"/>
                      </a:lnTo>
                      <a:lnTo>
                        <a:pt x="166" y="101"/>
                      </a:lnTo>
                      <a:lnTo>
                        <a:pt x="167" y="105"/>
                      </a:lnTo>
                      <a:lnTo>
                        <a:pt x="163" y="104"/>
                      </a:lnTo>
                      <a:lnTo>
                        <a:pt x="160" y="99"/>
                      </a:lnTo>
                      <a:lnTo>
                        <a:pt x="156" y="97"/>
                      </a:lnTo>
                      <a:lnTo>
                        <a:pt x="152" y="94"/>
                      </a:lnTo>
                      <a:lnTo>
                        <a:pt x="147" y="91"/>
                      </a:lnTo>
                      <a:lnTo>
                        <a:pt x="143" y="90"/>
                      </a:lnTo>
                      <a:lnTo>
                        <a:pt x="139" y="87"/>
                      </a:lnTo>
                      <a:lnTo>
                        <a:pt x="136" y="83"/>
                      </a:lnTo>
                      <a:lnTo>
                        <a:pt x="133" y="78"/>
                      </a:lnTo>
                      <a:lnTo>
                        <a:pt x="129" y="76"/>
                      </a:lnTo>
                      <a:lnTo>
                        <a:pt x="125" y="70"/>
                      </a:lnTo>
                      <a:lnTo>
                        <a:pt x="121" y="66"/>
                      </a:lnTo>
                      <a:lnTo>
                        <a:pt x="116" y="62"/>
                      </a:lnTo>
                      <a:lnTo>
                        <a:pt x="112" y="59"/>
                      </a:lnTo>
                      <a:lnTo>
                        <a:pt x="109" y="55"/>
                      </a:lnTo>
                      <a:lnTo>
                        <a:pt x="105" y="52"/>
                      </a:lnTo>
                      <a:lnTo>
                        <a:pt x="101" y="49"/>
                      </a:lnTo>
                      <a:lnTo>
                        <a:pt x="95" y="45"/>
                      </a:lnTo>
                      <a:lnTo>
                        <a:pt x="90" y="39"/>
                      </a:lnTo>
                      <a:lnTo>
                        <a:pt x="86" y="36"/>
                      </a:lnTo>
                      <a:lnTo>
                        <a:pt x="80" y="34"/>
                      </a:lnTo>
                      <a:lnTo>
                        <a:pt x="76" y="31"/>
                      </a:lnTo>
                      <a:lnTo>
                        <a:pt x="70" y="27"/>
                      </a:lnTo>
                      <a:lnTo>
                        <a:pt x="66" y="24"/>
                      </a:lnTo>
                      <a:lnTo>
                        <a:pt x="62" y="22"/>
                      </a:lnTo>
                      <a:lnTo>
                        <a:pt x="58" y="21"/>
                      </a:lnTo>
                      <a:lnTo>
                        <a:pt x="53" y="24"/>
                      </a:lnTo>
                      <a:lnTo>
                        <a:pt x="51" y="29"/>
                      </a:lnTo>
                      <a:lnTo>
                        <a:pt x="46" y="32"/>
                      </a:lnTo>
                      <a:lnTo>
                        <a:pt x="45" y="36"/>
                      </a:lnTo>
                      <a:lnTo>
                        <a:pt x="42" y="41"/>
                      </a:lnTo>
                      <a:lnTo>
                        <a:pt x="39" y="45"/>
                      </a:lnTo>
                      <a:lnTo>
                        <a:pt x="36" y="49"/>
                      </a:lnTo>
                      <a:lnTo>
                        <a:pt x="34" y="53"/>
                      </a:lnTo>
                      <a:lnTo>
                        <a:pt x="29" y="57"/>
                      </a:lnTo>
                      <a:lnTo>
                        <a:pt x="27" y="62"/>
                      </a:lnTo>
                      <a:lnTo>
                        <a:pt x="24" y="66"/>
                      </a:lnTo>
                      <a:lnTo>
                        <a:pt x="21" y="70"/>
                      </a:lnTo>
                      <a:lnTo>
                        <a:pt x="18" y="74"/>
                      </a:lnTo>
                      <a:lnTo>
                        <a:pt x="15" y="78"/>
                      </a:lnTo>
                      <a:lnTo>
                        <a:pt x="13" y="83"/>
                      </a:lnTo>
                      <a:lnTo>
                        <a:pt x="10" y="87"/>
                      </a:lnTo>
                      <a:lnTo>
                        <a:pt x="7" y="91"/>
                      </a:lnTo>
                      <a:lnTo>
                        <a:pt x="6" y="95"/>
                      </a:lnTo>
                      <a:lnTo>
                        <a:pt x="3" y="99"/>
                      </a:lnTo>
                      <a:lnTo>
                        <a:pt x="0" y="104"/>
                      </a:lnTo>
                      <a:lnTo>
                        <a:pt x="4" y="64"/>
                      </a:lnTo>
                    </a:path>
                  </a:pathLst>
                </a:custGeom>
                <a:solidFill>
                  <a:srgbClr val="00CC00"/>
                </a:solidFill>
                <a:ln w="12700" cap="rnd">
                  <a:solidFill>
                    <a:srgbClr val="00CC00"/>
                  </a:solidFill>
                  <a:round/>
                  <a:headEnd/>
                  <a:tailEnd/>
                </a:ln>
              </p:spPr>
              <p:txBody>
                <a:bodyPr/>
                <a:lstStyle/>
                <a:p>
                  <a:endParaRPr lang="en-US"/>
                </a:p>
              </p:txBody>
            </p:sp>
            <p:sp>
              <p:nvSpPr>
                <p:cNvPr id="3164" name="Freeform 959"/>
                <p:cNvSpPr>
                  <a:spLocks/>
                </p:cNvSpPr>
                <p:nvPr/>
              </p:nvSpPr>
              <p:spPr bwMode="auto">
                <a:xfrm>
                  <a:off x="4075" y="2265"/>
                  <a:ext cx="152" cy="107"/>
                </a:xfrm>
                <a:custGeom>
                  <a:avLst/>
                  <a:gdLst>
                    <a:gd name="T0" fmla="*/ 1 w 206"/>
                    <a:gd name="T1" fmla="*/ 2 h 131"/>
                    <a:gd name="T2" fmla="*/ 1 w 206"/>
                    <a:gd name="T3" fmla="*/ 2 h 131"/>
                    <a:gd name="T4" fmla="*/ 1 w 206"/>
                    <a:gd name="T5" fmla="*/ 2 h 131"/>
                    <a:gd name="T6" fmla="*/ 1 w 206"/>
                    <a:gd name="T7" fmla="*/ 2 h 131"/>
                    <a:gd name="T8" fmla="*/ 1 w 206"/>
                    <a:gd name="T9" fmla="*/ 2 h 131"/>
                    <a:gd name="T10" fmla="*/ 1 w 206"/>
                    <a:gd name="T11" fmla="*/ 2 h 131"/>
                    <a:gd name="T12" fmla="*/ 1 w 206"/>
                    <a:gd name="T13" fmla="*/ 2 h 131"/>
                    <a:gd name="T14" fmla="*/ 1 w 206"/>
                    <a:gd name="T15" fmla="*/ 0 h 131"/>
                    <a:gd name="T16" fmla="*/ 1 w 206"/>
                    <a:gd name="T17" fmla="*/ 0 h 131"/>
                    <a:gd name="T18" fmla="*/ 1 w 206"/>
                    <a:gd name="T19" fmla="*/ 0 h 131"/>
                    <a:gd name="T20" fmla="*/ 1 w 206"/>
                    <a:gd name="T21" fmla="*/ 2 h 131"/>
                    <a:gd name="T22" fmla="*/ 1 w 206"/>
                    <a:gd name="T23" fmla="*/ 2 h 131"/>
                    <a:gd name="T24" fmla="*/ 1 w 206"/>
                    <a:gd name="T25" fmla="*/ 2 h 131"/>
                    <a:gd name="T26" fmla="*/ 1 w 206"/>
                    <a:gd name="T27" fmla="*/ 2 h 131"/>
                    <a:gd name="T28" fmla="*/ 1 w 206"/>
                    <a:gd name="T29" fmla="*/ 2 h 131"/>
                    <a:gd name="T30" fmla="*/ 1 w 206"/>
                    <a:gd name="T31" fmla="*/ 2 h 131"/>
                    <a:gd name="T32" fmla="*/ 1 w 206"/>
                    <a:gd name="T33" fmla="*/ 2 h 131"/>
                    <a:gd name="T34" fmla="*/ 1 w 206"/>
                    <a:gd name="T35" fmla="*/ 2 h 131"/>
                    <a:gd name="T36" fmla="*/ 1 w 206"/>
                    <a:gd name="T37" fmla="*/ 2 h 131"/>
                    <a:gd name="T38" fmla="*/ 1 w 206"/>
                    <a:gd name="T39" fmla="*/ 3 h 131"/>
                    <a:gd name="T40" fmla="*/ 1 w 206"/>
                    <a:gd name="T41" fmla="*/ 3 h 131"/>
                    <a:gd name="T42" fmla="*/ 1 w 206"/>
                    <a:gd name="T43" fmla="*/ 4 h 131"/>
                    <a:gd name="T44" fmla="*/ 1 w 206"/>
                    <a:gd name="T45" fmla="*/ 4 h 131"/>
                    <a:gd name="T46" fmla="*/ 1 w 206"/>
                    <a:gd name="T47" fmla="*/ 4 h 131"/>
                    <a:gd name="T48" fmla="*/ 1 w 206"/>
                    <a:gd name="T49" fmla="*/ 4 h 131"/>
                    <a:gd name="T50" fmla="*/ 1 w 206"/>
                    <a:gd name="T51" fmla="*/ 4 h 131"/>
                    <a:gd name="T52" fmla="*/ 1 w 206"/>
                    <a:gd name="T53" fmla="*/ 3 h 131"/>
                    <a:gd name="T54" fmla="*/ 1 w 206"/>
                    <a:gd name="T55" fmla="*/ 3 h 131"/>
                    <a:gd name="T56" fmla="*/ 1 w 206"/>
                    <a:gd name="T57" fmla="*/ 2 h 131"/>
                    <a:gd name="T58" fmla="*/ 1 w 206"/>
                    <a:gd name="T59" fmla="*/ 2 h 131"/>
                    <a:gd name="T60" fmla="*/ 1 w 206"/>
                    <a:gd name="T61" fmla="*/ 2 h 131"/>
                    <a:gd name="T62" fmla="*/ 1 w 206"/>
                    <a:gd name="T63" fmla="*/ 2 h 131"/>
                    <a:gd name="T64" fmla="*/ 1 w 206"/>
                    <a:gd name="T65" fmla="*/ 2 h 131"/>
                    <a:gd name="T66" fmla="*/ 1 w 206"/>
                    <a:gd name="T67" fmla="*/ 2 h 131"/>
                    <a:gd name="T68" fmla="*/ 1 w 206"/>
                    <a:gd name="T69" fmla="*/ 2 h 131"/>
                    <a:gd name="T70" fmla="*/ 1 w 206"/>
                    <a:gd name="T71" fmla="*/ 2 h 131"/>
                    <a:gd name="T72" fmla="*/ 1 w 206"/>
                    <a:gd name="T73" fmla="*/ 2 h 131"/>
                    <a:gd name="T74" fmla="*/ 1 w 206"/>
                    <a:gd name="T75" fmla="*/ 2 h 131"/>
                    <a:gd name="T76" fmla="*/ 1 w 206"/>
                    <a:gd name="T77" fmla="*/ 2 h 131"/>
                    <a:gd name="T78" fmla="*/ 1 w 206"/>
                    <a:gd name="T79" fmla="*/ 2 h 131"/>
                    <a:gd name="T80" fmla="*/ 1 w 206"/>
                    <a:gd name="T81" fmla="*/ 2 h 131"/>
                    <a:gd name="T82" fmla="*/ 1 w 206"/>
                    <a:gd name="T83" fmla="*/ 2 h 131"/>
                    <a:gd name="T84" fmla="*/ 1 w 206"/>
                    <a:gd name="T85" fmla="*/ 3 h 131"/>
                    <a:gd name="T86" fmla="*/ 1 w 206"/>
                    <a:gd name="T87" fmla="*/ 3 h 131"/>
                    <a:gd name="T88" fmla="*/ 1 w 206"/>
                    <a:gd name="T89" fmla="*/ 4 h 131"/>
                    <a:gd name="T90" fmla="*/ 1 w 206"/>
                    <a:gd name="T91" fmla="*/ 4 h 131"/>
                    <a:gd name="T92" fmla="*/ 1 w 206"/>
                    <a:gd name="T93" fmla="*/ 2 h 13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206"/>
                    <a:gd name="T142" fmla="*/ 0 h 131"/>
                    <a:gd name="T143" fmla="*/ 206 w 206"/>
                    <a:gd name="T144" fmla="*/ 131 h 13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206" h="131">
                      <a:moveTo>
                        <a:pt x="16" y="78"/>
                      </a:moveTo>
                      <a:lnTo>
                        <a:pt x="19" y="73"/>
                      </a:lnTo>
                      <a:lnTo>
                        <a:pt x="22" y="68"/>
                      </a:lnTo>
                      <a:lnTo>
                        <a:pt x="26" y="62"/>
                      </a:lnTo>
                      <a:lnTo>
                        <a:pt x="28" y="57"/>
                      </a:lnTo>
                      <a:lnTo>
                        <a:pt x="31" y="52"/>
                      </a:lnTo>
                      <a:lnTo>
                        <a:pt x="33" y="47"/>
                      </a:lnTo>
                      <a:lnTo>
                        <a:pt x="36" y="40"/>
                      </a:lnTo>
                      <a:lnTo>
                        <a:pt x="40" y="35"/>
                      </a:lnTo>
                      <a:lnTo>
                        <a:pt x="45" y="28"/>
                      </a:lnTo>
                      <a:lnTo>
                        <a:pt x="48" y="23"/>
                      </a:lnTo>
                      <a:lnTo>
                        <a:pt x="52" y="17"/>
                      </a:lnTo>
                      <a:lnTo>
                        <a:pt x="57" y="12"/>
                      </a:lnTo>
                      <a:lnTo>
                        <a:pt x="59" y="7"/>
                      </a:lnTo>
                      <a:lnTo>
                        <a:pt x="64" y="3"/>
                      </a:lnTo>
                      <a:lnTo>
                        <a:pt x="69" y="0"/>
                      </a:lnTo>
                      <a:lnTo>
                        <a:pt x="74" y="0"/>
                      </a:lnTo>
                      <a:lnTo>
                        <a:pt x="79" y="0"/>
                      </a:lnTo>
                      <a:lnTo>
                        <a:pt x="84" y="0"/>
                      </a:lnTo>
                      <a:lnTo>
                        <a:pt x="90" y="0"/>
                      </a:lnTo>
                      <a:lnTo>
                        <a:pt x="95" y="0"/>
                      </a:lnTo>
                      <a:lnTo>
                        <a:pt x="102" y="3"/>
                      </a:lnTo>
                      <a:lnTo>
                        <a:pt x="107" y="7"/>
                      </a:lnTo>
                      <a:lnTo>
                        <a:pt x="112" y="9"/>
                      </a:lnTo>
                      <a:lnTo>
                        <a:pt x="117" y="14"/>
                      </a:lnTo>
                      <a:lnTo>
                        <a:pt x="127" y="23"/>
                      </a:lnTo>
                      <a:lnTo>
                        <a:pt x="133" y="26"/>
                      </a:lnTo>
                      <a:lnTo>
                        <a:pt x="140" y="31"/>
                      </a:lnTo>
                      <a:lnTo>
                        <a:pt x="143" y="36"/>
                      </a:lnTo>
                      <a:lnTo>
                        <a:pt x="148" y="40"/>
                      </a:lnTo>
                      <a:lnTo>
                        <a:pt x="153" y="45"/>
                      </a:lnTo>
                      <a:lnTo>
                        <a:pt x="157" y="50"/>
                      </a:lnTo>
                      <a:lnTo>
                        <a:pt x="162" y="55"/>
                      </a:lnTo>
                      <a:lnTo>
                        <a:pt x="167" y="61"/>
                      </a:lnTo>
                      <a:lnTo>
                        <a:pt x="172" y="66"/>
                      </a:lnTo>
                      <a:lnTo>
                        <a:pt x="174" y="71"/>
                      </a:lnTo>
                      <a:lnTo>
                        <a:pt x="179" y="76"/>
                      </a:lnTo>
                      <a:lnTo>
                        <a:pt x="183" y="81"/>
                      </a:lnTo>
                      <a:lnTo>
                        <a:pt x="184" y="87"/>
                      </a:lnTo>
                      <a:lnTo>
                        <a:pt x="189" y="92"/>
                      </a:lnTo>
                      <a:lnTo>
                        <a:pt x="191" y="99"/>
                      </a:lnTo>
                      <a:lnTo>
                        <a:pt x="195" y="104"/>
                      </a:lnTo>
                      <a:lnTo>
                        <a:pt x="196" y="109"/>
                      </a:lnTo>
                      <a:lnTo>
                        <a:pt x="198" y="114"/>
                      </a:lnTo>
                      <a:lnTo>
                        <a:pt x="202" y="120"/>
                      </a:lnTo>
                      <a:lnTo>
                        <a:pt x="203" y="125"/>
                      </a:lnTo>
                      <a:lnTo>
                        <a:pt x="205" y="130"/>
                      </a:lnTo>
                      <a:lnTo>
                        <a:pt x="200" y="128"/>
                      </a:lnTo>
                      <a:lnTo>
                        <a:pt x="196" y="123"/>
                      </a:lnTo>
                      <a:lnTo>
                        <a:pt x="191" y="120"/>
                      </a:lnTo>
                      <a:lnTo>
                        <a:pt x="186" y="116"/>
                      </a:lnTo>
                      <a:lnTo>
                        <a:pt x="181" y="113"/>
                      </a:lnTo>
                      <a:lnTo>
                        <a:pt x="176" y="111"/>
                      </a:lnTo>
                      <a:lnTo>
                        <a:pt x="171" y="107"/>
                      </a:lnTo>
                      <a:lnTo>
                        <a:pt x="167" y="102"/>
                      </a:lnTo>
                      <a:lnTo>
                        <a:pt x="164" y="97"/>
                      </a:lnTo>
                      <a:lnTo>
                        <a:pt x="158" y="94"/>
                      </a:lnTo>
                      <a:lnTo>
                        <a:pt x="153" y="87"/>
                      </a:lnTo>
                      <a:lnTo>
                        <a:pt x="148" y="81"/>
                      </a:lnTo>
                      <a:lnTo>
                        <a:pt x="143" y="76"/>
                      </a:lnTo>
                      <a:lnTo>
                        <a:pt x="138" y="73"/>
                      </a:lnTo>
                      <a:lnTo>
                        <a:pt x="134" y="68"/>
                      </a:lnTo>
                      <a:lnTo>
                        <a:pt x="129" y="64"/>
                      </a:lnTo>
                      <a:lnTo>
                        <a:pt x="124" y="61"/>
                      </a:lnTo>
                      <a:lnTo>
                        <a:pt x="117" y="55"/>
                      </a:lnTo>
                      <a:lnTo>
                        <a:pt x="110" y="49"/>
                      </a:lnTo>
                      <a:lnTo>
                        <a:pt x="105" y="45"/>
                      </a:lnTo>
                      <a:lnTo>
                        <a:pt x="98" y="42"/>
                      </a:lnTo>
                      <a:lnTo>
                        <a:pt x="93" y="38"/>
                      </a:lnTo>
                      <a:lnTo>
                        <a:pt x="86" y="33"/>
                      </a:lnTo>
                      <a:lnTo>
                        <a:pt x="81" y="29"/>
                      </a:lnTo>
                      <a:lnTo>
                        <a:pt x="76" y="28"/>
                      </a:lnTo>
                      <a:lnTo>
                        <a:pt x="71" y="26"/>
                      </a:lnTo>
                      <a:lnTo>
                        <a:pt x="65" y="29"/>
                      </a:lnTo>
                      <a:lnTo>
                        <a:pt x="62" y="36"/>
                      </a:lnTo>
                      <a:lnTo>
                        <a:pt x="57" y="40"/>
                      </a:lnTo>
                      <a:lnTo>
                        <a:pt x="55" y="45"/>
                      </a:lnTo>
                      <a:lnTo>
                        <a:pt x="52" y="50"/>
                      </a:lnTo>
                      <a:lnTo>
                        <a:pt x="48" y="55"/>
                      </a:lnTo>
                      <a:lnTo>
                        <a:pt x="45" y="61"/>
                      </a:lnTo>
                      <a:lnTo>
                        <a:pt x="41" y="66"/>
                      </a:lnTo>
                      <a:lnTo>
                        <a:pt x="36" y="71"/>
                      </a:lnTo>
                      <a:lnTo>
                        <a:pt x="33" y="76"/>
                      </a:lnTo>
                      <a:lnTo>
                        <a:pt x="29" y="81"/>
                      </a:lnTo>
                      <a:lnTo>
                        <a:pt x="26" y="87"/>
                      </a:lnTo>
                      <a:lnTo>
                        <a:pt x="22" y="92"/>
                      </a:lnTo>
                      <a:lnTo>
                        <a:pt x="19" y="97"/>
                      </a:lnTo>
                      <a:lnTo>
                        <a:pt x="16" y="102"/>
                      </a:lnTo>
                      <a:lnTo>
                        <a:pt x="12" y="107"/>
                      </a:lnTo>
                      <a:lnTo>
                        <a:pt x="9" y="113"/>
                      </a:lnTo>
                      <a:lnTo>
                        <a:pt x="7" y="118"/>
                      </a:lnTo>
                      <a:lnTo>
                        <a:pt x="3" y="123"/>
                      </a:lnTo>
                      <a:lnTo>
                        <a:pt x="0" y="128"/>
                      </a:lnTo>
                      <a:lnTo>
                        <a:pt x="5" y="80"/>
                      </a:lnTo>
                    </a:path>
                  </a:pathLst>
                </a:custGeom>
                <a:solidFill>
                  <a:srgbClr val="00CC00"/>
                </a:solidFill>
                <a:ln w="12700" cap="rnd">
                  <a:solidFill>
                    <a:srgbClr val="00CC00"/>
                  </a:solidFill>
                  <a:round/>
                  <a:headEnd/>
                  <a:tailEnd/>
                </a:ln>
              </p:spPr>
              <p:txBody>
                <a:bodyPr/>
                <a:lstStyle/>
                <a:p>
                  <a:endParaRPr lang="en-US"/>
                </a:p>
              </p:txBody>
            </p:sp>
            <p:sp>
              <p:nvSpPr>
                <p:cNvPr id="3165" name="Freeform 960"/>
                <p:cNvSpPr>
                  <a:spLocks/>
                </p:cNvSpPr>
                <p:nvPr/>
              </p:nvSpPr>
              <p:spPr bwMode="auto">
                <a:xfrm>
                  <a:off x="3897" y="2160"/>
                  <a:ext cx="186" cy="118"/>
                </a:xfrm>
                <a:custGeom>
                  <a:avLst/>
                  <a:gdLst>
                    <a:gd name="T0" fmla="*/ 168 w 186"/>
                    <a:gd name="T1" fmla="*/ 66 h 118"/>
                    <a:gd name="T2" fmla="*/ 162 w 186"/>
                    <a:gd name="T3" fmla="*/ 56 h 118"/>
                    <a:gd name="T4" fmla="*/ 157 w 186"/>
                    <a:gd name="T5" fmla="*/ 47 h 118"/>
                    <a:gd name="T6" fmla="*/ 152 w 186"/>
                    <a:gd name="T7" fmla="*/ 36 h 118"/>
                    <a:gd name="T8" fmla="*/ 145 w 186"/>
                    <a:gd name="T9" fmla="*/ 25 h 118"/>
                    <a:gd name="T10" fmla="*/ 138 w 186"/>
                    <a:gd name="T11" fmla="*/ 16 h 118"/>
                    <a:gd name="T12" fmla="*/ 132 w 186"/>
                    <a:gd name="T13" fmla="*/ 6 h 118"/>
                    <a:gd name="T14" fmla="*/ 123 w 186"/>
                    <a:gd name="T15" fmla="*/ 0 h 118"/>
                    <a:gd name="T16" fmla="*/ 113 w 186"/>
                    <a:gd name="T17" fmla="*/ 0 h 118"/>
                    <a:gd name="T18" fmla="*/ 104 w 186"/>
                    <a:gd name="T19" fmla="*/ 0 h 118"/>
                    <a:gd name="T20" fmla="*/ 93 w 186"/>
                    <a:gd name="T21" fmla="*/ 3 h 118"/>
                    <a:gd name="T22" fmla="*/ 84 w 186"/>
                    <a:gd name="T23" fmla="*/ 8 h 118"/>
                    <a:gd name="T24" fmla="*/ 70 w 186"/>
                    <a:gd name="T25" fmla="*/ 20 h 118"/>
                    <a:gd name="T26" fmla="*/ 59 w 186"/>
                    <a:gd name="T27" fmla="*/ 28 h 118"/>
                    <a:gd name="T28" fmla="*/ 51 w 186"/>
                    <a:gd name="T29" fmla="*/ 36 h 118"/>
                    <a:gd name="T30" fmla="*/ 44 w 186"/>
                    <a:gd name="T31" fmla="*/ 45 h 118"/>
                    <a:gd name="T32" fmla="*/ 34 w 186"/>
                    <a:gd name="T33" fmla="*/ 55 h 118"/>
                    <a:gd name="T34" fmla="*/ 28 w 186"/>
                    <a:gd name="T35" fmla="*/ 64 h 118"/>
                    <a:gd name="T36" fmla="*/ 20 w 186"/>
                    <a:gd name="T37" fmla="*/ 73 h 118"/>
                    <a:gd name="T38" fmla="*/ 14 w 186"/>
                    <a:gd name="T39" fmla="*/ 83 h 118"/>
                    <a:gd name="T40" fmla="*/ 9 w 186"/>
                    <a:gd name="T41" fmla="*/ 94 h 118"/>
                    <a:gd name="T42" fmla="*/ 6 w 186"/>
                    <a:gd name="T43" fmla="*/ 103 h 118"/>
                    <a:gd name="T44" fmla="*/ 2 w 186"/>
                    <a:gd name="T45" fmla="*/ 112 h 118"/>
                    <a:gd name="T46" fmla="*/ 5 w 186"/>
                    <a:gd name="T47" fmla="*/ 115 h 118"/>
                    <a:gd name="T48" fmla="*/ 12 w 186"/>
                    <a:gd name="T49" fmla="*/ 108 h 118"/>
                    <a:gd name="T50" fmla="*/ 22 w 186"/>
                    <a:gd name="T51" fmla="*/ 101 h 118"/>
                    <a:gd name="T52" fmla="*/ 31 w 186"/>
                    <a:gd name="T53" fmla="*/ 97 h 118"/>
                    <a:gd name="T54" fmla="*/ 37 w 186"/>
                    <a:gd name="T55" fmla="*/ 87 h 118"/>
                    <a:gd name="T56" fmla="*/ 47 w 186"/>
                    <a:gd name="T57" fmla="*/ 78 h 118"/>
                    <a:gd name="T58" fmla="*/ 56 w 186"/>
                    <a:gd name="T59" fmla="*/ 69 h 118"/>
                    <a:gd name="T60" fmla="*/ 64 w 186"/>
                    <a:gd name="T61" fmla="*/ 61 h 118"/>
                    <a:gd name="T62" fmla="*/ 73 w 186"/>
                    <a:gd name="T63" fmla="*/ 55 h 118"/>
                    <a:gd name="T64" fmla="*/ 86 w 186"/>
                    <a:gd name="T65" fmla="*/ 44 h 118"/>
                    <a:gd name="T66" fmla="*/ 96 w 186"/>
                    <a:gd name="T67" fmla="*/ 37 h 118"/>
                    <a:gd name="T68" fmla="*/ 107 w 186"/>
                    <a:gd name="T69" fmla="*/ 30 h 118"/>
                    <a:gd name="T70" fmla="*/ 117 w 186"/>
                    <a:gd name="T71" fmla="*/ 25 h 118"/>
                    <a:gd name="T72" fmla="*/ 126 w 186"/>
                    <a:gd name="T73" fmla="*/ 27 h 118"/>
                    <a:gd name="T74" fmla="*/ 134 w 186"/>
                    <a:gd name="T75" fmla="*/ 36 h 118"/>
                    <a:gd name="T76" fmla="*/ 138 w 186"/>
                    <a:gd name="T77" fmla="*/ 45 h 118"/>
                    <a:gd name="T78" fmla="*/ 145 w 186"/>
                    <a:gd name="T79" fmla="*/ 55 h 118"/>
                    <a:gd name="T80" fmla="*/ 152 w 186"/>
                    <a:gd name="T81" fmla="*/ 64 h 118"/>
                    <a:gd name="T82" fmla="*/ 159 w 186"/>
                    <a:gd name="T83" fmla="*/ 73 h 118"/>
                    <a:gd name="T84" fmla="*/ 165 w 186"/>
                    <a:gd name="T85" fmla="*/ 83 h 118"/>
                    <a:gd name="T86" fmla="*/ 171 w 186"/>
                    <a:gd name="T87" fmla="*/ 92 h 118"/>
                    <a:gd name="T88" fmla="*/ 177 w 186"/>
                    <a:gd name="T89" fmla="*/ 101 h 118"/>
                    <a:gd name="T90" fmla="*/ 182 w 186"/>
                    <a:gd name="T91" fmla="*/ 111 h 118"/>
                    <a:gd name="T92" fmla="*/ 180 w 186"/>
                    <a:gd name="T93" fmla="*/ 72 h 11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6"/>
                    <a:gd name="T142" fmla="*/ 0 h 118"/>
                    <a:gd name="T143" fmla="*/ 186 w 186"/>
                    <a:gd name="T144" fmla="*/ 118 h 11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6" h="118">
                      <a:moveTo>
                        <a:pt x="171" y="70"/>
                      </a:moveTo>
                      <a:lnTo>
                        <a:pt x="168" y="66"/>
                      </a:lnTo>
                      <a:lnTo>
                        <a:pt x="165" y="61"/>
                      </a:lnTo>
                      <a:lnTo>
                        <a:pt x="162" y="56"/>
                      </a:lnTo>
                      <a:lnTo>
                        <a:pt x="160" y="51"/>
                      </a:lnTo>
                      <a:lnTo>
                        <a:pt x="157" y="47"/>
                      </a:lnTo>
                      <a:lnTo>
                        <a:pt x="155" y="42"/>
                      </a:lnTo>
                      <a:lnTo>
                        <a:pt x="152" y="36"/>
                      </a:lnTo>
                      <a:lnTo>
                        <a:pt x="149" y="31"/>
                      </a:lnTo>
                      <a:lnTo>
                        <a:pt x="145" y="25"/>
                      </a:lnTo>
                      <a:lnTo>
                        <a:pt x="141" y="20"/>
                      </a:lnTo>
                      <a:lnTo>
                        <a:pt x="138" y="16"/>
                      </a:lnTo>
                      <a:lnTo>
                        <a:pt x="134" y="11"/>
                      </a:lnTo>
                      <a:lnTo>
                        <a:pt x="132" y="6"/>
                      </a:lnTo>
                      <a:lnTo>
                        <a:pt x="127" y="3"/>
                      </a:lnTo>
                      <a:lnTo>
                        <a:pt x="123" y="0"/>
                      </a:lnTo>
                      <a:lnTo>
                        <a:pt x="118" y="0"/>
                      </a:lnTo>
                      <a:lnTo>
                        <a:pt x="113" y="0"/>
                      </a:lnTo>
                      <a:lnTo>
                        <a:pt x="109" y="0"/>
                      </a:lnTo>
                      <a:lnTo>
                        <a:pt x="104" y="0"/>
                      </a:lnTo>
                      <a:lnTo>
                        <a:pt x="99" y="0"/>
                      </a:lnTo>
                      <a:lnTo>
                        <a:pt x="93" y="3"/>
                      </a:lnTo>
                      <a:lnTo>
                        <a:pt x="89" y="6"/>
                      </a:lnTo>
                      <a:lnTo>
                        <a:pt x="84" y="8"/>
                      </a:lnTo>
                      <a:lnTo>
                        <a:pt x="79" y="12"/>
                      </a:lnTo>
                      <a:lnTo>
                        <a:pt x="70" y="20"/>
                      </a:lnTo>
                      <a:lnTo>
                        <a:pt x="65" y="23"/>
                      </a:lnTo>
                      <a:lnTo>
                        <a:pt x="59" y="28"/>
                      </a:lnTo>
                      <a:lnTo>
                        <a:pt x="56" y="33"/>
                      </a:lnTo>
                      <a:lnTo>
                        <a:pt x="51" y="36"/>
                      </a:lnTo>
                      <a:lnTo>
                        <a:pt x="47" y="41"/>
                      </a:lnTo>
                      <a:lnTo>
                        <a:pt x="44" y="45"/>
                      </a:lnTo>
                      <a:lnTo>
                        <a:pt x="39" y="50"/>
                      </a:lnTo>
                      <a:lnTo>
                        <a:pt x="34" y="55"/>
                      </a:lnTo>
                      <a:lnTo>
                        <a:pt x="30" y="59"/>
                      </a:lnTo>
                      <a:lnTo>
                        <a:pt x="28" y="64"/>
                      </a:lnTo>
                      <a:lnTo>
                        <a:pt x="23" y="69"/>
                      </a:lnTo>
                      <a:lnTo>
                        <a:pt x="20" y="73"/>
                      </a:lnTo>
                      <a:lnTo>
                        <a:pt x="19" y="78"/>
                      </a:lnTo>
                      <a:lnTo>
                        <a:pt x="14" y="83"/>
                      </a:lnTo>
                      <a:lnTo>
                        <a:pt x="12" y="89"/>
                      </a:lnTo>
                      <a:lnTo>
                        <a:pt x="9" y="94"/>
                      </a:lnTo>
                      <a:lnTo>
                        <a:pt x="8" y="98"/>
                      </a:lnTo>
                      <a:lnTo>
                        <a:pt x="6" y="103"/>
                      </a:lnTo>
                      <a:lnTo>
                        <a:pt x="3" y="108"/>
                      </a:lnTo>
                      <a:lnTo>
                        <a:pt x="2" y="112"/>
                      </a:lnTo>
                      <a:lnTo>
                        <a:pt x="0" y="117"/>
                      </a:lnTo>
                      <a:lnTo>
                        <a:pt x="5" y="115"/>
                      </a:lnTo>
                      <a:lnTo>
                        <a:pt x="8" y="111"/>
                      </a:lnTo>
                      <a:lnTo>
                        <a:pt x="12" y="108"/>
                      </a:lnTo>
                      <a:lnTo>
                        <a:pt x="17" y="105"/>
                      </a:lnTo>
                      <a:lnTo>
                        <a:pt x="22" y="101"/>
                      </a:lnTo>
                      <a:lnTo>
                        <a:pt x="26" y="100"/>
                      </a:lnTo>
                      <a:lnTo>
                        <a:pt x="31" y="97"/>
                      </a:lnTo>
                      <a:lnTo>
                        <a:pt x="34" y="92"/>
                      </a:lnTo>
                      <a:lnTo>
                        <a:pt x="37" y="87"/>
                      </a:lnTo>
                      <a:lnTo>
                        <a:pt x="42" y="84"/>
                      </a:lnTo>
                      <a:lnTo>
                        <a:pt x="47" y="78"/>
                      </a:lnTo>
                      <a:lnTo>
                        <a:pt x="51" y="73"/>
                      </a:lnTo>
                      <a:lnTo>
                        <a:pt x="56" y="69"/>
                      </a:lnTo>
                      <a:lnTo>
                        <a:pt x="61" y="66"/>
                      </a:lnTo>
                      <a:lnTo>
                        <a:pt x="64" y="61"/>
                      </a:lnTo>
                      <a:lnTo>
                        <a:pt x="68" y="58"/>
                      </a:lnTo>
                      <a:lnTo>
                        <a:pt x="73" y="55"/>
                      </a:lnTo>
                      <a:lnTo>
                        <a:pt x="79" y="50"/>
                      </a:lnTo>
                      <a:lnTo>
                        <a:pt x="86" y="44"/>
                      </a:lnTo>
                      <a:lnTo>
                        <a:pt x="90" y="41"/>
                      </a:lnTo>
                      <a:lnTo>
                        <a:pt x="96" y="37"/>
                      </a:lnTo>
                      <a:lnTo>
                        <a:pt x="101" y="34"/>
                      </a:lnTo>
                      <a:lnTo>
                        <a:pt x="107" y="30"/>
                      </a:lnTo>
                      <a:lnTo>
                        <a:pt x="112" y="27"/>
                      </a:lnTo>
                      <a:lnTo>
                        <a:pt x="117" y="25"/>
                      </a:lnTo>
                      <a:lnTo>
                        <a:pt x="121" y="23"/>
                      </a:lnTo>
                      <a:lnTo>
                        <a:pt x="126" y="27"/>
                      </a:lnTo>
                      <a:lnTo>
                        <a:pt x="129" y="33"/>
                      </a:lnTo>
                      <a:lnTo>
                        <a:pt x="134" y="36"/>
                      </a:lnTo>
                      <a:lnTo>
                        <a:pt x="135" y="41"/>
                      </a:lnTo>
                      <a:lnTo>
                        <a:pt x="138" y="45"/>
                      </a:lnTo>
                      <a:lnTo>
                        <a:pt x="141" y="50"/>
                      </a:lnTo>
                      <a:lnTo>
                        <a:pt x="145" y="55"/>
                      </a:lnTo>
                      <a:lnTo>
                        <a:pt x="148" y="59"/>
                      </a:lnTo>
                      <a:lnTo>
                        <a:pt x="152" y="64"/>
                      </a:lnTo>
                      <a:lnTo>
                        <a:pt x="155" y="69"/>
                      </a:lnTo>
                      <a:lnTo>
                        <a:pt x="159" y="73"/>
                      </a:lnTo>
                      <a:lnTo>
                        <a:pt x="162" y="78"/>
                      </a:lnTo>
                      <a:lnTo>
                        <a:pt x="165" y="83"/>
                      </a:lnTo>
                      <a:lnTo>
                        <a:pt x="168" y="87"/>
                      </a:lnTo>
                      <a:lnTo>
                        <a:pt x="171" y="92"/>
                      </a:lnTo>
                      <a:lnTo>
                        <a:pt x="174" y="97"/>
                      </a:lnTo>
                      <a:lnTo>
                        <a:pt x="177" y="101"/>
                      </a:lnTo>
                      <a:lnTo>
                        <a:pt x="179" y="106"/>
                      </a:lnTo>
                      <a:lnTo>
                        <a:pt x="182" y="111"/>
                      </a:lnTo>
                      <a:lnTo>
                        <a:pt x="185" y="115"/>
                      </a:lnTo>
                      <a:lnTo>
                        <a:pt x="180" y="72"/>
                      </a:lnTo>
                    </a:path>
                  </a:pathLst>
                </a:custGeom>
                <a:solidFill>
                  <a:srgbClr val="00CC00"/>
                </a:solidFill>
                <a:ln w="12700" cap="rnd">
                  <a:solidFill>
                    <a:srgbClr val="00CC00"/>
                  </a:solidFill>
                  <a:round/>
                  <a:headEnd/>
                  <a:tailEnd/>
                </a:ln>
              </p:spPr>
              <p:txBody>
                <a:bodyPr/>
                <a:lstStyle/>
                <a:p>
                  <a:endParaRPr lang="en-US"/>
                </a:p>
              </p:txBody>
            </p:sp>
            <p:sp>
              <p:nvSpPr>
                <p:cNvPr id="3166" name="Freeform 961"/>
                <p:cNvSpPr>
                  <a:spLocks/>
                </p:cNvSpPr>
                <p:nvPr/>
              </p:nvSpPr>
              <p:spPr bwMode="auto">
                <a:xfrm>
                  <a:off x="4081" y="2002"/>
                  <a:ext cx="110" cy="70"/>
                </a:xfrm>
                <a:custGeom>
                  <a:avLst/>
                  <a:gdLst>
                    <a:gd name="T0" fmla="*/ 10 w 110"/>
                    <a:gd name="T1" fmla="*/ 39 h 70"/>
                    <a:gd name="T2" fmla="*/ 14 w 110"/>
                    <a:gd name="T3" fmla="*/ 33 h 70"/>
                    <a:gd name="T4" fmla="*/ 16 w 110"/>
                    <a:gd name="T5" fmla="*/ 28 h 70"/>
                    <a:gd name="T6" fmla="*/ 19 w 110"/>
                    <a:gd name="T7" fmla="*/ 21 h 70"/>
                    <a:gd name="T8" fmla="*/ 24 w 110"/>
                    <a:gd name="T9" fmla="*/ 15 h 70"/>
                    <a:gd name="T10" fmla="*/ 27 w 110"/>
                    <a:gd name="T11" fmla="*/ 9 h 70"/>
                    <a:gd name="T12" fmla="*/ 31 w 110"/>
                    <a:gd name="T13" fmla="*/ 4 h 70"/>
                    <a:gd name="T14" fmla="*/ 37 w 110"/>
                    <a:gd name="T15" fmla="*/ 0 h 70"/>
                    <a:gd name="T16" fmla="*/ 42 w 110"/>
                    <a:gd name="T17" fmla="*/ 0 h 70"/>
                    <a:gd name="T18" fmla="*/ 48 w 110"/>
                    <a:gd name="T19" fmla="*/ 0 h 70"/>
                    <a:gd name="T20" fmla="*/ 54 w 110"/>
                    <a:gd name="T21" fmla="*/ 2 h 70"/>
                    <a:gd name="T22" fmla="*/ 60 w 110"/>
                    <a:gd name="T23" fmla="*/ 5 h 70"/>
                    <a:gd name="T24" fmla="*/ 68 w 110"/>
                    <a:gd name="T25" fmla="*/ 12 h 70"/>
                    <a:gd name="T26" fmla="*/ 74 w 110"/>
                    <a:gd name="T27" fmla="*/ 17 h 70"/>
                    <a:gd name="T28" fmla="*/ 79 w 110"/>
                    <a:gd name="T29" fmla="*/ 21 h 70"/>
                    <a:gd name="T30" fmla="*/ 83 w 110"/>
                    <a:gd name="T31" fmla="*/ 27 h 70"/>
                    <a:gd name="T32" fmla="*/ 89 w 110"/>
                    <a:gd name="T33" fmla="*/ 32 h 70"/>
                    <a:gd name="T34" fmla="*/ 93 w 110"/>
                    <a:gd name="T35" fmla="*/ 38 h 70"/>
                    <a:gd name="T36" fmla="*/ 97 w 110"/>
                    <a:gd name="T37" fmla="*/ 43 h 70"/>
                    <a:gd name="T38" fmla="*/ 101 w 110"/>
                    <a:gd name="T39" fmla="*/ 49 h 70"/>
                    <a:gd name="T40" fmla="*/ 104 w 110"/>
                    <a:gd name="T41" fmla="*/ 55 h 70"/>
                    <a:gd name="T42" fmla="*/ 105 w 110"/>
                    <a:gd name="T43" fmla="*/ 61 h 70"/>
                    <a:gd name="T44" fmla="*/ 108 w 110"/>
                    <a:gd name="T45" fmla="*/ 66 h 70"/>
                    <a:gd name="T46" fmla="*/ 106 w 110"/>
                    <a:gd name="T47" fmla="*/ 68 h 70"/>
                    <a:gd name="T48" fmla="*/ 102 w 110"/>
                    <a:gd name="T49" fmla="*/ 63 h 70"/>
                    <a:gd name="T50" fmla="*/ 96 w 110"/>
                    <a:gd name="T51" fmla="*/ 60 h 70"/>
                    <a:gd name="T52" fmla="*/ 91 w 110"/>
                    <a:gd name="T53" fmla="*/ 57 h 70"/>
                    <a:gd name="T54" fmla="*/ 87 w 110"/>
                    <a:gd name="T55" fmla="*/ 52 h 70"/>
                    <a:gd name="T56" fmla="*/ 82 w 110"/>
                    <a:gd name="T57" fmla="*/ 46 h 70"/>
                    <a:gd name="T58" fmla="*/ 76 w 110"/>
                    <a:gd name="T59" fmla="*/ 40 h 70"/>
                    <a:gd name="T60" fmla="*/ 71 w 110"/>
                    <a:gd name="T61" fmla="*/ 36 h 70"/>
                    <a:gd name="T62" fmla="*/ 66 w 110"/>
                    <a:gd name="T63" fmla="*/ 32 h 70"/>
                    <a:gd name="T64" fmla="*/ 59 w 110"/>
                    <a:gd name="T65" fmla="*/ 26 h 70"/>
                    <a:gd name="T66" fmla="*/ 52 w 110"/>
                    <a:gd name="T67" fmla="*/ 22 h 70"/>
                    <a:gd name="T68" fmla="*/ 46 w 110"/>
                    <a:gd name="T69" fmla="*/ 17 h 70"/>
                    <a:gd name="T70" fmla="*/ 40 w 110"/>
                    <a:gd name="T71" fmla="*/ 15 h 70"/>
                    <a:gd name="T72" fmla="*/ 35 w 110"/>
                    <a:gd name="T73" fmla="*/ 16 h 70"/>
                    <a:gd name="T74" fmla="*/ 30 w 110"/>
                    <a:gd name="T75" fmla="*/ 21 h 70"/>
                    <a:gd name="T76" fmla="*/ 27 w 110"/>
                    <a:gd name="T77" fmla="*/ 27 h 70"/>
                    <a:gd name="T78" fmla="*/ 24 w 110"/>
                    <a:gd name="T79" fmla="*/ 32 h 70"/>
                    <a:gd name="T80" fmla="*/ 19 w 110"/>
                    <a:gd name="T81" fmla="*/ 38 h 70"/>
                    <a:gd name="T82" fmla="*/ 16 w 110"/>
                    <a:gd name="T83" fmla="*/ 43 h 70"/>
                    <a:gd name="T84" fmla="*/ 12 w 110"/>
                    <a:gd name="T85" fmla="*/ 49 h 70"/>
                    <a:gd name="T86" fmla="*/ 8 w 110"/>
                    <a:gd name="T87" fmla="*/ 54 h 70"/>
                    <a:gd name="T88" fmla="*/ 5 w 110"/>
                    <a:gd name="T89" fmla="*/ 60 h 70"/>
                    <a:gd name="T90" fmla="*/ 2 w 110"/>
                    <a:gd name="T91" fmla="*/ 65 h 70"/>
                    <a:gd name="T92" fmla="*/ 3 w 110"/>
                    <a:gd name="T93" fmla="*/ 42 h 7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10"/>
                    <a:gd name="T142" fmla="*/ 0 h 70"/>
                    <a:gd name="T143" fmla="*/ 110 w 110"/>
                    <a:gd name="T144" fmla="*/ 70 h 7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10" h="70">
                      <a:moveTo>
                        <a:pt x="8" y="41"/>
                      </a:moveTo>
                      <a:lnTo>
                        <a:pt x="10" y="39"/>
                      </a:lnTo>
                      <a:lnTo>
                        <a:pt x="12" y="36"/>
                      </a:lnTo>
                      <a:lnTo>
                        <a:pt x="14" y="33"/>
                      </a:lnTo>
                      <a:lnTo>
                        <a:pt x="15" y="30"/>
                      </a:lnTo>
                      <a:lnTo>
                        <a:pt x="16" y="28"/>
                      </a:lnTo>
                      <a:lnTo>
                        <a:pt x="17" y="25"/>
                      </a:lnTo>
                      <a:lnTo>
                        <a:pt x="19" y="21"/>
                      </a:lnTo>
                      <a:lnTo>
                        <a:pt x="21" y="18"/>
                      </a:lnTo>
                      <a:lnTo>
                        <a:pt x="24" y="15"/>
                      </a:lnTo>
                      <a:lnTo>
                        <a:pt x="26" y="12"/>
                      </a:lnTo>
                      <a:lnTo>
                        <a:pt x="27" y="9"/>
                      </a:lnTo>
                      <a:lnTo>
                        <a:pt x="30" y="6"/>
                      </a:lnTo>
                      <a:lnTo>
                        <a:pt x="31" y="4"/>
                      </a:lnTo>
                      <a:lnTo>
                        <a:pt x="34" y="2"/>
                      </a:lnTo>
                      <a:lnTo>
                        <a:pt x="37" y="0"/>
                      </a:lnTo>
                      <a:lnTo>
                        <a:pt x="39" y="0"/>
                      </a:lnTo>
                      <a:lnTo>
                        <a:pt x="42" y="0"/>
                      </a:lnTo>
                      <a:lnTo>
                        <a:pt x="45" y="0"/>
                      </a:lnTo>
                      <a:lnTo>
                        <a:pt x="48" y="0"/>
                      </a:lnTo>
                      <a:lnTo>
                        <a:pt x="50" y="0"/>
                      </a:lnTo>
                      <a:lnTo>
                        <a:pt x="54" y="2"/>
                      </a:lnTo>
                      <a:lnTo>
                        <a:pt x="57" y="4"/>
                      </a:lnTo>
                      <a:lnTo>
                        <a:pt x="60" y="5"/>
                      </a:lnTo>
                      <a:lnTo>
                        <a:pt x="62" y="7"/>
                      </a:lnTo>
                      <a:lnTo>
                        <a:pt x="68" y="12"/>
                      </a:lnTo>
                      <a:lnTo>
                        <a:pt x="71" y="14"/>
                      </a:lnTo>
                      <a:lnTo>
                        <a:pt x="74" y="17"/>
                      </a:lnTo>
                      <a:lnTo>
                        <a:pt x="76" y="19"/>
                      </a:lnTo>
                      <a:lnTo>
                        <a:pt x="79" y="21"/>
                      </a:lnTo>
                      <a:lnTo>
                        <a:pt x="82" y="24"/>
                      </a:lnTo>
                      <a:lnTo>
                        <a:pt x="83" y="27"/>
                      </a:lnTo>
                      <a:lnTo>
                        <a:pt x="86" y="29"/>
                      </a:lnTo>
                      <a:lnTo>
                        <a:pt x="89" y="32"/>
                      </a:lnTo>
                      <a:lnTo>
                        <a:pt x="92" y="35"/>
                      </a:lnTo>
                      <a:lnTo>
                        <a:pt x="93" y="38"/>
                      </a:lnTo>
                      <a:lnTo>
                        <a:pt x="95" y="40"/>
                      </a:lnTo>
                      <a:lnTo>
                        <a:pt x="97" y="43"/>
                      </a:lnTo>
                      <a:lnTo>
                        <a:pt x="98" y="46"/>
                      </a:lnTo>
                      <a:lnTo>
                        <a:pt x="101" y="49"/>
                      </a:lnTo>
                      <a:lnTo>
                        <a:pt x="102" y="52"/>
                      </a:lnTo>
                      <a:lnTo>
                        <a:pt x="104" y="55"/>
                      </a:lnTo>
                      <a:lnTo>
                        <a:pt x="104" y="58"/>
                      </a:lnTo>
                      <a:lnTo>
                        <a:pt x="105" y="61"/>
                      </a:lnTo>
                      <a:lnTo>
                        <a:pt x="107" y="63"/>
                      </a:lnTo>
                      <a:lnTo>
                        <a:pt x="108" y="66"/>
                      </a:lnTo>
                      <a:lnTo>
                        <a:pt x="109" y="69"/>
                      </a:lnTo>
                      <a:lnTo>
                        <a:pt x="106" y="68"/>
                      </a:lnTo>
                      <a:lnTo>
                        <a:pt x="104" y="65"/>
                      </a:lnTo>
                      <a:lnTo>
                        <a:pt x="102" y="63"/>
                      </a:lnTo>
                      <a:lnTo>
                        <a:pt x="99" y="62"/>
                      </a:lnTo>
                      <a:lnTo>
                        <a:pt x="96" y="60"/>
                      </a:lnTo>
                      <a:lnTo>
                        <a:pt x="93" y="59"/>
                      </a:lnTo>
                      <a:lnTo>
                        <a:pt x="91" y="57"/>
                      </a:lnTo>
                      <a:lnTo>
                        <a:pt x="89" y="54"/>
                      </a:lnTo>
                      <a:lnTo>
                        <a:pt x="87" y="52"/>
                      </a:lnTo>
                      <a:lnTo>
                        <a:pt x="84" y="50"/>
                      </a:lnTo>
                      <a:lnTo>
                        <a:pt x="82" y="46"/>
                      </a:lnTo>
                      <a:lnTo>
                        <a:pt x="79" y="43"/>
                      </a:lnTo>
                      <a:lnTo>
                        <a:pt x="76" y="40"/>
                      </a:lnTo>
                      <a:lnTo>
                        <a:pt x="73" y="39"/>
                      </a:lnTo>
                      <a:lnTo>
                        <a:pt x="71" y="36"/>
                      </a:lnTo>
                      <a:lnTo>
                        <a:pt x="69" y="34"/>
                      </a:lnTo>
                      <a:lnTo>
                        <a:pt x="66" y="32"/>
                      </a:lnTo>
                      <a:lnTo>
                        <a:pt x="62" y="29"/>
                      </a:lnTo>
                      <a:lnTo>
                        <a:pt x="59" y="26"/>
                      </a:lnTo>
                      <a:lnTo>
                        <a:pt x="56" y="24"/>
                      </a:lnTo>
                      <a:lnTo>
                        <a:pt x="52" y="22"/>
                      </a:lnTo>
                      <a:lnTo>
                        <a:pt x="49" y="20"/>
                      </a:lnTo>
                      <a:lnTo>
                        <a:pt x="46" y="17"/>
                      </a:lnTo>
                      <a:lnTo>
                        <a:pt x="43" y="16"/>
                      </a:lnTo>
                      <a:lnTo>
                        <a:pt x="40" y="15"/>
                      </a:lnTo>
                      <a:lnTo>
                        <a:pt x="38" y="14"/>
                      </a:lnTo>
                      <a:lnTo>
                        <a:pt x="35" y="16"/>
                      </a:lnTo>
                      <a:lnTo>
                        <a:pt x="33" y="19"/>
                      </a:lnTo>
                      <a:lnTo>
                        <a:pt x="30" y="21"/>
                      </a:lnTo>
                      <a:lnTo>
                        <a:pt x="29" y="24"/>
                      </a:lnTo>
                      <a:lnTo>
                        <a:pt x="27" y="27"/>
                      </a:lnTo>
                      <a:lnTo>
                        <a:pt x="26" y="29"/>
                      </a:lnTo>
                      <a:lnTo>
                        <a:pt x="24" y="32"/>
                      </a:lnTo>
                      <a:lnTo>
                        <a:pt x="22" y="35"/>
                      </a:lnTo>
                      <a:lnTo>
                        <a:pt x="19" y="38"/>
                      </a:lnTo>
                      <a:lnTo>
                        <a:pt x="17" y="40"/>
                      </a:lnTo>
                      <a:lnTo>
                        <a:pt x="16" y="43"/>
                      </a:lnTo>
                      <a:lnTo>
                        <a:pt x="14" y="46"/>
                      </a:lnTo>
                      <a:lnTo>
                        <a:pt x="12" y="49"/>
                      </a:lnTo>
                      <a:lnTo>
                        <a:pt x="10" y="52"/>
                      </a:lnTo>
                      <a:lnTo>
                        <a:pt x="8" y="54"/>
                      </a:lnTo>
                      <a:lnTo>
                        <a:pt x="6" y="57"/>
                      </a:lnTo>
                      <a:lnTo>
                        <a:pt x="5" y="60"/>
                      </a:lnTo>
                      <a:lnTo>
                        <a:pt x="4" y="63"/>
                      </a:lnTo>
                      <a:lnTo>
                        <a:pt x="2" y="65"/>
                      </a:lnTo>
                      <a:lnTo>
                        <a:pt x="0" y="68"/>
                      </a:lnTo>
                      <a:lnTo>
                        <a:pt x="3" y="42"/>
                      </a:lnTo>
                    </a:path>
                  </a:pathLst>
                </a:custGeom>
                <a:solidFill>
                  <a:srgbClr val="00CC00"/>
                </a:solidFill>
                <a:ln w="12700" cap="rnd">
                  <a:solidFill>
                    <a:srgbClr val="00CC00"/>
                  </a:solidFill>
                  <a:round/>
                  <a:headEnd/>
                  <a:tailEnd/>
                </a:ln>
              </p:spPr>
              <p:txBody>
                <a:bodyPr/>
                <a:lstStyle/>
                <a:p>
                  <a:endParaRPr lang="en-US"/>
                </a:p>
              </p:txBody>
            </p:sp>
            <p:sp>
              <p:nvSpPr>
                <p:cNvPr id="3167" name="Freeform 962"/>
                <p:cNvSpPr>
                  <a:spLocks/>
                </p:cNvSpPr>
                <p:nvPr/>
              </p:nvSpPr>
              <p:spPr bwMode="auto">
                <a:xfrm>
                  <a:off x="3918" y="2049"/>
                  <a:ext cx="152" cy="95"/>
                </a:xfrm>
                <a:custGeom>
                  <a:avLst/>
                  <a:gdLst>
                    <a:gd name="T0" fmla="*/ 137 w 152"/>
                    <a:gd name="T1" fmla="*/ 53 h 95"/>
                    <a:gd name="T2" fmla="*/ 132 w 152"/>
                    <a:gd name="T3" fmla="*/ 45 h 95"/>
                    <a:gd name="T4" fmla="*/ 128 w 152"/>
                    <a:gd name="T5" fmla="*/ 38 h 95"/>
                    <a:gd name="T6" fmla="*/ 124 w 152"/>
                    <a:gd name="T7" fmla="*/ 29 h 95"/>
                    <a:gd name="T8" fmla="*/ 118 w 152"/>
                    <a:gd name="T9" fmla="*/ 20 h 95"/>
                    <a:gd name="T10" fmla="*/ 113 w 152"/>
                    <a:gd name="T11" fmla="*/ 13 h 95"/>
                    <a:gd name="T12" fmla="*/ 108 w 152"/>
                    <a:gd name="T13" fmla="*/ 5 h 95"/>
                    <a:gd name="T14" fmla="*/ 100 w 152"/>
                    <a:gd name="T15" fmla="*/ 0 h 95"/>
                    <a:gd name="T16" fmla="*/ 93 w 152"/>
                    <a:gd name="T17" fmla="*/ 0 h 95"/>
                    <a:gd name="T18" fmla="*/ 85 w 152"/>
                    <a:gd name="T19" fmla="*/ 0 h 95"/>
                    <a:gd name="T20" fmla="*/ 76 w 152"/>
                    <a:gd name="T21" fmla="*/ 3 h 95"/>
                    <a:gd name="T22" fmla="*/ 69 w 152"/>
                    <a:gd name="T23" fmla="*/ 6 h 95"/>
                    <a:gd name="T24" fmla="*/ 57 w 152"/>
                    <a:gd name="T25" fmla="*/ 16 h 95"/>
                    <a:gd name="T26" fmla="*/ 48 w 152"/>
                    <a:gd name="T27" fmla="*/ 23 h 95"/>
                    <a:gd name="T28" fmla="*/ 42 w 152"/>
                    <a:gd name="T29" fmla="*/ 29 h 95"/>
                    <a:gd name="T30" fmla="*/ 36 w 152"/>
                    <a:gd name="T31" fmla="*/ 36 h 95"/>
                    <a:gd name="T32" fmla="*/ 28 w 152"/>
                    <a:gd name="T33" fmla="*/ 44 h 95"/>
                    <a:gd name="T34" fmla="*/ 23 w 152"/>
                    <a:gd name="T35" fmla="*/ 51 h 95"/>
                    <a:gd name="T36" fmla="*/ 16 w 152"/>
                    <a:gd name="T37" fmla="*/ 59 h 95"/>
                    <a:gd name="T38" fmla="*/ 11 w 152"/>
                    <a:gd name="T39" fmla="*/ 66 h 95"/>
                    <a:gd name="T40" fmla="*/ 8 w 152"/>
                    <a:gd name="T41" fmla="*/ 75 h 95"/>
                    <a:gd name="T42" fmla="*/ 5 w 152"/>
                    <a:gd name="T43" fmla="*/ 83 h 95"/>
                    <a:gd name="T44" fmla="*/ 1 w 152"/>
                    <a:gd name="T45" fmla="*/ 90 h 95"/>
                    <a:gd name="T46" fmla="*/ 4 w 152"/>
                    <a:gd name="T47" fmla="*/ 93 h 95"/>
                    <a:gd name="T48" fmla="*/ 10 w 152"/>
                    <a:gd name="T49" fmla="*/ 86 h 95"/>
                    <a:gd name="T50" fmla="*/ 18 w 152"/>
                    <a:gd name="T51" fmla="*/ 81 h 95"/>
                    <a:gd name="T52" fmla="*/ 25 w 152"/>
                    <a:gd name="T53" fmla="*/ 78 h 95"/>
                    <a:gd name="T54" fmla="*/ 30 w 152"/>
                    <a:gd name="T55" fmla="*/ 70 h 95"/>
                    <a:gd name="T56" fmla="*/ 38 w 152"/>
                    <a:gd name="T57" fmla="*/ 63 h 95"/>
                    <a:gd name="T58" fmla="*/ 46 w 152"/>
                    <a:gd name="T59" fmla="*/ 55 h 95"/>
                    <a:gd name="T60" fmla="*/ 52 w 152"/>
                    <a:gd name="T61" fmla="*/ 49 h 95"/>
                    <a:gd name="T62" fmla="*/ 60 w 152"/>
                    <a:gd name="T63" fmla="*/ 44 h 95"/>
                    <a:gd name="T64" fmla="*/ 70 w 152"/>
                    <a:gd name="T65" fmla="*/ 35 h 95"/>
                    <a:gd name="T66" fmla="*/ 79 w 152"/>
                    <a:gd name="T67" fmla="*/ 30 h 95"/>
                    <a:gd name="T68" fmla="*/ 88 w 152"/>
                    <a:gd name="T69" fmla="*/ 24 h 95"/>
                    <a:gd name="T70" fmla="*/ 95 w 152"/>
                    <a:gd name="T71" fmla="*/ 20 h 95"/>
                    <a:gd name="T72" fmla="*/ 103 w 152"/>
                    <a:gd name="T73" fmla="*/ 21 h 95"/>
                    <a:gd name="T74" fmla="*/ 109 w 152"/>
                    <a:gd name="T75" fmla="*/ 29 h 95"/>
                    <a:gd name="T76" fmla="*/ 113 w 152"/>
                    <a:gd name="T77" fmla="*/ 36 h 95"/>
                    <a:gd name="T78" fmla="*/ 118 w 152"/>
                    <a:gd name="T79" fmla="*/ 44 h 95"/>
                    <a:gd name="T80" fmla="*/ 124 w 152"/>
                    <a:gd name="T81" fmla="*/ 51 h 95"/>
                    <a:gd name="T82" fmla="*/ 129 w 152"/>
                    <a:gd name="T83" fmla="*/ 59 h 95"/>
                    <a:gd name="T84" fmla="*/ 135 w 152"/>
                    <a:gd name="T85" fmla="*/ 66 h 95"/>
                    <a:gd name="T86" fmla="*/ 140 w 152"/>
                    <a:gd name="T87" fmla="*/ 74 h 95"/>
                    <a:gd name="T88" fmla="*/ 145 w 152"/>
                    <a:gd name="T89" fmla="*/ 81 h 95"/>
                    <a:gd name="T90" fmla="*/ 148 w 152"/>
                    <a:gd name="T91" fmla="*/ 89 h 95"/>
                    <a:gd name="T92" fmla="*/ 147 w 152"/>
                    <a:gd name="T93" fmla="*/ 58 h 9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52"/>
                    <a:gd name="T142" fmla="*/ 0 h 95"/>
                    <a:gd name="T143" fmla="*/ 152 w 152"/>
                    <a:gd name="T144" fmla="*/ 95 h 95"/>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52" h="95">
                      <a:moveTo>
                        <a:pt x="140" y="56"/>
                      </a:moveTo>
                      <a:lnTo>
                        <a:pt x="137" y="53"/>
                      </a:lnTo>
                      <a:lnTo>
                        <a:pt x="135" y="49"/>
                      </a:lnTo>
                      <a:lnTo>
                        <a:pt x="132" y="45"/>
                      </a:lnTo>
                      <a:lnTo>
                        <a:pt x="131" y="41"/>
                      </a:lnTo>
                      <a:lnTo>
                        <a:pt x="128" y="38"/>
                      </a:lnTo>
                      <a:lnTo>
                        <a:pt x="127" y="34"/>
                      </a:lnTo>
                      <a:lnTo>
                        <a:pt x="124" y="29"/>
                      </a:lnTo>
                      <a:lnTo>
                        <a:pt x="122" y="25"/>
                      </a:lnTo>
                      <a:lnTo>
                        <a:pt x="118" y="20"/>
                      </a:lnTo>
                      <a:lnTo>
                        <a:pt x="115" y="16"/>
                      </a:lnTo>
                      <a:lnTo>
                        <a:pt x="113" y="13"/>
                      </a:lnTo>
                      <a:lnTo>
                        <a:pt x="109" y="9"/>
                      </a:lnTo>
                      <a:lnTo>
                        <a:pt x="108" y="5"/>
                      </a:lnTo>
                      <a:lnTo>
                        <a:pt x="104" y="3"/>
                      </a:lnTo>
                      <a:lnTo>
                        <a:pt x="100" y="0"/>
                      </a:lnTo>
                      <a:lnTo>
                        <a:pt x="96" y="0"/>
                      </a:lnTo>
                      <a:lnTo>
                        <a:pt x="93" y="0"/>
                      </a:lnTo>
                      <a:lnTo>
                        <a:pt x="89" y="0"/>
                      </a:lnTo>
                      <a:lnTo>
                        <a:pt x="85" y="0"/>
                      </a:lnTo>
                      <a:lnTo>
                        <a:pt x="81" y="0"/>
                      </a:lnTo>
                      <a:lnTo>
                        <a:pt x="76" y="3"/>
                      </a:lnTo>
                      <a:lnTo>
                        <a:pt x="72" y="5"/>
                      </a:lnTo>
                      <a:lnTo>
                        <a:pt x="69" y="6"/>
                      </a:lnTo>
                      <a:lnTo>
                        <a:pt x="65" y="10"/>
                      </a:lnTo>
                      <a:lnTo>
                        <a:pt x="57" y="16"/>
                      </a:lnTo>
                      <a:lnTo>
                        <a:pt x="53" y="19"/>
                      </a:lnTo>
                      <a:lnTo>
                        <a:pt x="48" y="23"/>
                      </a:lnTo>
                      <a:lnTo>
                        <a:pt x="46" y="26"/>
                      </a:lnTo>
                      <a:lnTo>
                        <a:pt x="42" y="29"/>
                      </a:lnTo>
                      <a:lnTo>
                        <a:pt x="38" y="33"/>
                      </a:lnTo>
                      <a:lnTo>
                        <a:pt x="36" y="36"/>
                      </a:lnTo>
                      <a:lnTo>
                        <a:pt x="32" y="40"/>
                      </a:lnTo>
                      <a:lnTo>
                        <a:pt x="28" y="44"/>
                      </a:lnTo>
                      <a:lnTo>
                        <a:pt x="24" y="48"/>
                      </a:lnTo>
                      <a:lnTo>
                        <a:pt x="23" y="51"/>
                      </a:lnTo>
                      <a:lnTo>
                        <a:pt x="19" y="55"/>
                      </a:lnTo>
                      <a:lnTo>
                        <a:pt x="16" y="59"/>
                      </a:lnTo>
                      <a:lnTo>
                        <a:pt x="15" y="63"/>
                      </a:lnTo>
                      <a:lnTo>
                        <a:pt x="11" y="66"/>
                      </a:lnTo>
                      <a:lnTo>
                        <a:pt x="10" y="71"/>
                      </a:lnTo>
                      <a:lnTo>
                        <a:pt x="8" y="75"/>
                      </a:lnTo>
                      <a:lnTo>
                        <a:pt x="6" y="79"/>
                      </a:lnTo>
                      <a:lnTo>
                        <a:pt x="5" y="83"/>
                      </a:lnTo>
                      <a:lnTo>
                        <a:pt x="3" y="86"/>
                      </a:lnTo>
                      <a:lnTo>
                        <a:pt x="1" y="90"/>
                      </a:lnTo>
                      <a:lnTo>
                        <a:pt x="0" y="94"/>
                      </a:lnTo>
                      <a:lnTo>
                        <a:pt x="4" y="93"/>
                      </a:lnTo>
                      <a:lnTo>
                        <a:pt x="6" y="89"/>
                      </a:lnTo>
                      <a:lnTo>
                        <a:pt x="10" y="86"/>
                      </a:lnTo>
                      <a:lnTo>
                        <a:pt x="14" y="84"/>
                      </a:lnTo>
                      <a:lnTo>
                        <a:pt x="18" y="81"/>
                      </a:lnTo>
                      <a:lnTo>
                        <a:pt x="22" y="80"/>
                      </a:lnTo>
                      <a:lnTo>
                        <a:pt x="25" y="78"/>
                      </a:lnTo>
                      <a:lnTo>
                        <a:pt x="28" y="74"/>
                      </a:lnTo>
                      <a:lnTo>
                        <a:pt x="30" y="70"/>
                      </a:lnTo>
                      <a:lnTo>
                        <a:pt x="34" y="68"/>
                      </a:lnTo>
                      <a:lnTo>
                        <a:pt x="38" y="63"/>
                      </a:lnTo>
                      <a:lnTo>
                        <a:pt x="42" y="59"/>
                      </a:lnTo>
                      <a:lnTo>
                        <a:pt x="46" y="55"/>
                      </a:lnTo>
                      <a:lnTo>
                        <a:pt x="49" y="53"/>
                      </a:lnTo>
                      <a:lnTo>
                        <a:pt x="52" y="49"/>
                      </a:lnTo>
                      <a:lnTo>
                        <a:pt x="56" y="46"/>
                      </a:lnTo>
                      <a:lnTo>
                        <a:pt x="60" y="44"/>
                      </a:lnTo>
                      <a:lnTo>
                        <a:pt x="65" y="40"/>
                      </a:lnTo>
                      <a:lnTo>
                        <a:pt x="70" y="35"/>
                      </a:lnTo>
                      <a:lnTo>
                        <a:pt x="74" y="33"/>
                      </a:lnTo>
                      <a:lnTo>
                        <a:pt x="79" y="30"/>
                      </a:lnTo>
                      <a:lnTo>
                        <a:pt x="82" y="28"/>
                      </a:lnTo>
                      <a:lnTo>
                        <a:pt x="88" y="24"/>
                      </a:lnTo>
                      <a:lnTo>
                        <a:pt x="91" y="21"/>
                      </a:lnTo>
                      <a:lnTo>
                        <a:pt x="95" y="20"/>
                      </a:lnTo>
                      <a:lnTo>
                        <a:pt x="99" y="19"/>
                      </a:lnTo>
                      <a:lnTo>
                        <a:pt x="103" y="21"/>
                      </a:lnTo>
                      <a:lnTo>
                        <a:pt x="105" y="26"/>
                      </a:lnTo>
                      <a:lnTo>
                        <a:pt x="109" y="29"/>
                      </a:lnTo>
                      <a:lnTo>
                        <a:pt x="110" y="33"/>
                      </a:lnTo>
                      <a:lnTo>
                        <a:pt x="113" y="36"/>
                      </a:lnTo>
                      <a:lnTo>
                        <a:pt x="115" y="40"/>
                      </a:lnTo>
                      <a:lnTo>
                        <a:pt x="118" y="44"/>
                      </a:lnTo>
                      <a:lnTo>
                        <a:pt x="121" y="48"/>
                      </a:lnTo>
                      <a:lnTo>
                        <a:pt x="124" y="51"/>
                      </a:lnTo>
                      <a:lnTo>
                        <a:pt x="127" y="55"/>
                      </a:lnTo>
                      <a:lnTo>
                        <a:pt x="129" y="59"/>
                      </a:lnTo>
                      <a:lnTo>
                        <a:pt x="132" y="63"/>
                      </a:lnTo>
                      <a:lnTo>
                        <a:pt x="135" y="66"/>
                      </a:lnTo>
                      <a:lnTo>
                        <a:pt x="137" y="70"/>
                      </a:lnTo>
                      <a:lnTo>
                        <a:pt x="140" y="74"/>
                      </a:lnTo>
                      <a:lnTo>
                        <a:pt x="142" y="78"/>
                      </a:lnTo>
                      <a:lnTo>
                        <a:pt x="145" y="81"/>
                      </a:lnTo>
                      <a:lnTo>
                        <a:pt x="146" y="85"/>
                      </a:lnTo>
                      <a:lnTo>
                        <a:pt x="148" y="89"/>
                      </a:lnTo>
                      <a:lnTo>
                        <a:pt x="151" y="93"/>
                      </a:lnTo>
                      <a:lnTo>
                        <a:pt x="147" y="58"/>
                      </a:lnTo>
                    </a:path>
                  </a:pathLst>
                </a:custGeom>
                <a:solidFill>
                  <a:srgbClr val="00CC00"/>
                </a:solidFill>
                <a:ln w="12700" cap="rnd">
                  <a:solidFill>
                    <a:srgbClr val="00CC00"/>
                  </a:solidFill>
                  <a:round/>
                  <a:headEnd/>
                  <a:tailEnd/>
                </a:ln>
              </p:spPr>
              <p:txBody>
                <a:bodyPr/>
                <a:lstStyle/>
                <a:p>
                  <a:endParaRPr lang="en-US"/>
                </a:p>
              </p:txBody>
            </p:sp>
            <p:sp>
              <p:nvSpPr>
                <p:cNvPr id="3168" name="Freeform 963"/>
                <p:cNvSpPr>
                  <a:spLocks/>
                </p:cNvSpPr>
                <p:nvPr/>
              </p:nvSpPr>
              <p:spPr bwMode="auto">
                <a:xfrm>
                  <a:off x="4058" y="1965"/>
                  <a:ext cx="47" cy="605"/>
                </a:xfrm>
                <a:custGeom>
                  <a:avLst/>
                  <a:gdLst>
                    <a:gd name="T0" fmla="*/ 3 w 55"/>
                    <a:gd name="T1" fmla="*/ 11 h 776"/>
                    <a:gd name="T2" fmla="*/ 3 w 55"/>
                    <a:gd name="T3" fmla="*/ 10 h 776"/>
                    <a:gd name="T4" fmla="*/ 3 w 55"/>
                    <a:gd name="T5" fmla="*/ 9 h 776"/>
                    <a:gd name="T6" fmla="*/ 3 w 55"/>
                    <a:gd name="T7" fmla="*/ 9 h 776"/>
                    <a:gd name="T8" fmla="*/ 3 w 55"/>
                    <a:gd name="T9" fmla="*/ 9 h 776"/>
                    <a:gd name="T10" fmla="*/ 3 w 55"/>
                    <a:gd name="T11" fmla="*/ 9 h 776"/>
                    <a:gd name="T12" fmla="*/ 3 w 55"/>
                    <a:gd name="T13" fmla="*/ 8 h 776"/>
                    <a:gd name="T14" fmla="*/ 3 w 55"/>
                    <a:gd name="T15" fmla="*/ 7 h 776"/>
                    <a:gd name="T16" fmla="*/ 3 w 55"/>
                    <a:gd name="T17" fmla="*/ 7 h 776"/>
                    <a:gd name="T18" fmla="*/ 3 w 55"/>
                    <a:gd name="T19" fmla="*/ 7 h 776"/>
                    <a:gd name="T20" fmla="*/ 3 w 55"/>
                    <a:gd name="T21" fmla="*/ 7 h 776"/>
                    <a:gd name="T22" fmla="*/ 2 w 55"/>
                    <a:gd name="T23" fmla="*/ 5 h 776"/>
                    <a:gd name="T24" fmla="*/ 0 w 55"/>
                    <a:gd name="T25" fmla="*/ 5 h 776"/>
                    <a:gd name="T26" fmla="*/ 0 w 55"/>
                    <a:gd name="T27" fmla="*/ 5 h 776"/>
                    <a:gd name="T28" fmla="*/ 0 w 55"/>
                    <a:gd name="T29" fmla="*/ 4 h 776"/>
                    <a:gd name="T30" fmla="*/ 0 w 55"/>
                    <a:gd name="T31" fmla="*/ 4 h 776"/>
                    <a:gd name="T32" fmla="*/ 3 w 55"/>
                    <a:gd name="T33" fmla="*/ 4 h 776"/>
                    <a:gd name="T34" fmla="*/ 3 w 55"/>
                    <a:gd name="T35" fmla="*/ 3 h 776"/>
                    <a:gd name="T36" fmla="*/ 3 w 55"/>
                    <a:gd name="T37" fmla="*/ 3 h 776"/>
                    <a:gd name="T38" fmla="*/ 3 w 55"/>
                    <a:gd name="T39" fmla="*/ 2 h 776"/>
                    <a:gd name="T40" fmla="*/ 3 w 55"/>
                    <a:gd name="T41" fmla="*/ 2 h 776"/>
                    <a:gd name="T42" fmla="*/ 3 w 55"/>
                    <a:gd name="T43" fmla="*/ 2 h 776"/>
                    <a:gd name="T44" fmla="*/ 3 w 55"/>
                    <a:gd name="T45" fmla="*/ 2 h 776"/>
                    <a:gd name="T46" fmla="*/ 3 w 55"/>
                    <a:gd name="T47" fmla="*/ 2 h 776"/>
                    <a:gd name="T48" fmla="*/ 3 w 55"/>
                    <a:gd name="T49" fmla="*/ 2 h 776"/>
                    <a:gd name="T50" fmla="*/ 3 w 55"/>
                    <a:gd name="T51" fmla="*/ 2 h 776"/>
                    <a:gd name="T52" fmla="*/ 3 w 55"/>
                    <a:gd name="T53" fmla="*/ 2 h 776"/>
                    <a:gd name="T54" fmla="*/ 3 w 55"/>
                    <a:gd name="T55" fmla="*/ 2 h 776"/>
                    <a:gd name="T56" fmla="*/ 3 w 55"/>
                    <a:gd name="T57" fmla="*/ 2 h 776"/>
                    <a:gd name="T58" fmla="*/ 3 w 55"/>
                    <a:gd name="T59" fmla="*/ 2 h 776"/>
                    <a:gd name="T60" fmla="*/ 3 w 55"/>
                    <a:gd name="T61" fmla="*/ 2 h 776"/>
                    <a:gd name="T62" fmla="*/ 3 w 55"/>
                    <a:gd name="T63" fmla="*/ 2 h 776"/>
                    <a:gd name="T64" fmla="*/ 3 w 55"/>
                    <a:gd name="T65" fmla="*/ 2 h 776"/>
                    <a:gd name="T66" fmla="*/ 3 w 55"/>
                    <a:gd name="T67" fmla="*/ 2 h 776"/>
                    <a:gd name="T68" fmla="*/ 3 w 55"/>
                    <a:gd name="T69" fmla="*/ 2 h 776"/>
                    <a:gd name="T70" fmla="*/ 3 w 55"/>
                    <a:gd name="T71" fmla="*/ 3 h 776"/>
                    <a:gd name="T72" fmla="*/ 3 w 55"/>
                    <a:gd name="T73" fmla="*/ 3 h 776"/>
                    <a:gd name="T74" fmla="*/ 3 w 55"/>
                    <a:gd name="T75" fmla="*/ 4 h 776"/>
                    <a:gd name="T76" fmla="*/ 3 w 55"/>
                    <a:gd name="T77" fmla="*/ 4 h 776"/>
                    <a:gd name="T78" fmla="*/ 3 w 55"/>
                    <a:gd name="T79" fmla="*/ 4 h 776"/>
                    <a:gd name="T80" fmla="*/ 3 w 55"/>
                    <a:gd name="T81" fmla="*/ 5 h 776"/>
                    <a:gd name="T82" fmla="*/ 3 w 55"/>
                    <a:gd name="T83" fmla="*/ 5 h 776"/>
                    <a:gd name="T84" fmla="*/ 3 w 55"/>
                    <a:gd name="T85" fmla="*/ 5 h 776"/>
                    <a:gd name="T86" fmla="*/ 3 w 55"/>
                    <a:gd name="T87" fmla="*/ 5 h 776"/>
                    <a:gd name="T88" fmla="*/ 3 w 55"/>
                    <a:gd name="T89" fmla="*/ 7 h 776"/>
                    <a:gd name="T90" fmla="*/ 3 w 55"/>
                    <a:gd name="T91" fmla="*/ 7 h 776"/>
                    <a:gd name="T92" fmla="*/ 3 w 55"/>
                    <a:gd name="T93" fmla="*/ 7 h 776"/>
                    <a:gd name="T94" fmla="*/ 3 w 55"/>
                    <a:gd name="T95" fmla="*/ 7 h 776"/>
                    <a:gd name="T96" fmla="*/ 3 w 55"/>
                    <a:gd name="T97" fmla="*/ 7 h 776"/>
                    <a:gd name="T98" fmla="*/ 3 w 55"/>
                    <a:gd name="T99" fmla="*/ 9 h 776"/>
                    <a:gd name="T100" fmla="*/ 3 w 55"/>
                    <a:gd name="T101" fmla="*/ 9 h 776"/>
                    <a:gd name="T102" fmla="*/ 3 w 55"/>
                    <a:gd name="T103" fmla="*/ 9 h 776"/>
                    <a:gd name="T104" fmla="*/ 3 w 55"/>
                    <a:gd name="T105" fmla="*/ 9 h 776"/>
                    <a:gd name="T106" fmla="*/ 3 w 55"/>
                    <a:gd name="T107" fmla="*/ 9 h 776"/>
                    <a:gd name="T108" fmla="*/ 3 w 55"/>
                    <a:gd name="T109" fmla="*/ 9 h 776"/>
                    <a:gd name="T110" fmla="*/ 3 w 55"/>
                    <a:gd name="T111" fmla="*/ 11 h 776"/>
                    <a:gd name="T112" fmla="*/ 3 w 55"/>
                    <a:gd name="T113" fmla="*/ 11 h 776"/>
                    <a:gd name="T114" fmla="*/ 3 w 55"/>
                    <a:gd name="T115" fmla="*/ 11 h 776"/>
                    <a:gd name="T116" fmla="*/ 3 w 55"/>
                    <a:gd name="T117" fmla="*/ 12 h 776"/>
                    <a:gd name="T118" fmla="*/ 3 w 55"/>
                    <a:gd name="T119" fmla="*/ 11 h 77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55"/>
                    <a:gd name="T181" fmla="*/ 0 h 776"/>
                    <a:gd name="T182" fmla="*/ 55 w 55"/>
                    <a:gd name="T183" fmla="*/ 776 h 77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55" h="776">
                      <a:moveTo>
                        <a:pt x="21" y="751"/>
                      </a:moveTo>
                      <a:lnTo>
                        <a:pt x="19" y="745"/>
                      </a:lnTo>
                      <a:lnTo>
                        <a:pt x="19" y="740"/>
                      </a:lnTo>
                      <a:lnTo>
                        <a:pt x="19" y="734"/>
                      </a:lnTo>
                      <a:lnTo>
                        <a:pt x="19" y="727"/>
                      </a:lnTo>
                      <a:lnTo>
                        <a:pt x="19" y="721"/>
                      </a:lnTo>
                      <a:lnTo>
                        <a:pt x="19" y="716"/>
                      </a:lnTo>
                      <a:lnTo>
                        <a:pt x="19" y="709"/>
                      </a:lnTo>
                      <a:lnTo>
                        <a:pt x="19" y="698"/>
                      </a:lnTo>
                      <a:lnTo>
                        <a:pt x="19" y="686"/>
                      </a:lnTo>
                      <a:lnTo>
                        <a:pt x="19" y="681"/>
                      </a:lnTo>
                      <a:lnTo>
                        <a:pt x="17" y="675"/>
                      </a:lnTo>
                      <a:lnTo>
                        <a:pt x="17" y="668"/>
                      </a:lnTo>
                      <a:lnTo>
                        <a:pt x="17" y="661"/>
                      </a:lnTo>
                      <a:lnTo>
                        <a:pt x="15" y="655"/>
                      </a:lnTo>
                      <a:lnTo>
                        <a:pt x="15" y="650"/>
                      </a:lnTo>
                      <a:lnTo>
                        <a:pt x="15" y="644"/>
                      </a:lnTo>
                      <a:lnTo>
                        <a:pt x="15" y="638"/>
                      </a:lnTo>
                      <a:lnTo>
                        <a:pt x="15" y="631"/>
                      </a:lnTo>
                      <a:lnTo>
                        <a:pt x="15" y="620"/>
                      </a:lnTo>
                      <a:lnTo>
                        <a:pt x="15" y="609"/>
                      </a:lnTo>
                      <a:lnTo>
                        <a:pt x="15" y="600"/>
                      </a:lnTo>
                      <a:lnTo>
                        <a:pt x="15" y="590"/>
                      </a:lnTo>
                      <a:lnTo>
                        <a:pt x="15" y="583"/>
                      </a:lnTo>
                      <a:lnTo>
                        <a:pt x="15" y="578"/>
                      </a:lnTo>
                      <a:lnTo>
                        <a:pt x="15" y="570"/>
                      </a:lnTo>
                      <a:lnTo>
                        <a:pt x="15" y="563"/>
                      </a:lnTo>
                      <a:lnTo>
                        <a:pt x="15" y="554"/>
                      </a:lnTo>
                      <a:lnTo>
                        <a:pt x="15" y="546"/>
                      </a:lnTo>
                      <a:lnTo>
                        <a:pt x="15" y="541"/>
                      </a:lnTo>
                      <a:lnTo>
                        <a:pt x="15" y="535"/>
                      </a:lnTo>
                      <a:lnTo>
                        <a:pt x="15" y="530"/>
                      </a:lnTo>
                      <a:lnTo>
                        <a:pt x="15" y="520"/>
                      </a:lnTo>
                      <a:lnTo>
                        <a:pt x="14" y="511"/>
                      </a:lnTo>
                      <a:lnTo>
                        <a:pt x="14" y="504"/>
                      </a:lnTo>
                      <a:lnTo>
                        <a:pt x="14" y="496"/>
                      </a:lnTo>
                      <a:lnTo>
                        <a:pt x="14" y="491"/>
                      </a:lnTo>
                      <a:lnTo>
                        <a:pt x="14" y="485"/>
                      </a:lnTo>
                      <a:lnTo>
                        <a:pt x="12" y="476"/>
                      </a:lnTo>
                      <a:lnTo>
                        <a:pt x="12" y="471"/>
                      </a:lnTo>
                      <a:lnTo>
                        <a:pt x="10" y="463"/>
                      </a:lnTo>
                      <a:lnTo>
                        <a:pt x="8" y="454"/>
                      </a:lnTo>
                      <a:lnTo>
                        <a:pt x="8" y="447"/>
                      </a:lnTo>
                      <a:lnTo>
                        <a:pt x="8" y="441"/>
                      </a:lnTo>
                      <a:lnTo>
                        <a:pt x="8" y="435"/>
                      </a:lnTo>
                      <a:lnTo>
                        <a:pt x="6" y="424"/>
                      </a:lnTo>
                      <a:lnTo>
                        <a:pt x="4" y="417"/>
                      </a:lnTo>
                      <a:lnTo>
                        <a:pt x="2" y="410"/>
                      </a:lnTo>
                      <a:lnTo>
                        <a:pt x="0" y="402"/>
                      </a:lnTo>
                      <a:lnTo>
                        <a:pt x="0" y="395"/>
                      </a:lnTo>
                      <a:lnTo>
                        <a:pt x="0" y="388"/>
                      </a:lnTo>
                      <a:lnTo>
                        <a:pt x="0" y="380"/>
                      </a:lnTo>
                      <a:lnTo>
                        <a:pt x="0" y="373"/>
                      </a:lnTo>
                      <a:lnTo>
                        <a:pt x="0" y="365"/>
                      </a:lnTo>
                      <a:lnTo>
                        <a:pt x="0" y="360"/>
                      </a:lnTo>
                      <a:lnTo>
                        <a:pt x="0" y="354"/>
                      </a:lnTo>
                      <a:lnTo>
                        <a:pt x="0" y="349"/>
                      </a:lnTo>
                      <a:lnTo>
                        <a:pt x="0" y="343"/>
                      </a:lnTo>
                      <a:lnTo>
                        <a:pt x="0" y="338"/>
                      </a:lnTo>
                      <a:lnTo>
                        <a:pt x="0" y="328"/>
                      </a:lnTo>
                      <a:lnTo>
                        <a:pt x="0" y="317"/>
                      </a:lnTo>
                      <a:lnTo>
                        <a:pt x="0" y="310"/>
                      </a:lnTo>
                      <a:lnTo>
                        <a:pt x="0" y="304"/>
                      </a:lnTo>
                      <a:lnTo>
                        <a:pt x="0" y="299"/>
                      </a:lnTo>
                      <a:lnTo>
                        <a:pt x="0" y="292"/>
                      </a:lnTo>
                      <a:lnTo>
                        <a:pt x="2" y="282"/>
                      </a:lnTo>
                      <a:lnTo>
                        <a:pt x="4" y="275"/>
                      </a:lnTo>
                      <a:lnTo>
                        <a:pt x="4" y="269"/>
                      </a:lnTo>
                      <a:lnTo>
                        <a:pt x="6" y="262"/>
                      </a:lnTo>
                      <a:lnTo>
                        <a:pt x="8" y="253"/>
                      </a:lnTo>
                      <a:lnTo>
                        <a:pt x="10" y="247"/>
                      </a:lnTo>
                      <a:lnTo>
                        <a:pt x="10" y="238"/>
                      </a:lnTo>
                      <a:lnTo>
                        <a:pt x="12" y="231"/>
                      </a:lnTo>
                      <a:lnTo>
                        <a:pt x="12" y="223"/>
                      </a:lnTo>
                      <a:lnTo>
                        <a:pt x="12" y="218"/>
                      </a:lnTo>
                      <a:lnTo>
                        <a:pt x="12" y="210"/>
                      </a:lnTo>
                      <a:lnTo>
                        <a:pt x="12" y="205"/>
                      </a:lnTo>
                      <a:lnTo>
                        <a:pt x="12" y="199"/>
                      </a:lnTo>
                      <a:lnTo>
                        <a:pt x="12" y="194"/>
                      </a:lnTo>
                      <a:lnTo>
                        <a:pt x="12" y="188"/>
                      </a:lnTo>
                      <a:lnTo>
                        <a:pt x="12" y="183"/>
                      </a:lnTo>
                      <a:lnTo>
                        <a:pt x="12" y="177"/>
                      </a:lnTo>
                      <a:lnTo>
                        <a:pt x="12" y="170"/>
                      </a:lnTo>
                      <a:lnTo>
                        <a:pt x="12" y="164"/>
                      </a:lnTo>
                      <a:lnTo>
                        <a:pt x="12" y="159"/>
                      </a:lnTo>
                      <a:lnTo>
                        <a:pt x="12" y="151"/>
                      </a:lnTo>
                      <a:lnTo>
                        <a:pt x="12" y="144"/>
                      </a:lnTo>
                      <a:lnTo>
                        <a:pt x="12" y="137"/>
                      </a:lnTo>
                      <a:lnTo>
                        <a:pt x="12" y="129"/>
                      </a:lnTo>
                      <a:lnTo>
                        <a:pt x="12" y="124"/>
                      </a:lnTo>
                      <a:lnTo>
                        <a:pt x="12" y="114"/>
                      </a:lnTo>
                      <a:lnTo>
                        <a:pt x="12" y="107"/>
                      </a:lnTo>
                      <a:lnTo>
                        <a:pt x="12" y="101"/>
                      </a:lnTo>
                      <a:lnTo>
                        <a:pt x="12" y="96"/>
                      </a:lnTo>
                      <a:lnTo>
                        <a:pt x="12" y="89"/>
                      </a:lnTo>
                      <a:lnTo>
                        <a:pt x="12" y="81"/>
                      </a:lnTo>
                      <a:lnTo>
                        <a:pt x="12" y="76"/>
                      </a:lnTo>
                      <a:lnTo>
                        <a:pt x="12" y="70"/>
                      </a:lnTo>
                      <a:lnTo>
                        <a:pt x="12" y="65"/>
                      </a:lnTo>
                      <a:lnTo>
                        <a:pt x="12" y="59"/>
                      </a:lnTo>
                      <a:lnTo>
                        <a:pt x="12" y="52"/>
                      </a:lnTo>
                      <a:lnTo>
                        <a:pt x="10" y="46"/>
                      </a:lnTo>
                      <a:lnTo>
                        <a:pt x="10" y="41"/>
                      </a:lnTo>
                      <a:lnTo>
                        <a:pt x="10" y="33"/>
                      </a:lnTo>
                      <a:lnTo>
                        <a:pt x="10" y="28"/>
                      </a:lnTo>
                      <a:lnTo>
                        <a:pt x="10" y="22"/>
                      </a:lnTo>
                      <a:lnTo>
                        <a:pt x="10" y="17"/>
                      </a:lnTo>
                      <a:lnTo>
                        <a:pt x="10" y="11"/>
                      </a:lnTo>
                      <a:lnTo>
                        <a:pt x="12" y="6"/>
                      </a:lnTo>
                      <a:lnTo>
                        <a:pt x="17" y="2"/>
                      </a:lnTo>
                      <a:lnTo>
                        <a:pt x="23" y="0"/>
                      </a:lnTo>
                      <a:lnTo>
                        <a:pt x="25" y="6"/>
                      </a:lnTo>
                      <a:lnTo>
                        <a:pt x="25" y="11"/>
                      </a:lnTo>
                      <a:lnTo>
                        <a:pt x="25" y="17"/>
                      </a:lnTo>
                      <a:lnTo>
                        <a:pt x="27" y="22"/>
                      </a:lnTo>
                      <a:lnTo>
                        <a:pt x="27" y="28"/>
                      </a:lnTo>
                      <a:lnTo>
                        <a:pt x="27" y="33"/>
                      </a:lnTo>
                      <a:lnTo>
                        <a:pt x="27" y="39"/>
                      </a:lnTo>
                      <a:lnTo>
                        <a:pt x="27" y="44"/>
                      </a:lnTo>
                      <a:lnTo>
                        <a:pt x="27" y="50"/>
                      </a:lnTo>
                      <a:lnTo>
                        <a:pt x="27" y="57"/>
                      </a:lnTo>
                      <a:lnTo>
                        <a:pt x="27" y="65"/>
                      </a:lnTo>
                      <a:lnTo>
                        <a:pt x="27" y="72"/>
                      </a:lnTo>
                      <a:lnTo>
                        <a:pt x="27" y="79"/>
                      </a:lnTo>
                      <a:lnTo>
                        <a:pt x="27" y="87"/>
                      </a:lnTo>
                      <a:lnTo>
                        <a:pt x="27" y="92"/>
                      </a:lnTo>
                      <a:lnTo>
                        <a:pt x="27" y="98"/>
                      </a:lnTo>
                      <a:lnTo>
                        <a:pt x="27" y="105"/>
                      </a:lnTo>
                      <a:lnTo>
                        <a:pt x="27" y="113"/>
                      </a:lnTo>
                      <a:lnTo>
                        <a:pt x="27" y="120"/>
                      </a:lnTo>
                      <a:lnTo>
                        <a:pt x="27" y="127"/>
                      </a:lnTo>
                      <a:lnTo>
                        <a:pt x="27" y="135"/>
                      </a:lnTo>
                      <a:lnTo>
                        <a:pt x="27" y="140"/>
                      </a:lnTo>
                      <a:lnTo>
                        <a:pt x="27" y="148"/>
                      </a:lnTo>
                      <a:lnTo>
                        <a:pt x="27" y="155"/>
                      </a:lnTo>
                      <a:lnTo>
                        <a:pt x="27" y="161"/>
                      </a:lnTo>
                      <a:lnTo>
                        <a:pt x="27" y="168"/>
                      </a:lnTo>
                      <a:lnTo>
                        <a:pt x="27" y="173"/>
                      </a:lnTo>
                      <a:lnTo>
                        <a:pt x="27" y="179"/>
                      </a:lnTo>
                      <a:lnTo>
                        <a:pt x="27" y="185"/>
                      </a:lnTo>
                      <a:lnTo>
                        <a:pt x="27" y="190"/>
                      </a:lnTo>
                      <a:lnTo>
                        <a:pt x="27" y="197"/>
                      </a:lnTo>
                      <a:lnTo>
                        <a:pt x="27" y="203"/>
                      </a:lnTo>
                      <a:lnTo>
                        <a:pt x="27" y="209"/>
                      </a:lnTo>
                      <a:lnTo>
                        <a:pt x="27" y="218"/>
                      </a:lnTo>
                      <a:lnTo>
                        <a:pt x="27" y="223"/>
                      </a:lnTo>
                      <a:lnTo>
                        <a:pt x="27" y="231"/>
                      </a:lnTo>
                      <a:lnTo>
                        <a:pt x="27" y="236"/>
                      </a:lnTo>
                      <a:lnTo>
                        <a:pt x="27" y="242"/>
                      </a:lnTo>
                      <a:lnTo>
                        <a:pt x="27" y="249"/>
                      </a:lnTo>
                      <a:lnTo>
                        <a:pt x="27" y="255"/>
                      </a:lnTo>
                      <a:lnTo>
                        <a:pt x="27" y="262"/>
                      </a:lnTo>
                      <a:lnTo>
                        <a:pt x="27" y="268"/>
                      </a:lnTo>
                      <a:lnTo>
                        <a:pt x="27" y="273"/>
                      </a:lnTo>
                      <a:lnTo>
                        <a:pt x="27" y="279"/>
                      </a:lnTo>
                      <a:lnTo>
                        <a:pt x="27" y="284"/>
                      </a:lnTo>
                      <a:lnTo>
                        <a:pt x="27" y="290"/>
                      </a:lnTo>
                      <a:lnTo>
                        <a:pt x="27" y="295"/>
                      </a:lnTo>
                      <a:lnTo>
                        <a:pt x="27" y="303"/>
                      </a:lnTo>
                      <a:lnTo>
                        <a:pt x="27" y="310"/>
                      </a:lnTo>
                      <a:lnTo>
                        <a:pt x="27" y="316"/>
                      </a:lnTo>
                      <a:lnTo>
                        <a:pt x="27" y="323"/>
                      </a:lnTo>
                      <a:lnTo>
                        <a:pt x="27" y="330"/>
                      </a:lnTo>
                      <a:lnTo>
                        <a:pt x="27" y="338"/>
                      </a:lnTo>
                      <a:lnTo>
                        <a:pt x="27" y="345"/>
                      </a:lnTo>
                      <a:lnTo>
                        <a:pt x="27" y="352"/>
                      </a:lnTo>
                      <a:lnTo>
                        <a:pt x="27" y="358"/>
                      </a:lnTo>
                      <a:lnTo>
                        <a:pt x="27" y="364"/>
                      </a:lnTo>
                      <a:lnTo>
                        <a:pt x="27" y="371"/>
                      </a:lnTo>
                      <a:lnTo>
                        <a:pt x="27" y="376"/>
                      </a:lnTo>
                      <a:lnTo>
                        <a:pt x="27" y="384"/>
                      </a:lnTo>
                      <a:lnTo>
                        <a:pt x="27" y="391"/>
                      </a:lnTo>
                      <a:lnTo>
                        <a:pt x="27" y="397"/>
                      </a:lnTo>
                      <a:lnTo>
                        <a:pt x="27" y="404"/>
                      </a:lnTo>
                      <a:lnTo>
                        <a:pt x="27" y="411"/>
                      </a:lnTo>
                      <a:lnTo>
                        <a:pt x="27" y="419"/>
                      </a:lnTo>
                      <a:lnTo>
                        <a:pt x="27" y="428"/>
                      </a:lnTo>
                      <a:lnTo>
                        <a:pt x="27" y="434"/>
                      </a:lnTo>
                      <a:lnTo>
                        <a:pt x="27" y="441"/>
                      </a:lnTo>
                      <a:lnTo>
                        <a:pt x="27" y="448"/>
                      </a:lnTo>
                      <a:lnTo>
                        <a:pt x="27" y="454"/>
                      </a:lnTo>
                      <a:lnTo>
                        <a:pt x="27" y="461"/>
                      </a:lnTo>
                      <a:lnTo>
                        <a:pt x="27" y="467"/>
                      </a:lnTo>
                      <a:lnTo>
                        <a:pt x="29" y="474"/>
                      </a:lnTo>
                      <a:lnTo>
                        <a:pt x="29" y="480"/>
                      </a:lnTo>
                      <a:lnTo>
                        <a:pt x="29" y="485"/>
                      </a:lnTo>
                      <a:lnTo>
                        <a:pt x="31" y="491"/>
                      </a:lnTo>
                      <a:lnTo>
                        <a:pt x="31" y="496"/>
                      </a:lnTo>
                      <a:lnTo>
                        <a:pt x="33" y="502"/>
                      </a:lnTo>
                      <a:lnTo>
                        <a:pt x="33" y="507"/>
                      </a:lnTo>
                      <a:lnTo>
                        <a:pt x="35" y="515"/>
                      </a:lnTo>
                      <a:lnTo>
                        <a:pt x="37" y="520"/>
                      </a:lnTo>
                      <a:lnTo>
                        <a:pt x="37" y="526"/>
                      </a:lnTo>
                      <a:lnTo>
                        <a:pt x="37" y="531"/>
                      </a:lnTo>
                      <a:lnTo>
                        <a:pt x="39" y="537"/>
                      </a:lnTo>
                      <a:lnTo>
                        <a:pt x="39" y="543"/>
                      </a:lnTo>
                      <a:lnTo>
                        <a:pt x="39" y="548"/>
                      </a:lnTo>
                      <a:lnTo>
                        <a:pt x="39" y="554"/>
                      </a:lnTo>
                      <a:lnTo>
                        <a:pt x="41" y="559"/>
                      </a:lnTo>
                      <a:lnTo>
                        <a:pt x="41" y="566"/>
                      </a:lnTo>
                      <a:lnTo>
                        <a:pt x="41" y="574"/>
                      </a:lnTo>
                      <a:lnTo>
                        <a:pt x="41" y="581"/>
                      </a:lnTo>
                      <a:lnTo>
                        <a:pt x="41" y="589"/>
                      </a:lnTo>
                      <a:lnTo>
                        <a:pt x="42" y="594"/>
                      </a:lnTo>
                      <a:lnTo>
                        <a:pt x="42" y="600"/>
                      </a:lnTo>
                      <a:lnTo>
                        <a:pt x="42" y="605"/>
                      </a:lnTo>
                      <a:lnTo>
                        <a:pt x="42" y="611"/>
                      </a:lnTo>
                      <a:lnTo>
                        <a:pt x="44" y="618"/>
                      </a:lnTo>
                      <a:lnTo>
                        <a:pt x="44" y="626"/>
                      </a:lnTo>
                      <a:lnTo>
                        <a:pt x="48" y="637"/>
                      </a:lnTo>
                      <a:lnTo>
                        <a:pt x="48" y="644"/>
                      </a:lnTo>
                      <a:lnTo>
                        <a:pt x="50" y="650"/>
                      </a:lnTo>
                      <a:lnTo>
                        <a:pt x="50" y="655"/>
                      </a:lnTo>
                      <a:lnTo>
                        <a:pt x="52" y="661"/>
                      </a:lnTo>
                      <a:lnTo>
                        <a:pt x="52" y="666"/>
                      </a:lnTo>
                      <a:lnTo>
                        <a:pt x="52" y="672"/>
                      </a:lnTo>
                      <a:lnTo>
                        <a:pt x="52" y="677"/>
                      </a:lnTo>
                      <a:lnTo>
                        <a:pt x="54" y="685"/>
                      </a:lnTo>
                      <a:lnTo>
                        <a:pt x="54" y="692"/>
                      </a:lnTo>
                      <a:lnTo>
                        <a:pt x="54" y="699"/>
                      </a:lnTo>
                      <a:lnTo>
                        <a:pt x="54" y="709"/>
                      </a:lnTo>
                      <a:lnTo>
                        <a:pt x="54" y="714"/>
                      </a:lnTo>
                      <a:lnTo>
                        <a:pt x="54" y="721"/>
                      </a:lnTo>
                      <a:lnTo>
                        <a:pt x="54" y="727"/>
                      </a:lnTo>
                      <a:lnTo>
                        <a:pt x="54" y="733"/>
                      </a:lnTo>
                      <a:lnTo>
                        <a:pt x="54" y="738"/>
                      </a:lnTo>
                      <a:lnTo>
                        <a:pt x="54" y="744"/>
                      </a:lnTo>
                      <a:lnTo>
                        <a:pt x="54" y="751"/>
                      </a:lnTo>
                      <a:lnTo>
                        <a:pt x="54" y="757"/>
                      </a:lnTo>
                      <a:lnTo>
                        <a:pt x="54" y="762"/>
                      </a:lnTo>
                      <a:lnTo>
                        <a:pt x="54" y="768"/>
                      </a:lnTo>
                      <a:lnTo>
                        <a:pt x="48" y="771"/>
                      </a:lnTo>
                      <a:lnTo>
                        <a:pt x="42" y="773"/>
                      </a:lnTo>
                      <a:lnTo>
                        <a:pt x="37" y="775"/>
                      </a:lnTo>
                      <a:lnTo>
                        <a:pt x="31" y="775"/>
                      </a:lnTo>
                      <a:lnTo>
                        <a:pt x="25" y="775"/>
                      </a:lnTo>
                      <a:lnTo>
                        <a:pt x="19" y="775"/>
                      </a:lnTo>
                      <a:lnTo>
                        <a:pt x="15" y="769"/>
                      </a:lnTo>
                      <a:lnTo>
                        <a:pt x="15" y="764"/>
                      </a:lnTo>
                      <a:lnTo>
                        <a:pt x="15" y="758"/>
                      </a:lnTo>
                      <a:lnTo>
                        <a:pt x="15" y="753"/>
                      </a:lnTo>
                      <a:lnTo>
                        <a:pt x="17" y="747"/>
                      </a:lnTo>
                      <a:lnTo>
                        <a:pt x="19" y="742"/>
                      </a:lnTo>
                    </a:path>
                  </a:pathLst>
                </a:custGeom>
                <a:solidFill>
                  <a:srgbClr val="EAEC5E"/>
                </a:solidFill>
                <a:ln w="12700" cap="rnd">
                  <a:solidFill>
                    <a:srgbClr val="00CC00"/>
                  </a:solidFill>
                  <a:round/>
                  <a:headEnd/>
                  <a:tailEnd/>
                </a:ln>
              </p:spPr>
              <p:txBody>
                <a:bodyPr/>
                <a:lstStyle/>
                <a:p>
                  <a:endParaRPr lang="en-US"/>
                </a:p>
              </p:txBody>
            </p:sp>
            <p:sp>
              <p:nvSpPr>
                <p:cNvPr id="3169" name="Freeform 964"/>
                <p:cNvSpPr>
                  <a:spLocks/>
                </p:cNvSpPr>
                <p:nvPr/>
              </p:nvSpPr>
              <p:spPr bwMode="auto">
                <a:xfrm>
                  <a:off x="4015" y="2160"/>
                  <a:ext cx="53" cy="114"/>
                </a:xfrm>
                <a:custGeom>
                  <a:avLst/>
                  <a:gdLst>
                    <a:gd name="T0" fmla="*/ 49 w 53"/>
                    <a:gd name="T1" fmla="*/ 113 h 114"/>
                    <a:gd name="T2" fmla="*/ 51 w 53"/>
                    <a:gd name="T3" fmla="*/ 106 h 114"/>
                    <a:gd name="T4" fmla="*/ 52 w 53"/>
                    <a:gd name="T5" fmla="*/ 100 h 114"/>
                    <a:gd name="T6" fmla="*/ 52 w 53"/>
                    <a:gd name="T7" fmla="*/ 93 h 114"/>
                    <a:gd name="T8" fmla="*/ 52 w 53"/>
                    <a:gd name="T9" fmla="*/ 86 h 114"/>
                    <a:gd name="T10" fmla="*/ 52 w 53"/>
                    <a:gd name="T11" fmla="*/ 80 h 114"/>
                    <a:gd name="T12" fmla="*/ 52 w 53"/>
                    <a:gd name="T13" fmla="*/ 73 h 114"/>
                    <a:gd name="T14" fmla="*/ 50 w 53"/>
                    <a:gd name="T15" fmla="*/ 66 h 114"/>
                    <a:gd name="T16" fmla="*/ 48 w 53"/>
                    <a:gd name="T17" fmla="*/ 60 h 114"/>
                    <a:gd name="T18" fmla="*/ 45 w 53"/>
                    <a:gd name="T19" fmla="*/ 55 h 114"/>
                    <a:gd name="T20" fmla="*/ 43 w 53"/>
                    <a:gd name="T21" fmla="*/ 49 h 114"/>
                    <a:gd name="T22" fmla="*/ 40 w 53"/>
                    <a:gd name="T23" fmla="*/ 44 h 114"/>
                    <a:gd name="T24" fmla="*/ 38 w 53"/>
                    <a:gd name="T25" fmla="*/ 38 h 114"/>
                    <a:gd name="T26" fmla="*/ 35 w 53"/>
                    <a:gd name="T27" fmla="*/ 33 h 114"/>
                    <a:gd name="T28" fmla="*/ 33 w 53"/>
                    <a:gd name="T29" fmla="*/ 27 h 114"/>
                    <a:gd name="T30" fmla="*/ 30 w 53"/>
                    <a:gd name="T31" fmla="*/ 24 h 114"/>
                    <a:gd name="T32" fmla="*/ 27 w 53"/>
                    <a:gd name="T33" fmla="*/ 20 h 114"/>
                    <a:gd name="T34" fmla="*/ 24 w 53"/>
                    <a:gd name="T35" fmla="*/ 16 h 114"/>
                    <a:gd name="T36" fmla="*/ 21 w 53"/>
                    <a:gd name="T37" fmla="*/ 13 h 114"/>
                    <a:gd name="T38" fmla="*/ 18 w 53"/>
                    <a:gd name="T39" fmla="*/ 9 h 114"/>
                    <a:gd name="T40" fmla="*/ 15 w 53"/>
                    <a:gd name="T41" fmla="*/ 7 h 114"/>
                    <a:gd name="T42" fmla="*/ 12 w 53"/>
                    <a:gd name="T43" fmla="*/ 2 h 114"/>
                    <a:gd name="T44" fmla="*/ 9 w 53"/>
                    <a:gd name="T45" fmla="*/ 2 h 114"/>
                    <a:gd name="T46" fmla="*/ 6 w 53"/>
                    <a:gd name="T47" fmla="*/ 0 h 114"/>
                    <a:gd name="T48" fmla="*/ 3 w 53"/>
                    <a:gd name="T49" fmla="*/ 0 h 114"/>
                    <a:gd name="T50" fmla="*/ 0 w 53"/>
                    <a:gd name="T51" fmla="*/ 0 h 114"/>
                    <a:gd name="T52" fmla="*/ 3 w 53"/>
                    <a:gd name="T53" fmla="*/ 2 h 114"/>
                    <a:gd name="T54" fmla="*/ 0 w 53"/>
                    <a:gd name="T55" fmla="*/ 7 h 114"/>
                    <a:gd name="T56" fmla="*/ 0 w 53"/>
                    <a:gd name="T57" fmla="*/ 13 h 114"/>
                    <a:gd name="T58" fmla="*/ 1 w 53"/>
                    <a:gd name="T59" fmla="*/ 20 h 114"/>
                    <a:gd name="T60" fmla="*/ 3 w 53"/>
                    <a:gd name="T61" fmla="*/ 27 h 114"/>
                    <a:gd name="T62" fmla="*/ 4 w 53"/>
                    <a:gd name="T63" fmla="*/ 33 h 114"/>
                    <a:gd name="T64" fmla="*/ 5 w 53"/>
                    <a:gd name="T65" fmla="*/ 40 h 114"/>
                    <a:gd name="T66" fmla="*/ 7 w 53"/>
                    <a:gd name="T67" fmla="*/ 47 h 114"/>
                    <a:gd name="T68" fmla="*/ 10 w 53"/>
                    <a:gd name="T69" fmla="*/ 51 h 114"/>
                    <a:gd name="T70" fmla="*/ 12 w 53"/>
                    <a:gd name="T71" fmla="*/ 58 h 114"/>
                    <a:gd name="T72" fmla="*/ 15 w 53"/>
                    <a:gd name="T73" fmla="*/ 62 h 114"/>
                    <a:gd name="T74" fmla="*/ 18 w 53"/>
                    <a:gd name="T75" fmla="*/ 69 h 114"/>
                    <a:gd name="T76" fmla="*/ 21 w 53"/>
                    <a:gd name="T77" fmla="*/ 73 h 114"/>
                    <a:gd name="T78" fmla="*/ 24 w 53"/>
                    <a:gd name="T79" fmla="*/ 78 h 114"/>
                    <a:gd name="T80" fmla="*/ 26 w 53"/>
                    <a:gd name="T81" fmla="*/ 84 h 114"/>
                    <a:gd name="T82" fmla="*/ 29 w 53"/>
                    <a:gd name="T83" fmla="*/ 86 h 114"/>
                    <a:gd name="T84" fmla="*/ 31 w 53"/>
                    <a:gd name="T85" fmla="*/ 93 h 114"/>
                    <a:gd name="T86" fmla="*/ 34 w 53"/>
                    <a:gd name="T87" fmla="*/ 95 h 114"/>
                    <a:gd name="T88" fmla="*/ 37 w 53"/>
                    <a:gd name="T89" fmla="*/ 102 h 114"/>
                    <a:gd name="T90" fmla="*/ 39 w 53"/>
                    <a:gd name="T91" fmla="*/ 109 h 114"/>
                    <a:gd name="T92" fmla="*/ 42 w 53"/>
                    <a:gd name="T93" fmla="*/ 109 h 114"/>
                    <a:gd name="T94" fmla="*/ 45 w 53"/>
                    <a:gd name="T95" fmla="*/ 113 h 114"/>
                    <a:gd name="T96" fmla="*/ 48 w 53"/>
                    <a:gd name="T97" fmla="*/ 113 h 114"/>
                    <a:gd name="T98" fmla="*/ 51 w 53"/>
                    <a:gd name="T99" fmla="*/ 113 h 114"/>
                    <a:gd name="T100" fmla="*/ 51 w 53"/>
                    <a:gd name="T101" fmla="*/ 106 h 114"/>
                    <a:gd name="T102" fmla="*/ 51 w 53"/>
                    <a:gd name="T103" fmla="*/ 100 h 11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53"/>
                    <a:gd name="T157" fmla="*/ 0 h 114"/>
                    <a:gd name="T158" fmla="*/ 53 w 53"/>
                    <a:gd name="T159" fmla="*/ 114 h 114"/>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53" h="114">
                      <a:moveTo>
                        <a:pt x="49" y="113"/>
                      </a:moveTo>
                      <a:lnTo>
                        <a:pt x="51" y="106"/>
                      </a:lnTo>
                      <a:lnTo>
                        <a:pt x="52" y="100"/>
                      </a:lnTo>
                      <a:lnTo>
                        <a:pt x="52" y="93"/>
                      </a:lnTo>
                      <a:lnTo>
                        <a:pt x="52" y="86"/>
                      </a:lnTo>
                      <a:lnTo>
                        <a:pt x="52" y="80"/>
                      </a:lnTo>
                      <a:lnTo>
                        <a:pt x="52" y="73"/>
                      </a:lnTo>
                      <a:lnTo>
                        <a:pt x="50" y="66"/>
                      </a:lnTo>
                      <a:lnTo>
                        <a:pt x="48" y="60"/>
                      </a:lnTo>
                      <a:lnTo>
                        <a:pt x="45" y="55"/>
                      </a:lnTo>
                      <a:lnTo>
                        <a:pt x="43" y="49"/>
                      </a:lnTo>
                      <a:lnTo>
                        <a:pt x="40" y="44"/>
                      </a:lnTo>
                      <a:lnTo>
                        <a:pt x="38" y="38"/>
                      </a:lnTo>
                      <a:lnTo>
                        <a:pt x="35" y="33"/>
                      </a:lnTo>
                      <a:lnTo>
                        <a:pt x="33" y="27"/>
                      </a:lnTo>
                      <a:lnTo>
                        <a:pt x="30" y="24"/>
                      </a:lnTo>
                      <a:lnTo>
                        <a:pt x="27" y="20"/>
                      </a:lnTo>
                      <a:lnTo>
                        <a:pt x="24" y="16"/>
                      </a:lnTo>
                      <a:lnTo>
                        <a:pt x="21" y="13"/>
                      </a:lnTo>
                      <a:lnTo>
                        <a:pt x="18" y="9"/>
                      </a:lnTo>
                      <a:lnTo>
                        <a:pt x="15" y="7"/>
                      </a:lnTo>
                      <a:lnTo>
                        <a:pt x="12" y="2"/>
                      </a:lnTo>
                      <a:lnTo>
                        <a:pt x="9" y="2"/>
                      </a:lnTo>
                      <a:lnTo>
                        <a:pt x="6" y="0"/>
                      </a:lnTo>
                      <a:lnTo>
                        <a:pt x="3" y="0"/>
                      </a:lnTo>
                      <a:lnTo>
                        <a:pt x="0" y="0"/>
                      </a:lnTo>
                      <a:lnTo>
                        <a:pt x="3" y="2"/>
                      </a:lnTo>
                      <a:lnTo>
                        <a:pt x="0" y="7"/>
                      </a:lnTo>
                      <a:lnTo>
                        <a:pt x="0" y="13"/>
                      </a:lnTo>
                      <a:lnTo>
                        <a:pt x="1" y="20"/>
                      </a:lnTo>
                      <a:lnTo>
                        <a:pt x="3" y="27"/>
                      </a:lnTo>
                      <a:lnTo>
                        <a:pt x="4" y="33"/>
                      </a:lnTo>
                      <a:lnTo>
                        <a:pt x="5" y="40"/>
                      </a:lnTo>
                      <a:lnTo>
                        <a:pt x="7" y="47"/>
                      </a:lnTo>
                      <a:lnTo>
                        <a:pt x="10" y="51"/>
                      </a:lnTo>
                      <a:lnTo>
                        <a:pt x="12" y="58"/>
                      </a:lnTo>
                      <a:lnTo>
                        <a:pt x="15" y="62"/>
                      </a:lnTo>
                      <a:lnTo>
                        <a:pt x="18" y="69"/>
                      </a:lnTo>
                      <a:lnTo>
                        <a:pt x="21" y="73"/>
                      </a:lnTo>
                      <a:lnTo>
                        <a:pt x="24" y="78"/>
                      </a:lnTo>
                      <a:lnTo>
                        <a:pt x="26" y="84"/>
                      </a:lnTo>
                      <a:lnTo>
                        <a:pt x="29" y="86"/>
                      </a:lnTo>
                      <a:lnTo>
                        <a:pt x="31" y="93"/>
                      </a:lnTo>
                      <a:lnTo>
                        <a:pt x="34" y="95"/>
                      </a:lnTo>
                      <a:lnTo>
                        <a:pt x="37" y="102"/>
                      </a:lnTo>
                      <a:lnTo>
                        <a:pt x="39" y="109"/>
                      </a:lnTo>
                      <a:lnTo>
                        <a:pt x="42" y="109"/>
                      </a:lnTo>
                      <a:lnTo>
                        <a:pt x="45" y="113"/>
                      </a:lnTo>
                      <a:lnTo>
                        <a:pt x="48" y="113"/>
                      </a:lnTo>
                      <a:lnTo>
                        <a:pt x="51" y="113"/>
                      </a:lnTo>
                      <a:lnTo>
                        <a:pt x="51" y="106"/>
                      </a:lnTo>
                      <a:lnTo>
                        <a:pt x="51" y="100"/>
                      </a:lnTo>
                    </a:path>
                  </a:pathLst>
                </a:custGeom>
                <a:solidFill>
                  <a:srgbClr val="EAEC5E"/>
                </a:solidFill>
                <a:ln w="12700" cap="rnd">
                  <a:solidFill>
                    <a:schemeClr val="tx1"/>
                  </a:solidFill>
                  <a:round/>
                  <a:headEnd/>
                  <a:tailEnd/>
                </a:ln>
              </p:spPr>
              <p:txBody>
                <a:bodyPr/>
                <a:lstStyle/>
                <a:p>
                  <a:endParaRPr lang="en-US"/>
                </a:p>
              </p:txBody>
            </p:sp>
            <p:grpSp>
              <p:nvGrpSpPr>
                <p:cNvPr id="3170" name="Group 965"/>
                <p:cNvGrpSpPr>
                  <a:grpSpLocks/>
                </p:cNvGrpSpPr>
                <p:nvPr/>
              </p:nvGrpSpPr>
              <p:grpSpPr bwMode="auto">
                <a:xfrm>
                  <a:off x="4029" y="1856"/>
                  <a:ext cx="97" cy="111"/>
                  <a:chOff x="3654" y="1129"/>
                  <a:chExt cx="97" cy="111"/>
                </a:xfrm>
              </p:grpSpPr>
              <p:sp>
                <p:nvSpPr>
                  <p:cNvPr id="3171" name="Freeform 966"/>
                  <p:cNvSpPr>
                    <a:spLocks/>
                  </p:cNvSpPr>
                  <p:nvPr/>
                </p:nvSpPr>
                <p:spPr bwMode="auto">
                  <a:xfrm>
                    <a:off x="3705" y="1214"/>
                    <a:ext cx="46" cy="16"/>
                  </a:xfrm>
                  <a:custGeom>
                    <a:avLst/>
                    <a:gdLst>
                      <a:gd name="T0" fmla="*/ 0 w 46"/>
                      <a:gd name="T1" fmla="*/ 15 h 16"/>
                      <a:gd name="T2" fmla="*/ 2 w 46"/>
                      <a:gd name="T3" fmla="*/ 11 h 16"/>
                      <a:gd name="T4" fmla="*/ 6 w 46"/>
                      <a:gd name="T5" fmla="*/ 10 h 16"/>
                      <a:gd name="T6" fmla="*/ 11 w 46"/>
                      <a:gd name="T7" fmla="*/ 8 h 16"/>
                      <a:gd name="T8" fmla="*/ 16 w 46"/>
                      <a:gd name="T9" fmla="*/ 5 h 16"/>
                      <a:gd name="T10" fmla="*/ 21 w 46"/>
                      <a:gd name="T11" fmla="*/ 3 h 16"/>
                      <a:gd name="T12" fmla="*/ 26 w 46"/>
                      <a:gd name="T13" fmla="*/ 3 h 16"/>
                      <a:gd name="T14" fmla="*/ 30 w 46"/>
                      <a:gd name="T15" fmla="*/ 3 h 16"/>
                      <a:gd name="T16" fmla="*/ 35 w 46"/>
                      <a:gd name="T17" fmla="*/ 0 h 16"/>
                      <a:gd name="T18" fmla="*/ 39 w 46"/>
                      <a:gd name="T19" fmla="*/ 0 h 16"/>
                      <a:gd name="T20" fmla="*/ 44 w 46"/>
                      <a:gd name="T21" fmla="*/ 0 h 16"/>
                      <a:gd name="T22" fmla="*/ 45 w 46"/>
                      <a:gd name="T23" fmla="*/ 0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6"/>
                      <a:gd name="T37" fmla="*/ 0 h 16"/>
                      <a:gd name="T38" fmla="*/ 46 w 46"/>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6" h="16">
                        <a:moveTo>
                          <a:pt x="0" y="15"/>
                        </a:moveTo>
                        <a:lnTo>
                          <a:pt x="2" y="11"/>
                        </a:lnTo>
                        <a:lnTo>
                          <a:pt x="6" y="10"/>
                        </a:lnTo>
                        <a:lnTo>
                          <a:pt x="11" y="8"/>
                        </a:lnTo>
                        <a:lnTo>
                          <a:pt x="16" y="5"/>
                        </a:lnTo>
                        <a:lnTo>
                          <a:pt x="21" y="3"/>
                        </a:lnTo>
                        <a:lnTo>
                          <a:pt x="26" y="3"/>
                        </a:lnTo>
                        <a:lnTo>
                          <a:pt x="30" y="3"/>
                        </a:lnTo>
                        <a:lnTo>
                          <a:pt x="35" y="0"/>
                        </a:lnTo>
                        <a:lnTo>
                          <a:pt x="39" y="0"/>
                        </a:lnTo>
                        <a:lnTo>
                          <a:pt x="44" y="0"/>
                        </a:lnTo>
                        <a:lnTo>
                          <a:pt x="45"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172" name="Freeform 967"/>
                  <p:cNvSpPr>
                    <a:spLocks/>
                  </p:cNvSpPr>
                  <p:nvPr/>
                </p:nvSpPr>
                <p:spPr bwMode="auto">
                  <a:xfrm>
                    <a:off x="3704" y="1172"/>
                    <a:ext cx="42" cy="41"/>
                  </a:xfrm>
                  <a:custGeom>
                    <a:avLst/>
                    <a:gdLst>
                      <a:gd name="T0" fmla="*/ 0 w 42"/>
                      <a:gd name="T1" fmla="*/ 40 h 41"/>
                      <a:gd name="T2" fmla="*/ 2 w 42"/>
                      <a:gd name="T3" fmla="*/ 29 h 41"/>
                      <a:gd name="T4" fmla="*/ 6 w 42"/>
                      <a:gd name="T5" fmla="*/ 27 h 41"/>
                      <a:gd name="T6" fmla="*/ 10 w 42"/>
                      <a:gd name="T7" fmla="*/ 20 h 41"/>
                      <a:gd name="T8" fmla="*/ 14 w 42"/>
                      <a:gd name="T9" fmla="*/ 13 h 41"/>
                      <a:gd name="T10" fmla="*/ 19 w 42"/>
                      <a:gd name="T11" fmla="*/ 7 h 41"/>
                      <a:gd name="T12" fmla="*/ 24 w 42"/>
                      <a:gd name="T13" fmla="*/ 7 h 41"/>
                      <a:gd name="T14" fmla="*/ 27 w 42"/>
                      <a:gd name="T15" fmla="*/ 7 h 41"/>
                      <a:gd name="T16" fmla="*/ 32 w 42"/>
                      <a:gd name="T17" fmla="*/ 0 h 41"/>
                      <a:gd name="T18" fmla="*/ 36 w 42"/>
                      <a:gd name="T19" fmla="*/ 0 h 41"/>
                      <a:gd name="T20" fmla="*/ 40 w 42"/>
                      <a:gd name="T21" fmla="*/ 0 h 41"/>
                      <a:gd name="T22" fmla="*/ 41 w 42"/>
                      <a:gd name="T23" fmla="*/ 0 h 4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2"/>
                      <a:gd name="T37" fmla="*/ 0 h 41"/>
                      <a:gd name="T38" fmla="*/ 42 w 42"/>
                      <a:gd name="T39" fmla="*/ 41 h 4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2" h="41">
                        <a:moveTo>
                          <a:pt x="0" y="40"/>
                        </a:moveTo>
                        <a:lnTo>
                          <a:pt x="2" y="29"/>
                        </a:lnTo>
                        <a:lnTo>
                          <a:pt x="6" y="27"/>
                        </a:lnTo>
                        <a:lnTo>
                          <a:pt x="10" y="20"/>
                        </a:lnTo>
                        <a:lnTo>
                          <a:pt x="14" y="13"/>
                        </a:lnTo>
                        <a:lnTo>
                          <a:pt x="19" y="7"/>
                        </a:lnTo>
                        <a:lnTo>
                          <a:pt x="24" y="7"/>
                        </a:lnTo>
                        <a:lnTo>
                          <a:pt x="27" y="7"/>
                        </a:lnTo>
                        <a:lnTo>
                          <a:pt x="32" y="0"/>
                        </a:lnTo>
                        <a:lnTo>
                          <a:pt x="36" y="0"/>
                        </a:lnTo>
                        <a:lnTo>
                          <a:pt x="40" y="0"/>
                        </a:lnTo>
                        <a:lnTo>
                          <a:pt x="41"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173" name="Freeform 968"/>
                  <p:cNvSpPr>
                    <a:spLocks/>
                  </p:cNvSpPr>
                  <p:nvPr/>
                </p:nvSpPr>
                <p:spPr bwMode="auto">
                  <a:xfrm>
                    <a:off x="3706" y="1144"/>
                    <a:ext cx="30" cy="59"/>
                  </a:xfrm>
                  <a:custGeom>
                    <a:avLst/>
                    <a:gdLst>
                      <a:gd name="T0" fmla="*/ 0 w 30"/>
                      <a:gd name="T1" fmla="*/ 58 h 59"/>
                      <a:gd name="T2" fmla="*/ 2 w 30"/>
                      <a:gd name="T3" fmla="*/ 42 h 59"/>
                      <a:gd name="T4" fmla="*/ 4 w 30"/>
                      <a:gd name="T5" fmla="*/ 39 h 59"/>
                      <a:gd name="T6" fmla="*/ 7 w 30"/>
                      <a:gd name="T7" fmla="*/ 29 h 59"/>
                      <a:gd name="T8" fmla="*/ 10 w 30"/>
                      <a:gd name="T9" fmla="*/ 19 h 59"/>
                      <a:gd name="T10" fmla="*/ 13 w 30"/>
                      <a:gd name="T11" fmla="*/ 10 h 59"/>
                      <a:gd name="T12" fmla="*/ 17 w 30"/>
                      <a:gd name="T13" fmla="*/ 10 h 59"/>
                      <a:gd name="T14" fmla="*/ 19 w 30"/>
                      <a:gd name="T15" fmla="*/ 10 h 59"/>
                      <a:gd name="T16" fmla="*/ 22 w 30"/>
                      <a:gd name="T17" fmla="*/ 0 h 59"/>
                      <a:gd name="T18" fmla="*/ 25 w 30"/>
                      <a:gd name="T19" fmla="*/ 0 h 59"/>
                      <a:gd name="T20" fmla="*/ 28 w 30"/>
                      <a:gd name="T21" fmla="*/ 0 h 59"/>
                      <a:gd name="T22" fmla="*/ 29 w 30"/>
                      <a:gd name="T23" fmla="*/ 0 h 5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0"/>
                      <a:gd name="T37" fmla="*/ 0 h 59"/>
                      <a:gd name="T38" fmla="*/ 30 w 30"/>
                      <a:gd name="T39" fmla="*/ 59 h 5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0" h="59">
                        <a:moveTo>
                          <a:pt x="0" y="58"/>
                        </a:moveTo>
                        <a:lnTo>
                          <a:pt x="2" y="42"/>
                        </a:lnTo>
                        <a:lnTo>
                          <a:pt x="4" y="39"/>
                        </a:lnTo>
                        <a:lnTo>
                          <a:pt x="7" y="29"/>
                        </a:lnTo>
                        <a:lnTo>
                          <a:pt x="10" y="19"/>
                        </a:lnTo>
                        <a:lnTo>
                          <a:pt x="13" y="10"/>
                        </a:lnTo>
                        <a:lnTo>
                          <a:pt x="17" y="10"/>
                        </a:lnTo>
                        <a:lnTo>
                          <a:pt x="19" y="10"/>
                        </a:lnTo>
                        <a:lnTo>
                          <a:pt x="22" y="0"/>
                        </a:lnTo>
                        <a:lnTo>
                          <a:pt x="25" y="0"/>
                        </a:lnTo>
                        <a:lnTo>
                          <a:pt x="28" y="0"/>
                        </a:lnTo>
                        <a:lnTo>
                          <a:pt x="29"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174" name="Freeform 969"/>
                  <p:cNvSpPr>
                    <a:spLocks/>
                  </p:cNvSpPr>
                  <p:nvPr/>
                </p:nvSpPr>
                <p:spPr bwMode="auto">
                  <a:xfrm>
                    <a:off x="3654" y="1214"/>
                    <a:ext cx="46" cy="16"/>
                  </a:xfrm>
                  <a:custGeom>
                    <a:avLst/>
                    <a:gdLst>
                      <a:gd name="T0" fmla="*/ 45 w 46"/>
                      <a:gd name="T1" fmla="*/ 15 h 16"/>
                      <a:gd name="T2" fmla="*/ 43 w 46"/>
                      <a:gd name="T3" fmla="*/ 11 h 16"/>
                      <a:gd name="T4" fmla="*/ 39 w 46"/>
                      <a:gd name="T5" fmla="*/ 10 h 16"/>
                      <a:gd name="T6" fmla="*/ 34 w 46"/>
                      <a:gd name="T7" fmla="*/ 8 h 16"/>
                      <a:gd name="T8" fmla="*/ 29 w 46"/>
                      <a:gd name="T9" fmla="*/ 5 h 16"/>
                      <a:gd name="T10" fmla="*/ 24 w 46"/>
                      <a:gd name="T11" fmla="*/ 3 h 16"/>
                      <a:gd name="T12" fmla="*/ 19 w 46"/>
                      <a:gd name="T13" fmla="*/ 3 h 16"/>
                      <a:gd name="T14" fmla="*/ 15 w 46"/>
                      <a:gd name="T15" fmla="*/ 3 h 16"/>
                      <a:gd name="T16" fmla="*/ 10 w 46"/>
                      <a:gd name="T17" fmla="*/ 0 h 16"/>
                      <a:gd name="T18" fmla="*/ 6 w 46"/>
                      <a:gd name="T19" fmla="*/ 0 h 16"/>
                      <a:gd name="T20" fmla="*/ 1 w 46"/>
                      <a:gd name="T21" fmla="*/ 0 h 16"/>
                      <a:gd name="T22" fmla="*/ 0 w 46"/>
                      <a:gd name="T23" fmla="*/ 0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6"/>
                      <a:gd name="T37" fmla="*/ 0 h 16"/>
                      <a:gd name="T38" fmla="*/ 46 w 46"/>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6" h="16">
                        <a:moveTo>
                          <a:pt x="45" y="15"/>
                        </a:moveTo>
                        <a:lnTo>
                          <a:pt x="43" y="11"/>
                        </a:lnTo>
                        <a:lnTo>
                          <a:pt x="39" y="10"/>
                        </a:lnTo>
                        <a:lnTo>
                          <a:pt x="34" y="8"/>
                        </a:lnTo>
                        <a:lnTo>
                          <a:pt x="29" y="5"/>
                        </a:lnTo>
                        <a:lnTo>
                          <a:pt x="24" y="3"/>
                        </a:lnTo>
                        <a:lnTo>
                          <a:pt x="19" y="3"/>
                        </a:lnTo>
                        <a:lnTo>
                          <a:pt x="15" y="3"/>
                        </a:lnTo>
                        <a:lnTo>
                          <a:pt x="10" y="0"/>
                        </a:lnTo>
                        <a:lnTo>
                          <a:pt x="6" y="0"/>
                        </a:lnTo>
                        <a:lnTo>
                          <a:pt x="1" y="0"/>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175" name="Freeform 970"/>
                  <p:cNvSpPr>
                    <a:spLocks/>
                  </p:cNvSpPr>
                  <p:nvPr/>
                </p:nvSpPr>
                <p:spPr bwMode="auto">
                  <a:xfrm>
                    <a:off x="3657" y="1168"/>
                    <a:ext cx="41" cy="44"/>
                  </a:xfrm>
                  <a:custGeom>
                    <a:avLst/>
                    <a:gdLst>
                      <a:gd name="T0" fmla="*/ 40 w 41"/>
                      <a:gd name="T1" fmla="*/ 43 h 44"/>
                      <a:gd name="T2" fmla="*/ 38 w 41"/>
                      <a:gd name="T3" fmla="*/ 31 h 44"/>
                      <a:gd name="T4" fmla="*/ 34 w 41"/>
                      <a:gd name="T5" fmla="*/ 29 h 44"/>
                      <a:gd name="T6" fmla="*/ 30 w 41"/>
                      <a:gd name="T7" fmla="*/ 22 h 44"/>
                      <a:gd name="T8" fmla="*/ 26 w 41"/>
                      <a:gd name="T9" fmla="*/ 14 h 44"/>
                      <a:gd name="T10" fmla="*/ 22 w 41"/>
                      <a:gd name="T11" fmla="*/ 7 h 44"/>
                      <a:gd name="T12" fmla="*/ 17 w 41"/>
                      <a:gd name="T13" fmla="*/ 7 h 44"/>
                      <a:gd name="T14" fmla="*/ 13 w 41"/>
                      <a:gd name="T15" fmla="*/ 7 h 44"/>
                      <a:gd name="T16" fmla="*/ 9 w 41"/>
                      <a:gd name="T17" fmla="*/ 0 h 44"/>
                      <a:gd name="T18" fmla="*/ 5 w 41"/>
                      <a:gd name="T19" fmla="*/ 0 h 44"/>
                      <a:gd name="T20" fmla="*/ 1 w 41"/>
                      <a:gd name="T21" fmla="*/ 0 h 44"/>
                      <a:gd name="T22" fmla="*/ 0 w 41"/>
                      <a:gd name="T23" fmla="*/ 0 h 4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1"/>
                      <a:gd name="T37" fmla="*/ 0 h 44"/>
                      <a:gd name="T38" fmla="*/ 41 w 41"/>
                      <a:gd name="T39" fmla="*/ 44 h 4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1" h="44">
                        <a:moveTo>
                          <a:pt x="40" y="43"/>
                        </a:moveTo>
                        <a:lnTo>
                          <a:pt x="38" y="31"/>
                        </a:lnTo>
                        <a:lnTo>
                          <a:pt x="34" y="29"/>
                        </a:lnTo>
                        <a:lnTo>
                          <a:pt x="30" y="22"/>
                        </a:lnTo>
                        <a:lnTo>
                          <a:pt x="26" y="14"/>
                        </a:lnTo>
                        <a:lnTo>
                          <a:pt x="22" y="7"/>
                        </a:lnTo>
                        <a:lnTo>
                          <a:pt x="17" y="7"/>
                        </a:lnTo>
                        <a:lnTo>
                          <a:pt x="13" y="7"/>
                        </a:lnTo>
                        <a:lnTo>
                          <a:pt x="9" y="0"/>
                        </a:lnTo>
                        <a:lnTo>
                          <a:pt x="5" y="0"/>
                        </a:lnTo>
                        <a:lnTo>
                          <a:pt x="1" y="0"/>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176" name="Freeform 971"/>
                  <p:cNvSpPr>
                    <a:spLocks/>
                  </p:cNvSpPr>
                  <p:nvPr/>
                </p:nvSpPr>
                <p:spPr bwMode="auto">
                  <a:xfrm>
                    <a:off x="3663" y="1147"/>
                    <a:ext cx="38" cy="56"/>
                  </a:xfrm>
                  <a:custGeom>
                    <a:avLst/>
                    <a:gdLst>
                      <a:gd name="T0" fmla="*/ 37 w 38"/>
                      <a:gd name="T1" fmla="*/ 55 h 56"/>
                      <a:gd name="T2" fmla="*/ 35 w 38"/>
                      <a:gd name="T3" fmla="*/ 40 h 56"/>
                      <a:gd name="T4" fmla="*/ 32 w 38"/>
                      <a:gd name="T5" fmla="*/ 37 h 56"/>
                      <a:gd name="T6" fmla="*/ 28 w 38"/>
                      <a:gd name="T7" fmla="*/ 28 h 56"/>
                      <a:gd name="T8" fmla="*/ 24 w 38"/>
                      <a:gd name="T9" fmla="*/ 18 h 56"/>
                      <a:gd name="T10" fmla="*/ 20 w 38"/>
                      <a:gd name="T11" fmla="*/ 9 h 56"/>
                      <a:gd name="T12" fmla="*/ 16 w 38"/>
                      <a:gd name="T13" fmla="*/ 9 h 56"/>
                      <a:gd name="T14" fmla="*/ 12 w 38"/>
                      <a:gd name="T15" fmla="*/ 9 h 56"/>
                      <a:gd name="T16" fmla="*/ 8 w 38"/>
                      <a:gd name="T17" fmla="*/ 0 h 56"/>
                      <a:gd name="T18" fmla="*/ 5 w 38"/>
                      <a:gd name="T19" fmla="*/ 0 h 56"/>
                      <a:gd name="T20" fmla="*/ 1 w 38"/>
                      <a:gd name="T21" fmla="*/ 0 h 56"/>
                      <a:gd name="T22" fmla="*/ 0 w 38"/>
                      <a:gd name="T23" fmla="*/ 0 h 5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8"/>
                      <a:gd name="T37" fmla="*/ 0 h 56"/>
                      <a:gd name="T38" fmla="*/ 38 w 38"/>
                      <a:gd name="T39" fmla="*/ 56 h 5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8" h="56">
                        <a:moveTo>
                          <a:pt x="37" y="55"/>
                        </a:moveTo>
                        <a:lnTo>
                          <a:pt x="35" y="40"/>
                        </a:lnTo>
                        <a:lnTo>
                          <a:pt x="32" y="37"/>
                        </a:lnTo>
                        <a:lnTo>
                          <a:pt x="28" y="28"/>
                        </a:lnTo>
                        <a:lnTo>
                          <a:pt x="24" y="18"/>
                        </a:lnTo>
                        <a:lnTo>
                          <a:pt x="20" y="9"/>
                        </a:lnTo>
                        <a:lnTo>
                          <a:pt x="16" y="9"/>
                        </a:lnTo>
                        <a:lnTo>
                          <a:pt x="12" y="9"/>
                        </a:lnTo>
                        <a:lnTo>
                          <a:pt x="8" y="0"/>
                        </a:lnTo>
                        <a:lnTo>
                          <a:pt x="5" y="0"/>
                        </a:lnTo>
                        <a:lnTo>
                          <a:pt x="1" y="0"/>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177" name="Line 972"/>
                  <p:cNvSpPr>
                    <a:spLocks noChangeShapeType="1"/>
                  </p:cNvSpPr>
                  <p:nvPr/>
                </p:nvSpPr>
                <p:spPr bwMode="auto">
                  <a:xfrm flipH="1" flipV="1">
                    <a:off x="3701" y="1129"/>
                    <a:ext cx="1" cy="11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8" name="Freeform 973"/>
                  <p:cNvSpPr>
                    <a:spLocks/>
                  </p:cNvSpPr>
                  <p:nvPr/>
                </p:nvSpPr>
                <p:spPr bwMode="auto">
                  <a:xfrm>
                    <a:off x="3705" y="1190"/>
                    <a:ext cx="39" cy="31"/>
                  </a:xfrm>
                  <a:custGeom>
                    <a:avLst/>
                    <a:gdLst>
                      <a:gd name="T0" fmla="*/ 0 w 39"/>
                      <a:gd name="T1" fmla="*/ 30 h 31"/>
                      <a:gd name="T2" fmla="*/ 5 w 39"/>
                      <a:gd name="T3" fmla="*/ 25 h 31"/>
                      <a:gd name="T4" fmla="*/ 7 w 39"/>
                      <a:gd name="T5" fmla="*/ 20 h 31"/>
                      <a:gd name="T6" fmla="*/ 11 w 39"/>
                      <a:gd name="T7" fmla="*/ 17 h 31"/>
                      <a:gd name="T8" fmla="*/ 12 w 39"/>
                      <a:gd name="T9" fmla="*/ 13 h 31"/>
                      <a:gd name="T10" fmla="*/ 16 w 39"/>
                      <a:gd name="T11" fmla="*/ 11 h 31"/>
                      <a:gd name="T12" fmla="*/ 21 w 39"/>
                      <a:gd name="T13" fmla="*/ 6 h 31"/>
                      <a:gd name="T14" fmla="*/ 26 w 39"/>
                      <a:gd name="T15" fmla="*/ 3 h 31"/>
                      <a:gd name="T16" fmla="*/ 30 w 39"/>
                      <a:gd name="T17" fmla="*/ 2 h 31"/>
                      <a:gd name="T18" fmla="*/ 36 w 39"/>
                      <a:gd name="T19" fmla="*/ 1 h 31"/>
                      <a:gd name="T20" fmla="*/ 38 w 39"/>
                      <a:gd name="T21" fmla="*/ 0 h 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9"/>
                      <a:gd name="T34" fmla="*/ 0 h 31"/>
                      <a:gd name="T35" fmla="*/ 39 w 39"/>
                      <a:gd name="T36" fmla="*/ 31 h 3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9" h="31">
                        <a:moveTo>
                          <a:pt x="0" y="30"/>
                        </a:moveTo>
                        <a:lnTo>
                          <a:pt x="5" y="25"/>
                        </a:lnTo>
                        <a:lnTo>
                          <a:pt x="7" y="20"/>
                        </a:lnTo>
                        <a:lnTo>
                          <a:pt x="11" y="17"/>
                        </a:lnTo>
                        <a:lnTo>
                          <a:pt x="12" y="13"/>
                        </a:lnTo>
                        <a:lnTo>
                          <a:pt x="16" y="11"/>
                        </a:lnTo>
                        <a:lnTo>
                          <a:pt x="21" y="6"/>
                        </a:lnTo>
                        <a:lnTo>
                          <a:pt x="26" y="3"/>
                        </a:lnTo>
                        <a:lnTo>
                          <a:pt x="30" y="2"/>
                        </a:lnTo>
                        <a:lnTo>
                          <a:pt x="36" y="1"/>
                        </a:lnTo>
                        <a:lnTo>
                          <a:pt x="38"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179" name="Freeform 974"/>
                  <p:cNvSpPr>
                    <a:spLocks/>
                  </p:cNvSpPr>
                  <p:nvPr/>
                </p:nvSpPr>
                <p:spPr bwMode="auto">
                  <a:xfrm>
                    <a:off x="3662" y="1192"/>
                    <a:ext cx="39" cy="31"/>
                  </a:xfrm>
                  <a:custGeom>
                    <a:avLst/>
                    <a:gdLst>
                      <a:gd name="T0" fmla="*/ 38 w 39"/>
                      <a:gd name="T1" fmla="*/ 30 h 31"/>
                      <a:gd name="T2" fmla="*/ 33 w 39"/>
                      <a:gd name="T3" fmla="*/ 25 h 31"/>
                      <a:gd name="T4" fmla="*/ 31 w 39"/>
                      <a:gd name="T5" fmla="*/ 20 h 31"/>
                      <a:gd name="T6" fmla="*/ 27 w 39"/>
                      <a:gd name="T7" fmla="*/ 17 h 31"/>
                      <a:gd name="T8" fmla="*/ 26 w 39"/>
                      <a:gd name="T9" fmla="*/ 13 h 31"/>
                      <a:gd name="T10" fmla="*/ 22 w 39"/>
                      <a:gd name="T11" fmla="*/ 11 h 31"/>
                      <a:gd name="T12" fmla="*/ 17 w 39"/>
                      <a:gd name="T13" fmla="*/ 6 h 31"/>
                      <a:gd name="T14" fmla="*/ 12 w 39"/>
                      <a:gd name="T15" fmla="*/ 3 h 31"/>
                      <a:gd name="T16" fmla="*/ 8 w 39"/>
                      <a:gd name="T17" fmla="*/ 2 h 31"/>
                      <a:gd name="T18" fmla="*/ 2 w 39"/>
                      <a:gd name="T19" fmla="*/ 1 h 31"/>
                      <a:gd name="T20" fmla="*/ 0 w 39"/>
                      <a:gd name="T21" fmla="*/ 0 h 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9"/>
                      <a:gd name="T34" fmla="*/ 0 h 31"/>
                      <a:gd name="T35" fmla="*/ 39 w 39"/>
                      <a:gd name="T36" fmla="*/ 31 h 3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9" h="31">
                        <a:moveTo>
                          <a:pt x="38" y="30"/>
                        </a:moveTo>
                        <a:lnTo>
                          <a:pt x="33" y="25"/>
                        </a:lnTo>
                        <a:lnTo>
                          <a:pt x="31" y="20"/>
                        </a:lnTo>
                        <a:lnTo>
                          <a:pt x="27" y="17"/>
                        </a:lnTo>
                        <a:lnTo>
                          <a:pt x="26" y="13"/>
                        </a:lnTo>
                        <a:lnTo>
                          <a:pt x="22" y="11"/>
                        </a:lnTo>
                        <a:lnTo>
                          <a:pt x="17" y="6"/>
                        </a:lnTo>
                        <a:lnTo>
                          <a:pt x="12" y="3"/>
                        </a:lnTo>
                        <a:lnTo>
                          <a:pt x="8" y="2"/>
                        </a:lnTo>
                        <a:lnTo>
                          <a:pt x="2" y="1"/>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grpSp>
            <p:nvGrpSpPr>
              <p:cNvPr id="3143" name="Group 975"/>
              <p:cNvGrpSpPr>
                <a:grpSpLocks/>
              </p:cNvGrpSpPr>
              <p:nvPr/>
            </p:nvGrpSpPr>
            <p:grpSpPr bwMode="auto">
              <a:xfrm>
                <a:off x="4502" y="2160"/>
                <a:ext cx="359" cy="714"/>
                <a:chOff x="3897" y="1856"/>
                <a:chExt cx="331" cy="714"/>
              </a:xfrm>
            </p:grpSpPr>
            <p:sp>
              <p:nvSpPr>
                <p:cNvPr id="3144" name="Freeform 976"/>
                <p:cNvSpPr>
                  <a:spLocks/>
                </p:cNvSpPr>
                <p:nvPr/>
              </p:nvSpPr>
              <p:spPr bwMode="auto">
                <a:xfrm>
                  <a:off x="4097" y="2265"/>
                  <a:ext cx="23" cy="36"/>
                </a:xfrm>
                <a:custGeom>
                  <a:avLst/>
                  <a:gdLst>
                    <a:gd name="T0" fmla="*/ 0 w 23"/>
                    <a:gd name="T1" fmla="*/ 35 h 36"/>
                    <a:gd name="T2" fmla="*/ 0 w 23"/>
                    <a:gd name="T3" fmla="*/ 29 h 36"/>
                    <a:gd name="T4" fmla="*/ 0 w 23"/>
                    <a:gd name="T5" fmla="*/ 23 h 36"/>
                    <a:gd name="T6" fmla="*/ 4 w 23"/>
                    <a:gd name="T7" fmla="*/ 16 h 36"/>
                    <a:gd name="T8" fmla="*/ 7 w 23"/>
                    <a:gd name="T9" fmla="*/ 10 h 36"/>
                    <a:gd name="T10" fmla="*/ 13 w 23"/>
                    <a:gd name="T11" fmla="*/ 6 h 36"/>
                    <a:gd name="T12" fmla="*/ 17 w 23"/>
                    <a:gd name="T13" fmla="*/ 0 h 36"/>
                    <a:gd name="T14" fmla="*/ 22 w 23"/>
                    <a:gd name="T15" fmla="*/ 0 h 36"/>
                    <a:gd name="T16" fmla="*/ 22 w 23"/>
                    <a:gd name="T17" fmla="*/ 0 h 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
                    <a:gd name="T28" fmla="*/ 0 h 36"/>
                    <a:gd name="T29" fmla="*/ 23 w 23"/>
                    <a:gd name="T30" fmla="*/ 36 h 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 h="36">
                      <a:moveTo>
                        <a:pt x="0" y="35"/>
                      </a:moveTo>
                      <a:lnTo>
                        <a:pt x="0" y="29"/>
                      </a:lnTo>
                      <a:lnTo>
                        <a:pt x="0" y="23"/>
                      </a:lnTo>
                      <a:lnTo>
                        <a:pt x="4" y="16"/>
                      </a:lnTo>
                      <a:lnTo>
                        <a:pt x="7" y="10"/>
                      </a:lnTo>
                      <a:lnTo>
                        <a:pt x="13" y="6"/>
                      </a:lnTo>
                      <a:lnTo>
                        <a:pt x="17" y="0"/>
                      </a:lnTo>
                      <a:lnTo>
                        <a:pt x="22"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145" name="Freeform 977"/>
                <p:cNvSpPr>
                  <a:spLocks/>
                </p:cNvSpPr>
                <p:nvPr/>
              </p:nvSpPr>
              <p:spPr bwMode="auto">
                <a:xfrm>
                  <a:off x="4060" y="2107"/>
                  <a:ext cx="168" cy="106"/>
                </a:xfrm>
                <a:custGeom>
                  <a:avLst/>
                  <a:gdLst>
                    <a:gd name="T0" fmla="*/ 15 w 168"/>
                    <a:gd name="T1" fmla="*/ 59 h 106"/>
                    <a:gd name="T2" fmla="*/ 21 w 168"/>
                    <a:gd name="T3" fmla="*/ 50 h 106"/>
                    <a:gd name="T4" fmla="*/ 25 w 168"/>
                    <a:gd name="T5" fmla="*/ 42 h 106"/>
                    <a:gd name="T6" fmla="*/ 29 w 168"/>
                    <a:gd name="T7" fmla="*/ 32 h 106"/>
                    <a:gd name="T8" fmla="*/ 36 w 168"/>
                    <a:gd name="T9" fmla="*/ 22 h 106"/>
                    <a:gd name="T10" fmla="*/ 42 w 168"/>
                    <a:gd name="T11" fmla="*/ 14 h 106"/>
                    <a:gd name="T12" fmla="*/ 48 w 168"/>
                    <a:gd name="T13" fmla="*/ 6 h 106"/>
                    <a:gd name="T14" fmla="*/ 56 w 168"/>
                    <a:gd name="T15" fmla="*/ 0 h 106"/>
                    <a:gd name="T16" fmla="*/ 65 w 168"/>
                    <a:gd name="T17" fmla="*/ 0 h 106"/>
                    <a:gd name="T18" fmla="*/ 73 w 168"/>
                    <a:gd name="T19" fmla="*/ 0 h 106"/>
                    <a:gd name="T20" fmla="*/ 83 w 168"/>
                    <a:gd name="T21" fmla="*/ 3 h 106"/>
                    <a:gd name="T22" fmla="*/ 91 w 168"/>
                    <a:gd name="T23" fmla="*/ 7 h 106"/>
                    <a:gd name="T24" fmla="*/ 104 w 168"/>
                    <a:gd name="T25" fmla="*/ 18 h 106"/>
                    <a:gd name="T26" fmla="*/ 114 w 168"/>
                    <a:gd name="T27" fmla="*/ 25 h 106"/>
                    <a:gd name="T28" fmla="*/ 121 w 168"/>
                    <a:gd name="T29" fmla="*/ 32 h 106"/>
                    <a:gd name="T30" fmla="*/ 128 w 168"/>
                    <a:gd name="T31" fmla="*/ 41 h 106"/>
                    <a:gd name="T32" fmla="*/ 136 w 168"/>
                    <a:gd name="T33" fmla="*/ 49 h 106"/>
                    <a:gd name="T34" fmla="*/ 142 w 168"/>
                    <a:gd name="T35" fmla="*/ 57 h 106"/>
                    <a:gd name="T36" fmla="*/ 149 w 168"/>
                    <a:gd name="T37" fmla="*/ 66 h 106"/>
                    <a:gd name="T38" fmla="*/ 154 w 168"/>
                    <a:gd name="T39" fmla="*/ 74 h 106"/>
                    <a:gd name="T40" fmla="*/ 159 w 168"/>
                    <a:gd name="T41" fmla="*/ 84 h 106"/>
                    <a:gd name="T42" fmla="*/ 161 w 168"/>
                    <a:gd name="T43" fmla="*/ 92 h 106"/>
                    <a:gd name="T44" fmla="*/ 166 w 168"/>
                    <a:gd name="T45" fmla="*/ 101 h 106"/>
                    <a:gd name="T46" fmla="*/ 163 w 168"/>
                    <a:gd name="T47" fmla="*/ 104 h 106"/>
                    <a:gd name="T48" fmla="*/ 156 w 168"/>
                    <a:gd name="T49" fmla="*/ 97 h 106"/>
                    <a:gd name="T50" fmla="*/ 147 w 168"/>
                    <a:gd name="T51" fmla="*/ 91 h 106"/>
                    <a:gd name="T52" fmla="*/ 139 w 168"/>
                    <a:gd name="T53" fmla="*/ 87 h 106"/>
                    <a:gd name="T54" fmla="*/ 133 w 168"/>
                    <a:gd name="T55" fmla="*/ 78 h 106"/>
                    <a:gd name="T56" fmla="*/ 125 w 168"/>
                    <a:gd name="T57" fmla="*/ 70 h 106"/>
                    <a:gd name="T58" fmla="*/ 116 w 168"/>
                    <a:gd name="T59" fmla="*/ 62 h 106"/>
                    <a:gd name="T60" fmla="*/ 109 w 168"/>
                    <a:gd name="T61" fmla="*/ 55 h 106"/>
                    <a:gd name="T62" fmla="*/ 101 w 168"/>
                    <a:gd name="T63" fmla="*/ 49 h 106"/>
                    <a:gd name="T64" fmla="*/ 90 w 168"/>
                    <a:gd name="T65" fmla="*/ 39 h 106"/>
                    <a:gd name="T66" fmla="*/ 80 w 168"/>
                    <a:gd name="T67" fmla="*/ 34 h 106"/>
                    <a:gd name="T68" fmla="*/ 70 w 168"/>
                    <a:gd name="T69" fmla="*/ 27 h 106"/>
                    <a:gd name="T70" fmla="*/ 62 w 168"/>
                    <a:gd name="T71" fmla="*/ 22 h 106"/>
                    <a:gd name="T72" fmla="*/ 53 w 168"/>
                    <a:gd name="T73" fmla="*/ 24 h 106"/>
                    <a:gd name="T74" fmla="*/ 46 w 168"/>
                    <a:gd name="T75" fmla="*/ 32 h 106"/>
                    <a:gd name="T76" fmla="*/ 42 w 168"/>
                    <a:gd name="T77" fmla="*/ 41 h 106"/>
                    <a:gd name="T78" fmla="*/ 36 w 168"/>
                    <a:gd name="T79" fmla="*/ 49 h 106"/>
                    <a:gd name="T80" fmla="*/ 29 w 168"/>
                    <a:gd name="T81" fmla="*/ 57 h 106"/>
                    <a:gd name="T82" fmla="*/ 24 w 168"/>
                    <a:gd name="T83" fmla="*/ 66 h 106"/>
                    <a:gd name="T84" fmla="*/ 18 w 168"/>
                    <a:gd name="T85" fmla="*/ 74 h 106"/>
                    <a:gd name="T86" fmla="*/ 13 w 168"/>
                    <a:gd name="T87" fmla="*/ 83 h 106"/>
                    <a:gd name="T88" fmla="*/ 7 w 168"/>
                    <a:gd name="T89" fmla="*/ 91 h 106"/>
                    <a:gd name="T90" fmla="*/ 3 w 168"/>
                    <a:gd name="T91" fmla="*/ 99 h 106"/>
                    <a:gd name="T92" fmla="*/ 4 w 168"/>
                    <a:gd name="T93" fmla="*/ 64 h 10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68"/>
                    <a:gd name="T142" fmla="*/ 0 h 106"/>
                    <a:gd name="T143" fmla="*/ 168 w 168"/>
                    <a:gd name="T144" fmla="*/ 106 h 10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68" h="106">
                      <a:moveTo>
                        <a:pt x="13" y="63"/>
                      </a:moveTo>
                      <a:lnTo>
                        <a:pt x="15" y="59"/>
                      </a:lnTo>
                      <a:lnTo>
                        <a:pt x="18" y="55"/>
                      </a:lnTo>
                      <a:lnTo>
                        <a:pt x="21" y="50"/>
                      </a:lnTo>
                      <a:lnTo>
                        <a:pt x="22" y="46"/>
                      </a:lnTo>
                      <a:lnTo>
                        <a:pt x="25" y="42"/>
                      </a:lnTo>
                      <a:lnTo>
                        <a:pt x="27" y="38"/>
                      </a:lnTo>
                      <a:lnTo>
                        <a:pt x="29" y="32"/>
                      </a:lnTo>
                      <a:lnTo>
                        <a:pt x="32" y="28"/>
                      </a:lnTo>
                      <a:lnTo>
                        <a:pt x="36" y="22"/>
                      </a:lnTo>
                      <a:lnTo>
                        <a:pt x="39" y="18"/>
                      </a:lnTo>
                      <a:lnTo>
                        <a:pt x="42" y="14"/>
                      </a:lnTo>
                      <a:lnTo>
                        <a:pt x="46" y="10"/>
                      </a:lnTo>
                      <a:lnTo>
                        <a:pt x="48" y="6"/>
                      </a:lnTo>
                      <a:lnTo>
                        <a:pt x="52" y="3"/>
                      </a:lnTo>
                      <a:lnTo>
                        <a:pt x="56" y="0"/>
                      </a:lnTo>
                      <a:lnTo>
                        <a:pt x="60" y="0"/>
                      </a:lnTo>
                      <a:lnTo>
                        <a:pt x="65" y="0"/>
                      </a:lnTo>
                      <a:lnTo>
                        <a:pt x="69" y="0"/>
                      </a:lnTo>
                      <a:lnTo>
                        <a:pt x="73" y="0"/>
                      </a:lnTo>
                      <a:lnTo>
                        <a:pt x="77" y="0"/>
                      </a:lnTo>
                      <a:lnTo>
                        <a:pt x="83" y="3"/>
                      </a:lnTo>
                      <a:lnTo>
                        <a:pt x="87" y="6"/>
                      </a:lnTo>
                      <a:lnTo>
                        <a:pt x="91" y="7"/>
                      </a:lnTo>
                      <a:lnTo>
                        <a:pt x="95" y="11"/>
                      </a:lnTo>
                      <a:lnTo>
                        <a:pt x="104" y="18"/>
                      </a:lnTo>
                      <a:lnTo>
                        <a:pt x="108" y="21"/>
                      </a:lnTo>
                      <a:lnTo>
                        <a:pt x="114" y="25"/>
                      </a:lnTo>
                      <a:lnTo>
                        <a:pt x="116" y="29"/>
                      </a:lnTo>
                      <a:lnTo>
                        <a:pt x="121" y="32"/>
                      </a:lnTo>
                      <a:lnTo>
                        <a:pt x="125" y="36"/>
                      </a:lnTo>
                      <a:lnTo>
                        <a:pt x="128" y="41"/>
                      </a:lnTo>
                      <a:lnTo>
                        <a:pt x="132" y="45"/>
                      </a:lnTo>
                      <a:lnTo>
                        <a:pt x="136" y="49"/>
                      </a:lnTo>
                      <a:lnTo>
                        <a:pt x="140" y="53"/>
                      </a:lnTo>
                      <a:lnTo>
                        <a:pt x="142" y="57"/>
                      </a:lnTo>
                      <a:lnTo>
                        <a:pt x="146" y="62"/>
                      </a:lnTo>
                      <a:lnTo>
                        <a:pt x="149" y="66"/>
                      </a:lnTo>
                      <a:lnTo>
                        <a:pt x="150" y="70"/>
                      </a:lnTo>
                      <a:lnTo>
                        <a:pt x="154" y="74"/>
                      </a:lnTo>
                      <a:lnTo>
                        <a:pt x="156" y="80"/>
                      </a:lnTo>
                      <a:lnTo>
                        <a:pt x="159" y="84"/>
                      </a:lnTo>
                      <a:lnTo>
                        <a:pt x="160" y="88"/>
                      </a:lnTo>
                      <a:lnTo>
                        <a:pt x="161" y="92"/>
                      </a:lnTo>
                      <a:lnTo>
                        <a:pt x="164" y="97"/>
                      </a:lnTo>
                      <a:lnTo>
                        <a:pt x="166" y="101"/>
                      </a:lnTo>
                      <a:lnTo>
                        <a:pt x="167" y="105"/>
                      </a:lnTo>
                      <a:lnTo>
                        <a:pt x="163" y="104"/>
                      </a:lnTo>
                      <a:lnTo>
                        <a:pt x="160" y="99"/>
                      </a:lnTo>
                      <a:lnTo>
                        <a:pt x="156" y="97"/>
                      </a:lnTo>
                      <a:lnTo>
                        <a:pt x="152" y="94"/>
                      </a:lnTo>
                      <a:lnTo>
                        <a:pt x="147" y="91"/>
                      </a:lnTo>
                      <a:lnTo>
                        <a:pt x="143" y="90"/>
                      </a:lnTo>
                      <a:lnTo>
                        <a:pt x="139" y="87"/>
                      </a:lnTo>
                      <a:lnTo>
                        <a:pt x="136" y="83"/>
                      </a:lnTo>
                      <a:lnTo>
                        <a:pt x="133" y="78"/>
                      </a:lnTo>
                      <a:lnTo>
                        <a:pt x="129" y="76"/>
                      </a:lnTo>
                      <a:lnTo>
                        <a:pt x="125" y="70"/>
                      </a:lnTo>
                      <a:lnTo>
                        <a:pt x="121" y="66"/>
                      </a:lnTo>
                      <a:lnTo>
                        <a:pt x="116" y="62"/>
                      </a:lnTo>
                      <a:lnTo>
                        <a:pt x="112" y="59"/>
                      </a:lnTo>
                      <a:lnTo>
                        <a:pt x="109" y="55"/>
                      </a:lnTo>
                      <a:lnTo>
                        <a:pt x="105" y="52"/>
                      </a:lnTo>
                      <a:lnTo>
                        <a:pt x="101" y="49"/>
                      </a:lnTo>
                      <a:lnTo>
                        <a:pt x="95" y="45"/>
                      </a:lnTo>
                      <a:lnTo>
                        <a:pt x="90" y="39"/>
                      </a:lnTo>
                      <a:lnTo>
                        <a:pt x="86" y="36"/>
                      </a:lnTo>
                      <a:lnTo>
                        <a:pt x="80" y="34"/>
                      </a:lnTo>
                      <a:lnTo>
                        <a:pt x="76" y="31"/>
                      </a:lnTo>
                      <a:lnTo>
                        <a:pt x="70" y="27"/>
                      </a:lnTo>
                      <a:lnTo>
                        <a:pt x="66" y="24"/>
                      </a:lnTo>
                      <a:lnTo>
                        <a:pt x="62" y="22"/>
                      </a:lnTo>
                      <a:lnTo>
                        <a:pt x="58" y="21"/>
                      </a:lnTo>
                      <a:lnTo>
                        <a:pt x="53" y="24"/>
                      </a:lnTo>
                      <a:lnTo>
                        <a:pt x="51" y="29"/>
                      </a:lnTo>
                      <a:lnTo>
                        <a:pt x="46" y="32"/>
                      </a:lnTo>
                      <a:lnTo>
                        <a:pt x="45" y="36"/>
                      </a:lnTo>
                      <a:lnTo>
                        <a:pt x="42" y="41"/>
                      </a:lnTo>
                      <a:lnTo>
                        <a:pt x="39" y="45"/>
                      </a:lnTo>
                      <a:lnTo>
                        <a:pt x="36" y="49"/>
                      </a:lnTo>
                      <a:lnTo>
                        <a:pt x="34" y="53"/>
                      </a:lnTo>
                      <a:lnTo>
                        <a:pt x="29" y="57"/>
                      </a:lnTo>
                      <a:lnTo>
                        <a:pt x="27" y="62"/>
                      </a:lnTo>
                      <a:lnTo>
                        <a:pt x="24" y="66"/>
                      </a:lnTo>
                      <a:lnTo>
                        <a:pt x="21" y="70"/>
                      </a:lnTo>
                      <a:lnTo>
                        <a:pt x="18" y="74"/>
                      </a:lnTo>
                      <a:lnTo>
                        <a:pt x="15" y="78"/>
                      </a:lnTo>
                      <a:lnTo>
                        <a:pt x="13" y="83"/>
                      </a:lnTo>
                      <a:lnTo>
                        <a:pt x="10" y="87"/>
                      </a:lnTo>
                      <a:lnTo>
                        <a:pt x="7" y="91"/>
                      </a:lnTo>
                      <a:lnTo>
                        <a:pt x="6" y="95"/>
                      </a:lnTo>
                      <a:lnTo>
                        <a:pt x="3" y="99"/>
                      </a:lnTo>
                      <a:lnTo>
                        <a:pt x="0" y="104"/>
                      </a:lnTo>
                      <a:lnTo>
                        <a:pt x="4" y="64"/>
                      </a:lnTo>
                    </a:path>
                  </a:pathLst>
                </a:custGeom>
                <a:solidFill>
                  <a:srgbClr val="00CC00"/>
                </a:solidFill>
                <a:ln w="12700" cap="rnd">
                  <a:solidFill>
                    <a:srgbClr val="00CC00"/>
                  </a:solidFill>
                  <a:round/>
                  <a:headEnd/>
                  <a:tailEnd/>
                </a:ln>
              </p:spPr>
              <p:txBody>
                <a:bodyPr/>
                <a:lstStyle/>
                <a:p>
                  <a:endParaRPr lang="en-US"/>
                </a:p>
              </p:txBody>
            </p:sp>
            <p:sp>
              <p:nvSpPr>
                <p:cNvPr id="3146" name="Freeform 978"/>
                <p:cNvSpPr>
                  <a:spLocks/>
                </p:cNvSpPr>
                <p:nvPr/>
              </p:nvSpPr>
              <p:spPr bwMode="auto">
                <a:xfrm>
                  <a:off x="4075" y="2265"/>
                  <a:ext cx="152" cy="107"/>
                </a:xfrm>
                <a:custGeom>
                  <a:avLst/>
                  <a:gdLst>
                    <a:gd name="T0" fmla="*/ 1 w 206"/>
                    <a:gd name="T1" fmla="*/ 2 h 131"/>
                    <a:gd name="T2" fmla="*/ 1 w 206"/>
                    <a:gd name="T3" fmla="*/ 2 h 131"/>
                    <a:gd name="T4" fmla="*/ 1 w 206"/>
                    <a:gd name="T5" fmla="*/ 2 h 131"/>
                    <a:gd name="T6" fmla="*/ 1 w 206"/>
                    <a:gd name="T7" fmla="*/ 2 h 131"/>
                    <a:gd name="T8" fmla="*/ 1 w 206"/>
                    <a:gd name="T9" fmla="*/ 2 h 131"/>
                    <a:gd name="T10" fmla="*/ 1 w 206"/>
                    <a:gd name="T11" fmla="*/ 2 h 131"/>
                    <a:gd name="T12" fmla="*/ 1 w 206"/>
                    <a:gd name="T13" fmla="*/ 2 h 131"/>
                    <a:gd name="T14" fmla="*/ 1 w 206"/>
                    <a:gd name="T15" fmla="*/ 0 h 131"/>
                    <a:gd name="T16" fmla="*/ 1 w 206"/>
                    <a:gd name="T17" fmla="*/ 0 h 131"/>
                    <a:gd name="T18" fmla="*/ 1 w 206"/>
                    <a:gd name="T19" fmla="*/ 0 h 131"/>
                    <a:gd name="T20" fmla="*/ 1 w 206"/>
                    <a:gd name="T21" fmla="*/ 2 h 131"/>
                    <a:gd name="T22" fmla="*/ 1 w 206"/>
                    <a:gd name="T23" fmla="*/ 2 h 131"/>
                    <a:gd name="T24" fmla="*/ 1 w 206"/>
                    <a:gd name="T25" fmla="*/ 2 h 131"/>
                    <a:gd name="T26" fmla="*/ 1 w 206"/>
                    <a:gd name="T27" fmla="*/ 2 h 131"/>
                    <a:gd name="T28" fmla="*/ 1 w 206"/>
                    <a:gd name="T29" fmla="*/ 2 h 131"/>
                    <a:gd name="T30" fmla="*/ 1 w 206"/>
                    <a:gd name="T31" fmla="*/ 2 h 131"/>
                    <a:gd name="T32" fmla="*/ 1 w 206"/>
                    <a:gd name="T33" fmla="*/ 2 h 131"/>
                    <a:gd name="T34" fmla="*/ 1 w 206"/>
                    <a:gd name="T35" fmla="*/ 2 h 131"/>
                    <a:gd name="T36" fmla="*/ 1 w 206"/>
                    <a:gd name="T37" fmla="*/ 2 h 131"/>
                    <a:gd name="T38" fmla="*/ 1 w 206"/>
                    <a:gd name="T39" fmla="*/ 3 h 131"/>
                    <a:gd name="T40" fmla="*/ 1 w 206"/>
                    <a:gd name="T41" fmla="*/ 3 h 131"/>
                    <a:gd name="T42" fmla="*/ 1 w 206"/>
                    <a:gd name="T43" fmla="*/ 4 h 131"/>
                    <a:gd name="T44" fmla="*/ 1 w 206"/>
                    <a:gd name="T45" fmla="*/ 4 h 131"/>
                    <a:gd name="T46" fmla="*/ 1 w 206"/>
                    <a:gd name="T47" fmla="*/ 4 h 131"/>
                    <a:gd name="T48" fmla="*/ 1 w 206"/>
                    <a:gd name="T49" fmla="*/ 4 h 131"/>
                    <a:gd name="T50" fmla="*/ 1 w 206"/>
                    <a:gd name="T51" fmla="*/ 4 h 131"/>
                    <a:gd name="T52" fmla="*/ 1 w 206"/>
                    <a:gd name="T53" fmla="*/ 3 h 131"/>
                    <a:gd name="T54" fmla="*/ 1 w 206"/>
                    <a:gd name="T55" fmla="*/ 3 h 131"/>
                    <a:gd name="T56" fmla="*/ 1 w 206"/>
                    <a:gd name="T57" fmla="*/ 2 h 131"/>
                    <a:gd name="T58" fmla="*/ 1 w 206"/>
                    <a:gd name="T59" fmla="*/ 2 h 131"/>
                    <a:gd name="T60" fmla="*/ 1 w 206"/>
                    <a:gd name="T61" fmla="*/ 2 h 131"/>
                    <a:gd name="T62" fmla="*/ 1 w 206"/>
                    <a:gd name="T63" fmla="*/ 2 h 131"/>
                    <a:gd name="T64" fmla="*/ 1 w 206"/>
                    <a:gd name="T65" fmla="*/ 2 h 131"/>
                    <a:gd name="T66" fmla="*/ 1 w 206"/>
                    <a:gd name="T67" fmla="*/ 2 h 131"/>
                    <a:gd name="T68" fmla="*/ 1 w 206"/>
                    <a:gd name="T69" fmla="*/ 2 h 131"/>
                    <a:gd name="T70" fmla="*/ 1 w 206"/>
                    <a:gd name="T71" fmla="*/ 2 h 131"/>
                    <a:gd name="T72" fmla="*/ 1 w 206"/>
                    <a:gd name="T73" fmla="*/ 2 h 131"/>
                    <a:gd name="T74" fmla="*/ 1 w 206"/>
                    <a:gd name="T75" fmla="*/ 2 h 131"/>
                    <a:gd name="T76" fmla="*/ 1 w 206"/>
                    <a:gd name="T77" fmla="*/ 2 h 131"/>
                    <a:gd name="T78" fmla="*/ 1 w 206"/>
                    <a:gd name="T79" fmla="*/ 2 h 131"/>
                    <a:gd name="T80" fmla="*/ 1 w 206"/>
                    <a:gd name="T81" fmla="*/ 2 h 131"/>
                    <a:gd name="T82" fmla="*/ 1 w 206"/>
                    <a:gd name="T83" fmla="*/ 2 h 131"/>
                    <a:gd name="T84" fmla="*/ 1 w 206"/>
                    <a:gd name="T85" fmla="*/ 3 h 131"/>
                    <a:gd name="T86" fmla="*/ 1 w 206"/>
                    <a:gd name="T87" fmla="*/ 3 h 131"/>
                    <a:gd name="T88" fmla="*/ 1 w 206"/>
                    <a:gd name="T89" fmla="*/ 4 h 131"/>
                    <a:gd name="T90" fmla="*/ 1 w 206"/>
                    <a:gd name="T91" fmla="*/ 4 h 131"/>
                    <a:gd name="T92" fmla="*/ 1 w 206"/>
                    <a:gd name="T93" fmla="*/ 2 h 13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206"/>
                    <a:gd name="T142" fmla="*/ 0 h 131"/>
                    <a:gd name="T143" fmla="*/ 206 w 206"/>
                    <a:gd name="T144" fmla="*/ 131 h 13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206" h="131">
                      <a:moveTo>
                        <a:pt x="16" y="78"/>
                      </a:moveTo>
                      <a:lnTo>
                        <a:pt x="19" y="73"/>
                      </a:lnTo>
                      <a:lnTo>
                        <a:pt x="22" y="68"/>
                      </a:lnTo>
                      <a:lnTo>
                        <a:pt x="26" y="62"/>
                      </a:lnTo>
                      <a:lnTo>
                        <a:pt x="28" y="57"/>
                      </a:lnTo>
                      <a:lnTo>
                        <a:pt x="31" y="52"/>
                      </a:lnTo>
                      <a:lnTo>
                        <a:pt x="33" y="47"/>
                      </a:lnTo>
                      <a:lnTo>
                        <a:pt x="36" y="40"/>
                      </a:lnTo>
                      <a:lnTo>
                        <a:pt x="40" y="35"/>
                      </a:lnTo>
                      <a:lnTo>
                        <a:pt x="45" y="28"/>
                      </a:lnTo>
                      <a:lnTo>
                        <a:pt x="48" y="23"/>
                      </a:lnTo>
                      <a:lnTo>
                        <a:pt x="52" y="17"/>
                      </a:lnTo>
                      <a:lnTo>
                        <a:pt x="57" y="12"/>
                      </a:lnTo>
                      <a:lnTo>
                        <a:pt x="59" y="7"/>
                      </a:lnTo>
                      <a:lnTo>
                        <a:pt x="64" y="3"/>
                      </a:lnTo>
                      <a:lnTo>
                        <a:pt x="69" y="0"/>
                      </a:lnTo>
                      <a:lnTo>
                        <a:pt x="74" y="0"/>
                      </a:lnTo>
                      <a:lnTo>
                        <a:pt x="79" y="0"/>
                      </a:lnTo>
                      <a:lnTo>
                        <a:pt x="84" y="0"/>
                      </a:lnTo>
                      <a:lnTo>
                        <a:pt x="90" y="0"/>
                      </a:lnTo>
                      <a:lnTo>
                        <a:pt x="95" y="0"/>
                      </a:lnTo>
                      <a:lnTo>
                        <a:pt x="102" y="3"/>
                      </a:lnTo>
                      <a:lnTo>
                        <a:pt x="107" y="7"/>
                      </a:lnTo>
                      <a:lnTo>
                        <a:pt x="112" y="9"/>
                      </a:lnTo>
                      <a:lnTo>
                        <a:pt x="117" y="14"/>
                      </a:lnTo>
                      <a:lnTo>
                        <a:pt x="127" y="23"/>
                      </a:lnTo>
                      <a:lnTo>
                        <a:pt x="133" y="26"/>
                      </a:lnTo>
                      <a:lnTo>
                        <a:pt x="140" y="31"/>
                      </a:lnTo>
                      <a:lnTo>
                        <a:pt x="143" y="36"/>
                      </a:lnTo>
                      <a:lnTo>
                        <a:pt x="148" y="40"/>
                      </a:lnTo>
                      <a:lnTo>
                        <a:pt x="153" y="45"/>
                      </a:lnTo>
                      <a:lnTo>
                        <a:pt x="157" y="50"/>
                      </a:lnTo>
                      <a:lnTo>
                        <a:pt x="162" y="55"/>
                      </a:lnTo>
                      <a:lnTo>
                        <a:pt x="167" y="61"/>
                      </a:lnTo>
                      <a:lnTo>
                        <a:pt x="172" y="66"/>
                      </a:lnTo>
                      <a:lnTo>
                        <a:pt x="174" y="71"/>
                      </a:lnTo>
                      <a:lnTo>
                        <a:pt x="179" y="76"/>
                      </a:lnTo>
                      <a:lnTo>
                        <a:pt x="183" y="81"/>
                      </a:lnTo>
                      <a:lnTo>
                        <a:pt x="184" y="87"/>
                      </a:lnTo>
                      <a:lnTo>
                        <a:pt x="189" y="92"/>
                      </a:lnTo>
                      <a:lnTo>
                        <a:pt x="191" y="99"/>
                      </a:lnTo>
                      <a:lnTo>
                        <a:pt x="195" y="104"/>
                      </a:lnTo>
                      <a:lnTo>
                        <a:pt x="196" y="109"/>
                      </a:lnTo>
                      <a:lnTo>
                        <a:pt x="198" y="114"/>
                      </a:lnTo>
                      <a:lnTo>
                        <a:pt x="202" y="120"/>
                      </a:lnTo>
                      <a:lnTo>
                        <a:pt x="203" y="125"/>
                      </a:lnTo>
                      <a:lnTo>
                        <a:pt x="205" y="130"/>
                      </a:lnTo>
                      <a:lnTo>
                        <a:pt x="200" y="128"/>
                      </a:lnTo>
                      <a:lnTo>
                        <a:pt x="196" y="123"/>
                      </a:lnTo>
                      <a:lnTo>
                        <a:pt x="191" y="120"/>
                      </a:lnTo>
                      <a:lnTo>
                        <a:pt x="186" y="116"/>
                      </a:lnTo>
                      <a:lnTo>
                        <a:pt x="181" y="113"/>
                      </a:lnTo>
                      <a:lnTo>
                        <a:pt x="176" y="111"/>
                      </a:lnTo>
                      <a:lnTo>
                        <a:pt x="171" y="107"/>
                      </a:lnTo>
                      <a:lnTo>
                        <a:pt x="167" y="102"/>
                      </a:lnTo>
                      <a:lnTo>
                        <a:pt x="164" y="97"/>
                      </a:lnTo>
                      <a:lnTo>
                        <a:pt x="158" y="94"/>
                      </a:lnTo>
                      <a:lnTo>
                        <a:pt x="153" y="87"/>
                      </a:lnTo>
                      <a:lnTo>
                        <a:pt x="148" y="81"/>
                      </a:lnTo>
                      <a:lnTo>
                        <a:pt x="143" y="76"/>
                      </a:lnTo>
                      <a:lnTo>
                        <a:pt x="138" y="73"/>
                      </a:lnTo>
                      <a:lnTo>
                        <a:pt x="134" y="68"/>
                      </a:lnTo>
                      <a:lnTo>
                        <a:pt x="129" y="64"/>
                      </a:lnTo>
                      <a:lnTo>
                        <a:pt x="124" y="61"/>
                      </a:lnTo>
                      <a:lnTo>
                        <a:pt x="117" y="55"/>
                      </a:lnTo>
                      <a:lnTo>
                        <a:pt x="110" y="49"/>
                      </a:lnTo>
                      <a:lnTo>
                        <a:pt x="105" y="45"/>
                      </a:lnTo>
                      <a:lnTo>
                        <a:pt x="98" y="42"/>
                      </a:lnTo>
                      <a:lnTo>
                        <a:pt x="93" y="38"/>
                      </a:lnTo>
                      <a:lnTo>
                        <a:pt x="86" y="33"/>
                      </a:lnTo>
                      <a:lnTo>
                        <a:pt x="81" y="29"/>
                      </a:lnTo>
                      <a:lnTo>
                        <a:pt x="76" y="28"/>
                      </a:lnTo>
                      <a:lnTo>
                        <a:pt x="71" y="26"/>
                      </a:lnTo>
                      <a:lnTo>
                        <a:pt x="65" y="29"/>
                      </a:lnTo>
                      <a:lnTo>
                        <a:pt x="62" y="36"/>
                      </a:lnTo>
                      <a:lnTo>
                        <a:pt x="57" y="40"/>
                      </a:lnTo>
                      <a:lnTo>
                        <a:pt x="55" y="45"/>
                      </a:lnTo>
                      <a:lnTo>
                        <a:pt x="52" y="50"/>
                      </a:lnTo>
                      <a:lnTo>
                        <a:pt x="48" y="55"/>
                      </a:lnTo>
                      <a:lnTo>
                        <a:pt x="45" y="61"/>
                      </a:lnTo>
                      <a:lnTo>
                        <a:pt x="41" y="66"/>
                      </a:lnTo>
                      <a:lnTo>
                        <a:pt x="36" y="71"/>
                      </a:lnTo>
                      <a:lnTo>
                        <a:pt x="33" y="76"/>
                      </a:lnTo>
                      <a:lnTo>
                        <a:pt x="29" y="81"/>
                      </a:lnTo>
                      <a:lnTo>
                        <a:pt x="26" y="87"/>
                      </a:lnTo>
                      <a:lnTo>
                        <a:pt x="22" y="92"/>
                      </a:lnTo>
                      <a:lnTo>
                        <a:pt x="19" y="97"/>
                      </a:lnTo>
                      <a:lnTo>
                        <a:pt x="16" y="102"/>
                      </a:lnTo>
                      <a:lnTo>
                        <a:pt x="12" y="107"/>
                      </a:lnTo>
                      <a:lnTo>
                        <a:pt x="9" y="113"/>
                      </a:lnTo>
                      <a:lnTo>
                        <a:pt x="7" y="118"/>
                      </a:lnTo>
                      <a:lnTo>
                        <a:pt x="3" y="123"/>
                      </a:lnTo>
                      <a:lnTo>
                        <a:pt x="0" y="128"/>
                      </a:lnTo>
                      <a:lnTo>
                        <a:pt x="5" y="80"/>
                      </a:lnTo>
                    </a:path>
                  </a:pathLst>
                </a:custGeom>
                <a:solidFill>
                  <a:srgbClr val="00CC00"/>
                </a:solidFill>
                <a:ln w="12700" cap="rnd">
                  <a:solidFill>
                    <a:srgbClr val="00CC00"/>
                  </a:solidFill>
                  <a:round/>
                  <a:headEnd/>
                  <a:tailEnd/>
                </a:ln>
              </p:spPr>
              <p:txBody>
                <a:bodyPr/>
                <a:lstStyle/>
                <a:p>
                  <a:endParaRPr lang="en-US"/>
                </a:p>
              </p:txBody>
            </p:sp>
            <p:sp>
              <p:nvSpPr>
                <p:cNvPr id="3147" name="Freeform 979"/>
                <p:cNvSpPr>
                  <a:spLocks/>
                </p:cNvSpPr>
                <p:nvPr/>
              </p:nvSpPr>
              <p:spPr bwMode="auto">
                <a:xfrm>
                  <a:off x="3897" y="2160"/>
                  <a:ext cx="186" cy="118"/>
                </a:xfrm>
                <a:custGeom>
                  <a:avLst/>
                  <a:gdLst>
                    <a:gd name="T0" fmla="*/ 168 w 186"/>
                    <a:gd name="T1" fmla="*/ 66 h 118"/>
                    <a:gd name="T2" fmla="*/ 162 w 186"/>
                    <a:gd name="T3" fmla="*/ 56 h 118"/>
                    <a:gd name="T4" fmla="*/ 157 w 186"/>
                    <a:gd name="T5" fmla="*/ 47 h 118"/>
                    <a:gd name="T6" fmla="*/ 152 w 186"/>
                    <a:gd name="T7" fmla="*/ 36 h 118"/>
                    <a:gd name="T8" fmla="*/ 145 w 186"/>
                    <a:gd name="T9" fmla="*/ 25 h 118"/>
                    <a:gd name="T10" fmla="*/ 138 w 186"/>
                    <a:gd name="T11" fmla="*/ 16 h 118"/>
                    <a:gd name="T12" fmla="*/ 132 w 186"/>
                    <a:gd name="T13" fmla="*/ 6 h 118"/>
                    <a:gd name="T14" fmla="*/ 123 w 186"/>
                    <a:gd name="T15" fmla="*/ 0 h 118"/>
                    <a:gd name="T16" fmla="*/ 113 w 186"/>
                    <a:gd name="T17" fmla="*/ 0 h 118"/>
                    <a:gd name="T18" fmla="*/ 104 w 186"/>
                    <a:gd name="T19" fmla="*/ 0 h 118"/>
                    <a:gd name="T20" fmla="*/ 93 w 186"/>
                    <a:gd name="T21" fmla="*/ 3 h 118"/>
                    <a:gd name="T22" fmla="*/ 84 w 186"/>
                    <a:gd name="T23" fmla="*/ 8 h 118"/>
                    <a:gd name="T24" fmla="*/ 70 w 186"/>
                    <a:gd name="T25" fmla="*/ 20 h 118"/>
                    <a:gd name="T26" fmla="*/ 59 w 186"/>
                    <a:gd name="T27" fmla="*/ 28 h 118"/>
                    <a:gd name="T28" fmla="*/ 51 w 186"/>
                    <a:gd name="T29" fmla="*/ 36 h 118"/>
                    <a:gd name="T30" fmla="*/ 44 w 186"/>
                    <a:gd name="T31" fmla="*/ 45 h 118"/>
                    <a:gd name="T32" fmla="*/ 34 w 186"/>
                    <a:gd name="T33" fmla="*/ 55 h 118"/>
                    <a:gd name="T34" fmla="*/ 28 w 186"/>
                    <a:gd name="T35" fmla="*/ 64 h 118"/>
                    <a:gd name="T36" fmla="*/ 20 w 186"/>
                    <a:gd name="T37" fmla="*/ 73 h 118"/>
                    <a:gd name="T38" fmla="*/ 14 w 186"/>
                    <a:gd name="T39" fmla="*/ 83 h 118"/>
                    <a:gd name="T40" fmla="*/ 9 w 186"/>
                    <a:gd name="T41" fmla="*/ 94 h 118"/>
                    <a:gd name="T42" fmla="*/ 6 w 186"/>
                    <a:gd name="T43" fmla="*/ 103 h 118"/>
                    <a:gd name="T44" fmla="*/ 2 w 186"/>
                    <a:gd name="T45" fmla="*/ 112 h 118"/>
                    <a:gd name="T46" fmla="*/ 5 w 186"/>
                    <a:gd name="T47" fmla="*/ 115 h 118"/>
                    <a:gd name="T48" fmla="*/ 12 w 186"/>
                    <a:gd name="T49" fmla="*/ 108 h 118"/>
                    <a:gd name="T50" fmla="*/ 22 w 186"/>
                    <a:gd name="T51" fmla="*/ 101 h 118"/>
                    <a:gd name="T52" fmla="*/ 31 w 186"/>
                    <a:gd name="T53" fmla="*/ 97 h 118"/>
                    <a:gd name="T54" fmla="*/ 37 w 186"/>
                    <a:gd name="T55" fmla="*/ 87 h 118"/>
                    <a:gd name="T56" fmla="*/ 47 w 186"/>
                    <a:gd name="T57" fmla="*/ 78 h 118"/>
                    <a:gd name="T58" fmla="*/ 56 w 186"/>
                    <a:gd name="T59" fmla="*/ 69 h 118"/>
                    <a:gd name="T60" fmla="*/ 64 w 186"/>
                    <a:gd name="T61" fmla="*/ 61 h 118"/>
                    <a:gd name="T62" fmla="*/ 73 w 186"/>
                    <a:gd name="T63" fmla="*/ 55 h 118"/>
                    <a:gd name="T64" fmla="*/ 86 w 186"/>
                    <a:gd name="T65" fmla="*/ 44 h 118"/>
                    <a:gd name="T66" fmla="*/ 96 w 186"/>
                    <a:gd name="T67" fmla="*/ 37 h 118"/>
                    <a:gd name="T68" fmla="*/ 107 w 186"/>
                    <a:gd name="T69" fmla="*/ 30 h 118"/>
                    <a:gd name="T70" fmla="*/ 117 w 186"/>
                    <a:gd name="T71" fmla="*/ 25 h 118"/>
                    <a:gd name="T72" fmla="*/ 126 w 186"/>
                    <a:gd name="T73" fmla="*/ 27 h 118"/>
                    <a:gd name="T74" fmla="*/ 134 w 186"/>
                    <a:gd name="T75" fmla="*/ 36 h 118"/>
                    <a:gd name="T76" fmla="*/ 138 w 186"/>
                    <a:gd name="T77" fmla="*/ 45 h 118"/>
                    <a:gd name="T78" fmla="*/ 145 w 186"/>
                    <a:gd name="T79" fmla="*/ 55 h 118"/>
                    <a:gd name="T80" fmla="*/ 152 w 186"/>
                    <a:gd name="T81" fmla="*/ 64 h 118"/>
                    <a:gd name="T82" fmla="*/ 159 w 186"/>
                    <a:gd name="T83" fmla="*/ 73 h 118"/>
                    <a:gd name="T84" fmla="*/ 165 w 186"/>
                    <a:gd name="T85" fmla="*/ 83 h 118"/>
                    <a:gd name="T86" fmla="*/ 171 w 186"/>
                    <a:gd name="T87" fmla="*/ 92 h 118"/>
                    <a:gd name="T88" fmla="*/ 177 w 186"/>
                    <a:gd name="T89" fmla="*/ 101 h 118"/>
                    <a:gd name="T90" fmla="*/ 182 w 186"/>
                    <a:gd name="T91" fmla="*/ 111 h 118"/>
                    <a:gd name="T92" fmla="*/ 180 w 186"/>
                    <a:gd name="T93" fmla="*/ 72 h 11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6"/>
                    <a:gd name="T142" fmla="*/ 0 h 118"/>
                    <a:gd name="T143" fmla="*/ 186 w 186"/>
                    <a:gd name="T144" fmla="*/ 118 h 11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6" h="118">
                      <a:moveTo>
                        <a:pt x="171" y="70"/>
                      </a:moveTo>
                      <a:lnTo>
                        <a:pt x="168" y="66"/>
                      </a:lnTo>
                      <a:lnTo>
                        <a:pt x="165" y="61"/>
                      </a:lnTo>
                      <a:lnTo>
                        <a:pt x="162" y="56"/>
                      </a:lnTo>
                      <a:lnTo>
                        <a:pt x="160" y="51"/>
                      </a:lnTo>
                      <a:lnTo>
                        <a:pt x="157" y="47"/>
                      </a:lnTo>
                      <a:lnTo>
                        <a:pt x="155" y="42"/>
                      </a:lnTo>
                      <a:lnTo>
                        <a:pt x="152" y="36"/>
                      </a:lnTo>
                      <a:lnTo>
                        <a:pt x="149" y="31"/>
                      </a:lnTo>
                      <a:lnTo>
                        <a:pt x="145" y="25"/>
                      </a:lnTo>
                      <a:lnTo>
                        <a:pt x="141" y="20"/>
                      </a:lnTo>
                      <a:lnTo>
                        <a:pt x="138" y="16"/>
                      </a:lnTo>
                      <a:lnTo>
                        <a:pt x="134" y="11"/>
                      </a:lnTo>
                      <a:lnTo>
                        <a:pt x="132" y="6"/>
                      </a:lnTo>
                      <a:lnTo>
                        <a:pt x="127" y="3"/>
                      </a:lnTo>
                      <a:lnTo>
                        <a:pt x="123" y="0"/>
                      </a:lnTo>
                      <a:lnTo>
                        <a:pt x="118" y="0"/>
                      </a:lnTo>
                      <a:lnTo>
                        <a:pt x="113" y="0"/>
                      </a:lnTo>
                      <a:lnTo>
                        <a:pt x="109" y="0"/>
                      </a:lnTo>
                      <a:lnTo>
                        <a:pt x="104" y="0"/>
                      </a:lnTo>
                      <a:lnTo>
                        <a:pt x="99" y="0"/>
                      </a:lnTo>
                      <a:lnTo>
                        <a:pt x="93" y="3"/>
                      </a:lnTo>
                      <a:lnTo>
                        <a:pt x="89" y="6"/>
                      </a:lnTo>
                      <a:lnTo>
                        <a:pt x="84" y="8"/>
                      </a:lnTo>
                      <a:lnTo>
                        <a:pt x="79" y="12"/>
                      </a:lnTo>
                      <a:lnTo>
                        <a:pt x="70" y="20"/>
                      </a:lnTo>
                      <a:lnTo>
                        <a:pt x="65" y="23"/>
                      </a:lnTo>
                      <a:lnTo>
                        <a:pt x="59" y="28"/>
                      </a:lnTo>
                      <a:lnTo>
                        <a:pt x="56" y="33"/>
                      </a:lnTo>
                      <a:lnTo>
                        <a:pt x="51" y="36"/>
                      </a:lnTo>
                      <a:lnTo>
                        <a:pt x="47" y="41"/>
                      </a:lnTo>
                      <a:lnTo>
                        <a:pt x="44" y="45"/>
                      </a:lnTo>
                      <a:lnTo>
                        <a:pt x="39" y="50"/>
                      </a:lnTo>
                      <a:lnTo>
                        <a:pt x="34" y="55"/>
                      </a:lnTo>
                      <a:lnTo>
                        <a:pt x="30" y="59"/>
                      </a:lnTo>
                      <a:lnTo>
                        <a:pt x="28" y="64"/>
                      </a:lnTo>
                      <a:lnTo>
                        <a:pt x="23" y="69"/>
                      </a:lnTo>
                      <a:lnTo>
                        <a:pt x="20" y="73"/>
                      </a:lnTo>
                      <a:lnTo>
                        <a:pt x="19" y="78"/>
                      </a:lnTo>
                      <a:lnTo>
                        <a:pt x="14" y="83"/>
                      </a:lnTo>
                      <a:lnTo>
                        <a:pt x="12" y="89"/>
                      </a:lnTo>
                      <a:lnTo>
                        <a:pt x="9" y="94"/>
                      </a:lnTo>
                      <a:lnTo>
                        <a:pt x="8" y="98"/>
                      </a:lnTo>
                      <a:lnTo>
                        <a:pt x="6" y="103"/>
                      </a:lnTo>
                      <a:lnTo>
                        <a:pt x="3" y="108"/>
                      </a:lnTo>
                      <a:lnTo>
                        <a:pt x="2" y="112"/>
                      </a:lnTo>
                      <a:lnTo>
                        <a:pt x="0" y="117"/>
                      </a:lnTo>
                      <a:lnTo>
                        <a:pt x="5" y="115"/>
                      </a:lnTo>
                      <a:lnTo>
                        <a:pt x="8" y="111"/>
                      </a:lnTo>
                      <a:lnTo>
                        <a:pt x="12" y="108"/>
                      </a:lnTo>
                      <a:lnTo>
                        <a:pt x="17" y="105"/>
                      </a:lnTo>
                      <a:lnTo>
                        <a:pt x="22" y="101"/>
                      </a:lnTo>
                      <a:lnTo>
                        <a:pt x="26" y="100"/>
                      </a:lnTo>
                      <a:lnTo>
                        <a:pt x="31" y="97"/>
                      </a:lnTo>
                      <a:lnTo>
                        <a:pt x="34" y="92"/>
                      </a:lnTo>
                      <a:lnTo>
                        <a:pt x="37" y="87"/>
                      </a:lnTo>
                      <a:lnTo>
                        <a:pt x="42" y="84"/>
                      </a:lnTo>
                      <a:lnTo>
                        <a:pt x="47" y="78"/>
                      </a:lnTo>
                      <a:lnTo>
                        <a:pt x="51" y="73"/>
                      </a:lnTo>
                      <a:lnTo>
                        <a:pt x="56" y="69"/>
                      </a:lnTo>
                      <a:lnTo>
                        <a:pt x="61" y="66"/>
                      </a:lnTo>
                      <a:lnTo>
                        <a:pt x="64" y="61"/>
                      </a:lnTo>
                      <a:lnTo>
                        <a:pt x="68" y="58"/>
                      </a:lnTo>
                      <a:lnTo>
                        <a:pt x="73" y="55"/>
                      </a:lnTo>
                      <a:lnTo>
                        <a:pt x="79" y="50"/>
                      </a:lnTo>
                      <a:lnTo>
                        <a:pt x="86" y="44"/>
                      </a:lnTo>
                      <a:lnTo>
                        <a:pt x="90" y="41"/>
                      </a:lnTo>
                      <a:lnTo>
                        <a:pt x="96" y="37"/>
                      </a:lnTo>
                      <a:lnTo>
                        <a:pt x="101" y="34"/>
                      </a:lnTo>
                      <a:lnTo>
                        <a:pt x="107" y="30"/>
                      </a:lnTo>
                      <a:lnTo>
                        <a:pt x="112" y="27"/>
                      </a:lnTo>
                      <a:lnTo>
                        <a:pt x="117" y="25"/>
                      </a:lnTo>
                      <a:lnTo>
                        <a:pt x="121" y="23"/>
                      </a:lnTo>
                      <a:lnTo>
                        <a:pt x="126" y="27"/>
                      </a:lnTo>
                      <a:lnTo>
                        <a:pt x="129" y="33"/>
                      </a:lnTo>
                      <a:lnTo>
                        <a:pt x="134" y="36"/>
                      </a:lnTo>
                      <a:lnTo>
                        <a:pt x="135" y="41"/>
                      </a:lnTo>
                      <a:lnTo>
                        <a:pt x="138" y="45"/>
                      </a:lnTo>
                      <a:lnTo>
                        <a:pt x="141" y="50"/>
                      </a:lnTo>
                      <a:lnTo>
                        <a:pt x="145" y="55"/>
                      </a:lnTo>
                      <a:lnTo>
                        <a:pt x="148" y="59"/>
                      </a:lnTo>
                      <a:lnTo>
                        <a:pt x="152" y="64"/>
                      </a:lnTo>
                      <a:lnTo>
                        <a:pt x="155" y="69"/>
                      </a:lnTo>
                      <a:lnTo>
                        <a:pt x="159" y="73"/>
                      </a:lnTo>
                      <a:lnTo>
                        <a:pt x="162" y="78"/>
                      </a:lnTo>
                      <a:lnTo>
                        <a:pt x="165" y="83"/>
                      </a:lnTo>
                      <a:lnTo>
                        <a:pt x="168" y="87"/>
                      </a:lnTo>
                      <a:lnTo>
                        <a:pt x="171" y="92"/>
                      </a:lnTo>
                      <a:lnTo>
                        <a:pt x="174" y="97"/>
                      </a:lnTo>
                      <a:lnTo>
                        <a:pt x="177" y="101"/>
                      </a:lnTo>
                      <a:lnTo>
                        <a:pt x="179" y="106"/>
                      </a:lnTo>
                      <a:lnTo>
                        <a:pt x="182" y="111"/>
                      </a:lnTo>
                      <a:lnTo>
                        <a:pt x="185" y="115"/>
                      </a:lnTo>
                      <a:lnTo>
                        <a:pt x="180" y="72"/>
                      </a:lnTo>
                    </a:path>
                  </a:pathLst>
                </a:custGeom>
                <a:solidFill>
                  <a:srgbClr val="00CC00"/>
                </a:solidFill>
                <a:ln w="12700" cap="rnd">
                  <a:solidFill>
                    <a:srgbClr val="00CC00"/>
                  </a:solidFill>
                  <a:round/>
                  <a:headEnd/>
                  <a:tailEnd/>
                </a:ln>
              </p:spPr>
              <p:txBody>
                <a:bodyPr/>
                <a:lstStyle/>
                <a:p>
                  <a:endParaRPr lang="en-US"/>
                </a:p>
              </p:txBody>
            </p:sp>
            <p:sp>
              <p:nvSpPr>
                <p:cNvPr id="3148" name="Freeform 980"/>
                <p:cNvSpPr>
                  <a:spLocks/>
                </p:cNvSpPr>
                <p:nvPr/>
              </p:nvSpPr>
              <p:spPr bwMode="auto">
                <a:xfrm>
                  <a:off x="4081" y="2002"/>
                  <a:ext cx="110" cy="70"/>
                </a:xfrm>
                <a:custGeom>
                  <a:avLst/>
                  <a:gdLst>
                    <a:gd name="T0" fmla="*/ 10 w 110"/>
                    <a:gd name="T1" fmla="*/ 39 h 70"/>
                    <a:gd name="T2" fmla="*/ 14 w 110"/>
                    <a:gd name="T3" fmla="*/ 33 h 70"/>
                    <a:gd name="T4" fmla="*/ 16 w 110"/>
                    <a:gd name="T5" fmla="*/ 28 h 70"/>
                    <a:gd name="T6" fmla="*/ 19 w 110"/>
                    <a:gd name="T7" fmla="*/ 21 h 70"/>
                    <a:gd name="T8" fmla="*/ 24 w 110"/>
                    <a:gd name="T9" fmla="*/ 15 h 70"/>
                    <a:gd name="T10" fmla="*/ 27 w 110"/>
                    <a:gd name="T11" fmla="*/ 9 h 70"/>
                    <a:gd name="T12" fmla="*/ 31 w 110"/>
                    <a:gd name="T13" fmla="*/ 4 h 70"/>
                    <a:gd name="T14" fmla="*/ 37 w 110"/>
                    <a:gd name="T15" fmla="*/ 0 h 70"/>
                    <a:gd name="T16" fmla="*/ 42 w 110"/>
                    <a:gd name="T17" fmla="*/ 0 h 70"/>
                    <a:gd name="T18" fmla="*/ 48 w 110"/>
                    <a:gd name="T19" fmla="*/ 0 h 70"/>
                    <a:gd name="T20" fmla="*/ 54 w 110"/>
                    <a:gd name="T21" fmla="*/ 2 h 70"/>
                    <a:gd name="T22" fmla="*/ 60 w 110"/>
                    <a:gd name="T23" fmla="*/ 5 h 70"/>
                    <a:gd name="T24" fmla="*/ 68 w 110"/>
                    <a:gd name="T25" fmla="*/ 12 h 70"/>
                    <a:gd name="T26" fmla="*/ 74 w 110"/>
                    <a:gd name="T27" fmla="*/ 17 h 70"/>
                    <a:gd name="T28" fmla="*/ 79 w 110"/>
                    <a:gd name="T29" fmla="*/ 21 h 70"/>
                    <a:gd name="T30" fmla="*/ 83 w 110"/>
                    <a:gd name="T31" fmla="*/ 27 h 70"/>
                    <a:gd name="T32" fmla="*/ 89 w 110"/>
                    <a:gd name="T33" fmla="*/ 32 h 70"/>
                    <a:gd name="T34" fmla="*/ 93 w 110"/>
                    <a:gd name="T35" fmla="*/ 38 h 70"/>
                    <a:gd name="T36" fmla="*/ 97 w 110"/>
                    <a:gd name="T37" fmla="*/ 43 h 70"/>
                    <a:gd name="T38" fmla="*/ 101 w 110"/>
                    <a:gd name="T39" fmla="*/ 49 h 70"/>
                    <a:gd name="T40" fmla="*/ 104 w 110"/>
                    <a:gd name="T41" fmla="*/ 55 h 70"/>
                    <a:gd name="T42" fmla="*/ 105 w 110"/>
                    <a:gd name="T43" fmla="*/ 61 h 70"/>
                    <a:gd name="T44" fmla="*/ 108 w 110"/>
                    <a:gd name="T45" fmla="*/ 66 h 70"/>
                    <a:gd name="T46" fmla="*/ 106 w 110"/>
                    <a:gd name="T47" fmla="*/ 68 h 70"/>
                    <a:gd name="T48" fmla="*/ 102 w 110"/>
                    <a:gd name="T49" fmla="*/ 63 h 70"/>
                    <a:gd name="T50" fmla="*/ 96 w 110"/>
                    <a:gd name="T51" fmla="*/ 60 h 70"/>
                    <a:gd name="T52" fmla="*/ 91 w 110"/>
                    <a:gd name="T53" fmla="*/ 57 h 70"/>
                    <a:gd name="T54" fmla="*/ 87 w 110"/>
                    <a:gd name="T55" fmla="*/ 52 h 70"/>
                    <a:gd name="T56" fmla="*/ 82 w 110"/>
                    <a:gd name="T57" fmla="*/ 46 h 70"/>
                    <a:gd name="T58" fmla="*/ 76 w 110"/>
                    <a:gd name="T59" fmla="*/ 40 h 70"/>
                    <a:gd name="T60" fmla="*/ 71 w 110"/>
                    <a:gd name="T61" fmla="*/ 36 h 70"/>
                    <a:gd name="T62" fmla="*/ 66 w 110"/>
                    <a:gd name="T63" fmla="*/ 32 h 70"/>
                    <a:gd name="T64" fmla="*/ 59 w 110"/>
                    <a:gd name="T65" fmla="*/ 26 h 70"/>
                    <a:gd name="T66" fmla="*/ 52 w 110"/>
                    <a:gd name="T67" fmla="*/ 22 h 70"/>
                    <a:gd name="T68" fmla="*/ 46 w 110"/>
                    <a:gd name="T69" fmla="*/ 17 h 70"/>
                    <a:gd name="T70" fmla="*/ 40 w 110"/>
                    <a:gd name="T71" fmla="*/ 15 h 70"/>
                    <a:gd name="T72" fmla="*/ 35 w 110"/>
                    <a:gd name="T73" fmla="*/ 16 h 70"/>
                    <a:gd name="T74" fmla="*/ 30 w 110"/>
                    <a:gd name="T75" fmla="*/ 21 h 70"/>
                    <a:gd name="T76" fmla="*/ 27 w 110"/>
                    <a:gd name="T77" fmla="*/ 27 h 70"/>
                    <a:gd name="T78" fmla="*/ 24 w 110"/>
                    <a:gd name="T79" fmla="*/ 32 h 70"/>
                    <a:gd name="T80" fmla="*/ 19 w 110"/>
                    <a:gd name="T81" fmla="*/ 38 h 70"/>
                    <a:gd name="T82" fmla="*/ 16 w 110"/>
                    <a:gd name="T83" fmla="*/ 43 h 70"/>
                    <a:gd name="T84" fmla="*/ 12 w 110"/>
                    <a:gd name="T85" fmla="*/ 49 h 70"/>
                    <a:gd name="T86" fmla="*/ 8 w 110"/>
                    <a:gd name="T87" fmla="*/ 54 h 70"/>
                    <a:gd name="T88" fmla="*/ 5 w 110"/>
                    <a:gd name="T89" fmla="*/ 60 h 70"/>
                    <a:gd name="T90" fmla="*/ 2 w 110"/>
                    <a:gd name="T91" fmla="*/ 65 h 70"/>
                    <a:gd name="T92" fmla="*/ 3 w 110"/>
                    <a:gd name="T93" fmla="*/ 42 h 7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10"/>
                    <a:gd name="T142" fmla="*/ 0 h 70"/>
                    <a:gd name="T143" fmla="*/ 110 w 110"/>
                    <a:gd name="T144" fmla="*/ 70 h 7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10" h="70">
                      <a:moveTo>
                        <a:pt x="8" y="41"/>
                      </a:moveTo>
                      <a:lnTo>
                        <a:pt x="10" y="39"/>
                      </a:lnTo>
                      <a:lnTo>
                        <a:pt x="12" y="36"/>
                      </a:lnTo>
                      <a:lnTo>
                        <a:pt x="14" y="33"/>
                      </a:lnTo>
                      <a:lnTo>
                        <a:pt x="15" y="30"/>
                      </a:lnTo>
                      <a:lnTo>
                        <a:pt x="16" y="28"/>
                      </a:lnTo>
                      <a:lnTo>
                        <a:pt x="17" y="25"/>
                      </a:lnTo>
                      <a:lnTo>
                        <a:pt x="19" y="21"/>
                      </a:lnTo>
                      <a:lnTo>
                        <a:pt x="21" y="18"/>
                      </a:lnTo>
                      <a:lnTo>
                        <a:pt x="24" y="15"/>
                      </a:lnTo>
                      <a:lnTo>
                        <a:pt x="26" y="12"/>
                      </a:lnTo>
                      <a:lnTo>
                        <a:pt x="27" y="9"/>
                      </a:lnTo>
                      <a:lnTo>
                        <a:pt x="30" y="6"/>
                      </a:lnTo>
                      <a:lnTo>
                        <a:pt x="31" y="4"/>
                      </a:lnTo>
                      <a:lnTo>
                        <a:pt x="34" y="2"/>
                      </a:lnTo>
                      <a:lnTo>
                        <a:pt x="37" y="0"/>
                      </a:lnTo>
                      <a:lnTo>
                        <a:pt x="39" y="0"/>
                      </a:lnTo>
                      <a:lnTo>
                        <a:pt x="42" y="0"/>
                      </a:lnTo>
                      <a:lnTo>
                        <a:pt x="45" y="0"/>
                      </a:lnTo>
                      <a:lnTo>
                        <a:pt x="48" y="0"/>
                      </a:lnTo>
                      <a:lnTo>
                        <a:pt x="50" y="0"/>
                      </a:lnTo>
                      <a:lnTo>
                        <a:pt x="54" y="2"/>
                      </a:lnTo>
                      <a:lnTo>
                        <a:pt x="57" y="4"/>
                      </a:lnTo>
                      <a:lnTo>
                        <a:pt x="60" y="5"/>
                      </a:lnTo>
                      <a:lnTo>
                        <a:pt x="62" y="7"/>
                      </a:lnTo>
                      <a:lnTo>
                        <a:pt x="68" y="12"/>
                      </a:lnTo>
                      <a:lnTo>
                        <a:pt x="71" y="14"/>
                      </a:lnTo>
                      <a:lnTo>
                        <a:pt x="74" y="17"/>
                      </a:lnTo>
                      <a:lnTo>
                        <a:pt x="76" y="19"/>
                      </a:lnTo>
                      <a:lnTo>
                        <a:pt x="79" y="21"/>
                      </a:lnTo>
                      <a:lnTo>
                        <a:pt x="82" y="24"/>
                      </a:lnTo>
                      <a:lnTo>
                        <a:pt x="83" y="27"/>
                      </a:lnTo>
                      <a:lnTo>
                        <a:pt x="86" y="29"/>
                      </a:lnTo>
                      <a:lnTo>
                        <a:pt x="89" y="32"/>
                      </a:lnTo>
                      <a:lnTo>
                        <a:pt x="92" y="35"/>
                      </a:lnTo>
                      <a:lnTo>
                        <a:pt x="93" y="38"/>
                      </a:lnTo>
                      <a:lnTo>
                        <a:pt x="95" y="40"/>
                      </a:lnTo>
                      <a:lnTo>
                        <a:pt x="97" y="43"/>
                      </a:lnTo>
                      <a:lnTo>
                        <a:pt x="98" y="46"/>
                      </a:lnTo>
                      <a:lnTo>
                        <a:pt x="101" y="49"/>
                      </a:lnTo>
                      <a:lnTo>
                        <a:pt x="102" y="52"/>
                      </a:lnTo>
                      <a:lnTo>
                        <a:pt x="104" y="55"/>
                      </a:lnTo>
                      <a:lnTo>
                        <a:pt x="104" y="58"/>
                      </a:lnTo>
                      <a:lnTo>
                        <a:pt x="105" y="61"/>
                      </a:lnTo>
                      <a:lnTo>
                        <a:pt x="107" y="63"/>
                      </a:lnTo>
                      <a:lnTo>
                        <a:pt x="108" y="66"/>
                      </a:lnTo>
                      <a:lnTo>
                        <a:pt x="109" y="69"/>
                      </a:lnTo>
                      <a:lnTo>
                        <a:pt x="106" y="68"/>
                      </a:lnTo>
                      <a:lnTo>
                        <a:pt x="104" y="65"/>
                      </a:lnTo>
                      <a:lnTo>
                        <a:pt x="102" y="63"/>
                      </a:lnTo>
                      <a:lnTo>
                        <a:pt x="99" y="62"/>
                      </a:lnTo>
                      <a:lnTo>
                        <a:pt x="96" y="60"/>
                      </a:lnTo>
                      <a:lnTo>
                        <a:pt x="93" y="59"/>
                      </a:lnTo>
                      <a:lnTo>
                        <a:pt x="91" y="57"/>
                      </a:lnTo>
                      <a:lnTo>
                        <a:pt x="89" y="54"/>
                      </a:lnTo>
                      <a:lnTo>
                        <a:pt x="87" y="52"/>
                      </a:lnTo>
                      <a:lnTo>
                        <a:pt x="84" y="50"/>
                      </a:lnTo>
                      <a:lnTo>
                        <a:pt x="82" y="46"/>
                      </a:lnTo>
                      <a:lnTo>
                        <a:pt x="79" y="43"/>
                      </a:lnTo>
                      <a:lnTo>
                        <a:pt x="76" y="40"/>
                      </a:lnTo>
                      <a:lnTo>
                        <a:pt x="73" y="39"/>
                      </a:lnTo>
                      <a:lnTo>
                        <a:pt x="71" y="36"/>
                      </a:lnTo>
                      <a:lnTo>
                        <a:pt x="69" y="34"/>
                      </a:lnTo>
                      <a:lnTo>
                        <a:pt x="66" y="32"/>
                      </a:lnTo>
                      <a:lnTo>
                        <a:pt x="62" y="29"/>
                      </a:lnTo>
                      <a:lnTo>
                        <a:pt x="59" y="26"/>
                      </a:lnTo>
                      <a:lnTo>
                        <a:pt x="56" y="24"/>
                      </a:lnTo>
                      <a:lnTo>
                        <a:pt x="52" y="22"/>
                      </a:lnTo>
                      <a:lnTo>
                        <a:pt x="49" y="20"/>
                      </a:lnTo>
                      <a:lnTo>
                        <a:pt x="46" y="17"/>
                      </a:lnTo>
                      <a:lnTo>
                        <a:pt x="43" y="16"/>
                      </a:lnTo>
                      <a:lnTo>
                        <a:pt x="40" y="15"/>
                      </a:lnTo>
                      <a:lnTo>
                        <a:pt x="38" y="14"/>
                      </a:lnTo>
                      <a:lnTo>
                        <a:pt x="35" y="16"/>
                      </a:lnTo>
                      <a:lnTo>
                        <a:pt x="33" y="19"/>
                      </a:lnTo>
                      <a:lnTo>
                        <a:pt x="30" y="21"/>
                      </a:lnTo>
                      <a:lnTo>
                        <a:pt x="29" y="24"/>
                      </a:lnTo>
                      <a:lnTo>
                        <a:pt x="27" y="27"/>
                      </a:lnTo>
                      <a:lnTo>
                        <a:pt x="26" y="29"/>
                      </a:lnTo>
                      <a:lnTo>
                        <a:pt x="24" y="32"/>
                      </a:lnTo>
                      <a:lnTo>
                        <a:pt x="22" y="35"/>
                      </a:lnTo>
                      <a:lnTo>
                        <a:pt x="19" y="38"/>
                      </a:lnTo>
                      <a:lnTo>
                        <a:pt x="17" y="40"/>
                      </a:lnTo>
                      <a:lnTo>
                        <a:pt x="16" y="43"/>
                      </a:lnTo>
                      <a:lnTo>
                        <a:pt x="14" y="46"/>
                      </a:lnTo>
                      <a:lnTo>
                        <a:pt x="12" y="49"/>
                      </a:lnTo>
                      <a:lnTo>
                        <a:pt x="10" y="52"/>
                      </a:lnTo>
                      <a:lnTo>
                        <a:pt x="8" y="54"/>
                      </a:lnTo>
                      <a:lnTo>
                        <a:pt x="6" y="57"/>
                      </a:lnTo>
                      <a:lnTo>
                        <a:pt x="5" y="60"/>
                      </a:lnTo>
                      <a:lnTo>
                        <a:pt x="4" y="63"/>
                      </a:lnTo>
                      <a:lnTo>
                        <a:pt x="2" y="65"/>
                      </a:lnTo>
                      <a:lnTo>
                        <a:pt x="0" y="68"/>
                      </a:lnTo>
                      <a:lnTo>
                        <a:pt x="3" y="42"/>
                      </a:lnTo>
                    </a:path>
                  </a:pathLst>
                </a:custGeom>
                <a:solidFill>
                  <a:srgbClr val="00CC00"/>
                </a:solidFill>
                <a:ln w="12700" cap="rnd">
                  <a:solidFill>
                    <a:srgbClr val="00CC00"/>
                  </a:solidFill>
                  <a:round/>
                  <a:headEnd/>
                  <a:tailEnd/>
                </a:ln>
              </p:spPr>
              <p:txBody>
                <a:bodyPr/>
                <a:lstStyle/>
                <a:p>
                  <a:endParaRPr lang="en-US"/>
                </a:p>
              </p:txBody>
            </p:sp>
            <p:sp>
              <p:nvSpPr>
                <p:cNvPr id="3149" name="Freeform 981"/>
                <p:cNvSpPr>
                  <a:spLocks/>
                </p:cNvSpPr>
                <p:nvPr/>
              </p:nvSpPr>
              <p:spPr bwMode="auto">
                <a:xfrm>
                  <a:off x="3918" y="2049"/>
                  <a:ext cx="152" cy="95"/>
                </a:xfrm>
                <a:custGeom>
                  <a:avLst/>
                  <a:gdLst>
                    <a:gd name="T0" fmla="*/ 137 w 152"/>
                    <a:gd name="T1" fmla="*/ 53 h 95"/>
                    <a:gd name="T2" fmla="*/ 132 w 152"/>
                    <a:gd name="T3" fmla="*/ 45 h 95"/>
                    <a:gd name="T4" fmla="*/ 128 w 152"/>
                    <a:gd name="T5" fmla="*/ 38 h 95"/>
                    <a:gd name="T6" fmla="*/ 124 w 152"/>
                    <a:gd name="T7" fmla="*/ 29 h 95"/>
                    <a:gd name="T8" fmla="*/ 118 w 152"/>
                    <a:gd name="T9" fmla="*/ 20 h 95"/>
                    <a:gd name="T10" fmla="*/ 113 w 152"/>
                    <a:gd name="T11" fmla="*/ 13 h 95"/>
                    <a:gd name="T12" fmla="*/ 108 w 152"/>
                    <a:gd name="T13" fmla="*/ 5 h 95"/>
                    <a:gd name="T14" fmla="*/ 100 w 152"/>
                    <a:gd name="T15" fmla="*/ 0 h 95"/>
                    <a:gd name="T16" fmla="*/ 93 w 152"/>
                    <a:gd name="T17" fmla="*/ 0 h 95"/>
                    <a:gd name="T18" fmla="*/ 85 w 152"/>
                    <a:gd name="T19" fmla="*/ 0 h 95"/>
                    <a:gd name="T20" fmla="*/ 76 w 152"/>
                    <a:gd name="T21" fmla="*/ 3 h 95"/>
                    <a:gd name="T22" fmla="*/ 69 w 152"/>
                    <a:gd name="T23" fmla="*/ 6 h 95"/>
                    <a:gd name="T24" fmla="*/ 57 w 152"/>
                    <a:gd name="T25" fmla="*/ 16 h 95"/>
                    <a:gd name="T26" fmla="*/ 48 w 152"/>
                    <a:gd name="T27" fmla="*/ 23 h 95"/>
                    <a:gd name="T28" fmla="*/ 42 w 152"/>
                    <a:gd name="T29" fmla="*/ 29 h 95"/>
                    <a:gd name="T30" fmla="*/ 36 w 152"/>
                    <a:gd name="T31" fmla="*/ 36 h 95"/>
                    <a:gd name="T32" fmla="*/ 28 w 152"/>
                    <a:gd name="T33" fmla="*/ 44 h 95"/>
                    <a:gd name="T34" fmla="*/ 23 w 152"/>
                    <a:gd name="T35" fmla="*/ 51 h 95"/>
                    <a:gd name="T36" fmla="*/ 16 w 152"/>
                    <a:gd name="T37" fmla="*/ 59 h 95"/>
                    <a:gd name="T38" fmla="*/ 11 w 152"/>
                    <a:gd name="T39" fmla="*/ 66 h 95"/>
                    <a:gd name="T40" fmla="*/ 8 w 152"/>
                    <a:gd name="T41" fmla="*/ 75 h 95"/>
                    <a:gd name="T42" fmla="*/ 5 w 152"/>
                    <a:gd name="T43" fmla="*/ 83 h 95"/>
                    <a:gd name="T44" fmla="*/ 1 w 152"/>
                    <a:gd name="T45" fmla="*/ 90 h 95"/>
                    <a:gd name="T46" fmla="*/ 4 w 152"/>
                    <a:gd name="T47" fmla="*/ 93 h 95"/>
                    <a:gd name="T48" fmla="*/ 10 w 152"/>
                    <a:gd name="T49" fmla="*/ 86 h 95"/>
                    <a:gd name="T50" fmla="*/ 18 w 152"/>
                    <a:gd name="T51" fmla="*/ 81 h 95"/>
                    <a:gd name="T52" fmla="*/ 25 w 152"/>
                    <a:gd name="T53" fmla="*/ 78 h 95"/>
                    <a:gd name="T54" fmla="*/ 30 w 152"/>
                    <a:gd name="T55" fmla="*/ 70 h 95"/>
                    <a:gd name="T56" fmla="*/ 38 w 152"/>
                    <a:gd name="T57" fmla="*/ 63 h 95"/>
                    <a:gd name="T58" fmla="*/ 46 w 152"/>
                    <a:gd name="T59" fmla="*/ 55 h 95"/>
                    <a:gd name="T60" fmla="*/ 52 w 152"/>
                    <a:gd name="T61" fmla="*/ 49 h 95"/>
                    <a:gd name="T62" fmla="*/ 60 w 152"/>
                    <a:gd name="T63" fmla="*/ 44 h 95"/>
                    <a:gd name="T64" fmla="*/ 70 w 152"/>
                    <a:gd name="T65" fmla="*/ 35 h 95"/>
                    <a:gd name="T66" fmla="*/ 79 w 152"/>
                    <a:gd name="T67" fmla="*/ 30 h 95"/>
                    <a:gd name="T68" fmla="*/ 88 w 152"/>
                    <a:gd name="T69" fmla="*/ 24 h 95"/>
                    <a:gd name="T70" fmla="*/ 95 w 152"/>
                    <a:gd name="T71" fmla="*/ 20 h 95"/>
                    <a:gd name="T72" fmla="*/ 103 w 152"/>
                    <a:gd name="T73" fmla="*/ 21 h 95"/>
                    <a:gd name="T74" fmla="*/ 109 w 152"/>
                    <a:gd name="T75" fmla="*/ 29 h 95"/>
                    <a:gd name="T76" fmla="*/ 113 w 152"/>
                    <a:gd name="T77" fmla="*/ 36 h 95"/>
                    <a:gd name="T78" fmla="*/ 118 w 152"/>
                    <a:gd name="T79" fmla="*/ 44 h 95"/>
                    <a:gd name="T80" fmla="*/ 124 w 152"/>
                    <a:gd name="T81" fmla="*/ 51 h 95"/>
                    <a:gd name="T82" fmla="*/ 129 w 152"/>
                    <a:gd name="T83" fmla="*/ 59 h 95"/>
                    <a:gd name="T84" fmla="*/ 135 w 152"/>
                    <a:gd name="T85" fmla="*/ 66 h 95"/>
                    <a:gd name="T86" fmla="*/ 140 w 152"/>
                    <a:gd name="T87" fmla="*/ 74 h 95"/>
                    <a:gd name="T88" fmla="*/ 145 w 152"/>
                    <a:gd name="T89" fmla="*/ 81 h 95"/>
                    <a:gd name="T90" fmla="*/ 148 w 152"/>
                    <a:gd name="T91" fmla="*/ 89 h 95"/>
                    <a:gd name="T92" fmla="*/ 147 w 152"/>
                    <a:gd name="T93" fmla="*/ 58 h 9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52"/>
                    <a:gd name="T142" fmla="*/ 0 h 95"/>
                    <a:gd name="T143" fmla="*/ 152 w 152"/>
                    <a:gd name="T144" fmla="*/ 95 h 95"/>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52" h="95">
                      <a:moveTo>
                        <a:pt x="140" y="56"/>
                      </a:moveTo>
                      <a:lnTo>
                        <a:pt x="137" y="53"/>
                      </a:lnTo>
                      <a:lnTo>
                        <a:pt x="135" y="49"/>
                      </a:lnTo>
                      <a:lnTo>
                        <a:pt x="132" y="45"/>
                      </a:lnTo>
                      <a:lnTo>
                        <a:pt x="131" y="41"/>
                      </a:lnTo>
                      <a:lnTo>
                        <a:pt x="128" y="38"/>
                      </a:lnTo>
                      <a:lnTo>
                        <a:pt x="127" y="34"/>
                      </a:lnTo>
                      <a:lnTo>
                        <a:pt x="124" y="29"/>
                      </a:lnTo>
                      <a:lnTo>
                        <a:pt x="122" y="25"/>
                      </a:lnTo>
                      <a:lnTo>
                        <a:pt x="118" y="20"/>
                      </a:lnTo>
                      <a:lnTo>
                        <a:pt x="115" y="16"/>
                      </a:lnTo>
                      <a:lnTo>
                        <a:pt x="113" y="13"/>
                      </a:lnTo>
                      <a:lnTo>
                        <a:pt x="109" y="9"/>
                      </a:lnTo>
                      <a:lnTo>
                        <a:pt x="108" y="5"/>
                      </a:lnTo>
                      <a:lnTo>
                        <a:pt x="104" y="3"/>
                      </a:lnTo>
                      <a:lnTo>
                        <a:pt x="100" y="0"/>
                      </a:lnTo>
                      <a:lnTo>
                        <a:pt x="96" y="0"/>
                      </a:lnTo>
                      <a:lnTo>
                        <a:pt x="93" y="0"/>
                      </a:lnTo>
                      <a:lnTo>
                        <a:pt x="89" y="0"/>
                      </a:lnTo>
                      <a:lnTo>
                        <a:pt x="85" y="0"/>
                      </a:lnTo>
                      <a:lnTo>
                        <a:pt x="81" y="0"/>
                      </a:lnTo>
                      <a:lnTo>
                        <a:pt x="76" y="3"/>
                      </a:lnTo>
                      <a:lnTo>
                        <a:pt x="72" y="5"/>
                      </a:lnTo>
                      <a:lnTo>
                        <a:pt x="69" y="6"/>
                      </a:lnTo>
                      <a:lnTo>
                        <a:pt x="65" y="10"/>
                      </a:lnTo>
                      <a:lnTo>
                        <a:pt x="57" y="16"/>
                      </a:lnTo>
                      <a:lnTo>
                        <a:pt x="53" y="19"/>
                      </a:lnTo>
                      <a:lnTo>
                        <a:pt x="48" y="23"/>
                      </a:lnTo>
                      <a:lnTo>
                        <a:pt x="46" y="26"/>
                      </a:lnTo>
                      <a:lnTo>
                        <a:pt x="42" y="29"/>
                      </a:lnTo>
                      <a:lnTo>
                        <a:pt x="38" y="33"/>
                      </a:lnTo>
                      <a:lnTo>
                        <a:pt x="36" y="36"/>
                      </a:lnTo>
                      <a:lnTo>
                        <a:pt x="32" y="40"/>
                      </a:lnTo>
                      <a:lnTo>
                        <a:pt x="28" y="44"/>
                      </a:lnTo>
                      <a:lnTo>
                        <a:pt x="24" y="48"/>
                      </a:lnTo>
                      <a:lnTo>
                        <a:pt x="23" y="51"/>
                      </a:lnTo>
                      <a:lnTo>
                        <a:pt x="19" y="55"/>
                      </a:lnTo>
                      <a:lnTo>
                        <a:pt x="16" y="59"/>
                      </a:lnTo>
                      <a:lnTo>
                        <a:pt x="15" y="63"/>
                      </a:lnTo>
                      <a:lnTo>
                        <a:pt x="11" y="66"/>
                      </a:lnTo>
                      <a:lnTo>
                        <a:pt x="10" y="71"/>
                      </a:lnTo>
                      <a:lnTo>
                        <a:pt x="8" y="75"/>
                      </a:lnTo>
                      <a:lnTo>
                        <a:pt x="6" y="79"/>
                      </a:lnTo>
                      <a:lnTo>
                        <a:pt x="5" y="83"/>
                      </a:lnTo>
                      <a:lnTo>
                        <a:pt x="3" y="86"/>
                      </a:lnTo>
                      <a:lnTo>
                        <a:pt x="1" y="90"/>
                      </a:lnTo>
                      <a:lnTo>
                        <a:pt x="0" y="94"/>
                      </a:lnTo>
                      <a:lnTo>
                        <a:pt x="4" y="93"/>
                      </a:lnTo>
                      <a:lnTo>
                        <a:pt x="6" y="89"/>
                      </a:lnTo>
                      <a:lnTo>
                        <a:pt x="10" y="86"/>
                      </a:lnTo>
                      <a:lnTo>
                        <a:pt x="14" y="84"/>
                      </a:lnTo>
                      <a:lnTo>
                        <a:pt x="18" y="81"/>
                      </a:lnTo>
                      <a:lnTo>
                        <a:pt x="22" y="80"/>
                      </a:lnTo>
                      <a:lnTo>
                        <a:pt x="25" y="78"/>
                      </a:lnTo>
                      <a:lnTo>
                        <a:pt x="28" y="74"/>
                      </a:lnTo>
                      <a:lnTo>
                        <a:pt x="30" y="70"/>
                      </a:lnTo>
                      <a:lnTo>
                        <a:pt x="34" y="68"/>
                      </a:lnTo>
                      <a:lnTo>
                        <a:pt x="38" y="63"/>
                      </a:lnTo>
                      <a:lnTo>
                        <a:pt x="42" y="59"/>
                      </a:lnTo>
                      <a:lnTo>
                        <a:pt x="46" y="55"/>
                      </a:lnTo>
                      <a:lnTo>
                        <a:pt x="49" y="53"/>
                      </a:lnTo>
                      <a:lnTo>
                        <a:pt x="52" y="49"/>
                      </a:lnTo>
                      <a:lnTo>
                        <a:pt x="56" y="46"/>
                      </a:lnTo>
                      <a:lnTo>
                        <a:pt x="60" y="44"/>
                      </a:lnTo>
                      <a:lnTo>
                        <a:pt x="65" y="40"/>
                      </a:lnTo>
                      <a:lnTo>
                        <a:pt x="70" y="35"/>
                      </a:lnTo>
                      <a:lnTo>
                        <a:pt x="74" y="33"/>
                      </a:lnTo>
                      <a:lnTo>
                        <a:pt x="79" y="30"/>
                      </a:lnTo>
                      <a:lnTo>
                        <a:pt x="82" y="28"/>
                      </a:lnTo>
                      <a:lnTo>
                        <a:pt x="88" y="24"/>
                      </a:lnTo>
                      <a:lnTo>
                        <a:pt x="91" y="21"/>
                      </a:lnTo>
                      <a:lnTo>
                        <a:pt x="95" y="20"/>
                      </a:lnTo>
                      <a:lnTo>
                        <a:pt x="99" y="19"/>
                      </a:lnTo>
                      <a:lnTo>
                        <a:pt x="103" y="21"/>
                      </a:lnTo>
                      <a:lnTo>
                        <a:pt x="105" y="26"/>
                      </a:lnTo>
                      <a:lnTo>
                        <a:pt x="109" y="29"/>
                      </a:lnTo>
                      <a:lnTo>
                        <a:pt x="110" y="33"/>
                      </a:lnTo>
                      <a:lnTo>
                        <a:pt x="113" y="36"/>
                      </a:lnTo>
                      <a:lnTo>
                        <a:pt x="115" y="40"/>
                      </a:lnTo>
                      <a:lnTo>
                        <a:pt x="118" y="44"/>
                      </a:lnTo>
                      <a:lnTo>
                        <a:pt x="121" y="48"/>
                      </a:lnTo>
                      <a:lnTo>
                        <a:pt x="124" y="51"/>
                      </a:lnTo>
                      <a:lnTo>
                        <a:pt x="127" y="55"/>
                      </a:lnTo>
                      <a:lnTo>
                        <a:pt x="129" y="59"/>
                      </a:lnTo>
                      <a:lnTo>
                        <a:pt x="132" y="63"/>
                      </a:lnTo>
                      <a:lnTo>
                        <a:pt x="135" y="66"/>
                      </a:lnTo>
                      <a:lnTo>
                        <a:pt x="137" y="70"/>
                      </a:lnTo>
                      <a:lnTo>
                        <a:pt x="140" y="74"/>
                      </a:lnTo>
                      <a:lnTo>
                        <a:pt x="142" y="78"/>
                      </a:lnTo>
                      <a:lnTo>
                        <a:pt x="145" y="81"/>
                      </a:lnTo>
                      <a:lnTo>
                        <a:pt x="146" y="85"/>
                      </a:lnTo>
                      <a:lnTo>
                        <a:pt x="148" y="89"/>
                      </a:lnTo>
                      <a:lnTo>
                        <a:pt x="151" y="93"/>
                      </a:lnTo>
                      <a:lnTo>
                        <a:pt x="147" y="58"/>
                      </a:lnTo>
                    </a:path>
                  </a:pathLst>
                </a:custGeom>
                <a:solidFill>
                  <a:srgbClr val="00CC00"/>
                </a:solidFill>
                <a:ln w="12700" cap="rnd">
                  <a:solidFill>
                    <a:srgbClr val="00CC00"/>
                  </a:solidFill>
                  <a:round/>
                  <a:headEnd/>
                  <a:tailEnd/>
                </a:ln>
              </p:spPr>
              <p:txBody>
                <a:bodyPr/>
                <a:lstStyle/>
                <a:p>
                  <a:endParaRPr lang="en-US"/>
                </a:p>
              </p:txBody>
            </p:sp>
            <p:sp>
              <p:nvSpPr>
                <p:cNvPr id="3150" name="Freeform 982"/>
                <p:cNvSpPr>
                  <a:spLocks/>
                </p:cNvSpPr>
                <p:nvPr/>
              </p:nvSpPr>
              <p:spPr bwMode="auto">
                <a:xfrm>
                  <a:off x="4058" y="1965"/>
                  <a:ext cx="47" cy="605"/>
                </a:xfrm>
                <a:custGeom>
                  <a:avLst/>
                  <a:gdLst>
                    <a:gd name="T0" fmla="*/ 3 w 55"/>
                    <a:gd name="T1" fmla="*/ 11 h 776"/>
                    <a:gd name="T2" fmla="*/ 3 w 55"/>
                    <a:gd name="T3" fmla="*/ 10 h 776"/>
                    <a:gd name="T4" fmla="*/ 3 w 55"/>
                    <a:gd name="T5" fmla="*/ 9 h 776"/>
                    <a:gd name="T6" fmla="*/ 3 w 55"/>
                    <a:gd name="T7" fmla="*/ 9 h 776"/>
                    <a:gd name="T8" fmla="*/ 3 w 55"/>
                    <a:gd name="T9" fmla="*/ 9 h 776"/>
                    <a:gd name="T10" fmla="*/ 3 w 55"/>
                    <a:gd name="T11" fmla="*/ 9 h 776"/>
                    <a:gd name="T12" fmla="*/ 3 w 55"/>
                    <a:gd name="T13" fmla="*/ 8 h 776"/>
                    <a:gd name="T14" fmla="*/ 3 w 55"/>
                    <a:gd name="T15" fmla="*/ 7 h 776"/>
                    <a:gd name="T16" fmla="*/ 3 w 55"/>
                    <a:gd name="T17" fmla="*/ 7 h 776"/>
                    <a:gd name="T18" fmla="*/ 3 w 55"/>
                    <a:gd name="T19" fmla="*/ 7 h 776"/>
                    <a:gd name="T20" fmla="*/ 3 w 55"/>
                    <a:gd name="T21" fmla="*/ 7 h 776"/>
                    <a:gd name="T22" fmla="*/ 2 w 55"/>
                    <a:gd name="T23" fmla="*/ 5 h 776"/>
                    <a:gd name="T24" fmla="*/ 0 w 55"/>
                    <a:gd name="T25" fmla="*/ 5 h 776"/>
                    <a:gd name="T26" fmla="*/ 0 w 55"/>
                    <a:gd name="T27" fmla="*/ 5 h 776"/>
                    <a:gd name="T28" fmla="*/ 0 w 55"/>
                    <a:gd name="T29" fmla="*/ 4 h 776"/>
                    <a:gd name="T30" fmla="*/ 0 w 55"/>
                    <a:gd name="T31" fmla="*/ 4 h 776"/>
                    <a:gd name="T32" fmla="*/ 3 w 55"/>
                    <a:gd name="T33" fmla="*/ 4 h 776"/>
                    <a:gd name="T34" fmla="*/ 3 w 55"/>
                    <a:gd name="T35" fmla="*/ 3 h 776"/>
                    <a:gd name="T36" fmla="*/ 3 w 55"/>
                    <a:gd name="T37" fmla="*/ 3 h 776"/>
                    <a:gd name="T38" fmla="*/ 3 w 55"/>
                    <a:gd name="T39" fmla="*/ 2 h 776"/>
                    <a:gd name="T40" fmla="*/ 3 w 55"/>
                    <a:gd name="T41" fmla="*/ 2 h 776"/>
                    <a:gd name="T42" fmla="*/ 3 w 55"/>
                    <a:gd name="T43" fmla="*/ 2 h 776"/>
                    <a:gd name="T44" fmla="*/ 3 w 55"/>
                    <a:gd name="T45" fmla="*/ 2 h 776"/>
                    <a:gd name="T46" fmla="*/ 3 w 55"/>
                    <a:gd name="T47" fmla="*/ 2 h 776"/>
                    <a:gd name="T48" fmla="*/ 3 w 55"/>
                    <a:gd name="T49" fmla="*/ 2 h 776"/>
                    <a:gd name="T50" fmla="*/ 3 w 55"/>
                    <a:gd name="T51" fmla="*/ 2 h 776"/>
                    <a:gd name="T52" fmla="*/ 3 w 55"/>
                    <a:gd name="T53" fmla="*/ 2 h 776"/>
                    <a:gd name="T54" fmla="*/ 3 w 55"/>
                    <a:gd name="T55" fmla="*/ 2 h 776"/>
                    <a:gd name="T56" fmla="*/ 3 w 55"/>
                    <a:gd name="T57" fmla="*/ 2 h 776"/>
                    <a:gd name="T58" fmla="*/ 3 w 55"/>
                    <a:gd name="T59" fmla="*/ 2 h 776"/>
                    <a:gd name="T60" fmla="*/ 3 w 55"/>
                    <a:gd name="T61" fmla="*/ 2 h 776"/>
                    <a:gd name="T62" fmla="*/ 3 w 55"/>
                    <a:gd name="T63" fmla="*/ 2 h 776"/>
                    <a:gd name="T64" fmla="*/ 3 w 55"/>
                    <a:gd name="T65" fmla="*/ 2 h 776"/>
                    <a:gd name="T66" fmla="*/ 3 w 55"/>
                    <a:gd name="T67" fmla="*/ 2 h 776"/>
                    <a:gd name="T68" fmla="*/ 3 w 55"/>
                    <a:gd name="T69" fmla="*/ 2 h 776"/>
                    <a:gd name="T70" fmla="*/ 3 w 55"/>
                    <a:gd name="T71" fmla="*/ 3 h 776"/>
                    <a:gd name="T72" fmla="*/ 3 w 55"/>
                    <a:gd name="T73" fmla="*/ 3 h 776"/>
                    <a:gd name="T74" fmla="*/ 3 w 55"/>
                    <a:gd name="T75" fmla="*/ 4 h 776"/>
                    <a:gd name="T76" fmla="*/ 3 w 55"/>
                    <a:gd name="T77" fmla="*/ 4 h 776"/>
                    <a:gd name="T78" fmla="*/ 3 w 55"/>
                    <a:gd name="T79" fmla="*/ 4 h 776"/>
                    <a:gd name="T80" fmla="*/ 3 w 55"/>
                    <a:gd name="T81" fmla="*/ 5 h 776"/>
                    <a:gd name="T82" fmla="*/ 3 w 55"/>
                    <a:gd name="T83" fmla="*/ 5 h 776"/>
                    <a:gd name="T84" fmla="*/ 3 w 55"/>
                    <a:gd name="T85" fmla="*/ 5 h 776"/>
                    <a:gd name="T86" fmla="*/ 3 w 55"/>
                    <a:gd name="T87" fmla="*/ 5 h 776"/>
                    <a:gd name="T88" fmla="*/ 3 w 55"/>
                    <a:gd name="T89" fmla="*/ 7 h 776"/>
                    <a:gd name="T90" fmla="*/ 3 w 55"/>
                    <a:gd name="T91" fmla="*/ 7 h 776"/>
                    <a:gd name="T92" fmla="*/ 3 w 55"/>
                    <a:gd name="T93" fmla="*/ 7 h 776"/>
                    <a:gd name="T94" fmla="*/ 3 w 55"/>
                    <a:gd name="T95" fmla="*/ 7 h 776"/>
                    <a:gd name="T96" fmla="*/ 3 w 55"/>
                    <a:gd name="T97" fmla="*/ 7 h 776"/>
                    <a:gd name="T98" fmla="*/ 3 w 55"/>
                    <a:gd name="T99" fmla="*/ 9 h 776"/>
                    <a:gd name="T100" fmla="*/ 3 w 55"/>
                    <a:gd name="T101" fmla="*/ 9 h 776"/>
                    <a:gd name="T102" fmla="*/ 3 w 55"/>
                    <a:gd name="T103" fmla="*/ 9 h 776"/>
                    <a:gd name="T104" fmla="*/ 3 w 55"/>
                    <a:gd name="T105" fmla="*/ 9 h 776"/>
                    <a:gd name="T106" fmla="*/ 3 w 55"/>
                    <a:gd name="T107" fmla="*/ 9 h 776"/>
                    <a:gd name="T108" fmla="*/ 3 w 55"/>
                    <a:gd name="T109" fmla="*/ 9 h 776"/>
                    <a:gd name="T110" fmla="*/ 3 w 55"/>
                    <a:gd name="T111" fmla="*/ 11 h 776"/>
                    <a:gd name="T112" fmla="*/ 3 w 55"/>
                    <a:gd name="T113" fmla="*/ 11 h 776"/>
                    <a:gd name="T114" fmla="*/ 3 w 55"/>
                    <a:gd name="T115" fmla="*/ 11 h 776"/>
                    <a:gd name="T116" fmla="*/ 3 w 55"/>
                    <a:gd name="T117" fmla="*/ 12 h 776"/>
                    <a:gd name="T118" fmla="*/ 3 w 55"/>
                    <a:gd name="T119" fmla="*/ 11 h 77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55"/>
                    <a:gd name="T181" fmla="*/ 0 h 776"/>
                    <a:gd name="T182" fmla="*/ 55 w 55"/>
                    <a:gd name="T183" fmla="*/ 776 h 77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55" h="776">
                      <a:moveTo>
                        <a:pt x="21" y="751"/>
                      </a:moveTo>
                      <a:lnTo>
                        <a:pt x="19" y="745"/>
                      </a:lnTo>
                      <a:lnTo>
                        <a:pt x="19" y="740"/>
                      </a:lnTo>
                      <a:lnTo>
                        <a:pt x="19" y="734"/>
                      </a:lnTo>
                      <a:lnTo>
                        <a:pt x="19" y="727"/>
                      </a:lnTo>
                      <a:lnTo>
                        <a:pt x="19" y="721"/>
                      </a:lnTo>
                      <a:lnTo>
                        <a:pt x="19" y="716"/>
                      </a:lnTo>
                      <a:lnTo>
                        <a:pt x="19" y="709"/>
                      </a:lnTo>
                      <a:lnTo>
                        <a:pt x="19" y="698"/>
                      </a:lnTo>
                      <a:lnTo>
                        <a:pt x="19" y="686"/>
                      </a:lnTo>
                      <a:lnTo>
                        <a:pt x="19" y="681"/>
                      </a:lnTo>
                      <a:lnTo>
                        <a:pt x="17" y="675"/>
                      </a:lnTo>
                      <a:lnTo>
                        <a:pt x="17" y="668"/>
                      </a:lnTo>
                      <a:lnTo>
                        <a:pt x="17" y="661"/>
                      </a:lnTo>
                      <a:lnTo>
                        <a:pt x="15" y="655"/>
                      </a:lnTo>
                      <a:lnTo>
                        <a:pt x="15" y="650"/>
                      </a:lnTo>
                      <a:lnTo>
                        <a:pt x="15" y="644"/>
                      </a:lnTo>
                      <a:lnTo>
                        <a:pt x="15" y="638"/>
                      </a:lnTo>
                      <a:lnTo>
                        <a:pt x="15" y="631"/>
                      </a:lnTo>
                      <a:lnTo>
                        <a:pt x="15" y="620"/>
                      </a:lnTo>
                      <a:lnTo>
                        <a:pt x="15" y="609"/>
                      </a:lnTo>
                      <a:lnTo>
                        <a:pt x="15" y="600"/>
                      </a:lnTo>
                      <a:lnTo>
                        <a:pt x="15" y="590"/>
                      </a:lnTo>
                      <a:lnTo>
                        <a:pt x="15" y="583"/>
                      </a:lnTo>
                      <a:lnTo>
                        <a:pt x="15" y="578"/>
                      </a:lnTo>
                      <a:lnTo>
                        <a:pt x="15" y="570"/>
                      </a:lnTo>
                      <a:lnTo>
                        <a:pt x="15" y="563"/>
                      </a:lnTo>
                      <a:lnTo>
                        <a:pt x="15" y="554"/>
                      </a:lnTo>
                      <a:lnTo>
                        <a:pt x="15" y="546"/>
                      </a:lnTo>
                      <a:lnTo>
                        <a:pt x="15" y="541"/>
                      </a:lnTo>
                      <a:lnTo>
                        <a:pt x="15" y="535"/>
                      </a:lnTo>
                      <a:lnTo>
                        <a:pt x="15" y="530"/>
                      </a:lnTo>
                      <a:lnTo>
                        <a:pt x="15" y="520"/>
                      </a:lnTo>
                      <a:lnTo>
                        <a:pt x="14" y="511"/>
                      </a:lnTo>
                      <a:lnTo>
                        <a:pt x="14" y="504"/>
                      </a:lnTo>
                      <a:lnTo>
                        <a:pt x="14" y="496"/>
                      </a:lnTo>
                      <a:lnTo>
                        <a:pt x="14" y="491"/>
                      </a:lnTo>
                      <a:lnTo>
                        <a:pt x="14" y="485"/>
                      </a:lnTo>
                      <a:lnTo>
                        <a:pt x="12" y="476"/>
                      </a:lnTo>
                      <a:lnTo>
                        <a:pt x="12" y="471"/>
                      </a:lnTo>
                      <a:lnTo>
                        <a:pt x="10" y="463"/>
                      </a:lnTo>
                      <a:lnTo>
                        <a:pt x="8" y="454"/>
                      </a:lnTo>
                      <a:lnTo>
                        <a:pt x="8" y="447"/>
                      </a:lnTo>
                      <a:lnTo>
                        <a:pt x="8" y="441"/>
                      </a:lnTo>
                      <a:lnTo>
                        <a:pt x="8" y="435"/>
                      </a:lnTo>
                      <a:lnTo>
                        <a:pt x="6" y="424"/>
                      </a:lnTo>
                      <a:lnTo>
                        <a:pt x="4" y="417"/>
                      </a:lnTo>
                      <a:lnTo>
                        <a:pt x="2" y="410"/>
                      </a:lnTo>
                      <a:lnTo>
                        <a:pt x="0" y="402"/>
                      </a:lnTo>
                      <a:lnTo>
                        <a:pt x="0" y="395"/>
                      </a:lnTo>
                      <a:lnTo>
                        <a:pt x="0" y="388"/>
                      </a:lnTo>
                      <a:lnTo>
                        <a:pt x="0" y="380"/>
                      </a:lnTo>
                      <a:lnTo>
                        <a:pt x="0" y="373"/>
                      </a:lnTo>
                      <a:lnTo>
                        <a:pt x="0" y="365"/>
                      </a:lnTo>
                      <a:lnTo>
                        <a:pt x="0" y="360"/>
                      </a:lnTo>
                      <a:lnTo>
                        <a:pt x="0" y="354"/>
                      </a:lnTo>
                      <a:lnTo>
                        <a:pt x="0" y="349"/>
                      </a:lnTo>
                      <a:lnTo>
                        <a:pt x="0" y="343"/>
                      </a:lnTo>
                      <a:lnTo>
                        <a:pt x="0" y="338"/>
                      </a:lnTo>
                      <a:lnTo>
                        <a:pt x="0" y="328"/>
                      </a:lnTo>
                      <a:lnTo>
                        <a:pt x="0" y="317"/>
                      </a:lnTo>
                      <a:lnTo>
                        <a:pt x="0" y="310"/>
                      </a:lnTo>
                      <a:lnTo>
                        <a:pt x="0" y="304"/>
                      </a:lnTo>
                      <a:lnTo>
                        <a:pt x="0" y="299"/>
                      </a:lnTo>
                      <a:lnTo>
                        <a:pt x="0" y="292"/>
                      </a:lnTo>
                      <a:lnTo>
                        <a:pt x="2" y="282"/>
                      </a:lnTo>
                      <a:lnTo>
                        <a:pt x="4" y="275"/>
                      </a:lnTo>
                      <a:lnTo>
                        <a:pt x="4" y="269"/>
                      </a:lnTo>
                      <a:lnTo>
                        <a:pt x="6" y="262"/>
                      </a:lnTo>
                      <a:lnTo>
                        <a:pt x="8" y="253"/>
                      </a:lnTo>
                      <a:lnTo>
                        <a:pt x="10" y="247"/>
                      </a:lnTo>
                      <a:lnTo>
                        <a:pt x="10" y="238"/>
                      </a:lnTo>
                      <a:lnTo>
                        <a:pt x="12" y="231"/>
                      </a:lnTo>
                      <a:lnTo>
                        <a:pt x="12" y="223"/>
                      </a:lnTo>
                      <a:lnTo>
                        <a:pt x="12" y="218"/>
                      </a:lnTo>
                      <a:lnTo>
                        <a:pt x="12" y="210"/>
                      </a:lnTo>
                      <a:lnTo>
                        <a:pt x="12" y="205"/>
                      </a:lnTo>
                      <a:lnTo>
                        <a:pt x="12" y="199"/>
                      </a:lnTo>
                      <a:lnTo>
                        <a:pt x="12" y="194"/>
                      </a:lnTo>
                      <a:lnTo>
                        <a:pt x="12" y="188"/>
                      </a:lnTo>
                      <a:lnTo>
                        <a:pt x="12" y="183"/>
                      </a:lnTo>
                      <a:lnTo>
                        <a:pt x="12" y="177"/>
                      </a:lnTo>
                      <a:lnTo>
                        <a:pt x="12" y="170"/>
                      </a:lnTo>
                      <a:lnTo>
                        <a:pt x="12" y="164"/>
                      </a:lnTo>
                      <a:lnTo>
                        <a:pt x="12" y="159"/>
                      </a:lnTo>
                      <a:lnTo>
                        <a:pt x="12" y="151"/>
                      </a:lnTo>
                      <a:lnTo>
                        <a:pt x="12" y="144"/>
                      </a:lnTo>
                      <a:lnTo>
                        <a:pt x="12" y="137"/>
                      </a:lnTo>
                      <a:lnTo>
                        <a:pt x="12" y="129"/>
                      </a:lnTo>
                      <a:lnTo>
                        <a:pt x="12" y="124"/>
                      </a:lnTo>
                      <a:lnTo>
                        <a:pt x="12" y="114"/>
                      </a:lnTo>
                      <a:lnTo>
                        <a:pt x="12" y="107"/>
                      </a:lnTo>
                      <a:lnTo>
                        <a:pt x="12" y="101"/>
                      </a:lnTo>
                      <a:lnTo>
                        <a:pt x="12" y="96"/>
                      </a:lnTo>
                      <a:lnTo>
                        <a:pt x="12" y="89"/>
                      </a:lnTo>
                      <a:lnTo>
                        <a:pt x="12" y="81"/>
                      </a:lnTo>
                      <a:lnTo>
                        <a:pt x="12" y="76"/>
                      </a:lnTo>
                      <a:lnTo>
                        <a:pt x="12" y="70"/>
                      </a:lnTo>
                      <a:lnTo>
                        <a:pt x="12" y="65"/>
                      </a:lnTo>
                      <a:lnTo>
                        <a:pt x="12" y="59"/>
                      </a:lnTo>
                      <a:lnTo>
                        <a:pt x="12" y="52"/>
                      </a:lnTo>
                      <a:lnTo>
                        <a:pt x="10" y="46"/>
                      </a:lnTo>
                      <a:lnTo>
                        <a:pt x="10" y="41"/>
                      </a:lnTo>
                      <a:lnTo>
                        <a:pt x="10" y="33"/>
                      </a:lnTo>
                      <a:lnTo>
                        <a:pt x="10" y="28"/>
                      </a:lnTo>
                      <a:lnTo>
                        <a:pt x="10" y="22"/>
                      </a:lnTo>
                      <a:lnTo>
                        <a:pt x="10" y="17"/>
                      </a:lnTo>
                      <a:lnTo>
                        <a:pt x="10" y="11"/>
                      </a:lnTo>
                      <a:lnTo>
                        <a:pt x="12" y="6"/>
                      </a:lnTo>
                      <a:lnTo>
                        <a:pt x="17" y="2"/>
                      </a:lnTo>
                      <a:lnTo>
                        <a:pt x="23" y="0"/>
                      </a:lnTo>
                      <a:lnTo>
                        <a:pt x="25" y="6"/>
                      </a:lnTo>
                      <a:lnTo>
                        <a:pt x="25" y="11"/>
                      </a:lnTo>
                      <a:lnTo>
                        <a:pt x="25" y="17"/>
                      </a:lnTo>
                      <a:lnTo>
                        <a:pt x="27" y="22"/>
                      </a:lnTo>
                      <a:lnTo>
                        <a:pt x="27" y="28"/>
                      </a:lnTo>
                      <a:lnTo>
                        <a:pt x="27" y="33"/>
                      </a:lnTo>
                      <a:lnTo>
                        <a:pt x="27" y="39"/>
                      </a:lnTo>
                      <a:lnTo>
                        <a:pt x="27" y="44"/>
                      </a:lnTo>
                      <a:lnTo>
                        <a:pt x="27" y="50"/>
                      </a:lnTo>
                      <a:lnTo>
                        <a:pt x="27" y="57"/>
                      </a:lnTo>
                      <a:lnTo>
                        <a:pt x="27" y="65"/>
                      </a:lnTo>
                      <a:lnTo>
                        <a:pt x="27" y="72"/>
                      </a:lnTo>
                      <a:lnTo>
                        <a:pt x="27" y="79"/>
                      </a:lnTo>
                      <a:lnTo>
                        <a:pt x="27" y="87"/>
                      </a:lnTo>
                      <a:lnTo>
                        <a:pt x="27" y="92"/>
                      </a:lnTo>
                      <a:lnTo>
                        <a:pt x="27" y="98"/>
                      </a:lnTo>
                      <a:lnTo>
                        <a:pt x="27" y="105"/>
                      </a:lnTo>
                      <a:lnTo>
                        <a:pt x="27" y="113"/>
                      </a:lnTo>
                      <a:lnTo>
                        <a:pt x="27" y="120"/>
                      </a:lnTo>
                      <a:lnTo>
                        <a:pt x="27" y="127"/>
                      </a:lnTo>
                      <a:lnTo>
                        <a:pt x="27" y="135"/>
                      </a:lnTo>
                      <a:lnTo>
                        <a:pt x="27" y="140"/>
                      </a:lnTo>
                      <a:lnTo>
                        <a:pt x="27" y="148"/>
                      </a:lnTo>
                      <a:lnTo>
                        <a:pt x="27" y="155"/>
                      </a:lnTo>
                      <a:lnTo>
                        <a:pt x="27" y="161"/>
                      </a:lnTo>
                      <a:lnTo>
                        <a:pt x="27" y="168"/>
                      </a:lnTo>
                      <a:lnTo>
                        <a:pt x="27" y="173"/>
                      </a:lnTo>
                      <a:lnTo>
                        <a:pt x="27" y="179"/>
                      </a:lnTo>
                      <a:lnTo>
                        <a:pt x="27" y="185"/>
                      </a:lnTo>
                      <a:lnTo>
                        <a:pt x="27" y="190"/>
                      </a:lnTo>
                      <a:lnTo>
                        <a:pt x="27" y="197"/>
                      </a:lnTo>
                      <a:lnTo>
                        <a:pt x="27" y="203"/>
                      </a:lnTo>
                      <a:lnTo>
                        <a:pt x="27" y="209"/>
                      </a:lnTo>
                      <a:lnTo>
                        <a:pt x="27" y="218"/>
                      </a:lnTo>
                      <a:lnTo>
                        <a:pt x="27" y="223"/>
                      </a:lnTo>
                      <a:lnTo>
                        <a:pt x="27" y="231"/>
                      </a:lnTo>
                      <a:lnTo>
                        <a:pt x="27" y="236"/>
                      </a:lnTo>
                      <a:lnTo>
                        <a:pt x="27" y="242"/>
                      </a:lnTo>
                      <a:lnTo>
                        <a:pt x="27" y="249"/>
                      </a:lnTo>
                      <a:lnTo>
                        <a:pt x="27" y="255"/>
                      </a:lnTo>
                      <a:lnTo>
                        <a:pt x="27" y="262"/>
                      </a:lnTo>
                      <a:lnTo>
                        <a:pt x="27" y="268"/>
                      </a:lnTo>
                      <a:lnTo>
                        <a:pt x="27" y="273"/>
                      </a:lnTo>
                      <a:lnTo>
                        <a:pt x="27" y="279"/>
                      </a:lnTo>
                      <a:lnTo>
                        <a:pt x="27" y="284"/>
                      </a:lnTo>
                      <a:lnTo>
                        <a:pt x="27" y="290"/>
                      </a:lnTo>
                      <a:lnTo>
                        <a:pt x="27" y="295"/>
                      </a:lnTo>
                      <a:lnTo>
                        <a:pt x="27" y="303"/>
                      </a:lnTo>
                      <a:lnTo>
                        <a:pt x="27" y="310"/>
                      </a:lnTo>
                      <a:lnTo>
                        <a:pt x="27" y="316"/>
                      </a:lnTo>
                      <a:lnTo>
                        <a:pt x="27" y="323"/>
                      </a:lnTo>
                      <a:lnTo>
                        <a:pt x="27" y="330"/>
                      </a:lnTo>
                      <a:lnTo>
                        <a:pt x="27" y="338"/>
                      </a:lnTo>
                      <a:lnTo>
                        <a:pt x="27" y="345"/>
                      </a:lnTo>
                      <a:lnTo>
                        <a:pt x="27" y="352"/>
                      </a:lnTo>
                      <a:lnTo>
                        <a:pt x="27" y="358"/>
                      </a:lnTo>
                      <a:lnTo>
                        <a:pt x="27" y="364"/>
                      </a:lnTo>
                      <a:lnTo>
                        <a:pt x="27" y="371"/>
                      </a:lnTo>
                      <a:lnTo>
                        <a:pt x="27" y="376"/>
                      </a:lnTo>
                      <a:lnTo>
                        <a:pt x="27" y="384"/>
                      </a:lnTo>
                      <a:lnTo>
                        <a:pt x="27" y="391"/>
                      </a:lnTo>
                      <a:lnTo>
                        <a:pt x="27" y="397"/>
                      </a:lnTo>
                      <a:lnTo>
                        <a:pt x="27" y="404"/>
                      </a:lnTo>
                      <a:lnTo>
                        <a:pt x="27" y="411"/>
                      </a:lnTo>
                      <a:lnTo>
                        <a:pt x="27" y="419"/>
                      </a:lnTo>
                      <a:lnTo>
                        <a:pt x="27" y="428"/>
                      </a:lnTo>
                      <a:lnTo>
                        <a:pt x="27" y="434"/>
                      </a:lnTo>
                      <a:lnTo>
                        <a:pt x="27" y="441"/>
                      </a:lnTo>
                      <a:lnTo>
                        <a:pt x="27" y="448"/>
                      </a:lnTo>
                      <a:lnTo>
                        <a:pt x="27" y="454"/>
                      </a:lnTo>
                      <a:lnTo>
                        <a:pt x="27" y="461"/>
                      </a:lnTo>
                      <a:lnTo>
                        <a:pt x="27" y="467"/>
                      </a:lnTo>
                      <a:lnTo>
                        <a:pt x="29" y="474"/>
                      </a:lnTo>
                      <a:lnTo>
                        <a:pt x="29" y="480"/>
                      </a:lnTo>
                      <a:lnTo>
                        <a:pt x="29" y="485"/>
                      </a:lnTo>
                      <a:lnTo>
                        <a:pt x="31" y="491"/>
                      </a:lnTo>
                      <a:lnTo>
                        <a:pt x="31" y="496"/>
                      </a:lnTo>
                      <a:lnTo>
                        <a:pt x="33" y="502"/>
                      </a:lnTo>
                      <a:lnTo>
                        <a:pt x="33" y="507"/>
                      </a:lnTo>
                      <a:lnTo>
                        <a:pt x="35" y="515"/>
                      </a:lnTo>
                      <a:lnTo>
                        <a:pt x="37" y="520"/>
                      </a:lnTo>
                      <a:lnTo>
                        <a:pt x="37" y="526"/>
                      </a:lnTo>
                      <a:lnTo>
                        <a:pt x="37" y="531"/>
                      </a:lnTo>
                      <a:lnTo>
                        <a:pt x="39" y="537"/>
                      </a:lnTo>
                      <a:lnTo>
                        <a:pt x="39" y="543"/>
                      </a:lnTo>
                      <a:lnTo>
                        <a:pt x="39" y="548"/>
                      </a:lnTo>
                      <a:lnTo>
                        <a:pt x="39" y="554"/>
                      </a:lnTo>
                      <a:lnTo>
                        <a:pt x="41" y="559"/>
                      </a:lnTo>
                      <a:lnTo>
                        <a:pt x="41" y="566"/>
                      </a:lnTo>
                      <a:lnTo>
                        <a:pt x="41" y="574"/>
                      </a:lnTo>
                      <a:lnTo>
                        <a:pt x="41" y="581"/>
                      </a:lnTo>
                      <a:lnTo>
                        <a:pt x="41" y="589"/>
                      </a:lnTo>
                      <a:lnTo>
                        <a:pt x="42" y="594"/>
                      </a:lnTo>
                      <a:lnTo>
                        <a:pt x="42" y="600"/>
                      </a:lnTo>
                      <a:lnTo>
                        <a:pt x="42" y="605"/>
                      </a:lnTo>
                      <a:lnTo>
                        <a:pt x="42" y="611"/>
                      </a:lnTo>
                      <a:lnTo>
                        <a:pt x="44" y="618"/>
                      </a:lnTo>
                      <a:lnTo>
                        <a:pt x="44" y="626"/>
                      </a:lnTo>
                      <a:lnTo>
                        <a:pt x="48" y="637"/>
                      </a:lnTo>
                      <a:lnTo>
                        <a:pt x="48" y="644"/>
                      </a:lnTo>
                      <a:lnTo>
                        <a:pt x="50" y="650"/>
                      </a:lnTo>
                      <a:lnTo>
                        <a:pt x="50" y="655"/>
                      </a:lnTo>
                      <a:lnTo>
                        <a:pt x="52" y="661"/>
                      </a:lnTo>
                      <a:lnTo>
                        <a:pt x="52" y="666"/>
                      </a:lnTo>
                      <a:lnTo>
                        <a:pt x="52" y="672"/>
                      </a:lnTo>
                      <a:lnTo>
                        <a:pt x="52" y="677"/>
                      </a:lnTo>
                      <a:lnTo>
                        <a:pt x="54" y="685"/>
                      </a:lnTo>
                      <a:lnTo>
                        <a:pt x="54" y="692"/>
                      </a:lnTo>
                      <a:lnTo>
                        <a:pt x="54" y="699"/>
                      </a:lnTo>
                      <a:lnTo>
                        <a:pt x="54" y="709"/>
                      </a:lnTo>
                      <a:lnTo>
                        <a:pt x="54" y="714"/>
                      </a:lnTo>
                      <a:lnTo>
                        <a:pt x="54" y="721"/>
                      </a:lnTo>
                      <a:lnTo>
                        <a:pt x="54" y="727"/>
                      </a:lnTo>
                      <a:lnTo>
                        <a:pt x="54" y="733"/>
                      </a:lnTo>
                      <a:lnTo>
                        <a:pt x="54" y="738"/>
                      </a:lnTo>
                      <a:lnTo>
                        <a:pt x="54" y="744"/>
                      </a:lnTo>
                      <a:lnTo>
                        <a:pt x="54" y="751"/>
                      </a:lnTo>
                      <a:lnTo>
                        <a:pt x="54" y="757"/>
                      </a:lnTo>
                      <a:lnTo>
                        <a:pt x="54" y="762"/>
                      </a:lnTo>
                      <a:lnTo>
                        <a:pt x="54" y="768"/>
                      </a:lnTo>
                      <a:lnTo>
                        <a:pt x="48" y="771"/>
                      </a:lnTo>
                      <a:lnTo>
                        <a:pt x="42" y="773"/>
                      </a:lnTo>
                      <a:lnTo>
                        <a:pt x="37" y="775"/>
                      </a:lnTo>
                      <a:lnTo>
                        <a:pt x="31" y="775"/>
                      </a:lnTo>
                      <a:lnTo>
                        <a:pt x="25" y="775"/>
                      </a:lnTo>
                      <a:lnTo>
                        <a:pt x="19" y="775"/>
                      </a:lnTo>
                      <a:lnTo>
                        <a:pt x="15" y="769"/>
                      </a:lnTo>
                      <a:lnTo>
                        <a:pt x="15" y="764"/>
                      </a:lnTo>
                      <a:lnTo>
                        <a:pt x="15" y="758"/>
                      </a:lnTo>
                      <a:lnTo>
                        <a:pt x="15" y="753"/>
                      </a:lnTo>
                      <a:lnTo>
                        <a:pt x="17" y="747"/>
                      </a:lnTo>
                      <a:lnTo>
                        <a:pt x="19" y="742"/>
                      </a:lnTo>
                    </a:path>
                  </a:pathLst>
                </a:custGeom>
                <a:solidFill>
                  <a:srgbClr val="EAEC5E"/>
                </a:solidFill>
                <a:ln w="12700" cap="rnd">
                  <a:solidFill>
                    <a:srgbClr val="00CC00"/>
                  </a:solidFill>
                  <a:round/>
                  <a:headEnd/>
                  <a:tailEnd/>
                </a:ln>
              </p:spPr>
              <p:txBody>
                <a:bodyPr/>
                <a:lstStyle/>
                <a:p>
                  <a:endParaRPr lang="en-US"/>
                </a:p>
              </p:txBody>
            </p:sp>
            <p:sp>
              <p:nvSpPr>
                <p:cNvPr id="3151" name="Freeform 983"/>
                <p:cNvSpPr>
                  <a:spLocks/>
                </p:cNvSpPr>
                <p:nvPr/>
              </p:nvSpPr>
              <p:spPr bwMode="auto">
                <a:xfrm>
                  <a:off x="4015" y="2160"/>
                  <a:ext cx="53" cy="114"/>
                </a:xfrm>
                <a:custGeom>
                  <a:avLst/>
                  <a:gdLst>
                    <a:gd name="T0" fmla="*/ 49 w 53"/>
                    <a:gd name="T1" fmla="*/ 113 h 114"/>
                    <a:gd name="T2" fmla="*/ 51 w 53"/>
                    <a:gd name="T3" fmla="*/ 106 h 114"/>
                    <a:gd name="T4" fmla="*/ 52 w 53"/>
                    <a:gd name="T5" fmla="*/ 100 h 114"/>
                    <a:gd name="T6" fmla="*/ 52 w 53"/>
                    <a:gd name="T7" fmla="*/ 93 h 114"/>
                    <a:gd name="T8" fmla="*/ 52 w 53"/>
                    <a:gd name="T9" fmla="*/ 86 h 114"/>
                    <a:gd name="T10" fmla="*/ 52 w 53"/>
                    <a:gd name="T11" fmla="*/ 80 h 114"/>
                    <a:gd name="T12" fmla="*/ 52 w 53"/>
                    <a:gd name="T13" fmla="*/ 73 h 114"/>
                    <a:gd name="T14" fmla="*/ 50 w 53"/>
                    <a:gd name="T15" fmla="*/ 66 h 114"/>
                    <a:gd name="T16" fmla="*/ 48 w 53"/>
                    <a:gd name="T17" fmla="*/ 60 h 114"/>
                    <a:gd name="T18" fmla="*/ 45 w 53"/>
                    <a:gd name="T19" fmla="*/ 55 h 114"/>
                    <a:gd name="T20" fmla="*/ 43 w 53"/>
                    <a:gd name="T21" fmla="*/ 49 h 114"/>
                    <a:gd name="T22" fmla="*/ 40 w 53"/>
                    <a:gd name="T23" fmla="*/ 44 h 114"/>
                    <a:gd name="T24" fmla="*/ 38 w 53"/>
                    <a:gd name="T25" fmla="*/ 38 h 114"/>
                    <a:gd name="T26" fmla="*/ 35 w 53"/>
                    <a:gd name="T27" fmla="*/ 33 h 114"/>
                    <a:gd name="T28" fmla="*/ 33 w 53"/>
                    <a:gd name="T29" fmla="*/ 27 h 114"/>
                    <a:gd name="T30" fmla="*/ 30 w 53"/>
                    <a:gd name="T31" fmla="*/ 24 h 114"/>
                    <a:gd name="T32" fmla="*/ 27 w 53"/>
                    <a:gd name="T33" fmla="*/ 20 h 114"/>
                    <a:gd name="T34" fmla="*/ 24 w 53"/>
                    <a:gd name="T35" fmla="*/ 16 h 114"/>
                    <a:gd name="T36" fmla="*/ 21 w 53"/>
                    <a:gd name="T37" fmla="*/ 13 h 114"/>
                    <a:gd name="T38" fmla="*/ 18 w 53"/>
                    <a:gd name="T39" fmla="*/ 9 h 114"/>
                    <a:gd name="T40" fmla="*/ 15 w 53"/>
                    <a:gd name="T41" fmla="*/ 7 h 114"/>
                    <a:gd name="T42" fmla="*/ 12 w 53"/>
                    <a:gd name="T43" fmla="*/ 2 h 114"/>
                    <a:gd name="T44" fmla="*/ 9 w 53"/>
                    <a:gd name="T45" fmla="*/ 2 h 114"/>
                    <a:gd name="T46" fmla="*/ 6 w 53"/>
                    <a:gd name="T47" fmla="*/ 0 h 114"/>
                    <a:gd name="T48" fmla="*/ 3 w 53"/>
                    <a:gd name="T49" fmla="*/ 0 h 114"/>
                    <a:gd name="T50" fmla="*/ 0 w 53"/>
                    <a:gd name="T51" fmla="*/ 0 h 114"/>
                    <a:gd name="T52" fmla="*/ 3 w 53"/>
                    <a:gd name="T53" fmla="*/ 2 h 114"/>
                    <a:gd name="T54" fmla="*/ 0 w 53"/>
                    <a:gd name="T55" fmla="*/ 7 h 114"/>
                    <a:gd name="T56" fmla="*/ 0 w 53"/>
                    <a:gd name="T57" fmla="*/ 13 h 114"/>
                    <a:gd name="T58" fmla="*/ 1 w 53"/>
                    <a:gd name="T59" fmla="*/ 20 h 114"/>
                    <a:gd name="T60" fmla="*/ 3 w 53"/>
                    <a:gd name="T61" fmla="*/ 27 h 114"/>
                    <a:gd name="T62" fmla="*/ 4 w 53"/>
                    <a:gd name="T63" fmla="*/ 33 h 114"/>
                    <a:gd name="T64" fmla="*/ 5 w 53"/>
                    <a:gd name="T65" fmla="*/ 40 h 114"/>
                    <a:gd name="T66" fmla="*/ 7 w 53"/>
                    <a:gd name="T67" fmla="*/ 47 h 114"/>
                    <a:gd name="T68" fmla="*/ 10 w 53"/>
                    <a:gd name="T69" fmla="*/ 51 h 114"/>
                    <a:gd name="T70" fmla="*/ 12 w 53"/>
                    <a:gd name="T71" fmla="*/ 58 h 114"/>
                    <a:gd name="T72" fmla="*/ 15 w 53"/>
                    <a:gd name="T73" fmla="*/ 62 h 114"/>
                    <a:gd name="T74" fmla="*/ 18 w 53"/>
                    <a:gd name="T75" fmla="*/ 69 h 114"/>
                    <a:gd name="T76" fmla="*/ 21 w 53"/>
                    <a:gd name="T77" fmla="*/ 73 h 114"/>
                    <a:gd name="T78" fmla="*/ 24 w 53"/>
                    <a:gd name="T79" fmla="*/ 78 h 114"/>
                    <a:gd name="T80" fmla="*/ 26 w 53"/>
                    <a:gd name="T81" fmla="*/ 84 h 114"/>
                    <a:gd name="T82" fmla="*/ 29 w 53"/>
                    <a:gd name="T83" fmla="*/ 86 h 114"/>
                    <a:gd name="T84" fmla="*/ 31 w 53"/>
                    <a:gd name="T85" fmla="*/ 93 h 114"/>
                    <a:gd name="T86" fmla="*/ 34 w 53"/>
                    <a:gd name="T87" fmla="*/ 95 h 114"/>
                    <a:gd name="T88" fmla="*/ 37 w 53"/>
                    <a:gd name="T89" fmla="*/ 102 h 114"/>
                    <a:gd name="T90" fmla="*/ 39 w 53"/>
                    <a:gd name="T91" fmla="*/ 109 h 114"/>
                    <a:gd name="T92" fmla="*/ 42 w 53"/>
                    <a:gd name="T93" fmla="*/ 109 h 114"/>
                    <a:gd name="T94" fmla="*/ 45 w 53"/>
                    <a:gd name="T95" fmla="*/ 113 h 114"/>
                    <a:gd name="T96" fmla="*/ 48 w 53"/>
                    <a:gd name="T97" fmla="*/ 113 h 114"/>
                    <a:gd name="T98" fmla="*/ 51 w 53"/>
                    <a:gd name="T99" fmla="*/ 113 h 114"/>
                    <a:gd name="T100" fmla="*/ 51 w 53"/>
                    <a:gd name="T101" fmla="*/ 106 h 114"/>
                    <a:gd name="T102" fmla="*/ 51 w 53"/>
                    <a:gd name="T103" fmla="*/ 100 h 11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53"/>
                    <a:gd name="T157" fmla="*/ 0 h 114"/>
                    <a:gd name="T158" fmla="*/ 53 w 53"/>
                    <a:gd name="T159" fmla="*/ 114 h 114"/>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53" h="114">
                      <a:moveTo>
                        <a:pt x="49" y="113"/>
                      </a:moveTo>
                      <a:lnTo>
                        <a:pt x="51" y="106"/>
                      </a:lnTo>
                      <a:lnTo>
                        <a:pt x="52" y="100"/>
                      </a:lnTo>
                      <a:lnTo>
                        <a:pt x="52" y="93"/>
                      </a:lnTo>
                      <a:lnTo>
                        <a:pt x="52" y="86"/>
                      </a:lnTo>
                      <a:lnTo>
                        <a:pt x="52" y="80"/>
                      </a:lnTo>
                      <a:lnTo>
                        <a:pt x="52" y="73"/>
                      </a:lnTo>
                      <a:lnTo>
                        <a:pt x="50" y="66"/>
                      </a:lnTo>
                      <a:lnTo>
                        <a:pt x="48" y="60"/>
                      </a:lnTo>
                      <a:lnTo>
                        <a:pt x="45" y="55"/>
                      </a:lnTo>
                      <a:lnTo>
                        <a:pt x="43" y="49"/>
                      </a:lnTo>
                      <a:lnTo>
                        <a:pt x="40" y="44"/>
                      </a:lnTo>
                      <a:lnTo>
                        <a:pt x="38" y="38"/>
                      </a:lnTo>
                      <a:lnTo>
                        <a:pt x="35" y="33"/>
                      </a:lnTo>
                      <a:lnTo>
                        <a:pt x="33" y="27"/>
                      </a:lnTo>
                      <a:lnTo>
                        <a:pt x="30" y="24"/>
                      </a:lnTo>
                      <a:lnTo>
                        <a:pt x="27" y="20"/>
                      </a:lnTo>
                      <a:lnTo>
                        <a:pt x="24" y="16"/>
                      </a:lnTo>
                      <a:lnTo>
                        <a:pt x="21" y="13"/>
                      </a:lnTo>
                      <a:lnTo>
                        <a:pt x="18" y="9"/>
                      </a:lnTo>
                      <a:lnTo>
                        <a:pt x="15" y="7"/>
                      </a:lnTo>
                      <a:lnTo>
                        <a:pt x="12" y="2"/>
                      </a:lnTo>
                      <a:lnTo>
                        <a:pt x="9" y="2"/>
                      </a:lnTo>
                      <a:lnTo>
                        <a:pt x="6" y="0"/>
                      </a:lnTo>
                      <a:lnTo>
                        <a:pt x="3" y="0"/>
                      </a:lnTo>
                      <a:lnTo>
                        <a:pt x="0" y="0"/>
                      </a:lnTo>
                      <a:lnTo>
                        <a:pt x="3" y="2"/>
                      </a:lnTo>
                      <a:lnTo>
                        <a:pt x="0" y="7"/>
                      </a:lnTo>
                      <a:lnTo>
                        <a:pt x="0" y="13"/>
                      </a:lnTo>
                      <a:lnTo>
                        <a:pt x="1" y="20"/>
                      </a:lnTo>
                      <a:lnTo>
                        <a:pt x="3" y="27"/>
                      </a:lnTo>
                      <a:lnTo>
                        <a:pt x="4" y="33"/>
                      </a:lnTo>
                      <a:lnTo>
                        <a:pt x="5" y="40"/>
                      </a:lnTo>
                      <a:lnTo>
                        <a:pt x="7" y="47"/>
                      </a:lnTo>
                      <a:lnTo>
                        <a:pt x="10" y="51"/>
                      </a:lnTo>
                      <a:lnTo>
                        <a:pt x="12" y="58"/>
                      </a:lnTo>
                      <a:lnTo>
                        <a:pt x="15" y="62"/>
                      </a:lnTo>
                      <a:lnTo>
                        <a:pt x="18" y="69"/>
                      </a:lnTo>
                      <a:lnTo>
                        <a:pt x="21" y="73"/>
                      </a:lnTo>
                      <a:lnTo>
                        <a:pt x="24" y="78"/>
                      </a:lnTo>
                      <a:lnTo>
                        <a:pt x="26" y="84"/>
                      </a:lnTo>
                      <a:lnTo>
                        <a:pt x="29" y="86"/>
                      </a:lnTo>
                      <a:lnTo>
                        <a:pt x="31" y="93"/>
                      </a:lnTo>
                      <a:lnTo>
                        <a:pt x="34" y="95"/>
                      </a:lnTo>
                      <a:lnTo>
                        <a:pt x="37" y="102"/>
                      </a:lnTo>
                      <a:lnTo>
                        <a:pt x="39" y="109"/>
                      </a:lnTo>
                      <a:lnTo>
                        <a:pt x="42" y="109"/>
                      </a:lnTo>
                      <a:lnTo>
                        <a:pt x="45" y="113"/>
                      </a:lnTo>
                      <a:lnTo>
                        <a:pt x="48" y="113"/>
                      </a:lnTo>
                      <a:lnTo>
                        <a:pt x="51" y="113"/>
                      </a:lnTo>
                      <a:lnTo>
                        <a:pt x="51" y="106"/>
                      </a:lnTo>
                      <a:lnTo>
                        <a:pt x="51" y="100"/>
                      </a:lnTo>
                    </a:path>
                  </a:pathLst>
                </a:custGeom>
                <a:solidFill>
                  <a:srgbClr val="EAEC5E"/>
                </a:solidFill>
                <a:ln w="12700" cap="rnd">
                  <a:solidFill>
                    <a:schemeClr val="tx1"/>
                  </a:solidFill>
                  <a:round/>
                  <a:headEnd/>
                  <a:tailEnd/>
                </a:ln>
              </p:spPr>
              <p:txBody>
                <a:bodyPr/>
                <a:lstStyle/>
                <a:p>
                  <a:endParaRPr lang="en-US"/>
                </a:p>
              </p:txBody>
            </p:sp>
            <p:grpSp>
              <p:nvGrpSpPr>
                <p:cNvPr id="3152" name="Group 984"/>
                <p:cNvGrpSpPr>
                  <a:grpSpLocks/>
                </p:cNvGrpSpPr>
                <p:nvPr/>
              </p:nvGrpSpPr>
              <p:grpSpPr bwMode="auto">
                <a:xfrm>
                  <a:off x="4029" y="1856"/>
                  <a:ext cx="97" cy="111"/>
                  <a:chOff x="3654" y="1129"/>
                  <a:chExt cx="97" cy="111"/>
                </a:xfrm>
              </p:grpSpPr>
              <p:sp>
                <p:nvSpPr>
                  <p:cNvPr id="3153" name="Freeform 985"/>
                  <p:cNvSpPr>
                    <a:spLocks/>
                  </p:cNvSpPr>
                  <p:nvPr/>
                </p:nvSpPr>
                <p:spPr bwMode="auto">
                  <a:xfrm>
                    <a:off x="3705" y="1214"/>
                    <a:ext cx="46" cy="16"/>
                  </a:xfrm>
                  <a:custGeom>
                    <a:avLst/>
                    <a:gdLst>
                      <a:gd name="T0" fmla="*/ 0 w 46"/>
                      <a:gd name="T1" fmla="*/ 15 h 16"/>
                      <a:gd name="T2" fmla="*/ 2 w 46"/>
                      <a:gd name="T3" fmla="*/ 11 h 16"/>
                      <a:gd name="T4" fmla="*/ 6 w 46"/>
                      <a:gd name="T5" fmla="*/ 10 h 16"/>
                      <a:gd name="T6" fmla="*/ 11 w 46"/>
                      <a:gd name="T7" fmla="*/ 8 h 16"/>
                      <a:gd name="T8" fmla="*/ 16 w 46"/>
                      <a:gd name="T9" fmla="*/ 5 h 16"/>
                      <a:gd name="T10" fmla="*/ 21 w 46"/>
                      <a:gd name="T11" fmla="*/ 3 h 16"/>
                      <a:gd name="T12" fmla="*/ 26 w 46"/>
                      <a:gd name="T13" fmla="*/ 3 h 16"/>
                      <a:gd name="T14" fmla="*/ 30 w 46"/>
                      <a:gd name="T15" fmla="*/ 3 h 16"/>
                      <a:gd name="T16" fmla="*/ 35 w 46"/>
                      <a:gd name="T17" fmla="*/ 0 h 16"/>
                      <a:gd name="T18" fmla="*/ 39 w 46"/>
                      <a:gd name="T19" fmla="*/ 0 h 16"/>
                      <a:gd name="T20" fmla="*/ 44 w 46"/>
                      <a:gd name="T21" fmla="*/ 0 h 16"/>
                      <a:gd name="T22" fmla="*/ 45 w 46"/>
                      <a:gd name="T23" fmla="*/ 0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6"/>
                      <a:gd name="T37" fmla="*/ 0 h 16"/>
                      <a:gd name="T38" fmla="*/ 46 w 46"/>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6" h="16">
                        <a:moveTo>
                          <a:pt x="0" y="15"/>
                        </a:moveTo>
                        <a:lnTo>
                          <a:pt x="2" y="11"/>
                        </a:lnTo>
                        <a:lnTo>
                          <a:pt x="6" y="10"/>
                        </a:lnTo>
                        <a:lnTo>
                          <a:pt x="11" y="8"/>
                        </a:lnTo>
                        <a:lnTo>
                          <a:pt x="16" y="5"/>
                        </a:lnTo>
                        <a:lnTo>
                          <a:pt x="21" y="3"/>
                        </a:lnTo>
                        <a:lnTo>
                          <a:pt x="26" y="3"/>
                        </a:lnTo>
                        <a:lnTo>
                          <a:pt x="30" y="3"/>
                        </a:lnTo>
                        <a:lnTo>
                          <a:pt x="35" y="0"/>
                        </a:lnTo>
                        <a:lnTo>
                          <a:pt x="39" y="0"/>
                        </a:lnTo>
                        <a:lnTo>
                          <a:pt x="44" y="0"/>
                        </a:lnTo>
                        <a:lnTo>
                          <a:pt x="45"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154" name="Freeform 986"/>
                  <p:cNvSpPr>
                    <a:spLocks/>
                  </p:cNvSpPr>
                  <p:nvPr/>
                </p:nvSpPr>
                <p:spPr bwMode="auto">
                  <a:xfrm>
                    <a:off x="3704" y="1172"/>
                    <a:ext cx="42" cy="41"/>
                  </a:xfrm>
                  <a:custGeom>
                    <a:avLst/>
                    <a:gdLst>
                      <a:gd name="T0" fmla="*/ 0 w 42"/>
                      <a:gd name="T1" fmla="*/ 40 h 41"/>
                      <a:gd name="T2" fmla="*/ 2 w 42"/>
                      <a:gd name="T3" fmla="*/ 29 h 41"/>
                      <a:gd name="T4" fmla="*/ 6 w 42"/>
                      <a:gd name="T5" fmla="*/ 27 h 41"/>
                      <a:gd name="T6" fmla="*/ 10 w 42"/>
                      <a:gd name="T7" fmla="*/ 20 h 41"/>
                      <a:gd name="T8" fmla="*/ 14 w 42"/>
                      <a:gd name="T9" fmla="*/ 13 h 41"/>
                      <a:gd name="T10" fmla="*/ 19 w 42"/>
                      <a:gd name="T11" fmla="*/ 7 h 41"/>
                      <a:gd name="T12" fmla="*/ 24 w 42"/>
                      <a:gd name="T13" fmla="*/ 7 h 41"/>
                      <a:gd name="T14" fmla="*/ 27 w 42"/>
                      <a:gd name="T15" fmla="*/ 7 h 41"/>
                      <a:gd name="T16" fmla="*/ 32 w 42"/>
                      <a:gd name="T17" fmla="*/ 0 h 41"/>
                      <a:gd name="T18" fmla="*/ 36 w 42"/>
                      <a:gd name="T19" fmla="*/ 0 h 41"/>
                      <a:gd name="T20" fmla="*/ 40 w 42"/>
                      <a:gd name="T21" fmla="*/ 0 h 41"/>
                      <a:gd name="T22" fmla="*/ 41 w 42"/>
                      <a:gd name="T23" fmla="*/ 0 h 4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2"/>
                      <a:gd name="T37" fmla="*/ 0 h 41"/>
                      <a:gd name="T38" fmla="*/ 42 w 42"/>
                      <a:gd name="T39" fmla="*/ 41 h 4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2" h="41">
                        <a:moveTo>
                          <a:pt x="0" y="40"/>
                        </a:moveTo>
                        <a:lnTo>
                          <a:pt x="2" y="29"/>
                        </a:lnTo>
                        <a:lnTo>
                          <a:pt x="6" y="27"/>
                        </a:lnTo>
                        <a:lnTo>
                          <a:pt x="10" y="20"/>
                        </a:lnTo>
                        <a:lnTo>
                          <a:pt x="14" y="13"/>
                        </a:lnTo>
                        <a:lnTo>
                          <a:pt x="19" y="7"/>
                        </a:lnTo>
                        <a:lnTo>
                          <a:pt x="24" y="7"/>
                        </a:lnTo>
                        <a:lnTo>
                          <a:pt x="27" y="7"/>
                        </a:lnTo>
                        <a:lnTo>
                          <a:pt x="32" y="0"/>
                        </a:lnTo>
                        <a:lnTo>
                          <a:pt x="36" y="0"/>
                        </a:lnTo>
                        <a:lnTo>
                          <a:pt x="40" y="0"/>
                        </a:lnTo>
                        <a:lnTo>
                          <a:pt x="41"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155" name="Freeform 987"/>
                  <p:cNvSpPr>
                    <a:spLocks/>
                  </p:cNvSpPr>
                  <p:nvPr/>
                </p:nvSpPr>
                <p:spPr bwMode="auto">
                  <a:xfrm>
                    <a:off x="3706" y="1144"/>
                    <a:ext cx="30" cy="59"/>
                  </a:xfrm>
                  <a:custGeom>
                    <a:avLst/>
                    <a:gdLst>
                      <a:gd name="T0" fmla="*/ 0 w 30"/>
                      <a:gd name="T1" fmla="*/ 58 h 59"/>
                      <a:gd name="T2" fmla="*/ 2 w 30"/>
                      <a:gd name="T3" fmla="*/ 42 h 59"/>
                      <a:gd name="T4" fmla="*/ 4 w 30"/>
                      <a:gd name="T5" fmla="*/ 39 h 59"/>
                      <a:gd name="T6" fmla="*/ 7 w 30"/>
                      <a:gd name="T7" fmla="*/ 29 h 59"/>
                      <a:gd name="T8" fmla="*/ 10 w 30"/>
                      <a:gd name="T9" fmla="*/ 19 h 59"/>
                      <a:gd name="T10" fmla="*/ 13 w 30"/>
                      <a:gd name="T11" fmla="*/ 10 h 59"/>
                      <a:gd name="T12" fmla="*/ 17 w 30"/>
                      <a:gd name="T13" fmla="*/ 10 h 59"/>
                      <a:gd name="T14" fmla="*/ 19 w 30"/>
                      <a:gd name="T15" fmla="*/ 10 h 59"/>
                      <a:gd name="T16" fmla="*/ 22 w 30"/>
                      <a:gd name="T17" fmla="*/ 0 h 59"/>
                      <a:gd name="T18" fmla="*/ 25 w 30"/>
                      <a:gd name="T19" fmla="*/ 0 h 59"/>
                      <a:gd name="T20" fmla="*/ 28 w 30"/>
                      <a:gd name="T21" fmla="*/ 0 h 59"/>
                      <a:gd name="T22" fmla="*/ 29 w 30"/>
                      <a:gd name="T23" fmla="*/ 0 h 5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0"/>
                      <a:gd name="T37" fmla="*/ 0 h 59"/>
                      <a:gd name="T38" fmla="*/ 30 w 30"/>
                      <a:gd name="T39" fmla="*/ 59 h 5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0" h="59">
                        <a:moveTo>
                          <a:pt x="0" y="58"/>
                        </a:moveTo>
                        <a:lnTo>
                          <a:pt x="2" y="42"/>
                        </a:lnTo>
                        <a:lnTo>
                          <a:pt x="4" y="39"/>
                        </a:lnTo>
                        <a:lnTo>
                          <a:pt x="7" y="29"/>
                        </a:lnTo>
                        <a:lnTo>
                          <a:pt x="10" y="19"/>
                        </a:lnTo>
                        <a:lnTo>
                          <a:pt x="13" y="10"/>
                        </a:lnTo>
                        <a:lnTo>
                          <a:pt x="17" y="10"/>
                        </a:lnTo>
                        <a:lnTo>
                          <a:pt x="19" y="10"/>
                        </a:lnTo>
                        <a:lnTo>
                          <a:pt x="22" y="0"/>
                        </a:lnTo>
                        <a:lnTo>
                          <a:pt x="25" y="0"/>
                        </a:lnTo>
                        <a:lnTo>
                          <a:pt x="28" y="0"/>
                        </a:lnTo>
                        <a:lnTo>
                          <a:pt x="29"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156" name="Freeform 988"/>
                  <p:cNvSpPr>
                    <a:spLocks/>
                  </p:cNvSpPr>
                  <p:nvPr/>
                </p:nvSpPr>
                <p:spPr bwMode="auto">
                  <a:xfrm>
                    <a:off x="3654" y="1214"/>
                    <a:ext cx="46" cy="16"/>
                  </a:xfrm>
                  <a:custGeom>
                    <a:avLst/>
                    <a:gdLst>
                      <a:gd name="T0" fmla="*/ 45 w 46"/>
                      <a:gd name="T1" fmla="*/ 15 h 16"/>
                      <a:gd name="T2" fmla="*/ 43 w 46"/>
                      <a:gd name="T3" fmla="*/ 11 h 16"/>
                      <a:gd name="T4" fmla="*/ 39 w 46"/>
                      <a:gd name="T5" fmla="*/ 10 h 16"/>
                      <a:gd name="T6" fmla="*/ 34 w 46"/>
                      <a:gd name="T7" fmla="*/ 8 h 16"/>
                      <a:gd name="T8" fmla="*/ 29 w 46"/>
                      <a:gd name="T9" fmla="*/ 5 h 16"/>
                      <a:gd name="T10" fmla="*/ 24 w 46"/>
                      <a:gd name="T11" fmla="*/ 3 h 16"/>
                      <a:gd name="T12" fmla="*/ 19 w 46"/>
                      <a:gd name="T13" fmla="*/ 3 h 16"/>
                      <a:gd name="T14" fmla="*/ 15 w 46"/>
                      <a:gd name="T15" fmla="*/ 3 h 16"/>
                      <a:gd name="T16" fmla="*/ 10 w 46"/>
                      <a:gd name="T17" fmla="*/ 0 h 16"/>
                      <a:gd name="T18" fmla="*/ 6 w 46"/>
                      <a:gd name="T19" fmla="*/ 0 h 16"/>
                      <a:gd name="T20" fmla="*/ 1 w 46"/>
                      <a:gd name="T21" fmla="*/ 0 h 16"/>
                      <a:gd name="T22" fmla="*/ 0 w 46"/>
                      <a:gd name="T23" fmla="*/ 0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6"/>
                      <a:gd name="T37" fmla="*/ 0 h 16"/>
                      <a:gd name="T38" fmla="*/ 46 w 46"/>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6" h="16">
                        <a:moveTo>
                          <a:pt x="45" y="15"/>
                        </a:moveTo>
                        <a:lnTo>
                          <a:pt x="43" y="11"/>
                        </a:lnTo>
                        <a:lnTo>
                          <a:pt x="39" y="10"/>
                        </a:lnTo>
                        <a:lnTo>
                          <a:pt x="34" y="8"/>
                        </a:lnTo>
                        <a:lnTo>
                          <a:pt x="29" y="5"/>
                        </a:lnTo>
                        <a:lnTo>
                          <a:pt x="24" y="3"/>
                        </a:lnTo>
                        <a:lnTo>
                          <a:pt x="19" y="3"/>
                        </a:lnTo>
                        <a:lnTo>
                          <a:pt x="15" y="3"/>
                        </a:lnTo>
                        <a:lnTo>
                          <a:pt x="10" y="0"/>
                        </a:lnTo>
                        <a:lnTo>
                          <a:pt x="6" y="0"/>
                        </a:lnTo>
                        <a:lnTo>
                          <a:pt x="1" y="0"/>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157" name="Freeform 989"/>
                  <p:cNvSpPr>
                    <a:spLocks/>
                  </p:cNvSpPr>
                  <p:nvPr/>
                </p:nvSpPr>
                <p:spPr bwMode="auto">
                  <a:xfrm>
                    <a:off x="3657" y="1168"/>
                    <a:ext cx="41" cy="44"/>
                  </a:xfrm>
                  <a:custGeom>
                    <a:avLst/>
                    <a:gdLst>
                      <a:gd name="T0" fmla="*/ 40 w 41"/>
                      <a:gd name="T1" fmla="*/ 43 h 44"/>
                      <a:gd name="T2" fmla="*/ 38 w 41"/>
                      <a:gd name="T3" fmla="*/ 31 h 44"/>
                      <a:gd name="T4" fmla="*/ 34 w 41"/>
                      <a:gd name="T5" fmla="*/ 29 h 44"/>
                      <a:gd name="T6" fmla="*/ 30 w 41"/>
                      <a:gd name="T7" fmla="*/ 22 h 44"/>
                      <a:gd name="T8" fmla="*/ 26 w 41"/>
                      <a:gd name="T9" fmla="*/ 14 h 44"/>
                      <a:gd name="T10" fmla="*/ 22 w 41"/>
                      <a:gd name="T11" fmla="*/ 7 h 44"/>
                      <a:gd name="T12" fmla="*/ 17 w 41"/>
                      <a:gd name="T13" fmla="*/ 7 h 44"/>
                      <a:gd name="T14" fmla="*/ 13 w 41"/>
                      <a:gd name="T15" fmla="*/ 7 h 44"/>
                      <a:gd name="T16" fmla="*/ 9 w 41"/>
                      <a:gd name="T17" fmla="*/ 0 h 44"/>
                      <a:gd name="T18" fmla="*/ 5 w 41"/>
                      <a:gd name="T19" fmla="*/ 0 h 44"/>
                      <a:gd name="T20" fmla="*/ 1 w 41"/>
                      <a:gd name="T21" fmla="*/ 0 h 44"/>
                      <a:gd name="T22" fmla="*/ 0 w 41"/>
                      <a:gd name="T23" fmla="*/ 0 h 4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1"/>
                      <a:gd name="T37" fmla="*/ 0 h 44"/>
                      <a:gd name="T38" fmla="*/ 41 w 41"/>
                      <a:gd name="T39" fmla="*/ 44 h 4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1" h="44">
                        <a:moveTo>
                          <a:pt x="40" y="43"/>
                        </a:moveTo>
                        <a:lnTo>
                          <a:pt x="38" y="31"/>
                        </a:lnTo>
                        <a:lnTo>
                          <a:pt x="34" y="29"/>
                        </a:lnTo>
                        <a:lnTo>
                          <a:pt x="30" y="22"/>
                        </a:lnTo>
                        <a:lnTo>
                          <a:pt x="26" y="14"/>
                        </a:lnTo>
                        <a:lnTo>
                          <a:pt x="22" y="7"/>
                        </a:lnTo>
                        <a:lnTo>
                          <a:pt x="17" y="7"/>
                        </a:lnTo>
                        <a:lnTo>
                          <a:pt x="13" y="7"/>
                        </a:lnTo>
                        <a:lnTo>
                          <a:pt x="9" y="0"/>
                        </a:lnTo>
                        <a:lnTo>
                          <a:pt x="5" y="0"/>
                        </a:lnTo>
                        <a:lnTo>
                          <a:pt x="1" y="0"/>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158" name="Freeform 990"/>
                  <p:cNvSpPr>
                    <a:spLocks/>
                  </p:cNvSpPr>
                  <p:nvPr/>
                </p:nvSpPr>
                <p:spPr bwMode="auto">
                  <a:xfrm>
                    <a:off x="3663" y="1147"/>
                    <a:ext cx="38" cy="56"/>
                  </a:xfrm>
                  <a:custGeom>
                    <a:avLst/>
                    <a:gdLst>
                      <a:gd name="T0" fmla="*/ 37 w 38"/>
                      <a:gd name="T1" fmla="*/ 55 h 56"/>
                      <a:gd name="T2" fmla="*/ 35 w 38"/>
                      <a:gd name="T3" fmla="*/ 40 h 56"/>
                      <a:gd name="T4" fmla="*/ 32 w 38"/>
                      <a:gd name="T5" fmla="*/ 37 h 56"/>
                      <a:gd name="T6" fmla="*/ 28 w 38"/>
                      <a:gd name="T7" fmla="*/ 28 h 56"/>
                      <a:gd name="T8" fmla="*/ 24 w 38"/>
                      <a:gd name="T9" fmla="*/ 18 h 56"/>
                      <a:gd name="T10" fmla="*/ 20 w 38"/>
                      <a:gd name="T11" fmla="*/ 9 h 56"/>
                      <a:gd name="T12" fmla="*/ 16 w 38"/>
                      <a:gd name="T13" fmla="*/ 9 h 56"/>
                      <a:gd name="T14" fmla="*/ 12 w 38"/>
                      <a:gd name="T15" fmla="*/ 9 h 56"/>
                      <a:gd name="T16" fmla="*/ 8 w 38"/>
                      <a:gd name="T17" fmla="*/ 0 h 56"/>
                      <a:gd name="T18" fmla="*/ 5 w 38"/>
                      <a:gd name="T19" fmla="*/ 0 h 56"/>
                      <a:gd name="T20" fmla="*/ 1 w 38"/>
                      <a:gd name="T21" fmla="*/ 0 h 56"/>
                      <a:gd name="T22" fmla="*/ 0 w 38"/>
                      <a:gd name="T23" fmla="*/ 0 h 5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8"/>
                      <a:gd name="T37" fmla="*/ 0 h 56"/>
                      <a:gd name="T38" fmla="*/ 38 w 38"/>
                      <a:gd name="T39" fmla="*/ 56 h 5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8" h="56">
                        <a:moveTo>
                          <a:pt x="37" y="55"/>
                        </a:moveTo>
                        <a:lnTo>
                          <a:pt x="35" y="40"/>
                        </a:lnTo>
                        <a:lnTo>
                          <a:pt x="32" y="37"/>
                        </a:lnTo>
                        <a:lnTo>
                          <a:pt x="28" y="28"/>
                        </a:lnTo>
                        <a:lnTo>
                          <a:pt x="24" y="18"/>
                        </a:lnTo>
                        <a:lnTo>
                          <a:pt x="20" y="9"/>
                        </a:lnTo>
                        <a:lnTo>
                          <a:pt x="16" y="9"/>
                        </a:lnTo>
                        <a:lnTo>
                          <a:pt x="12" y="9"/>
                        </a:lnTo>
                        <a:lnTo>
                          <a:pt x="8" y="0"/>
                        </a:lnTo>
                        <a:lnTo>
                          <a:pt x="5" y="0"/>
                        </a:lnTo>
                        <a:lnTo>
                          <a:pt x="1" y="0"/>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159" name="Line 991"/>
                  <p:cNvSpPr>
                    <a:spLocks noChangeShapeType="1"/>
                  </p:cNvSpPr>
                  <p:nvPr/>
                </p:nvSpPr>
                <p:spPr bwMode="auto">
                  <a:xfrm flipH="1" flipV="1">
                    <a:off x="3701" y="1129"/>
                    <a:ext cx="1" cy="11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60" name="Freeform 992"/>
                  <p:cNvSpPr>
                    <a:spLocks/>
                  </p:cNvSpPr>
                  <p:nvPr/>
                </p:nvSpPr>
                <p:spPr bwMode="auto">
                  <a:xfrm>
                    <a:off x="3705" y="1190"/>
                    <a:ext cx="39" cy="31"/>
                  </a:xfrm>
                  <a:custGeom>
                    <a:avLst/>
                    <a:gdLst>
                      <a:gd name="T0" fmla="*/ 0 w 39"/>
                      <a:gd name="T1" fmla="*/ 30 h 31"/>
                      <a:gd name="T2" fmla="*/ 5 w 39"/>
                      <a:gd name="T3" fmla="*/ 25 h 31"/>
                      <a:gd name="T4" fmla="*/ 7 w 39"/>
                      <a:gd name="T5" fmla="*/ 20 h 31"/>
                      <a:gd name="T6" fmla="*/ 11 w 39"/>
                      <a:gd name="T7" fmla="*/ 17 h 31"/>
                      <a:gd name="T8" fmla="*/ 12 w 39"/>
                      <a:gd name="T9" fmla="*/ 13 h 31"/>
                      <a:gd name="T10" fmla="*/ 16 w 39"/>
                      <a:gd name="T11" fmla="*/ 11 h 31"/>
                      <a:gd name="T12" fmla="*/ 21 w 39"/>
                      <a:gd name="T13" fmla="*/ 6 h 31"/>
                      <a:gd name="T14" fmla="*/ 26 w 39"/>
                      <a:gd name="T15" fmla="*/ 3 h 31"/>
                      <a:gd name="T16" fmla="*/ 30 w 39"/>
                      <a:gd name="T17" fmla="*/ 2 h 31"/>
                      <a:gd name="T18" fmla="*/ 36 w 39"/>
                      <a:gd name="T19" fmla="*/ 1 h 31"/>
                      <a:gd name="T20" fmla="*/ 38 w 39"/>
                      <a:gd name="T21" fmla="*/ 0 h 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9"/>
                      <a:gd name="T34" fmla="*/ 0 h 31"/>
                      <a:gd name="T35" fmla="*/ 39 w 39"/>
                      <a:gd name="T36" fmla="*/ 31 h 3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9" h="31">
                        <a:moveTo>
                          <a:pt x="0" y="30"/>
                        </a:moveTo>
                        <a:lnTo>
                          <a:pt x="5" y="25"/>
                        </a:lnTo>
                        <a:lnTo>
                          <a:pt x="7" y="20"/>
                        </a:lnTo>
                        <a:lnTo>
                          <a:pt x="11" y="17"/>
                        </a:lnTo>
                        <a:lnTo>
                          <a:pt x="12" y="13"/>
                        </a:lnTo>
                        <a:lnTo>
                          <a:pt x="16" y="11"/>
                        </a:lnTo>
                        <a:lnTo>
                          <a:pt x="21" y="6"/>
                        </a:lnTo>
                        <a:lnTo>
                          <a:pt x="26" y="3"/>
                        </a:lnTo>
                        <a:lnTo>
                          <a:pt x="30" y="2"/>
                        </a:lnTo>
                        <a:lnTo>
                          <a:pt x="36" y="1"/>
                        </a:lnTo>
                        <a:lnTo>
                          <a:pt x="38"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161" name="Freeform 993"/>
                  <p:cNvSpPr>
                    <a:spLocks/>
                  </p:cNvSpPr>
                  <p:nvPr/>
                </p:nvSpPr>
                <p:spPr bwMode="auto">
                  <a:xfrm>
                    <a:off x="3662" y="1192"/>
                    <a:ext cx="39" cy="31"/>
                  </a:xfrm>
                  <a:custGeom>
                    <a:avLst/>
                    <a:gdLst>
                      <a:gd name="T0" fmla="*/ 38 w 39"/>
                      <a:gd name="T1" fmla="*/ 30 h 31"/>
                      <a:gd name="T2" fmla="*/ 33 w 39"/>
                      <a:gd name="T3" fmla="*/ 25 h 31"/>
                      <a:gd name="T4" fmla="*/ 31 w 39"/>
                      <a:gd name="T5" fmla="*/ 20 h 31"/>
                      <a:gd name="T6" fmla="*/ 27 w 39"/>
                      <a:gd name="T7" fmla="*/ 17 h 31"/>
                      <a:gd name="T8" fmla="*/ 26 w 39"/>
                      <a:gd name="T9" fmla="*/ 13 h 31"/>
                      <a:gd name="T10" fmla="*/ 22 w 39"/>
                      <a:gd name="T11" fmla="*/ 11 h 31"/>
                      <a:gd name="T12" fmla="*/ 17 w 39"/>
                      <a:gd name="T13" fmla="*/ 6 h 31"/>
                      <a:gd name="T14" fmla="*/ 12 w 39"/>
                      <a:gd name="T15" fmla="*/ 3 h 31"/>
                      <a:gd name="T16" fmla="*/ 8 w 39"/>
                      <a:gd name="T17" fmla="*/ 2 h 31"/>
                      <a:gd name="T18" fmla="*/ 2 w 39"/>
                      <a:gd name="T19" fmla="*/ 1 h 31"/>
                      <a:gd name="T20" fmla="*/ 0 w 39"/>
                      <a:gd name="T21" fmla="*/ 0 h 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9"/>
                      <a:gd name="T34" fmla="*/ 0 h 31"/>
                      <a:gd name="T35" fmla="*/ 39 w 39"/>
                      <a:gd name="T36" fmla="*/ 31 h 3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9" h="31">
                        <a:moveTo>
                          <a:pt x="38" y="30"/>
                        </a:moveTo>
                        <a:lnTo>
                          <a:pt x="33" y="25"/>
                        </a:lnTo>
                        <a:lnTo>
                          <a:pt x="31" y="20"/>
                        </a:lnTo>
                        <a:lnTo>
                          <a:pt x="27" y="17"/>
                        </a:lnTo>
                        <a:lnTo>
                          <a:pt x="26" y="13"/>
                        </a:lnTo>
                        <a:lnTo>
                          <a:pt x="22" y="11"/>
                        </a:lnTo>
                        <a:lnTo>
                          <a:pt x="17" y="6"/>
                        </a:lnTo>
                        <a:lnTo>
                          <a:pt x="12" y="3"/>
                        </a:lnTo>
                        <a:lnTo>
                          <a:pt x="8" y="2"/>
                        </a:lnTo>
                        <a:lnTo>
                          <a:pt x="2" y="1"/>
                        </a:lnTo>
                        <a:lnTo>
                          <a:pt x="0"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grpSp>
      </p:grpSp>
      <p:grpSp>
        <p:nvGrpSpPr>
          <p:cNvPr id="15165" name="Group 994"/>
          <p:cNvGrpSpPr>
            <a:grpSpLocks/>
          </p:cNvGrpSpPr>
          <p:nvPr/>
        </p:nvGrpSpPr>
        <p:grpSpPr bwMode="auto">
          <a:xfrm>
            <a:off x="212725" y="3429000"/>
            <a:ext cx="1935163" cy="923925"/>
            <a:chOff x="134" y="2160"/>
            <a:chExt cx="1219" cy="582"/>
          </a:xfrm>
        </p:grpSpPr>
        <p:grpSp>
          <p:nvGrpSpPr>
            <p:cNvPr id="3114" name="Group 995"/>
            <p:cNvGrpSpPr>
              <a:grpSpLocks/>
            </p:cNvGrpSpPr>
            <p:nvPr/>
          </p:nvGrpSpPr>
          <p:grpSpPr bwMode="auto">
            <a:xfrm>
              <a:off x="134" y="2160"/>
              <a:ext cx="492" cy="582"/>
              <a:chOff x="5222" y="2872"/>
              <a:chExt cx="492" cy="582"/>
            </a:xfrm>
          </p:grpSpPr>
          <p:grpSp>
            <p:nvGrpSpPr>
              <p:cNvPr id="3116" name="Group 996"/>
              <p:cNvGrpSpPr>
                <a:grpSpLocks/>
              </p:cNvGrpSpPr>
              <p:nvPr/>
            </p:nvGrpSpPr>
            <p:grpSpPr bwMode="auto">
              <a:xfrm>
                <a:off x="5222" y="2872"/>
                <a:ext cx="300" cy="390"/>
                <a:chOff x="5222" y="2872"/>
                <a:chExt cx="300" cy="390"/>
              </a:xfrm>
            </p:grpSpPr>
            <p:sp>
              <p:nvSpPr>
                <p:cNvPr id="3127" name="Freeform 997"/>
                <p:cNvSpPr>
                  <a:spLocks/>
                </p:cNvSpPr>
                <p:nvPr/>
              </p:nvSpPr>
              <p:spPr bwMode="auto">
                <a:xfrm>
                  <a:off x="5233" y="2872"/>
                  <a:ext cx="266" cy="390"/>
                </a:xfrm>
                <a:custGeom>
                  <a:avLst/>
                  <a:gdLst>
                    <a:gd name="T0" fmla="*/ 19 w 266"/>
                    <a:gd name="T1" fmla="*/ 14 h 390"/>
                    <a:gd name="T2" fmla="*/ 51 w 266"/>
                    <a:gd name="T3" fmla="*/ 22 h 390"/>
                    <a:gd name="T4" fmla="*/ 137 w 266"/>
                    <a:gd name="T5" fmla="*/ 8 h 390"/>
                    <a:gd name="T6" fmla="*/ 189 w 266"/>
                    <a:gd name="T7" fmla="*/ 12 h 390"/>
                    <a:gd name="T8" fmla="*/ 241 w 266"/>
                    <a:gd name="T9" fmla="*/ 8 h 390"/>
                    <a:gd name="T10" fmla="*/ 251 w 266"/>
                    <a:gd name="T11" fmla="*/ 20 h 390"/>
                    <a:gd name="T12" fmla="*/ 249 w 266"/>
                    <a:gd name="T13" fmla="*/ 86 h 390"/>
                    <a:gd name="T14" fmla="*/ 251 w 266"/>
                    <a:gd name="T15" fmla="*/ 114 h 390"/>
                    <a:gd name="T16" fmla="*/ 257 w 266"/>
                    <a:gd name="T17" fmla="*/ 132 h 390"/>
                    <a:gd name="T18" fmla="*/ 257 w 266"/>
                    <a:gd name="T19" fmla="*/ 154 h 390"/>
                    <a:gd name="T20" fmla="*/ 253 w 266"/>
                    <a:gd name="T21" fmla="*/ 170 h 390"/>
                    <a:gd name="T22" fmla="*/ 259 w 266"/>
                    <a:gd name="T23" fmla="*/ 204 h 390"/>
                    <a:gd name="T24" fmla="*/ 251 w 266"/>
                    <a:gd name="T25" fmla="*/ 248 h 390"/>
                    <a:gd name="T26" fmla="*/ 253 w 266"/>
                    <a:gd name="T27" fmla="*/ 270 h 390"/>
                    <a:gd name="T28" fmla="*/ 251 w 266"/>
                    <a:gd name="T29" fmla="*/ 286 h 390"/>
                    <a:gd name="T30" fmla="*/ 255 w 266"/>
                    <a:gd name="T31" fmla="*/ 306 h 390"/>
                    <a:gd name="T32" fmla="*/ 259 w 266"/>
                    <a:gd name="T33" fmla="*/ 318 h 390"/>
                    <a:gd name="T34" fmla="*/ 245 w 266"/>
                    <a:gd name="T35" fmla="*/ 364 h 390"/>
                    <a:gd name="T36" fmla="*/ 175 w 266"/>
                    <a:gd name="T37" fmla="*/ 390 h 390"/>
                    <a:gd name="T38" fmla="*/ 101 w 266"/>
                    <a:gd name="T39" fmla="*/ 382 h 390"/>
                    <a:gd name="T40" fmla="*/ 39 w 266"/>
                    <a:gd name="T41" fmla="*/ 380 h 390"/>
                    <a:gd name="T42" fmla="*/ 25 w 266"/>
                    <a:gd name="T43" fmla="*/ 350 h 390"/>
                    <a:gd name="T44" fmla="*/ 21 w 266"/>
                    <a:gd name="T45" fmla="*/ 334 h 390"/>
                    <a:gd name="T46" fmla="*/ 27 w 266"/>
                    <a:gd name="T47" fmla="*/ 316 h 390"/>
                    <a:gd name="T48" fmla="*/ 21 w 266"/>
                    <a:gd name="T49" fmla="*/ 296 h 390"/>
                    <a:gd name="T50" fmla="*/ 33 w 266"/>
                    <a:gd name="T51" fmla="*/ 238 h 390"/>
                    <a:gd name="T52" fmla="*/ 27 w 266"/>
                    <a:gd name="T53" fmla="*/ 216 h 390"/>
                    <a:gd name="T54" fmla="*/ 25 w 266"/>
                    <a:gd name="T55" fmla="*/ 210 h 390"/>
                    <a:gd name="T56" fmla="*/ 27 w 266"/>
                    <a:gd name="T57" fmla="*/ 164 h 390"/>
                    <a:gd name="T58" fmla="*/ 31 w 266"/>
                    <a:gd name="T59" fmla="*/ 114 h 390"/>
                    <a:gd name="T60" fmla="*/ 27 w 266"/>
                    <a:gd name="T61" fmla="*/ 30 h 390"/>
                    <a:gd name="T62" fmla="*/ 11 w 266"/>
                    <a:gd name="T63" fmla="*/ 14 h 390"/>
                    <a:gd name="T64" fmla="*/ 11 w 266"/>
                    <a:gd name="T65" fmla="*/ 2 h 390"/>
                    <a:gd name="T66" fmla="*/ 29 w 266"/>
                    <a:gd name="T67" fmla="*/ 8 h 390"/>
                    <a:gd name="T68" fmla="*/ 87 w 266"/>
                    <a:gd name="T69" fmla="*/ 12 h 390"/>
                    <a:gd name="T70" fmla="*/ 111 w 266"/>
                    <a:gd name="T71" fmla="*/ 6 h 390"/>
                    <a:gd name="T72" fmla="*/ 227 w 266"/>
                    <a:gd name="T73" fmla="*/ 12 h 390"/>
                    <a:gd name="T74" fmla="*/ 245 w 266"/>
                    <a:gd name="T75" fmla="*/ 14 h 390"/>
                    <a:gd name="T76" fmla="*/ 195 w 266"/>
                    <a:gd name="T77" fmla="*/ 14 h 390"/>
                    <a:gd name="T78" fmla="*/ 49 w 266"/>
                    <a:gd name="T79" fmla="*/ 18 h 390"/>
                    <a:gd name="T80" fmla="*/ 11 w 266"/>
                    <a:gd name="T81" fmla="*/ 14 h 390"/>
                    <a:gd name="T82" fmla="*/ 15 w 266"/>
                    <a:gd name="T83" fmla="*/ 46 h 390"/>
                    <a:gd name="T84" fmla="*/ 1 w 266"/>
                    <a:gd name="T85" fmla="*/ 192 h 390"/>
                    <a:gd name="T86" fmla="*/ 7 w 266"/>
                    <a:gd name="T87" fmla="*/ 226 h 390"/>
                    <a:gd name="T88" fmla="*/ 1 w 266"/>
                    <a:gd name="T89" fmla="*/ 282 h 390"/>
                    <a:gd name="T90" fmla="*/ 7 w 266"/>
                    <a:gd name="T91" fmla="*/ 328 h 390"/>
                    <a:gd name="T92" fmla="*/ 21 w 266"/>
                    <a:gd name="T93" fmla="*/ 380 h 390"/>
                    <a:gd name="T94" fmla="*/ 37 w 266"/>
                    <a:gd name="T95" fmla="*/ 378 h 39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66"/>
                    <a:gd name="T145" fmla="*/ 0 h 390"/>
                    <a:gd name="T146" fmla="*/ 266 w 266"/>
                    <a:gd name="T147" fmla="*/ 390 h 39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66" h="390">
                      <a:moveTo>
                        <a:pt x="19" y="14"/>
                      </a:moveTo>
                      <a:cubicBezTo>
                        <a:pt x="29" y="16"/>
                        <a:pt x="40" y="19"/>
                        <a:pt x="51" y="22"/>
                      </a:cubicBezTo>
                      <a:cubicBezTo>
                        <a:pt x="73" y="18"/>
                        <a:pt x="110" y="16"/>
                        <a:pt x="137" y="8"/>
                      </a:cubicBezTo>
                      <a:cubicBezTo>
                        <a:pt x="162" y="16"/>
                        <a:pt x="137" y="14"/>
                        <a:pt x="189" y="12"/>
                      </a:cubicBezTo>
                      <a:cubicBezTo>
                        <a:pt x="206" y="17"/>
                        <a:pt x="225" y="18"/>
                        <a:pt x="241" y="8"/>
                      </a:cubicBezTo>
                      <a:cubicBezTo>
                        <a:pt x="249" y="10"/>
                        <a:pt x="254" y="10"/>
                        <a:pt x="251" y="20"/>
                      </a:cubicBezTo>
                      <a:cubicBezTo>
                        <a:pt x="256" y="35"/>
                        <a:pt x="249" y="74"/>
                        <a:pt x="249" y="86"/>
                      </a:cubicBezTo>
                      <a:cubicBezTo>
                        <a:pt x="253" y="99"/>
                        <a:pt x="253" y="99"/>
                        <a:pt x="251" y="114"/>
                      </a:cubicBezTo>
                      <a:cubicBezTo>
                        <a:pt x="253" y="120"/>
                        <a:pt x="257" y="132"/>
                        <a:pt x="257" y="132"/>
                      </a:cubicBezTo>
                      <a:cubicBezTo>
                        <a:pt x="251" y="155"/>
                        <a:pt x="259" y="118"/>
                        <a:pt x="257" y="154"/>
                      </a:cubicBezTo>
                      <a:cubicBezTo>
                        <a:pt x="256" y="159"/>
                        <a:pt x="253" y="170"/>
                        <a:pt x="253" y="170"/>
                      </a:cubicBezTo>
                      <a:cubicBezTo>
                        <a:pt x="254" y="182"/>
                        <a:pt x="255" y="192"/>
                        <a:pt x="259" y="204"/>
                      </a:cubicBezTo>
                      <a:cubicBezTo>
                        <a:pt x="256" y="218"/>
                        <a:pt x="252" y="232"/>
                        <a:pt x="251" y="248"/>
                      </a:cubicBezTo>
                      <a:cubicBezTo>
                        <a:pt x="251" y="255"/>
                        <a:pt x="253" y="262"/>
                        <a:pt x="253" y="270"/>
                      </a:cubicBezTo>
                      <a:cubicBezTo>
                        <a:pt x="253" y="275"/>
                        <a:pt x="250" y="280"/>
                        <a:pt x="251" y="286"/>
                      </a:cubicBezTo>
                      <a:cubicBezTo>
                        <a:pt x="251" y="292"/>
                        <a:pt x="252" y="299"/>
                        <a:pt x="255" y="306"/>
                      </a:cubicBezTo>
                      <a:cubicBezTo>
                        <a:pt x="256" y="310"/>
                        <a:pt x="259" y="318"/>
                        <a:pt x="259" y="318"/>
                      </a:cubicBezTo>
                      <a:cubicBezTo>
                        <a:pt x="253" y="333"/>
                        <a:pt x="266" y="358"/>
                        <a:pt x="245" y="364"/>
                      </a:cubicBezTo>
                      <a:cubicBezTo>
                        <a:pt x="229" y="387"/>
                        <a:pt x="199" y="381"/>
                        <a:pt x="175" y="390"/>
                      </a:cubicBezTo>
                      <a:cubicBezTo>
                        <a:pt x="149" y="388"/>
                        <a:pt x="125" y="384"/>
                        <a:pt x="101" y="382"/>
                      </a:cubicBezTo>
                      <a:cubicBezTo>
                        <a:pt x="79" y="384"/>
                        <a:pt x="60" y="382"/>
                        <a:pt x="39" y="380"/>
                      </a:cubicBezTo>
                      <a:cubicBezTo>
                        <a:pt x="28" y="369"/>
                        <a:pt x="27" y="363"/>
                        <a:pt x="25" y="350"/>
                      </a:cubicBezTo>
                      <a:cubicBezTo>
                        <a:pt x="23" y="344"/>
                        <a:pt x="21" y="334"/>
                        <a:pt x="21" y="334"/>
                      </a:cubicBezTo>
                      <a:cubicBezTo>
                        <a:pt x="23" y="328"/>
                        <a:pt x="27" y="316"/>
                        <a:pt x="27" y="316"/>
                      </a:cubicBezTo>
                      <a:cubicBezTo>
                        <a:pt x="25" y="309"/>
                        <a:pt x="21" y="296"/>
                        <a:pt x="21" y="296"/>
                      </a:cubicBezTo>
                      <a:cubicBezTo>
                        <a:pt x="23" y="275"/>
                        <a:pt x="28" y="257"/>
                        <a:pt x="33" y="238"/>
                      </a:cubicBezTo>
                      <a:cubicBezTo>
                        <a:pt x="30" y="223"/>
                        <a:pt x="32" y="231"/>
                        <a:pt x="27" y="216"/>
                      </a:cubicBezTo>
                      <a:cubicBezTo>
                        <a:pt x="26" y="214"/>
                        <a:pt x="25" y="210"/>
                        <a:pt x="25" y="210"/>
                      </a:cubicBezTo>
                      <a:cubicBezTo>
                        <a:pt x="30" y="194"/>
                        <a:pt x="21" y="179"/>
                        <a:pt x="27" y="164"/>
                      </a:cubicBezTo>
                      <a:cubicBezTo>
                        <a:pt x="25" y="140"/>
                        <a:pt x="24" y="133"/>
                        <a:pt x="31" y="114"/>
                      </a:cubicBezTo>
                      <a:cubicBezTo>
                        <a:pt x="31" y="102"/>
                        <a:pt x="43" y="40"/>
                        <a:pt x="27" y="30"/>
                      </a:cubicBezTo>
                      <a:cubicBezTo>
                        <a:pt x="21" y="18"/>
                        <a:pt x="24" y="16"/>
                        <a:pt x="11" y="14"/>
                      </a:cubicBezTo>
                      <a:cubicBezTo>
                        <a:pt x="9" y="12"/>
                        <a:pt x="1" y="3"/>
                        <a:pt x="11" y="2"/>
                      </a:cubicBezTo>
                      <a:cubicBezTo>
                        <a:pt x="17" y="0"/>
                        <a:pt x="22" y="7"/>
                        <a:pt x="29" y="8"/>
                      </a:cubicBezTo>
                      <a:cubicBezTo>
                        <a:pt x="54" y="11"/>
                        <a:pt x="47" y="10"/>
                        <a:pt x="87" y="12"/>
                      </a:cubicBezTo>
                      <a:cubicBezTo>
                        <a:pt x="95" y="9"/>
                        <a:pt x="102" y="7"/>
                        <a:pt x="111" y="6"/>
                      </a:cubicBezTo>
                      <a:cubicBezTo>
                        <a:pt x="162" y="7"/>
                        <a:pt x="187" y="2"/>
                        <a:pt x="227" y="12"/>
                      </a:cubicBezTo>
                      <a:cubicBezTo>
                        <a:pt x="232" y="10"/>
                        <a:pt x="245" y="14"/>
                        <a:pt x="245" y="14"/>
                      </a:cubicBezTo>
                      <a:cubicBezTo>
                        <a:pt x="233" y="21"/>
                        <a:pt x="206" y="14"/>
                        <a:pt x="195" y="14"/>
                      </a:cubicBezTo>
                      <a:cubicBezTo>
                        <a:pt x="148" y="20"/>
                        <a:pt x="96" y="15"/>
                        <a:pt x="49" y="18"/>
                      </a:cubicBezTo>
                      <a:cubicBezTo>
                        <a:pt x="36" y="20"/>
                        <a:pt x="23" y="15"/>
                        <a:pt x="11" y="14"/>
                      </a:cubicBezTo>
                      <a:cubicBezTo>
                        <a:pt x="7" y="23"/>
                        <a:pt x="13" y="35"/>
                        <a:pt x="15" y="46"/>
                      </a:cubicBezTo>
                      <a:cubicBezTo>
                        <a:pt x="11" y="95"/>
                        <a:pt x="7" y="143"/>
                        <a:pt x="1" y="192"/>
                      </a:cubicBezTo>
                      <a:cubicBezTo>
                        <a:pt x="2" y="203"/>
                        <a:pt x="4" y="214"/>
                        <a:pt x="7" y="226"/>
                      </a:cubicBezTo>
                      <a:cubicBezTo>
                        <a:pt x="5" y="245"/>
                        <a:pt x="2" y="262"/>
                        <a:pt x="1" y="282"/>
                      </a:cubicBezTo>
                      <a:cubicBezTo>
                        <a:pt x="2" y="297"/>
                        <a:pt x="3" y="312"/>
                        <a:pt x="7" y="328"/>
                      </a:cubicBezTo>
                      <a:cubicBezTo>
                        <a:pt x="1" y="344"/>
                        <a:pt x="0" y="373"/>
                        <a:pt x="21" y="380"/>
                      </a:cubicBezTo>
                      <a:cubicBezTo>
                        <a:pt x="35" y="377"/>
                        <a:pt x="30" y="378"/>
                        <a:pt x="37" y="378"/>
                      </a:cubicBezTo>
                    </a:path>
                  </a:pathLst>
                </a:custGeom>
                <a:solidFill>
                  <a:srgbClr val="FFFFFF"/>
                </a:solidFill>
                <a:ln w="12700">
                  <a:solidFill>
                    <a:schemeClr val="tx1"/>
                  </a:solidFill>
                  <a:round/>
                  <a:headEnd/>
                  <a:tailEnd/>
                </a:ln>
              </p:spPr>
              <p:txBody>
                <a:bodyPr wrap="none" anchor="ctr"/>
                <a:lstStyle/>
                <a:p>
                  <a:endParaRPr lang="en-US"/>
                </a:p>
              </p:txBody>
            </p:sp>
            <p:sp>
              <p:nvSpPr>
                <p:cNvPr id="3128" name="Text Box 998"/>
                <p:cNvSpPr txBox="1">
                  <a:spLocks noChangeArrowheads="1"/>
                </p:cNvSpPr>
                <p:nvPr/>
              </p:nvSpPr>
              <p:spPr bwMode="auto">
                <a:xfrm>
                  <a:off x="5222" y="2941"/>
                  <a:ext cx="300"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defTabSz="760413" eaLnBrk="0" hangingPunct="0">
                    <a:defRPr sz="2000">
                      <a:solidFill>
                        <a:schemeClr val="tx1"/>
                      </a:solidFill>
                      <a:latin typeface="Arial" pitchFamily="34" charset="0"/>
                    </a:defRPr>
                  </a:lvl1pPr>
                  <a:lvl2pPr marL="742950" indent="-285750" defTabSz="760413" eaLnBrk="0" hangingPunct="0">
                    <a:defRPr sz="2000">
                      <a:solidFill>
                        <a:schemeClr val="tx1"/>
                      </a:solidFill>
                      <a:latin typeface="Arial" pitchFamily="34" charset="0"/>
                    </a:defRPr>
                  </a:lvl2pPr>
                  <a:lvl3pPr marL="1143000" indent="-228600" defTabSz="760413" eaLnBrk="0" hangingPunct="0">
                    <a:defRPr sz="2000">
                      <a:solidFill>
                        <a:schemeClr val="tx1"/>
                      </a:solidFill>
                      <a:latin typeface="Arial" pitchFamily="34" charset="0"/>
                    </a:defRPr>
                  </a:lvl3pPr>
                  <a:lvl4pPr marL="1600200" indent="-228600" defTabSz="760413" eaLnBrk="0" hangingPunct="0">
                    <a:defRPr sz="2000">
                      <a:solidFill>
                        <a:schemeClr val="tx1"/>
                      </a:solidFill>
                      <a:latin typeface="Arial" pitchFamily="34" charset="0"/>
                    </a:defRPr>
                  </a:lvl4pPr>
                  <a:lvl5pPr marL="2057400" indent="-228600" defTabSz="760413" eaLnBrk="0" hangingPunct="0">
                    <a:defRPr sz="2000">
                      <a:solidFill>
                        <a:schemeClr val="tx1"/>
                      </a:solidFill>
                      <a:latin typeface="Arial" pitchFamily="34" charset="0"/>
                    </a:defRPr>
                  </a:lvl5pPr>
                  <a:lvl6pPr marL="2514600" indent="-228600" defTabSz="760413" eaLnBrk="0" fontAlgn="base" hangingPunct="0">
                    <a:spcBef>
                      <a:spcPct val="0"/>
                    </a:spcBef>
                    <a:spcAft>
                      <a:spcPct val="0"/>
                    </a:spcAft>
                    <a:defRPr sz="2000">
                      <a:solidFill>
                        <a:schemeClr val="tx1"/>
                      </a:solidFill>
                      <a:latin typeface="Arial" pitchFamily="34" charset="0"/>
                    </a:defRPr>
                  </a:lvl6pPr>
                  <a:lvl7pPr marL="2971800" indent="-228600" defTabSz="760413" eaLnBrk="0" fontAlgn="base" hangingPunct="0">
                    <a:spcBef>
                      <a:spcPct val="0"/>
                    </a:spcBef>
                    <a:spcAft>
                      <a:spcPct val="0"/>
                    </a:spcAft>
                    <a:defRPr sz="2000">
                      <a:solidFill>
                        <a:schemeClr val="tx1"/>
                      </a:solidFill>
                      <a:latin typeface="Arial" pitchFamily="34" charset="0"/>
                    </a:defRPr>
                  </a:lvl7pPr>
                  <a:lvl8pPr marL="3429000" indent="-228600" defTabSz="760413" eaLnBrk="0" fontAlgn="base" hangingPunct="0">
                    <a:spcBef>
                      <a:spcPct val="0"/>
                    </a:spcBef>
                    <a:spcAft>
                      <a:spcPct val="0"/>
                    </a:spcAft>
                    <a:defRPr sz="2000">
                      <a:solidFill>
                        <a:schemeClr val="tx1"/>
                      </a:solidFill>
                      <a:latin typeface="Arial" pitchFamily="34" charset="0"/>
                    </a:defRPr>
                  </a:lvl8pPr>
                  <a:lvl9pPr marL="3886200" indent="-228600" defTabSz="760413" eaLnBrk="0" fontAlgn="base" hangingPunct="0">
                    <a:spcBef>
                      <a:spcPct val="0"/>
                    </a:spcBef>
                    <a:spcAft>
                      <a:spcPct val="0"/>
                    </a:spcAft>
                    <a:defRPr sz="2000">
                      <a:solidFill>
                        <a:schemeClr val="tx1"/>
                      </a:solidFill>
                      <a:latin typeface="Arial" pitchFamily="34" charset="0"/>
                    </a:defRPr>
                  </a:lvl9pPr>
                </a:lstStyle>
                <a:p>
                  <a:pPr eaLnBrk="1" hangingPunct="1"/>
                  <a:r>
                    <a:rPr lang="en-GB" sz="1100">
                      <a:latin typeface="Times" pitchFamily="18" charset="0"/>
                    </a:rPr>
                    <a:t>NPK</a:t>
                  </a:r>
                </a:p>
              </p:txBody>
            </p:sp>
            <p:sp>
              <p:nvSpPr>
                <p:cNvPr id="3129" name="Oval 999"/>
                <p:cNvSpPr>
                  <a:spLocks noChangeArrowheads="1"/>
                </p:cNvSpPr>
                <p:nvPr/>
              </p:nvSpPr>
              <p:spPr bwMode="auto">
                <a:xfrm>
                  <a:off x="5310" y="3076"/>
                  <a:ext cx="104" cy="104"/>
                </a:xfrm>
                <a:prstGeom prst="ellipse">
                  <a:avLst/>
                </a:prstGeom>
                <a:solidFill>
                  <a:schemeClr val="accent1"/>
                </a:solidFill>
                <a:ln w="12700">
                  <a:solidFill>
                    <a:schemeClr val="tx1"/>
                  </a:solidFill>
                  <a:round/>
                  <a:headEnd/>
                  <a:tailEnd/>
                </a:ln>
              </p:spPr>
              <p:txBody>
                <a:bodyPr wrap="none" anchor="ctr"/>
                <a:lstStyle/>
                <a:p>
                  <a:endParaRPr lang="en-US"/>
                </a:p>
              </p:txBody>
            </p:sp>
            <p:sp>
              <p:nvSpPr>
                <p:cNvPr id="3130" name="Oval 1000"/>
                <p:cNvSpPr>
                  <a:spLocks noChangeArrowheads="1"/>
                </p:cNvSpPr>
                <p:nvPr/>
              </p:nvSpPr>
              <p:spPr bwMode="auto">
                <a:xfrm>
                  <a:off x="5324" y="3092"/>
                  <a:ext cx="76" cy="70"/>
                </a:xfrm>
                <a:prstGeom prst="ellipse">
                  <a:avLst/>
                </a:prstGeom>
                <a:solidFill>
                  <a:schemeClr val="accent1"/>
                </a:solidFill>
                <a:ln w="12700">
                  <a:solidFill>
                    <a:schemeClr val="tx1"/>
                  </a:solidFill>
                  <a:round/>
                  <a:headEnd/>
                  <a:tailEnd/>
                </a:ln>
              </p:spPr>
              <p:txBody>
                <a:bodyPr wrap="none" anchor="ctr"/>
                <a:lstStyle/>
                <a:p>
                  <a:endParaRPr lang="en-US"/>
                </a:p>
              </p:txBody>
            </p:sp>
          </p:grpSp>
          <p:grpSp>
            <p:nvGrpSpPr>
              <p:cNvPr id="3117" name="Group 1001"/>
              <p:cNvGrpSpPr>
                <a:grpSpLocks/>
              </p:cNvGrpSpPr>
              <p:nvPr/>
            </p:nvGrpSpPr>
            <p:grpSpPr bwMode="auto">
              <a:xfrm>
                <a:off x="5318" y="2968"/>
                <a:ext cx="300" cy="390"/>
                <a:chOff x="5222" y="2872"/>
                <a:chExt cx="300" cy="390"/>
              </a:xfrm>
            </p:grpSpPr>
            <p:sp>
              <p:nvSpPr>
                <p:cNvPr id="3123" name="Freeform 1002"/>
                <p:cNvSpPr>
                  <a:spLocks/>
                </p:cNvSpPr>
                <p:nvPr/>
              </p:nvSpPr>
              <p:spPr bwMode="auto">
                <a:xfrm>
                  <a:off x="5233" y="2872"/>
                  <a:ext cx="266" cy="390"/>
                </a:xfrm>
                <a:custGeom>
                  <a:avLst/>
                  <a:gdLst>
                    <a:gd name="T0" fmla="*/ 19 w 266"/>
                    <a:gd name="T1" fmla="*/ 14 h 390"/>
                    <a:gd name="T2" fmla="*/ 51 w 266"/>
                    <a:gd name="T3" fmla="*/ 22 h 390"/>
                    <a:gd name="T4" fmla="*/ 137 w 266"/>
                    <a:gd name="T5" fmla="*/ 8 h 390"/>
                    <a:gd name="T6" fmla="*/ 189 w 266"/>
                    <a:gd name="T7" fmla="*/ 12 h 390"/>
                    <a:gd name="T8" fmla="*/ 241 w 266"/>
                    <a:gd name="T9" fmla="*/ 8 h 390"/>
                    <a:gd name="T10" fmla="*/ 251 w 266"/>
                    <a:gd name="T11" fmla="*/ 20 h 390"/>
                    <a:gd name="T12" fmla="*/ 249 w 266"/>
                    <a:gd name="T13" fmla="*/ 86 h 390"/>
                    <a:gd name="T14" fmla="*/ 251 w 266"/>
                    <a:gd name="T15" fmla="*/ 114 h 390"/>
                    <a:gd name="T16" fmla="*/ 257 w 266"/>
                    <a:gd name="T17" fmla="*/ 132 h 390"/>
                    <a:gd name="T18" fmla="*/ 257 w 266"/>
                    <a:gd name="T19" fmla="*/ 154 h 390"/>
                    <a:gd name="T20" fmla="*/ 253 w 266"/>
                    <a:gd name="T21" fmla="*/ 170 h 390"/>
                    <a:gd name="T22" fmla="*/ 259 w 266"/>
                    <a:gd name="T23" fmla="*/ 204 h 390"/>
                    <a:gd name="T24" fmla="*/ 251 w 266"/>
                    <a:gd name="T25" fmla="*/ 248 h 390"/>
                    <a:gd name="T26" fmla="*/ 253 w 266"/>
                    <a:gd name="T27" fmla="*/ 270 h 390"/>
                    <a:gd name="T28" fmla="*/ 251 w 266"/>
                    <a:gd name="T29" fmla="*/ 286 h 390"/>
                    <a:gd name="T30" fmla="*/ 255 w 266"/>
                    <a:gd name="T31" fmla="*/ 306 h 390"/>
                    <a:gd name="T32" fmla="*/ 259 w 266"/>
                    <a:gd name="T33" fmla="*/ 318 h 390"/>
                    <a:gd name="T34" fmla="*/ 245 w 266"/>
                    <a:gd name="T35" fmla="*/ 364 h 390"/>
                    <a:gd name="T36" fmla="*/ 175 w 266"/>
                    <a:gd name="T37" fmla="*/ 390 h 390"/>
                    <a:gd name="T38" fmla="*/ 101 w 266"/>
                    <a:gd name="T39" fmla="*/ 382 h 390"/>
                    <a:gd name="T40" fmla="*/ 39 w 266"/>
                    <a:gd name="T41" fmla="*/ 380 h 390"/>
                    <a:gd name="T42" fmla="*/ 25 w 266"/>
                    <a:gd name="T43" fmla="*/ 350 h 390"/>
                    <a:gd name="T44" fmla="*/ 21 w 266"/>
                    <a:gd name="T45" fmla="*/ 334 h 390"/>
                    <a:gd name="T46" fmla="*/ 27 w 266"/>
                    <a:gd name="T47" fmla="*/ 316 h 390"/>
                    <a:gd name="T48" fmla="*/ 21 w 266"/>
                    <a:gd name="T49" fmla="*/ 296 h 390"/>
                    <a:gd name="T50" fmla="*/ 33 w 266"/>
                    <a:gd name="T51" fmla="*/ 238 h 390"/>
                    <a:gd name="T52" fmla="*/ 27 w 266"/>
                    <a:gd name="T53" fmla="*/ 216 h 390"/>
                    <a:gd name="T54" fmla="*/ 25 w 266"/>
                    <a:gd name="T55" fmla="*/ 210 h 390"/>
                    <a:gd name="T56" fmla="*/ 27 w 266"/>
                    <a:gd name="T57" fmla="*/ 164 h 390"/>
                    <a:gd name="T58" fmla="*/ 31 w 266"/>
                    <a:gd name="T59" fmla="*/ 114 h 390"/>
                    <a:gd name="T60" fmla="*/ 27 w 266"/>
                    <a:gd name="T61" fmla="*/ 30 h 390"/>
                    <a:gd name="T62" fmla="*/ 11 w 266"/>
                    <a:gd name="T63" fmla="*/ 14 h 390"/>
                    <a:gd name="T64" fmla="*/ 11 w 266"/>
                    <a:gd name="T65" fmla="*/ 2 h 390"/>
                    <a:gd name="T66" fmla="*/ 29 w 266"/>
                    <a:gd name="T67" fmla="*/ 8 h 390"/>
                    <a:gd name="T68" fmla="*/ 87 w 266"/>
                    <a:gd name="T69" fmla="*/ 12 h 390"/>
                    <a:gd name="T70" fmla="*/ 111 w 266"/>
                    <a:gd name="T71" fmla="*/ 6 h 390"/>
                    <a:gd name="T72" fmla="*/ 227 w 266"/>
                    <a:gd name="T73" fmla="*/ 12 h 390"/>
                    <a:gd name="T74" fmla="*/ 245 w 266"/>
                    <a:gd name="T75" fmla="*/ 14 h 390"/>
                    <a:gd name="T76" fmla="*/ 195 w 266"/>
                    <a:gd name="T77" fmla="*/ 14 h 390"/>
                    <a:gd name="T78" fmla="*/ 49 w 266"/>
                    <a:gd name="T79" fmla="*/ 18 h 390"/>
                    <a:gd name="T80" fmla="*/ 11 w 266"/>
                    <a:gd name="T81" fmla="*/ 14 h 390"/>
                    <a:gd name="T82" fmla="*/ 15 w 266"/>
                    <a:gd name="T83" fmla="*/ 46 h 390"/>
                    <a:gd name="T84" fmla="*/ 1 w 266"/>
                    <a:gd name="T85" fmla="*/ 192 h 390"/>
                    <a:gd name="T86" fmla="*/ 7 w 266"/>
                    <a:gd name="T87" fmla="*/ 226 h 390"/>
                    <a:gd name="T88" fmla="*/ 1 w 266"/>
                    <a:gd name="T89" fmla="*/ 282 h 390"/>
                    <a:gd name="T90" fmla="*/ 7 w 266"/>
                    <a:gd name="T91" fmla="*/ 328 h 390"/>
                    <a:gd name="T92" fmla="*/ 21 w 266"/>
                    <a:gd name="T93" fmla="*/ 380 h 390"/>
                    <a:gd name="T94" fmla="*/ 37 w 266"/>
                    <a:gd name="T95" fmla="*/ 378 h 39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66"/>
                    <a:gd name="T145" fmla="*/ 0 h 390"/>
                    <a:gd name="T146" fmla="*/ 266 w 266"/>
                    <a:gd name="T147" fmla="*/ 390 h 39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66" h="390">
                      <a:moveTo>
                        <a:pt x="19" y="14"/>
                      </a:moveTo>
                      <a:cubicBezTo>
                        <a:pt x="29" y="16"/>
                        <a:pt x="40" y="19"/>
                        <a:pt x="51" y="22"/>
                      </a:cubicBezTo>
                      <a:cubicBezTo>
                        <a:pt x="73" y="18"/>
                        <a:pt x="110" y="16"/>
                        <a:pt x="137" y="8"/>
                      </a:cubicBezTo>
                      <a:cubicBezTo>
                        <a:pt x="162" y="16"/>
                        <a:pt x="137" y="14"/>
                        <a:pt x="189" y="12"/>
                      </a:cubicBezTo>
                      <a:cubicBezTo>
                        <a:pt x="206" y="17"/>
                        <a:pt x="225" y="18"/>
                        <a:pt x="241" y="8"/>
                      </a:cubicBezTo>
                      <a:cubicBezTo>
                        <a:pt x="249" y="10"/>
                        <a:pt x="254" y="10"/>
                        <a:pt x="251" y="20"/>
                      </a:cubicBezTo>
                      <a:cubicBezTo>
                        <a:pt x="256" y="35"/>
                        <a:pt x="249" y="74"/>
                        <a:pt x="249" y="86"/>
                      </a:cubicBezTo>
                      <a:cubicBezTo>
                        <a:pt x="253" y="99"/>
                        <a:pt x="253" y="99"/>
                        <a:pt x="251" y="114"/>
                      </a:cubicBezTo>
                      <a:cubicBezTo>
                        <a:pt x="253" y="120"/>
                        <a:pt x="257" y="132"/>
                        <a:pt x="257" y="132"/>
                      </a:cubicBezTo>
                      <a:cubicBezTo>
                        <a:pt x="251" y="155"/>
                        <a:pt x="259" y="118"/>
                        <a:pt x="257" y="154"/>
                      </a:cubicBezTo>
                      <a:cubicBezTo>
                        <a:pt x="256" y="159"/>
                        <a:pt x="253" y="170"/>
                        <a:pt x="253" y="170"/>
                      </a:cubicBezTo>
                      <a:cubicBezTo>
                        <a:pt x="254" y="182"/>
                        <a:pt x="255" y="192"/>
                        <a:pt x="259" y="204"/>
                      </a:cubicBezTo>
                      <a:cubicBezTo>
                        <a:pt x="256" y="218"/>
                        <a:pt x="252" y="232"/>
                        <a:pt x="251" y="248"/>
                      </a:cubicBezTo>
                      <a:cubicBezTo>
                        <a:pt x="251" y="255"/>
                        <a:pt x="253" y="262"/>
                        <a:pt x="253" y="270"/>
                      </a:cubicBezTo>
                      <a:cubicBezTo>
                        <a:pt x="253" y="275"/>
                        <a:pt x="250" y="280"/>
                        <a:pt x="251" y="286"/>
                      </a:cubicBezTo>
                      <a:cubicBezTo>
                        <a:pt x="251" y="292"/>
                        <a:pt x="252" y="299"/>
                        <a:pt x="255" y="306"/>
                      </a:cubicBezTo>
                      <a:cubicBezTo>
                        <a:pt x="256" y="310"/>
                        <a:pt x="259" y="318"/>
                        <a:pt x="259" y="318"/>
                      </a:cubicBezTo>
                      <a:cubicBezTo>
                        <a:pt x="253" y="333"/>
                        <a:pt x="266" y="358"/>
                        <a:pt x="245" y="364"/>
                      </a:cubicBezTo>
                      <a:cubicBezTo>
                        <a:pt x="229" y="387"/>
                        <a:pt x="199" y="381"/>
                        <a:pt x="175" y="390"/>
                      </a:cubicBezTo>
                      <a:cubicBezTo>
                        <a:pt x="149" y="388"/>
                        <a:pt x="125" y="384"/>
                        <a:pt x="101" y="382"/>
                      </a:cubicBezTo>
                      <a:cubicBezTo>
                        <a:pt x="79" y="384"/>
                        <a:pt x="60" y="382"/>
                        <a:pt x="39" y="380"/>
                      </a:cubicBezTo>
                      <a:cubicBezTo>
                        <a:pt x="28" y="369"/>
                        <a:pt x="27" y="363"/>
                        <a:pt x="25" y="350"/>
                      </a:cubicBezTo>
                      <a:cubicBezTo>
                        <a:pt x="23" y="344"/>
                        <a:pt x="21" y="334"/>
                        <a:pt x="21" y="334"/>
                      </a:cubicBezTo>
                      <a:cubicBezTo>
                        <a:pt x="23" y="328"/>
                        <a:pt x="27" y="316"/>
                        <a:pt x="27" y="316"/>
                      </a:cubicBezTo>
                      <a:cubicBezTo>
                        <a:pt x="25" y="309"/>
                        <a:pt x="21" y="296"/>
                        <a:pt x="21" y="296"/>
                      </a:cubicBezTo>
                      <a:cubicBezTo>
                        <a:pt x="23" y="275"/>
                        <a:pt x="28" y="257"/>
                        <a:pt x="33" y="238"/>
                      </a:cubicBezTo>
                      <a:cubicBezTo>
                        <a:pt x="30" y="223"/>
                        <a:pt x="32" y="231"/>
                        <a:pt x="27" y="216"/>
                      </a:cubicBezTo>
                      <a:cubicBezTo>
                        <a:pt x="26" y="214"/>
                        <a:pt x="25" y="210"/>
                        <a:pt x="25" y="210"/>
                      </a:cubicBezTo>
                      <a:cubicBezTo>
                        <a:pt x="30" y="194"/>
                        <a:pt x="21" y="179"/>
                        <a:pt x="27" y="164"/>
                      </a:cubicBezTo>
                      <a:cubicBezTo>
                        <a:pt x="25" y="140"/>
                        <a:pt x="24" y="133"/>
                        <a:pt x="31" y="114"/>
                      </a:cubicBezTo>
                      <a:cubicBezTo>
                        <a:pt x="31" y="102"/>
                        <a:pt x="43" y="40"/>
                        <a:pt x="27" y="30"/>
                      </a:cubicBezTo>
                      <a:cubicBezTo>
                        <a:pt x="21" y="18"/>
                        <a:pt x="24" y="16"/>
                        <a:pt x="11" y="14"/>
                      </a:cubicBezTo>
                      <a:cubicBezTo>
                        <a:pt x="9" y="12"/>
                        <a:pt x="1" y="3"/>
                        <a:pt x="11" y="2"/>
                      </a:cubicBezTo>
                      <a:cubicBezTo>
                        <a:pt x="17" y="0"/>
                        <a:pt x="22" y="7"/>
                        <a:pt x="29" y="8"/>
                      </a:cubicBezTo>
                      <a:cubicBezTo>
                        <a:pt x="54" y="11"/>
                        <a:pt x="47" y="10"/>
                        <a:pt x="87" y="12"/>
                      </a:cubicBezTo>
                      <a:cubicBezTo>
                        <a:pt x="95" y="9"/>
                        <a:pt x="102" y="7"/>
                        <a:pt x="111" y="6"/>
                      </a:cubicBezTo>
                      <a:cubicBezTo>
                        <a:pt x="162" y="7"/>
                        <a:pt x="187" y="2"/>
                        <a:pt x="227" y="12"/>
                      </a:cubicBezTo>
                      <a:cubicBezTo>
                        <a:pt x="232" y="10"/>
                        <a:pt x="245" y="14"/>
                        <a:pt x="245" y="14"/>
                      </a:cubicBezTo>
                      <a:cubicBezTo>
                        <a:pt x="233" y="21"/>
                        <a:pt x="206" y="14"/>
                        <a:pt x="195" y="14"/>
                      </a:cubicBezTo>
                      <a:cubicBezTo>
                        <a:pt x="148" y="20"/>
                        <a:pt x="96" y="15"/>
                        <a:pt x="49" y="18"/>
                      </a:cubicBezTo>
                      <a:cubicBezTo>
                        <a:pt x="36" y="20"/>
                        <a:pt x="23" y="15"/>
                        <a:pt x="11" y="14"/>
                      </a:cubicBezTo>
                      <a:cubicBezTo>
                        <a:pt x="7" y="23"/>
                        <a:pt x="13" y="35"/>
                        <a:pt x="15" y="46"/>
                      </a:cubicBezTo>
                      <a:cubicBezTo>
                        <a:pt x="11" y="95"/>
                        <a:pt x="7" y="143"/>
                        <a:pt x="1" y="192"/>
                      </a:cubicBezTo>
                      <a:cubicBezTo>
                        <a:pt x="2" y="203"/>
                        <a:pt x="4" y="214"/>
                        <a:pt x="7" y="226"/>
                      </a:cubicBezTo>
                      <a:cubicBezTo>
                        <a:pt x="5" y="245"/>
                        <a:pt x="2" y="262"/>
                        <a:pt x="1" y="282"/>
                      </a:cubicBezTo>
                      <a:cubicBezTo>
                        <a:pt x="2" y="297"/>
                        <a:pt x="3" y="312"/>
                        <a:pt x="7" y="328"/>
                      </a:cubicBezTo>
                      <a:cubicBezTo>
                        <a:pt x="1" y="344"/>
                        <a:pt x="0" y="373"/>
                        <a:pt x="21" y="380"/>
                      </a:cubicBezTo>
                      <a:cubicBezTo>
                        <a:pt x="35" y="377"/>
                        <a:pt x="30" y="378"/>
                        <a:pt x="37" y="378"/>
                      </a:cubicBezTo>
                    </a:path>
                  </a:pathLst>
                </a:custGeom>
                <a:solidFill>
                  <a:srgbClr val="FFFFFF"/>
                </a:solidFill>
                <a:ln w="12700">
                  <a:solidFill>
                    <a:schemeClr val="tx1"/>
                  </a:solidFill>
                  <a:round/>
                  <a:headEnd/>
                  <a:tailEnd/>
                </a:ln>
              </p:spPr>
              <p:txBody>
                <a:bodyPr wrap="none" anchor="ctr"/>
                <a:lstStyle/>
                <a:p>
                  <a:endParaRPr lang="en-US"/>
                </a:p>
              </p:txBody>
            </p:sp>
            <p:sp>
              <p:nvSpPr>
                <p:cNvPr id="3124" name="Text Box 1003"/>
                <p:cNvSpPr txBox="1">
                  <a:spLocks noChangeArrowheads="1"/>
                </p:cNvSpPr>
                <p:nvPr/>
              </p:nvSpPr>
              <p:spPr bwMode="auto">
                <a:xfrm>
                  <a:off x="5222" y="2941"/>
                  <a:ext cx="300"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defTabSz="760413" eaLnBrk="0" hangingPunct="0">
                    <a:defRPr sz="2000">
                      <a:solidFill>
                        <a:schemeClr val="tx1"/>
                      </a:solidFill>
                      <a:latin typeface="Arial" pitchFamily="34" charset="0"/>
                    </a:defRPr>
                  </a:lvl1pPr>
                  <a:lvl2pPr marL="742950" indent="-285750" defTabSz="760413" eaLnBrk="0" hangingPunct="0">
                    <a:defRPr sz="2000">
                      <a:solidFill>
                        <a:schemeClr val="tx1"/>
                      </a:solidFill>
                      <a:latin typeface="Arial" pitchFamily="34" charset="0"/>
                    </a:defRPr>
                  </a:lvl2pPr>
                  <a:lvl3pPr marL="1143000" indent="-228600" defTabSz="760413" eaLnBrk="0" hangingPunct="0">
                    <a:defRPr sz="2000">
                      <a:solidFill>
                        <a:schemeClr val="tx1"/>
                      </a:solidFill>
                      <a:latin typeface="Arial" pitchFamily="34" charset="0"/>
                    </a:defRPr>
                  </a:lvl3pPr>
                  <a:lvl4pPr marL="1600200" indent="-228600" defTabSz="760413" eaLnBrk="0" hangingPunct="0">
                    <a:defRPr sz="2000">
                      <a:solidFill>
                        <a:schemeClr val="tx1"/>
                      </a:solidFill>
                      <a:latin typeface="Arial" pitchFamily="34" charset="0"/>
                    </a:defRPr>
                  </a:lvl4pPr>
                  <a:lvl5pPr marL="2057400" indent="-228600" defTabSz="760413" eaLnBrk="0" hangingPunct="0">
                    <a:defRPr sz="2000">
                      <a:solidFill>
                        <a:schemeClr val="tx1"/>
                      </a:solidFill>
                      <a:latin typeface="Arial" pitchFamily="34" charset="0"/>
                    </a:defRPr>
                  </a:lvl5pPr>
                  <a:lvl6pPr marL="2514600" indent="-228600" defTabSz="760413" eaLnBrk="0" fontAlgn="base" hangingPunct="0">
                    <a:spcBef>
                      <a:spcPct val="0"/>
                    </a:spcBef>
                    <a:spcAft>
                      <a:spcPct val="0"/>
                    </a:spcAft>
                    <a:defRPr sz="2000">
                      <a:solidFill>
                        <a:schemeClr val="tx1"/>
                      </a:solidFill>
                      <a:latin typeface="Arial" pitchFamily="34" charset="0"/>
                    </a:defRPr>
                  </a:lvl6pPr>
                  <a:lvl7pPr marL="2971800" indent="-228600" defTabSz="760413" eaLnBrk="0" fontAlgn="base" hangingPunct="0">
                    <a:spcBef>
                      <a:spcPct val="0"/>
                    </a:spcBef>
                    <a:spcAft>
                      <a:spcPct val="0"/>
                    </a:spcAft>
                    <a:defRPr sz="2000">
                      <a:solidFill>
                        <a:schemeClr val="tx1"/>
                      </a:solidFill>
                      <a:latin typeface="Arial" pitchFamily="34" charset="0"/>
                    </a:defRPr>
                  </a:lvl7pPr>
                  <a:lvl8pPr marL="3429000" indent="-228600" defTabSz="760413" eaLnBrk="0" fontAlgn="base" hangingPunct="0">
                    <a:spcBef>
                      <a:spcPct val="0"/>
                    </a:spcBef>
                    <a:spcAft>
                      <a:spcPct val="0"/>
                    </a:spcAft>
                    <a:defRPr sz="2000">
                      <a:solidFill>
                        <a:schemeClr val="tx1"/>
                      </a:solidFill>
                      <a:latin typeface="Arial" pitchFamily="34" charset="0"/>
                    </a:defRPr>
                  </a:lvl8pPr>
                  <a:lvl9pPr marL="3886200" indent="-228600" defTabSz="760413" eaLnBrk="0" fontAlgn="base" hangingPunct="0">
                    <a:spcBef>
                      <a:spcPct val="0"/>
                    </a:spcBef>
                    <a:spcAft>
                      <a:spcPct val="0"/>
                    </a:spcAft>
                    <a:defRPr sz="2000">
                      <a:solidFill>
                        <a:schemeClr val="tx1"/>
                      </a:solidFill>
                      <a:latin typeface="Arial" pitchFamily="34" charset="0"/>
                    </a:defRPr>
                  </a:lvl9pPr>
                </a:lstStyle>
                <a:p>
                  <a:pPr eaLnBrk="1" hangingPunct="1"/>
                  <a:r>
                    <a:rPr lang="en-GB" sz="1100">
                      <a:latin typeface="Times" pitchFamily="18" charset="0"/>
                    </a:rPr>
                    <a:t>NPK</a:t>
                  </a:r>
                </a:p>
              </p:txBody>
            </p:sp>
            <p:sp>
              <p:nvSpPr>
                <p:cNvPr id="3125" name="Oval 1004"/>
                <p:cNvSpPr>
                  <a:spLocks noChangeArrowheads="1"/>
                </p:cNvSpPr>
                <p:nvPr/>
              </p:nvSpPr>
              <p:spPr bwMode="auto">
                <a:xfrm>
                  <a:off x="5310" y="3076"/>
                  <a:ext cx="104" cy="104"/>
                </a:xfrm>
                <a:prstGeom prst="ellipse">
                  <a:avLst/>
                </a:prstGeom>
                <a:solidFill>
                  <a:schemeClr val="accent1"/>
                </a:solidFill>
                <a:ln w="12700">
                  <a:solidFill>
                    <a:schemeClr val="tx1"/>
                  </a:solidFill>
                  <a:round/>
                  <a:headEnd/>
                  <a:tailEnd/>
                </a:ln>
              </p:spPr>
              <p:txBody>
                <a:bodyPr wrap="none" anchor="ctr"/>
                <a:lstStyle/>
                <a:p>
                  <a:endParaRPr lang="en-US"/>
                </a:p>
              </p:txBody>
            </p:sp>
            <p:sp>
              <p:nvSpPr>
                <p:cNvPr id="3126" name="Oval 1005"/>
                <p:cNvSpPr>
                  <a:spLocks noChangeArrowheads="1"/>
                </p:cNvSpPr>
                <p:nvPr/>
              </p:nvSpPr>
              <p:spPr bwMode="auto">
                <a:xfrm>
                  <a:off x="5324" y="3092"/>
                  <a:ext cx="76" cy="70"/>
                </a:xfrm>
                <a:prstGeom prst="ellipse">
                  <a:avLst/>
                </a:prstGeom>
                <a:solidFill>
                  <a:schemeClr val="accent1"/>
                </a:solidFill>
                <a:ln w="12700">
                  <a:solidFill>
                    <a:schemeClr val="tx1"/>
                  </a:solidFill>
                  <a:round/>
                  <a:headEnd/>
                  <a:tailEnd/>
                </a:ln>
              </p:spPr>
              <p:txBody>
                <a:bodyPr wrap="none" anchor="ctr"/>
                <a:lstStyle/>
                <a:p>
                  <a:endParaRPr lang="en-US"/>
                </a:p>
              </p:txBody>
            </p:sp>
          </p:grpSp>
          <p:grpSp>
            <p:nvGrpSpPr>
              <p:cNvPr id="3118" name="Group 1006"/>
              <p:cNvGrpSpPr>
                <a:grpSpLocks/>
              </p:cNvGrpSpPr>
              <p:nvPr/>
            </p:nvGrpSpPr>
            <p:grpSpPr bwMode="auto">
              <a:xfrm>
                <a:off x="5414" y="3064"/>
                <a:ext cx="300" cy="390"/>
                <a:chOff x="5222" y="2872"/>
                <a:chExt cx="300" cy="390"/>
              </a:xfrm>
            </p:grpSpPr>
            <p:sp>
              <p:nvSpPr>
                <p:cNvPr id="3119" name="Freeform 1007"/>
                <p:cNvSpPr>
                  <a:spLocks/>
                </p:cNvSpPr>
                <p:nvPr/>
              </p:nvSpPr>
              <p:spPr bwMode="auto">
                <a:xfrm>
                  <a:off x="5233" y="2872"/>
                  <a:ext cx="266" cy="390"/>
                </a:xfrm>
                <a:custGeom>
                  <a:avLst/>
                  <a:gdLst>
                    <a:gd name="T0" fmla="*/ 19 w 266"/>
                    <a:gd name="T1" fmla="*/ 14 h 390"/>
                    <a:gd name="T2" fmla="*/ 51 w 266"/>
                    <a:gd name="T3" fmla="*/ 22 h 390"/>
                    <a:gd name="T4" fmla="*/ 137 w 266"/>
                    <a:gd name="T5" fmla="*/ 8 h 390"/>
                    <a:gd name="T6" fmla="*/ 189 w 266"/>
                    <a:gd name="T7" fmla="*/ 12 h 390"/>
                    <a:gd name="T8" fmla="*/ 241 w 266"/>
                    <a:gd name="T9" fmla="*/ 8 h 390"/>
                    <a:gd name="T10" fmla="*/ 251 w 266"/>
                    <a:gd name="T11" fmla="*/ 20 h 390"/>
                    <a:gd name="T12" fmla="*/ 249 w 266"/>
                    <a:gd name="T13" fmla="*/ 86 h 390"/>
                    <a:gd name="T14" fmla="*/ 251 w 266"/>
                    <a:gd name="T15" fmla="*/ 114 h 390"/>
                    <a:gd name="T16" fmla="*/ 257 w 266"/>
                    <a:gd name="T17" fmla="*/ 132 h 390"/>
                    <a:gd name="T18" fmla="*/ 257 w 266"/>
                    <a:gd name="T19" fmla="*/ 154 h 390"/>
                    <a:gd name="T20" fmla="*/ 253 w 266"/>
                    <a:gd name="T21" fmla="*/ 170 h 390"/>
                    <a:gd name="T22" fmla="*/ 259 w 266"/>
                    <a:gd name="T23" fmla="*/ 204 h 390"/>
                    <a:gd name="T24" fmla="*/ 251 w 266"/>
                    <a:gd name="T25" fmla="*/ 248 h 390"/>
                    <a:gd name="T26" fmla="*/ 253 w 266"/>
                    <a:gd name="T27" fmla="*/ 270 h 390"/>
                    <a:gd name="T28" fmla="*/ 251 w 266"/>
                    <a:gd name="T29" fmla="*/ 286 h 390"/>
                    <a:gd name="T30" fmla="*/ 255 w 266"/>
                    <a:gd name="T31" fmla="*/ 306 h 390"/>
                    <a:gd name="T32" fmla="*/ 259 w 266"/>
                    <a:gd name="T33" fmla="*/ 318 h 390"/>
                    <a:gd name="T34" fmla="*/ 245 w 266"/>
                    <a:gd name="T35" fmla="*/ 364 h 390"/>
                    <a:gd name="T36" fmla="*/ 175 w 266"/>
                    <a:gd name="T37" fmla="*/ 390 h 390"/>
                    <a:gd name="T38" fmla="*/ 101 w 266"/>
                    <a:gd name="T39" fmla="*/ 382 h 390"/>
                    <a:gd name="T40" fmla="*/ 39 w 266"/>
                    <a:gd name="T41" fmla="*/ 380 h 390"/>
                    <a:gd name="T42" fmla="*/ 25 w 266"/>
                    <a:gd name="T43" fmla="*/ 350 h 390"/>
                    <a:gd name="T44" fmla="*/ 21 w 266"/>
                    <a:gd name="T45" fmla="*/ 334 h 390"/>
                    <a:gd name="T46" fmla="*/ 27 w 266"/>
                    <a:gd name="T47" fmla="*/ 316 h 390"/>
                    <a:gd name="T48" fmla="*/ 21 w 266"/>
                    <a:gd name="T49" fmla="*/ 296 h 390"/>
                    <a:gd name="T50" fmla="*/ 33 w 266"/>
                    <a:gd name="T51" fmla="*/ 238 h 390"/>
                    <a:gd name="T52" fmla="*/ 27 w 266"/>
                    <a:gd name="T53" fmla="*/ 216 h 390"/>
                    <a:gd name="T54" fmla="*/ 25 w 266"/>
                    <a:gd name="T55" fmla="*/ 210 h 390"/>
                    <a:gd name="T56" fmla="*/ 27 w 266"/>
                    <a:gd name="T57" fmla="*/ 164 h 390"/>
                    <a:gd name="T58" fmla="*/ 31 w 266"/>
                    <a:gd name="T59" fmla="*/ 114 h 390"/>
                    <a:gd name="T60" fmla="*/ 27 w 266"/>
                    <a:gd name="T61" fmla="*/ 30 h 390"/>
                    <a:gd name="T62" fmla="*/ 11 w 266"/>
                    <a:gd name="T63" fmla="*/ 14 h 390"/>
                    <a:gd name="T64" fmla="*/ 11 w 266"/>
                    <a:gd name="T65" fmla="*/ 2 h 390"/>
                    <a:gd name="T66" fmla="*/ 29 w 266"/>
                    <a:gd name="T67" fmla="*/ 8 h 390"/>
                    <a:gd name="T68" fmla="*/ 87 w 266"/>
                    <a:gd name="T69" fmla="*/ 12 h 390"/>
                    <a:gd name="T70" fmla="*/ 111 w 266"/>
                    <a:gd name="T71" fmla="*/ 6 h 390"/>
                    <a:gd name="T72" fmla="*/ 227 w 266"/>
                    <a:gd name="T73" fmla="*/ 12 h 390"/>
                    <a:gd name="T74" fmla="*/ 245 w 266"/>
                    <a:gd name="T75" fmla="*/ 14 h 390"/>
                    <a:gd name="T76" fmla="*/ 195 w 266"/>
                    <a:gd name="T77" fmla="*/ 14 h 390"/>
                    <a:gd name="T78" fmla="*/ 49 w 266"/>
                    <a:gd name="T79" fmla="*/ 18 h 390"/>
                    <a:gd name="T80" fmla="*/ 11 w 266"/>
                    <a:gd name="T81" fmla="*/ 14 h 390"/>
                    <a:gd name="T82" fmla="*/ 15 w 266"/>
                    <a:gd name="T83" fmla="*/ 46 h 390"/>
                    <a:gd name="T84" fmla="*/ 1 w 266"/>
                    <a:gd name="T85" fmla="*/ 192 h 390"/>
                    <a:gd name="T86" fmla="*/ 7 w 266"/>
                    <a:gd name="T87" fmla="*/ 226 h 390"/>
                    <a:gd name="T88" fmla="*/ 1 w 266"/>
                    <a:gd name="T89" fmla="*/ 282 h 390"/>
                    <a:gd name="T90" fmla="*/ 7 w 266"/>
                    <a:gd name="T91" fmla="*/ 328 h 390"/>
                    <a:gd name="T92" fmla="*/ 21 w 266"/>
                    <a:gd name="T93" fmla="*/ 380 h 390"/>
                    <a:gd name="T94" fmla="*/ 37 w 266"/>
                    <a:gd name="T95" fmla="*/ 378 h 39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66"/>
                    <a:gd name="T145" fmla="*/ 0 h 390"/>
                    <a:gd name="T146" fmla="*/ 266 w 266"/>
                    <a:gd name="T147" fmla="*/ 390 h 39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66" h="390">
                      <a:moveTo>
                        <a:pt x="19" y="14"/>
                      </a:moveTo>
                      <a:cubicBezTo>
                        <a:pt x="29" y="16"/>
                        <a:pt x="40" y="19"/>
                        <a:pt x="51" y="22"/>
                      </a:cubicBezTo>
                      <a:cubicBezTo>
                        <a:pt x="73" y="18"/>
                        <a:pt x="110" y="16"/>
                        <a:pt x="137" y="8"/>
                      </a:cubicBezTo>
                      <a:cubicBezTo>
                        <a:pt x="162" y="16"/>
                        <a:pt x="137" y="14"/>
                        <a:pt x="189" y="12"/>
                      </a:cubicBezTo>
                      <a:cubicBezTo>
                        <a:pt x="206" y="17"/>
                        <a:pt x="225" y="18"/>
                        <a:pt x="241" y="8"/>
                      </a:cubicBezTo>
                      <a:cubicBezTo>
                        <a:pt x="249" y="10"/>
                        <a:pt x="254" y="10"/>
                        <a:pt x="251" y="20"/>
                      </a:cubicBezTo>
                      <a:cubicBezTo>
                        <a:pt x="256" y="35"/>
                        <a:pt x="249" y="74"/>
                        <a:pt x="249" y="86"/>
                      </a:cubicBezTo>
                      <a:cubicBezTo>
                        <a:pt x="253" y="99"/>
                        <a:pt x="253" y="99"/>
                        <a:pt x="251" y="114"/>
                      </a:cubicBezTo>
                      <a:cubicBezTo>
                        <a:pt x="253" y="120"/>
                        <a:pt x="257" y="132"/>
                        <a:pt x="257" y="132"/>
                      </a:cubicBezTo>
                      <a:cubicBezTo>
                        <a:pt x="251" y="155"/>
                        <a:pt x="259" y="118"/>
                        <a:pt x="257" y="154"/>
                      </a:cubicBezTo>
                      <a:cubicBezTo>
                        <a:pt x="256" y="159"/>
                        <a:pt x="253" y="170"/>
                        <a:pt x="253" y="170"/>
                      </a:cubicBezTo>
                      <a:cubicBezTo>
                        <a:pt x="254" y="182"/>
                        <a:pt x="255" y="192"/>
                        <a:pt x="259" y="204"/>
                      </a:cubicBezTo>
                      <a:cubicBezTo>
                        <a:pt x="256" y="218"/>
                        <a:pt x="252" y="232"/>
                        <a:pt x="251" y="248"/>
                      </a:cubicBezTo>
                      <a:cubicBezTo>
                        <a:pt x="251" y="255"/>
                        <a:pt x="253" y="262"/>
                        <a:pt x="253" y="270"/>
                      </a:cubicBezTo>
                      <a:cubicBezTo>
                        <a:pt x="253" y="275"/>
                        <a:pt x="250" y="280"/>
                        <a:pt x="251" y="286"/>
                      </a:cubicBezTo>
                      <a:cubicBezTo>
                        <a:pt x="251" y="292"/>
                        <a:pt x="252" y="299"/>
                        <a:pt x="255" y="306"/>
                      </a:cubicBezTo>
                      <a:cubicBezTo>
                        <a:pt x="256" y="310"/>
                        <a:pt x="259" y="318"/>
                        <a:pt x="259" y="318"/>
                      </a:cubicBezTo>
                      <a:cubicBezTo>
                        <a:pt x="253" y="333"/>
                        <a:pt x="266" y="358"/>
                        <a:pt x="245" y="364"/>
                      </a:cubicBezTo>
                      <a:cubicBezTo>
                        <a:pt x="229" y="387"/>
                        <a:pt x="199" y="381"/>
                        <a:pt x="175" y="390"/>
                      </a:cubicBezTo>
                      <a:cubicBezTo>
                        <a:pt x="149" y="388"/>
                        <a:pt x="125" y="384"/>
                        <a:pt x="101" y="382"/>
                      </a:cubicBezTo>
                      <a:cubicBezTo>
                        <a:pt x="79" y="384"/>
                        <a:pt x="60" y="382"/>
                        <a:pt x="39" y="380"/>
                      </a:cubicBezTo>
                      <a:cubicBezTo>
                        <a:pt x="28" y="369"/>
                        <a:pt x="27" y="363"/>
                        <a:pt x="25" y="350"/>
                      </a:cubicBezTo>
                      <a:cubicBezTo>
                        <a:pt x="23" y="344"/>
                        <a:pt x="21" y="334"/>
                        <a:pt x="21" y="334"/>
                      </a:cubicBezTo>
                      <a:cubicBezTo>
                        <a:pt x="23" y="328"/>
                        <a:pt x="27" y="316"/>
                        <a:pt x="27" y="316"/>
                      </a:cubicBezTo>
                      <a:cubicBezTo>
                        <a:pt x="25" y="309"/>
                        <a:pt x="21" y="296"/>
                        <a:pt x="21" y="296"/>
                      </a:cubicBezTo>
                      <a:cubicBezTo>
                        <a:pt x="23" y="275"/>
                        <a:pt x="28" y="257"/>
                        <a:pt x="33" y="238"/>
                      </a:cubicBezTo>
                      <a:cubicBezTo>
                        <a:pt x="30" y="223"/>
                        <a:pt x="32" y="231"/>
                        <a:pt x="27" y="216"/>
                      </a:cubicBezTo>
                      <a:cubicBezTo>
                        <a:pt x="26" y="214"/>
                        <a:pt x="25" y="210"/>
                        <a:pt x="25" y="210"/>
                      </a:cubicBezTo>
                      <a:cubicBezTo>
                        <a:pt x="30" y="194"/>
                        <a:pt x="21" y="179"/>
                        <a:pt x="27" y="164"/>
                      </a:cubicBezTo>
                      <a:cubicBezTo>
                        <a:pt x="25" y="140"/>
                        <a:pt x="24" y="133"/>
                        <a:pt x="31" y="114"/>
                      </a:cubicBezTo>
                      <a:cubicBezTo>
                        <a:pt x="31" y="102"/>
                        <a:pt x="43" y="40"/>
                        <a:pt x="27" y="30"/>
                      </a:cubicBezTo>
                      <a:cubicBezTo>
                        <a:pt x="21" y="18"/>
                        <a:pt x="24" y="16"/>
                        <a:pt x="11" y="14"/>
                      </a:cubicBezTo>
                      <a:cubicBezTo>
                        <a:pt x="9" y="12"/>
                        <a:pt x="1" y="3"/>
                        <a:pt x="11" y="2"/>
                      </a:cubicBezTo>
                      <a:cubicBezTo>
                        <a:pt x="17" y="0"/>
                        <a:pt x="22" y="7"/>
                        <a:pt x="29" y="8"/>
                      </a:cubicBezTo>
                      <a:cubicBezTo>
                        <a:pt x="54" y="11"/>
                        <a:pt x="47" y="10"/>
                        <a:pt x="87" y="12"/>
                      </a:cubicBezTo>
                      <a:cubicBezTo>
                        <a:pt x="95" y="9"/>
                        <a:pt x="102" y="7"/>
                        <a:pt x="111" y="6"/>
                      </a:cubicBezTo>
                      <a:cubicBezTo>
                        <a:pt x="162" y="7"/>
                        <a:pt x="187" y="2"/>
                        <a:pt x="227" y="12"/>
                      </a:cubicBezTo>
                      <a:cubicBezTo>
                        <a:pt x="232" y="10"/>
                        <a:pt x="245" y="14"/>
                        <a:pt x="245" y="14"/>
                      </a:cubicBezTo>
                      <a:cubicBezTo>
                        <a:pt x="233" y="21"/>
                        <a:pt x="206" y="14"/>
                        <a:pt x="195" y="14"/>
                      </a:cubicBezTo>
                      <a:cubicBezTo>
                        <a:pt x="148" y="20"/>
                        <a:pt x="96" y="15"/>
                        <a:pt x="49" y="18"/>
                      </a:cubicBezTo>
                      <a:cubicBezTo>
                        <a:pt x="36" y="20"/>
                        <a:pt x="23" y="15"/>
                        <a:pt x="11" y="14"/>
                      </a:cubicBezTo>
                      <a:cubicBezTo>
                        <a:pt x="7" y="23"/>
                        <a:pt x="13" y="35"/>
                        <a:pt x="15" y="46"/>
                      </a:cubicBezTo>
                      <a:cubicBezTo>
                        <a:pt x="11" y="95"/>
                        <a:pt x="7" y="143"/>
                        <a:pt x="1" y="192"/>
                      </a:cubicBezTo>
                      <a:cubicBezTo>
                        <a:pt x="2" y="203"/>
                        <a:pt x="4" y="214"/>
                        <a:pt x="7" y="226"/>
                      </a:cubicBezTo>
                      <a:cubicBezTo>
                        <a:pt x="5" y="245"/>
                        <a:pt x="2" y="262"/>
                        <a:pt x="1" y="282"/>
                      </a:cubicBezTo>
                      <a:cubicBezTo>
                        <a:pt x="2" y="297"/>
                        <a:pt x="3" y="312"/>
                        <a:pt x="7" y="328"/>
                      </a:cubicBezTo>
                      <a:cubicBezTo>
                        <a:pt x="1" y="344"/>
                        <a:pt x="0" y="373"/>
                        <a:pt x="21" y="380"/>
                      </a:cubicBezTo>
                      <a:cubicBezTo>
                        <a:pt x="35" y="377"/>
                        <a:pt x="30" y="378"/>
                        <a:pt x="37" y="378"/>
                      </a:cubicBezTo>
                    </a:path>
                  </a:pathLst>
                </a:custGeom>
                <a:solidFill>
                  <a:srgbClr val="FFFFFF"/>
                </a:solidFill>
                <a:ln w="12700">
                  <a:solidFill>
                    <a:schemeClr val="tx1"/>
                  </a:solidFill>
                  <a:round/>
                  <a:headEnd/>
                  <a:tailEnd/>
                </a:ln>
              </p:spPr>
              <p:txBody>
                <a:bodyPr wrap="none" anchor="ctr"/>
                <a:lstStyle/>
                <a:p>
                  <a:endParaRPr lang="en-US"/>
                </a:p>
              </p:txBody>
            </p:sp>
            <p:sp>
              <p:nvSpPr>
                <p:cNvPr id="3120" name="Text Box 1008"/>
                <p:cNvSpPr txBox="1">
                  <a:spLocks noChangeArrowheads="1"/>
                </p:cNvSpPr>
                <p:nvPr/>
              </p:nvSpPr>
              <p:spPr bwMode="auto">
                <a:xfrm>
                  <a:off x="5222" y="2941"/>
                  <a:ext cx="300"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defTabSz="760413" eaLnBrk="0" hangingPunct="0">
                    <a:defRPr sz="2000">
                      <a:solidFill>
                        <a:schemeClr val="tx1"/>
                      </a:solidFill>
                      <a:latin typeface="Arial" pitchFamily="34" charset="0"/>
                    </a:defRPr>
                  </a:lvl1pPr>
                  <a:lvl2pPr marL="742950" indent="-285750" defTabSz="760413" eaLnBrk="0" hangingPunct="0">
                    <a:defRPr sz="2000">
                      <a:solidFill>
                        <a:schemeClr val="tx1"/>
                      </a:solidFill>
                      <a:latin typeface="Arial" pitchFamily="34" charset="0"/>
                    </a:defRPr>
                  </a:lvl2pPr>
                  <a:lvl3pPr marL="1143000" indent="-228600" defTabSz="760413" eaLnBrk="0" hangingPunct="0">
                    <a:defRPr sz="2000">
                      <a:solidFill>
                        <a:schemeClr val="tx1"/>
                      </a:solidFill>
                      <a:latin typeface="Arial" pitchFamily="34" charset="0"/>
                    </a:defRPr>
                  </a:lvl3pPr>
                  <a:lvl4pPr marL="1600200" indent="-228600" defTabSz="760413" eaLnBrk="0" hangingPunct="0">
                    <a:defRPr sz="2000">
                      <a:solidFill>
                        <a:schemeClr val="tx1"/>
                      </a:solidFill>
                      <a:latin typeface="Arial" pitchFamily="34" charset="0"/>
                    </a:defRPr>
                  </a:lvl4pPr>
                  <a:lvl5pPr marL="2057400" indent="-228600" defTabSz="760413" eaLnBrk="0" hangingPunct="0">
                    <a:defRPr sz="2000">
                      <a:solidFill>
                        <a:schemeClr val="tx1"/>
                      </a:solidFill>
                      <a:latin typeface="Arial" pitchFamily="34" charset="0"/>
                    </a:defRPr>
                  </a:lvl5pPr>
                  <a:lvl6pPr marL="2514600" indent="-228600" defTabSz="760413" eaLnBrk="0" fontAlgn="base" hangingPunct="0">
                    <a:spcBef>
                      <a:spcPct val="0"/>
                    </a:spcBef>
                    <a:spcAft>
                      <a:spcPct val="0"/>
                    </a:spcAft>
                    <a:defRPr sz="2000">
                      <a:solidFill>
                        <a:schemeClr val="tx1"/>
                      </a:solidFill>
                      <a:latin typeface="Arial" pitchFamily="34" charset="0"/>
                    </a:defRPr>
                  </a:lvl6pPr>
                  <a:lvl7pPr marL="2971800" indent="-228600" defTabSz="760413" eaLnBrk="0" fontAlgn="base" hangingPunct="0">
                    <a:spcBef>
                      <a:spcPct val="0"/>
                    </a:spcBef>
                    <a:spcAft>
                      <a:spcPct val="0"/>
                    </a:spcAft>
                    <a:defRPr sz="2000">
                      <a:solidFill>
                        <a:schemeClr val="tx1"/>
                      </a:solidFill>
                      <a:latin typeface="Arial" pitchFamily="34" charset="0"/>
                    </a:defRPr>
                  </a:lvl7pPr>
                  <a:lvl8pPr marL="3429000" indent="-228600" defTabSz="760413" eaLnBrk="0" fontAlgn="base" hangingPunct="0">
                    <a:spcBef>
                      <a:spcPct val="0"/>
                    </a:spcBef>
                    <a:spcAft>
                      <a:spcPct val="0"/>
                    </a:spcAft>
                    <a:defRPr sz="2000">
                      <a:solidFill>
                        <a:schemeClr val="tx1"/>
                      </a:solidFill>
                      <a:latin typeface="Arial" pitchFamily="34" charset="0"/>
                    </a:defRPr>
                  </a:lvl8pPr>
                  <a:lvl9pPr marL="3886200" indent="-228600" defTabSz="760413" eaLnBrk="0" fontAlgn="base" hangingPunct="0">
                    <a:spcBef>
                      <a:spcPct val="0"/>
                    </a:spcBef>
                    <a:spcAft>
                      <a:spcPct val="0"/>
                    </a:spcAft>
                    <a:defRPr sz="2000">
                      <a:solidFill>
                        <a:schemeClr val="tx1"/>
                      </a:solidFill>
                      <a:latin typeface="Arial" pitchFamily="34" charset="0"/>
                    </a:defRPr>
                  </a:lvl9pPr>
                </a:lstStyle>
                <a:p>
                  <a:pPr eaLnBrk="1" hangingPunct="1"/>
                  <a:r>
                    <a:rPr lang="en-GB" sz="1100">
                      <a:latin typeface="Times" pitchFamily="18" charset="0"/>
                    </a:rPr>
                    <a:t>NPK</a:t>
                  </a:r>
                </a:p>
              </p:txBody>
            </p:sp>
            <p:sp>
              <p:nvSpPr>
                <p:cNvPr id="3121" name="Oval 1009"/>
                <p:cNvSpPr>
                  <a:spLocks noChangeArrowheads="1"/>
                </p:cNvSpPr>
                <p:nvPr/>
              </p:nvSpPr>
              <p:spPr bwMode="auto">
                <a:xfrm>
                  <a:off x="5310" y="3076"/>
                  <a:ext cx="104" cy="104"/>
                </a:xfrm>
                <a:prstGeom prst="ellipse">
                  <a:avLst/>
                </a:prstGeom>
                <a:solidFill>
                  <a:schemeClr val="accent1"/>
                </a:solidFill>
                <a:ln w="12700">
                  <a:solidFill>
                    <a:schemeClr val="tx1"/>
                  </a:solidFill>
                  <a:round/>
                  <a:headEnd/>
                  <a:tailEnd/>
                </a:ln>
              </p:spPr>
              <p:txBody>
                <a:bodyPr wrap="none" anchor="ctr"/>
                <a:lstStyle/>
                <a:p>
                  <a:endParaRPr lang="en-US"/>
                </a:p>
              </p:txBody>
            </p:sp>
            <p:sp>
              <p:nvSpPr>
                <p:cNvPr id="3122" name="Oval 1010"/>
                <p:cNvSpPr>
                  <a:spLocks noChangeArrowheads="1"/>
                </p:cNvSpPr>
                <p:nvPr/>
              </p:nvSpPr>
              <p:spPr bwMode="auto">
                <a:xfrm>
                  <a:off x="5324" y="3092"/>
                  <a:ext cx="76" cy="70"/>
                </a:xfrm>
                <a:prstGeom prst="ellipse">
                  <a:avLst/>
                </a:prstGeom>
                <a:solidFill>
                  <a:schemeClr val="accent1"/>
                </a:solidFill>
                <a:ln w="12700">
                  <a:solidFill>
                    <a:schemeClr val="tx1"/>
                  </a:solidFill>
                  <a:round/>
                  <a:headEnd/>
                  <a:tailEnd/>
                </a:ln>
              </p:spPr>
              <p:txBody>
                <a:bodyPr wrap="none" anchor="ctr"/>
                <a:lstStyle/>
                <a:p>
                  <a:endParaRPr lang="en-US"/>
                </a:p>
              </p:txBody>
            </p:sp>
          </p:grpSp>
        </p:grpSp>
        <p:sp>
          <p:nvSpPr>
            <p:cNvPr id="3115" name="Freeform 1011"/>
            <p:cNvSpPr>
              <a:spLocks/>
            </p:cNvSpPr>
            <p:nvPr/>
          </p:nvSpPr>
          <p:spPr bwMode="auto">
            <a:xfrm>
              <a:off x="548" y="2328"/>
              <a:ext cx="805" cy="80"/>
            </a:xfrm>
            <a:custGeom>
              <a:avLst/>
              <a:gdLst>
                <a:gd name="T0" fmla="*/ 0 w 560"/>
                <a:gd name="T1" fmla="*/ 1 h 120"/>
                <a:gd name="T2" fmla="*/ 183613 w 560"/>
                <a:gd name="T3" fmla="*/ 1 h 120"/>
                <a:gd name="T4" fmla="*/ 267628 w 560"/>
                <a:gd name="T5" fmla="*/ 1 h 120"/>
                <a:gd name="T6" fmla="*/ 0 60000 65536"/>
                <a:gd name="T7" fmla="*/ 0 60000 65536"/>
                <a:gd name="T8" fmla="*/ 0 60000 65536"/>
                <a:gd name="T9" fmla="*/ 0 w 560"/>
                <a:gd name="T10" fmla="*/ 0 h 120"/>
                <a:gd name="T11" fmla="*/ 560 w 560"/>
                <a:gd name="T12" fmla="*/ 120 h 120"/>
              </a:gdLst>
              <a:ahLst/>
              <a:cxnLst>
                <a:cxn ang="T6">
                  <a:pos x="T0" y="T1"/>
                </a:cxn>
                <a:cxn ang="T7">
                  <a:pos x="T2" y="T3"/>
                </a:cxn>
                <a:cxn ang="T8">
                  <a:pos x="T4" y="T5"/>
                </a:cxn>
              </a:cxnLst>
              <a:rect l="T9" t="T10" r="T11" b="T12"/>
              <a:pathLst>
                <a:path w="560" h="120">
                  <a:moveTo>
                    <a:pt x="0" y="72"/>
                  </a:moveTo>
                  <a:cubicBezTo>
                    <a:pt x="145" y="36"/>
                    <a:pt x="290" y="0"/>
                    <a:pt x="384" y="8"/>
                  </a:cubicBezTo>
                  <a:cubicBezTo>
                    <a:pt x="477" y="16"/>
                    <a:pt x="530" y="101"/>
                    <a:pt x="560" y="120"/>
                  </a:cubicBezTo>
                </a:path>
              </a:pathLst>
            </a:custGeom>
            <a:noFill/>
            <a:ln w="38100">
              <a:solidFill>
                <a:schemeClr val="accent2"/>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grpSp>
      <p:grpSp>
        <p:nvGrpSpPr>
          <p:cNvPr id="15339" name="Group 1012"/>
          <p:cNvGrpSpPr>
            <a:grpSpLocks/>
          </p:cNvGrpSpPr>
          <p:nvPr/>
        </p:nvGrpSpPr>
        <p:grpSpPr bwMode="auto">
          <a:xfrm>
            <a:off x="177800" y="393700"/>
            <a:ext cx="8799513" cy="1687513"/>
            <a:chOff x="112" y="248"/>
            <a:chExt cx="5543" cy="1063"/>
          </a:xfrm>
        </p:grpSpPr>
        <p:sp>
          <p:nvSpPr>
            <p:cNvPr id="3112" name="AutoShape 1013"/>
            <p:cNvSpPr>
              <a:spLocks noChangeArrowheads="1"/>
            </p:cNvSpPr>
            <p:nvPr/>
          </p:nvSpPr>
          <p:spPr bwMode="auto">
            <a:xfrm>
              <a:off x="5336" y="1168"/>
              <a:ext cx="319" cy="143"/>
            </a:xfrm>
            <a:prstGeom prst="rightArrow">
              <a:avLst>
                <a:gd name="adj1" fmla="val 50000"/>
                <a:gd name="adj2" fmla="val 55769"/>
              </a:avLst>
            </a:prstGeom>
            <a:solidFill>
              <a:schemeClr val="accent1"/>
            </a:solidFill>
            <a:ln w="12700">
              <a:solidFill>
                <a:schemeClr val="tx1"/>
              </a:solidFill>
              <a:miter lim="800000"/>
              <a:headEnd/>
              <a:tailEnd/>
            </a:ln>
          </p:spPr>
          <p:txBody>
            <a:bodyPr wrap="none" anchor="ctr"/>
            <a:lstStyle/>
            <a:p>
              <a:endParaRPr lang="en-US"/>
            </a:p>
          </p:txBody>
        </p:sp>
        <p:sp>
          <p:nvSpPr>
            <p:cNvPr id="3113" name="AutoShape 1014"/>
            <p:cNvSpPr>
              <a:spLocks noChangeArrowheads="1"/>
            </p:cNvSpPr>
            <p:nvPr/>
          </p:nvSpPr>
          <p:spPr bwMode="auto">
            <a:xfrm rot="10800000">
              <a:off x="112" y="248"/>
              <a:ext cx="319" cy="306"/>
            </a:xfrm>
            <a:prstGeom prst="rightArrow">
              <a:avLst>
                <a:gd name="adj1" fmla="val 50000"/>
                <a:gd name="adj2" fmla="val 26062"/>
              </a:avLst>
            </a:prstGeom>
            <a:solidFill>
              <a:schemeClr val="accent1"/>
            </a:solidFill>
            <a:ln w="12700">
              <a:solidFill>
                <a:schemeClr val="tx1"/>
              </a:solidFill>
              <a:miter lim="800000"/>
              <a:headEnd/>
              <a:tailEnd/>
            </a:ln>
          </p:spPr>
          <p:txBody>
            <a:bodyPr rot="10800000" wrap="none" anchor="ctr"/>
            <a:lstStyle/>
            <a:p>
              <a:endParaRPr lang="en-US"/>
            </a:p>
          </p:txBody>
        </p:sp>
      </p:grpSp>
      <p:grpSp>
        <p:nvGrpSpPr>
          <p:cNvPr id="15340" name="Group 1015"/>
          <p:cNvGrpSpPr>
            <a:grpSpLocks/>
          </p:cNvGrpSpPr>
          <p:nvPr/>
        </p:nvGrpSpPr>
        <p:grpSpPr bwMode="auto">
          <a:xfrm>
            <a:off x="152400" y="863600"/>
            <a:ext cx="8774113" cy="1438275"/>
            <a:chOff x="96" y="544"/>
            <a:chExt cx="5527" cy="906"/>
          </a:xfrm>
        </p:grpSpPr>
        <p:sp>
          <p:nvSpPr>
            <p:cNvPr id="3110" name="AutoShape 1016"/>
            <p:cNvSpPr>
              <a:spLocks noChangeArrowheads="1"/>
            </p:cNvSpPr>
            <p:nvPr/>
          </p:nvSpPr>
          <p:spPr bwMode="auto">
            <a:xfrm>
              <a:off x="96" y="544"/>
              <a:ext cx="319" cy="210"/>
            </a:xfrm>
            <a:prstGeom prst="rightArrow">
              <a:avLst>
                <a:gd name="adj1" fmla="val 50000"/>
                <a:gd name="adj2" fmla="val 37976"/>
              </a:avLst>
            </a:prstGeom>
            <a:solidFill>
              <a:schemeClr val="accent1"/>
            </a:solidFill>
            <a:ln w="12700">
              <a:solidFill>
                <a:schemeClr val="tx1"/>
              </a:solidFill>
              <a:miter lim="800000"/>
              <a:headEnd/>
              <a:tailEnd/>
            </a:ln>
          </p:spPr>
          <p:txBody>
            <a:bodyPr wrap="none" anchor="ctr"/>
            <a:lstStyle/>
            <a:p>
              <a:endParaRPr lang="en-US"/>
            </a:p>
          </p:txBody>
        </p:sp>
        <p:sp>
          <p:nvSpPr>
            <p:cNvPr id="3111" name="AutoShape 1017"/>
            <p:cNvSpPr>
              <a:spLocks noChangeArrowheads="1"/>
            </p:cNvSpPr>
            <p:nvPr/>
          </p:nvSpPr>
          <p:spPr bwMode="auto">
            <a:xfrm rot="10800000">
              <a:off x="5304" y="1352"/>
              <a:ext cx="319" cy="98"/>
            </a:xfrm>
            <a:prstGeom prst="rightArrow">
              <a:avLst>
                <a:gd name="adj1" fmla="val 50000"/>
                <a:gd name="adj2" fmla="val 81378"/>
              </a:avLst>
            </a:prstGeom>
            <a:solidFill>
              <a:schemeClr val="accent1"/>
            </a:solidFill>
            <a:ln w="12700">
              <a:solidFill>
                <a:schemeClr val="tx1"/>
              </a:solidFill>
              <a:miter lim="800000"/>
              <a:headEnd/>
              <a:tailEnd/>
            </a:ln>
          </p:spPr>
          <p:txBody>
            <a:bodyPr rot="10800000" wrap="none" anchor="ctr"/>
            <a:lstStyle/>
            <a:p>
              <a:endParaRPr lang="en-US"/>
            </a:p>
          </p:txBody>
        </p:sp>
      </p:grpSp>
      <p:grpSp>
        <p:nvGrpSpPr>
          <p:cNvPr id="15377" name="Group 1018"/>
          <p:cNvGrpSpPr>
            <a:grpSpLocks/>
          </p:cNvGrpSpPr>
          <p:nvPr/>
        </p:nvGrpSpPr>
        <p:grpSpPr bwMode="auto">
          <a:xfrm rot="20542998" flipH="1">
            <a:off x="6948488" y="4256088"/>
            <a:ext cx="384175" cy="2132012"/>
            <a:chOff x="225" y="1871"/>
            <a:chExt cx="325" cy="1823"/>
          </a:xfrm>
        </p:grpSpPr>
        <p:sp>
          <p:nvSpPr>
            <p:cNvPr id="691195" name="AutoShape 1019"/>
            <p:cNvSpPr>
              <a:spLocks noChangeArrowheads="1"/>
            </p:cNvSpPr>
            <p:nvPr/>
          </p:nvSpPr>
          <p:spPr bwMode="auto">
            <a:xfrm>
              <a:off x="225" y="1882"/>
              <a:ext cx="325" cy="1811"/>
            </a:xfrm>
            <a:prstGeom prst="downArrowCallout">
              <a:avLst>
                <a:gd name="adj1" fmla="val 25000"/>
                <a:gd name="adj2" fmla="val 25000"/>
                <a:gd name="adj3" fmla="val 92769"/>
                <a:gd name="adj4" fmla="val 66667"/>
              </a:avLst>
            </a:prstGeom>
            <a:solidFill>
              <a:schemeClr val="folHlink"/>
            </a:solidFill>
            <a:ln w="12700">
              <a:noFill/>
              <a:miter lim="800000"/>
              <a:headEnd/>
              <a:tailEnd/>
            </a:ln>
            <a:effectLst>
              <a:outerShdw blurRad="63500" dist="38099" dir="2700000" algn="ctr" rotWithShape="0">
                <a:schemeClr val="bg2">
                  <a:alpha val="87000"/>
                </a:schemeClr>
              </a:outerShdw>
            </a:effectLst>
          </p:spPr>
          <p:txBody>
            <a:bodyPr wrap="none" anchor="ctr"/>
            <a:lstStyle/>
            <a:p>
              <a:pPr>
                <a:defRPr/>
              </a:pPr>
              <a:endParaRPr lang="en-US" dirty="0">
                <a:latin typeface="Arial" charset="0"/>
                <a:cs typeface="+mn-cs"/>
              </a:endParaRPr>
            </a:p>
          </p:txBody>
        </p:sp>
        <p:sp>
          <p:nvSpPr>
            <p:cNvPr id="691196" name="Text Box 1020"/>
            <p:cNvSpPr txBox="1">
              <a:spLocks noChangeArrowheads="1"/>
            </p:cNvSpPr>
            <p:nvPr/>
          </p:nvSpPr>
          <p:spPr bwMode="auto">
            <a:xfrm rot="16200000">
              <a:off x="-222" y="2348"/>
              <a:ext cx="1190" cy="235"/>
            </a:xfrm>
            <a:prstGeom prst="rect">
              <a:avLst/>
            </a:prstGeom>
            <a:noFill/>
            <a:ln w="12700">
              <a:noFill/>
              <a:miter lim="800000"/>
              <a:headEnd/>
              <a:tailEnd/>
            </a:ln>
            <a:effectLst>
              <a:outerShdw blurRad="63500" dist="38099" dir="2700000" algn="ctr" rotWithShape="0">
                <a:schemeClr val="bg2">
                  <a:alpha val="87000"/>
                </a:schemeClr>
              </a:outerShdw>
            </a:effectLst>
          </p:spPr>
          <p:txBody>
            <a:bodyPr>
              <a:spAutoFit/>
            </a:bodyPr>
            <a:lstStyle>
              <a:lvl1pPr defTabSz="760413">
                <a:defRPr sz="2300">
                  <a:solidFill>
                    <a:schemeClr val="tx1"/>
                  </a:solidFill>
                  <a:latin typeface="News Gothic" charset="0"/>
                  <a:ea typeface="ＭＳ Ｐゴシック" charset="0"/>
                  <a:cs typeface="ＭＳ Ｐゴシック" charset="0"/>
                </a:defRPr>
              </a:lvl1pPr>
              <a:lvl2pPr marL="37931725" indent="-37474525" defTabSz="760413">
                <a:defRPr sz="2300">
                  <a:solidFill>
                    <a:schemeClr val="tx1"/>
                  </a:solidFill>
                  <a:latin typeface="News Gothic" charset="0"/>
                  <a:ea typeface="ＭＳ Ｐゴシック" charset="0"/>
                </a:defRPr>
              </a:lvl2pPr>
              <a:lvl3pPr>
                <a:defRPr sz="2300">
                  <a:solidFill>
                    <a:schemeClr val="tx1"/>
                  </a:solidFill>
                  <a:latin typeface="News Gothic" charset="0"/>
                  <a:ea typeface="ＭＳ Ｐゴシック" charset="0"/>
                </a:defRPr>
              </a:lvl3pPr>
              <a:lvl4pPr>
                <a:defRPr sz="2300">
                  <a:solidFill>
                    <a:schemeClr val="tx1"/>
                  </a:solidFill>
                  <a:latin typeface="News Gothic" charset="0"/>
                  <a:ea typeface="ＭＳ Ｐゴシック" charset="0"/>
                </a:defRPr>
              </a:lvl4pPr>
              <a:lvl5pPr>
                <a:defRPr sz="2300">
                  <a:solidFill>
                    <a:schemeClr val="tx1"/>
                  </a:solidFill>
                  <a:latin typeface="News Gothic" charset="0"/>
                  <a:ea typeface="ＭＳ Ｐゴシック" charset="0"/>
                </a:defRPr>
              </a:lvl5pPr>
              <a:lvl6pPr marL="457200" eaLnBrk="0" fontAlgn="base" hangingPunct="0">
                <a:spcBef>
                  <a:spcPct val="0"/>
                </a:spcBef>
                <a:spcAft>
                  <a:spcPct val="0"/>
                </a:spcAft>
                <a:defRPr sz="2300">
                  <a:solidFill>
                    <a:schemeClr val="tx1"/>
                  </a:solidFill>
                  <a:latin typeface="News Gothic" charset="0"/>
                  <a:ea typeface="ＭＳ Ｐゴシック" charset="0"/>
                </a:defRPr>
              </a:lvl6pPr>
              <a:lvl7pPr marL="914400" eaLnBrk="0" fontAlgn="base" hangingPunct="0">
                <a:spcBef>
                  <a:spcPct val="0"/>
                </a:spcBef>
                <a:spcAft>
                  <a:spcPct val="0"/>
                </a:spcAft>
                <a:defRPr sz="2300">
                  <a:solidFill>
                    <a:schemeClr val="tx1"/>
                  </a:solidFill>
                  <a:latin typeface="News Gothic" charset="0"/>
                  <a:ea typeface="ＭＳ Ｐゴシック" charset="0"/>
                </a:defRPr>
              </a:lvl7pPr>
              <a:lvl8pPr marL="1371600" eaLnBrk="0" fontAlgn="base" hangingPunct="0">
                <a:spcBef>
                  <a:spcPct val="0"/>
                </a:spcBef>
                <a:spcAft>
                  <a:spcPct val="0"/>
                </a:spcAft>
                <a:defRPr sz="2300">
                  <a:solidFill>
                    <a:schemeClr val="tx1"/>
                  </a:solidFill>
                  <a:latin typeface="News Gothic" charset="0"/>
                  <a:ea typeface="ＭＳ Ｐゴシック" charset="0"/>
                </a:defRPr>
              </a:lvl8pPr>
              <a:lvl9pPr marL="1828800" eaLnBrk="0" fontAlgn="base" hangingPunct="0">
                <a:spcBef>
                  <a:spcPct val="0"/>
                </a:spcBef>
                <a:spcAft>
                  <a:spcPct val="0"/>
                </a:spcAft>
                <a:defRPr sz="2300">
                  <a:solidFill>
                    <a:schemeClr val="tx1"/>
                  </a:solidFill>
                  <a:latin typeface="News Gothic" charset="0"/>
                  <a:ea typeface="ＭＳ Ｐゴシック" charset="0"/>
                </a:defRPr>
              </a:lvl9pPr>
            </a:lstStyle>
            <a:p>
              <a:pPr>
                <a:spcBef>
                  <a:spcPct val="20000"/>
                </a:spcBef>
                <a:buSzPct val="100000"/>
                <a:defRPr/>
              </a:pPr>
              <a:r>
                <a:rPr lang="en-GB" sz="1200" smtClean="0"/>
                <a:t>Grain legumes</a:t>
              </a:r>
              <a:endParaRPr lang="en-US" sz="1200" smtClean="0"/>
            </a:p>
          </p:txBody>
        </p:sp>
      </p:grpSp>
      <p:grpSp>
        <p:nvGrpSpPr>
          <p:cNvPr id="15378" name="Group 1021"/>
          <p:cNvGrpSpPr>
            <a:grpSpLocks/>
          </p:cNvGrpSpPr>
          <p:nvPr/>
        </p:nvGrpSpPr>
        <p:grpSpPr bwMode="auto">
          <a:xfrm>
            <a:off x="7265988" y="4059238"/>
            <a:ext cx="433387" cy="2147887"/>
            <a:chOff x="4577" y="2557"/>
            <a:chExt cx="273" cy="1353"/>
          </a:xfrm>
        </p:grpSpPr>
        <p:sp>
          <p:nvSpPr>
            <p:cNvPr id="691198" name="AutoShape 1022"/>
            <p:cNvSpPr>
              <a:spLocks noChangeArrowheads="1"/>
            </p:cNvSpPr>
            <p:nvPr/>
          </p:nvSpPr>
          <p:spPr bwMode="auto">
            <a:xfrm rot="20948891" flipH="1">
              <a:off x="4608" y="2589"/>
              <a:ext cx="242" cy="1321"/>
            </a:xfrm>
            <a:prstGeom prst="downArrowCallout">
              <a:avLst>
                <a:gd name="adj1" fmla="val 25000"/>
                <a:gd name="adj2" fmla="val 25000"/>
                <a:gd name="adj3" fmla="val 90978"/>
                <a:gd name="adj4" fmla="val 66667"/>
              </a:avLst>
            </a:prstGeom>
            <a:solidFill>
              <a:schemeClr val="folHlink"/>
            </a:solidFill>
            <a:ln w="12700">
              <a:noFill/>
              <a:miter lim="800000"/>
              <a:headEnd/>
              <a:tailEnd/>
            </a:ln>
            <a:effectLst>
              <a:outerShdw blurRad="63500" dist="38099" dir="2700000" algn="ctr" rotWithShape="0">
                <a:schemeClr val="bg2">
                  <a:alpha val="87000"/>
                </a:schemeClr>
              </a:outerShdw>
            </a:effectLst>
          </p:spPr>
          <p:txBody>
            <a:bodyPr wrap="none" anchor="ctr"/>
            <a:lstStyle/>
            <a:p>
              <a:pPr>
                <a:defRPr/>
              </a:pPr>
              <a:endParaRPr lang="en-US" dirty="0">
                <a:latin typeface="Arial" charset="0"/>
                <a:cs typeface="+mn-cs"/>
              </a:endParaRPr>
            </a:p>
          </p:txBody>
        </p:sp>
        <p:sp>
          <p:nvSpPr>
            <p:cNvPr id="691199" name="Text Box 1023"/>
            <p:cNvSpPr txBox="1">
              <a:spLocks noChangeArrowheads="1"/>
            </p:cNvSpPr>
            <p:nvPr/>
          </p:nvSpPr>
          <p:spPr bwMode="auto">
            <a:xfrm rot="4748891" flipH="1">
              <a:off x="4225" y="2909"/>
              <a:ext cx="879" cy="175"/>
            </a:xfrm>
            <a:prstGeom prst="rect">
              <a:avLst/>
            </a:prstGeom>
            <a:noFill/>
            <a:ln w="12700">
              <a:noFill/>
              <a:miter lim="800000"/>
              <a:headEnd/>
              <a:tailEnd/>
            </a:ln>
            <a:effectLst>
              <a:outerShdw blurRad="63500" dist="38099" dir="2700000" algn="ctr" rotWithShape="0">
                <a:schemeClr val="bg2">
                  <a:alpha val="87000"/>
                </a:schemeClr>
              </a:outerShdw>
            </a:effectLst>
          </p:spPr>
          <p:txBody>
            <a:bodyPr>
              <a:spAutoFit/>
            </a:bodyPr>
            <a:lstStyle>
              <a:lvl1pPr defTabSz="760413">
                <a:defRPr sz="2300">
                  <a:solidFill>
                    <a:schemeClr val="tx1"/>
                  </a:solidFill>
                  <a:latin typeface="News Gothic" charset="0"/>
                  <a:ea typeface="ＭＳ Ｐゴシック" charset="0"/>
                  <a:cs typeface="ＭＳ Ｐゴシック" charset="0"/>
                </a:defRPr>
              </a:lvl1pPr>
              <a:lvl2pPr marL="37931725" indent="-37474525" defTabSz="760413">
                <a:defRPr sz="2300">
                  <a:solidFill>
                    <a:schemeClr val="tx1"/>
                  </a:solidFill>
                  <a:latin typeface="News Gothic" charset="0"/>
                  <a:ea typeface="ＭＳ Ｐゴシック" charset="0"/>
                </a:defRPr>
              </a:lvl2pPr>
              <a:lvl3pPr>
                <a:defRPr sz="2300">
                  <a:solidFill>
                    <a:schemeClr val="tx1"/>
                  </a:solidFill>
                  <a:latin typeface="News Gothic" charset="0"/>
                  <a:ea typeface="ＭＳ Ｐゴシック" charset="0"/>
                </a:defRPr>
              </a:lvl3pPr>
              <a:lvl4pPr>
                <a:defRPr sz="2300">
                  <a:solidFill>
                    <a:schemeClr val="tx1"/>
                  </a:solidFill>
                  <a:latin typeface="News Gothic" charset="0"/>
                  <a:ea typeface="ＭＳ Ｐゴシック" charset="0"/>
                </a:defRPr>
              </a:lvl4pPr>
              <a:lvl5pPr>
                <a:defRPr sz="2300">
                  <a:solidFill>
                    <a:schemeClr val="tx1"/>
                  </a:solidFill>
                  <a:latin typeface="News Gothic" charset="0"/>
                  <a:ea typeface="ＭＳ Ｐゴシック" charset="0"/>
                </a:defRPr>
              </a:lvl5pPr>
              <a:lvl6pPr marL="457200" eaLnBrk="0" fontAlgn="base" hangingPunct="0">
                <a:spcBef>
                  <a:spcPct val="0"/>
                </a:spcBef>
                <a:spcAft>
                  <a:spcPct val="0"/>
                </a:spcAft>
                <a:defRPr sz="2300">
                  <a:solidFill>
                    <a:schemeClr val="tx1"/>
                  </a:solidFill>
                  <a:latin typeface="News Gothic" charset="0"/>
                  <a:ea typeface="ＭＳ Ｐゴシック" charset="0"/>
                </a:defRPr>
              </a:lvl6pPr>
              <a:lvl7pPr marL="914400" eaLnBrk="0" fontAlgn="base" hangingPunct="0">
                <a:spcBef>
                  <a:spcPct val="0"/>
                </a:spcBef>
                <a:spcAft>
                  <a:spcPct val="0"/>
                </a:spcAft>
                <a:defRPr sz="2300">
                  <a:solidFill>
                    <a:schemeClr val="tx1"/>
                  </a:solidFill>
                  <a:latin typeface="News Gothic" charset="0"/>
                  <a:ea typeface="ＭＳ Ｐゴシック" charset="0"/>
                </a:defRPr>
              </a:lvl7pPr>
              <a:lvl8pPr marL="1371600" eaLnBrk="0" fontAlgn="base" hangingPunct="0">
                <a:spcBef>
                  <a:spcPct val="0"/>
                </a:spcBef>
                <a:spcAft>
                  <a:spcPct val="0"/>
                </a:spcAft>
                <a:defRPr sz="2300">
                  <a:solidFill>
                    <a:schemeClr val="tx1"/>
                  </a:solidFill>
                  <a:latin typeface="News Gothic" charset="0"/>
                  <a:ea typeface="ＭＳ Ｐゴシック" charset="0"/>
                </a:defRPr>
              </a:lvl8pPr>
              <a:lvl9pPr marL="1828800" eaLnBrk="0" fontAlgn="base" hangingPunct="0">
                <a:spcBef>
                  <a:spcPct val="0"/>
                </a:spcBef>
                <a:spcAft>
                  <a:spcPct val="0"/>
                </a:spcAft>
                <a:defRPr sz="2300">
                  <a:solidFill>
                    <a:schemeClr val="tx1"/>
                  </a:solidFill>
                  <a:latin typeface="News Gothic" charset="0"/>
                  <a:ea typeface="ＭＳ Ｐゴシック" charset="0"/>
                </a:defRPr>
              </a:lvl9pPr>
            </a:lstStyle>
            <a:p>
              <a:pPr>
                <a:spcBef>
                  <a:spcPct val="20000"/>
                </a:spcBef>
                <a:buSzPct val="100000"/>
                <a:defRPr/>
              </a:pPr>
              <a:r>
                <a:rPr lang="en-GB" sz="1200" smtClean="0"/>
                <a:t>  Green manures</a:t>
              </a:r>
              <a:endParaRPr lang="en-US" sz="1200" smtClean="0"/>
            </a:p>
          </p:txBody>
        </p:sp>
      </p:grpSp>
      <p:grpSp>
        <p:nvGrpSpPr>
          <p:cNvPr id="15379" name="Group 1024"/>
          <p:cNvGrpSpPr>
            <a:grpSpLocks/>
          </p:cNvGrpSpPr>
          <p:nvPr/>
        </p:nvGrpSpPr>
        <p:grpSpPr bwMode="auto">
          <a:xfrm>
            <a:off x="7616825" y="3938588"/>
            <a:ext cx="384175" cy="2306637"/>
            <a:chOff x="4798" y="2481"/>
            <a:chExt cx="242" cy="1453"/>
          </a:xfrm>
        </p:grpSpPr>
        <p:sp>
          <p:nvSpPr>
            <p:cNvPr id="691201" name="AutoShape 1"/>
            <p:cNvSpPr>
              <a:spLocks noChangeArrowheads="1"/>
            </p:cNvSpPr>
            <p:nvPr/>
          </p:nvSpPr>
          <p:spPr bwMode="auto">
            <a:xfrm rot="21239982" flipH="1">
              <a:off x="4798" y="2608"/>
              <a:ext cx="242" cy="1326"/>
            </a:xfrm>
            <a:prstGeom prst="downArrowCallout">
              <a:avLst>
                <a:gd name="adj1" fmla="val 25000"/>
                <a:gd name="adj2" fmla="val 25000"/>
                <a:gd name="adj3" fmla="val 91322"/>
                <a:gd name="adj4" fmla="val 66667"/>
              </a:avLst>
            </a:prstGeom>
            <a:solidFill>
              <a:schemeClr val="folHlink"/>
            </a:solidFill>
            <a:ln w="12700">
              <a:noFill/>
              <a:miter lim="800000"/>
              <a:headEnd/>
              <a:tailEnd/>
            </a:ln>
            <a:effectLst>
              <a:outerShdw blurRad="63500" dist="38099" dir="2700000" algn="ctr" rotWithShape="0">
                <a:schemeClr val="bg2">
                  <a:alpha val="87000"/>
                </a:schemeClr>
              </a:outerShdw>
            </a:effectLst>
          </p:spPr>
          <p:txBody>
            <a:bodyPr wrap="none" anchor="ctr"/>
            <a:lstStyle/>
            <a:p>
              <a:pPr>
                <a:defRPr/>
              </a:pPr>
              <a:endParaRPr lang="en-US" dirty="0">
                <a:latin typeface="Arial" charset="0"/>
                <a:cs typeface="+mn-cs"/>
              </a:endParaRPr>
            </a:p>
          </p:txBody>
        </p:sp>
        <p:sp>
          <p:nvSpPr>
            <p:cNvPr id="691202" name="Text Box 2"/>
            <p:cNvSpPr txBox="1">
              <a:spLocks noChangeArrowheads="1"/>
            </p:cNvSpPr>
            <p:nvPr/>
          </p:nvSpPr>
          <p:spPr bwMode="auto">
            <a:xfrm rot="5039982" flipH="1">
              <a:off x="4457" y="2832"/>
              <a:ext cx="876" cy="175"/>
            </a:xfrm>
            <a:prstGeom prst="rect">
              <a:avLst/>
            </a:prstGeom>
            <a:noFill/>
            <a:ln w="12700">
              <a:noFill/>
              <a:miter lim="800000"/>
              <a:headEnd/>
              <a:tailEnd/>
            </a:ln>
            <a:effectLst>
              <a:outerShdw blurRad="63500" dist="38099" dir="2700000" algn="ctr" rotWithShape="0">
                <a:schemeClr val="bg2">
                  <a:alpha val="87000"/>
                </a:schemeClr>
              </a:outerShdw>
            </a:effectLst>
          </p:spPr>
          <p:txBody>
            <a:bodyPr>
              <a:spAutoFit/>
            </a:bodyPr>
            <a:lstStyle>
              <a:lvl1pPr defTabSz="760413">
                <a:defRPr sz="2300">
                  <a:solidFill>
                    <a:schemeClr val="tx1"/>
                  </a:solidFill>
                  <a:latin typeface="News Gothic" charset="0"/>
                  <a:ea typeface="ＭＳ Ｐゴシック" charset="0"/>
                  <a:cs typeface="ＭＳ Ｐゴシック" charset="0"/>
                </a:defRPr>
              </a:lvl1pPr>
              <a:lvl2pPr marL="37931725" indent="-37474525" defTabSz="760413">
                <a:defRPr sz="2300">
                  <a:solidFill>
                    <a:schemeClr val="tx1"/>
                  </a:solidFill>
                  <a:latin typeface="News Gothic" charset="0"/>
                  <a:ea typeface="ＭＳ Ｐゴシック" charset="0"/>
                </a:defRPr>
              </a:lvl2pPr>
              <a:lvl3pPr>
                <a:defRPr sz="2300">
                  <a:solidFill>
                    <a:schemeClr val="tx1"/>
                  </a:solidFill>
                  <a:latin typeface="News Gothic" charset="0"/>
                  <a:ea typeface="ＭＳ Ｐゴシック" charset="0"/>
                </a:defRPr>
              </a:lvl3pPr>
              <a:lvl4pPr>
                <a:defRPr sz="2300">
                  <a:solidFill>
                    <a:schemeClr val="tx1"/>
                  </a:solidFill>
                  <a:latin typeface="News Gothic" charset="0"/>
                  <a:ea typeface="ＭＳ Ｐゴシック" charset="0"/>
                </a:defRPr>
              </a:lvl4pPr>
              <a:lvl5pPr>
                <a:defRPr sz="2300">
                  <a:solidFill>
                    <a:schemeClr val="tx1"/>
                  </a:solidFill>
                  <a:latin typeface="News Gothic" charset="0"/>
                  <a:ea typeface="ＭＳ Ｐゴシック" charset="0"/>
                </a:defRPr>
              </a:lvl5pPr>
              <a:lvl6pPr marL="457200" eaLnBrk="0" fontAlgn="base" hangingPunct="0">
                <a:spcBef>
                  <a:spcPct val="0"/>
                </a:spcBef>
                <a:spcAft>
                  <a:spcPct val="0"/>
                </a:spcAft>
                <a:defRPr sz="2300">
                  <a:solidFill>
                    <a:schemeClr val="tx1"/>
                  </a:solidFill>
                  <a:latin typeface="News Gothic" charset="0"/>
                  <a:ea typeface="ＭＳ Ｐゴシック" charset="0"/>
                </a:defRPr>
              </a:lvl6pPr>
              <a:lvl7pPr marL="914400" eaLnBrk="0" fontAlgn="base" hangingPunct="0">
                <a:spcBef>
                  <a:spcPct val="0"/>
                </a:spcBef>
                <a:spcAft>
                  <a:spcPct val="0"/>
                </a:spcAft>
                <a:defRPr sz="2300">
                  <a:solidFill>
                    <a:schemeClr val="tx1"/>
                  </a:solidFill>
                  <a:latin typeface="News Gothic" charset="0"/>
                  <a:ea typeface="ＭＳ Ｐゴシック" charset="0"/>
                </a:defRPr>
              </a:lvl7pPr>
              <a:lvl8pPr marL="1371600" eaLnBrk="0" fontAlgn="base" hangingPunct="0">
                <a:spcBef>
                  <a:spcPct val="0"/>
                </a:spcBef>
                <a:spcAft>
                  <a:spcPct val="0"/>
                </a:spcAft>
                <a:defRPr sz="2300">
                  <a:solidFill>
                    <a:schemeClr val="tx1"/>
                  </a:solidFill>
                  <a:latin typeface="News Gothic" charset="0"/>
                  <a:ea typeface="ＭＳ Ｐゴシック" charset="0"/>
                </a:defRPr>
              </a:lvl8pPr>
              <a:lvl9pPr marL="1828800" eaLnBrk="0" fontAlgn="base" hangingPunct="0">
                <a:spcBef>
                  <a:spcPct val="0"/>
                </a:spcBef>
                <a:spcAft>
                  <a:spcPct val="0"/>
                </a:spcAft>
                <a:defRPr sz="2300">
                  <a:solidFill>
                    <a:schemeClr val="tx1"/>
                  </a:solidFill>
                  <a:latin typeface="News Gothic" charset="0"/>
                  <a:ea typeface="ＭＳ Ｐゴシック" charset="0"/>
                </a:defRPr>
              </a:lvl9pPr>
            </a:lstStyle>
            <a:p>
              <a:pPr>
                <a:spcBef>
                  <a:spcPct val="20000"/>
                </a:spcBef>
                <a:buSzPct val="100000"/>
                <a:defRPr/>
              </a:pPr>
              <a:r>
                <a:rPr lang="en-GB" sz="1200" smtClean="0"/>
                <a:t>     Agroforestry</a:t>
              </a:r>
              <a:endParaRPr lang="en-US" sz="1200" smtClean="0"/>
            </a:p>
          </p:txBody>
        </p:sp>
      </p:grpSp>
      <p:grpSp>
        <p:nvGrpSpPr>
          <p:cNvPr id="15380" name="Group 1027"/>
          <p:cNvGrpSpPr>
            <a:grpSpLocks/>
          </p:cNvGrpSpPr>
          <p:nvPr/>
        </p:nvGrpSpPr>
        <p:grpSpPr bwMode="auto">
          <a:xfrm>
            <a:off x="7834313" y="3990975"/>
            <a:ext cx="415925" cy="2374900"/>
            <a:chOff x="4935" y="2514"/>
            <a:chExt cx="262" cy="1496"/>
          </a:xfrm>
        </p:grpSpPr>
        <p:sp>
          <p:nvSpPr>
            <p:cNvPr id="691204" name="AutoShape 4"/>
            <p:cNvSpPr>
              <a:spLocks noChangeArrowheads="1"/>
            </p:cNvSpPr>
            <p:nvPr/>
          </p:nvSpPr>
          <p:spPr bwMode="auto">
            <a:xfrm rot="565964">
              <a:off x="4935" y="2600"/>
              <a:ext cx="242" cy="1410"/>
            </a:xfrm>
            <a:prstGeom prst="downArrowCallout">
              <a:avLst>
                <a:gd name="adj1" fmla="val 25000"/>
                <a:gd name="adj2" fmla="val 25000"/>
                <a:gd name="adj3" fmla="val 97107"/>
                <a:gd name="adj4" fmla="val 66667"/>
              </a:avLst>
            </a:prstGeom>
            <a:solidFill>
              <a:schemeClr val="folHlink"/>
            </a:solidFill>
            <a:ln w="12700">
              <a:noFill/>
              <a:miter lim="800000"/>
              <a:headEnd/>
              <a:tailEnd/>
            </a:ln>
            <a:effectLst>
              <a:outerShdw blurRad="63500" dist="38099" dir="2700000" algn="ctr" rotWithShape="0">
                <a:schemeClr val="bg2">
                  <a:alpha val="87000"/>
                </a:schemeClr>
              </a:outerShdw>
            </a:effectLst>
          </p:spPr>
          <p:txBody>
            <a:bodyPr wrap="none" anchor="ctr"/>
            <a:lstStyle/>
            <a:p>
              <a:pPr>
                <a:defRPr/>
              </a:pPr>
              <a:endParaRPr lang="en-US" dirty="0">
                <a:latin typeface="Arial" charset="0"/>
                <a:cs typeface="+mn-cs"/>
              </a:endParaRPr>
            </a:p>
          </p:txBody>
        </p:sp>
        <p:sp>
          <p:nvSpPr>
            <p:cNvPr id="691205" name="Text Box 5"/>
            <p:cNvSpPr txBox="1">
              <a:spLocks noChangeArrowheads="1"/>
            </p:cNvSpPr>
            <p:nvPr/>
          </p:nvSpPr>
          <p:spPr bwMode="auto">
            <a:xfrm rot="16765964">
              <a:off x="4644" y="2893"/>
              <a:ext cx="932" cy="174"/>
            </a:xfrm>
            <a:prstGeom prst="rect">
              <a:avLst/>
            </a:prstGeom>
            <a:noFill/>
            <a:ln w="12700">
              <a:noFill/>
              <a:miter lim="800000"/>
              <a:headEnd/>
              <a:tailEnd/>
            </a:ln>
            <a:effectLst>
              <a:outerShdw blurRad="63500" dist="38099" dir="2700000" algn="ctr" rotWithShape="0">
                <a:schemeClr val="bg2">
                  <a:alpha val="87000"/>
                </a:schemeClr>
              </a:outerShdw>
            </a:effectLst>
          </p:spPr>
          <p:txBody>
            <a:bodyPr>
              <a:spAutoFit/>
            </a:bodyPr>
            <a:lstStyle>
              <a:lvl1pPr defTabSz="760413">
                <a:defRPr sz="2300">
                  <a:solidFill>
                    <a:schemeClr val="tx1"/>
                  </a:solidFill>
                  <a:latin typeface="News Gothic" charset="0"/>
                  <a:ea typeface="ＭＳ Ｐゴシック" charset="0"/>
                  <a:cs typeface="ＭＳ Ｐゴシック" charset="0"/>
                </a:defRPr>
              </a:lvl1pPr>
              <a:lvl2pPr marL="37931725" indent="-37474525" defTabSz="760413">
                <a:defRPr sz="2300">
                  <a:solidFill>
                    <a:schemeClr val="tx1"/>
                  </a:solidFill>
                  <a:latin typeface="News Gothic" charset="0"/>
                  <a:ea typeface="ＭＳ Ｐゴシック" charset="0"/>
                </a:defRPr>
              </a:lvl2pPr>
              <a:lvl3pPr>
                <a:defRPr sz="2300">
                  <a:solidFill>
                    <a:schemeClr val="tx1"/>
                  </a:solidFill>
                  <a:latin typeface="News Gothic" charset="0"/>
                  <a:ea typeface="ＭＳ Ｐゴシック" charset="0"/>
                </a:defRPr>
              </a:lvl3pPr>
              <a:lvl4pPr>
                <a:defRPr sz="2300">
                  <a:solidFill>
                    <a:schemeClr val="tx1"/>
                  </a:solidFill>
                  <a:latin typeface="News Gothic" charset="0"/>
                  <a:ea typeface="ＭＳ Ｐゴシック" charset="0"/>
                </a:defRPr>
              </a:lvl4pPr>
              <a:lvl5pPr>
                <a:defRPr sz="2300">
                  <a:solidFill>
                    <a:schemeClr val="tx1"/>
                  </a:solidFill>
                  <a:latin typeface="News Gothic" charset="0"/>
                  <a:ea typeface="ＭＳ Ｐゴシック" charset="0"/>
                </a:defRPr>
              </a:lvl5pPr>
              <a:lvl6pPr marL="457200" eaLnBrk="0" fontAlgn="base" hangingPunct="0">
                <a:spcBef>
                  <a:spcPct val="0"/>
                </a:spcBef>
                <a:spcAft>
                  <a:spcPct val="0"/>
                </a:spcAft>
                <a:defRPr sz="2300">
                  <a:solidFill>
                    <a:schemeClr val="tx1"/>
                  </a:solidFill>
                  <a:latin typeface="News Gothic" charset="0"/>
                  <a:ea typeface="ＭＳ Ｐゴシック" charset="0"/>
                </a:defRPr>
              </a:lvl6pPr>
              <a:lvl7pPr marL="914400" eaLnBrk="0" fontAlgn="base" hangingPunct="0">
                <a:spcBef>
                  <a:spcPct val="0"/>
                </a:spcBef>
                <a:spcAft>
                  <a:spcPct val="0"/>
                </a:spcAft>
                <a:defRPr sz="2300">
                  <a:solidFill>
                    <a:schemeClr val="tx1"/>
                  </a:solidFill>
                  <a:latin typeface="News Gothic" charset="0"/>
                  <a:ea typeface="ＭＳ Ｐゴシック" charset="0"/>
                </a:defRPr>
              </a:lvl7pPr>
              <a:lvl8pPr marL="1371600" eaLnBrk="0" fontAlgn="base" hangingPunct="0">
                <a:spcBef>
                  <a:spcPct val="0"/>
                </a:spcBef>
                <a:spcAft>
                  <a:spcPct val="0"/>
                </a:spcAft>
                <a:defRPr sz="2300">
                  <a:solidFill>
                    <a:schemeClr val="tx1"/>
                  </a:solidFill>
                  <a:latin typeface="News Gothic" charset="0"/>
                  <a:ea typeface="ＭＳ Ｐゴシック" charset="0"/>
                </a:defRPr>
              </a:lvl8pPr>
              <a:lvl9pPr marL="1828800" eaLnBrk="0" fontAlgn="base" hangingPunct="0">
                <a:spcBef>
                  <a:spcPct val="0"/>
                </a:spcBef>
                <a:spcAft>
                  <a:spcPct val="0"/>
                </a:spcAft>
                <a:defRPr sz="2300">
                  <a:solidFill>
                    <a:schemeClr val="tx1"/>
                  </a:solidFill>
                  <a:latin typeface="News Gothic" charset="0"/>
                  <a:ea typeface="ＭＳ Ｐゴシック" charset="0"/>
                </a:defRPr>
              </a:lvl9pPr>
            </a:lstStyle>
            <a:p>
              <a:pPr>
                <a:spcBef>
                  <a:spcPct val="20000"/>
                </a:spcBef>
                <a:buSzPct val="100000"/>
                <a:defRPr/>
              </a:pPr>
              <a:r>
                <a:rPr lang="en-GB" sz="1200" smtClean="0"/>
                <a:t> Fodder legumes</a:t>
              </a:r>
              <a:endParaRPr lang="en-US" sz="1200" smtClean="0"/>
            </a:p>
          </p:txBody>
        </p:sp>
      </p:grpSp>
      <p:grpSp>
        <p:nvGrpSpPr>
          <p:cNvPr id="15381" name="Group 6"/>
          <p:cNvGrpSpPr>
            <a:grpSpLocks/>
          </p:cNvGrpSpPr>
          <p:nvPr/>
        </p:nvGrpSpPr>
        <p:grpSpPr bwMode="auto">
          <a:xfrm rot="889513">
            <a:off x="8153400" y="4638675"/>
            <a:ext cx="384175" cy="1428750"/>
            <a:chOff x="217" y="1830"/>
            <a:chExt cx="325" cy="1870"/>
          </a:xfrm>
        </p:grpSpPr>
        <p:sp>
          <p:nvSpPr>
            <p:cNvPr id="691207" name="AutoShape 7"/>
            <p:cNvSpPr>
              <a:spLocks noChangeArrowheads="1"/>
            </p:cNvSpPr>
            <p:nvPr/>
          </p:nvSpPr>
          <p:spPr bwMode="auto">
            <a:xfrm>
              <a:off x="216" y="1885"/>
              <a:ext cx="325" cy="1814"/>
            </a:xfrm>
            <a:prstGeom prst="downArrowCallout">
              <a:avLst>
                <a:gd name="adj1" fmla="val 25000"/>
                <a:gd name="adj2" fmla="val 25000"/>
                <a:gd name="adj3" fmla="val 92769"/>
                <a:gd name="adj4" fmla="val 66667"/>
              </a:avLst>
            </a:prstGeom>
            <a:solidFill>
              <a:schemeClr val="folHlink"/>
            </a:solidFill>
            <a:ln w="12700">
              <a:noFill/>
              <a:miter lim="800000"/>
              <a:headEnd/>
              <a:tailEnd/>
            </a:ln>
            <a:effectLst>
              <a:outerShdw blurRad="63500" dist="38099" dir="2700000" algn="ctr" rotWithShape="0">
                <a:schemeClr val="bg2">
                  <a:alpha val="87000"/>
                </a:schemeClr>
              </a:outerShdw>
            </a:effectLst>
          </p:spPr>
          <p:txBody>
            <a:bodyPr wrap="none" anchor="ctr"/>
            <a:lstStyle/>
            <a:p>
              <a:pPr>
                <a:defRPr/>
              </a:pPr>
              <a:endParaRPr lang="en-US" dirty="0">
                <a:latin typeface="Arial" charset="0"/>
                <a:cs typeface="+mn-cs"/>
              </a:endParaRPr>
            </a:p>
          </p:txBody>
        </p:sp>
        <p:sp>
          <p:nvSpPr>
            <p:cNvPr id="691208" name="Text Box 8"/>
            <p:cNvSpPr txBox="1">
              <a:spLocks noChangeArrowheads="1"/>
            </p:cNvSpPr>
            <p:nvPr/>
          </p:nvSpPr>
          <p:spPr bwMode="auto">
            <a:xfrm rot="16200000">
              <a:off x="-227" y="2311"/>
              <a:ext cx="1197" cy="235"/>
            </a:xfrm>
            <a:prstGeom prst="rect">
              <a:avLst/>
            </a:prstGeom>
            <a:noFill/>
            <a:ln w="12700">
              <a:noFill/>
              <a:miter lim="800000"/>
              <a:headEnd/>
              <a:tailEnd/>
            </a:ln>
            <a:effectLst>
              <a:outerShdw blurRad="63500" dist="38099" dir="2700000" algn="ctr" rotWithShape="0">
                <a:schemeClr val="bg2">
                  <a:alpha val="87000"/>
                </a:schemeClr>
              </a:outerShdw>
            </a:effectLst>
          </p:spPr>
          <p:txBody>
            <a:bodyPr>
              <a:spAutoFit/>
            </a:bodyPr>
            <a:lstStyle>
              <a:lvl1pPr defTabSz="760413">
                <a:defRPr sz="2300">
                  <a:solidFill>
                    <a:schemeClr val="tx1"/>
                  </a:solidFill>
                  <a:latin typeface="News Gothic" charset="0"/>
                  <a:ea typeface="ＭＳ Ｐゴシック" charset="0"/>
                  <a:cs typeface="ＭＳ Ｐゴシック" charset="0"/>
                </a:defRPr>
              </a:lvl1pPr>
              <a:lvl2pPr marL="37931725" indent="-37474525" defTabSz="760413">
                <a:defRPr sz="2300">
                  <a:solidFill>
                    <a:schemeClr val="tx1"/>
                  </a:solidFill>
                  <a:latin typeface="News Gothic" charset="0"/>
                  <a:ea typeface="ＭＳ Ｐゴシック" charset="0"/>
                </a:defRPr>
              </a:lvl2pPr>
              <a:lvl3pPr>
                <a:defRPr sz="2300">
                  <a:solidFill>
                    <a:schemeClr val="tx1"/>
                  </a:solidFill>
                  <a:latin typeface="News Gothic" charset="0"/>
                  <a:ea typeface="ＭＳ Ｐゴシック" charset="0"/>
                </a:defRPr>
              </a:lvl3pPr>
              <a:lvl4pPr>
                <a:defRPr sz="2300">
                  <a:solidFill>
                    <a:schemeClr val="tx1"/>
                  </a:solidFill>
                  <a:latin typeface="News Gothic" charset="0"/>
                  <a:ea typeface="ＭＳ Ｐゴシック" charset="0"/>
                </a:defRPr>
              </a:lvl4pPr>
              <a:lvl5pPr>
                <a:defRPr sz="2300">
                  <a:solidFill>
                    <a:schemeClr val="tx1"/>
                  </a:solidFill>
                  <a:latin typeface="News Gothic" charset="0"/>
                  <a:ea typeface="ＭＳ Ｐゴシック" charset="0"/>
                </a:defRPr>
              </a:lvl5pPr>
              <a:lvl6pPr marL="457200" eaLnBrk="0" fontAlgn="base" hangingPunct="0">
                <a:spcBef>
                  <a:spcPct val="0"/>
                </a:spcBef>
                <a:spcAft>
                  <a:spcPct val="0"/>
                </a:spcAft>
                <a:defRPr sz="2300">
                  <a:solidFill>
                    <a:schemeClr val="tx1"/>
                  </a:solidFill>
                  <a:latin typeface="News Gothic" charset="0"/>
                  <a:ea typeface="ＭＳ Ｐゴシック" charset="0"/>
                </a:defRPr>
              </a:lvl6pPr>
              <a:lvl7pPr marL="914400" eaLnBrk="0" fontAlgn="base" hangingPunct="0">
                <a:spcBef>
                  <a:spcPct val="0"/>
                </a:spcBef>
                <a:spcAft>
                  <a:spcPct val="0"/>
                </a:spcAft>
                <a:defRPr sz="2300">
                  <a:solidFill>
                    <a:schemeClr val="tx1"/>
                  </a:solidFill>
                  <a:latin typeface="News Gothic" charset="0"/>
                  <a:ea typeface="ＭＳ Ｐゴシック" charset="0"/>
                </a:defRPr>
              </a:lvl7pPr>
              <a:lvl8pPr marL="1371600" eaLnBrk="0" fontAlgn="base" hangingPunct="0">
                <a:spcBef>
                  <a:spcPct val="0"/>
                </a:spcBef>
                <a:spcAft>
                  <a:spcPct val="0"/>
                </a:spcAft>
                <a:defRPr sz="2300">
                  <a:solidFill>
                    <a:schemeClr val="tx1"/>
                  </a:solidFill>
                  <a:latin typeface="News Gothic" charset="0"/>
                  <a:ea typeface="ＭＳ Ｐゴシック" charset="0"/>
                </a:defRPr>
              </a:lvl8pPr>
              <a:lvl9pPr marL="1828800" eaLnBrk="0" fontAlgn="base" hangingPunct="0">
                <a:spcBef>
                  <a:spcPct val="0"/>
                </a:spcBef>
                <a:spcAft>
                  <a:spcPct val="0"/>
                </a:spcAft>
                <a:defRPr sz="2300">
                  <a:solidFill>
                    <a:schemeClr val="tx1"/>
                  </a:solidFill>
                  <a:latin typeface="News Gothic" charset="0"/>
                  <a:ea typeface="ＭＳ Ｐゴシック" charset="0"/>
                </a:defRPr>
              </a:lvl9pPr>
            </a:lstStyle>
            <a:p>
              <a:pPr>
                <a:spcBef>
                  <a:spcPct val="20000"/>
                </a:spcBef>
                <a:buSzPct val="100000"/>
                <a:defRPr/>
              </a:pPr>
              <a:r>
                <a:rPr lang="en-GB" sz="1200" smtClean="0"/>
                <a:t> Manure</a:t>
              </a:r>
              <a:endParaRPr lang="en-US" sz="1200" smtClean="0"/>
            </a:p>
          </p:txBody>
        </p:sp>
      </p:grpSp>
      <p:grpSp>
        <p:nvGrpSpPr>
          <p:cNvPr id="15382" name="Group 9"/>
          <p:cNvGrpSpPr>
            <a:grpSpLocks/>
          </p:cNvGrpSpPr>
          <p:nvPr/>
        </p:nvGrpSpPr>
        <p:grpSpPr bwMode="auto">
          <a:xfrm rot="1325436">
            <a:off x="8488363" y="4805363"/>
            <a:ext cx="384175" cy="1398587"/>
            <a:chOff x="214" y="1876"/>
            <a:chExt cx="325" cy="1823"/>
          </a:xfrm>
        </p:grpSpPr>
        <p:sp>
          <p:nvSpPr>
            <p:cNvPr id="691210" name="AutoShape 10"/>
            <p:cNvSpPr>
              <a:spLocks noChangeArrowheads="1"/>
            </p:cNvSpPr>
            <p:nvPr/>
          </p:nvSpPr>
          <p:spPr bwMode="auto">
            <a:xfrm>
              <a:off x="213" y="1879"/>
              <a:ext cx="325" cy="1819"/>
            </a:xfrm>
            <a:prstGeom prst="downArrowCallout">
              <a:avLst>
                <a:gd name="adj1" fmla="val 25000"/>
                <a:gd name="adj2" fmla="val 25000"/>
                <a:gd name="adj3" fmla="val 92769"/>
                <a:gd name="adj4" fmla="val 66667"/>
              </a:avLst>
            </a:prstGeom>
            <a:solidFill>
              <a:schemeClr val="folHlink"/>
            </a:solidFill>
            <a:ln w="12700">
              <a:noFill/>
              <a:miter lim="800000"/>
              <a:headEnd/>
              <a:tailEnd/>
            </a:ln>
            <a:effectLst>
              <a:outerShdw blurRad="63500" dist="38099" dir="2700000" algn="ctr" rotWithShape="0">
                <a:schemeClr val="bg2">
                  <a:alpha val="87000"/>
                </a:schemeClr>
              </a:outerShdw>
            </a:effectLst>
          </p:spPr>
          <p:txBody>
            <a:bodyPr wrap="none" anchor="ctr"/>
            <a:lstStyle/>
            <a:p>
              <a:pPr>
                <a:defRPr/>
              </a:pPr>
              <a:endParaRPr lang="en-US" dirty="0">
                <a:latin typeface="Arial" charset="0"/>
                <a:cs typeface="+mn-cs"/>
              </a:endParaRPr>
            </a:p>
          </p:txBody>
        </p:sp>
        <p:sp>
          <p:nvSpPr>
            <p:cNvPr id="691211" name="Text Box 11"/>
            <p:cNvSpPr txBox="1">
              <a:spLocks noChangeArrowheads="1"/>
            </p:cNvSpPr>
            <p:nvPr/>
          </p:nvSpPr>
          <p:spPr bwMode="auto">
            <a:xfrm rot="16200000">
              <a:off x="-228" y="2355"/>
              <a:ext cx="1192" cy="235"/>
            </a:xfrm>
            <a:prstGeom prst="rect">
              <a:avLst/>
            </a:prstGeom>
            <a:noFill/>
            <a:ln w="12700">
              <a:noFill/>
              <a:miter lim="800000"/>
              <a:headEnd/>
              <a:tailEnd/>
            </a:ln>
            <a:effectLst>
              <a:outerShdw blurRad="63500" dist="38099" dir="2700000" algn="ctr" rotWithShape="0">
                <a:schemeClr val="bg2">
                  <a:alpha val="87000"/>
                </a:schemeClr>
              </a:outerShdw>
            </a:effectLst>
          </p:spPr>
          <p:txBody>
            <a:bodyPr>
              <a:spAutoFit/>
            </a:bodyPr>
            <a:lstStyle>
              <a:lvl1pPr defTabSz="760413">
                <a:defRPr sz="2300">
                  <a:solidFill>
                    <a:schemeClr val="tx1"/>
                  </a:solidFill>
                  <a:latin typeface="News Gothic" charset="0"/>
                  <a:ea typeface="ＭＳ Ｐゴシック" charset="0"/>
                  <a:cs typeface="ＭＳ Ｐゴシック" charset="0"/>
                </a:defRPr>
              </a:lvl1pPr>
              <a:lvl2pPr marL="37931725" indent="-37474525" defTabSz="760413">
                <a:defRPr sz="2300">
                  <a:solidFill>
                    <a:schemeClr val="tx1"/>
                  </a:solidFill>
                  <a:latin typeface="News Gothic" charset="0"/>
                  <a:ea typeface="ＭＳ Ｐゴシック" charset="0"/>
                </a:defRPr>
              </a:lvl2pPr>
              <a:lvl3pPr>
                <a:defRPr sz="2300">
                  <a:solidFill>
                    <a:schemeClr val="tx1"/>
                  </a:solidFill>
                  <a:latin typeface="News Gothic" charset="0"/>
                  <a:ea typeface="ＭＳ Ｐゴシック" charset="0"/>
                </a:defRPr>
              </a:lvl3pPr>
              <a:lvl4pPr>
                <a:defRPr sz="2300">
                  <a:solidFill>
                    <a:schemeClr val="tx1"/>
                  </a:solidFill>
                  <a:latin typeface="News Gothic" charset="0"/>
                  <a:ea typeface="ＭＳ Ｐゴシック" charset="0"/>
                </a:defRPr>
              </a:lvl4pPr>
              <a:lvl5pPr>
                <a:defRPr sz="2300">
                  <a:solidFill>
                    <a:schemeClr val="tx1"/>
                  </a:solidFill>
                  <a:latin typeface="News Gothic" charset="0"/>
                  <a:ea typeface="ＭＳ Ｐゴシック" charset="0"/>
                </a:defRPr>
              </a:lvl5pPr>
              <a:lvl6pPr marL="457200" eaLnBrk="0" fontAlgn="base" hangingPunct="0">
                <a:spcBef>
                  <a:spcPct val="0"/>
                </a:spcBef>
                <a:spcAft>
                  <a:spcPct val="0"/>
                </a:spcAft>
                <a:defRPr sz="2300">
                  <a:solidFill>
                    <a:schemeClr val="tx1"/>
                  </a:solidFill>
                  <a:latin typeface="News Gothic" charset="0"/>
                  <a:ea typeface="ＭＳ Ｐゴシック" charset="0"/>
                </a:defRPr>
              </a:lvl6pPr>
              <a:lvl7pPr marL="914400" eaLnBrk="0" fontAlgn="base" hangingPunct="0">
                <a:spcBef>
                  <a:spcPct val="0"/>
                </a:spcBef>
                <a:spcAft>
                  <a:spcPct val="0"/>
                </a:spcAft>
                <a:defRPr sz="2300">
                  <a:solidFill>
                    <a:schemeClr val="tx1"/>
                  </a:solidFill>
                  <a:latin typeface="News Gothic" charset="0"/>
                  <a:ea typeface="ＭＳ Ｐゴシック" charset="0"/>
                </a:defRPr>
              </a:lvl7pPr>
              <a:lvl8pPr marL="1371600" eaLnBrk="0" fontAlgn="base" hangingPunct="0">
                <a:spcBef>
                  <a:spcPct val="0"/>
                </a:spcBef>
                <a:spcAft>
                  <a:spcPct val="0"/>
                </a:spcAft>
                <a:defRPr sz="2300">
                  <a:solidFill>
                    <a:schemeClr val="tx1"/>
                  </a:solidFill>
                  <a:latin typeface="News Gothic" charset="0"/>
                  <a:ea typeface="ＭＳ Ｐゴシック" charset="0"/>
                </a:defRPr>
              </a:lvl8pPr>
              <a:lvl9pPr marL="1828800" eaLnBrk="0" fontAlgn="base" hangingPunct="0">
                <a:spcBef>
                  <a:spcPct val="0"/>
                </a:spcBef>
                <a:spcAft>
                  <a:spcPct val="0"/>
                </a:spcAft>
                <a:defRPr sz="2300">
                  <a:solidFill>
                    <a:schemeClr val="tx1"/>
                  </a:solidFill>
                  <a:latin typeface="News Gothic" charset="0"/>
                  <a:ea typeface="ＭＳ Ｐゴシック" charset="0"/>
                </a:defRPr>
              </a:lvl9pPr>
            </a:lstStyle>
            <a:p>
              <a:pPr>
                <a:spcBef>
                  <a:spcPct val="20000"/>
                </a:spcBef>
                <a:buSzPct val="100000"/>
                <a:defRPr/>
              </a:pPr>
              <a:r>
                <a:rPr lang="en-GB" sz="1200" smtClean="0"/>
                <a:t> Fertilizers</a:t>
              </a:r>
              <a:endParaRPr lang="en-US" sz="1200" smtClean="0"/>
            </a:p>
          </p:txBody>
        </p:sp>
      </p:grpSp>
      <p:grpSp>
        <p:nvGrpSpPr>
          <p:cNvPr id="15383" name="Group 12"/>
          <p:cNvGrpSpPr>
            <a:grpSpLocks/>
          </p:cNvGrpSpPr>
          <p:nvPr/>
        </p:nvGrpSpPr>
        <p:grpSpPr bwMode="auto">
          <a:xfrm>
            <a:off x="7042150" y="4884738"/>
            <a:ext cx="1735138" cy="1590675"/>
            <a:chOff x="4436" y="3077"/>
            <a:chExt cx="1093" cy="1002"/>
          </a:xfrm>
        </p:grpSpPr>
        <p:grpSp>
          <p:nvGrpSpPr>
            <p:cNvPr id="3094" name="Group 13"/>
            <p:cNvGrpSpPr>
              <a:grpSpLocks/>
            </p:cNvGrpSpPr>
            <p:nvPr/>
          </p:nvGrpSpPr>
          <p:grpSpPr bwMode="auto">
            <a:xfrm>
              <a:off x="4436" y="3077"/>
              <a:ext cx="1093" cy="1002"/>
              <a:chOff x="4436" y="3349"/>
              <a:chExt cx="1093" cy="730"/>
            </a:xfrm>
          </p:grpSpPr>
          <p:sp>
            <p:nvSpPr>
              <p:cNvPr id="3096" name="AutoShape 14" descr="Sphere"/>
              <p:cNvSpPr>
                <a:spLocks noChangeArrowheads="1"/>
              </p:cNvSpPr>
              <p:nvPr/>
            </p:nvSpPr>
            <p:spPr bwMode="auto">
              <a:xfrm>
                <a:off x="4436" y="3778"/>
                <a:ext cx="1093" cy="301"/>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4506 w 21600"/>
                  <a:gd name="T13" fmla="*/ 4521 h 21600"/>
                  <a:gd name="T14" fmla="*/ 17094 w 21600"/>
                  <a:gd name="T15" fmla="*/ 17079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pattFill prst="sphere">
                <a:fgClr>
                  <a:srgbClr val="9D8A2D">
                    <a:alpha val="98822"/>
                  </a:srgbClr>
                </a:fgClr>
                <a:bgClr>
                  <a:srgbClr val="FFFFFF"/>
                </a:bgClr>
              </a:patt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3097" name="Freeform 15"/>
              <p:cNvSpPr>
                <a:spLocks/>
              </p:cNvSpPr>
              <p:nvPr/>
            </p:nvSpPr>
            <p:spPr bwMode="auto">
              <a:xfrm>
                <a:off x="4485" y="3349"/>
                <a:ext cx="995" cy="430"/>
              </a:xfrm>
              <a:custGeom>
                <a:avLst/>
                <a:gdLst>
                  <a:gd name="T0" fmla="*/ 0 w 1336"/>
                  <a:gd name="T1" fmla="*/ 2635 h 384"/>
                  <a:gd name="T2" fmla="*/ 4 w 1336"/>
                  <a:gd name="T3" fmla="*/ 0 h 384"/>
                  <a:gd name="T4" fmla="*/ 9 w 1336"/>
                  <a:gd name="T5" fmla="*/ 2635 h 384"/>
                  <a:gd name="T6" fmla="*/ 0 60000 65536"/>
                  <a:gd name="T7" fmla="*/ 0 60000 65536"/>
                  <a:gd name="T8" fmla="*/ 0 60000 65536"/>
                  <a:gd name="T9" fmla="*/ 0 w 1336"/>
                  <a:gd name="T10" fmla="*/ 0 h 384"/>
                  <a:gd name="T11" fmla="*/ 1336 w 1336"/>
                  <a:gd name="T12" fmla="*/ 384 h 384"/>
                </a:gdLst>
                <a:ahLst/>
                <a:cxnLst>
                  <a:cxn ang="T6">
                    <a:pos x="T0" y="T1"/>
                  </a:cxn>
                  <a:cxn ang="T7">
                    <a:pos x="T2" y="T3"/>
                  </a:cxn>
                  <a:cxn ang="T8">
                    <a:pos x="T4" y="T5"/>
                  </a:cxn>
                </a:cxnLst>
                <a:rect l="T9" t="T10" r="T11" b="T12"/>
                <a:pathLst>
                  <a:path w="1336" h="384">
                    <a:moveTo>
                      <a:pt x="0" y="384"/>
                    </a:moveTo>
                    <a:cubicBezTo>
                      <a:pt x="212" y="192"/>
                      <a:pt x="425" y="0"/>
                      <a:pt x="648" y="0"/>
                    </a:cubicBezTo>
                    <a:cubicBezTo>
                      <a:pt x="871" y="0"/>
                      <a:pt x="1216" y="320"/>
                      <a:pt x="1336" y="384"/>
                    </a:cubicBezTo>
                  </a:path>
                </a:pathLst>
              </a:custGeom>
              <a:noFill/>
              <a:ln w="57150">
                <a:pattFill prst="pct70">
                  <a:fgClr>
                    <a:srgbClr val="9D8A2D"/>
                  </a:fgClr>
                  <a:bgClr>
                    <a:srgbClr val="FFFFFF"/>
                  </a:bgClr>
                </a:patt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grpSp>
        <p:sp>
          <p:nvSpPr>
            <p:cNvPr id="3095" name="Text Box 16"/>
            <p:cNvSpPr txBox="1">
              <a:spLocks noChangeArrowheads="1"/>
            </p:cNvSpPr>
            <p:nvPr/>
          </p:nvSpPr>
          <p:spPr bwMode="auto">
            <a:xfrm>
              <a:off x="4670" y="3724"/>
              <a:ext cx="673"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defTabSz="760413" eaLnBrk="0" hangingPunct="0">
                <a:defRPr sz="2000">
                  <a:solidFill>
                    <a:schemeClr val="tx1"/>
                  </a:solidFill>
                  <a:latin typeface="Arial" pitchFamily="34" charset="0"/>
                </a:defRPr>
              </a:lvl1pPr>
              <a:lvl2pPr marL="742950" indent="-285750" defTabSz="760413" eaLnBrk="0" hangingPunct="0">
                <a:defRPr sz="2000">
                  <a:solidFill>
                    <a:schemeClr val="tx1"/>
                  </a:solidFill>
                  <a:latin typeface="Arial" pitchFamily="34" charset="0"/>
                </a:defRPr>
              </a:lvl2pPr>
              <a:lvl3pPr marL="1143000" indent="-228600" defTabSz="760413" eaLnBrk="0" hangingPunct="0">
                <a:defRPr sz="2000">
                  <a:solidFill>
                    <a:schemeClr val="tx1"/>
                  </a:solidFill>
                  <a:latin typeface="Arial" pitchFamily="34" charset="0"/>
                </a:defRPr>
              </a:lvl3pPr>
              <a:lvl4pPr marL="1600200" indent="-228600" defTabSz="760413" eaLnBrk="0" hangingPunct="0">
                <a:defRPr sz="2000">
                  <a:solidFill>
                    <a:schemeClr val="tx1"/>
                  </a:solidFill>
                  <a:latin typeface="Arial" pitchFamily="34" charset="0"/>
                </a:defRPr>
              </a:lvl4pPr>
              <a:lvl5pPr marL="2057400" indent="-228600" defTabSz="760413" eaLnBrk="0" hangingPunct="0">
                <a:defRPr sz="2000">
                  <a:solidFill>
                    <a:schemeClr val="tx1"/>
                  </a:solidFill>
                  <a:latin typeface="Arial" pitchFamily="34" charset="0"/>
                </a:defRPr>
              </a:lvl5pPr>
              <a:lvl6pPr marL="2514600" indent="-228600" defTabSz="760413" eaLnBrk="0" fontAlgn="base" hangingPunct="0">
                <a:spcBef>
                  <a:spcPct val="0"/>
                </a:spcBef>
                <a:spcAft>
                  <a:spcPct val="0"/>
                </a:spcAft>
                <a:defRPr sz="2000">
                  <a:solidFill>
                    <a:schemeClr val="tx1"/>
                  </a:solidFill>
                  <a:latin typeface="Arial" pitchFamily="34" charset="0"/>
                </a:defRPr>
              </a:lvl6pPr>
              <a:lvl7pPr marL="2971800" indent="-228600" defTabSz="760413" eaLnBrk="0" fontAlgn="base" hangingPunct="0">
                <a:spcBef>
                  <a:spcPct val="0"/>
                </a:spcBef>
                <a:spcAft>
                  <a:spcPct val="0"/>
                </a:spcAft>
                <a:defRPr sz="2000">
                  <a:solidFill>
                    <a:schemeClr val="tx1"/>
                  </a:solidFill>
                  <a:latin typeface="Arial" pitchFamily="34" charset="0"/>
                </a:defRPr>
              </a:lvl7pPr>
              <a:lvl8pPr marL="3429000" indent="-228600" defTabSz="760413" eaLnBrk="0" fontAlgn="base" hangingPunct="0">
                <a:spcBef>
                  <a:spcPct val="0"/>
                </a:spcBef>
                <a:spcAft>
                  <a:spcPct val="0"/>
                </a:spcAft>
                <a:defRPr sz="2000">
                  <a:solidFill>
                    <a:schemeClr val="tx1"/>
                  </a:solidFill>
                  <a:latin typeface="Arial" pitchFamily="34" charset="0"/>
                </a:defRPr>
              </a:lvl8pPr>
              <a:lvl9pPr marL="3886200" indent="-228600" defTabSz="760413" eaLnBrk="0" fontAlgn="base" hangingPunct="0">
                <a:spcBef>
                  <a:spcPct val="0"/>
                </a:spcBef>
                <a:spcAft>
                  <a:spcPct val="0"/>
                </a:spcAft>
                <a:defRPr sz="2000">
                  <a:solidFill>
                    <a:schemeClr val="tx1"/>
                  </a:solidFill>
                  <a:latin typeface="Arial" pitchFamily="34" charset="0"/>
                </a:defRPr>
              </a:lvl9pPr>
            </a:lstStyle>
            <a:p>
              <a:pPr eaLnBrk="1" hangingPunct="1"/>
              <a:r>
                <a:rPr lang="en-US"/>
                <a:t>Options</a:t>
              </a:r>
            </a:p>
          </p:txBody>
        </p:sp>
      </p:grpSp>
    </p:spTree>
    <p:extLst>
      <p:ext uri="{BB962C8B-B14F-4D97-AF65-F5344CB8AC3E}">
        <p14:creationId xmlns:p14="http://schemas.microsoft.com/office/powerpoint/2010/main" val="48774051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100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par>
                          <p:cTn id="8" fill="hold" nodeType="afterGroup">
                            <p:stCondLst>
                              <p:cond delay="1500"/>
                            </p:stCondLst>
                            <p:childTnLst>
                              <p:par>
                                <p:cTn id="9" presetID="9" presetClass="entr" presetSubtype="0" fill="hold" nodeType="afterEffect">
                                  <p:stCondLst>
                                    <p:cond delay="1000"/>
                                  </p:stCondLst>
                                  <p:childTnLst>
                                    <p:set>
                                      <p:cBhvr>
                                        <p:cTn id="10" dur="1" fill="hold">
                                          <p:stCondLst>
                                            <p:cond delay="0"/>
                                          </p:stCondLst>
                                        </p:cTn>
                                        <p:tgtEl>
                                          <p:spTgt spid="14573"/>
                                        </p:tgtEl>
                                        <p:attrNameLst>
                                          <p:attrName>style.visibility</p:attrName>
                                        </p:attrNameLst>
                                      </p:cBhvr>
                                      <p:to>
                                        <p:strVal val="visible"/>
                                      </p:to>
                                    </p:set>
                                    <p:animEffect transition="in" filter="dissolve">
                                      <p:cBhvr>
                                        <p:cTn id="11" dur="500"/>
                                        <p:tgtEl>
                                          <p:spTgt spid="14573"/>
                                        </p:tgtEl>
                                      </p:cBhvr>
                                    </p:animEffect>
                                  </p:childTnLst>
                                </p:cTn>
                              </p:par>
                            </p:childTnLst>
                          </p:cTn>
                        </p:par>
                        <p:par>
                          <p:cTn id="12" fill="hold" nodeType="afterGroup">
                            <p:stCondLst>
                              <p:cond delay="3000"/>
                            </p:stCondLst>
                            <p:childTnLst>
                              <p:par>
                                <p:cTn id="13" presetID="9" presetClass="entr" presetSubtype="0" fill="hold" nodeType="afterEffect">
                                  <p:stCondLst>
                                    <p:cond delay="1000"/>
                                  </p:stCondLst>
                                  <p:childTnLst>
                                    <p:set>
                                      <p:cBhvr>
                                        <p:cTn id="14" dur="1" fill="hold">
                                          <p:stCondLst>
                                            <p:cond delay="0"/>
                                          </p:stCondLst>
                                        </p:cTn>
                                        <p:tgtEl>
                                          <p:spTgt spid="6"/>
                                        </p:tgtEl>
                                        <p:attrNameLst>
                                          <p:attrName>style.visibility</p:attrName>
                                        </p:attrNameLst>
                                      </p:cBhvr>
                                      <p:to>
                                        <p:strVal val="visible"/>
                                      </p:to>
                                    </p:set>
                                    <p:animEffect transition="in" filter="dissolve">
                                      <p:cBhvr>
                                        <p:cTn id="15" dur="500"/>
                                        <p:tgtEl>
                                          <p:spTgt spid="6"/>
                                        </p:tgtEl>
                                      </p:cBhvr>
                                    </p:animEffect>
                                  </p:childTnLst>
                                </p:cTn>
                              </p:par>
                            </p:childTnLst>
                          </p:cTn>
                        </p:par>
                        <p:par>
                          <p:cTn id="16" fill="hold" nodeType="afterGroup">
                            <p:stCondLst>
                              <p:cond delay="4500"/>
                            </p:stCondLst>
                            <p:childTnLst>
                              <p:par>
                                <p:cTn id="17" presetID="9" presetClass="entr" presetSubtype="0" fill="hold" nodeType="afterEffect">
                                  <p:stCondLst>
                                    <p:cond delay="2000"/>
                                  </p:stCondLst>
                                  <p:childTnLst>
                                    <p:set>
                                      <p:cBhvr>
                                        <p:cTn id="18" dur="1" fill="hold">
                                          <p:stCondLst>
                                            <p:cond delay="0"/>
                                          </p:stCondLst>
                                        </p:cTn>
                                        <p:tgtEl>
                                          <p:spTgt spid="23"/>
                                        </p:tgtEl>
                                        <p:attrNameLst>
                                          <p:attrName>style.visibility</p:attrName>
                                        </p:attrNameLst>
                                      </p:cBhvr>
                                      <p:to>
                                        <p:strVal val="visible"/>
                                      </p:to>
                                    </p:set>
                                    <p:animEffect transition="in" filter="dissolve">
                                      <p:cBhvr>
                                        <p:cTn id="19" dur="500"/>
                                        <p:tgtEl>
                                          <p:spTgt spid="23"/>
                                        </p:tgtEl>
                                      </p:cBhvr>
                                    </p:animEffect>
                                  </p:childTnLst>
                                </p:cTn>
                              </p:par>
                            </p:childTnLst>
                          </p:cTn>
                        </p:par>
                        <p:par>
                          <p:cTn id="20" fill="hold" nodeType="afterGroup">
                            <p:stCondLst>
                              <p:cond delay="7000"/>
                            </p:stCondLst>
                            <p:childTnLst>
                              <p:par>
                                <p:cTn id="21" presetID="9" presetClass="entr" presetSubtype="0" fill="hold" nodeType="afterEffect">
                                  <p:stCondLst>
                                    <p:cond delay="2000"/>
                                  </p:stCondLst>
                                  <p:childTnLst>
                                    <p:set>
                                      <p:cBhvr>
                                        <p:cTn id="22" dur="1" fill="hold">
                                          <p:stCondLst>
                                            <p:cond delay="0"/>
                                          </p:stCondLst>
                                        </p:cTn>
                                        <p:tgtEl>
                                          <p:spTgt spid="14657"/>
                                        </p:tgtEl>
                                        <p:attrNameLst>
                                          <p:attrName>style.visibility</p:attrName>
                                        </p:attrNameLst>
                                      </p:cBhvr>
                                      <p:to>
                                        <p:strVal val="visible"/>
                                      </p:to>
                                    </p:set>
                                    <p:animEffect transition="in" filter="dissolve">
                                      <p:cBhvr>
                                        <p:cTn id="23" dur="500"/>
                                        <p:tgtEl>
                                          <p:spTgt spid="14657"/>
                                        </p:tgtEl>
                                      </p:cBhvr>
                                    </p:animEffect>
                                  </p:childTnLst>
                                </p:cTn>
                              </p:par>
                            </p:childTnLst>
                          </p:cTn>
                        </p:par>
                        <p:par>
                          <p:cTn id="24" fill="hold" nodeType="afterGroup">
                            <p:stCondLst>
                              <p:cond delay="9500"/>
                            </p:stCondLst>
                            <p:childTnLst>
                              <p:par>
                                <p:cTn id="25" presetID="9" presetClass="entr" presetSubtype="0" fill="hold" nodeType="afterEffect">
                                  <p:stCondLst>
                                    <p:cond delay="1000"/>
                                  </p:stCondLst>
                                  <p:childTnLst>
                                    <p:set>
                                      <p:cBhvr>
                                        <p:cTn id="26" dur="1" fill="hold">
                                          <p:stCondLst>
                                            <p:cond delay="0"/>
                                          </p:stCondLst>
                                        </p:cTn>
                                        <p:tgtEl>
                                          <p:spTgt spid="14738"/>
                                        </p:tgtEl>
                                        <p:attrNameLst>
                                          <p:attrName>style.visibility</p:attrName>
                                        </p:attrNameLst>
                                      </p:cBhvr>
                                      <p:to>
                                        <p:strVal val="visible"/>
                                      </p:to>
                                    </p:set>
                                    <p:animEffect transition="in" filter="dissolve">
                                      <p:cBhvr>
                                        <p:cTn id="27" dur="500"/>
                                        <p:tgtEl>
                                          <p:spTgt spid="14738"/>
                                        </p:tgtEl>
                                      </p:cBhvr>
                                    </p:animEffect>
                                  </p:childTnLst>
                                </p:cTn>
                              </p:par>
                            </p:childTnLst>
                          </p:cTn>
                        </p:par>
                        <p:par>
                          <p:cTn id="28" fill="hold" nodeType="afterGroup">
                            <p:stCondLst>
                              <p:cond delay="11000"/>
                            </p:stCondLst>
                            <p:childTnLst>
                              <p:par>
                                <p:cTn id="29" presetID="9" presetClass="entr" presetSubtype="0" fill="hold" nodeType="afterEffect">
                                  <p:stCondLst>
                                    <p:cond delay="1000"/>
                                  </p:stCondLst>
                                  <p:childTnLst>
                                    <p:set>
                                      <p:cBhvr>
                                        <p:cTn id="30" dur="1" fill="hold">
                                          <p:stCondLst>
                                            <p:cond delay="0"/>
                                          </p:stCondLst>
                                        </p:cTn>
                                        <p:tgtEl>
                                          <p:spTgt spid="14767"/>
                                        </p:tgtEl>
                                        <p:attrNameLst>
                                          <p:attrName>style.visibility</p:attrName>
                                        </p:attrNameLst>
                                      </p:cBhvr>
                                      <p:to>
                                        <p:strVal val="visible"/>
                                      </p:to>
                                    </p:set>
                                    <p:animEffect transition="in" filter="dissolve">
                                      <p:cBhvr>
                                        <p:cTn id="31" dur="500"/>
                                        <p:tgtEl>
                                          <p:spTgt spid="14767"/>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9" presetClass="entr" presetSubtype="0" fill="hold" nodeType="clickEffect">
                                  <p:stCondLst>
                                    <p:cond delay="0"/>
                                  </p:stCondLst>
                                  <p:childTnLst>
                                    <p:set>
                                      <p:cBhvr>
                                        <p:cTn id="35" dur="1" fill="hold">
                                          <p:stCondLst>
                                            <p:cond delay="0"/>
                                          </p:stCondLst>
                                        </p:cTn>
                                        <p:tgtEl>
                                          <p:spTgt spid="14854"/>
                                        </p:tgtEl>
                                        <p:attrNameLst>
                                          <p:attrName>style.visibility</p:attrName>
                                        </p:attrNameLst>
                                      </p:cBhvr>
                                      <p:to>
                                        <p:strVal val="visible"/>
                                      </p:to>
                                    </p:set>
                                    <p:animEffect transition="in" filter="dissolve">
                                      <p:cBhvr>
                                        <p:cTn id="36" dur="500"/>
                                        <p:tgtEl>
                                          <p:spTgt spid="14854"/>
                                        </p:tgtEl>
                                      </p:cBhvr>
                                    </p:animEffect>
                                  </p:childTnLst>
                                </p:cTn>
                              </p:par>
                            </p:childTnLst>
                          </p:cTn>
                        </p:par>
                      </p:childTnLst>
                    </p:cTn>
                  </p:par>
                  <p:par>
                    <p:cTn id="37" fill="hold" nodeType="clickPar">
                      <p:stCondLst>
                        <p:cond delay="indefinite"/>
                      </p:stCondLst>
                      <p:childTnLst>
                        <p:par>
                          <p:cTn id="38" fill="hold" nodeType="withGroup">
                            <p:stCondLst>
                              <p:cond delay="0"/>
                            </p:stCondLst>
                            <p:childTnLst>
                              <p:par>
                                <p:cTn id="39" presetID="9" presetClass="entr" presetSubtype="0" fill="hold" nodeType="clickEffect">
                                  <p:stCondLst>
                                    <p:cond delay="0"/>
                                  </p:stCondLst>
                                  <p:childTnLst>
                                    <p:set>
                                      <p:cBhvr>
                                        <p:cTn id="40" dur="1" fill="hold">
                                          <p:stCondLst>
                                            <p:cond delay="0"/>
                                          </p:stCondLst>
                                        </p:cTn>
                                        <p:tgtEl>
                                          <p:spTgt spid="14804"/>
                                        </p:tgtEl>
                                        <p:attrNameLst>
                                          <p:attrName>style.visibility</p:attrName>
                                        </p:attrNameLst>
                                      </p:cBhvr>
                                      <p:to>
                                        <p:strVal val="visible"/>
                                      </p:to>
                                    </p:set>
                                    <p:animEffect transition="in" filter="dissolve">
                                      <p:cBhvr>
                                        <p:cTn id="41" dur="500"/>
                                        <p:tgtEl>
                                          <p:spTgt spid="14804"/>
                                        </p:tgtEl>
                                      </p:cBhvr>
                                    </p:animEffect>
                                  </p:childTnLst>
                                </p:cTn>
                              </p:par>
                            </p:childTnLst>
                          </p:cTn>
                        </p:par>
                      </p:childTnLst>
                    </p:cTn>
                  </p:par>
                  <p:par>
                    <p:cTn id="42" fill="hold" nodeType="clickPar">
                      <p:stCondLst>
                        <p:cond delay="indefinite"/>
                      </p:stCondLst>
                      <p:childTnLst>
                        <p:par>
                          <p:cTn id="43" fill="hold" nodeType="withGroup">
                            <p:stCondLst>
                              <p:cond delay="0"/>
                            </p:stCondLst>
                            <p:childTnLst>
                              <p:par>
                                <p:cTn id="44" presetID="9" presetClass="entr" presetSubtype="0" fill="hold" nodeType="clickEffect">
                                  <p:stCondLst>
                                    <p:cond delay="0"/>
                                  </p:stCondLst>
                                  <p:childTnLst>
                                    <p:set>
                                      <p:cBhvr>
                                        <p:cTn id="45" dur="1" fill="hold">
                                          <p:stCondLst>
                                            <p:cond delay="0"/>
                                          </p:stCondLst>
                                        </p:cTn>
                                        <p:tgtEl>
                                          <p:spTgt spid="14803"/>
                                        </p:tgtEl>
                                        <p:attrNameLst>
                                          <p:attrName>style.visibility</p:attrName>
                                        </p:attrNameLst>
                                      </p:cBhvr>
                                      <p:to>
                                        <p:strVal val="visible"/>
                                      </p:to>
                                    </p:set>
                                    <p:animEffect transition="in" filter="dissolve">
                                      <p:cBhvr>
                                        <p:cTn id="46" dur="500"/>
                                        <p:tgtEl>
                                          <p:spTgt spid="14803"/>
                                        </p:tgtEl>
                                      </p:cBhvr>
                                    </p:animEffect>
                                  </p:childTnLst>
                                </p:cTn>
                              </p:par>
                            </p:childTnLst>
                          </p:cTn>
                        </p:par>
                      </p:childTnLst>
                    </p:cTn>
                  </p:par>
                  <p:par>
                    <p:cTn id="47" fill="hold" nodeType="clickPar">
                      <p:stCondLst>
                        <p:cond delay="indefinite"/>
                      </p:stCondLst>
                      <p:childTnLst>
                        <p:par>
                          <p:cTn id="48" fill="hold" nodeType="withGroup">
                            <p:stCondLst>
                              <p:cond delay="0"/>
                            </p:stCondLst>
                            <p:childTnLst>
                              <p:par>
                                <p:cTn id="49" presetID="2" presetClass="entr" presetSubtype="8" fill="hold" nodeType="clickEffect">
                                  <p:stCondLst>
                                    <p:cond delay="0"/>
                                  </p:stCondLst>
                                  <p:childTnLst>
                                    <p:set>
                                      <p:cBhvr>
                                        <p:cTn id="50" dur="1" fill="hold">
                                          <p:stCondLst>
                                            <p:cond delay="0"/>
                                          </p:stCondLst>
                                        </p:cTn>
                                        <p:tgtEl>
                                          <p:spTgt spid="15165"/>
                                        </p:tgtEl>
                                        <p:attrNameLst>
                                          <p:attrName>style.visibility</p:attrName>
                                        </p:attrNameLst>
                                      </p:cBhvr>
                                      <p:to>
                                        <p:strVal val="visible"/>
                                      </p:to>
                                    </p:set>
                                    <p:anim calcmode="lin" valueType="num">
                                      <p:cBhvr additive="base">
                                        <p:cTn id="51" dur="500" fill="hold"/>
                                        <p:tgtEl>
                                          <p:spTgt spid="15165"/>
                                        </p:tgtEl>
                                        <p:attrNameLst>
                                          <p:attrName>ppt_x</p:attrName>
                                        </p:attrNameLst>
                                      </p:cBhvr>
                                      <p:tavLst>
                                        <p:tav tm="0">
                                          <p:val>
                                            <p:strVal val="0-#ppt_w/2"/>
                                          </p:val>
                                        </p:tav>
                                        <p:tav tm="100000">
                                          <p:val>
                                            <p:strVal val="#ppt_x"/>
                                          </p:val>
                                        </p:tav>
                                      </p:tavLst>
                                    </p:anim>
                                    <p:anim calcmode="lin" valueType="num">
                                      <p:cBhvr additive="base">
                                        <p:cTn id="52" dur="500" fill="hold"/>
                                        <p:tgtEl>
                                          <p:spTgt spid="15165"/>
                                        </p:tgtEl>
                                        <p:attrNameLst>
                                          <p:attrName>ppt_y</p:attrName>
                                        </p:attrNameLst>
                                      </p:cBhvr>
                                      <p:tavLst>
                                        <p:tav tm="0">
                                          <p:val>
                                            <p:strVal val="#ppt_y"/>
                                          </p:val>
                                        </p:tav>
                                        <p:tav tm="100000">
                                          <p:val>
                                            <p:strVal val="#ppt_y"/>
                                          </p:val>
                                        </p:tav>
                                      </p:tavLst>
                                    </p:anim>
                                  </p:childTnLst>
                                </p:cTn>
                              </p:par>
                            </p:childTnLst>
                          </p:cTn>
                        </p:par>
                      </p:childTnLst>
                    </p:cTn>
                  </p:par>
                  <p:par>
                    <p:cTn id="53" fill="hold" nodeType="clickPar">
                      <p:stCondLst>
                        <p:cond delay="indefinite"/>
                      </p:stCondLst>
                      <p:childTnLst>
                        <p:par>
                          <p:cTn id="54" fill="hold" nodeType="withGroup">
                            <p:stCondLst>
                              <p:cond delay="0"/>
                            </p:stCondLst>
                            <p:childTnLst>
                              <p:par>
                                <p:cTn id="55" presetID="1" presetClass="entr" presetSubtype="0" fill="hold" nodeType="clickEffect">
                                  <p:stCondLst>
                                    <p:cond delay="0"/>
                                  </p:stCondLst>
                                  <p:childTnLst>
                                    <p:set>
                                      <p:cBhvr>
                                        <p:cTn id="56" dur="1" fill="hold">
                                          <p:stCondLst>
                                            <p:cond delay="499"/>
                                          </p:stCondLst>
                                        </p:cTn>
                                        <p:tgtEl>
                                          <p:spTgt spid="15339"/>
                                        </p:tgtEl>
                                        <p:attrNameLst>
                                          <p:attrName>style.visibility</p:attrName>
                                        </p:attrNameLst>
                                      </p:cBhvr>
                                      <p:to>
                                        <p:strVal val="visible"/>
                                      </p:to>
                                    </p:set>
                                  </p:childTnLst>
                                </p:cTn>
                              </p:par>
                            </p:childTnLst>
                          </p:cTn>
                        </p:par>
                      </p:childTnLst>
                    </p:cTn>
                  </p:par>
                  <p:par>
                    <p:cTn id="57" fill="hold" nodeType="clickPar">
                      <p:stCondLst>
                        <p:cond delay="indefinite"/>
                      </p:stCondLst>
                      <p:childTnLst>
                        <p:par>
                          <p:cTn id="58" fill="hold" nodeType="withGroup">
                            <p:stCondLst>
                              <p:cond delay="0"/>
                            </p:stCondLst>
                            <p:childTnLst>
                              <p:par>
                                <p:cTn id="59" presetID="1" presetClass="entr" presetSubtype="0" fill="hold" nodeType="clickEffect">
                                  <p:stCondLst>
                                    <p:cond delay="0"/>
                                  </p:stCondLst>
                                  <p:childTnLst>
                                    <p:set>
                                      <p:cBhvr>
                                        <p:cTn id="60" dur="1" fill="hold">
                                          <p:stCondLst>
                                            <p:cond delay="499"/>
                                          </p:stCondLst>
                                        </p:cTn>
                                        <p:tgtEl>
                                          <p:spTgt spid="15340"/>
                                        </p:tgtEl>
                                        <p:attrNameLst>
                                          <p:attrName>style.visibility</p:attrName>
                                        </p:attrNameLst>
                                      </p:cBhvr>
                                      <p:to>
                                        <p:strVal val="visible"/>
                                      </p:to>
                                    </p:set>
                                  </p:childTnLst>
                                </p:cTn>
                              </p:par>
                            </p:childTnLst>
                          </p:cTn>
                        </p:par>
                      </p:childTnLst>
                    </p:cTn>
                  </p:par>
                  <p:par>
                    <p:cTn id="61" fill="hold" nodeType="clickPar">
                      <p:stCondLst>
                        <p:cond delay="indefinite"/>
                      </p:stCondLst>
                      <p:childTnLst>
                        <p:par>
                          <p:cTn id="62" fill="hold" nodeType="withGroup">
                            <p:stCondLst>
                              <p:cond delay="0"/>
                            </p:stCondLst>
                            <p:childTnLst>
                              <p:par>
                                <p:cTn id="63" presetID="1" presetClass="entr" presetSubtype="0" fill="hold" nodeType="clickEffect">
                                  <p:stCondLst>
                                    <p:cond delay="0"/>
                                  </p:stCondLst>
                                  <p:childTnLst>
                                    <p:set>
                                      <p:cBhvr>
                                        <p:cTn id="64" dur="1" fill="hold">
                                          <p:stCondLst>
                                            <p:cond delay="0"/>
                                          </p:stCondLst>
                                        </p:cTn>
                                        <p:tgtEl>
                                          <p:spTgt spid="15383"/>
                                        </p:tgtEl>
                                        <p:attrNameLst>
                                          <p:attrName>style.visibility</p:attrName>
                                        </p:attrNameLst>
                                      </p:cBhvr>
                                      <p:to>
                                        <p:strVal val="visible"/>
                                      </p:to>
                                    </p:set>
                                  </p:childTnLst>
                                </p:cTn>
                              </p:par>
                            </p:childTnLst>
                          </p:cTn>
                        </p:par>
                        <p:par>
                          <p:cTn id="65" fill="hold" nodeType="afterGroup">
                            <p:stCondLst>
                              <p:cond delay="0"/>
                            </p:stCondLst>
                            <p:childTnLst>
                              <p:par>
                                <p:cTn id="66" presetID="2" presetClass="entr" presetSubtype="1" fill="hold" nodeType="afterEffect">
                                  <p:stCondLst>
                                    <p:cond delay="0"/>
                                  </p:stCondLst>
                                  <p:childTnLst>
                                    <p:set>
                                      <p:cBhvr>
                                        <p:cTn id="67" dur="1" fill="hold">
                                          <p:stCondLst>
                                            <p:cond delay="0"/>
                                          </p:stCondLst>
                                        </p:cTn>
                                        <p:tgtEl>
                                          <p:spTgt spid="15377"/>
                                        </p:tgtEl>
                                        <p:attrNameLst>
                                          <p:attrName>style.visibility</p:attrName>
                                        </p:attrNameLst>
                                      </p:cBhvr>
                                      <p:to>
                                        <p:strVal val="visible"/>
                                      </p:to>
                                    </p:set>
                                    <p:anim calcmode="lin" valueType="num">
                                      <p:cBhvr additive="base">
                                        <p:cTn id="68" dur="500" fill="hold"/>
                                        <p:tgtEl>
                                          <p:spTgt spid="15377"/>
                                        </p:tgtEl>
                                        <p:attrNameLst>
                                          <p:attrName>ppt_x</p:attrName>
                                        </p:attrNameLst>
                                      </p:cBhvr>
                                      <p:tavLst>
                                        <p:tav tm="0">
                                          <p:val>
                                            <p:strVal val="#ppt_x"/>
                                          </p:val>
                                        </p:tav>
                                        <p:tav tm="100000">
                                          <p:val>
                                            <p:strVal val="#ppt_x"/>
                                          </p:val>
                                        </p:tav>
                                      </p:tavLst>
                                    </p:anim>
                                    <p:anim calcmode="lin" valueType="num">
                                      <p:cBhvr additive="base">
                                        <p:cTn id="69" dur="500" fill="hold"/>
                                        <p:tgtEl>
                                          <p:spTgt spid="15377"/>
                                        </p:tgtEl>
                                        <p:attrNameLst>
                                          <p:attrName>ppt_y</p:attrName>
                                        </p:attrNameLst>
                                      </p:cBhvr>
                                      <p:tavLst>
                                        <p:tav tm="0">
                                          <p:val>
                                            <p:strVal val="0-#ppt_h/2"/>
                                          </p:val>
                                        </p:tav>
                                        <p:tav tm="100000">
                                          <p:val>
                                            <p:strVal val="#ppt_y"/>
                                          </p:val>
                                        </p:tav>
                                      </p:tavLst>
                                    </p:anim>
                                  </p:childTnLst>
                                </p:cTn>
                              </p:par>
                            </p:childTnLst>
                          </p:cTn>
                        </p:par>
                        <p:par>
                          <p:cTn id="70" fill="hold" nodeType="afterGroup">
                            <p:stCondLst>
                              <p:cond delay="500"/>
                            </p:stCondLst>
                            <p:childTnLst>
                              <p:par>
                                <p:cTn id="71" presetID="2" presetClass="entr" presetSubtype="1" fill="hold" nodeType="afterEffect">
                                  <p:stCondLst>
                                    <p:cond delay="0"/>
                                  </p:stCondLst>
                                  <p:childTnLst>
                                    <p:set>
                                      <p:cBhvr>
                                        <p:cTn id="72" dur="1" fill="hold">
                                          <p:stCondLst>
                                            <p:cond delay="0"/>
                                          </p:stCondLst>
                                        </p:cTn>
                                        <p:tgtEl>
                                          <p:spTgt spid="15378"/>
                                        </p:tgtEl>
                                        <p:attrNameLst>
                                          <p:attrName>style.visibility</p:attrName>
                                        </p:attrNameLst>
                                      </p:cBhvr>
                                      <p:to>
                                        <p:strVal val="visible"/>
                                      </p:to>
                                    </p:set>
                                    <p:anim calcmode="lin" valueType="num">
                                      <p:cBhvr additive="base">
                                        <p:cTn id="73" dur="500" fill="hold"/>
                                        <p:tgtEl>
                                          <p:spTgt spid="15378"/>
                                        </p:tgtEl>
                                        <p:attrNameLst>
                                          <p:attrName>ppt_x</p:attrName>
                                        </p:attrNameLst>
                                      </p:cBhvr>
                                      <p:tavLst>
                                        <p:tav tm="0">
                                          <p:val>
                                            <p:strVal val="#ppt_x"/>
                                          </p:val>
                                        </p:tav>
                                        <p:tav tm="100000">
                                          <p:val>
                                            <p:strVal val="#ppt_x"/>
                                          </p:val>
                                        </p:tav>
                                      </p:tavLst>
                                    </p:anim>
                                    <p:anim calcmode="lin" valueType="num">
                                      <p:cBhvr additive="base">
                                        <p:cTn id="74" dur="500" fill="hold"/>
                                        <p:tgtEl>
                                          <p:spTgt spid="15378"/>
                                        </p:tgtEl>
                                        <p:attrNameLst>
                                          <p:attrName>ppt_y</p:attrName>
                                        </p:attrNameLst>
                                      </p:cBhvr>
                                      <p:tavLst>
                                        <p:tav tm="0">
                                          <p:val>
                                            <p:strVal val="0-#ppt_h/2"/>
                                          </p:val>
                                        </p:tav>
                                        <p:tav tm="100000">
                                          <p:val>
                                            <p:strVal val="#ppt_y"/>
                                          </p:val>
                                        </p:tav>
                                      </p:tavLst>
                                    </p:anim>
                                  </p:childTnLst>
                                </p:cTn>
                              </p:par>
                            </p:childTnLst>
                          </p:cTn>
                        </p:par>
                        <p:par>
                          <p:cTn id="75" fill="hold" nodeType="afterGroup">
                            <p:stCondLst>
                              <p:cond delay="1000"/>
                            </p:stCondLst>
                            <p:childTnLst>
                              <p:par>
                                <p:cTn id="76" presetID="2" presetClass="entr" presetSubtype="1" fill="hold" nodeType="afterEffect">
                                  <p:stCondLst>
                                    <p:cond delay="0"/>
                                  </p:stCondLst>
                                  <p:childTnLst>
                                    <p:set>
                                      <p:cBhvr>
                                        <p:cTn id="77" dur="1" fill="hold">
                                          <p:stCondLst>
                                            <p:cond delay="0"/>
                                          </p:stCondLst>
                                        </p:cTn>
                                        <p:tgtEl>
                                          <p:spTgt spid="15379"/>
                                        </p:tgtEl>
                                        <p:attrNameLst>
                                          <p:attrName>style.visibility</p:attrName>
                                        </p:attrNameLst>
                                      </p:cBhvr>
                                      <p:to>
                                        <p:strVal val="visible"/>
                                      </p:to>
                                    </p:set>
                                    <p:anim calcmode="lin" valueType="num">
                                      <p:cBhvr additive="base">
                                        <p:cTn id="78" dur="500" fill="hold"/>
                                        <p:tgtEl>
                                          <p:spTgt spid="15379"/>
                                        </p:tgtEl>
                                        <p:attrNameLst>
                                          <p:attrName>ppt_x</p:attrName>
                                        </p:attrNameLst>
                                      </p:cBhvr>
                                      <p:tavLst>
                                        <p:tav tm="0">
                                          <p:val>
                                            <p:strVal val="#ppt_x"/>
                                          </p:val>
                                        </p:tav>
                                        <p:tav tm="100000">
                                          <p:val>
                                            <p:strVal val="#ppt_x"/>
                                          </p:val>
                                        </p:tav>
                                      </p:tavLst>
                                    </p:anim>
                                    <p:anim calcmode="lin" valueType="num">
                                      <p:cBhvr additive="base">
                                        <p:cTn id="79" dur="500" fill="hold"/>
                                        <p:tgtEl>
                                          <p:spTgt spid="15379"/>
                                        </p:tgtEl>
                                        <p:attrNameLst>
                                          <p:attrName>ppt_y</p:attrName>
                                        </p:attrNameLst>
                                      </p:cBhvr>
                                      <p:tavLst>
                                        <p:tav tm="0">
                                          <p:val>
                                            <p:strVal val="0-#ppt_h/2"/>
                                          </p:val>
                                        </p:tav>
                                        <p:tav tm="100000">
                                          <p:val>
                                            <p:strVal val="#ppt_y"/>
                                          </p:val>
                                        </p:tav>
                                      </p:tavLst>
                                    </p:anim>
                                  </p:childTnLst>
                                </p:cTn>
                              </p:par>
                            </p:childTnLst>
                          </p:cTn>
                        </p:par>
                        <p:par>
                          <p:cTn id="80" fill="hold" nodeType="afterGroup">
                            <p:stCondLst>
                              <p:cond delay="1500"/>
                            </p:stCondLst>
                            <p:childTnLst>
                              <p:par>
                                <p:cTn id="81" presetID="2" presetClass="entr" presetSubtype="1" fill="hold" nodeType="afterEffect">
                                  <p:stCondLst>
                                    <p:cond delay="0"/>
                                  </p:stCondLst>
                                  <p:childTnLst>
                                    <p:set>
                                      <p:cBhvr>
                                        <p:cTn id="82" dur="1" fill="hold">
                                          <p:stCondLst>
                                            <p:cond delay="0"/>
                                          </p:stCondLst>
                                        </p:cTn>
                                        <p:tgtEl>
                                          <p:spTgt spid="15380"/>
                                        </p:tgtEl>
                                        <p:attrNameLst>
                                          <p:attrName>style.visibility</p:attrName>
                                        </p:attrNameLst>
                                      </p:cBhvr>
                                      <p:to>
                                        <p:strVal val="visible"/>
                                      </p:to>
                                    </p:set>
                                    <p:anim calcmode="lin" valueType="num">
                                      <p:cBhvr additive="base">
                                        <p:cTn id="83" dur="500" fill="hold"/>
                                        <p:tgtEl>
                                          <p:spTgt spid="15380"/>
                                        </p:tgtEl>
                                        <p:attrNameLst>
                                          <p:attrName>ppt_x</p:attrName>
                                        </p:attrNameLst>
                                      </p:cBhvr>
                                      <p:tavLst>
                                        <p:tav tm="0">
                                          <p:val>
                                            <p:strVal val="#ppt_x"/>
                                          </p:val>
                                        </p:tav>
                                        <p:tav tm="100000">
                                          <p:val>
                                            <p:strVal val="#ppt_x"/>
                                          </p:val>
                                        </p:tav>
                                      </p:tavLst>
                                    </p:anim>
                                    <p:anim calcmode="lin" valueType="num">
                                      <p:cBhvr additive="base">
                                        <p:cTn id="84" dur="500" fill="hold"/>
                                        <p:tgtEl>
                                          <p:spTgt spid="15380"/>
                                        </p:tgtEl>
                                        <p:attrNameLst>
                                          <p:attrName>ppt_y</p:attrName>
                                        </p:attrNameLst>
                                      </p:cBhvr>
                                      <p:tavLst>
                                        <p:tav tm="0">
                                          <p:val>
                                            <p:strVal val="0-#ppt_h/2"/>
                                          </p:val>
                                        </p:tav>
                                        <p:tav tm="100000">
                                          <p:val>
                                            <p:strVal val="#ppt_y"/>
                                          </p:val>
                                        </p:tav>
                                      </p:tavLst>
                                    </p:anim>
                                  </p:childTnLst>
                                </p:cTn>
                              </p:par>
                            </p:childTnLst>
                          </p:cTn>
                        </p:par>
                        <p:par>
                          <p:cTn id="85" fill="hold" nodeType="afterGroup">
                            <p:stCondLst>
                              <p:cond delay="2000"/>
                            </p:stCondLst>
                            <p:childTnLst>
                              <p:par>
                                <p:cTn id="86" presetID="2" presetClass="entr" presetSubtype="1" fill="hold" nodeType="afterEffect">
                                  <p:stCondLst>
                                    <p:cond delay="0"/>
                                  </p:stCondLst>
                                  <p:childTnLst>
                                    <p:set>
                                      <p:cBhvr>
                                        <p:cTn id="87" dur="1" fill="hold">
                                          <p:stCondLst>
                                            <p:cond delay="0"/>
                                          </p:stCondLst>
                                        </p:cTn>
                                        <p:tgtEl>
                                          <p:spTgt spid="15381"/>
                                        </p:tgtEl>
                                        <p:attrNameLst>
                                          <p:attrName>style.visibility</p:attrName>
                                        </p:attrNameLst>
                                      </p:cBhvr>
                                      <p:to>
                                        <p:strVal val="visible"/>
                                      </p:to>
                                    </p:set>
                                    <p:anim calcmode="lin" valueType="num">
                                      <p:cBhvr additive="base">
                                        <p:cTn id="88" dur="500" fill="hold"/>
                                        <p:tgtEl>
                                          <p:spTgt spid="15381"/>
                                        </p:tgtEl>
                                        <p:attrNameLst>
                                          <p:attrName>ppt_x</p:attrName>
                                        </p:attrNameLst>
                                      </p:cBhvr>
                                      <p:tavLst>
                                        <p:tav tm="0">
                                          <p:val>
                                            <p:strVal val="#ppt_x"/>
                                          </p:val>
                                        </p:tav>
                                        <p:tav tm="100000">
                                          <p:val>
                                            <p:strVal val="#ppt_x"/>
                                          </p:val>
                                        </p:tav>
                                      </p:tavLst>
                                    </p:anim>
                                    <p:anim calcmode="lin" valueType="num">
                                      <p:cBhvr additive="base">
                                        <p:cTn id="89" dur="500" fill="hold"/>
                                        <p:tgtEl>
                                          <p:spTgt spid="15381"/>
                                        </p:tgtEl>
                                        <p:attrNameLst>
                                          <p:attrName>ppt_y</p:attrName>
                                        </p:attrNameLst>
                                      </p:cBhvr>
                                      <p:tavLst>
                                        <p:tav tm="0">
                                          <p:val>
                                            <p:strVal val="0-#ppt_h/2"/>
                                          </p:val>
                                        </p:tav>
                                        <p:tav tm="100000">
                                          <p:val>
                                            <p:strVal val="#ppt_y"/>
                                          </p:val>
                                        </p:tav>
                                      </p:tavLst>
                                    </p:anim>
                                  </p:childTnLst>
                                </p:cTn>
                              </p:par>
                            </p:childTnLst>
                          </p:cTn>
                        </p:par>
                        <p:par>
                          <p:cTn id="90" fill="hold" nodeType="afterGroup">
                            <p:stCondLst>
                              <p:cond delay="2500"/>
                            </p:stCondLst>
                            <p:childTnLst>
                              <p:par>
                                <p:cTn id="91" presetID="2" presetClass="entr" presetSubtype="1" fill="hold" nodeType="afterEffect">
                                  <p:stCondLst>
                                    <p:cond delay="0"/>
                                  </p:stCondLst>
                                  <p:childTnLst>
                                    <p:set>
                                      <p:cBhvr>
                                        <p:cTn id="92" dur="1" fill="hold">
                                          <p:stCondLst>
                                            <p:cond delay="0"/>
                                          </p:stCondLst>
                                        </p:cTn>
                                        <p:tgtEl>
                                          <p:spTgt spid="15382"/>
                                        </p:tgtEl>
                                        <p:attrNameLst>
                                          <p:attrName>style.visibility</p:attrName>
                                        </p:attrNameLst>
                                      </p:cBhvr>
                                      <p:to>
                                        <p:strVal val="visible"/>
                                      </p:to>
                                    </p:set>
                                    <p:anim calcmode="lin" valueType="num">
                                      <p:cBhvr additive="base">
                                        <p:cTn id="93" dur="500" fill="hold"/>
                                        <p:tgtEl>
                                          <p:spTgt spid="15382"/>
                                        </p:tgtEl>
                                        <p:attrNameLst>
                                          <p:attrName>ppt_x</p:attrName>
                                        </p:attrNameLst>
                                      </p:cBhvr>
                                      <p:tavLst>
                                        <p:tav tm="0">
                                          <p:val>
                                            <p:strVal val="#ppt_x"/>
                                          </p:val>
                                        </p:tav>
                                        <p:tav tm="100000">
                                          <p:val>
                                            <p:strVal val="#ppt_x"/>
                                          </p:val>
                                        </p:tav>
                                      </p:tavLst>
                                    </p:anim>
                                    <p:anim calcmode="lin" valueType="num">
                                      <p:cBhvr additive="base">
                                        <p:cTn id="94" dur="500" fill="hold"/>
                                        <p:tgtEl>
                                          <p:spTgt spid="15382"/>
                                        </p:tgtEl>
                                        <p:attrNameLst>
                                          <p:attrName>ppt_y</p:attrName>
                                        </p:attrNameLst>
                                      </p:cBhvr>
                                      <p:tavLst>
                                        <p:tav tm="0">
                                          <p:val>
                                            <p:strVal val="0-#ppt_h/2"/>
                                          </p:val>
                                        </p:tav>
                                        <p:tav tm="100000">
                                          <p:val>
                                            <p:strVal val="#ppt_y"/>
                                          </p:val>
                                        </p:tav>
                                      </p:tavLst>
                                    </p:anim>
                                  </p:childTnLst>
                                </p:cTn>
                              </p:par>
                            </p:childTnLst>
                          </p:cTn>
                        </p:par>
                      </p:childTnLst>
                    </p:cTn>
                  </p:par>
                  <p:par>
                    <p:cTn id="95" fill="hold" nodeType="clickPar">
                      <p:stCondLst>
                        <p:cond delay="indefinite"/>
                      </p:stCondLst>
                      <p:childTnLst>
                        <p:par>
                          <p:cTn id="96" fill="hold" nodeType="withGroup">
                            <p:stCondLst>
                              <p:cond delay="0"/>
                            </p:stCondLst>
                            <p:childTnLst>
                              <p:par>
                                <p:cTn id="97" presetID="1" presetClass="entr" presetSubtype="0" fill="hold" nodeType="clickEffect">
                                  <p:stCondLst>
                                    <p:cond delay="0"/>
                                  </p:stCondLst>
                                  <p:childTnLst>
                                    <p:set>
                                      <p:cBhvr>
                                        <p:cTn id="98" dur="1" fill="hold">
                                          <p:stCondLst>
                                            <p:cond delay="0"/>
                                          </p:stCondLst>
                                        </p:cTn>
                                        <p:tgtEl>
                                          <p:spTgt spid="1538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400" dirty="0" smtClean="0"/>
              <a:t>Africa RISING research framework</a:t>
            </a:r>
            <a:endParaRPr lang="en-US" sz="4400" dirty="0"/>
          </a:p>
        </p:txBody>
      </p:sp>
    </p:spTree>
    <p:extLst>
      <p:ext uri="{BB962C8B-B14F-4D97-AF65-F5344CB8AC3E}">
        <p14:creationId xmlns:p14="http://schemas.microsoft.com/office/powerpoint/2010/main" val="941098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2133600"/>
            <a:ext cx="7620000" cy="4191000"/>
          </a:xfrm>
        </p:spPr>
        <p:txBody>
          <a:bodyPr rtlCol="0">
            <a:normAutofit fontScale="92500" lnSpcReduction="10000"/>
          </a:bodyPr>
          <a:lstStyle/>
          <a:p>
            <a:pPr fontAlgn="auto">
              <a:spcAft>
                <a:spcPts val="0"/>
              </a:spcAft>
              <a:buFont typeface="Arial" pitchFamily="34" charset="0"/>
              <a:buChar char="•"/>
              <a:defRPr/>
            </a:pPr>
            <a:r>
              <a:rPr lang="en-ZA" sz="2400" dirty="0" smtClean="0"/>
              <a:t>S</a:t>
            </a:r>
            <a:r>
              <a:rPr lang="en-US" sz="2400" dirty="0" err="1" smtClean="0"/>
              <a:t>ustainably</a:t>
            </a:r>
            <a:r>
              <a:rPr lang="en-US" sz="2400" dirty="0" smtClean="0"/>
              <a:t> intensify household food, cash crop and livestock production in </a:t>
            </a:r>
            <a:r>
              <a:rPr lang="en-US" sz="2400" dirty="0" smtClean="0"/>
              <a:t>Feed the Future focal areas </a:t>
            </a:r>
            <a:r>
              <a:rPr lang="en-US" sz="2400" dirty="0" smtClean="0"/>
              <a:t>(West Africa, ESA, Ethiopian highlands)</a:t>
            </a:r>
            <a:endParaRPr lang="en-ZA" sz="2400" dirty="0" smtClean="0"/>
          </a:p>
          <a:p>
            <a:pPr fontAlgn="auto">
              <a:spcAft>
                <a:spcPts val="0"/>
              </a:spcAft>
              <a:buFont typeface="Arial" pitchFamily="34" charset="0"/>
              <a:buChar char="•"/>
              <a:defRPr/>
            </a:pPr>
            <a:r>
              <a:rPr lang="en-US" sz="2400" dirty="0" smtClean="0"/>
              <a:t>In line with USAID missions</a:t>
            </a:r>
            <a:endParaRPr lang="en-GB" sz="2400" dirty="0" smtClean="0"/>
          </a:p>
          <a:p>
            <a:pPr fontAlgn="auto">
              <a:spcAft>
                <a:spcPts val="0"/>
              </a:spcAft>
              <a:buFont typeface="Arial" pitchFamily="34" charset="0"/>
              <a:buChar char="•"/>
              <a:defRPr/>
            </a:pPr>
            <a:r>
              <a:rPr lang="en-US" sz="2400" dirty="0" smtClean="0"/>
              <a:t>In line with </a:t>
            </a:r>
            <a:r>
              <a:rPr lang="en-US" sz="2400" i="1" dirty="0" err="1" smtClean="0"/>
              <a:t>Dryland</a:t>
            </a:r>
            <a:r>
              <a:rPr lang="en-US" sz="2400" i="1" dirty="0" smtClean="0"/>
              <a:t> systems </a:t>
            </a:r>
            <a:r>
              <a:rPr lang="en-US" sz="2400" dirty="0" smtClean="0"/>
              <a:t>and </a:t>
            </a:r>
            <a:r>
              <a:rPr lang="en-US" sz="2400" i="1" dirty="0" err="1" smtClean="0"/>
              <a:t>Humidtropics</a:t>
            </a:r>
            <a:r>
              <a:rPr lang="en-US" sz="2400" i="1" dirty="0" smtClean="0"/>
              <a:t> </a:t>
            </a:r>
            <a:r>
              <a:rPr lang="en-US" sz="2400" dirty="0" smtClean="0"/>
              <a:t>research programs</a:t>
            </a:r>
            <a:endParaRPr lang="en-GB" sz="2400" dirty="0" smtClean="0"/>
          </a:p>
          <a:p>
            <a:pPr fontAlgn="auto">
              <a:spcAft>
                <a:spcPts val="0"/>
              </a:spcAft>
              <a:buFont typeface="Arial" pitchFamily="34" charset="0"/>
              <a:buChar char="•"/>
              <a:defRPr/>
            </a:pPr>
            <a:r>
              <a:rPr lang="en-US" sz="2400" dirty="0" smtClean="0"/>
              <a:t>Farm-level issues to landscape to markets (beyond the plot and field to consumers)</a:t>
            </a:r>
            <a:endParaRPr lang="en-GB" sz="2400" dirty="0" smtClean="0"/>
          </a:p>
          <a:p>
            <a:pPr fontAlgn="auto">
              <a:spcAft>
                <a:spcPts val="0"/>
              </a:spcAft>
              <a:buFont typeface="Arial" pitchFamily="34" charset="0"/>
              <a:buChar char="•"/>
              <a:defRPr/>
            </a:pPr>
            <a:r>
              <a:rPr lang="en-US" sz="2400" dirty="0" smtClean="0"/>
              <a:t>Integrate multiple stakeholders</a:t>
            </a:r>
          </a:p>
          <a:p>
            <a:pPr fontAlgn="auto">
              <a:spcAft>
                <a:spcPts val="0"/>
              </a:spcAft>
              <a:buFont typeface="Arial" pitchFamily="34" charset="0"/>
              <a:buChar char="•"/>
              <a:defRPr/>
            </a:pPr>
            <a:r>
              <a:rPr lang="en-US" sz="2400" dirty="0" smtClean="0"/>
              <a:t>Staple foods within major farming systems with links to nutrition and diversification</a:t>
            </a:r>
          </a:p>
          <a:p>
            <a:pPr fontAlgn="auto">
              <a:spcAft>
                <a:spcPts val="0"/>
              </a:spcAft>
              <a:buFont typeface="Arial" pitchFamily="34" charset="0"/>
              <a:buChar char="•"/>
              <a:defRPr/>
            </a:pPr>
            <a:r>
              <a:rPr lang="en-US" sz="2400" dirty="0" smtClean="0"/>
              <a:t>Research backstops </a:t>
            </a:r>
            <a:r>
              <a:rPr lang="en-US" sz="2400" dirty="0" err="1" smtClean="0"/>
              <a:t>FtF</a:t>
            </a:r>
            <a:r>
              <a:rPr lang="en-US" sz="2400" dirty="0" smtClean="0"/>
              <a:t> investments</a:t>
            </a:r>
            <a:endParaRPr lang="en-GB" sz="2400" dirty="0" smtClean="0"/>
          </a:p>
          <a:p>
            <a:pPr fontAlgn="auto">
              <a:spcAft>
                <a:spcPts val="0"/>
              </a:spcAft>
              <a:buFont typeface="Arial" pitchFamily="34" charset="0"/>
              <a:buChar char="•"/>
              <a:defRPr/>
            </a:pPr>
            <a:endParaRPr lang="en-US" dirty="0"/>
          </a:p>
        </p:txBody>
      </p:sp>
      <p:sp>
        <p:nvSpPr>
          <p:cNvPr id="5" name="Title 1"/>
          <p:cNvSpPr txBox="1">
            <a:spLocks/>
          </p:cNvSpPr>
          <p:nvPr/>
        </p:nvSpPr>
        <p:spPr>
          <a:xfrm>
            <a:off x="611560" y="1268760"/>
            <a:ext cx="7620000" cy="914400"/>
          </a:xfrm>
          <a:prstGeom prst="rect">
            <a:avLst/>
          </a:prstGeom>
        </p:spPr>
        <p:txBody>
          <a:bodyPr/>
          <a:lstStyle/>
          <a:p>
            <a:pPr fontAlgn="auto">
              <a:spcAft>
                <a:spcPts val="0"/>
              </a:spcAft>
              <a:defRPr/>
            </a:pPr>
            <a:r>
              <a:rPr lang="en-GB" sz="4400" dirty="0" smtClean="0"/>
              <a:t>Context</a:t>
            </a:r>
            <a:endParaRPr lang="en-US" sz="4400" spc="-100" dirty="0">
              <a:solidFill>
                <a:schemeClr val="tx2"/>
              </a:solidFill>
              <a:ea typeface="+mj-ea"/>
              <a:cs typeface="+mj-cs"/>
            </a:endParaRPr>
          </a:p>
        </p:txBody>
      </p:sp>
    </p:spTree>
    <p:extLst>
      <p:ext uri="{BB962C8B-B14F-4D97-AF65-F5344CB8AC3E}">
        <p14:creationId xmlns:p14="http://schemas.microsoft.com/office/powerpoint/2010/main" val="225436663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2964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254248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2964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ounded Rectangular Callout 2"/>
          <p:cNvSpPr/>
          <p:nvPr/>
        </p:nvSpPr>
        <p:spPr>
          <a:xfrm>
            <a:off x="4876800" y="457200"/>
            <a:ext cx="3810000" cy="3429000"/>
          </a:xfrm>
          <a:prstGeom prst="wedgeRoundRectCallout">
            <a:avLst>
              <a:gd name="adj1" fmla="val -75765"/>
              <a:gd name="adj2" fmla="val 11478"/>
              <a:gd name="adj3" fmla="val 16667"/>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124" name="Rectangle 1"/>
          <p:cNvSpPr>
            <a:spLocks noChangeArrowheads="1"/>
          </p:cNvSpPr>
          <p:nvPr/>
        </p:nvSpPr>
        <p:spPr bwMode="auto">
          <a:xfrm>
            <a:off x="5029200" y="609600"/>
            <a:ext cx="3657600" cy="317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000" b="1"/>
              <a:t>Research output 1:</a:t>
            </a:r>
            <a:r>
              <a:rPr lang="en-US" sz="2000"/>
              <a:t> </a:t>
            </a:r>
            <a:r>
              <a:rPr lang="en-US" sz="2000" u="sng"/>
              <a:t>Situation Analysis and Programme-wide Synthesis</a:t>
            </a:r>
            <a:r>
              <a:rPr lang="en-US" sz="2000"/>
              <a:t>. Includes the activities that are necessary to ensure that project activities are able to </a:t>
            </a:r>
            <a:r>
              <a:rPr lang="en-US" sz="2000" b="1"/>
              <a:t>characterise</a:t>
            </a:r>
            <a:r>
              <a:rPr lang="en-US" sz="2000"/>
              <a:t> and </a:t>
            </a:r>
            <a:r>
              <a:rPr lang="en-US" sz="2000" b="1"/>
              <a:t>stratify</a:t>
            </a:r>
            <a:r>
              <a:rPr lang="en-US" sz="2000"/>
              <a:t> target communities effectively so that promising interventions are identified and inappropriate interventions rejected.</a:t>
            </a:r>
          </a:p>
        </p:txBody>
      </p:sp>
    </p:spTree>
    <p:extLst>
      <p:ext uri="{BB962C8B-B14F-4D97-AF65-F5344CB8AC3E}">
        <p14:creationId xmlns:p14="http://schemas.microsoft.com/office/powerpoint/2010/main" val="706476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463" y="0"/>
            <a:ext cx="9296401"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ounded Rectangular Callout 2"/>
          <p:cNvSpPr/>
          <p:nvPr/>
        </p:nvSpPr>
        <p:spPr>
          <a:xfrm>
            <a:off x="228600" y="228600"/>
            <a:ext cx="4114800" cy="4343400"/>
          </a:xfrm>
          <a:prstGeom prst="wedgeRoundRectCallout">
            <a:avLst>
              <a:gd name="adj1" fmla="val 60755"/>
              <a:gd name="adj2" fmla="val 3334"/>
              <a:gd name="adj3" fmla="val 16667"/>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148" name="Rectangle 3"/>
          <p:cNvSpPr>
            <a:spLocks noChangeArrowheads="1"/>
          </p:cNvSpPr>
          <p:nvPr/>
        </p:nvSpPr>
        <p:spPr bwMode="auto">
          <a:xfrm>
            <a:off x="381000" y="401638"/>
            <a:ext cx="3962400" cy="4094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000" b="1"/>
              <a:t>Research output 2:</a:t>
            </a:r>
            <a:r>
              <a:rPr lang="en-US" sz="2000"/>
              <a:t> </a:t>
            </a:r>
            <a:r>
              <a:rPr lang="en-US" sz="2000" u="sng"/>
              <a:t>Integrated Systems Improvement</a:t>
            </a:r>
            <a:r>
              <a:rPr lang="en-US" sz="2000"/>
              <a:t>. This output is delivered via a broad approach of participatory technology development and / or identification. This requires projects to allow for the identification of </a:t>
            </a:r>
            <a:r>
              <a:rPr lang="en-US" sz="2000" b="1"/>
              <a:t>existing sound practices</a:t>
            </a:r>
            <a:r>
              <a:rPr lang="en-US" sz="2000"/>
              <a:t> within communities that might be more widely propagated, the adaptation of these and other, </a:t>
            </a:r>
            <a:r>
              <a:rPr lang="en-US" sz="2000" b="1"/>
              <a:t>exogenous innovations </a:t>
            </a:r>
            <a:r>
              <a:rPr lang="en-US" sz="2000"/>
              <a:t>and the more effective </a:t>
            </a:r>
            <a:r>
              <a:rPr lang="en-US" sz="2000" b="1"/>
              <a:t>combination</a:t>
            </a:r>
            <a:r>
              <a:rPr lang="en-US" sz="2000"/>
              <a:t> of innovations from multiple sources.</a:t>
            </a:r>
          </a:p>
        </p:txBody>
      </p:sp>
    </p:spTree>
    <p:extLst>
      <p:ext uri="{BB962C8B-B14F-4D97-AF65-F5344CB8AC3E}">
        <p14:creationId xmlns:p14="http://schemas.microsoft.com/office/powerpoint/2010/main" val="6995110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2964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ounded Rectangular Callout 2"/>
          <p:cNvSpPr/>
          <p:nvPr/>
        </p:nvSpPr>
        <p:spPr>
          <a:xfrm>
            <a:off x="5486400" y="214313"/>
            <a:ext cx="3505200" cy="5338762"/>
          </a:xfrm>
          <a:prstGeom prst="wedgeRoundRectCallout">
            <a:avLst>
              <a:gd name="adj1" fmla="val -70857"/>
              <a:gd name="adj2" fmla="val 21553"/>
              <a:gd name="adj3" fmla="val 16667"/>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172" name="Rectangle 3"/>
          <p:cNvSpPr>
            <a:spLocks noChangeArrowheads="1"/>
          </p:cNvSpPr>
          <p:nvPr/>
        </p:nvSpPr>
        <p:spPr bwMode="auto">
          <a:xfrm>
            <a:off x="5638800" y="228600"/>
            <a:ext cx="3200400" cy="532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000" b="1"/>
              <a:t>Research output 3:</a:t>
            </a:r>
            <a:r>
              <a:rPr lang="en-US" sz="2000"/>
              <a:t> </a:t>
            </a:r>
            <a:r>
              <a:rPr lang="en-US" sz="2000" u="sng"/>
              <a:t>Scaling and Delivery of Integrated Innovation</a:t>
            </a:r>
            <a:r>
              <a:rPr lang="en-US" sz="2000"/>
              <a:t>. The first two outputs will generate integrated technology combinations that are more </a:t>
            </a:r>
            <a:r>
              <a:rPr lang="en-US" sz="2000" b="1"/>
              <a:t>effectively targeted </a:t>
            </a:r>
            <a:r>
              <a:rPr lang="en-US" sz="2000"/>
              <a:t>on farmer’s real development needs. This third output recognises that, even where such technology combinations can be identified, the </a:t>
            </a:r>
            <a:r>
              <a:rPr lang="en-US" sz="2000" b="1"/>
              <a:t>approaches used for scaling them out </a:t>
            </a:r>
            <a:r>
              <a:rPr lang="en-US" sz="2000"/>
              <a:t>may not always be effective and seeks to redress this shortcoming.</a:t>
            </a:r>
          </a:p>
        </p:txBody>
      </p:sp>
    </p:spTree>
    <p:extLst>
      <p:ext uri="{BB962C8B-B14F-4D97-AF65-F5344CB8AC3E}">
        <p14:creationId xmlns:p14="http://schemas.microsoft.com/office/powerpoint/2010/main" val="158724812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2964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ounded Rectangular Callout 2"/>
          <p:cNvSpPr/>
          <p:nvPr/>
        </p:nvSpPr>
        <p:spPr>
          <a:xfrm>
            <a:off x="5486400" y="214313"/>
            <a:ext cx="3352800" cy="1952625"/>
          </a:xfrm>
          <a:prstGeom prst="wedgeRoundRectCallout">
            <a:avLst>
              <a:gd name="adj1" fmla="val -73496"/>
              <a:gd name="adj2" fmla="val -39592"/>
              <a:gd name="adj3" fmla="val 16667"/>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196" name="Rectangle 3"/>
          <p:cNvSpPr>
            <a:spLocks noChangeArrowheads="1"/>
          </p:cNvSpPr>
          <p:nvPr/>
        </p:nvSpPr>
        <p:spPr bwMode="auto">
          <a:xfrm>
            <a:off x="5638800" y="228600"/>
            <a:ext cx="3200400" cy="193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000" b="1"/>
              <a:t>Research output 4:</a:t>
            </a:r>
            <a:r>
              <a:rPr lang="en-US" sz="2000"/>
              <a:t> </a:t>
            </a:r>
            <a:r>
              <a:rPr lang="en-US" sz="2000" u="sng"/>
              <a:t>Integrated M and E Process</a:t>
            </a:r>
            <a:r>
              <a:rPr lang="en-US" sz="2000"/>
              <a:t>. The programme will aim to wrap the three process-oriented outputs in a firm M and E framework.</a:t>
            </a:r>
          </a:p>
        </p:txBody>
      </p:sp>
    </p:spTree>
    <p:extLst>
      <p:ext uri="{BB962C8B-B14F-4D97-AF65-F5344CB8AC3E}">
        <p14:creationId xmlns:p14="http://schemas.microsoft.com/office/powerpoint/2010/main" val="406623295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Content Placeholder 2"/>
          <p:cNvSpPr>
            <a:spLocks noGrp="1"/>
          </p:cNvSpPr>
          <p:nvPr>
            <p:ph idx="1"/>
          </p:nvPr>
        </p:nvSpPr>
        <p:spPr>
          <a:xfrm>
            <a:off x="381000" y="1981200"/>
            <a:ext cx="7620000" cy="4191000"/>
          </a:xfrm>
        </p:spPr>
        <p:txBody>
          <a:bodyPr/>
          <a:lstStyle/>
          <a:p>
            <a:pPr fontAlgn="auto">
              <a:spcAft>
                <a:spcPts val="0"/>
              </a:spcAft>
              <a:buFont typeface="Arial" pitchFamily="34" charset="0"/>
              <a:buChar char="•"/>
              <a:defRPr/>
            </a:pPr>
            <a:r>
              <a:rPr lang="en-US" sz="1600" b="1" dirty="0"/>
              <a:t>ADOPTION</a:t>
            </a:r>
            <a:r>
              <a:rPr lang="en-US" sz="1600" dirty="0"/>
              <a:t> rates for any innovation (combinations of technologies and management practices and knowledge) are enhanced by targeting on the demand from and capacities of potential adopters </a:t>
            </a:r>
          </a:p>
          <a:p>
            <a:pPr fontAlgn="auto">
              <a:spcAft>
                <a:spcPts val="0"/>
              </a:spcAft>
              <a:buFont typeface="Arial" pitchFamily="34" charset="0"/>
              <a:buChar char="•"/>
              <a:defRPr/>
            </a:pPr>
            <a:endParaRPr lang="en-US" sz="800" dirty="0"/>
          </a:p>
          <a:p>
            <a:pPr fontAlgn="auto">
              <a:spcAft>
                <a:spcPts val="0"/>
              </a:spcAft>
              <a:buFont typeface="Arial" pitchFamily="34" charset="0"/>
              <a:buChar char="•"/>
              <a:defRPr/>
            </a:pPr>
            <a:r>
              <a:rPr lang="en-US" sz="1600" dirty="0"/>
              <a:t>I</a:t>
            </a:r>
            <a:r>
              <a:rPr lang="en-US" sz="1600" b="1" dirty="0"/>
              <a:t>NTEGRATION:</a:t>
            </a:r>
            <a:r>
              <a:rPr lang="en-US" sz="1600" dirty="0"/>
              <a:t> Innovations with components that mutually reinforce whole farm performance/productivity produce greater and more sustained benefits than the joint adoption of equally effective single purpose technologies and practices</a:t>
            </a:r>
          </a:p>
          <a:p>
            <a:pPr fontAlgn="auto">
              <a:spcAft>
                <a:spcPts val="0"/>
              </a:spcAft>
              <a:buFont typeface="Arial" pitchFamily="34" charset="0"/>
              <a:buChar char="•"/>
              <a:defRPr/>
            </a:pPr>
            <a:endParaRPr lang="en-US" sz="700" dirty="0"/>
          </a:p>
          <a:p>
            <a:pPr fontAlgn="auto">
              <a:spcAft>
                <a:spcPts val="0"/>
              </a:spcAft>
              <a:buFont typeface="Arial" pitchFamily="34" charset="0"/>
              <a:buChar char="•"/>
              <a:defRPr/>
            </a:pPr>
            <a:r>
              <a:rPr lang="en-US" sz="1600" b="1" dirty="0"/>
              <a:t>TRADE-OFF:</a:t>
            </a:r>
            <a:r>
              <a:rPr lang="en-US" sz="1600" dirty="0"/>
              <a:t> Effective targeting of innovations also reduces the negative impacts of trade-offs between farm productivity and environmental sustainability and helps to identify potential “win-win” options for SI</a:t>
            </a:r>
          </a:p>
          <a:p>
            <a:pPr fontAlgn="auto">
              <a:spcAft>
                <a:spcPts val="0"/>
              </a:spcAft>
              <a:buFont typeface="Arial" pitchFamily="34" charset="0"/>
              <a:buChar char="•"/>
              <a:defRPr/>
            </a:pPr>
            <a:endParaRPr lang="en-US" sz="700" dirty="0"/>
          </a:p>
          <a:p>
            <a:pPr fontAlgn="auto">
              <a:spcAft>
                <a:spcPts val="0"/>
              </a:spcAft>
              <a:buFont typeface="Arial" pitchFamily="34" charset="0"/>
              <a:buChar char="•"/>
              <a:defRPr/>
            </a:pPr>
            <a:r>
              <a:rPr lang="en-US" sz="1600" b="1" dirty="0"/>
              <a:t>SEQUENCING:</a:t>
            </a:r>
            <a:r>
              <a:rPr lang="en-US" sz="1600" dirty="0"/>
              <a:t>  Adoption of innovations that lead to SI is affected by the sequence in which the component technologies, practices and knowledge are integrated and applied</a:t>
            </a:r>
          </a:p>
          <a:p>
            <a:pPr fontAlgn="auto">
              <a:spcAft>
                <a:spcPts val="0"/>
              </a:spcAft>
              <a:buFont typeface="Arial" pitchFamily="34" charset="0"/>
              <a:buChar char="•"/>
              <a:defRPr/>
            </a:pPr>
            <a:endParaRPr lang="en-US" sz="700" dirty="0"/>
          </a:p>
          <a:p>
            <a:pPr fontAlgn="auto">
              <a:spcAft>
                <a:spcPts val="0"/>
              </a:spcAft>
              <a:buFont typeface="Arial" pitchFamily="34" charset="0"/>
              <a:buChar char="•"/>
              <a:defRPr/>
            </a:pPr>
            <a:r>
              <a:rPr lang="en-US" sz="1600" b="1" dirty="0"/>
              <a:t>SCALABILITY</a:t>
            </a:r>
            <a:r>
              <a:rPr lang="en-US" sz="1600" dirty="0"/>
              <a:t>: A research approach based on targeting and evaluating SI-related innovations, in context, increases the relevance of findings from action research sites and enhances their scalability to similar strata elsewhere (i.e. to similar development domains and households typologies in other locations</a:t>
            </a:r>
            <a:r>
              <a:rPr lang="en-US" sz="1600" dirty="0" smtClean="0"/>
              <a:t>)</a:t>
            </a:r>
            <a:endParaRPr lang="en-US" sz="1600" dirty="0"/>
          </a:p>
        </p:txBody>
      </p:sp>
      <p:sp>
        <p:nvSpPr>
          <p:cNvPr id="5" name="Title 1"/>
          <p:cNvSpPr txBox="1">
            <a:spLocks/>
          </p:cNvSpPr>
          <p:nvPr/>
        </p:nvSpPr>
        <p:spPr>
          <a:xfrm>
            <a:off x="611560" y="1268760"/>
            <a:ext cx="7620000" cy="914400"/>
          </a:xfrm>
          <a:prstGeom prst="rect">
            <a:avLst/>
          </a:prstGeom>
        </p:spPr>
        <p:txBody>
          <a:bodyPr/>
          <a:lstStyle/>
          <a:p>
            <a:pPr fontAlgn="auto">
              <a:spcAft>
                <a:spcPts val="0"/>
              </a:spcAft>
              <a:defRPr/>
            </a:pPr>
            <a:r>
              <a:rPr lang="en-GB" sz="4400" dirty="0" smtClean="0"/>
              <a:t>Research design: hypotheses</a:t>
            </a:r>
            <a:endParaRPr lang="en-US" sz="4400" spc="-100" dirty="0">
              <a:solidFill>
                <a:schemeClr val="tx2"/>
              </a:solidFill>
              <a:ea typeface="+mj-ea"/>
              <a:cs typeface="+mj-cs"/>
            </a:endParaRPr>
          </a:p>
        </p:txBody>
      </p:sp>
    </p:spTree>
    <p:extLst>
      <p:ext uri="{BB962C8B-B14F-4D97-AF65-F5344CB8AC3E}">
        <p14:creationId xmlns:p14="http://schemas.microsoft.com/office/powerpoint/2010/main" val="298407831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p:txBody>
          <a:bodyPr/>
          <a:lstStyle/>
          <a:p>
            <a:r>
              <a:rPr lang="en-US" dirty="0" smtClean="0"/>
              <a:t>Basic introduction / rationale</a:t>
            </a:r>
            <a:endParaRPr lang="en-US" dirty="0"/>
          </a:p>
        </p:txBody>
      </p:sp>
    </p:spTree>
    <p:extLst>
      <p:ext uri="{BB962C8B-B14F-4D97-AF65-F5344CB8AC3E}">
        <p14:creationId xmlns:p14="http://schemas.microsoft.com/office/powerpoint/2010/main" val="63109948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Content Placeholder 2"/>
          <p:cNvSpPr>
            <a:spLocks noGrp="1"/>
          </p:cNvSpPr>
          <p:nvPr>
            <p:ph idx="1"/>
          </p:nvPr>
        </p:nvSpPr>
        <p:spPr>
          <a:xfrm>
            <a:off x="381000" y="2438400"/>
            <a:ext cx="7620000" cy="4191000"/>
          </a:xfrm>
        </p:spPr>
        <p:txBody>
          <a:bodyPr/>
          <a:lstStyle/>
          <a:p>
            <a:r>
              <a:rPr lang="en-US" dirty="0" smtClean="0"/>
              <a:t>Provide pathways out of hunger and poverty for small holder families through sustainably intensified farming systems that sufficiently improve food, nutrition, and income security, particularly for women and children, and conserve or enhance the natural resource base</a:t>
            </a:r>
          </a:p>
          <a:p>
            <a:endParaRPr lang="en-GB" dirty="0" smtClean="0"/>
          </a:p>
          <a:p>
            <a:r>
              <a:rPr lang="en-US" dirty="0" smtClean="0"/>
              <a:t>Research contributes to the developmental aims </a:t>
            </a:r>
            <a:r>
              <a:rPr lang="en-US" dirty="0" smtClean="0"/>
              <a:t>of Feed the Future</a:t>
            </a:r>
            <a:endParaRPr lang="en-GB" dirty="0" smtClean="0"/>
          </a:p>
          <a:p>
            <a:endParaRPr lang="en-GB" dirty="0" smtClean="0"/>
          </a:p>
          <a:p>
            <a:endParaRPr lang="en-GB" dirty="0" smtClean="0"/>
          </a:p>
          <a:p>
            <a:endParaRPr lang="en-US" dirty="0" smtClean="0"/>
          </a:p>
        </p:txBody>
      </p:sp>
      <p:sp>
        <p:nvSpPr>
          <p:cNvPr id="6" name="Title 1"/>
          <p:cNvSpPr txBox="1">
            <a:spLocks/>
          </p:cNvSpPr>
          <p:nvPr/>
        </p:nvSpPr>
        <p:spPr>
          <a:xfrm>
            <a:off x="611560" y="1268760"/>
            <a:ext cx="7620000" cy="914400"/>
          </a:xfrm>
          <a:prstGeom prst="rect">
            <a:avLst/>
          </a:prstGeom>
        </p:spPr>
        <p:txBody>
          <a:bodyPr/>
          <a:lstStyle/>
          <a:p>
            <a:pPr fontAlgn="auto">
              <a:spcAft>
                <a:spcPts val="0"/>
              </a:spcAft>
              <a:defRPr/>
            </a:pPr>
            <a:r>
              <a:rPr lang="en-GB" sz="4400" dirty="0" smtClean="0"/>
              <a:t>Purpose</a:t>
            </a:r>
            <a:endParaRPr lang="en-US" sz="4400" spc="-100" dirty="0">
              <a:solidFill>
                <a:schemeClr val="tx2"/>
              </a:solidFill>
              <a:ea typeface="+mj-ea"/>
              <a:cs typeface="+mj-cs"/>
            </a:endParaRPr>
          </a:p>
        </p:txBody>
      </p:sp>
    </p:spTree>
    <p:extLst>
      <p:ext uri="{BB962C8B-B14F-4D97-AF65-F5344CB8AC3E}">
        <p14:creationId xmlns:p14="http://schemas.microsoft.com/office/powerpoint/2010/main" val="294085740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Content Placeholder 2"/>
          <p:cNvSpPr>
            <a:spLocks noGrp="1"/>
          </p:cNvSpPr>
          <p:nvPr>
            <p:ph idx="1"/>
          </p:nvPr>
        </p:nvSpPr>
        <p:spPr>
          <a:xfrm>
            <a:off x="457200" y="2743200"/>
            <a:ext cx="7620000" cy="3429000"/>
          </a:xfrm>
        </p:spPr>
        <p:txBody>
          <a:bodyPr/>
          <a:lstStyle/>
          <a:p>
            <a:r>
              <a:rPr lang="en-US" smtClean="0"/>
              <a:t>Identify &amp; evaluate demand-driven options for sustainable intensification that contribute to rural poverty alleviation, improved nutrition and equity and ecosystem stability </a:t>
            </a:r>
          </a:p>
          <a:p>
            <a:endParaRPr lang="en-GB" smtClean="0"/>
          </a:p>
          <a:p>
            <a:r>
              <a:rPr lang="en-US" smtClean="0"/>
              <a:t>Evaluate, document &amp; share experiences with approaches for delivering and integrating innovation for sustainable intensification in a way that will promote their uptake beyond the Africa RISING action research sites </a:t>
            </a:r>
            <a:endParaRPr lang="en-GB" smtClean="0"/>
          </a:p>
          <a:p>
            <a:endParaRPr lang="en-GB" smtClean="0"/>
          </a:p>
          <a:p>
            <a:endParaRPr lang="en-GB" smtClean="0"/>
          </a:p>
          <a:p>
            <a:endParaRPr lang="en-US" smtClean="0"/>
          </a:p>
        </p:txBody>
      </p:sp>
      <p:sp>
        <p:nvSpPr>
          <p:cNvPr id="5" name="Title 1"/>
          <p:cNvSpPr txBox="1">
            <a:spLocks/>
          </p:cNvSpPr>
          <p:nvPr/>
        </p:nvSpPr>
        <p:spPr>
          <a:xfrm>
            <a:off x="611560" y="1268760"/>
            <a:ext cx="7620000" cy="914400"/>
          </a:xfrm>
          <a:prstGeom prst="rect">
            <a:avLst/>
          </a:prstGeom>
        </p:spPr>
        <p:txBody>
          <a:bodyPr/>
          <a:lstStyle/>
          <a:p>
            <a:pPr fontAlgn="auto">
              <a:spcAft>
                <a:spcPts val="0"/>
              </a:spcAft>
              <a:defRPr/>
            </a:pPr>
            <a:r>
              <a:rPr lang="en-GB" sz="4400" dirty="0" smtClean="0"/>
              <a:t>Objectives</a:t>
            </a:r>
            <a:r>
              <a:rPr lang="en-GB" sz="4400" dirty="0"/>
              <a:t>: </a:t>
            </a:r>
            <a:r>
              <a:rPr lang="en-GB" sz="4400" dirty="0" smtClean="0"/>
              <a:t>Research</a:t>
            </a:r>
            <a:endParaRPr lang="en-US" sz="4400" spc="-100" dirty="0">
              <a:solidFill>
                <a:schemeClr val="tx2"/>
              </a:solidFill>
              <a:ea typeface="+mj-ea"/>
              <a:cs typeface="+mj-cs"/>
            </a:endParaRPr>
          </a:p>
        </p:txBody>
      </p:sp>
    </p:spTree>
    <p:extLst>
      <p:ext uri="{BB962C8B-B14F-4D97-AF65-F5344CB8AC3E}">
        <p14:creationId xmlns:p14="http://schemas.microsoft.com/office/powerpoint/2010/main" val="253934209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Content Placeholder 2"/>
          <p:cNvSpPr>
            <a:spLocks noGrp="1"/>
          </p:cNvSpPr>
          <p:nvPr>
            <p:ph idx="1"/>
          </p:nvPr>
        </p:nvSpPr>
        <p:spPr>
          <a:xfrm>
            <a:off x="457200" y="2438400"/>
            <a:ext cx="7620000" cy="3733800"/>
          </a:xfrm>
        </p:spPr>
        <p:txBody>
          <a:bodyPr/>
          <a:lstStyle/>
          <a:p>
            <a:r>
              <a:rPr lang="en-US" smtClean="0"/>
              <a:t>Create opportunities for smallholders (within Africa RISING action research sites) to move out of poverty and improve their nutritional status – especially of young children and mothers – while maintaining or improving ecosystem stability </a:t>
            </a:r>
          </a:p>
          <a:p>
            <a:endParaRPr lang="en-GB" smtClean="0"/>
          </a:p>
          <a:p>
            <a:r>
              <a:rPr lang="en-US" smtClean="0"/>
              <a:t>Facilitate partner-led dissemination of integrated innovations for sustainable intensification beyond the Africa RISING action research sites </a:t>
            </a:r>
            <a:endParaRPr lang="en-GB" smtClean="0"/>
          </a:p>
          <a:p>
            <a:endParaRPr lang="en-GB" smtClean="0"/>
          </a:p>
          <a:p>
            <a:endParaRPr lang="en-GB" smtClean="0"/>
          </a:p>
          <a:p>
            <a:endParaRPr lang="en-US" smtClean="0"/>
          </a:p>
        </p:txBody>
      </p:sp>
      <p:sp>
        <p:nvSpPr>
          <p:cNvPr id="4" name="Title 1"/>
          <p:cNvSpPr txBox="1">
            <a:spLocks/>
          </p:cNvSpPr>
          <p:nvPr/>
        </p:nvSpPr>
        <p:spPr>
          <a:xfrm>
            <a:off x="611560" y="1268760"/>
            <a:ext cx="7620000" cy="914400"/>
          </a:xfrm>
          <a:prstGeom prst="rect">
            <a:avLst/>
          </a:prstGeom>
        </p:spPr>
        <p:txBody>
          <a:bodyPr/>
          <a:lstStyle/>
          <a:p>
            <a:pPr fontAlgn="auto">
              <a:spcAft>
                <a:spcPts val="0"/>
              </a:spcAft>
              <a:defRPr/>
            </a:pPr>
            <a:r>
              <a:rPr lang="en-GB" sz="4400" dirty="0" smtClean="0"/>
              <a:t>Objectives</a:t>
            </a:r>
            <a:r>
              <a:rPr lang="en-GB" sz="4400" dirty="0"/>
              <a:t>: Development</a:t>
            </a:r>
            <a:endParaRPr lang="en-US" sz="4400" spc="-100" dirty="0">
              <a:solidFill>
                <a:schemeClr val="tx2"/>
              </a:solidFill>
              <a:ea typeface="+mj-ea"/>
              <a:cs typeface="+mj-cs"/>
            </a:endParaRPr>
          </a:p>
        </p:txBody>
      </p:sp>
    </p:spTree>
    <p:extLst>
      <p:ext uri="{BB962C8B-B14F-4D97-AF65-F5344CB8AC3E}">
        <p14:creationId xmlns:p14="http://schemas.microsoft.com/office/powerpoint/2010/main" val="112018673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Content Placeholder 2"/>
          <p:cNvSpPr>
            <a:spLocks noGrp="1"/>
          </p:cNvSpPr>
          <p:nvPr>
            <p:ph idx="1"/>
          </p:nvPr>
        </p:nvSpPr>
        <p:spPr>
          <a:xfrm>
            <a:off x="533400" y="2362200"/>
            <a:ext cx="7620000" cy="3962400"/>
          </a:xfrm>
        </p:spPr>
        <p:txBody>
          <a:bodyPr/>
          <a:lstStyle/>
          <a:p>
            <a:r>
              <a:rPr lang="en-US" smtClean="0"/>
              <a:t>Integrated innovations increase production &amp; / or improve productivity in a sustainable manner for targeted households at Africa RISING research sites </a:t>
            </a:r>
          </a:p>
          <a:p>
            <a:endParaRPr lang="en-US" smtClean="0"/>
          </a:p>
          <a:p>
            <a:r>
              <a:rPr lang="en-US" smtClean="0"/>
              <a:t>Aggregated impact of these farming practices at household level contributes to an improved understanding of ecosystem stability at the landscape level</a:t>
            </a:r>
          </a:p>
          <a:p>
            <a:endParaRPr lang="en-US" smtClean="0"/>
          </a:p>
          <a:p>
            <a:r>
              <a:rPr lang="en-US" smtClean="0"/>
              <a:t>Dissemination of integrated innovations for SI leads to  impacts beyond the Africa RISING action research sites </a:t>
            </a:r>
          </a:p>
          <a:p>
            <a:endParaRPr lang="en-US" smtClean="0"/>
          </a:p>
          <a:p>
            <a:endParaRPr lang="en-GB" smtClean="0"/>
          </a:p>
          <a:p>
            <a:pPr>
              <a:buFont typeface="Arial" charset="0"/>
              <a:buNone/>
            </a:pPr>
            <a:endParaRPr lang="en-GB" smtClean="0"/>
          </a:p>
          <a:p>
            <a:endParaRPr lang="en-GB" smtClean="0"/>
          </a:p>
          <a:p>
            <a:endParaRPr lang="en-GB" smtClean="0"/>
          </a:p>
          <a:p>
            <a:endParaRPr lang="en-US" smtClean="0"/>
          </a:p>
        </p:txBody>
      </p:sp>
      <p:sp>
        <p:nvSpPr>
          <p:cNvPr id="4" name="Title 1"/>
          <p:cNvSpPr txBox="1">
            <a:spLocks/>
          </p:cNvSpPr>
          <p:nvPr/>
        </p:nvSpPr>
        <p:spPr>
          <a:xfrm>
            <a:off x="611560" y="1268760"/>
            <a:ext cx="7620000" cy="914400"/>
          </a:xfrm>
          <a:prstGeom prst="rect">
            <a:avLst/>
          </a:prstGeom>
        </p:spPr>
        <p:txBody>
          <a:bodyPr/>
          <a:lstStyle/>
          <a:p>
            <a:pPr fontAlgn="auto">
              <a:spcAft>
                <a:spcPts val="0"/>
              </a:spcAft>
              <a:defRPr/>
            </a:pPr>
            <a:r>
              <a:rPr lang="en-GB" sz="4400" dirty="0"/>
              <a:t>Outcomes: </a:t>
            </a:r>
            <a:r>
              <a:rPr lang="en-GB" sz="4400" dirty="0" smtClean="0"/>
              <a:t>Research</a:t>
            </a:r>
            <a:endParaRPr lang="en-US" sz="4400" spc="-100" dirty="0">
              <a:solidFill>
                <a:schemeClr val="tx2"/>
              </a:solidFill>
              <a:ea typeface="+mj-ea"/>
              <a:cs typeface="+mj-cs"/>
            </a:endParaRPr>
          </a:p>
        </p:txBody>
      </p:sp>
    </p:spTree>
    <p:extLst>
      <p:ext uri="{BB962C8B-B14F-4D97-AF65-F5344CB8AC3E}">
        <p14:creationId xmlns:p14="http://schemas.microsoft.com/office/powerpoint/2010/main" val="55863117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2438400"/>
            <a:ext cx="7696200" cy="3733800"/>
          </a:xfrm>
        </p:spPr>
        <p:txBody>
          <a:bodyPr rtlCol="0">
            <a:normAutofit fontScale="92500"/>
          </a:bodyPr>
          <a:lstStyle/>
          <a:p>
            <a:pPr fontAlgn="auto">
              <a:spcAft>
                <a:spcPts val="0"/>
              </a:spcAft>
              <a:buFont typeface="Arial" pitchFamily="34" charset="0"/>
              <a:buChar char="•"/>
              <a:defRPr/>
            </a:pPr>
            <a:r>
              <a:rPr lang="en-US" dirty="0" smtClean="0"/>
              <a:t>Wider adoption of innovations identified and tested by the program’s outputs within the Africa RISING action research sites enhances livelihoods through increased agricultural output, income diversity, reduced vulnerability to adverse environmental and economic challenges and improved nutrition and welfare;  especially of young children and mothers</a:t>
            </a:r>
          </a:p>
          <a:p>
            <a:pPr fontAlgn="auto">
              <a:spcAft>
                <a:spcPts val="0"/>
              </a:spcAft>
              <a:buFont typeface="Arial" pitchFamily="34" charset="0"/>
              <a:buChar char="•"/>
              <a:defRPr/>
            </a:pPr>
            <a:endParaRPr lang="en-US" dirty="0" smtClean="0"/>
          </a:p>
          <a:p>
            <a:pPr fontAlgn="auto">
              <a:spcAft>
                <a:spcPts val="0"/>
              </a:spcAft>
              <a:buFont typeface="Arial" pitchFamily="34" charset="0"/>
              <a:buChar char="•"/>
              <a:defRPr/>
            </a:pPr>
            <a:r>
              <a:rPr lang="en-US" dirty="0" smtClean="0"/>
              <a:t>Development community initiates programs, based on the knowledge tools and innovations developed and promoted by Africa RISING, that are directed at developmental goals that are consistent with the Africa RISING program purpose</a:t>
            </a:r>
            <a:endParaRPr lang="en-GB" dirty="0" smtClean="0"/>
          </a:p>
          <a:p>
            <a:pPr fontAlgn="auto">
              <a:spcAft>
                <a:spcPts val="0"/>
              </a:spcAft>
              <a:buFont typeface="Arial" pitchFamily="34" charset="0"/>
              <a:buChar char="•"/>
              <a:defRPr/>
            </a:pPr>
            <a:endParaRPr lang="en-GB" dirty="0" smtClean="0"/>
          </a:p>
          <a:p>
            <a:pPr fontAlgn="auto">
              <a:spcAft>
                <a:spcPts val="0"/>
              </a:spcAft>
              <a:buFont typeface="Arial" pitchFamily="34" charset="0"/>
              <a:buChar char="•"/>
              <a:defRPr/>
            </a:pPr>
            <a:endParaRPr lang="en-GB" dirty="0" smtClean="0"/>
          </a:p>
          <a:p>
            <a:pPr fontAlgn="auto">
              <a:spcAft>
                <a:spcPts val="0"/>
              </a:spcAft>
              <a:buFont typeface="Arial" pitchFamily="34" charset="0"/>
              <a:buChar char="•"/>
              <a:defRPr/>
            </a:pPr>
            <a:endParaRPr lang="en-US" dirty="0"/>
          </a:p>
        </p:txBody>
      </p:sp>
      <p:sp>
        <p:nvSpPr>
          <p:cNvPr id="4" name="Title 1"/>
          <p:cNvSpPr txBox="1">
            <a:spLocks/>
          </p:cNvSpPr>
          <p:nvPr/>
        </p:nvSpPr>
        <p:spPr>
          <a:xfrm>
            <a:off x="611560" y="1268760"/>
            <a:ext cx="7620000" cy="914400"/>
          </a:xfrm>
          <a:prstGeom prst="rect">
            <a:avLst/>
          </a:prstGeom>
        </p:spPr>
        <p:txBody>
          <a:bodyPr/>
          <a:lstStyle/>
          <a:p>
            <a:pPr fontAlgn="auto">
              <a:spcAft>
                <a:spcPts val="0"/>
              </a:spcAft>
              <a:defRPr/>
            </a:pPr>
            <a:r>
              <a:rPr lang="en-GB" sz="4400" dirty="0"/>
              <a:t>Outcomes: Development</a:t>
            </a:r>
            <a:endParaRPr lang="en-US" sz="4400" spc="-100" dirty="0">
              <a:solidFill>
                <a:schemeClr val="tx2"/>
              </a:solidFill>
              <a:ea typeface="+mj-ea"/>
              <a:cs typeface="+mj-cs"/>
            </a:endParaRPr>
          </a:p>
        </p:txBody>
      </p:sp>
    </p:spTree>
    <p:extLst>
      <p:ext uri="{BB962C8B-B14F-4D97-AF65-F5344CB8AC3E}">
        <p14:creationId xmlns:p14="http://schemas.microsoft.com/office/powerpoint/2010/main" val="105903333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400" dirty="0" smtClean="0"/>
              <a:t>Africa RISING Monitoring and evaluation approach</a:t>
            </a:r>
            <a:endParaRPr lang="en-US" sz="4400" dirty="0"/>
          </a:p>
        </p:txBody>
      </p:sp>
    </p:spTree>
    <p:extLst>
      <p:ext uri="{BB962C8B-B14F-4D97-AF65-F5344CB8AC3E}">
        <p14:creationId xmlns:p14="http://schemas.microsoft.com/office/powerpoint/2010/main" val="254778849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611560" y="1268760"/>
            <a:ext cx="7620000" cy="914400"/>
          </a:xfrm>
          <a:prstGeom prst="rect">
            <a:avLst/>
          </a:prstGeom>
        </p:spPr>
        <p:txBody>
          <a:bodyPr/>
          <a:lstStyle/>
          <a:p>
            <a:pPr fontAlgn="auto">
              <a:spcAft>
                <a:spcPts val="0"/>
              </a:spcAft>
              <a:defRPr/>
            </a:pPr>
            <a:r>
              <a:rPr lang="en-ZA" sz="4400" spc="-100" dirty="0" smtClean="0">
                <a:solidFill>
                  <a:schemeClr val="tx2"/>
                </a:solidFill>
                <a:ea typeface="+mj-ea"/>
                <a:cs typeface="+mj-cs"/>
              </a:rPr>
              <a:t>M&amp;E Commitments</a:t>
            </a:r>
            <a:endParaRPr lang="en-US" sz="4400" spc="-100" dirty="0">
              <a:solidFill>
                <a:schemeClr val="tx2"/>
              </a:solidFill>
              <a:ea typeface="+mj-ea"/>
              <a:cs typeface="+mj-cs"/>
            </a:endParaRPr>
          </a:p>
        </p:txBody>
      </p:sp>
      <p:sp>
        <p:nvSpPr>
          <p:cNvPr id="3" name="Content Placeholder 2"/>
          <p:cNvSpPr txBox="1">
            <a:spLocks/>
          </p:cNvSpPr>
          <p:nvPr/>
        </p:nvSpPr>
        <p:spPr>
          <a:xfrm>
            <a:off x="179512" y="2204864"/>
            <a:ext cx="8229600" cy="4488904"/>
          </a:xfrm>
          <a:prstGeom prst="rect">
            <a:avLst/>
          </a:prstGeom>
        </p:spPr>
        <p:txBody>
          <a:bodyPr lIns="7200" tIns="7200" rIns="7200" bIns="7200"/>
          <a:lstStyle/>
          <a:p>
            <a:pPr marL="514350" lvl="0" indent="-457200">
              <a:spcBef>
                <a:spcPct val="20000"/>
              </a:spcBef>
              <a:buClr>
                <a:schemeClr val="accent1"/>
              </a:buClr>
              <a:buFont typeface="Arial" charset="0"/>
              <a:buChar char="•"/>
              <a:defRPr/>
            </a:pPr>
            <a:r>
              <a:rPr lang="en-US" sz="2400" b="1" dirty="0" smtClean="0"/>
              <a:t>FtF Compliance: </a:t>
            </a:r>
            <a:r>
              <a:rPr lang="en-US" sz="1600" dirty="0" smtClean="0"/>
              <a:t>M&amp;E standards, best practices, and core indicators established for the entire FtF initiative.</a:t>
            </a:r>
            <a:endParaRPr kumimoji="0" lang="en-GB" sz="1600" b="0" i="0" u="none" strike="noStrike" kern="1200" cap="none" spc="0" normalizeH="0" baseline="0" noProof="0" dirty="0" smtClean="0">
              <a:ln>
                <a:noFill/>
              </a:ln>
              <a:solidFill>
                <a:schemeClr val="tx1"/>
              </a:solidFill>
              <a:effectLst/>
              <a:uLnTx/>
              <a:uFillTx/>
              <a:latin typeface="+mn-lt"/>
              <a:ea typeface="+mn-ea"/>
              <a:cs typeface="+mn-cs"/>
            </a:endParaRPr>
          </a:p>
          <a:p>
            <a:pPr marL="514350" lvl="0" indent="-457200">
              <a:spcBef>
                <a:spcPct val="20000"/>
              </a:spcBef>
              <a:buClr>
                <a:schemeClr val="accent1"/>
              </a:buClr>
              <a:buFont typeface="Arial" charset="0"/>
              <a:buChar char="•"/>
              <a:defRPr/>
            </a:pPr>
            <a:r>
              <a:rPr lang="en-US" sz="2400" b="1" dirty="0" smtClean="0"/>
              <a:t>Open-access platform: </a:t>
            </a:r>
            <a:r>
              <a:rPr lang="en-US" sz="1600" dirty="0" smtClean="0"/>
              <a:t>deliver and maintain an open-access, M&amp;E data management and analysis platform to serve the needs of SI implementation partners and other stakeholders.</a:t>
            </a:r>
            <a:endParaRPr lang="en-US" sz="1600" b="1" dirty="0" smtClean="0"/>
          </a:p>
          <a:p>
            <a:pPr marL="514350" lvl="0" indent="-457200">
              <a:spcBef>
                <a:spcPct val="20000"/>
              </a:spcBef>
              <a:buClr>
                <a:schemeClr val="accent1"/>
              </a:buClr>
              <a:buFont typeface="Arial" charset="0"/>
              <a:buChar char="•"/>
              <a:defRPr/>
            </a:pPr>
            <a:r>
              <a:rPr lang="en-US" sz="2400" b="1" dirty="0" smtClean="0"/>
              <a:t>Monitoring &amp; projection: </a:t>
            </a:r>
            <a:r>
              <a:rPr lang="en-US" sz="1600" dirty="0" smtClean="0"/>
              <a:t>generate ex ante evaluations (e.g. project targets) for a range of farming system and livelihood outcome indicators on an annual basis to provide enhanced research management and outcome mapping needs.</a:t>
            </a:r>
            <a:endParaRPr lang="en-US" sz="1600" b="1" dirty="0" smtClean="0"/>
          </a:p>
          <a:p>
            <a:pPr marL="514350" lvl="0" indent="-457200">
              <a:spcBef>
                <a:spcPct val="20000"/>
              </a:spcBef>
              <a:buClr>
                <a:schemeClr val="accent1"/>
              </a:buClr>
              <a:buFont typeface="Arial" charset="0"/>
              <a:buChar char="•"/>
              <a:defRPr/>
            </a:pPr>
            <a:r>
              <a:rPr lang="en-US" sz="2400" b="1" dirty="0" smtClean="0"/>
              <a:t>Multi-scale reporting: </a:t>
            </a:r>
            <a:r>
              <a:rPr lang="en-US" sz="1600" dirty="0" smtClean="0">
                <a:cs typeface="Calibri" pitchFamily="34" charset="0"/>
              </a:rPr>
              <a:t>provide the capability to support multi-scale monitoring and evaluation</a:t>
            </a:r>
            <a:endParaRPr lang="en-US" sz="1600" b="1" dirty="0">
              <a:cs typeface="Calibri" pitchFamily="34" charset="0"/>
            </a:endParaRPr>
          </a:p>
          <a:p>
            <a:pPr marL="514350" lvl="0" indent="-457200">
              <a:spcBef>
                <a:spcPct val="20000"/>
              </a:spcBef>
              <a:buClr>
                <a:schemeClr val="accent1"/>
              </a:buClr>
              <a:buFont typeface="Arial" charset="0"/>
              <a:buChar char="•"/>
              <a:defRPr/>
            </a:pPr>
            <a:r>
              <a:rPr lang="en-US" sz="2400" b="1" dirty="0" smtClean="0">
                <a:cs typeface="Calibri" pitchFamily="34" charset="0"/>
              </a:rPr>
              <a:t>SSA-wide</a:t>
            </a:r>
            <a:r>
              <a:rPr lang="en-US" sz="2400" dirty="0" smtClean="0">
                <a:cs typeface="Calibri" pitchFamily="34" charset="0"/>
              </a:rPr>
              <a:t>: </a:t>
            </a:r>
            <a:r>
              <a:rPr lang="en-US" sz="1600" dirty="0" smtClean="0"/>
              <a:t>cross-system reporting to serve the needs of SI wide roll-up of indicators across the three investment geographies/system “project sites” (Guinea Savanna, Ethiopian Highlands, Eastern and Southern Africa)</a:t>
            </a:r>
            <a:endParaRPr lang="en-US" sz="1600" dirty="0" smtClean="0">
              <a:cs typeface="Calibri" pitchFamily="34" charset="0"/>
            </a:endParaRPr>
          </a:p>
        </p:txBody>
      </p:sp>
    </p:spTree>
    <p:extLst>
      <p:ext uri="{BB962C8B-B14F-4D97-AF65-F5344CB8AC3E}">
        <p14:creationId xmlns:p14="http://schemas.microsoft.com/office/powerpoint/2010/main" val="354020489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16278" y="87084"/>
            <a:ext cx="8324523" cy="461665"/>
          </a:xfrm>
          <a:prstGeom prst="rect">
            <a:avLst/>
          </a:prstGeom>
          <a:noFill/>
        </p:spPr>
        <p:txBody>
          <a:bodyPr wrap="square" rtlCol="0">
            <a:spAutoFit/>
          </a:bodyPr>
          <a:lstStyle/>
          <a:p>
            <a:pPr algn="ctr"/>
            <a:r>
              <a:rPr lang="en-US" sz="2400" b="1" dirty="0" smtClean="0"/>
              <a:t>Africa Rising M&amp;E Components, Activities, and Outputs</a:t>
            </a:r>
            <a:endParaRPr lang="en-US" sz="2400" b="1" dirty="0"/>
          </a:p>
        </p:txBody>
      </p:sp>
      <p:grpSp>
        <p:nvGrpSpPr>
          <p:cNvPr id="71" name="Group 70"/>
          <p:cNvGrpSpPr/>
          <p:nvPr/>
        </p:nvGrpSpPr>
        <p:grpSpPr>
          <a:xfrm>
            <a:off x="19331" y="782375"/>
            <a:ext cx="9048469" cy="5964258"/>
            <a:chOff x="19331" y="782375"/>
            <a:chExt cx="9048469" cy="5964258"/>
          </a:xfrm>
        </p:grpSpPr>
        <p:pic>
          <p:nvPicPr>
            <p:cNvPr id="2" name="Picture 4" descr="Screen shot 2011-06-09 at 12.27.29 AM.png"/>
            <p:cNvPicPr>
              <a:picLocks noChangeAspect="1"/>
            </p:cNvPicPr>
            <p:nvPr/>
          </p:nvPicPr>
          <p:blipFill rotWithShape="1">
            <a:blip r:embed="rId3" cstate="print">
              <a:extLst>
                <a:ext uri="{28A0092B-C50C-407E-A947-70E740481C1C}">
                  <a14:useLocalDpi xmlns:a14="http://schemas.microsoft.com/office/drawing/2010/main" val="0"/>
                </a:ext>
              </a:extLst>
            </a:blip>
            <a:srcRect t="40913" r="40998" b="5178"/>
            <a:stretch/>
          </p:blipFill>
          <p:spPr bwMode="auto">
            <a:xfrm>
              <a:off x="111042" y="1116709"/>
              <a:ext cx="2116183" cy="203836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3" name="Content Placeholder 2"/>
            <p:cNvSpPr txBox="1">
              <a:spLocks/>
            </p:cNvSpPr>
            <p:nvPr/>
          </p:nvSpPr>
          <p:spPr bwMode="auto">
            <a:xfrm>
              <a:off x="313516" y="1230909"/>
              <a:ext cx="855617" cy="422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lnSpc>
                  <a:spcPct val="90000"/>
                </a:lnSpc>
                <a:spcAft>
                  <a:spcPts val="600"/>
                </a:spcAft>
              </a:pPr>
              <a:r>
                <a:rPr lang="en-US" sz="1000" b="1" dirty="0" smtClean="0">
                  <a:latin typeface="Gill Sans MT" pitchFamily="34" charset="0"/>
                </a:rPr>
                <a:t>Guinea </a:t>
              </a:r>
              <a:r>
                <a:rPr lang="en-US" sz="1000" b="1" dirty="0">
                  <a:latin typeface="Gill Sans MT" pitchFamily="34" charset="0"/>
                </a:rPr>
                <a:t>– </a:t>
              </a:r>
              <a:br>
                <a:rPr lang="en-US" sz="1000" b="1" dirty="0">
                  <a:latin typeface="Gill Sans MT" pitchFamily="34" charset="0"/>
                </a:rPr>
              </a:br>
              <a:r>
                <a:rPr lang="en-US" sz="1000" b="1" dirty="0" smtClean="0">
                  <a:latin typeface="Gill Sans MT" pitchFamily="34" charset="0"/>
                </a:rPr>
                <a:t>Savannah</a:t>
              </a:r>
              <a:endParaRPr lang="en-US" sz="1000" b="1" dirty="0"/>
            </a:p>
          </p:txBody>
        </p:sp>
        <p:sp>
          <p:nvSpPr>
            <p:cNvPr id="4" name="Content Placeholder 2"/>
            <p:cNvSpPr txBox="1">
              <a:spLocks/>
            </p:cNvSpPr>
            <p:nvPr/>
          </p:nvSpPr>
          <p:spPr bwMode="auto">
            <a:xfrm>
              <a:off x="667354" y="2240674"/>
              <a:ext cx="1132131" cy="609509"/>
            </a:xfrm>
            <a:prstGeom prst="rect">
              <a:avLst/>
            </a:prstGeom>
          </p:spPr>
          <p:txBody>
            <a:bodyPr>
              <a:normAutofit/>
            </a:bodyPr>
            <a:lstStyle>
              <a:lvl1pPr marL="342900" indent="-342900" algn="l" rtl="0" eaLnBrk="0" fontAlgn="base" hangingPunct="0">
                <a:spcBef>
                  <a:spcPct val="20000"/>
                </a:spcBef>
                <a:spcAft>
                  <a:spcPct val="0"/>
                </a:spcAft>
                <a:buChar char="•"/>
                <a:defRPr sz="24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har char="–"/>
                <a:defRPr sz="2000">
                  <a:solidFill>
                    <a:schemeClr val="tx1"/>
                  </a:solidFill>
                  <a:latin typeface="+mn-lt"/>
                  <a:ea typeface="ＭＳ Ｐゴシック" charset="-128"/>
                </a:defRPr>
              </a:lvl2pPr>
              <a:lvl3pPr marL="1143000" indent="-228600" algn="l" rtl="0" eaLnBrk="0" fontAlgn="base" hangingPunct="0">
                <a:spcBef>
                  <a:spcPct val="20000"/>
                </a:spcBef>
                <a:spcAft>
                  <a:spcPct val="0"/>
                </a:spcAft>
                <a:buChar char="•"/>
                <a:defRPr>
                  <a:solidFill>
                    <a:schemeClr val="tx1"/>
                  </a:solidFill>
                  <a:latin typeface="+mn-lt"/>
                  <a:ea typeface="ＭＳ Ｐゴシック" charset="-128"/>
                </a:defRPr>
              </a:lvl3pPr>
              <a:lvl4pPr marL="1600200" indent="-228600" algn="l" rtl="0" eaLnBrk="0" fontAlgn="base" hangingPunct="0">
                <a:spcBef>
                  <a:spcPct val="20000"/>
                </a:spcBef>
                <a:spcAft>
                  <a:spcPct val="0"/>
                </a:spcAft>
                <a:buChar char="–"/>
                <a:defRPr sz="1600">
                  <a:solidFill>
                    <a:schemeClr val="tx1"/>
                  </a:solidFill>
                  <a:latin typeface="+mn-lt"/>
                  <a:ea typeface="ＭＳ Ｐゴシック" charset="-128"/>
                </a:defRPr>
              </a:lvl4pPr>
              <a:lvl5pPr marL="2057400" indent="-228600" algn="l" rtl="0" eaLnBrk="0" fontAlgn="base" hangingPunct="0">
                <a:spcBef>
                  <a:spcPct val="20000"/>
                </a:spcBef>
                <a:spcAft>
                  <a:spcPct val="0"/>
                </a:spcAft>
                <a:buChar char="»"/>
                <a:defRPr sz="1600">
                  <a:solidFill>
                    <a:schemeClr val="tx1"/>
                  </a:solidFill>
                  <a:latin typeface="+mn-lt"/>
                  <a:ea typeface="ＭＳ Ｐゴシック" charset="-128"/>
                </a:defRPr>
              </a:lvl5pPr>
              <a:lvl6pPr marL="2514600" indent="-228600" algn="l" rtl="0" fontAlgn="base">
                <a:spcBef>
                  <a:spcPct val="20000"/>
                </a:spcBef>
                <a:spcAft>
                  <a:spcPct val="0"/>
                </a:spcAft>
                <a:buChar char="»"/>
                <a:defRPr sz="1600">
                  <a:solidFill>
                    <a:schemeClr val="tx1"/>
                  </a:solidFill>
                  <a:latin typeface="+mn-lt"/>
                </a:defRPr>
              </a:lvl6pPr>
              <a:lvl7pPr marL="2971800" indent="-228600" algn="l" rtl="0" fontAlgn="base">
                <a:spcBef>
                  <a:spcPct val="20000"/>
                </a:spcBef>
                <a:spcAft>
                  <a:spcPct val="0"/>
                </a:spcAft>
                <a:buChar char="»"/>
                <a:defRPr sz="1600">
                  <a:solidFill>
                    <a:schemeClr val="tx1"/>
                  </a:solidFill>
                  <a:latin typeface="+mn-lt"/>
                </a:defRPr>
              </a:lvl7pPr>
              <a:lvl8pPr marL="3429000" indent="-228600" algn="l" rtl="0" fontAlgn="base">
                <a:spcBef>
                  <a:spcPct val="20000"/>
                </a:spcBef>
                <a:spcAft>
                  <a:spcPct val="0"/>
                </a:spcAft>
                <a:buChar char="»"/>
                <a:defRPr sz="1600">
                  <a:solidFill>
                    <a:schemeClr val="tx1"/>
                  </a:solidFill>
                  <a:latin typeface="+mn-lt"/>
                </a:defRPr>
              </a:lvl8pPr>
              <a:lvl9pPr marL="3886200" indent="-228600" algn="l" rtl="0" fontAlgn="base">
                <a:spcBef>
                  <a:spcPct val="20000"/>
                </a:spcBef>
                <a:spcAft>
                  <a:spcPct val="0"/>
                </a:spcAft>
                <a:buChar char="»"/>
                <a:defRPr sz="1600">
                  <a:solidFill>
                    <a:schemeClr val="tx1"/>
                  </a:solidFill>
                  <a:latin typeface="+mn-lt"/>
                </a:defRPr>
              </a:lvl9pPr>
            </a:lstStyle>
            <a:p>
              <a:pPr marL="0" indent="0">
                <a:lnSpc>
                  <a:spcPct val="110000"/>
                </a:lnSpc>
                <a:spcBef>
                  <a:spcPts val="0"/>
                </a:spcBef>
                <a:spcAft>
                  <a:spcPts val="600"/>
                </a:spcAft>
                <a:buFontTx/>
                <a:buNone/>
                <a:defRPr/>
              </a:pPr>
              <a:r>
                <a:rPr lang="en-US" sz="1000" b="1" dirty="0" smtClean="0">
                  <a:solidFill>
                    <a:srgbClr val="000000"/>
                  </a:solidFill>
                  <a:latin typeface="Gill Sans MT"/>
                  <a:cs typeface="Gill Sans MT"/>
                </a:rPr>
                <a:t>East and Southern Africa Maize Mixed</a:t>
              </a:r>
              <a:endParaRPr lang="en-US" sz="1000" b="1" dirty="0">
                <a:solidFill>
                  <a:srgbClr val="000000"/>
                </a:solidFill>
              </a:endParaRPr>
            </a:p>
          </p:txBody>
        </p:sp>
        <p:sp>
          <p:nvSpPr>
            <p:cNvPr id="5" name="Content Placeholder 2"/>
            <p:cNvSpPr txBox="1">
              <a:spLocks/>
            </p:cNvSpPr>
            <p:nvPr/>
          </p:nvSpPr>
          <p:spPr bwMode="auto">
            <a:xfrm>
              <a:off x="1386168" y="1167296"/>
              <a:ext cx="871537" cy="486386"/>
            </a:xfrm>
            <a:prstGeom prst="rect">
              <a:avLst/>
            </a:prstGeom>
          </p:spPr>
          <p:txBody>
            <a:bodyPr>
              <a:normAutofit/>
            </a:bodyPr>
            <a:lstStyle>
              <a:lvl1pPr marL="342900" indent="-342900" algn="l" rtl="0" eaLnBrk="0" fontAlgn="base" hangingPunct="0">
                <a:spcBef>
                  <a:spcPct val="20000"/>
                </a:spcBef>
                <a:spcAft>
                  <a:spcPct val="0"/>
                </a:spcAft>
                <a:buChar char="•"/>
                <a:defRPr sz="24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har char="–"/>
                <a:defRPr sz="2000">
                  <a:solidFill>
                    <a:schemeClr val="tx1"/>
                  </a:solidFill>
                  <a:latin typeface="+mn-lt"/>
                  <a:ea typeface="ＭＳ Ｐゴシック" charset="-128"/>
                </a:defRPr>
              </a:lvl2pPr>
              <a:lvl3pPr marL="1143000" indent="-228600" algn="l" rtl="0" eaLnBrk="0" fontAlgn="base" hangingPunct="0">
                <a:spcBef>
                  <a:spcPct val="20000"/>
                </a:spcBef>
                <a:spcAft>
                  <a:spcPct val="0"/>
                </a:spcAft>
                <a:buChar char="•"/>
                <a:defRPr>
                  <a:solidFill>
                    <a:schemeClr val="tx1"/>
                  </a:solidFill>
                  <a:latin typeface="+mn-lt"/>
                  <a:ea typeface="ＭＳ Ｐゴシック" charset="-128"/>
                </a:defRPr>
              </a:lvl3pPr>
              <a:lvl4pPr marL="1600200" indent="-228600" algn="l" rtl="0" eaLnBrk="0" fontAlgn="base" hangingPunct="0">
                <a:spcBef>
                  <a:spcPct val="20000"/>
                </a:spcBef>
                <a:spcAft>
                  <a:spcPct val="0"/>
                </a:spcAft>
                <a:buChar char="–"/>
                <a:defRPr sz="1600">
                  <a:solidFill>
                    <a:schemeClr val="tx1"/>
                  </a:solidFill>
                  <a:latin typeface="+mn-lt"/>
                  <a:ea typeface="ＭＳ Ｐゴシック" charset="-128"/>
                </a:defRPr>
              </a:lvl4pPr>
              <a:lvl5pPr marL="2057400" indent="-228600" algn="l" rtl="0" eaLnBrk="0" fontAlgn="base" hangingPunct="0">
                <a:spcBef>
                  <a:spcPct val="20000"/>
                </a:spcBef>
                <a:spcAft>
                  <a:spcPct val="0"/>
                </a:spcAft>
                <a:buChar char="»"/>
                <a:defRPr sz="1600">
                  <a:solidFill>
                    <a:schemeClr val="tx1"/>
                  </a:solidFill>
                  <a:latin typeface="+mn-lt"/>
                  <a:ea typeface="ＭＳ Ｐゴシック" charset="-128"/>
                </a:defRPr>
              </a:lvl5pPr>
              <a:lvl6pPr marL="2514600" indent="-228600" algn="l" rtl="0" fontAlgn="base">
                <a:spcBef>
                  <a:spcPct val="20000"/>
                </a:spcBef>
                <a:spcAft>
                  <a:spcPct val="0"/>
                </a:spcAft>
                <a:buChar char="»"/>
                <a:defRPr sz="1600">
                  <a:solidFill>
                    <a:schemeClr val="tx1"/>
                  </a:solidFill>
                  <a:latin typeface="+mn-lt"/>
                </a:defRPr>
              </a:lvl6pPr>
              <a:lvl7pPr marL="2971800" indent="-228600" algn="l" rtl="0" fontAlgn="base">
                <a:spcBef>
                  <a:spcPct val="20000"/>
                </a:spcBef>
                <a:spcAft>
                  <a:spcPct val="0"/>
                </a:spcAft>
                <a:buChar char="»"/>
                <a:defRPr sz="1600">
                  <a:solidFill>
                    <a:schemeClr val="tx1"/>
                  </a:solidFill>
                  <a:latin typeface="+mn-lt"/>
                </a:defRPr>
              </a:lvl7pPr>
              <a:lvl8pPr marL="3429000" indent="-228600" algn="l" rtl="0" fontAlgn="base">
                <a:spcBef>
                  <a:spcPct val="20000"/>
                </a:spcBef>
                <a:spcAft>
                  <a:spcPct val="0"/>
                </a:spcAft>
                <a:buChar char="»"/>
                <a:defRPr sz="1600">
                  <a:solidFill>
                    <a:schemeClr val="tx1"/>
                  </a:solidFill>
                  <a:latin typeface="+mn-lt"/>
                </a:defRPr>
              </a:lvl8pPr>
              <a:lvl9pPr marL="3886200" indent="-228600" algn="l" rtl="0" fontAlgn="base">
                <a:spcBef>
                  <a:spcPct val="20000"/>
                </a:spcBef>
                <a:spcAft>
                  <a:spcPct val="0"/>
                </a:spcAft>
                <a:buChar char="»"/>
                <a:defRPr sz="1600">
                  <a:solidFill>
                    <a:schemeClr val="tx1"/>
                  </a:solidFill>
                  <a:latin typeface="+mn-lt"/>
                </a:defRPr>
              </a:lvl9pPr>
            </a:lstStyle>
            <a:p>
              <a:pPr marL="0" indent="0">
                <a:lnSpc>
                  <a:spcPct val="110000"/>
                </a:lnSpc>
                <a:spcBef>
                  <a:spcPts val="0"/>
                </a:spcBef>
                <a:spcAft>
                  <a:spcPts val="600"/>
                </a:spcAft>
                <a:buFontTx/>
                <a:buNone/>
                <a:defRPr/>
              </a:pPr>
              <a:r>
                <a:rPr lang="en-US" sz="1000" b="1" dirty="0" smtClean="0">
                  <a:solidFill>
                    <a:srgbClr val="000000"/>
                  </a:solidFill>
                  <a:latin typeface="Gill Sans MT"/>
                  <a:cs typeface="Gill Sans MT"/>
                </a:rPr>
                <a:t>Ethiopian Highlands</a:t>
              </a:r>
              <a:endParaRPr lang="en-US" sz="1000" b="1" dirty="0">
                <a:solidFill>
                  <a:srgbClr val="000000"/>
                </a:solidFill>
              </a:endParaRPr>
            </a:p>
          </p:txBody>
        </p:sp>
        <p:sp>
          <p:nvSpPr>
            <p:cNvPr id="7" name="Rectangle 6"/>
            <p:cNvSpPr/>
            <p:nvPr/>
          </p:nvSpPr>
          <p:spPr>
            <a:xfrm>
              <a:off x="19331" y="795438"/>
              <a:ext cx="3832589" cy="307777"/>
            </a:xfrm>
            <a:prstGeom prst="rect">
              <a:avLst/>
            </a:prstGeom>
          </p:spPr>
          <p:txBody>
            <a:bodyPr wrap="square">
              <a:spAutoFit/>
            </a:bodyPr>
            <a:lstStyle/>
            <a:p>
              <a:pPr lvl="0"/>
              <a:r>
                <a:rPr lang="en-US" sz="1400" b="1" dirty="0" smtClean="0">
                  <a:solidFill>
                    <a:schemeClr val="bg1"/>
                  </a:solidFill>
                </a:rPr>
                <a:t>Program/Project Site Identification</a:t>
              </a:r>
              <a:endParaRPr lang="en-US" sz="1400" b="1" dirty="0">
                <a:solidFill>
                  <a:schemeClr val="bg1"/>
                </a:solidFill>
              </a:endParaRPr>
            </a:p>
          </p:txBody>
        </p:sp>
        <p:grpSp>
          <p:nvGrpSpPr>
            <p:cNvPr id="8" name="Group 135"/>
            <p:cNvGrpSpPr/>
            <p:nvPr/>
          </p:nvGrpSpPr>
          <p:grpSpPr>
            <a:xfrm>
              <a:off x="6609645" y="782375"/>
              <a:ext cx="2458155" cy="5661634"/>
              <a:chOff x="6609645" y="726103"/>
              <a:chExt cx="2458155" cy="5661634"/>
            </a:xfrm>
          </p:grpSpPr>
          <p:cxnSp>
            <p:nvCxnSpPr>
              <p:cNvPr id="9" name="Straight Arrow Connector 8"/>
              <p:cNvCxnSpPr/>
              <p:nvPr/>
            </p:nvCxnSpPr>
            <p:spPr>
              <a:xfrm>
                <a:off x="6609645" y="3405609"/>
                <a:ext cx="274320"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grpSp>
            <p:nvGrpSpPr>
              <p:cNvPr id="10" name="Group 134"/>
              <p:cNvGrpSpPr/>
              <p:nvPr/>
            </p:nvGrpSpPr>
            <p:grpSpPr>
              <a:xfrm>
                <a:off x="6865677" y="726103"/>
                <a:ext cx="2202123" cy="5661634"/>
                <a:chOff x="6865677" y="726103"/>
                <a:chExt cx="2202123" cy="5661634"/>
              </a:xfrm>
            </p:grpSpPr>
            <p:sp>
              <p:nvSpPr>
                <p:cNvPr id="11" name="Flowchart: Process 10"/>
                <p:cNvSpPr/>
                <p:nvPr/>
              </p:nvSpPr>
              <p:spPr>
                <a:xfrm>
                  <a:off x="6865677" y="726103"/>
                  <a:ext cx="2202123" cy="5661634"/>
                </a:xfrm>
                <a:prstGeom prst="flowChartProcess">
                  <a:avLst/>
                </a:prstGeom>
                <a:solidFill>
                  <a:schemeClr val="accent3">
                    <a:lumMod val="20000"/>
                    <a:lumOff val="80000"/>
                  </a:schemeClr>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400" b="1" dirty="0" smtClean="0">
                      <a:solidFill>
                        <a:schemeClr val="tx1"/>
                      </a:solidFill>
                    </a:rPr>
                    <a:t>Outputs</a:t>
                  </a:r>
                  <a:endParaRPr lang="en-US" sz="1400" b="1" dirty="0">
                    <a:solidFill>
                      <a:schemeClr val="tx1"/>
                    </a:solidFill>
                  </a:endParaRPr>
                </a:p>
              </p:txBody>
            </p:sp>
            <p:sp>
              <p:nvSpPr>
                <p:cNvPr id="12" name="Flowchart: Process 11"/>
                <p:cNvSpPr/>
                <p:nvPr/>
              </p:nvSpPr>
              <p:spPr>
                <a:xfrm>
                  <a:off x="6975567" y="2680618"/>
                  <a:ext cx="1974664" cy="962081"/>
                </a:xfrm>
                <a:prstGeom prst="flowChartProcess">
                  <a:avLst/>
                </a:prstGeom>
                <a:solidFill>
                  <a:schemeClr val="accent3">
                    <a:lumMod val="60000"/>
                    <a:lumOff val="4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dirty="0" smtClean="0">
                      <a:solidFill>
                        <a:schemeClr val="tx1"/>
                      </a:solidFill>
                    </a:rPr>
                    <a:t>FtF Indicators / reports by</a:t>
                  </a:r>
                </a:p>
                <a:p>
                  <a:r>
                    <a:rPr lang="en-US" sz="1200" dirty="0" smtClean="0">
                      <a:solidFill>
                        <a:schemeClr val="tx1"/>
                      </a:solidFill>
                    </a:rPr>
                    <a:t>- Research sites</a:t>
                  </a:r>
                </a:p>
                <a:p>
                  <a:r>
                    <a:rPr lang="en-US" sz="1200" dirty="0" smtClean="0">
                      <a:solidFill>
                        <a:schemeClr val="tx1"/>
                      </a:solidFill>
                    </a:rPr>
                    <a:t>- Country / National level</a:t>
                  </a:r>
                </a:p>
                <a:p>
                  <a:r>
                    <a:rPr lang="en-US" sz="1200" dirty="0" smtClean="0">
                      <a:solidFill>
                        <a:schemeClr val="tx1"/>
                      </a:solidFill>
                    </a:rPr>
                    <a:t>- Project sites</a:t>
                  </a:r>
                </a:p>
                <a:p>
                  <a:r>
                    <a:rPr lang="en-US" sz="1200" dirty="0" smtClean="0">
                      <a:solidFill>
                        <a:schemeClr val="tx1"/>
                      </a:solidFill>
                    </a:rPr>
                    <a:t>- Program / SSA </a:t>
                  </a:r>
                  <a:endParaRPr lang="en-US" sz="1200" dirty="0">
                    <a:solidFill>
                      <a:schemeClr val="tx1"/>
                    </a:solidFill>
                  </a:endParaRPr>
                </a:p>
              </p:txBody>
            </p:sp>
            <p:sp>
              <p:nvSpPr>
                <p:cNvPr id="13" name="Flowchart: Process 12"/>
                <p:cNvSpPr/>
                <p:nvPr/>
              </p:nvSpPr>
              <p:spPr>
                <a:xfrm>
                  <a:off x="6975567" y="4826581"/>
                  <a:ext cx="1974664" cy="1511087"/>
                </a:xfrm>
                <a:prstGeom prst="flowChartProcess">
                  <a:avLst/>
                </a:prstGeom>
                <a:solidFill>
                  <a:schemeClr val="accent3">
                    <a:lumMod val="60000"/>
                    <a:lumOff val="4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200" b="1" dirty="0" err="1" smtClean="0">
                      <a:solidFill>
                        <a:schemeClr val="tx1"/>
                      </a:solidFill>
                    </a:rPr>
                    <a:t>Perfomance</a:t>
                  </a:r>
                  <a:r>
                    <a:rPr lang="en-US" sz="1200" b="1" dirty="0" smtClean="0">
                      <a:solidFill>
                        <a:schemeClr val="tx1"/>
                      </a:solidFill>
                    </a:rPr>
                    <a:t> Variables</a:t>
                  </a:r>
                </a:p>
                <a:p>
                  <a:r>
                    <a:rPr lang="en-US" sz="1200" b="1" dirty="0" smtClean="0">
                      <a:solidFill>
                        <a:schemeClr val="tx1"/>
                      </a:solidFill>
                    </a:rPr>
                    <a:t>(modeling &amp; validation)</a:t>
                  </a:r>
                </a:p>
                <a:p>
                  <a:pPr marL="171450" indent="-171450">
                    <a:buFontTx/>
                    <a:buChar char="-"/>
                  </a:pPr>
                  <a:r>
                    <a:rPr lang="en-US" sz="1200" dirty="0" smtClean="0">
                      <a:solidFill>
                        <a:schemeClr val="tx1"/>
                      </a:solidFill>
                    </a:rPr>
                    <a:t>∆Whole farm productivity</a:t>
                  </a:r>
                </a:p>
                <a:p>
                  <a:pPr marL="171450" indent="-171450">
                    <a:buFontTx/>
                    <a:buChar char="-"/>
                  </a:pPr>
                  <a:r>
                    <a:rPr lang="en-US" sz="1200" dirty="0" smtClean="0">
                      <a:solidFill>
                        <a:schemeClr val="tx1"/>
                      </a:solidFill>
                    </a:rPr>
                    <a:t>Technology performance </a:t>
                  </a:r>
                </a:p>
                <a:p>
                  <a:r>
                    <a:rPr lang="en-US" sz="1200" dirty="0">
                      <a:solidFill>
                        <a:schemeClr val="tx1"/>
                      </a:solidFill>
                    </a:rPr>
                    <a:t> </a:t>
                  </a:r>
                  <a:r>
                    <a:rPr lang="en-US" sz="1200" dirty="0" smtClean="0">
                      <a:solidFill>
                        <a:schemeClr val="tx1"/>
                      </a:solidFill>
                    </a:rPr>
                    <a:t>      ∆ Yield</a:t>
                  </a:r>
                </a:p>
                <a:p>
                  <a:r>
                    <a:rPr lang="en-US" sz="1200" dirty="0">
                      <a:solidFill>
                        <a:schemeClr val="tx1"/>
                      </a:solidFill>
                    </a:rPr>
                    <a:t> </a:t>
                  </a:r>
                  <a:r>
                    <a:rPr lang="en-US" sz="1200" dirty="0" smtClean="0">
                      <a:solidFill>
                        <a:schemeClr val="tx1"/>
                      </a:solidFill>
                    </a:rPr>
                    <a:t>      ∆ Labor prod.- by gender</a:t>
                  </a:r>
                </a:p>
                <a:p>
                  <a:r>
                    <a:rPr lang="en-US" sz="1200" dirty="0">
                      <a:solidFill>
                        <a:schemeClr val="tx1"/>
                      </a:solidFill>
                    </a:rPr>
                    <a:t> </a:t>
                  </a:r>
                  <a:r>
                    <a:rPr lang="en-US" sz="1200" dirty="0" smtClean="0">
                      <a:solidFill>
                        <a:schemeClr val="tx1"/>
                      </a:solidFill>
                    </a:rPr>
                    <a:t>      ∆ NUE, WUE</a:t>
                  </a:r>
                </a:p>
                <a:p>
                  <a:r>
                    <a:rPr lang="en-US" sz="1200" dirty="0" smtClean="0">
                      <a:solidFill>
                        <a:schemeClr val="tx1"/>
                      </a:solidFill>
                    </a:rPr>
                    <a:t>- ∆Revenues, Costs, Profits</a:t>
                  </a:r>
                </a:p>
              </p:txBody>
            </p:sp>
            <p:sp>
              <p:nvSpPr>
                <p:cNvPr id="14" name="Flowchart: Process 13"/>
                <p:cNvSpPr/>
                <p:nvPr/>
              </p:nvSpPr>
              <p:spPr>
                <a:xfrm>
                  <a:off x="6975567" y="1060436"/>
                  <a:ext cx="1974664" cy="1512000"/>
                </a:xfrm>
                <a:prstGeom prst="flowChartProcess">
                  <a:avLst/>
                </a:prstGeom>
                <a:solidFill>
                  <a:schemeClr val="accent3">
                    <a:lumMod val="60000"/>
                    <a:lumOff val="4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200" b="1" dirty="0" smtClean="0">
                      <a:solidFill>
                        <a:schemeClr val="tx1"/>
                      </a:solidFill>
                    </a:rPr>
                    <a:t>M&amp;E Outputs</a:t>
                  </a:r>
                </a:p>
                <a:p>
                  <a:pPr marL="171450" indent="-171450">
                    <a:buFontTx/>
                    <a:buChar char="-"/>
                  </a:pPr>
                  <a:r>
                    <a:rPr lang="en-US" sz="1200" dirty="0" smtClean="0">
                      <a:solidFill>
                        <a:schemeClr val="tx1"/>
                      </a:solidFill>
                    </a:rPr>
                    <a:t>FtF Indicators</a:t>
                  </a:r>
                </a:p>
                <a:p>
                  <a:pPr marL="171450" indent="-171450">
                    <a:buFontTx/>
                    <a:buChar char="-"/>
                  </a:pPr>
                  <a:r>
                    <a:rPr lang="en-US" sz="1200" dirty="0" smtClean="0">
                      <a:solidFill>
                        <a:schemeClr val="tx1"/>
                      </a:solidFill>
                    </a:rPr>
                    <a:t>Outcome mapping (incl.  nutrition &amp; market effect)</a:t>
                  </a:r>
                </a:p>
                <a:p>
                  <a:pPr marL="171450" indent="-171450">
                    <a:buFontTx/>
                    <a:buChar char="-"/>
                  </a:pPr>
                  <a:r>
                    <a:rPr lang="en-US" sz="1200" dirty="0" smtClean="0">
                      <a:solidFill>
                        <a:schemeClr val="tx1"/>
                      </a:solidFill>
                    </a:rPr>
                    <a:t>Cost/Benefit analyses</a:t>
                  </a:r>
                </a:p>
                <a:p>
                  <a:pPr marL="171450" indent="-171450">
                    <a:buFontTx/>
                    <a:buChar char="-"/>
                  </a:pPr>
                  <a:r>
                    <a:rPr lang="en-US" sz="1200" dirty="0" smtClean="0">
                      <a:solidFill>
                        <a:schemeClr val="tx1"/>
                      </a:solidFill>
                    </a:rPr>
                    <a:t>Experimental /RCT evaluation </a:t>
                  </a:r>
                </a:p>
                <a:p>
                  <a:pPr marL="171450" indent="-171450">
                    <a:buFontTx/>
                    <a:buChar char="-"/>
                  </a:pPr>
                  <a:r>
                    <a:rPr lang="en-US" sz="1200" dirty="0" smtClean="0">
                      <a:solidFill>
                        <a:schemeClr val="tx1"/>
                      </a:solidFill>
                    </a:rPr>
                    <a:t>Adoption studies?</a:t>
                  </a:r>
                </a:p>
                <a:p>
                  <a:endParaRPr lang="en-US" sz="1200" dirty="0">
                    <a:solidFill>
                      <a:schemeClr val="tx1"/>
                    </a:solidFill>
                  </a:endParaRPr>
                </a:p>
              </p:txBody>
            </p:sp>
            <p:sp>
              <p:nvSpPr>
                <p:cNvPr id="15" name="Flowchart: Process 14"/>
                <p:cNvSpPr/>
                <p:nvPr/>
              </p:nvSpPr>
              <p:spPr>
                <a:xfrm>
                  <a:off x="6978317" y="3834161"/>
                  <a:ext cx="1974664" cy="800959"/>
                </a:xfrm>
                <a:prstGeom prst="flowChartProcess">
                  <a:avLst/>
                </a:prstGeom>
                <a:solidFill>
                  <a:schemeClr val="accent3">
                    <a:lumMod val="60000"/>
                    <a:lumOff val="4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200" b="1" dirty="0" smtClean="0">
                      <a:solidFill>
                        <a:schemeClr val="tx1"/>
                      </a:solidFill>
                    </a:rPr>
                    <a:t>SI Innovation Catalogue</a:t>
                  </a:r>
                </a:p>
                <a:p>
                  <a:r>
                    <a:rPr lang="en-US" sz="1200" dirty="0" smtClean="0">
                      <a:solidFill>
                        <a:schemeClr val="tx1"/>
                      </a:solidFill>
                    </a:rPr>
                    <a:t>- Inventory (cross-site)</a:t>
                  </a:r>
                </a:p>
                <a:p>
                  <a:r>
                    <a:rPr lang="en-US" sz="1200" dirty="0" smtClean="0">
                      <a:solidFill>
                        <a:schemeClr val="tx1"/>
                      </a:solidFill>
                    </a:rPr>
                    <a:t>- Characterization</a:t>
                  </a:r>
                </a:p>
                <a:p>
                  <a:r>
                    <a:rPr lang="en-US" sz="1200" dirty="0" smtClean="0">
                      <a:solidFill>
                        <a:schemeClr val="tx1"/>
                      </a:solidFill>
                    </a:rPr>
                    <a:t>- Open access  </a:t>
                  </a:r>
                </a:p>
              </p:txBody>
            </p:sp>
          </p:grpSp>
        </p:grpSp>
        <p:grpSp>
          <p:nvGrpSpPr>
            <p:cNvPr id="16" name="Group 127"/>
            <p:cNvGrpSpPr/>
            <p:nvPr/>
          </p:nvGrpSpPr>
          <p:grpSpPr>
            <a:xfrm>
              <a:off x="113219" y="4527476"/>
              <a:ext cx="7853520" cy="2219157"/>
              <a:chOff x="126282" y="4471204"/>
              <a:chExt cx="7853520" cy="2219157"/>
            </a:xfrm>
          </p:grpSpPr>
          <p:sp>
            <p:nvSpPr>
              <p:cNvPr id="17" name="Flowchart: Process 16"/>
              <p:cNvSpPr/>
              <p:nvPr/>
            </p:nvSpPr>
            <p:spPr>
              <a:xfrm>
                <a:off x="126282" y="5200654"/>
                <a:ext cx="1995236" cy="1010326"/>
              </a:xfrm>
              <a:prstGeom prst="flowChartProcess">
                <a:avLst/>
              </a:prstGeom>
              <a:solidFill>
                <a:schemeClr val="accent6">
                  <a:lumMod val="60000"/>
                  <a:lumOff val="4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spcAft>
                    <a:spcPts val="300"/>
                  </a:spcAft>
                </a:pPr>
                <a:r>
                  <a:rPr lang="en-US" sz="1200" b="1" dirty="0" smtClean="0">
                    <a:solidFill>
                      <a:schemeClr val="tx1"/>
                    </a:solidFill>
                  </a:rPr>
                  <a:t>Project Planning &amp; Management</a:t>
                </a:r>
              </a:p>
              <a:p>
                <a:r>
                  <a:rPr lang="en-US" sz="1200" dirty="0" smtClean="0">
                    <a:solidFill>
                      <a:schemeClr val="tx1"/>
                    </a:solidFill>
                  </a:rPr>
                  <a:t>Improved insights into  innovations , delivery  platforms, and site selection</a:t>
                </a:r>
                <a:endParaRPr lang="en-US" sz="1200" b="1" dirty="0"/>
              </a:p>
            </p:txBody>
          </p:sp>
          <p:cxnSp>
            <p:nvCxnSpPr>
              <p:cNvPr id="18" name="Straight Arrow Connector 17"/>
              <p:cNvCxnSpPr/>
              <p:nvPr/>
            </p:nvCxnSpPr>
            <p:spPr>
              <a:xfrm>
                <a:off x="2132403" y="5493530"/>
                <a:ext cx="530352"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grpSp>
            <p:nvGrpSpPr>
              <p:cNvPr id="19" name="Group 114"/>
              <p:cNvGrpSpPr/>
              <p:nvPr/>
            </p:nvGrpSpPr>
            <p:grpSpPr>
              <a:xfrm>
                <a:off x="1123900" y="6210980"/>
                <a:ext cx="6855902" cy="479381"/>
                <a:chOff x="1123900" y="6210980"/>
                <a:chExt cx="6855902" cy="479381"/>
              </a:xfrm>
            </p:grpSpPr>
            <p:cxnSp>
              <p:nvCxnSpPr>
                <p:cNvPr id="21" name="Elbow Connector 20"/>
                <p:cNvCxnSpPr>
                  <a:stCxn id="11" idx="2"/>
                  <a:endCxn id="17" idx="2"/>
                </p:cNvCxnSpPr>
                <p:nvPr/>
              </p:nvCxnSpPr>
              <p:spPr>
                <a:xfrm rot="5400000" flipH="1">
                  <a:off x="4470506" y="2864374"/>
                  <a:ext cx="162689" cy="6855902"/>
                </a:xfrm>
                <a:prstGeom prst="bentConnector3">
                  <a:avLst>
                    <a:gd name="adj1" fmla="val -140513"/>
                  </a:avLst>
                </a:prstGeom>
                <a:ln w="28575">
                  <a:solidFill>
                    <a:schemeClr val="tx2">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sp>
              <p:nvSpPr>
                <p:cNvPr id="22" name="Flowchart: Process 21"/>
                <p:cNvSpPr/>
                <p:nvPr/>
              </p:nvSpPr>
              <p:spPr>
                <a:xfrm>
                  <a:off x="3048051" y="6326778"/>
                  <a:ext cx="1150644" cy="363583"/>
                </a:xfrm>
                <a:prstGeom prst="flowChartProcess">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300"/>
                    </a:spcAft>
                  </a:pPr>
                  <a:r>
                    <a:rPr lang="en-US" sz="1600" b="1" dirty="0" smtClean="0">
                      <a:solidFill>
                        <a:srgbClr val="C00000"/>
                      </a:solidFill>
                    </a:rPr>
                    <a:t>Learning</a:t>
                  </a:r>
                </a:p>
              </p:txBody>
            </p:sp>
          </p:grpSp>
          <p:cxnSp>
            <p:nvCxnSpPr>
              <p:cNvPr id="20" name="Straight Arrow Connector 19"/>
              <p:cNvCxnSpPr/>
              <p:nvPr/>
            </p:nvCxnSpPr>
            <p:spPr>
              <a:xfrm flipV="1">
                <a:off x="1123900" y="4471204"/>
                <a:ext cx="0" cy="73152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grpSp>
        <p:grpSp>
          <p:nvGrpSpPr>
            <p:cNvPr id="23" name="Group 131"/>
            <p:cNvGrpSpPr/>
            <p:nvPr/>
          </p:nvGrpSpPr>
          <p:grpSpPr>
            <a:xfrm>
              <a:off x="1789959" y="795438"/>
              <a:ext cx="4819687" cy="5661634"/>
              <a:chOff x="1789959" y="739166"/>
              <a:chExt cx="4819687" cy="5661634"/>
            </a:xfrm>
          </p:grpSpPr>
          <p:sp>
            <p:nvSpPr>
              <p:cNvPr id="24" name="Flowchart: Process 23"/>
              <p:cNvSpPr/>
              <p:nvPr/>
            </p:nvSpPr>
            <p:spPr>
              <a:xfrm>
                <a:off x="4255845" y="739166"/>
                <a:ext cx="2353801" cy="5661634"/>
              </a:xfrm>
              <a:prstGeom prst="flowChartProcess">
                <a:avLst/>
              </a:prstGeom>
              <a:solidFill>
                <a:schemeClr val="bg1">
                  <a:lumMod val="95000"/>
                </a:schemeClr>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400" b="1" dirty="0" smtClean="0">
                    <a:solidFill>
                      <a:schemeClr val="tx1"/>
                    </a:solidFill>
                  </a:rPr>
                  <a:t> Data/Analysis Platform</a:t>
                </a:r>
                <a:endParaRPr lang="en-US" sz="1400" b="1" dirty="0">
                  <a:solidFill>
                    <a:schemeClr val="tx1"/>
                  </a:solidFill>
                </a:endParaRPr>
              </a:p>
            </p:txBody>
          </p:sp>
          <p:sp>
            <p:nvSpPr>
              <p:cNvPr id="25" name="Flowchart: Process 24"/>
              <p:cNvSpPr/>
              <p:nvPr/>
            </p:nvSpPr>
            <p:spPr>
              <a:xfrm>
                <a:off x="4793760" y="1129219"/>
                <a:ext cx="1604862" cy="972511"/>
              </a:xfrm>
              <a:prstGeom prst="flowChartProcess">
                <a:avLst/>
              </a:prstGeom>
              <a:solidFill>
                <a:schemeClr val="accent1">
                  <a:lumMod val="20000"/>
                  <a:lumOff val="8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200" b="1" dirty="0" smtClean="0">
                    <a:solidFill>
                      <a:schemeClr val="tx1"/>
                    </a:solidFill>
                  </a:rPr>
                  <a:t>Contextual Data</a:t>
                </a:r>
              </a:p>
              <a:p>
                <a:r>
                  <a:rPr lang="en-US" sz="1200" b="1" dirty="0" smtClean="0">
                    <a:solidFill>
                      <a:schemeClr val="tx1"/>
                    </a:solidFill>
                  </a:rPr>
                  <a:t>(national/regional)</a:t>
                </a:r>
              </a:p>
              <a:p>
                <a:r>
                  <a:rPr lang="en-US" sz="1200" dirty="0" smtClean="0">
                    <a:solidFill>
                      <a:schemeClr val="tx1"/>
                    </a:solidFill>
                  </a:rPr>
                  <a:t>- Statistics</a:t>
                </a:r>
              </a:p>
              <a:p>
                <a:r>
                  <a:rPr lang="en-US" sz="1200" dirty="0" smtClean="0">
                    <a:solidFill>
                      <a:schemeClr val="tx1"/>
                    </a:solidFill>
                  </a:rPr>
                  <a:t>- HH survey &amp; census</a:t>
                </a:r>
              </a:p>
              <a:p>
                <a:r>
                  <a:rPr lang="en-US" sz="1200" dirty="0" smtClean="0">
                    <a:solidFill>
                      <a:schemeClr val="tx1"/>
                    </a:solidFill>
                  </a:rPr>
                  <a:t>- Spatial data</a:t>
                </a:r>
                <a:endParaRPr lang="en-US" sz="1200" dirty="0">
                  <a:solidFill>
                    <a:schemeClr val="tx1"/>
                  </a:solidFill>
                </a:endParaRPr>
              </a:p>
            </p:txBody>
          </p:sp>
          <p:sp>
            <p:nvSpPr>
              <p:cNvPr id="26" name="Flowchart: Process 25"/>
              <p:cNvSpPr/>
              <p:nvPr/>
            </p:nvSpPr>
            <p:spPr>
              <a:xfrm>
                <a:off x="4811176" y="2160810"/>
                <a:ext cx="1587445" cy="977672"/>
              </a:xfrm>
              <a:prstGeom prst="flowChartProcess">
                <a:avLst/>
              </a:prstGeom>
              <a:solidFill>
                <a:schemeClr val="accent1">
                  <a:lumMod val="20000"/>
                  <a:lumOff val="8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200" b="1" dirty="0" smtClean="0">
                    <a:solidFill>
                      <a:schemeClr val="tx1"/>
                    </a:solidFill>
                  </a:rPr>
                  <a:t>Derived Indicators</a:t>
                </a:r>
              </a:p>
              <a:p>
                <a:r>
                  <a:rPr lang="en-US" sz="1200" dirty="0" smtClean="0">
                    <a:solidFill>
                      <a:schemeClr val="tx1"/>
                    </a:solidFill>
                  </a:rPr>
                  <a:t>- HH Typologies</a:t>
                </a:r>
              </a:p>
              <a:p>
                <a:r>
                  <a:rPr lang="en-US" sz="1200" dirty="0" smtClean="0">
                    <a:solidFill>
                      <a:schemeClr val="tx1"/>
                    </a:solidFill>
                  </a:rPr>
                  <a:t>- Intensification Index</a:t>
                </a:r>
              </a:p>
              <a:p>
                <a:r>
                  <a:rPr lang="en-US" sz="1200" dirty="0" smtClean="0">
                    <a:solidFill>
                      <a:schemeClr val="tx1"/>
                    </a:solidFill>
                  </a:rPr>
                  <a:t>- Sustainability Index</a:t>
                </a:r>
              </a:p>
              <a:p>
                <a:r>
                  <a:rPr lang="en-US" sz="1200" dirty="0" smtClean="0">
                    <a:solidFill>
                      <a:schemeClr val="tx1"/>
                    </a:solidFill>
                  </a:rPr>
                  <a:t>- Nutrition index?</a:t>
                </a:r>
              </a:p>
            </p:txBody>
          </p:sp>
          <p:grpSp>
            <p:nvGrpSpPr>
              <p:cNvPr id="27" name="Group 125"/>
              <p:cNvGrpSpPr/>
              <p:nvPr/>
            </p:nvGrpSpPr>
            <p:grpSpPr>
              <a:xfrm>
                <a:off x="1789959" y="1212516"/>
                <a:ext cx="2821740" cy="1886286"/>
                <a:chOff x="1789959" y="1212516"/>
                <a:chExt cx="2821740" cy="1886286"/>
              </a:xfrm>
            </p:grpSpPr>
            <p:sp>
              <p:nvSpPr>
                <p:cNvPr id="28" name="Flowchart: Process 27"/>
                <p:cNvSpPr/>
                <p:nvPr/>
              </p:nvSpPr>
              <p:spPr>
                <a:xfrm>
                  <a:off x="2637035" y="2362200"/>
                  <a:ext cx="1974664" cy="736602"/>
                </a:xfrm>
                <a:prstGeom prst="flowChartProcess">
                  <a:avLst/>
                </a:prstGeom>
                <a:solidFill>
                  <a:srgbClr val="FFFFCC"/>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00"/>
                    </a:lnSpc>
                  </a:pPr>
                  <a:r>
                    <a:rPr lang="en-US" sz="1200" b="1" dirty="0" smtClean="0">
                      <a:solidFill>
                        <a:schemeClr val="tx1"/>
                      </a:solidFill>
                    </a:rPr>
                    <a:t>Ranking domains by key AR attributes</a:t>
                  </a:r>
                </a:p>
                <a:p>
                  <a:pPr>
                    <a:lnSpc>
                      <a:spcPts val="700"/>
                    </a:lnSpc>
                  </a:pPr>
                  <a:r>
                    <a:rPr lang="en-US" sz="900" b="1" dirty="0" smtClean="0">
                      <a:solidFill>
                        <a:schemeClr val="tx1"/>
                      </a:solidFill>
                    </a:rPr>
                    <a:t>A ________</a:t>
                  </a:r>
                </a:p>
                <a:p>
                  <a:pPr>
                    <a:lnSpc>
                      <a:spcPts val="700"/>
                    </a:lnSpc>
                  </a:pPr>
                  <a:r>
                    <a:rPr lang="en-US" sz="900" b="1" dirty="0" smtClean="0">
                      <a:solidFill>
                        <a:schemeClr val="tx1"/>
                      </a:solidFill>
                    </a:rPr>
                    <a:t>C ________</a:t>
                  </a:r>
                </a:p>
                <a:p>
                  <a:pPr>
                    <a:lnSpc>
                      <a:spcPts val="700"/>
                    </a:lnSpc>
                  </a:pPr>
                  <a:r>
                    <a:rPr lang="en-US" sz="900" b="1" dirty="0" smtClean="0">
                      <a:solidFill>
                        <a:schemeClr val="tx1"/>
                      </a:solidFill>
                    </a:rPr>
                    <a:t>B ________</a:t>
                  </a:r>
                  <a:endParaRPr lang="en-US" sz="900" b="1" dirty="0">
                    <a:solidFill>
                      <a:schemeClr val="tx1"/>
                    </a:solidFill>
                  </a:endParaRPr>
                </a:p>
              </p:txBody>
            </p:sp>
            <p:grpSp>
              <p:nvGrpSpPr>
                <p:cNvPr id="29" name="Group 123"/>
                <p:cNvGrpSpPr/>
                <p:nvPr/>
              </p:nvGrpSpPr>
              <p:grpSpPr>
                <a:xfrm>
                  <a:off x="2637035" y="1212516"/>
                  <a:ext cx="1974664" cy="860431"/>
                  <a:chOff x="2637035" y="1212516"/>
                  <a:chExt cx="1974664" cy="860431"/>
                </a:xfrm>
              </p:grpSpPr>
              <p:sp>
                <p:nvSpPr>
                  <p:cNvPr id="33" name="Flowchart: Process 32"/>
                  <p:cNvSpPr/>
                  <p:nvPr/>
                </p:nvSpPr>
                <p:spPr>
                  <a:xfrm>
                    <a:off x="2637035" y="1212516"/>
                    <a:ext cx="1974664" cy="860431"/>
                  </a:xfrm>
                  <a:prstGeom prst="flowChartProcess">
                    <a:avLst/>
                  </a:prstGeom>
                  <a:solidFill>
                    <a:srgbClr val="FFFFCC"/>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solidFill>
                    </a:endParaRPr>
                  </a:p>
                </p:txBody>
              </p:sp>
              <p:sp>
                <p:nvSpPr>
                  <p:cNvPr id="34" name="TextBox 33"/>
                  <p:cNvSpPr txBox="1"/>
                  <p:nvPr/>
                </p:nvSpPr>
                <p:spPr>
                  <a:xfrm>
                    <a:off x="3475499" y="1329739"/>
                    <a:ext cx="1083373" cy="707886"/>
                  </a:xfrm>
                  <a:prstGeom prst="rect">
                    <a:avLst/>
                  </a:prstGeom>
                  <a:noFill/>
                </p:spPr>
                <p:txBody>
                  <a:bodyPr wrap="square" rtlCol="0">
                    <a:spAutoFit/>
                  </a:bodyPr>
                  <a:lstStyle/>
                  <a:p>
                    <a:pPr>
                      <a:lnSpc>
                        <a:spcPts val="1300"/>
                      </a:lnSpc>
                    </a:pPr>
                    <a:r>
                      <a:rPr lang="en-US" sz="1200" b="1" dirty="0" smtClean="0"/>
                      <a:t>Project Site Stratification</a:t>
                    </a:r>
                  </a:p>
                  <a:p>
                    <a:pPr>
                      <a:lnSpc>
                        <a:spcPts val="1100"/>
                      </a:lnSpc>
                    </a:pPr>
                    <a:r>
                      <a:rPr lang="en-US" sz="900" dirty="0" smtClean="0"/>
                      <a:t>(Development</a:t>
                    </a:r>
                  </a:p>
                  <a:p>
                    <a:pPr>
                      <a:lnSpc>
                        <a:spcPts val="1100"/>
                      </a:lnSpc>
                    </a:pPr>
                    <a:r>
                      <a:rPr lang="en-US" sz="900" dirty="0"/>
                      <a:t> </a:t>
                    </a:r>
                    <a:r>
                      <a:rPr lang="en-US" sz="900" dirty="0" smtClean="0"/>
                      <a:t> Domains)</a:t>
                    </a:r>
                    <a:endParaRPr lang="en-US" sz="900" dirty="0"/>
                  </a:p>
                </p:txBody>
              </p:sp>
              <p:grpSp>
                <p:nvGrpSpPr>
                  <p:cNvPr id="35" name="Group 16"/>
                  <p:cNvGrpSpPr/>
                  <p:nvPr/>
                </p:nvGrpSpPr>
                <p:grpSpPr>
                  <a:xfrm>
                    <a:off x="2702570" y="1364501"/>
                    <a:ext cx="809897" cy="562419"/>
                    <a:chOff x="3196046" y="1016165"/>
                    <a:chExt cx="809897" cy="562419"/>
                  </a:xfrm>
                  <a:solidFill>
                    <a:schemeClr val="accent4">
                      <a:lumMod val="20000"/>
                      <a:lumOff val="80000"/>
                    </a:schemeClr>
                  </a:solidFill>
                </p:grpSpPr>
                <p:sp>
                  <p:nvSpPr>
                    <p:cNvPr id="40" name="Freeform 12"/>
                    <p:cNvSpPr/>
                    <p:nvPr/>
                  </p:nvSpPr>
                  <p:spPr>
                    <a:xfrm>
                      <a:off x="3196046" y="1016165"/>
                      <a:ext cx="809897" cy="562419"/>
                    </a:xfrm>
                    <a:custGeom>
                      <a:avLst/>
                      <a:gdLst>
                        <a:gd name="connsiteX0" fmla="*/ 548640 w 809897"/>
                        <a:gd name="connsiteY0" fmla="*/ 35036 h 562419"/>
                        <a:gd name="connsiteX1" fmla="*/ 653143 w 809897"/>
                        <a:gd name="connsiteY1" fmla="*/ 48099 h 562419"/>
                        <a:gd name="connsiteX2" fmla="*/ 653143 w 809897"/>
                        <a:gd name="connsiteY2" fmla="*/ 152602 h 562419"/>
                        <a:gd name="connsiteX3" fmla="*/ 705394 w 809897"/>
                        <a:gd name="connsiteY3" fmla="*/ 230979 h 562419"/>
                        <a:gd name="connsiteX4" fmla="*/ 744583 w 809897"/>
                        <a:gd name="connsiteY4" fmla="*/ 244042 h 562419"/>
                        <a:gd name="connsiteX5" fmla="*/ 770709 w 809897"/>
                        <a:gd name="connsiteY5" fmla="*/ 283231 h 562419"/>
                        <a:gd name="connsiteX6" fmla="*/ 757646 w 809897"/>
                        <a:gd name="connsiteY6" fmla="*/ 322419 h 562419"/>
                        <a:gd name="connsiteX7" fmla="*/ 770709 w 809897"/>
                        <a:gd name="connsiteY7" fmla="*/ 453048 h 562419"/>
                        <a:gd name="connsiteX8" fmla="*/ 809897 w 809897"/>
                        <a:gd name="connsiteY8" fmla="*/ 492236 h 562419"/>
                        <a:gd name="connsiteX9" fmla="*/ 796834 w 809897"/>
                        <a:gd name="connsiteY9" fmla="*/ 531425 h 562419"/>
                        <a:gd name="connsiteX10" fmla="*/ 600891 w 809897"/>
                        <a:gd name="connsiteY10" fmla="*/ 544488 h 562419"/>
                        <a:gd name="connsiteX11" fmla="*/ 248194 w 809897"/>
                        <a:gd name="connsiteY11" fmla="*/ 531425 h 562419"/>
                        <a:gd name="connsiteX12" fmla="*/ 156754 w 809897"/>
                        <a:gd name="connsiteY12" fmla="*/ 518362 h 562419"/>
                        <a:gd name="connsiteX13" fmla="*/ 78377 w 809897"/>
                        <a:gd name="connsiteY13" fmla="*/ 505299 h 562419"/>
                        <a:gd name="connsiteX14" fmla="*/ 0 w 809897"/>
                        <a:gd name="connsiteY14" fmla="*/ 374671 h 562419"/>
                        <a:gd name="connsiteX15" fmla="*/ 13063 w 809897"/>
                        <a:gd name="connsiteY15" fmla="*/ 335482 h 562419"/>
                        <a:gd name="connsiteX16" fmla="*/ 91440 w 809897"/>
                        <a:gd name="connsiteY16" fmla="*/ 309356 h 562419"/>
                        <a:gd name="connsiteX17" fmla="*/ 104503 w 809897"/>
                        <a:gd name="connsiteY17" fmla="*/ 191791 h 562419"/>
                        <a:gd name="connsiteX18" fmla="*/ 130629 w 809897"/>
                        <a:gd name="connsiteY18" fmla="*/ 139539 h 562419"/>
                        <a:gd name="connsiteX19" fmla="*/ 143691 w 809897"/>
                        <a:gd name="connsiteY19" fmla="*/ 100351 h 562419"/>
                        <a:gd name="connsiteX20" fmla="*/ 182880 w 809897"/>
                        <a:gd name="connsiteY20" fmla="*/ 74225 h 562419"/>
                        <a:gd name="connsiteX21" fmla="*/ 326571 w 809897"/>
                        <a:gd name="connsiteY21" fmla="*/ 48099 h 562419"/>
                        <a:gd name="connsiteX22" fmla="*/ 444137 w 809897"/>
                        <a:gd name="connsiteY22" fmla="*/ 21974 h 562419"/>
                        <a:gd name="connsiteX23" fmla="*/ 522514 w 809897"/>
                        <a:gd name="connsiteY23" fmla="*/ 48099 h 562419"/>
                        <a:gd name="connsiteX24" fmla="*/ 548640 w 809897"/>
                        <a:gd name="connsiteY24" fmla="*/ 35036 h 5624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809897" h="562419">
                          <a:moveTo>
                            <a:pt x="548640" y="35036"/>
                          </a:moveTo>
                          <a:cubicBezTo>
                            <a:pt x="583474" y="39390"/>
                            <a:pt x="621063" y="33841"/>
                            <a:pt x="653143" y="48099"/>
                          </a:cubicBezTo>
                          <a:cubicBezTo>
                            <a:pt x="682654" y="61215"/>
                            <a:pt x="653706" y="149789"/>
                            <a:pt x="653143" y="152602"/>
                          </a:cubicBezTo>
                          <a:cubicBezTo>
                            <a:pt x="666838" y="193687"/>
                            <a:pt x="663459" y="203022"/>
                            <a:pt x="705394" y="230979"/>
                          </a:cubicBezTo>
                          <a:cubicBezTo>
                            <a:pt x="716851" y="238617"/>
                            <a:pt x="731520" y="239688"/>
                            <a:pt x="744583" y="244042"/>
                          </a:cubicBezTo>
                          <a:cubicBezTo>
                            <a:pt x="753292" y="257105"/>
                            <a:pt x="768128" y="267745"/>
                            <a:pt x="770709" y="283231"/>
                          </a:cubicBezTo>
                          <a:cubicBezTo>
                            <a:pt x="772973" y="296813"/>
                            <a:pt x="757646" y="308650"/>
                            <a:pt x="757646" y="322419"/>
                          </a:cubicBezTo>
                          <a:cubicBezTo>
                            <a:pt x="757646" y="366179"/>
                            <a:pt x="757840" y="411223"/>
                            <a:pt x="770709" y="453048"/>
                          </a:cubicBezTo>
                          <a:cubicBezTo>
                            <a:pt x="776142" y="470704"/>
                            <a:pt x="796834" y="479173"/>
                            <a:pt x="809897" y="492236"/>
                          </a:cubicBezTo>
                          <a:cubicBezTo>
                            <a:pt x="805543" y="505299"/>
                            <a:pt x="805436" y="520673"/>
                            <a:pt x="796834" y="531425"/>
                          </a:cubicBezTo>
                          <a:cubicBezTo>
                            <a:pt x="750251" y="589655"/>
                            <a:pt x="652288" y="548771"/>
                            <a:pt x="600891" y="544488"/>
                          </a:cubicBezTo>
                          <a:cubicBezTo>
                            <a:pt x="435668" y="489413"/>
                            <a:pt x="550022" y="517052"/>
                            <a:pt x="248194" y="531425"/>
                          </a:cubicBezTo>
                          <a:cubicBezTo>
                            <a:pt x="217714" y="527071"/>
                            <a:pt x="187543" y="518362"/>
                            <a:pt x="156754" y="518362"/>
                          </a:cubicBezTo>
                          <a:cubicBezTo>
                            <a:pt x="75630" y="518362"/>
                            <a:pt x="159856" y="559618"/>
                            <a:pt x="78377" y="505299"/>
                          </a:cubicBezTo>
                          <a:cubicBezTo>
                            <a:pt x="34835" y="374671"/>
                            <a:pt x="78377" y="400797"/>
                            <a:pt x="0" y="374671"/>
                          </a:cubicBezTo>
                          <a:cubicBezTo>
                            <a:pt x="4354" y="361608"/>
                            <a:pt x="1858" y="343485"/>
                            <a:pt x="13063" y="335482"/>
                          </a:cubicBezTo>
                          <a:cubicBezTo>
                            <a:pt x="35472" y="319475"/>
                            <a:pt x="91440" y="309356"/>
                            <a:pt x="91440" y="309356"/>
                          </a:cubicBezTo>
                          <a:cubicBezTo>
                            <a:pt x="121920" y="217916"/>
                            <a:pt x="126275" y="257105"/>
                            <a:pt x="104503" y="191791"/>
                          </a:cubicBezTo>
                          <a:cubicBezTo>
                            <a:pt x="113212" y="174374"/>
                            <a:pt x="122958" y="157438"/>
                            <a:pt x="130629" y="139539"/>
                          </a:cubicBezTo>
                          <a:cubicBezTo>
                            <a:pt x="136053" y="126883"/>
                            <a:pt x="135089" y="111103"/>
                            <a:pt x="143691" y="100351"/>
                          </a:cubicBezTo>
                          <a:cubicBezTo>
                            <a:pt x="153499" y="88092"/>
                            <a:pt x="168450" y="80410"/>
                            <a:pt x="182880" y="74225"/>
                          </a:cubicBezTo>
                          <a:cubicBezTo>
                            <a:pt x="213676" y="61027"/>
                            <a:pt x="305381" y="51126"/>
                            <a:pt x="326571" y="48099"/>
                          </a:cubicBezTo>
                          <a:cubicBezTo>
                            <a:pt x="349448" y="-20531"/>
                            <a:pt x="329253" y="-2644"/>
                            <a:pt x="444137" y="21974"/>
                          </a:cubicBezTo>
                          <a:cubicBezTo>
                            <a:pt x="471065" y="27744"/>
                            <a:pt x="522514" y="48099"/>
                            <a:pt x="522514" y="48099"/>
                          </a:cubicBezTo>
                          <a:lnTo>
                            <a:pt x="548640" y="35036"/>
                          </a:lnTo>
                          <a:close/>
                        </a:path>
                      </a:pathLst>
                    </a:cu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Freeform 40"/>
                    <p:cNvSpPr/>
                    <p:nvPr/>
                  </p:nvSpPr>
                  <p:spPr>
                    <a:xfrm>
                      <a:off x="3414836" y="1090605"/>
                      <a:ext cx="438027" cy="180983"/>
                    </a:xfrm>
                    <a:custGeom>
                      <a:avLst/>
                      <a:gdLst>
                        <a:gd name="connsiteX0" fmla="*/ 438027 w 438027"/>
                        <a:gd name="connsiteY0" fmla="*/ 138120 h 180983"/>
                        <a:gd name="connsiteX1" fmla="*/ 414214 w 438027"/>
                        <a:gd name="connsiteY1" fmla="*/ 147645 h 180983"/>
                        <a:gd name="connsiteX2" fmla="*/ 361827 w 438027"/>
                        <a:gd name="connsiteY2" fmla="*/ 157170 h 180983"/>
                        <a:gd name="connsiteX3" fmla="*/ 333252 w 438027"/>
                        <a:gd name="connsiteY3" fmla="*/ 180983 h 180983"/>
                        <a:gd name="connsiteX4" fmla="*/ 309439 w 438027"/>
                        <a:gd name="connsiteY4" fmla="*/ 171458 h 180983"/>
                        <a:gd name="connsiteX5" fmla="*/ 295152 w 438027"/>
                        <a:gd name="connsiteY5" fmla="*/ 157170 h 180983"/>
                        <a:gd name="connsiteX6" fmla="*/ 285627 w 438027"/>
                        <a:gd name="connsiteY6" fmla="*/ 142883 h 180983"/>
                        <a:gd name="connsiteX7" fmla="*/ 252289 w 438027"/>
                        <a:gd name="connsiteY7" fmla="*/ 133358 h 180983"/>
                        <a:gd name="connsiteX8" fmla="*/ 142752 w 438027"/>
                        <a:gd name="connsiteY8" fmla="*/ 133358 h 180983"/>
                        <a:gd name="connsiteX9" fmla="*/ 114177 w 438027"/>
                        <a:gd name="connsiteY9" fmla="*/ 123833 h 180983"/>
                        <a:gd name="connsiteX10" fmla="*/ 61789 w 438027"/>
                        <a:gd name="connsiteY10" fmla="*/ 95258 h 180983"/>
                        <a:gd name="connsiteX11" fmla="*/ 23689 w 438027"/>
                        <a:gd name="connsiteY11" fmla="*/ 85733 h 180983"/>
                        <a:gd name="connsiteX12" fmla="*/ 9402 w 438027"/>
                        <a:gd name="connsiteY12" fmla="*/ 38108 h 180983"/>
                        <a:gd name="connsiteX13" fmla="*/ 9402 w 438027"/>
                        <a:gd name="connsiteY13" fmla="*/ 8 h 180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38027" h="180983">
                          <a:moveTo>
                            <a:pt x="438027" y="138120"/>
                          </a:moveTo>
                          <a:cubicBezTo>
                            <a:pt x="430089" y="141295"/>
                            <a:pt x="422544" y="145723"/>
                            <a:pt x="414214" y="147645"/>
                          </a:cubicBezTo>
                          <a:cubicBezTo>
                            <a:pt x="326696" y="167842"/>
                            <a:pt x="405685" y="142552"/>
                            <a:pt x="361827" y="157170"/>
                          </a:cubicBezTo>
                          <a:cubicBezTo>
                            <a:pt x="359097" y="159900"/>
                            <a:pt x="339882" y="180983"/>
                            <a:pt x="333252" y="180983"/>
                          </a:cubicBezTo>
                          <a:cubicBezTo>
                            <a:pt x="324703" y="180983"/>
                            <a:pt x="317377" y="174633"/>
                            <a:pt x="309439" y="171458"/>
                          </a:cubicBezTo>
                          <a:cubicBezTo>
                            <a:pt x="304677" y="166695"/>
                            <a:pt x="299464" y="162344"/>
                            <a:pt x="295152" y="157170"/>
                          </a:cubicBezTo>
                          <a:cubicBezTo>
                            <a:pt x="291488" y="152773"/>
                            <a:pt x="290096" y="146459"/>
                            <a:pt x="285627" y="142883"/>
                          </a:cubicBezTo>
                          <a:cubicBezTo>
                            <a:pt x="282520" y="140397"/>
                            <a:pt x="253537" y="133670"/>
                            <a:pt x="252289" y="133358"/>
                          </a:cubicBezTo>
                          <a:cubicBezTo>
                            <a:pt x="204277" y="136787"/>
                            <a:pt x="186468" y="142101"/>
                            <a:pt x="142752" y="133358"/>
                          </a:cubicBezTo>
                          <a:cubicBezTo>
                            <a:pt x="132907" y="131389"/>
                            <a:pt x="114177" y="123833"/>
                            <a:pt x="114177" y="123833"/>
                          </a:cubicBezTo>
                          <a:cubicBezTo>
                            <a:pt x="98529" y="113401"/>
                            <a:pt x="79075" y="99580"/>
                            <a:pt x="61789" y="95258"/>
                          </a:cubicBezTo>
                          <a:lnTo>
                            <a:pt x="23689" y="85733"/>
                          </a:lnTo>
                          <a:cubicBezTo>
                            <a:pt x="19452" y="73023"/>
                            <a:pt x="11802" y="52508"/>
                            <a:pt x="9402" y="38108"/>
                          </a:cubicBezTo>
                          <a:cubicBezTo>
                            <a:pt x="2789" y="-1567"/>
                            <a:pt x="-7955" y="8"/>
                            <a:pt x="9402" y="8"/>
                          </a:cubicBezTo>
                        </a:path>
                      </a:pathLst>
                    </a:custGeom>
                    <a:grpFill/>
                    <a:ln w="190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Freeform 41"/>
                    <p:cNvSpPr/>
                    <p:nvPr/>
                  </p:nvSpPr>
                  <p:spPr>
                    <a:xfrm>
                      <a:off x="3609963" y="1285875"/>
                      <a:ext cx="147978" cy="238125"/>
                    </a:xfrm>
                    <a:custGeom>
                      <a:avLst/>
                      <a:gdLst>
                        <a:gd name="connsiteX0" fmla="*/ 133362 w 147978"/>
                        <a:gd name="connsiteY0" fmla="*/ 0 h 238125"/>
                        <a:gd name="connsiteX1" fmla="*/ 142887 w 147978"/>
                        <a:gd name="connsiteY1" fmla="*/ 23813 h 238125"/>
                        <a:gd name="connsiteX2" fmla="*/ 147650 w 147978"/>
                        <a:gd name="connsiteY2" fmla="*/ 38100 h 238125"/>
                        <a:gd name="connsiteX3" fmla="*/ 114312 w 147978"/>
                        <a:gd name="connsiteY3" fmla="*/ 76200 h 238125"/>
                        <a:gd name="connsiteX4" fmla="*/ 80975 w 147978"/>
                        <a:gd name="connsiteY4" fmla="*/ 85725 h 238125"/>
                        <a:gd name="connsiteX5" fmla="*/ 66687 w 147978"/>
                        <a:gd name="connsiteY5" fmla="*/ 95250 h 238125"/>
                        <a:gd name="connsiteX6" fmla="*/ 57162 w 147978"/>
                        <a:gd name="connsiteY6" fmla="*/ 109538 h 238125"/>
                        <a:gd name="connsiteX7" fmla="*/ 42875 w 147978"/>
                        <a:gd name="connsiteY7" fmla="*/ 128588 h 238125"/>
                        <a:gd name="connsiteX8" fmla="*/ 38112 w 147978"/>
                        <a:gd name="connsiteY8" fmla="*/ 142875 h 238125"/>
                        <a:gd name="connsiteX9" fmla="*/ 19062 w 147978"/>
                        <a:gd name="connsiteY9" fmla="*/ 176213 h 238125"/>
                        <a:gd name="connsiteX10" fmla="*/ 4775 w 147978"/>
                        <a:gd name="connsiteY10" fmla="*/ 219075 h 238125"/>
                        <a:gd name="connsiteX11" fmla="*/ 12 w 147978"/>
                        <a:gd name="connsiteY11" fmla="*/ 238125 h 238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7978" h="238125">
                          <a:moveTo>
                            <a:pt x="133362" y="0"/>
                          </a:moveTo>
                          <a:cubicBezTo>
                            <a:pt x="136537" y="7938"/>
                            <a:pt x="139885" y="15808"/>
                            <a:pt x="142887" y="23813"/>
                          </a:cubicBezTo>
                          <a:cubicBezTo>
                            <a:pt x="144650" y="28513"/>
                            <a:pt x="149237" y="33338"/>
                            <a:pt x="147650" y="38100"/>
                          </a:cubicBezTo>
                          <a:cubicBezTo>
                            <a:pt x="141934" y="55247"/>
                            <a:pt x="129870" y="68421"/>
                            <a:pt x="114312" y="76200"/>
                          </a:cubicBezTo>
                          <a:cubicBezTo>
                            <a:pt x="107475" y="79619"/>
                            <a:pt x="87085" y="84198"/>
                            <a:pt x="80975" y="85725"/>
                          </a:cubicBezTo>
                          <a:cubicBezTo>
                            <a:pt x="76212" y="88900"/>
                            <a:pt x="70734" y="91203"/>
                            <a:pt x="66687" y="95250"/>
                          </a:cubicBezTo>
                          <a:cubicBezTo>
                            <a:pt x="62640" y="99297"/>
                            <a:pt x="60489" y="104880"/>
                            <a:pt x="57162" y="109538"/>
                          </a:cubicBezTo>
                          <a:cubicBezTo>
                            <a:pt x="52549" y="115997"/>
                            <a:pt x="47637" y="122238"/>
                            <a:pt x="42875" y="128588"/>
                          </a:cubicBezTo>
                          <a:cubicBezTo>
                            <a:pt x="41287" y="133350"/>
                            <a:pt x="40090" y="138261"/>
                            <a:pt x="38112" y="142875"/>
                          </a:cubicBezTo>
                          <a:cubicBezTo>
                            <a:pt x="30860" y="159795"/>
                            <a:pt x="28628" y="161863"/>
                            <a:pt x="19062" y="176213"/>
                          </a:cubicBezTo>
                          <a:lnTo>
                            <a:pt x="4775" y="219075"/>
                          </a:lnTo>
                          <a:cubicBezTo>
                            <a:pt x="-490" y="234870"/>
                            <a:pt x="12" y="228342"/>
                            <a:pt x="12" y="238125"/>
                          </a:cubicBezTo>
                        </a:path>
                      </a:pathLst>
                    </a:custGeom>
                    <a:grpFill/>
                    <a:ln w="190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Freeform 42"/>
                    <p:cNvSpPr/>
                    <p:nvPr/>
                  </p:nvSpPr>
                  <p:spPr>
                    <a:xfrm>
                      <a:off x="3319463" y="1243013"/>
                      <a:ext cx="200025" cy="285750"/>
                    </a:xfrm>
                    <a:custGeom>
                      <a:avLst/>
                      <a:gdLst>
                        <a:gd name="connsiteX0" fmla="*/ 0 w 200025"/>
                        <a:gd name="connsiteY0" fmla="*/ 4762 h 285750"/>
                        <a:gd name="connsiteX1" fmla="*/ 28575 w 200025"/>
                        <a:gd name="connsiteY1" fmla="*/ 0 h 285750"/>
                        <a:gd name="connsiteX2" fmla="*/ 52387 w 200025"/>
                        <a:gd name="connsiteY2" fmla="*/ 4762 h 285750"/>
                        <a:gd name="connsiteX3" fmla="*/ 90487 w 200025"/>
                        <a:gd name="connsiteY3" fmla="*/ 9525 h 285750"/>
                        <a:gd name="connsiteX4" fmla="*/ 104775 w 200025"/>
                        <a:gd name="connsiteY4" fmla="*/ 14287 h 285750"/>
                        <a:gd name="connsiteX5" fmla="*/ 109537 w 200025"/>
                        <a:gd name="connsiteY5" fmla="*/ 28575 h 285750"/>
                        <a:gd name="connsiteX6" fmla="*/ 104775 w 200025"/>
                        <a:gd name="connsiteY6" fmla="*/ 42862 h 285750"/>
                        <a:gd name="connsiteX7" fmla="*/ 85725 w 200025"/>
                        <a:gd name="connsiteY7" fmla="*/ 80962 h 285750"/>
                        <a:gd name="connsiteX8" fmla="*/ 66675 w 200025"/>
                        <a:gd name="connsiteY8" fmla="*/ 109537 h 285750"/>
                        <a:gd name="connsiteX9" fmla="*/ 76200 w 200025"/>
                        <a:gd name="connsiteY9" fmla="*/ 152400 h 285750"/>
                        <a:gd name="connsiteX10" fmla="*/ 85725 w 200025"/>
                        <a:gd name="connsiteY10" fmla="*/ 166687 h 285750"/>
                        <a:gd name="connsiteX11" fmla="*/ 114300 w 200025"/>
                        <a:gd name="connsiteY11" fmla="*/ 185737 h 285750"/>
                        <a:gd name="connsiteX12" fmla="*/ 128587 w 200025"/>
                        <a:gd name="connsiteY12" fmla="*/ 195262 h 285750"/>
                        <a:gd name="connsiteX13" fmla="*/ 157162 w 200025"/>
                        <a:gd name="connsiteY13" fmla="*/ 214312 h 285750"/>
                        <a:gd name="connsiteX14" fmla="*/ 171450 w 200025"/>
                        <a:gd name="connsiteY14" fmla="*/ 223837 h 285750"/>
                        <a:gd name="connsiteX15" fmla="*/ 195262 w 200025"/>
                        <a:gd name="connsiteY15" fmla="*/ 271462 h 285750"/>
                        <a:gd name="connsiteX16" fmla="*/ 200025 w 200025"/>
                        <a:gd name="connsiteY16" fmla="*/ 285750 h 285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0025" h="285750">
                          <a:moveTo>
                            <a:pt x="0" y="4762"/>
                          </a:moveTo>
                          <a:cubicBezTo>
                            <a:pt x="9525" y="3175"/>
                            <a:pt x="18919" y="0"/>
                            <a:pt x="28575" y="0"/>
                          </a:cubicBezTo>
                          <a:cubicBezTo>
                            <a:pt x="36669" y="0"/>
                            <a:pt x="44387" y="3531"/>
                            <a:pt x="52387" y="4762"/>
                          </a:cubicBezTo>
                          <a:cubicBezTo>
                            <a:pt x="65037" y="6708"/>
                            <a:pt x="77787" y="7937"/>
                            <a:pt x="90487" y="9525"/>
                          </a:cubicBezTo>
                          <a:cubicBezTo>
                            <a:pt x="95250" y="11112"/>
                            <a:pt x="101225" y="10737"/>
                            <a:pt x="104775" y="14287"/>
                          </a:cubicBezTo>
                          <a:cubicBezTo>
                            <a:pt x="108325" y="17837"/>
                            <a:pt x="109537" y="23555"/>
                            <a:pt x="109537" y="28575"/>
                          </a:cubicBezTo>
                          <a:cubicBezTo>
                            <a:pt x="109537" y="33595"/>
                            <a:pt x="106852" y="38292"/>
                            <a:pt x="104775" y="42862"/>
                          </a:cubicBezTo>
                          <a:cubicBezTo>
                            <a:pt x="98899" y="55788"/>
                            <a:pt x="93601" y="69148"/>
                            <a:pt x="85725" y="80962"/>
                          </a:cubicBezTo>
                          <a:lnTo>
                            <a:pt x="66675" y="109537"/>
                          </a:lnTo>
                          <a:cubicBezTo>
                            <a:pt x="68505" y="120516"/>
                            <a:pt x="70337" y="140674"/>
                            <a:pt x="76200" y="152400"/>
                          </a:cubicBezTo>
                          <a:cubicBezTo>
                            <a:pt x="78760" y="157519"/>
                            <a:pt x="81417" y="162918"/>
                            <a:pt x="85725" y="166687"/>
                          </a:cubicBezTo>
                          <a:cubicBezTo>
                            <a:pt x="94340" y="174225"/>
                            <a:pt x="104775" y="179387"/>
                            <a:pt x="114300" y="185737"/>
                          </a:cubicBezTo>
                          <a:lnTo>
                            <a:pt x="128587" y="195262"/>
                          </a:lnTo>
                          <a:lnTo>
                            <a:pt x="157162" y="214312"/>
                          </a:lnTo>
                          <a:lnTo>
                            <a:pt x="171450" y="223837"/>
                          </a:lnTo>
                          <a:cubicBezTo>
                            <a:pt x="191761" y="250920"/>
                            <a:pt x="183226" y="235356"/>
                            <a:pt x="195262" y="271462"/>
                          </a:cubicBezTo>
                          <a:lnTo>
                            <a:pt x="200025" y="285750"/>
                          </a:lnTo>
                        </a:path>
                      </a:pathLst>
                    </a:custGeom>
                    <a:grpFill/>
                    <a:ln w="190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TextBox 35"/>
                  <p:cNvSpPr txBox="1"/>
                  <p:nvPr/>
                </p:nvSpPr>
                <p:spPr>
                  <a:xfrm>
                    <a:off x="2925999" y="1583286"/>
                    <a:ext cx="247184" cy="230832"/>
                  </a:xfrm>
                  <a:prstGeom prst="rect">
                    <a:avLst/>
                  </a:prstGeom>
                  <a:noFill/>
                </p:spPr>
                <p:txBody>
                  <a:bodyPr wrap="none" rtlCol="0">
                    <a:spAutoFit/>
                  </a:bodyPr>
                  <a:lstStyle/>
                  <a:p>
                    <a:r>
                      <a:rPr lang="en-US" sz="900" dirty="0" smtClean="0"/>
                      <a:t>B</a:t>
                    </a:r>
                    <a:endParaRPr lang="en-US" sz="900" dirty="0"/>
                  </a:p>
                </p:txBody>
              </p:sp>
              <p:sp>
                <p:nvSpPr>
                  <p:cNvPr id="37" name="TextBox 36"/>
                  <p:cNvSpPr txBox="1"/>
                  <p:nvPr/>
                </p:nvSpPr>
                <p:spPr>
                  <a:xfrm>
                    <a:off x="3026762" y="1364305"/>
                    <a:ext cx="251992" cy="230832"/>
                  </a:xfrm>
                  <a:prstGeom prst="rect">
                    <a:avLst/>
                  </a:prstGeom>
                  <a:noFill/>
                </p:spPr>
                <p:txBody>
                  <a:bodyPr wrap="none" rtlCol="0">
                    <a:spAutoFit/>
                  </a:bodyPr>
                  <a:lstStyle/>
                  <a:p>
                    <a:r>
                      <a:rPr lang="en-US" sz="900" dirty="0" smtClean="0"/>
                      <a:t>A</a:t>
                    </a:r>
                    <a:endParaRPr lang="en-US" sz="900" dirty="0"/>
                  </a:p>
                </p:txBody>
              </p:sp>
              <p:sp>
                <p:nvSpPr>
                  <p:cNvPr id="38" name="TextBox 37"/>
                  <p:cNvSpPr txBox="1"/>
                  <p:nvPr/>
                </p:nvSpPr>
                <p:spPr>
                  <a:xfrm>
                    <a:off x="2712095" y="1670124"/>
                    <a:ext cx="251992" cy="230832"/>
                  </a:xfrm>
                  <a:prstGeom prst="rect">
                    <a:avLst/>
                  </a:prstGeom>
                  <a:noFill/>
                </p:spPr>
                <p:txBody>
                  <a:bodyPr wrap="none" rtlCol="0">
                    <a:spAutoFit/>
                  </a:bodyPr>
                  <a:lstStyle/>
                  <a:p>
                    <a:r>
                      <a:rPr lang="en-US" sz="900" dirty="0" smtClean="0"/>
                      <a:t>A</a:t>
                    </a:r>
                    <a:endParaRPr lang="en-US" sz="900" dirty="0"/>
                  </a:p>
                </p:txBody>
              </p:sp>
              <p:sp>
                <p:nvSpPr>
                  <p:cNvPr id="39" name="TextBox 38"/>
                  <p:cNvSpPr txBox="1"/>
                  <p:nvPr/>
                </p:nvSpPr>
                <p:spPr>
                  <a:xfrm>
                    <a:off x="3204445" y="1670124"/>
                    <a:ext cx="247184" cy="230832"/>
                  </a:xfrm>
                  <a:prstGeom prst="rect">
                    <a:avLst/>
                  </a:prstGeom>
                  <a:noFill/>
                </p:spPr>
                <p:txBody>
                  <a:bodyPr wrap="none" rtlCol="0">
                    <a:spAutoFit/>
                  </a:bodyPr>
                  <a:lstStyle/>
                  <a:p>
                    <a:r>
                      <a:rPr lang="en-US" sz="900" dirty="0" smtClean="0"/>
                      <a:t>C</a:t>
                    </a:r>
                    <a:endParaRPr lang="en-US" sz="900" dirty="0"/>
                  </a:p>
                </p:txBody>
              </p:sp>
            </p:grpSp>
            <p:cxnSp>
              <p:nvCxnSpPr>
                <p:cNvPr id="30" name="Straight Arrow Connector 29"/>
                <p:cNvCxnSpPr/>
                <p:nvPr/>
              </p:nvCxnSpPr>
              <p:spPr>
                <a:xfrm>
                  <a:off x="3604693" y="2087960"/>
                  <a:ext cx="0" cy="27432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31" name="Straight Connector 18"/>
                <p:cNvCxnSpPr/>
                <p:nvPr/>
              </p:nvCxnSpPr>
              <p:spPr>
                <a:xfrm flipH="1" flipV="1">
                  <a:off x="1836226" y="1349536"/>
                  <a:ext cx="1207204" cy="9362"/>
                </a:xfrm>
                <a:prstGeom prst="line">
                  <a:avLst/>
                </a:prstGeom>
                <a:ln w="9525">
                  <a:solidFill>
                    <a:schemeClr val="tx1"/>
                  </a:solidFill>
                  <a:prstDash val="lgDash"/>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flipH="1" flipV="1">
                  <a:off x="1789959" y="1644500"/>
                  <a:ext cx="1011460" cy="250518"/>
                </a:xfrm>
                <a:prstGeom prst="line">
                  <a:avLst/>
                </a:prstGeom>
                <a:ln w="9525">
                  <a:solidFill>
                    <a:schemeClr val="tx1"/>
                  </a:solidFill>
                  <a:prstDash val="lgDash"/>
                </a:ln>
              </p:spPr>
              <p:style>
                <a:lnRef idx="1">
                  <a:schemeClr val="accent1"/>
                </a:lnRef>
                <a:fillRef idx="0">
                  <a:schemeClr val="accent1"/>
                </a:fillRef>
                <a:effectRef idx="0">
                  <a:schemeClr val="accent1"/>
                </a:effectRef>
                <a:fontRef idx="minor">
                  <a:schemeClr val="tx1"/>
                </a:fontRef>
              </p:style>
            </p:cxnSp>
          </p:grpSp>
        </p:grpSp>
        <p:grpSp>
          <p:nvGrpSpPr>
            <p:cNvPr id="44" name="Group 132"/>
            <p:cNvGrpSpPr/>
            <p:nvPr/>
          </p:nvGrpSpPr>
          <p:grpSpPr>
            <a:xfrm>
              <a:off x="137168" y="3145807"/>
              <a:ext cx="6259118" cy="1680583"/>
              <a:chOff x="137168" y="3089535"/>
              <a:chExt cx="6259118" cy="1680583"/>
            </a:xfrm>
          </p:grpSpPr>
          <p:sp>
            <p:nvSpPr>
              <p:cNvPr id="45" name="Flowchart: Process 44"/>
              <p:cNvSpPr/>
              <p:nvPr/>
            </p:nvSpPr>
            <p:spPr>
              <a:xfrm>
                <a:off x="4808841" y="3188381"/>
                <a:ext cx="1587445" cy="646846"/>
              </a:xfrm>
              <a:prstGeom prst="flowChartProcess">
                <a:avLst/>
              </a:prstGeom>
              <a:solidFill>
                <a:schemeClr val="accent1">
                  <a:lumMod val="20000"/>
                  <a:lumOff val="8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200" b="1" dirty="0" smtClean="0">
                    <a:solidFill>
                      <a:schemeClr val="tx1"/>
                    </a:solidFill>
                  </a:rPr>
                  <a:t>Project/Activity/</a:t>
                </a:r>
              </a:p>
              <a:p>
                <a:r>
                  <a:rPr lang="en-US" sz="1200" b="1" dirty="0" smtClean="0">
                    <a:solidFill>
                      <a:schemeClr val="tx1"/>
                    </a:solidFill>
                  </a:rPr>
                  <a:t>Partner Inventory</a:t>
                </a:r>
              </a:p>
              <a:p>
                <a:r>
                  <a:rPr lang="en-US" sz="1200" dirty="0" smtClean="0">
                    <a:solidFill>
                      <a:schemeClr val="tx1"/>
                    </a:solidFill>
                  </a:rPr>
                  <a:t>- Project DB (&amp; maps) </a:t>
                </a:r>
              </a:p>
              <a:p>
                <a:endParaRPr lang="en-US" sz="1200" dirty="0" smtClean="0">
                  <a:solidFill>
                    <a:schemeClr val="tx1"/>
                  </a:solidFill>
                </a:endParaRPr>
              </a:p>
            </p:txBody>
          </p:sp>
          <p:grpSp>
            <p:nvGrpSpPr>
              <p:cNvPr id="46" name="Group 118"/>
              <p:cNvGrpSpPr/>
              <p:nvPr/>
            </p:nvGrpSpPr>
            <p:grpSpPr>
              <a:xfrm>
                <a:off x="137168" y="3089535"/>
                <a:ext cx="4474531" cy="1680583"/>
                <a:chOff x="137168" y="3089535"/>
                <a:chExt cx="4474531" cy="1680583"/>
              </a:xfrm>
            </p:grpSpPr>
            <p:sp>
              <p:nvSpPr>
                <p:cNvPr id="47" name="Flowchart: Process 45"/>
                <p:cNvSpPr/>
                <p:nvPr/>
              </p:nvSpPr>
              <p:spPr>
                <a:xfrm>
                  <a:off x="137168" y="3246118"/>
                  <a:ext cx="1995236" cy="1524000"/>
                </a:xfrm>
                <a:prstGeom prst="flowChartProcess">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spcAft>
                      <a:spcPts val="300"/>
                    </a:spcAft>
                  </a:pPr>
                  <a:r>
                    <a:rPr lang="en-US" sz="1200" b="1" dirty="0" smtClean="0">
                      <a:solidFill>
                        <a:schemeClr val="tx1"/>
                      </a:solidFill>
                    </a:rPr>
                    <a:t>Action Research Site selection criteria</a:t>
                  </a:r>
                </a:p>
                <a:p>
                  <a:pPr marL="171450" indent="-171450">
                    <a:buFontTx/>
                    <a:buChar char="-"/>
                  </a:pPr>
                  <a:r>
                    <a:rPr lang="en-US" sz="1200" dirty="0" smtClean="0">
                      <a:solidFill>
                        <a:schemeClr val="tx1"/>
                      </a:solidFill>
                    </a:rPr>
                    <a:t>Site access</a:t>
                  </a:r>
                </a:p>
                <a:p>
                  <a:pPr marL="171450" indent="-171450">
                    <a:buFontTx/>
                    <a:buChar char="-"/>
                  </a:pPr>
                  <a:r>
                    <a:rPr lang="en-US" sz="1200" dirty="0" smtClean="0">
                      <a:solidFill>
                        <a:schemeClr val="tx1"/>
                      </a:solidFill>
                    </a:rPr>
                    <a:t>Existing activity/platforms</a:t>
                  </a:r>
                </a:p>
                <a:p>
                  <a:pPr marL="171450" indent="-171450">
                    <a:buFontTx/>
                    <a:buChar char="-"/>
                  </a:pPr>
                  <a:r>
                    <a:rPr lang="en-US" sz="1200" dirty="0" smtClean="0">
                      <a:solidFill>
                        <a:schemeClr val="tx1"/>
                      </a:solidFill>
                    </a:rPr>
                    <a:t>Research design</a:t>
                  </a:r>
                </a:p>
                <a:p>
                  <a:pPr marL="171450" indent="-171450">
                    <a:buFontTx/>
                    <a:buChar char="-"/>
                  </a:pPr>
                  <a:r>
                    <a:rPr lang="en-US" sz="1200" dirty="0" smtClean="0">
                      <a:solidFill>
                        <a:schemeClr val="tx1"/>
                      </a:solidFill>
                    </a:rPr>
                    <a:t>Intervention type</a:t>
                  </a:r>
                </a:p>
                <a:p>
                  <a:pPr marL="171450" indent="-171450">
                    <a:buFontTx/>
                    <a:buChar char="-"/>
                  </a:pPr>
                  <a:r>
                    <a:rPr lang="en-US" sz="1200" dirty="0" smtClean="0">
                      <a:solidFill>
                        <a:schemeClr val="tx1"/>
                      </a:solidFill>
                    </a:rPr>
                    <a:t>M&amp;E approach</a:t>
                  </a:r>
                </a:p>
                <a:p>
                  <a:pPr marL="171450" indent="-171450">
                    <a:buFontTx/>
                    <a:buChar char="-"/>
                  </a:pPr>
                  <a:r>
                    <a:rPr lang="en-US" sz="1200" dirty="0" smtClean="0">
                      <a:solidFill>
                        <a:schemeClr val="tx1"/>
                      </a:solidFill>
                    </a:rPr>
                    <a:t>…….</a:t>
                  </a:r>
                </a:p>
                <a:p>
                  <a:r>
                    <a:rPr lang="en-US" sz="1200" b="1" dirty="0" smtClean="0"/>
                    <a:t>M&amp;E approach</a:t>
                  </a:r>
                  <a:endParaRPr lang="en-US" sz="1200" b="1" dirty="0"/>
                </a:p>
              </p:txBody>
            </p:sp>
            <p:sp>
              <p:nvSpPr>
                <p:cNvPr id="48" name="Hexagon 47"/>
                <p:cNvSpPr/>
                <p:nvPr/>
              </p:nvSpPr>
              <p:spPr>
                <a:xfrm>
                  <a:off x="2637035" y="3352800"/>
                  <a:ext cx="1974664" cy="914400"/>
                </a:xfrm>
                <a:prstGeom prst="hexagon">
                  <a:avLst/>
                </a:prstGeom>
                <a:solidFill>
                  <a:srgbClr val="FFFFCC"/>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lstStyle/>
                <a:p>
                  <a:pPr algn="ctr"/>
                  <a:r>
                    <a:rPr lang="en-US" sz="1200" b="1" dirty="0" smtClean="0">
                      <a:solidFill>
                        <a:schemeClr val="tx1"/>
                      </a:solidFill>
                    </a:rPr>
                    <a:t>Identify action research sites in priority domains that satisfy selection criteria</a:t>
                  </a:r>
                  <a:endParaRPr lang="en-US" sz="1200" b="1" dirty="0">
                    <a:solidFill>
                      <a:schemeClr val="tx1"/>
                    </a:solidFill>
                  </a:endParaRPr>
                </a:p>
              </p:txBody>
            </p:sp>
            <p:cxnSp>
              <p:nvCxnSpPr>
                <p:cNvPr id="49" name="Straight Arrow Connector 48"/>
                <p:cNvCxnSpPr/>
                <p:nvPr/>
              </p:nvCxnSpPr>
              <p:spPr>
                <a:xfrm>
                  <a:off x="2227225" y="3812733"/>
                  <a:ext cx="432511"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p:nvPr/>
              </p:nvCxnSpPr>
              <p:spPr>
                <a:xfrm>
                  <a:off x="3596917" y="3089535"/>
                  <a:ext cx="0" cy="301752"/>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grpSp>
        </p:grpSp>
        <p:grpSp>
          <p:nvGrpSpPr>
            <p:cNvPr id="51" name="Group 136"/>
            <p:cNvGrpSpPr/>
            <p:nvPr/>
          </p:nvGrpSpPr>
          <p:grpSpPr>
            <a:xfrm>
              <a:off x="2643052" y="3962595"/>
              <a:ext cx="3769363" cy="2453794"/>
              <a:chOff x="2643052" y="3906323"/>
              <a:chExt cx="3769363" cy="2453794"/>
            </a:xfrm>
          </p:grpSpPr>
          <p:grpSp>
            <p:nvGrpSpPr>
              <p:cNvPr id="52" name="Group 133"/>
              <p:cNvGrpSpPr/>
              <p:nvPr/>
            </p:nvGrpSpPr>
            <p:grpSpPr>
              <a:xfrm>
                <a:off x="2643052" y="3906323"/>
                <a:ext cx="3769363" cy="2453794"/>
                <a:chOff x="2642322" y="3887815"/>
                <a:chExt cx="3769363" cy="2453794"/>
              </a:xfrm>
            </p:grpSpPr>
            <p:sp>
              <p:nvSpPr>
                <p:cNvPr id="54" name="Flowchart: Process 53"/>
                <p:cNvSpPr/>
                <p:nvPr/>
              </p:nvSpPr>
              <p:spPr>
                <a:xfrm>
                  <a:off x="4806823" y="4565950"/>
                  <a:ext cx="1604862" cy="1375001"/>
                </a:xfrm>
                <a:prstGeom prst="flowChartProcess">
                  <a:avLst/>
                </a:prstGeom>
                <a:solidFill>
                  <a:schemeClr val="accent1">
                    <a:lumMod val="20000"/>
                    <a:lumOff val="8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200" b="1" dirty="0" smtClean="0">
                      <a:solidFill>
                        <a:schemeClr val="tx1"/>
                      </a:solidFill>
                    </a:rPr>
                    <a:t>Site Data</a:t>
                  </a:r>
                  <a:r>
                    <a:rPr lang="en-US" sz="1200" dirty="0" smtClean="0">
                      <a:solidFill>
                        <a:schemeClr val="tx1"/>
                      </a:solidFill>
                    </a:rPr>
                    <a:t> </a:t>
                  </a:r>
                </a:p>
                <a:p>
                  <a:pPr>
                    <a:lnSpc>
                      <a:spcPts val="1400"/>
                    </a:lnSpc>
                  </a:pPr>
                  <a:r>
                    <a:rPr lang="en-US" sz="1200" dirty="0" smtClean="0">
                      <a:solidFill>
                        <a:schemeClr val="tx1"/>
                      </a:solidFill>
                    </a:rPr>
                    <a:t>- Climate, soils, </a:t>
                  </a:r>
                </a:p>
                <a:p>
                  <a:pPr>
                    <a:lnSpc>
                      <a:spcPts val="1400"/>
                    </a:lnSpc>
                  </a:pPr>
                  <a:r>
                    <a:rPr lang="en-US" sz="1200" dirty="0" smtClean="0">
                      <a:solidFill>
                        <a:schemeClr val="tx1"/>
                      </a:solidFill>
                    </a:rPr>
                    <a:t>    market access, </a:t>
                  </a:r>
                  <a:r>
                    <a:rPr lang="en-US" sz="1200" dirty="0" err="1" smtClean="0">
                      <a:solidFill>
                        <a:schemeClr val="tx1"/>
                      </a:solidFill>
                    </a:rPr>
                    <a:t>etc</a:t>
                  </a:r>
                  <a:endParaRPr lang="en-US" sz="1200" dirty="0" smtClean="0">
                    <a:solidFill>
                      <a:schemeClr val="tx1"/>
                    </a:solidFill>
                  </a:endParaRPr>
                </a:p>
                <a:p>
                  <a:pPr>
                    <a:lnSpc>
                      <a:spcPts val="1400"/>
                    </a:lnSpc>
                  </a:pPr>
                  <a:r>
                    <a:rPr lang="en-US" sz="1200" dirty="0" smtClean="0">
                      <a:solidFill>
                        <a:schemeClr val="tx1"/>
                      </a:solidFill>
                    </a:rPr>
                    <a:t>- Community/HH</a:t>
                  </a:r>
                </a:p>
                <a:p>
                  <a:pPr>
                    <a:lnSpc>
                      <a:spcPts val="1400"/>
                    </a:lnSpc>
                  </a:pPr>
                  <a:r>
                    <a:rPr lang="en-US" sz="1200" dirty="0" smtClean="0">
                      <a:solidFill>
                        <a:schemeClr val="tx1"/>
                      </a:solidFill>
                    </a:rPr>
                    <a:t>    survey data </a:t>
                  </a:r>
                </a:p>
                <a:p>
                  <a:pPr>
                    <a:lnSpc>
                      <a:spcPts val="1400"/>
                    </a:lnSpc>
                  </a:pPr>
                  <a:r>
                    <a:rPr lang="en-US" sz="1200" dirty="0" smtClean="0">
                      <a:solidFill>
                        <a:schemeClr val="tx1"/>
                      </a:solidFill>
                    </a:rPr>
                    <a:t>- Experimental data</a:t>
                  </a:r>
                </a:p>
                <a:p>
                  <a:pPr>
                    <a:lnSpc>
                      <a:spcPts val="1400"/>
                    </a:lnSpc>
                  </a:pPr>
                  <a:r>
                    <a:rPr lang="en-US" sz="1200" dirty="0" smtClean="0">
                      <a:solidFill>
                        <a:schemeClr val="tx1"/>
                      </a:solidFill>
                    </a:rPr>
                    <a:t>- Model input data</a:t>
                  </a:r>
                  <a:endParaRPr lang="en-US" sz="1200" b="1" dirty="0" smtClean="0">
                    <a:solidFill>
                      <a:schemeClr val="tx1"/>
                    </a:solidFill>
                  </a:endParaRPr>
                </a:p>
              </p:txBody>
            </p:sp>
            <p:sp>
              <p:nvSpPr>
                <p:cNvPr id="55" name="Flowchart: Process 54"/>
                <p:cNvSpPr/>
                <p:nvPr/>
              </p:nvSpPr>
              <p:spPr>
                <a:xfrm>
                  <a:off x="4811177" y="5998030"/>
                  <a:ext cx="1582937" cy="343579"/>
                </a:xfrm>
                <a:prstGeom prst="flowChartProcess">
                  <a:avLst/>
                </a:prstGeom>
                <a:solidFill>
                  <a:schemeClr val="accent1">
                    <a:lumMod val="20000"/>
                    <a:lumOff val="8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200" b="1" dirty="0" smtClean="0">
                      <a:solidFill>
                        <a:schemeClr val="tx1"/>
                      </a:solidFill>
                    </a:rPr>
                    <a:t>Whole-farm models</a:t>
                  </a:r>
                </a:p>
                <a:p>
                  <a:pPr marL="171450" indent="-171450" algn="ctr">
                    <a:lnSpc>
                      <a:spcPts val="1100"/>
                    </a:lnSpc>
                    <a:buFontTx/>
                    <a:buChar char="-"/>
                  </a:pPr>
                  <a:endParaRPr lang="en-US" sz="1200" dirty="0" smtClean="0">
                    <a:solidFill>
                      <a:schemeClr val="tx1"/>
                    </a:solidFill>
                  </a:endParaRPr>
                </a:p>
                <a:p>
                  <a:pPr algn="ctr"/>
                  <a:endParaRPr lang="en-US" sz="1200" b="1" dirty="0" smtClean="0">
                    <a:solidFill>
                      <a:schemeClr val="tx1"/>
                    </a:solidFill>
                  </a:endParaRPr>
                </a:p>
              </p:txBody>
            </p:sp>
            <p:sp>
              <p:nvSpPr>
                <p:cNvPr id="56" name="Flowchart: Process 55"/>
                <p:cNvSpPr/>
                <p:nvPr/>
              </p:nvSpPr>
              <p:spPr>
                <a:xfrm>
                  <a:off x="4806669" y="3887815"/>
                  <a:ext cx="1587445" cy="620967"/>
                </a:xfrm>
                <a:prstGeom prst="flowChartProcess">
                  <a:avLst/>
                </a:prstGeom>
                <a:solidFill>
                  <a:schemeClr val="accent1">
                    <a:lumMod val="20000"/>
                    <a:lumOff val="8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200" b="1" dirty="0" smtClean="0">
                      <a:solidFill>
                        <a:schemeClr val="tx1"/>
                      </a:solidFill>
                    </a:rPr>
                    <a:t>Innovation Inventory</a:t>
                  </a:r>
                </a:p>
                <a:p>
                  <a:r>
                    <a:rPr lang="en-US" sz="1200" dirty="0" smtClean="0">
                      <a:solidFill>
                        <a:schemeClr val="tx1"/>
                      </a:solidFill>
                    </a:rPr>
                    <a:t>- Standard metadata</a:t>
                  </a:r>
                </a:p>
                <a:p>
                  <a:r>
                    <a:rPr lang="en-US" sz="1200" dirty="0" smtClean="0">
                      <a:solidFill>
                        <a:schemeClr val="tx1"/>
                      </a:solidFill>
                    </a:rPr>
                    <a:t>- User interfaces</a:t>
                  </a:r>
                </a:p>
                <a:p>
                  <a:endParaRPr lang="en-US" sz="1200" dirty="0" smtClean="0">
                    <a:solidFill>
                      <a:schemeClr val="tx1"/>
                    </a:solidFill>
                  </a:endParaRPr>
                </a:p>
              </p:txBody>
            </p:sp>
            <p:grpSp>
              <p:nvGrpSpPr>
                <p:cNvPr id="57" name="Group 124"/>
                <p:cNvGrpSpPr/>
                <p:nvPr/>
              </p:nvGrpSpPr>
              <p:grpSpPr>
                <a:xfrm>
                  <a:off x="2642322" y="4231974"/>
                  <a:ext cx="2016000" cy="1703821"/>
                  <a:chOff x="2642322" y="4231974"/>
                  <a:chExt cx="2016000" cy="1703821"/>
                </a:xfrm>
              </p:grpSpPr>
              <p:grpSp>
                <p:nvGrpSpPr>
                  <p:cNvPr id="58" name="Group 119"/>
                  <p:cNvGrpSpPr/>
                  <p:nvPr/>
                </p:nvGrpSpPr>
                <p:grpSpPr>
                  <a:xfrm>
                    <a:off x="2642322" y="4231974"/>
                    <a:ext cx="2016000" cy="1703821"/>
                    <a:chOff x="2642322" y="4231974"/>
                    <a:chExt cx="2016000" cy="1703821"/>
                  </a:xfrm>
                </p:grpSpPr>
                <p:cxnSp>
                  <p:nvCxnSpPr>
                    <p:cNvPr id="69" name="Straight Arrow Connector 57"/>
                    <p:cNvCxnSpPr/>
                    <p:nvPr/>
                  </p:nvCxnSpPr>
                  <p:spPr>
                    <a:xfrm>
                      <a:off x="3624367" y="4231974"/>
                      <a:ext cx="25955" cy="263821"/>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70" name="Rectangle 56"/>
                    <p:cNvSpPr/>
                    <p:nvPr/>
                  </p:nvSpPr>
                  <p:spPr>
                    <a:xfrm>
                      <a:off x="2642322" y="4495795"/>
                      <a:ext cx="2016000" cy="1440000"/>
                    </a:xfrm>
                    <a:prstGeom prst="rect">
                      <a:avLst/>
                    </a:prstGeom>
                    <a:solidFill>
                      <a:srgbClr val="FFFFCC"/>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spcAft>
                          <a:spcPts val="300"/>
                        </a:spcAft>
                      </a:pPr>
                      <a:r>
                        <a:rPr lang="en-US" sz="1200" b="1" dirty="0" smtClean="0">
                          <a:solidFill>
                            <a:schemeClr val="tx1"/>
                          </a:solidFill>
                        </a:rPr>
                        <a:t>Research Site </a:t>
                      </a:r>
                    </a:p>
                    <a:p>
                      <a:pPr>
                        <a:spcAft>
                          <a:spcPts val="300"/>
                        </a:spcAft>
                      </a:pPr>
                      <a:r>
                        <a:rPr lang="en-US" sz="1200" b="1" dirty="0" smtClean="0">
                          <a:solidFill>
                            <a:schemeClr val="tx1"/>
                          </a:solidFill>
                        </a:rPr>
                        <a:t>Activities</a:t>
                      </a:r>
                    </a:p>
                    <a:p>
                      <a:r>
                        <a:rPr lang="en-US" sz="1200" dirty="0" smtClean="0">
                          <a:solidFill>
                            <a:schemeClr val="tx1"/>
                          </a:solidFill>
                        </a:rPr>
                        <a:t>Baseline survey </a:t>
                      </a:r>
                    </a:p>
                    <a:p>
                      <a:r>
                        <a:rPr lang="en-US" sz="1200" dirty="0" smtClean="0">
                          <a:solidFill>
                            <a:schemeClr val="tx1"/>
                          </a:solidFill>
                        </a:rPr>
                        <a:t>Set up trials</a:t>
                      </a:r>
                    </a:p>
                    <a:p>
                      <a:r>
                        <a:rPr lang="en-US" sz="1200" dirty="0" smtClean="0">
                          <a:solidFill>
                            <a:schemeClr val="tx1"/>
                          </a:solidFill>
                        </a:rPr>
                        <a:t>Monitoring </a:t>
                      </a:r>
                    </a:p>
                    <a:p>
                      <a:r>
                        <a:rPr lang="en-US" sz="1200" dirty="0" smtClean="0">
                          <a:solidFill>
                            <a:schemeClr val="tx1"/>
                          </a:solidFill>
                        </a:rPr>
                        <a:t>Mid-line  survey (?)</a:t>
                      </a:r>
                    </a:p>
                    <a:p>
                      <a:r>
                        <a:rPr lang="en-US" sz="1200" dirty="0" smtClean="0">
                          <a:solidFill>
                            <a:schemeClr val="tx1"/>
                          </a:solidFill>
                        </a:rPr>
                        <a:t>End-line survey</a:t>
                      </a:r>
                    </a:p>
                    <a:p>
                      <a:endParaRPr lang="en-US" sz="1200" dirty="0" smtClean="0">
                        <a:solidFill>
                          <a:schemeClr val="tx1"/>
                        </a:solidFill>
                      </a:endParaRPr>
                    </a:p>
                    <a:p>
                      <a:endParaRPr lang="en-US" sz="1200" dirty="0">
                        <a:solidFill>
                          <a:schemeClr val="tx1"/>
                        </a:solidFill>
                      </a:endParaRPr>
                    </a:p>
                  </p:txBody>
                </p:sp>
              </p:grpSp>
              <p:grpSp>
                <p:nvGrpSpPr>
                  <p:cNvPr id="59" name="Group 70"/>
                  <p:cNvGrpSpPr/>
                  <p:nvPr/>
                </p:nvGrpSpPr>
                <p:grpSpPr>
                  <a:xfrm>
                    <a:off x="3611340" y="4764388"/>
                    <a:ext cx="1027845" cy="855677"/>
                    <a:chOff x="3611340" y="4881955"/>
                    <a:chExt cx="1027845" cy="855677"/>
                  </a:xfrm>
                </p:grpSpPr>
                <p:sp>
                  <p:nvSpPr>
                    <p:cNvPr id="62" name="Freeform 61"/>
                    <p:cNvSpPr/>
                    <p:nvPr/>
                  </p:nvSpPr>
                  <p:spPr>
                    <a:xfrm>
                      <a:off x="3611340" y="4939537"/>
                      <a:ext cx="1027845" cy="798095"/>
                    </a:xfrm>
                    <a:custGeom>
                      <a:avLst/>
                      <a:gdLst>
                        <a:gd name="connsiteX0" fmla="*/ 287383 w 304608"/>
                        <a:gd name="connsiteY0" fmla="*/ 215371 h 267622"/>
                        <a:gd name="connsiteX1" fmla="*/ 287383 w 304608"/>
                        <a:gd name="connsiteY1" fmla="*/ 6365 h 267622"/>
                        <a:gd name="connsiteX2" fmla="*/ 222069 w 304608"/>
                        <a:gd name="connsiteY2" fmla="*/ 19428 h 267622"/>
                        <a:gd name="connsiteX3" fmla="*/ 169817 w 304608"/>
                        <a:gd name="connsiteY3" fmla="*/ 45554 h 267622"/>
                        <a:gd name="connsiteX4" fmla="*/ 52252 w 304608"/>
                        <a:gd name="connsiteY4" fmla="*/ 97805 h 267622"/>
                        <a:gd name="connsiteX5" fmla="*/ 0 w 304608"/>
                        <a:gd name="connsiteY5" fmla="*/ 136994 h 267622"/>
                        <a:gd name="connsiteX6" fmla="*/ 52252 w 304608"/>
                        <a:gd name="connsiteY6" fmla="*/ 163119 h 267622"/>
                        <a:gd name="connsiteX7" fmla="*/ 91440 w 304608"/>
                        <a:gd name="connsiteY7" fmla="*/ 189245 h 267622"/>
                        <a:gd name="connsiteX8" fmla="*/ 156755 w 304608"/>
                        <a:gd name="connsiteY8" fmla="*/ 176182 h 267622"/>
                        <a:gd name="connsiteX9" fmla="*/ 169817 w 304608"/>
                        <a:gd name="connsiteY9" fmla="*/ 215371 h 267622"/>
                        <a:gd name="connsiteX10" fmla="*/ 248195 w 304608"/>
                        <a:gd name="connsiteY10" fmla="*/ 267622 h 267622"/>
                        <a:gd name="connsiteX11" fmla="*/ 300446 w 304608"/>
                        <a:gd name="connsiteY11" fmla="*/ 163119 h 267622"/>
                        <a:gd name="connsiteX0" fmla="*/ 287383 w 300446"/>
                        <a:gd name="connsiteY0" fmla="*/ 6365 h 267622"/>
                        <a:gd name="connsiteX1" fmla="*/ 222069 w 300446"/>
                        <a:gd name="connsiteY1" fmla="*/ 19428 h 267622"/>
                        <a:gd name="connsiteX2" fmla="*/ 169817 w 300446"/>
                        <a:gd name="connsiteY2" fmla="*/ 45554 h 267622"/>
                        <a:gd name="connsiteX3" fmla="*/ 52252 w 300446"/>
                        <a:gd name="connsiteY3" fmla="*/ 97805 h 267622"/>
                        <a:gd name="connsiteX4" fmla="*/ 0 w 300446"/>
                        <a:gd name="connsiteY4" fmla="*/ 136994 h 267622"/>
                        <a:gd name="connsiteX5" fmla="*/ 52252 w 300446"/>
                        <a:gd name="connsiteY5" fmla="*/ 163119 h 267622"/>
                        <a:gd name="connsiteX6" fmla="*/ 91440 w 300446"/>
                        <a:gd name="connsiteY6" fmla="*/ 189245 h 267622"/>
                        <a:gd name="connsiteX7" fmla="*/ 156755 w 300446"/>
                        <a:gd name="connsiteY7" fmla="*/ 176182 h 267622"/>
                        <a:gd name="connsiteX8" fmla="*/ 169817 w 300446"/>
                        <a:gd name="connsiteY8" fmla="*/ 215371 h 267622"/>
                        <a:gd name="connsiteX9" fmla="*/ 248195 w 300446"/>
                        <a:gd name="connsiteY9" fmla="*/ 267622 h 267622"/>
                        <a:gd name="connsiteX10" fmla="*/ 300446 w 300446"/>
                        <a:gd name="connsiteY10" fmla="*/ 163119 h 267622"/>
                        <a:gd name="connsiteX0" fmla="*/ 287383 w 300446"/>
                        <a:gd name="connsiteY0" fmla="*/ 4932 h 266189"/>
                        <a:gd name="connsiteX1" fmla="*/ 282093 w 300446"/>
                        <a:gd name="connsiteY1" fmla="*/ 481 h 266189"/>
                        <a:gd name="connsiteX2" fmla="*/ 222069 w 300446"/>
                        <a:gd name="connsiteY2" fmla="*/ 17995 h 266189"/>
                        <a:gd name="connsiteX3" fmla="*/ 169817 w 300446"/>
                        <a:gd name="connsiteY3" fmla="*/ 44121 h 266189"/>
                        <a:gd name="connsiteX4" fmla="*/ 52252 w 300446"/>
                        <a:gd name="connsiteY4" fmla="*/ 96372 h 266189"/>
                        <a:gd name="connsiteX5" fmla="*/ 0 w 300446"/>
                        <a:gd name="connsiteY5" fmla="*/ 135561 h 266189"/>
                        <a:gd name="connsiteX6" fmla="*/ 52252 w 300446"/>
                        <a:gd name="connsiteY6" fmla="*/ 161686 h 266189"/>
                        <a:gd name="connsiteX7" fmla="*/ 91440 w 300446"/>
                        <a:gd name="connsiteY7" fmla="*/ 187812 h 266189"/>
                        <a:gd name="connsiteX8" fmla="*/ 156755 w 300446"/>
                        <a:gd name="connsiteY8" fmla="*/ 174749 h 266189"/>
                        <a:gd name="connsiteX9" fmla="*/ 169817 w 300446"/>
                        <a:gd name="connsiteY9" fmla="*/ 213938 h 266189"/>
                        <a:gd name="connsiteX10" fmla="*/ 248195 w 300446"/>
                        <a:gd name="connsiteY10" fmla="*/ 266189 h 266189"/>
                        <a:gd name="connsiteX11" fmla="*/ 300446 w 300446"/>
                        <a:gd name="connsiteY11" fmla="*/ 161686 h 266189"/>
                        <a:gd name="connsiteX0" fmla="*/ 287383 w 316100"/>
                        <a:gd name="connsiteY0" fmla="*/ 6 h 261263"/>
                        <a:gd name="connsiteX1" fmla="*/ 314162 w 316100"/>
                        <a:gd name="connsiteY1" fmla="*/ 74089 h 261263"/>
                        <a:gd name="connsiteX2" fmla="*/ 222069 w 316100"/>
                        <a:gd name="connsiteY2" fmla="*/ 13069 h 261263"/>
                        <a:gd name="connsiteX3" fmla="*/ 169817 w 316100"/>
                        <a:gd name="connsiteY3" fmla="*/ 39195 h 261263"/>
                        <a:gd name="connsiteX4" fmla="*/ 52252 w 316100"/>
                        <a:gd name="connsiteY4" fmla="*/ 91446 h 261263"/>
                        <a:gd name="connsiteX5" fmla="*/ 0 w 316100"/>
                        <a:gd name="connsiteY5" fmla="*/ 130635 h 261263"/>
                        <a:gd name="connsiteX6" fmla="*/ 52252 w 316100"/>
                        <a:gd name="connsiteY6" fmla="*/ 156760 h 261263"/>
                        <a:gd name="connsiteX7" fmla="*/ 91440 w 316100"/>
                        <a:gd name="connsiteY7" fmla="*/ 182886 h 261263"/>
                        <a:gd name="connsiteX8" fmla="*/ 156755 w 316100"/>
                        <a:gd name="connsiteY8" fmla="*/ 169823 h 261263"/>
                        <a:gd name="connsiteX9" fmla="*/ 169817 w 316100"/>
                        <a:gd name="connsiteY9" fmla="*/ 209012 h 261263"/>
                        <a:gd name="connsiteX10" fmla="*/ 248195 w 316100"/>
                        <a:gd name="connsiteY10" fmla="*/ 261263 h 261263"/>
                        <a:gd name="connsiteX11" fmla="*/ 300446 w 316100"/>
                        <a:gd name="connsiteY11" fmla="*/ 156760 h 261263"/>
                        <a:gd name="connsiteX0" fmla="*/ 326579 w 326579"/>
                        <a:gd name="connsiteY0" fmla="*/ 136680 h 248721"/>
                        <a:gd name="connsiteX1" fmla="*/ 314162 w 326579"/>
                        <a:gd name="connsiteY1" fmla="*/ 61547 h 248721"/>
                        <a:gd name="connsiteX2" fmla="*/ 222069 w 326579"/>
                        <a:gd name="connsiteY2" fmla="*/ 527 h 248721"/>
                        <a:gd name="connsiteX3" fmla="*/ 169817 w 326579"/>
                        <a:gd name="connsiteY3" fmla="*/ 26653 h 248721"/>
                        <a:gd name="connsiteX4" fmla="*/ 52252 w 326579"/>
                        <a:gd name="connsiteY4" fmla="*/ 78904 h 248721"/>
                        <a:gd name="connsiteX5" fmla="*/ 0 w 326579"/>
                        <a:gd name="connsiteY5" fmla="*/ 118093 h 248721"/>
                        <a:gd name="connsiteX6" fmla="*/ 52252 w 326579"/>
                        <a:gd name="connsiteY6" fmla="*/ 144218 h 248721"/>
                        <a:gd name="connsiteX7" fmla="*/ 91440 w 326579"/>
                        <a:gd name="connsiteY7" fmla="*/ 170344 h 248721"/>
                        <a:gd name="connsiteX8" fmla="*/ 156755 w 326579"/>
                        <a:gd name="connsiteY8" fmla="*/ 157281 h 248721"/>
                        <a:gd name="connsiteX9" fmla="*/ 169817 w 326579"/>
                        <a:gd name="connsiteY9" fmla="*/ 196470 h 248721"/>
                        <a:gd name="connsiteX10" fmla="*/ 248195 w 326579"/>
                        <a:gd name="connsiteY10" fmla="*/ 248721 h 248721"/>
                        <a:gd name="connsiteX11" fmla="*/ 300446 w 326579"/>
                        <a:gd name="connsiteY11" fmla="*/ 144218 h 248721"/>
                        <a:gd name="connsiteX0" fmla="*/ 308763 w 317789"/>
                        <a:gd name="connsiteY0" fmla="*/ 140607 h 248721"/>
                        <a:gd name="connsiteX1" fmla="*/ 314162 w 317789"/>
                        <a:gd name="connsiteY1" fmla="*/ 61547 h 248721"/>
                        <a:gd name="connsiteX2" fmla="*/ 222069 w 317789"/>
                        <a:gd name="connsiteY2" fmla="*/ 527 h 248721"/>
                        <a:gd name="connsiteX3" fmla="*/ 169817 w 317789"/>
                        <a:gd name="connsiteY3" fmla="*/ 26653 h 248721"/>
                        <a:gd name="connsiteX4" fmla="*/ 52252 w 317789"/>
                        <a:gd name="connsiteY4" fmla="*/ 78904 h 248721"/>
                        <a:gd name="connsiteX5" fmla="*/ 0 w 317789"/>
                        <a:gd name="connsiteY5" fmla="*/ 118093 h 248721"/>
                        <a:gd name="connsiteX6" fmla="*/ 52252 w 317789"/>
                        <a:gd name="connsiteY6" fmla="*/ 144218 h 248721"/>
                        <a:gd name="connsiteX7" fmla="*/ 91440 w 317789"/>
                        <a:gd name="connsiteY7" fmla="*/ 170344 h 248721"/>
                        <a:gd name="connsiteX8" fmla="*/ 156755 w 317789"/>
                        <a:gd name="connsiteY8" fmla="*/ 157281 h 248721"/>
                        <a:gd name="connsiteX9" fmla="*/ 169817 w 317789"/>
                        <a:gd name="connsiteY9" fmla="*/ 196470 h 248721"/>
                        <a:gd name="connsiteX10" fmla="*/ 248195 w 317789"/>
                        <a:gd name="connsiteY10" fmla="*/ 248721 h 248721"/>
                        <a:gd name="connsiteX11" fmla="*/ 300446 w 317789"/>
                        <a:gd name="connsiteY11" fmla="*/ 144218 h 248721"/>
                        <a:gd name="connsiteX0" fmla="*/ 300968 w 316915"/>
                        <a:gd name="connsiteY0" fmla="*/ 145618 h 248721"/>
                        <a:gd name="connsiteX1" fmla="*/ 314162 w 316915"/>
                        <a:gd name="connsiteY1" fmla="*/ 61547 h 248721"/>
                        <a:gd name="connsiteX2" fmla="*/ 222069 w 316915"/>
                        <a:gd name="connsiteY2" fmla="*/ 527 h 248721"/>
                        <a:gd name="connsiteX3" fmla="*/ 169817 w 316915"/>
                        <a:gd name="connsiteY3" fmla="*/ 26653 h 248721"/>
                        <a:gd name="connsiteX4" fmla="*/ 52252 w 316915"/>
                        <a:gd name="connsiteY4" fmla="*/ 78904 h 248721"/>
                        <a:gd name="connsiteX5" fmla="*/ 0 w 316915"/>
                        <a:gd name="connsiteY5" fmla="*/ 118093 h 248721"/>
                        <a:gd name="connsiteX6" fmla="*/ 52252 w 316915"/>
                        <a:gd name="connsiteY6" fmla="*/ 144218 h 248721"/>
                        <a:gd name="connsiteX7" fmla="*/ 91440 w 316915"/>
                        <a:gd name="connsiteY7" fmla="*/ 170344 h 248721"/>
                        <a:gd name="connsiteX8" fmla="*/ 156755 w 316915"/>
                        <a:gd name="connsiteY8" fmla="*/ 157281 h 248721"/>
                        <a:gd name="connsiteX9" fmla="*/ 169817 w 316915"/>
                        <a:gd name="connsiteY9" fmla="*/ 196470 h 248721"/>
                        <a:gd name="connsiteX10" fmla="*/ 248195 w 316915"/>
                        <a:gd name="connsiteY10" fmla="*/ 248721 h 248721"/>
                        <a:gd name="connsiteX11" fmla="*/ 300446 w 316915"/>
                        <a:gd name="connsiteY11" fmla="*/ 144218 h 2487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6915" h="248721">
                          <a:moveTo>
                            <a:pt x="300968" y="145618"/>
                          </a:moveTo>
                          <a:cubicBezTo>
                            <a:pt x="300086" y="144876"/>
                            <a:pt x="325048" y="59370"/>
                            <a:pt x="314162" y="61547"/>
                          </a:cubicBezTo>
                          <a:cubicBezTo>
                            <a:pt x="303276" y="63724"/>
                            <a:pt x="240782" y="-6746"/>
                            <a:pt x="222069" y="527"/>
                          </a:cubicBezTo>
                          <a:cubicBezTo>
                            <a:pt x="204652" y="9236"/>
                            <a:pt x="187612" y="18744"/>
                            <a:pt x="169817" y="26653"/>
                          </a:cubicBezTo>
                          <a:cubicBezTo>
                            <a:pt x="126932" y="45713"/>
                            <a:pt x="91835" y="54164"/>
                            <a:pt x="52252" y="78904"/>
                          </a:cubicBezTo>
                          <a:cubicBezTo>
                            <a:pt x="33790" y="90443"/>
                            <a:pt x="17417" y="105030"/>
                            <a:pt x="0" y="118093"/>
                          </a:cubicBezTo>
                          <a:cubicBezTo>
                            <a:pt x="26638" y="198006"/>
                            <a:pt x="-9221" y="133972"/>
                            <a:pt x="52252" y="144218"/>
                          </a:cubicBezTo>
                          <a:cubicBezTo>
                            <a:pt x="67738" y="146799"/>
                            <a:pt x="78377" y="161635"/>
                            <a:pt x="91440" y="170344"/>
                          </a:cubicBezTo>
                          <a:cubicBezTo>
                            <a:pt x="113212" y="165990"/>
                            <a:pt x="135692" y="150260"/>
                            <a:pt x="156755" y="157281"/>
                          </a:cubicBezTo>
                          <a:cubicBezTo>
                            <a:pt x="169818" y="161635"/>
                            <a:pt x="162179" y="185013"/>
                            <a:pt x="169817" y="196470"/>
                          </a:cubicBezTo>
                          <a:cubicBezTo>
                            <a:pt x="197773" y="238405"/>
                            <a:pt x="207110" y="235026"/>
                            <a:pt x="248195" y="248721"/>
                          </a:cubicBezTo>
                          <a:cubicBezTo>
                            <a:pt x="278215" y="158660"/>
                            <a:pt x="254847" y="189817"/>
                            <a:pt x="300446" y="144218"/>
                          </a:cubicBezTo>
                        </a:path>
                      </a:pathLst>
                    </a:cu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TextBox 62"/>
                    <p:cNvSpPr txBox="1"/>
                    <p:nvPr/>
                  </p:nvSpPr>
                  <p:spPr>
                    <a:xfrm>
                      <a:off x="4141545" y="4881955"/>
                      <a:ext cx="265483" cy="356247"/>
                    </a:xfrm>
                    <a:prstGeom prst="rect">
                      <a:avLst/>
                    </a:prstGeom>
                    <a:noFill/>
                  </p:spPr>
                  <p:txBody>
                    <a:bodyPr wrap="none" rtlCol="0">
                      <a:spAutoFit/>
                    </a:bodyPr>
                    <a:lstStyle/>
                    <a:p>
                      <a:r>
                        <a:rPr lang="en-US" dirty="0" smtClean="0"/>
                        <a:t>+</a:t>
                      </a:r>
                      <a:endParaRPr lang="en-US" dirty="0"/>
                    </a:p>
                  </p:txBody>
                </p:sp>
                <p:sp>
                  <p:nvSpPr>
                    <p:cNvPr id="64" name="TextBox 63"/>
                    <p:cNvSpPr txBox="1"/>
                    <p:nvPr/>
                  </p:nvSpPr>
                  <p:spPr>
                    <a:xfrm>
                      <a:off x="4360064" y="5057225"/>
                      <a:ext cx="265483" cy="356247"/>
                    </a:xfrm>
                    <a:prstGeom prst="rect">
                      <a:avLst/>
                    </a:prstGeom>
                    <a:noFill/>
                  </p:spPr>
                  <p:txBody>
                    <a:bodyPr wrap="none" rtlCol="0">
                      <a:spAutoFit/>
                    </a:bodyPr>
                    <a:lstStyle/>
                    <a:p>
                      <a:r>
                        <a:rPr lang="en-US" dirty="0" smtClean="0"/>
                        <a:t>+</a:t>
                      </a:r>
                      <a:endParaRPr lang="en-US" dirty="0"/>
                    </a:p>
                  </p:txBody>
                </p:sp>
                <p:sp>
                  <p:nvSpPr>
                    <p:cNvPr id="65" name="TextBox 64"/>
                    <p:cNvSpPr txBox="1"/>
                    <p:nvPr/>
                  </p:nvSpPr>
                  <p:spPr>
                    <a:xfrm>
                      <a:off x="4113849" y="5225823"/>
                      <a:ext cx="265483" cy="356247"/>
                    </a:xfrm>
                    <a:prstGeom prst="rect">
                      <a:avLst/>
                    </a:prstGeom>
                    <a:noFill/>
                  </p:spPr>
                  <p:txBody>
                    <a:bodyPr wrap="none" rtlCol="0">
                      <a:spAutoFit/>
                    </a:bodyPr>
                    <a:lstStyle/>
                    <a:p>
                      <a:r>
                        <a:rPr lang="en-US" dirty="0" smtClean="0"/>
                        <a:t>+</a:t>
                      </a:r>
                      <a:endParaRPr lang="en-US" dirty="0"/>
                    </a:p>
                  </p:txBody>
                </p:sp>
                <p:sp>
                  <p:nvSpPr>
                    <p:cNvPr id="66" name="TextBox 65"/>
                    <p:cNvSpPr txBox="1"/>
                    <p:nvPr/>
                  </p:nvSpPr>
                  <p:spPr>
                    <a:xfrm>
                      <a:off x="3746168" y="5149628"/>
                      <a:ext cx="265483" cy="356247"/>
                    </a:xfrm>
                    <a:prstGeom prst="rect">
                      <a:avLst/>
                    </a:prstGeom>
                    <a:noFill/>
                  </p:spPr>
                  <p:txBody>
                    <a:bodyPr wrap="none" rtlCol="0">
                      <a:spAutoFit/>
                    </a:bodyPr>
                    <a:lstStyle/>
                    <a:p>
                      <a:r>
                        <a:rPr lang="en-US" dirty="0" smtClean="0"/>
                        <a:t>+</a:t>
                      </a:r>
                      <a:endParaRPr lang="en-US" dirty="0"/>
                    </a:p>
                  </p:txBody>
                </p:sp>
                <p:sp>
                  <p:nvSpPr>
                    <p:cNvPr id="67" name="TextBox 66"/>
                    <p:cNvSpPr txBox="1"/>
                    <p:nvPr/>
                  </p:nvSpPr>
                  <p:spPr>
                    <a:xfrm>
                      <a:off x="4216809" y="5381385"/>
                      <a:ext cx="265483" cy="356247"/>
                    </a:xfrm>
                    <a:prstGeom prst="rect">
                      <a:avLst/>
                    </a:prstGeom>
                    <a:noFill/>
                  </p:spPr>
                  <p:txBody>
                    <a:bodyPr wrap="none" rtlCol="0">
                      <a:spAutoFit/>
                    </a:bodyPr>
                    <a:lstStyle/>
                    <a:p>
                      <a:r>
                        <a:rPr lang="en-US" dirty="0" smtClean="0"/>
                        <a:t>+</a:t>
                      </a:r>
                      <a:endParaRPr lang="en-US" dirty="0"/>
                    </a:p>
                  </p:txBody>
                </p:sp>
                <p:sp>
                  <p:nvSpPr>
                    <p:cNvPr id="68" name="TextBox 67"/>
                    <p:cNvSpPr txBox="1"/>
                    <p:nvPr/>
                  </p:nvSpPr>
                  <p:spPr>
                    <a:xfrm>
                      <a:off x="3967937" y="4983697"/>
                      <a:ext cx="265483" cy="356247"/>
                    </a:xfrm>
                    <a:prstGeom prst="rect">
                      <a:avLst/>
                    </a:prstGeom>
                    <a:noFill/>
                  </p:spPr>
                  <p:txBody>
                    <a:bodyPr wrap="none" rtlCol="0">
                      <a:spAutoFit/>
                    </a:bodyPr>
                    <a:lstStyle/>
                    <a:p>
                      <a:r>
                        <a:rPr lang="en-US" dirty="0" smtClean="0"/>
                        <a:t>+</a:t>
                      </a:r>
                      <a:endParaRPr lang="en-US" dirty="0"/>
                    </a:p>
                  </p:txBody>
                </p:sp>
              </p:grpSp>
              <p:sp>
                <p:nvSpPr>
                  <p:cNvPr id="60" name="TextBox 59"/>
                  <p:cNvSpPr txBox="1"/>
                  <p:nvPr/>
                </p:nvSpPr>
                <p:spPr>
                  <a:xfrm>
                    <a:off x="3698779" y="4549582"/>
                    <a:ext cx="643125" cy="276999"/>
                  </a:xfrm>
                  <a:prstGeom prst="rect">
                    <a:avLst/>
                  </a:prstGeom>
                  <a:noFill/>
                </p:spPr>
                <p:txBody>
                  <a:bodyPr wrap="none" rtlCol="0">
                    <a:spAutoFit/>
                  </a:bodyPr>
                  <a:lstStyle/>
                  <a:p>
                    <a:r>
                      <a:rPr lang="en-US" sz="600" b="1" dirty="0" smtClean="0"/>
                      <a:t>Communities/</a:t>
                    </a:r>
                  </a:p>
                  <a:p>
                    <a:r>
                      <a:rPr lang="en-US" sz="600" b="1" dirty="0" smtClean="0"/>
                      <a:t>Farms/Plots</a:t>
                    </a:r>
                    <a:endParaRPr lang="en-US" sz="600" b="1" dirty="0"/>
                  </a:p>
                </p:txBody>
              </p:sp>
              <p:cxnSp>
                <p:nvCxnSpPr>
                  <p:cNvPr id="61" name="Straight Arrow Connector 60"/>
                  <p:cNvCxnSpPr>
                    <a:stCxn id="60" idx="2"/>
                  </p:cNvCxnSpPr>
                  <p:nvPr/>
                </p:nvCxnSpPr>
                <p:spPr>
                  <a:xfrm flipH="1">
                    <a:off x="3900539" y="4826581"/>
                    <a:ext cx="119803" cy="344062"/>
                  </a:xfrm>
                  <a:prstGeom prst="straightConnector1">
                    <a:avLst/>
                  </a:prstGeom>
                  <a:ln w="6350">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grpSp>
          <p:cxnSp>
            <p:nvCxnSpPr>
              <p:cNvPr id="53" name="Straight Arrow Connector 52"/>
              <p:cNvCxnSpPr/>
              <p:nvPr/>
            </p:nvCxnSpPr>
            <p:spPr>
              <a:xfrm>
                <a:off x="4191000" y="4800600"/>
                <a:ext cx="151798" cy="249193"/>
              </a:xfrm>
              <a:prstGeom prst="straightConnector1">
                <a:avLst/>
              </a:prstGeom>
              <a:ln w="6350">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268720355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3"/>
          <p:cNvSpPr txBox="1">
            <a:spLocks/>
          </p:cNvSpPr>
          <p:nvPr/>
        </p:nvSpPr>
        <p:spPr>
          <a:xfrm>
            <a:off x="228600" y="2209800"/>
            <a:ext cx="5257800" cy="4221163"/>
          </a:xfrm>
          <a:prstGeom prst="rect">
            <a:avLst/>
          </a:prstGeom>
        </p:spPr>
        <p:txBody>
          <a:bodyPr/>
          <a:lstStyle/>
          <a:p>
            <a:pPr marL="342900" marR="0" lvl="0" indent="-228600" algn="l" defTabSz="914400" rtl="0" eaLnBrk="1" fontAlgn="base" latinLnBrk="0" hangingPunct="1">
              <a:lnSpc>
                <a:spcPct val="100000"/>
              </a:lnSpc>
              <a:spcBef>
                <a:spcPct val="20000"/>
              </a:spcBef>
              <a:spcAft>
                <a:spcPct val="0"/>
              </a:spcAft>
              <a:buClr>
                <a:srgbClr val="FFC000"/>
              </a:buClr>
              <a:buSzTx/>
              <a:buFont typeface="Wingdings" pitchFamily="2" charset="2"/>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Monitoring implementing partners (IITA and ILRI and Collaborators),</a:t>
            </a:r>
          </a:p>
          <a:p>
            <a:pPr marL="639763" marR="0" lvl="1" indent="-228600" algn="l" defTabSz="914400" rtl="0" eaLnBrk="1" fontAlgn="base" latinLnBrk="0" hangingPunct="1">
              <a:lnSpc>
                <a:spcPct val="100000"/>
              </a:lnSpc>
              <a:spcBef>
                <a:spcPct val="20000"/>
              </a:spcBef>
              <a:spcAft>
                <a:spcPct val="0"/>
              </a:spcAft>
              <a:buClr>
                <a:schemeClr val="accent2">
                  <a:lumMod val="75000"/>
                </a:schemeClr>
              </a:buClr>
              <a:buSzTx/>
              <a:buFont typeface="Wingdings" pitchFamily="2" charset="2"/>
              <a:buChar char="v"/>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Sister CG centers, </a:t>
            </a:r>
          </a:p>
          <a:p>
            <a:pPr marL="639763" marR="0" lvl="1" indent="-228600" algn="l" defTabSz="914400" rtl="0" eaLnBrk="1" fontAlgn="base" latinLnBrk="0" hangingPunct="1">
              <a:lnSpc>
                <a:spcPct val="100000"/>
              </a:lnSpc>
              <a:spcBef>
                <a:spcPct val="20000"/>
              </a:spcBef>
              <a:spcAft>
                <a:spcPct val="0"/>
              </a:spcAft>
              <a:buClr>
                <a:schemeClr val="accent2">
                  <a:lumMod val="75000"/>
                </a:schemeClr>
              </a:buClr>
              <a:buSzTx/>
              <a:buFont typeface="Wingdings" pitchFamily="2" charset="2"/>
              <a:buChar char="v"/>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NARS, </a:t>
            </a:r>
          </a:p>
          <a:p>
            <a:pPr marL="639763" marR="0" lvl="1" indent="-228600" algn="l" defTabSz="914400" rtl="0" eaLnBrk="1" fontAlgn="base" latinLnBrk="0" hangingPunct="1">
              <a:lnSpc>
                <a:spcPct val="100000"/>
              </a:lnSpc>
              <a:spcBef>
                <a:spcPct val="20000"/>
              </a:spcBef>
              <a:spcAft>
                <a:spcPct val="0"/>
              </a:spcAft>
              <a:buClr>
                <a:schemeClr val="accent2">
                  <a:lumMod val="75000"/>
                </a:schemeClr>
              </a:buClr>
              <a:buSzTx/>
              <a:buFont typeface="Wingdings" pitchFamily="2" charset="2"/>
              <a:buChar char="v"/>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FOs, </a:t>
            </a:r>
          </a:p>
          <a:p>
            <a:pPr marL="639763" marR="0" lvl="1" indent="-228600" algn="l" defTabSz="914400" rtl="0" eaLnBrk="1" fontAlgn="base" latinLnBrk="0" hangingPunct="1">
              <a:lnSpc>
                <a:spcPct val="100000"/>
              </a:lnSpc>
              <a:spcBef>
                <a:spcPct val="20000"/>
              </a:spcBef>
              <a:spcAft>
                <a:spcPct val="0"/>
              </a:spcAft>
              <a:buClr>
                <a:schemeClr val="accent2">
                  <a:lumMod val="75000"/>
                </a:schemeClr>
              </a:buClr>
              <a:buSzTx/>
              <a:buFont typeface="Wingdings" pitchFamily="2" charset="2"/>
              <a:buChar char="v"/>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NGOs,</a:t>
            </a:r>
          </a:p>
          <a:p>
            <a:pPr marL="639763" marR="0" lvl="1" indent="-228600" algn="l" defTabSz="914400" rtl="0" eaLnBrk="1" fontAlgn="base" latinLnBrk="0" hangingPunct="1">
              <a:lnSpc>
                <a:spcPct val="100000"/>
              </a:lnSpc>
              <a:spcBef>
                <a:spcPct val="20000"/>
              </a:spcBef>
              <a:spcAft>
                <a:spcPct val="0"/>
              </a:spcAft>
              <a:buClr>
                <a:schemeClr val="accent2">
                  <a:lumMod val="75000"/>
                </a:schemeClr>
              </a:buClr>
              <a:buSzTx/>
              <a:buFont typeface="Wingdings" pitchFamily="2" charset="2"/>
              <a:buChar char="v"/>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Private sector</a:t>
            </a:r>
          </a:p>
          <a:p>
            <a:pPr marL="342900" marR="0" lvl="0" indent="-228600" algn="l" defTabSz="914400" rtl="0" eaLnBrk="1" fontAlgn="base" latinLnBrk="0" hangingPunct="1">
              <a:lnSpc>
                <a:spcPct val="100000"/>
              </a:lnSpc>
              <a:spcBef>
                <a:spcPct val="20000"/>
              </a:spcBef>
              <a:spcAft>
                <a:spcPct val="0"/>
              </a:spcAft>
              <a:buClr>
                <a:srgbClr val="FFC000"/>
              </a:buClr>
              <a:buSzTx/>
              <a:buFont typeface="Wingdings" pitchFamily="2" charset="2"/>
              <a:buChar char="§"/>
              <a:tabLst/>
              <a:defRPr/>
            </a:pPr>
            <a:r>
              <a:rPr kumimoji="0" lang="en-AU" sz="2800" b="0" i="0" u="none" strike="noStrike" kern="1200" cap="none" spc="0" normalizeH="0" baseline="0" noProof="0" dirty="0" smtClean="0">
                <a:ln>
                  <a:noFill/>
                </a:ln>
                <a:solidFill>
                  <a:schemeClr val="tx1"/>
                </a:solidFill>
                <a:effectLst/>
                <a:uLnTx/>
                <a:uFillTx/>
                <a:latin typeface="+mn-lt"/>
                <a:ea typeface="+mn-ea"/>
                <a:cs typeface="+mn-cs"/>
              </a:rPr>
              <a:t>Evaluation (IFPRI and partners)</a:t>
            </a:r>
            <a:endParaRPr kumimoji="0" lang="en-AU" sz="2800" b="0" i="0" u="none" strike="noStrike" kern="1200" cap="none" spc="0" normalizeH="0" baseline="0" noProof="0" dirty="0">
              <a:ln>
                <a:noFill/>
              </a:ln>
              <a:solidFill>
                <a:schemeClr val="tx1"/>
              </a:solidFill>
              <a:effectLst/>
              <a:uLnTx/>
              <a:uFillTx/>
              <a:latin typeface="+mn-lt"/>
              <a:ea typeface="+mn-ea"/>
              <a:cs typeface="+mn-cs"/>
            </a:endParaRPr>
          </a:p>
        </p:txBody>
      </p:sp>
      <p:pic>
        <p:nvPicPr>
          <p:cNvPr id="5" name="Picture 4"/>
          <p:cNvPicPr/>
          <p:nvPr/>
        </p:nvPicPr>
        <p:blipFill>
          <a:blip r:embed="rId3" cstate="print"/>
          <a:srcRect/>
          <a:stretch>
            <a:fillRect/>
          </a:stretch>
        </p:blipFill>
        <p:spPr bwMode="auto">
          <a:xfrm>
            <a:off x="4035768" y="2312400"/>
            <a:ext cx="4825314" cy="2995200"/>
          </a:xfrm>
          <a:prstGeom prst="rect">
            <a:avLst/>
          </a:prstGeom>
          <a:noFill/>
          <a:ln w="9525">
            <a:noFill/>
            <a:miter lim="800000"/>
            <a:headEnd/>
            <a:tailEnd/>
          </a:ln>
        </p:spPr>
      </p:pic>
      <p:sp>
        <p:nvSpPr>
          <p:cNvPr id="6" name="Title 1"/>
          <p:cNvSpPr txBox="1">
            <a:spLocks/>
          </p:cNvSpPr>
          <p:nvPr/>
        </p:nvSpPr>
        <p:spPr>
          <a:xfrm>
            <a:off x="609600" y="1295400"/>
            <a:ext cx="6477000" cy="1143000"/>
          </a:xfrm>
          <a:prstGeom prst="rect">
            <a:avLst/>
          </a:prstGeom>
        </p:spPr>
        <p:txBody>
          <a:bodyPr/>
          <a:lst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a:lstStyle>
          <a:p>
            <a:pPr>
              <a:defRPr/>
            </a:pPr>
            <a:r>
              <a:rPr lang="en-GB" sz="4400" dirty="0" smtClean="0">
                <a:solidFill>
                  <a:schemeClr val="tx1"/>
                </a:solidFill>
              </a:rPr>
              <a:t>Roles and responsibilities</a:t>
            </a:r>
            <a:endParaRPr lang="en-GB" sz="4400" dirty="0">
              <a:solidFill>
                <a:schemeClr val="tx1"/>
              </a:solidFill>
            </a:endParaRPr>
          </a:p>
        </p:txBody>
      </p:sp>
    </p:spTree>
    <p:extLst>
      <p:ext uri="{BB962C8B-B14F-4D97-AF65-F5344CB8AC3E}">
        <p14:creationId xmlns:p14="http://schemas.microsoft.com/office/powerpoint/2010/main" val="384311669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400" dirty="0" smtClean="0"/>
              <a:t>Other slides</a:t>
            </a:r>
            <a:endParaRPr lang="en-US" sz="4400" dirty="0"/>
          </a:p>
        </p:txBody>
      </p:sp>
    </p:spTree>
    <p:extLst>
      <p:ext uri="{BB962C8B-B14F-4D97-AF65-F5344CB8AC3E}">
        <p14:creationId xmlns:p14="http://schemas.microsoft.com/office/powerpoint/2010/main" val="28182474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lstStyle/>
          <a:p>
            <a:pPr fontAlgn="base">
              <a:spcBef>
                <a:spcPct val="0"/>
              </a:spcBef>
              <a:spcAft>
                <a:spcPct val="0"/>
              </a:spcAft>
            </a:pPr>
            <a:r>
              <a:rPr lang="en-US" sz="2000" dirty="0">
                <a:solidFill>
                  <a:prstClr val="black"/>
                </a:solidFill>
                <a:cs typeface="Arial" charset="0"/>
              </a:rPr>
              <a:t>Provide pathways out of </a:t>
            </a:r>
            <a:r>
              <a:rPr lang="en-US" sz="2000" b="1" dirty="0">
                <a:solidFill>
                  <a:prstClr val="black"/>
                </a:solidFill>
                <a:cs typeface="Arial" charset="0"/>
              </a:rPr>
              <a:t>hunger</a:t>
            </a:r>
            <a:r>
              <a:rPr lang="en-US" sz="2000" dirty="0">
                <a:solidFill>
                  <a:prstClr val="black"/>
                </a:solidFill>
                <a:cs typeface="Arial" charset="0"/>
              </a:rPr>
              <a:t> and </a:t>
            </a:r>
            <a:r>
              <a:rPr lang="en-US" sz="2000" b="1" dirty="0">
                <a:solidFill>
                  <a:prstClr val="black"/>
                </a:solidFill>
                <a:cs typeface="Arial" charset="0"/>
              </a:rPr>
              <a:t>poverty</a:t>
            </a:r>
            <a:r>
              <a:rPr lang="en-US" sz="2000" dirty="0">
                <a:solidFill>
                  <a:prstClr val="black"/>
                </a:solidFill>
                <a:cs typeface="Arial" charset="0"/>
              </a:rPr>
              <a:t> for small holder families</a:t>
            </a:r>
            <a:r>
              <a:rPr lang="en-US" sz="2000" i="1" dirty="0">
                <a:solidFill>
                  <a:prstClr val="black"/>
                </a:solidFill>
                <a:cs typeface="Arial" charset="0"/>
              </a:rPr>
              <a:t>,</a:t>
            </a:r>
            <a:r>
              <a:rPr lang="en-US" sz="2000" dirty="0">
                <a:solidFill>
                  <a:prstClr val="black"/>
                </a:solidFill>
                <a:cs typeface="Arial" charset="0"/>
              </a:rPr>
              <a:t> particularly for </a:t>
            </a:r>
            <a:r>
              <a:rPr lang="en-US" sz="2000" b="1" dirty="0">
                <a:solidFill>
                  <a:prstClr val="black"/>
                </a:solidFill>
                <a:cs typeface="Arial" charset="0"/>
              </a:rPr>
              <a:t>women and children</a:t>
            </a:r>
            <a:r>
              <a:rPr lang="en-US" sz="2000" dirty="0">
                <a:solidFill>
                  <a:prstClr val="black"/>
                </a:solidFill>
                <a:cs typeface="Arial" charset="0"/>
              </a:rPr>
              <a:t>, through sustainably intensified farming systems that sufficiently improve </a:t>
            </a:r>
            <a:r>
              <a:rPr lang="en-US" sz="2000" b="1" dirty="0">
                <a:solidFill>
                  <a:prstClr val="black"/>
                </a:solidFill>
                <a:cs typeface="Arial" charset="0"/>
              </a:rPr>
              <a:t>food, nutrition, and income security</a:t>
            </a:r>
            <a:r>
              <a:rPr lang="en-US" sz="2000" dirty="0">
                <a:solidFill>
                  <a:prstClr val="black"/>
                </a:solidFill>
                <a:cs typeface="Arial" charset="0"/>
              </a:rPr>
              <a:t> and conserve or enhance the </a:t>
            </a:r>
            <a:r>
              <a:rPr lang="en-US" sz="2000" b="1" dirty="0">
                <a:solidFill>
                  <a:prstClr val="black"/>
                </a:solidFill>
                <a:cs typeface="Arial" charset="0"/>
              </a:rPr>
              <a:t>natural resource </a:t>
            </a:r>
            <a:r>
              <a:rPr lang="en-US" sz="2000" dirty="0" smtClean="0">
                <a:solidFill>
                  <a:prstClr val="black"/>
                </a:solidFill>
                <a:cs typeface="Arial" charset="0"/>
              </a:rPr>
              <a:t>base</a:t>
            </a:r>
          </a:p>
          <a:p>
            <a:pPr fontAlgn="base">
              <a:spcBef>
                <a:spcPct val="0"/>
              </a:spcBef>
              <a:spcAft>
                <a:spcPct val="0"/>
              </a:spcAft>
            </a:pPr>
            <a:endParaRPr lang="en-US" sz="2000" dirty="0">
              <a:solidFill>
                <a:prstClr val="black"/>
              </a:solidFill>
              <a:cs typeface="Arial" charset="0"/>
            </a:endParaRPr>
          </a:p>
          <a:p>
            <a:pPr fontAlgn="base">
              <a:spcBef>
                <a:spcPct val="0"/>
              </a:spcBef>
              <a:spcAft>
                <a:spcPct val="0"/>
              </a:spcAft>
            </a:pPr>
            <a:r>
              <a:rPr lang="en-US" sz="2000" dirty="0" smtClean="0"/>
              <a:t>Identify </a:t>
            </a:r>
            <a:r>
              <a:rPr lang="en-US" sz="2000" dirty="0"/>
              <a:t>demand-driven sustainable intensification options that are socially acceptable, economically feasible, and environmentally </a:t>
            </a:r>
            <a:r>
              <a:rPr lang="en-US" sz="2000" dirty="0" smtClean="0"/>
              <a:t>sound</a:t>
            </a:r>
          </a:p>
          <a:p>
            <a:pPr fontAlgn="base">
              <a:spcBef>
                <a:spcPct val="0"/>
              </a:spcBef>
              <a:spcAft>
                <a:spcPct val="0"/>
              </a:spcAft>
            </a:pPr>
            <a:endParaRPr lang="en-US" sz="2000" dirty="0"/>
          </a:p>
          <a:p>
            <a:pPr fontAlgn="base">
              <a:spcBef>
                <a:spcPct val="0"/>
              </a:spcBef>
              <a:spcAft>
                <a:spcPct val="0"/>
              </a:spcAft>
            </a:pPr>
            <a:r>
              <a:rPr lang="en-US" sz="2000" dirty="0" smtClean="0"/>
              <a:t>Combine </a:t>
            </a:r>
            <a:r>
              <a:rPr lang="en-US" sz="2000" dirty="0"/>
              <a:t>and adapt these options to address constraints and exploit </a:t>
            </a:r>
            <a:r>
              <a:rPr lang="en-US" sz="2000" dirty="0" smtClean="0"/>
              <a:t>opportunities</a:t>
            </a:r>
          </a:p>
          <a:p>
            <a:pPr fontAlgn="base">
              <a:spcBef>
                <a:spcPct val="0"/>
              </a:spcBef>
              <a:spcAft>
                <a:spcPct val="0"/>
              </a:spcAft>
            </a:pPr>
            <a:endParaRPr lang="en-US" sz="2000" dirty="0"/>
          </a:p>
          <a:p>
            <a:pPr fontAlgn="base">
              <a:spcBef>
                <a:spcPct val="0"/>
              </a:spcBef>
              <a:spcAft>
                <a:spcPct val="0"/>
              </a:spcAft>
            </a:pPr>
            <a:r>
              <a:rPr lang="en-US" sz="2000" dirty="0" smtClean="0"/>
              <a:t>Evaluate </a:t>
            </a:r>
            <a:r>
              <a:rPr lang="en-US" sz="2000" dirty="0"/>
              <a:t>their effectiveness at multiple </a:t>
            </a:r>
            <a:r>
              <a:rPr lang="en-US" sz="2000" dirty="0" smtClean="0"/>
              <a:t>scales</a:t>
            </a:r>
          </a:p>
          <a:p>
            <a:pPr fontAlgn="base">
              <a:spcBef>
                <a:spcPct val="0"/>
              </a:spcBef>
              <a:spcAft>
                <a:spcPct val="0"/>
              </a:spcAft>
            </a:pPr>
            <a:endParaRPr lang="en-US" sz="2000" dirty="0"/>
          </a:p>
          <a:p>
            <a:pPr fontAlgn="base">
              <a:spcBef>
                <a:spcPct val="0"/>
              </a:spcBef>
              <a:spcAft>
                <a:spcPct val="0"/>
              </a:spcAft>
            </a:pPr>
            <a:r>
              <a:rPr lang="en-US" sz="2000" dirty="0" smtClean="0"/>
              <a:t>Catalyze </a:t>
            </a:r>
            <a:r>
              <a:rPr lang="en-US" sz="2000" dirty="0"/>
              <a:t>ongoing sustainable farm </a:t>
            </a:r>
            <a:r>
              <a:rPr lang="en-US" sz="2000" dirty="0" smtClean="0"/>
              <a:t>intensification</a:t>
            </a:r>
            <a:endParaRPr lang="en-US" sz="2000" dirty="0"/>
          </a:p>
        </p:txBody>
      </p:sp>
      <p:sp>
        <p:nvSpPr>
          <p:cNvPr id="3" name="Text Placeholder 2"/>
          <p:cNvSpPr>
            <a:spLocks noGrp="1"/>
          </p:cNvSpPr>
          <p:nvPr>
            <p:ph type="body" sz="quarter" idx="11"/>
          </p:nvPr>
        </p:nvSpPr>
        <p:spPr/>
        <p:txBody>
          <a:bodyPr/>
          <a:lstStyle/>
          <a:p>
            <a:r>
              <a:rPr lang="en-US" sz="4200" dirty="0" smtClean="0"/>
              <a:t>Program purpose and objectives</a:t>
            </a:r>
            <a:endParaRPr lang="en-US" sz="4200" dirty="0"/>
          </a:p>
        </p:txBody>
      </p:sp>
    </p:spTree>
    <p:extLst>
      <p:ext uri="{BB962C8B-B14F-4D97-AF65-F5344CB8AC3E}">
        <p14:creationId xmlns:p14="http://schemas.microsoft.com/office/powerpoint/2010/main" val="158673353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295400"/>
            <a:ext cx="6477000" cy="1143000"/>
          </a:xfrm>
        </p:spPr>
        <p:txBody>
          <a:bodyPr/>
          <a:lstStyle/>
          <a:p>
            <a:pPr eaLnBrk="1" fontAlgn="auto" hangingPunct="1">
              <a:spcAft>
                <a:spcPts val="0"/>
              </a:spcAft>
              <a:defRPr/>
            </a:pPr>
            <a:r>
              <a:rPr lang="en-GB" sz="4400" dirty="0" smtClean="0">
                <a:solidFill>
                  <a:schemeClr val="tx1"/>
                </a:solidFill>
              </a:rPr>
              <a:t>Some useful links</a:t>
            </a:r>
            <a:endParaRPr lang="en-GB" sz="4400" dirty="0">
              <a:solidFill>
                <a:schemeClr val="tx1"/>
              </a:solidFill>
            </a:endParaRPr>
          </a:p>
        </p:txBody>
      </p:sp>
      <p:sp>
        <p:nvSpPr>
          <p:cNvPr id="4" name="TextBox 3"/>
          <p:cNvSpPr txBox="1"/>
          <p:nvPr/>
        </p:nvSpPr>
        <p:spPr>
          <a:xfrm>
            <a:off x="533400" y="2232917"/>
            <a:ext cx="7848600" cy="4647426"/>
          </a:xfrm>
          <a:prstGeom prst="rect">
            <a:avLst/>
          </a:prstGeom>
          <a:noFill/>
        </p:spPr>
        <p:txBody>
          <a:bodyPr>
            <a:spAutoFit/>
          </a:bodyPr>
          <a:lstStyle/>
          <a:p>
            <a:pPr marL="342900" indent="-342900">
              <a:buClr>
                <a:srgbClr val="00B050"/>
              </a:buClr>
              <a:buFont typeface="Arial" pitchFamily="34" charset="0"/>
              <a:buChar char="•"/>
              <a:defRPr/>
            </a:pPr>
            <a:r>
              <a:rPr lang="en-US" sz="2000" b="1" dirty="0"/>
              <a:t>Our website</a:t>
            </a:r>
            <a:r>
              <a:rPr lang="en-US" sz="2000" dirty="0"/>
              <a:t>: </a:t>
            </a:r>
            <a:r>
              <a:rPr lang="en-US" sz="2000" u="sng" dirty="0">
                <a:hlinkClick r:id="rId2"/>
              </a:rPr>
              <a:t>http://www.africa-rising.net</a:t>
            </a:r>
            <a:endParaRPr lang="en-US" sz="2000" u="sng" dirty="0"/>
          </a:p>
          <a:p>
            <a:pPr marL="342900" indent="-342900" fontAlgn="auto">
              <a:spcBef>
                <a:spcPts val="0"/>
              </a:spcBef>
              <a:spcAft>
                <a:spcPts val="0"/>
              </a:spcAft>
              <a:buClr>
                <a:srgbClr val="00B050"/>
              </a:buClr>
              <a:buFont typeface="Arial" pitchFamily="34" charset="0"/>
              <a:buChar char="•"/>
              <a:defRPr/>
            </a:pPr>
            <a:r>
              <a:rPr lang="en-GB" sz="2000" b="1" dirty="0" smtClean="0">
                <a:latin typeface="+mn-lt"/>
                <a:cs typeface="+mn-cs"/>
              </a:rPr>
              <a:t>Our </a:t>
            </a:r>
            <a:r>
              <a:rPr lang="en-GB" sz="2000" b="1" dirty="0">
                <a:latin typeface="+mn-lt"/>
                <a:cs typeface="+mn-cs"/>
              </a:rPr>
              <a:t>wiki</a:t>
            </a:r>
            <a:r>
              <a:rPr lang="en-GB" sz="2000" dirty="0">
                <a:latin typeface="+mn-lt"/>
                <a:cs typeface="+mn-cs"/>
              </a:rPr>
              <a:t>: </a:t>
            </a:r>
            <a:r>
              <a:rPr lang="en-US" sz="2000" u="sng" dirty="0">
                <a:latin typeface="+mn-lt"/>
                <a:cs typeface="+mn-cs"/>
                <a:hlinkClick r:id="rId3"/>
              </a:rPr>
              <a:t>http://africa-rising.wikispaces.com/</a:t>
            </a:r>
            <a:endParaRPr lang="en-US" sz="2000" u="sng" dirty="0">
              <a:latin typeface="+mn-lt"/>
              <a:cs typeface="+mn-cs"/>
            </a:endParaRPr>
          </a:p>
          <a:p>
            <a:pPr marL="342900" indent="-342900" fontAlgn="auto">
              <a:spcBef>
                <a:spcPts val="0"/>
              </a:spcBef>
              <a:spcAft>
                <a:spcPts val="0"/>
              </a:spcAft>
              <a:buClr>
                <a:srgbClr val="00B050"/>
              </a:buClr>
              <a:buFont typeface="Arial" pitchFamily="34" charset="0"/>
              <a:buChar char="•"/>
              <a:defRPr/>
            </a:pPr>
            <a:r>
              <a:rPr lang="en-US" sz="2000" dirty="0">
                <a:latin typeface="+mn-lt"/>
                <a:cs typeface="+mn-cs"/>
              </a:rPr>
              <a:t>Our calendar: </a:t>
            </a:r>
            <a:r>
              <a:rPr lang="en-US" sz="2000" u="sng" dirty="0">
                <a:latin typeface="+mn-lt"/>
                <a:cs typeface="+mn-cs"/>
                <a:hlinkClick r:id="rId4"/>
              </a:rPr>
              <a:t>http://goo.gl/2m56L</a:t>
            </a:r>
            <a:r>
              <a:rPr lang="en-US" sz="2000" dirty="0">
                <a:latin typeface="+mn-lt"/>
                <a:cs typeface="+mn-cs"/>
              </a:rPr>
              <a:t> or </a:t>
            </a:r>
            <a:r>
              <a:rPr lang="en-US" sz="2000" u="sng" dirty="0">
                <a:latin typeface="+mn-lt"/>
                <a:cs typeface="+mn-cs"/>
                <a:hlinkClick r:id="rId5"/>
              </a:rPr>
              <a:t>http://africa-rising.wikispaces.com/Calendar</a:t>
            </a:r>
            <a:endParaRPr lang="en-US" sz="2000" dirty="0">
              <a:latin typeface="+mn-lt"/>
              <a:cs typeface="+mn-cs"/>
            </a:endParaRPr>
          </a:p>
          <a:p>
            <a:pPr marL="342900" indent="-342900" fontAlgn="auto">
              <a:spcBef>
                <a:spcPts val="0"/>
              </a:spcBef>
              <a:spcAft>
                <a:spcPts val="0"/>
              </a:spcAft>
              <a:buClr>
                <a:srgbClr val="00B050"/>
              </a:buClr>
              <a:buFont typeface="Arial" pitchFamily="34" charset="0"/>
              <a:buChar char="•"/>
              <a:defRPr/>
            </a:pPr>
            <a:r>
              <a:rPr lang="en-US" sz="2000" dirty="0">
                <a:latin typeface="+mn-lt"/>
                <a:cs typeface="+mn-cs"/>
              </a:rPr>
              <a:t>Our outputs on CG Space: </a:t>
            </a:r>
            <a:r>
              <a:rPr lang="en-US" sz="2000" u="sng" dirty="0">
                <a:latin typeface="+mn-lt"/>
                <a:cs typeface="+mn-cs"/>
                <a:hlinkClick r:id="rId6"/>
              </a:rPr>
              <a:t>http://cgspace.cgiar.org/handle/10568/16498</a:t>
            </a:r>
            <a:endParaRPr lang="en-US" sz="2000" dirty="0">
              <a:latin typeface="+mn-lt"/>
              <a:cs typeface="+mn-cs"/>
            </a:endParaRPr>
          </a:p>
          <a:p>
            <a:pPr marL="342900" indent="-342900" fontAlgn="auto">
              <a:spcBef>
                <a:spcPts val="0"/>
              </a:spcBef>
              <a:spcAft>
                <a:spcPts val="0"/>
              </a:spcAft>
              <a:buClr>
                <a:srgbClr val="00B050"/>
              </a:buClr>
              <a:buFont typeface="Arial" pitchFamily="34" charset="0"/>
              <a:buChar char="•"/>
              <a:defRPr/>
            </a:pPr>
            <a:r>
              <a:rPr lang="en-US" sz="2000" dirty="0">
                <a:latin typeface="+mn-lt"/>
                <a:cs typeface="+mn-cs"/>
              </a:rPr>
              <a:t>Our presentations on </a:t>
            </a:r>
            <a:r>
              <a:rPr lang="en-US" sz="2000" dirty="0" err="1">
                <a:latin typeface="+mn-lt"/>
                <a:cs typeface="+mn-cs"/>
              </a:rPr>
              <a:t>Slideshare</a:t>
            </a:r>
            <a:r>
              <a:rPr lang="en-US" sz="2000" dirty="0">
                <a:latin typeface="+mn-lt"/>
                <a:cs typeface="+mn-cs"/>
              </a:rPr>
              <a:t>: </a:t>
            </a:r>
            <a:r>
              <a:rPr lang="en-US" sz="2000" u="sng" dirty="0">
                <a:latin typeface="+mn-lt"/>
                <a:cs typeface="+mn-cs"/>
                <a:hlinkClick r:id="rId7"/>
              </a:rPr>
              <a:t>http://www.slideshare.net/africa-rising</a:t>
            </a:r>
            <a:endParaRPr lang="en-US" sz="2000" dirty="0">
              <a:latin typeface="+mn-lt"/>
              <a:cs typeface="+mn-cs"/>
            </a:endParaRPr>
          </a:p>
          <a:p>
            <a:pPr marL="342900" indent="-342900" fontAlgn="auto">
              <a:spcBef>
                <a:spcPts val="0"/>
              </a:spcBef>
              <a:spcAft>
                <a:spcPts val="0"/>
              </a:spcAft>
              <a:buClr>
                <a:srgbClr val="00B050"/>
              </a:buClr>
              <a:buFont typeface="Arial" pitchFamily="34" charset="0"/>
              <a:buChar char="•"/>
              <a:defRPr/>
            </a:pPr>
            <a:r>
              <a:rPr lang="en-US" sz="2000" dirty="0">
                <a:latin typeface="+mn-lt"/>
                <a:cs typeface="+mn-cs"/>
              </a:rPr>
              <a:t>Our pictures on </a:t>
            </a:r>
            <a:r>
              <a:rPr lang="en-US" sz="2000" dirty="0" err="1">
                <a:latin typeface="+mn-lt"/>
                <a:cs typeface="+mn-cs"/>
              </a:rPr>
              <a:t>FlickR</a:t>
            </a:r>
            <a:r>
              <a:rPr lang="en-US" sz="2000" dirty="0">
                <a:latin typeface="+mn-lt"/>
                <a:cs typeface="+mn-cs"/>
              </a:rPr>
              <a:t>: </a:t>
            </a:r>
            <a:r>
              <a:rPr lang="en-US" sz="2000" u="sng" dirty="0">
                <a:latin typeface="+mn-lt"/>
                <a:cs typeface="+mn-cs"/>
                <a:hlinkClick r:id="rId8"/>
              </a:rPr>
              <a:t>http://www.flickr.com/photos/africa-rising</a:t>
            </a:r>
            <a:endParaRPr lang="en-US" sz="2000" dirty="0">
              <a:latin typeface="+mn-lt"/>
              <a:cs typeface="+mn-cs"/>
            </a:endParaRPr>
          </a:p>
          <a:p>
            <a:pPr marL="342900" indent="-342900">
              <a:buClr>
                <a:srgbClr val="00B050"/>
              </a:buClr>
              <a:buFont typeface="Arial" pitchFamily="34" charset="0"/>
              <a:buChar char="•"/>
              <a:defRPr/>
            </a:pPr>
            <a:r>
              <a:rPr lang="en-GB" sz="2000" dirty="0"/>
              <a:t>List of all the tools: </a:t>
            </a:r>
            <a:r>
              <a:rPr lang="en-US" sz="2000" u="sng" dirty="0">
                <a:hlinkClick r:id="rId9"/>
              </a:rPr>
              <a:t>http://africa-rising.wikispaces.com/comms_tools</a:t>
            </a:r>
            <a:endParaRPr lang="en-US" sz="2000" u="sng" dirty="0"/>
          </a:p>
          <a:p>
            <a:pPr marL="342900" indent="-342900" fontAlgn="auto">
              <a:spcBef>
                <a:spcPts val="0"/>
              </a:spcBef>
              <a:spcAft>
                <a:spcPts val="0"/>
              </a:spcAft>
              <a:buClr>
                <a:srgbClr val="00B050"/>
              </a:buClr>
              <a:buFont typeface="Arial" pitchFamily="34" charset="0"/>
              <a:buChar char="•"/>
              <a:defRPr/>
            </a:pPr>
            <a:r>
              <a:rPr lang="en-US" sz="2000" dirty="0" smtClean="0">
                <a:latin typeface="+mn-lt"/>
                <a:cs typeface="+mn-cs"/>
              </a:rPr>
              <a:t>Soon</a:t>
            </a:r>
            <a:r>
              <a:rPr lang="en-US" sz="2000" dirty="0">
                <a:latin typeface="+mn-lt"/>
                <a:cs typeface="+mn-cs"/>
              </a:rPr>
              <a:t>, YouTube, Yammer</a:t>
            </a:r>
          </a:p>
          <a:p>
            <a:pPr marL="342900" indent="-342900" fontAlgn="auto">
              <a:spcBef>
                <a:spcPts val="0"/>
              </a:spcBef>
              <a:spcAft>
                <a:spcPts val="0"/>
              </a:spcAft>
              <a:buClr>
                <a:srgbClr val="00B050"/>
              </a:buClr>
              <a:buFont typeface="Arial" pitchFamily="34" charset="0"/>
              <a:buChar char="•"/>
              <a:defRPr/>
            </a:pPr>
            <a:endParaRPr lang="en-US" sz="2000" u="sng" dirty="0">
              <a:latin typeface="+mn-lt"/>
              <a:cs typeface="+mn-cs"/>
            </a:endParaRPr>
          </a:p>
          <a:p>
            <a:pPr algn="ctr" fontAlgn="auto">
              <a:spcBef>
                <a:spcPts val="0"/>
              </a:spcBef>
              <a:spcAft>
                <a:spcPts val="0"/>
              </a:spcAft>
              <a:buClr>
                <a:srgbClr val="00B050"/>
              </a:buClr>
              <a:defRPr/>
            </a:pPr>
            <a:r>
              <a:rPr lang="en-US" sz="2000" b="1" u="sng" dirty="0">
                <a:solidFill>
                  <a:srgbClr val="0070C0"/>
                </a:solidFill>
                <a:latin typeface="+mn-lt"/>
                <a:cs typeface="+mn-cs"/>
                <a:hlinkClick r:id="rId10"/>
              </a:rPr>
              <a:t>Sign up for news alerts by email</a:t>
            </a:r>
            <a:endParaRPr lang="en-GB" sz="2000" b="1" dirty="0">
              <a:solidFill>
                <a:srgbClr val="0070C0"/>
              </a:solidFill>
              <a:latin typeface="+mn-lt"/>
              <a:cs typeface="+mn-cs"/>
            </a:endParaRPr>
          </a:p>
          <a:p>
            <a:pPr algn="ctr" fontAlgn="auto">
              <a:spcBef>
                <a:spcPts val="0"/>
              </a:spcBef>
              <a:spcAft>
                <a:spcPts val="0"/>
              </a:spcAft>
              <a:buClr>
                <a:srgbClr val="00B050"/>
              </a:buClr>
              <a:defRPr/>
            </a:pPr>
            <a:r>
              <a:rPr lang="en-US" b="1" u="sng" dirty="0">
                <a:solidFill>
                  <a:srgbClr val="0070C0"/>
                </a:solidFill>
                <a:latin typeface="+mn-lt"/>
                <a:cs typeface="+mn-cs"/>
                <a:hlinkClick r:id="rId11"/>
              </a:rPr>
              <a:t>Sign up for publications alerts by email</a:t>
            </a:r>
            <a:endParaRPr lang="en-US" b="1" dirty="0">
              <a:solidFill>
                <a:srgbClr val="0070C0"/>
              </a:solidFill>
              <a:latin typeface="+mn-lt"/>
              <a:cs typeface="+mn-cs"/>
            </a:endParaRPr>
          </a:p>
          <a:p>
            <a:pPr fontAlgn="auto">
              <a:spcBef>
                <a:spcPts val="0"/>
              </a:spcBef>
              <a:spcAft>
                <a:spcPts val="0"/>
              </a:spcAft>
              <a:defRPr/>
            </a:pPr>
            <a:endParaRPr lang="en-GB" dirty="0">
              <a:latin typeface="+mn-lt"/>
              <a:cs typeface="+mn-cs"/>
            </a:endParaRPr>
          </a:p>
        </p:txBody>
      </p:sp>
    </p:spTree>
    <p:extLst>
      <p:ext uri="{BB962C8B-B14F-4D97-AF65-F5344CB8AC3E}">
        <p14:creationId xmlns:p14="http://schemas.microsoft.com/office/powerpoint/2010/main" val="59289423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lstStyle/>
          <a:p>
            <a:r>
              <a:rPr lang="en-US" i="1" dirty="0" smtClean="0"/>
              <a:t>Scales</a:t>
            </a:r>
            <a:r>
              <a:rPr lang="en-US" dirty="0" smtClean="0"/>
              <a:t> slide (</a:t>
            </a:r>
            <a:r>
              <a:rPr lang="en-US" dirty="0" smtClean="0">
                <a:solidFill>
                  <a:srgbClr val="FF0000"/>
                </a:solidFill>
              </a:rPr>
              <a:t>Jerry to develop</a:t>
            </a:r>
            <a:r>
              <a:rPr lang="en-US" dirty="0" smtClean="0"/>
              <a:t>)</a:t>
            </a:r>
          </a:p>
          <a:p>
            <a:r>
              <a:rPr lang="en-US" dirty="0" smtClean="0"/>
              <a:t>Map of the countries / sites</a:t>
            </a:r>
          </a:p>
          <a:p>
            <a:r>
              <a:rPr lang="en-US" dirty="0" smtClean="0"/>
              <a:t>Partners in each region? DETERMINE LEVEL OF PARTNERSHIPS</a:t>
            </a:r>
          </a:p>
          <a:p>
            <a:r>
              <a:rPr lang="en-US" dirty="0" smtClean="0"/>
              <a:t>Contact details per project</a:t>
            </a:r>
            <a:endParaRPr lang="en-US" dirty="0" smtClean="0"/>
          </a:p>
          <a:p>
            <a:r>
              <a:rPr lang="en-US" dirty="0" smtClean="0"/>
              <a:t>Sustainable intensification</a:t>
            </a:r>
          </a:p>
          <a:p>
            <a:r>
              <a:rPr lang="en-US" dirty="0" smtClean="0"/>
              <a:t>Individual links to website + wiki + screenshot</a:t>
            </a:r>
          </a:p>
          <a:p>
            <a:r>
              <a:rPr lang="en-US" dirty="0" smtClean="0"/>
              <a:t>Add pictures</a:t>
            </a:r>
          </a:p>
          <a:p>
            <a:endParaRPr lang="en-US" dirty="0"/>
          </a:p>
        </p:txBody>
      </p:sp>
      <p:sp>
        <p:nvSpPr>
          <p:cNvPr id="3" name="Text Placeholder 2"/>
          <p:cNvSpPr>
            <a:spLocks noGrp="1"/>
          </p:cNvSpPr>
          <p:nvPr>
            <p:ph type="body" sz="quarter" idx="11"/>
          </p:nvPr>
        </p:nvSpPr>
        <p:spPr/>
        <p:txBody>
          <a:bodyPr/>
          <a:lstStyle/>
          <a:p>
            <a:r>
              <a:rPr lang="en-US" dirty="0" smtClean="0"/>
              <a:t>To add</a:t>
            </a:r>
            <a:endParaRPr lang="en-US" dirty="0"/>
          </a:p>
        </p:txBody>
      </p:sp>
    </p:spTree>
    <p:extLst>
      <p:ext uri="{BB962C8B-B14F-4D97-AF65-F5344CB8AC3E}">
        <p14:creationId xmlns:p14="http://schemas.microsoft.com/office/powerpoint/2010/main" val="941098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lstStyle/>
          <a:p>
            <a:endParaRPr lang="en-US" dirty="0"/>
          </a:p>
        </p:txBody>
      </p:sp>
      <p:sp>
        <p:nvSpPr>
          <p:cNvPr id="3" name="Text Placeholder 2"/>
          <p:cNvSpPr>
            <a:spLocks noGrp="1"/>
          </p:cNvSpPr>
          <p:nvPr>
            <p:ph type="body" sz="quarter" idx="11"/>
          </p:nvPr>
        </p:nvSpPr>
        <p:spPr/>
        <p:txBody>
          <a:bodyPr/>
          <a:lstStyle/>
          <a:p>
            <a:endParaRPr lang="en-US" dirty="0"/>
          </a:p>
        </p:txBody>
      </p:sp>
    </p:spTree>
    <p:extLst>
      <p:ext uri="{BB962C8B-B14F-4D97-AF65-F5344CB8AC3E}">
        <p14:creationId xmlns:p14="http://schemas.microsoft.com/office/powerpoint/2010/main" val="67821400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295400"/>
            <a:ext cx="7620000" cy="914400"/>
          </a:xfrm>
        </p:spPr>
        <p:txBody>
          <a:bodyPr/>
          <a:lstStyle/>
          <a:p>
            <a:endParaRPr lang="en-US" dirty="0"/>
          </a:p>
        </p:txBody>
      </p:sp>
      <p:graphicFrame>
        <p:nvGraphicFramePr>
          <p:cNvPr id="6" name="Table Placeholder 5"/>
          <p:cNvGraphicFramePr>
            <a:graphicFrameLocks noGrp="1"/>
          </p:cNvGraphicFramePr>
          <p:nvPr>
            <p:ph type="tbl" sz="quarter" idx="4294967295"/>
            <p:extLst>
              <p:ext uri="{D42A27DB-BD31-4B8C-83A1-F6EECF244321}">
                <p14:modId xmlns:p14="http://schemas.microsoft.com/office/powerpoint/2010/main" val="3207923722"/>
              </p:ext>
            </p:extLst>
          </p:nvPr>
        </p:nvGraphicFramePr>
        <p:xfrm>
          <a:off x="457200" y="2438400"/>
          <a:ext cx="7696200" cy="741680"/>
        </p:xfrm>
        <a:graphic>
          <a:graphicData uri="http://schemas.openxmlformats.org/drawingml/2006/table">
            <a:tbl>
              <a:tblPr firstRow="1" bandRow="1">
                <a:tableStyleId>{18603FDC-E32A-4AB5-989C-0864C3EAD2B8}</a:tableStyleId>
              </a:tblPr>
              <a:tblGrid>
                <a:gridCol w="1539240"/>
                <a:gridCol w="1539240"/>
                <a:gridCol w="1539240"/>
                <a:gridCol w="1539240"/>
                <a:gridCol w="1539240"/>
              </a:tblGrid>
              <a:tr h="370840">
                <a:tc>
                  <a:txBody>
                    <a:bodyPr/>
                    <a:lstStyle/>
                    <a:p>
                      <a:endParaRPr lang="en-US" dirty="0"/>
                    </a:p>
                  </a:txBody>
                  <a:tcPr>
                    <a:solidFill>
                      <a:srgbClr val="762123"/>
                    </a:solidFill>
                  </a:tcPr>
                </a:tc>
                <a:tc>
                  <a:txBody>
                    <a:bodyPr/>
                    <a:lstStyle/>
                    <a:p>
                      <a:endParaRPr lang="en-US" dirty="0"/>
                    </a:p>
                  </a:txBody>
                  <a:tcPr>
                    <a:solidFill>
                      <a:srgbClr val="762123"/>
                    </a:solidFill>
                  </a:tcPr>
                </a:tc>
                <a:tc>
                  <a:txBody>
                    <a:bodyPr/>
                    <a:lstStyle/>
                    <a:p>
                      <a:endParaRPr lang="en-US" dirty="0"/>
                    </a:p>
                  </a:txBody>
                  <a:tcPr>
                    <a:solidFill>
                      <a:srgbClr val="762123"/>
                    </a:solidFill>
                  </a:tcPr>
                </a:tc>
                <a:tc>
                  <a:txBody>
                    <a:bodyPr/>
                    <a:lstStyle/>
                    <a:p>
                      <a:endParaRPr lang="en-US" dirty="0"/>
                    </a:p>
                  </a:txBody>
                  <a:tcPr>
                    <a:solidFill>
                      <a:srgbClr val="762123"/>
                    </a:solidFill>
                  </a:tcPr>
                </a:tc>
                <a:tc>
                  <a:txBody>
                    <a:bodyPr/>
                    <a:lstStyle/>
                    <a:p>
                      <a:endParaRPr lang="en-US" dirty="0"/>
                    </a:p>
                  </a:txBody>
                  <a:tcPr>
                    <a:solidFill>
                      <a:srgbClr val="762123"/>
                    </a:solidFill>
                  </a:tcPr>
                </a:tc>
              </a:tr>
              <a:tr h="370840">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r>
            </a:tbl>
          </a:graphicData>
        </a:graphic>
      </p:graphicFrame>
    </p:spTree>
    <p:extLst>
      <p:ext uri="{BB962C8B-B14F-4D97-AF65-F5344CB8AC3E}">
        <p14:creationId xmlns:p14="http://schemas.microsoft.com/office/powerpoint/2010/main" val="425887212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lstStyle/>
          <a:p>
            <a:endParaRPr lang="en-US" dirty="0"/>
          </a:p>
        </p:txBody>
      </p:sp>
      <p:sp>
        <p:nvSpPr>
          <p:cNvPr id="3" name="Text Placeholder 2"/>
          <p:cNvSpPr>
            <a:spLocks noGrp="1"/>
          </p:cNvSpPr>
          <p:nvPr>
            <p:ph type="body" sz="quarter" idx="11"/>
          </p:nvPr>
        </p:nvSpPr>
        <p:spPr/>
        <p:txBody>
          <a:bodyPr/>
          <a:lstStyle/>
          <a:p>
            <a:endParaRPr lang="en-US" dirty="0"/>
          </a:p>
        </p:txBody>
      </p:sp>
    </p:spTree>
    <p:extLst>
      <p:ext uri="{BB962C8B-B14F-4D97-AF65-F5344CB8AC3E}">
        <p14:creationId xmlns:p14="http://schemas.microsoft.com/office/powerpoint/2010/main" val="941098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lstStyle/>
          <a:p>
            <a:endParaRPr lang="en-US" dirty="0"/>
          </a:p>
        </p:txBody>
      </p:sp>
      <p:sp>
        <p:nvSpPr>
          <p:cNvPr id="3" name="Text Placeholder 2"/>
          <p:cNvSpPr>
            <a:spLocks noGrp="1"/>
          </p:cNvSpPr>
          <p:nvPr>
            <p:ph type="body" sz="quarter" idx="11"/>
          </p:nvPr>
        </p:nvSpPr>
        <p:spPr/>
        <p:txBody>
          <a:bodyPr/>
          <a:lstStyle/>
          <a:p>
            <a:endParaRPr lang="en-US" dirty="0"/>
          </a:p>
        </p:txBody>
      </p:sp>
    </p:spTree>
    <p:extLst>
      <p:ext uri="{BB962C8B-B14F-4D97-AF65-F5344CB8AC3E}">
        <p14:creationId xmlns:p14="http://schemas.microsoft.com/office/powerpoint/2010/main" val="941098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295400"/>
            <a:ext cx="7620000" cy="990600"/>
          </a:xfrm>
        </p:spPr>
        <p:txBody>
          <a:bodyPr/>
          <a:lstStyle/>
          <a:p>
            <a:endParaRPr lang="en-US" dirty="0"/>
          </a:p>
        </p:txBody>
      </p:sp>
      <p:graphicFrame>
        <p:nvGraphicFramePr>
          <p:cNvPr id="3" name="Chart Placeholder 2"/>
          <p:cNvGraphicFramePr>
            <a:graphicFrameLocks noGrp="1"/>
          </p:cNvGraphicFramePr>
          <p:nvPr>
            <p:ph type="chart" sz="quarter" idx="11"/>
            <p:extLst>
              <p:ext uri="{D42A27DB-BD31-4B8C-83A1-F6EECF244321}">
                <p14:modId xmlns:p14="http://schemas.microsoft.com/office/powerpoint/2010/main" val="3768931671"/>
              </p:ext>
            </p:extLst>
          </p:nvPr>
        </p:nvGraphicFramePr>
        <p:xfrm>
          <a:off x="457200" y="2438400"/>
          <a:ext cx="7543800" cy="38862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66783039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58501988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lstStyle/>
          <a:p>
            <a:r>
              <a:rPr lang="en-US" dirty="0" smtClean="0"/>
              <a:t>Whole </a:t>
            </a:r>
            <a:r>
              <a:rPr lang="en-US" dirty="0"/>
              <a:t>farm </a:t>
            </a:r>
            <a:r>
              <a:rPr lang="en-US" dirty="0" smtClean="0"/>
              <a:t>productivity</a:t>
            </a:r>
          </a:p>
          <a:p>
            <a:r>
              <a:rPr lang="en-US" dirty="0" smtClean="0"/>
              <a:t>Natural </a:t>
            </a:r>
            <a:r>
              <a:rPr lang="en-US" dirty="0"/>
              <a:t>resource </a:t>
            </a:r>
            <a:r>
              <a:rPr lang="en-US" dirty="0" smtClean="0"/>
              <a:t>management</a:t>
            </a:r>
          </a:p>
          <a:p>
            <a:r>
              <a:rPr lang="en-US" dirty="0" smtClean="0"/>
              <a:t>Connect </a:t>
            </a:r>
            <a:r>
              <a:rPr lang="en-US" dirty="0"/>
              <a:t>to markets &amp; input </a:t>
            </a:r>
            <a:r>
              <a:rPr lang="en-US" dirty="0" smtClean="0"/>
              <a:t>suppliers</a:t>
            </a:r>
          </a:p>
          <a:p>
            <a:r>
              <a:rPr lang="en-US" dirty="0" smtClean="0"/>
              <a:t>Nutrition </a:t>
            </a:r>
            <a:r>
              <a:rPr lang="en-US" dirty="0"/>
              <a:t>and poverty, especially women and </a:t>
            </a:r>
            <a:r>
              <a:rPr lang="en-US" dirty="0" smtClean="0"/>
              <a:t>children</a:t>
            </a:r>
          </a:p>
          <a:p>
            <a:r>
              <a:rPr lang="en-US" dirty="0" smtClean="0"/>
              <a:t>Economic </a:t>
            </a:r>
            <a:r>
              <a:rPr lang="en-US" dirty="0"/>
              <a:t>&amp; environmental resilience</a:t>
            </a:r>
          </a:p>
        </p:txBody>
      </p:sp>
      <p:sp>
        <p:nvSpPr>
          <p:cNvPr id="3" name="Text Placeholder 2"/>
          <p:cNvSpPr>
            <a:spLocks noGrp="1"/>
          </p:cNvSpPr>
          <p:nvPr>
            <p:ph type="body" sz="quarter" idx="11"/>
          </p:nvPr>
        </p:nvSpPr>
        <p:spPr/>
        <p:txBody>
          <a:bodyPr/>
          <a:lstStyle/>
          <a:p>
            <a:r>
              <a:rPr lang="en-US" dirty="0" smtClean="0"/>
              <a:t>Program outcomes</a:t>
            </a:r>
            <a:endParaRPr lang="en-US" dirty="0"/>
          </a:p>
        </p:txBody>
      </p:sp>
    </p:spTree>
    <p:extLst>
      <p:ext uri="{BB962C8B-B14F-4D97-AF65-F5344CB8AC3E}">
        <p14:creationId xmlns:p14="http://schemas.microsoft.com/office/powerpoint/2010/main" val="158673353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9600" y="1245268"/>
            <a:ext cx="7696200" cy="5478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2971800" y="1985208"/>
            <a:ext cx="1905000" cy="5334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2787304" y="5867400"/>
            <a:ext cx="2089496" cy="5334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Oval 2"/>
          <p:cNvSpPr/>
          <p:nvPr/>
        </p:nvSpPr>
        <p:spPr>
          <a:xfrm>
            <a:off x="1905000" y="3200400"/>
            <a:ext cx="1295400" cy="5334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1676400" y="4800600"/>
            <a:ext cx="1524000" cy="5334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227869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lstStyle/>
          <a:p>
            <a:r>
              <a:rPr lang="en-US" dirty="0" smtClean="0"/>
              <a:t>Increase </a:t>
            </a:r>
            <a:r>
              <a:rPr lang="en-US" dirty="0"/>
              <a:t>above- and below-ground biomass to improve soil health &amp; system productivity (e.g., fertilizer trees, legumes, N/P </a:t>
            </a:r>
            <a:r>
              <a:rPr lang="en-US" dirty="0" smtClean="0"/>
              <a:t>fertilization)</a:t>
            </a:r>
          </a:p>
          <a:p>
            <a:r>
              <a:rPr lang="en-US" dirty="0" smtClean="0"/>
              <a:t>Diversification (crop &amp; enterprise) for greater resilience, productivity, and nutrition</a:t>
            </a:r>
          </a:p>
          <a:p>
            <a:r>
              <a:rPr lang="en-US" dirty="0" smtClean="0"/>
              <a:t>Integrating </a:t>
            </a:r>
            <a:r>
              <a:rPr lang="en-US" dirty="0"/>
              <a:t>livestock and mechanization into conservation </a:t>
            </a:r>
            <a:r>
              <a:rPr lang="en-US" dirty="0" smtClean="0"/>
              <a:t>agriculture</a:t>
            </a:r>
          </a:p>
          <a:p>
            <a:r>
              <a:rPr lang="en-US" dirty="0" smtClean="0"/>
              <a:t>Improve </a:t>
            </a:r>
            <a:r>
              <a:rPr lang="en-US" dirty="0"/>
              <a:t>water productivity to reduce risk &amp; enhance investment</a:t>
            </a:r>
          </a:p>
        </p:txBody>
      </p:sp>
      <p:sp>
        <p:nvSpPr>
          <p:cNvPr id="3" name="Text Placeholder 2"/>
          <p:cNvSpPr>
            <a:spLocks noGrp="1"/>
          </p:cNvSpPr>
          <p:nvPr>
            <p:ph type="body" sz="quarter" idx="11"/>
          </p:nvPr>
        </p:nvSpPr>
        <p:spPr/>
        <p:txBody>
          <a:bodyPr/>
          <a:lstStyle/>
          <a:p>
            <a:r>
              <a:rPr lang="en-US" dirty="0" smtClean="0"/>
              <a:t>Beyond tradeoffs</a:t>
            </a:r>
            <a:endParaRPr lang="en-US" dirty="0"/>
          </a:p>
        </p:txBody>
      </p:sp>
    </p:spTree>
    <p:extLst>
      <p:ext uri="{BB962C8B-B14F-4D97-AF65-F5344CB8AC3E}">
        <p14:creationId xmlns:p14="http://schemas.microsoft.com/office/powerpoint/2010/main" val="1822798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242" name="Group 24"/>
          <p:cNvGrpSpPr>
            <a:grpSpLocks/>
          </p:cNvGrpSpPr>
          <p:nvPr/>
        </p:nvGrpSpPr>
        <p:grpSpPr bwMode="auto">
          <a:xfrm>
            <a:off x="1429778" y="2354262"/>
            <a:ext cx="7705725" cy="823912"/>
            <a:chOff x="1619672" y="1988840"/>
            <a:chExt cx="7704856" cy="822908"/>
          </a:xfrm>
        </p:grpSpPr>
        <p:sp>
          <p:nvSpPr>
            <p:cNvPr id="4" name="Chevron 3"/>
            <p:cNvSpPr/>
            <p:nvPr/>
          </p:nvSpPr>
          <p:spPr>
            <a:xfrm>
              <a:off x="3214930" y="1988840"/>
              <a:ext cx="3204801" cy="822908"/>
            </a:xfrm>
            <a:prstGeom prst="chevron">
              <a:avLst/>
            </a:prstGeom>
            <a:solidFill>
              <a:srgbClr val="FFFF00"/>
            </a:solidFill>
            <a:ln>
              <a:solidFill>
                <a:schemeClr val="tx1"/>
              </a:solidFill>
            </a:ln>
          </p:spPr>
          <p:style>
            <a:lnRef idx="2">
              <a:schemeClr val="lt1">
                <a:hueOff val="0"/>
                <a:satOff val="0"/>
                <a:lumOff val="0"/>
                <a:alphaOff val="0"/>
              </a:schemeClr>
            </a:lnRef>
            <a:fillRef idx="1">
              <a:schemeClr val="accent2">
                <a:hueOff val="1560506"/>
                <a:satOff val="-1946"/>
                <a:lumOff val="458"/>
                <a:alphaOff val="0"/>
              </a:schemeClr>
            </a:fillRef>
            <a:effectRef idx="0">
              <a:schemeClr val="accent2">
                <a:hueOff val="1560506"/>
                <a:satOff val="-1946"/>
                <a:lumOff val="458"/>
                <a:alphaOff val="0"/>
              </a:schemeClr>
            </a:effectRef>
            <a:fontRef idx="minor">
              <a:schemeClr val="lt1"/>
            </a:fontRef>
          </p:style>
        </p:sp>
        <p:sp>
          <p:nvSpPr>
            <p:cNvPr id="6" name="Chevron 5"/>
            <p:cNvSpPr/>
            <p:nvPr/>
          </p:nvSpPr>
          <p:spPr>
            <a:xfrm>
              <a:off x="5914963" y="1990425"/>
              <a:ext cx="1944469" cy="818152"/>
            </a:xfrm>
            <a:prstGeom prst="chevron">
              <a:avLst/>
            </a:prstGeom>
            <a:solidFill>
              <a:srgbClr val="FFFF00"/>
            </a:solidFill>
            <a:ln>
              <a:solidFill>
                <a:schemeClr val="tx1"/>
              </a:solidFill>
            </a:ln>
          </p:spPr>
          <p:style>
            <a:lnRef idx="2">
              <a:schemeClr val="lt1">
                <a:hueOff val="0"/>
                <a:satOff val="0"/>
                <a:lumOff val="0"/>
                <a:alphaOff val="0"/>
              </a:schemeClr>
            </a:lnRef>
            <a:fillRef idx="1">
              <a:schemeClr val="accent2">
                <a:hueOff val="3121013"/>
                <a:satOff val="-3893"/>
                <a:lumOff val="915"/>
                <a:alphaOff val="0"/>
              </a:schemeClr>
            </a:fillRef>
            <a:effectRef idx="0">
              <a:schemeClr val="accent2">
                <a:hueOff val="3121013"/>
                <a:satOff val="-3893"/>
                <a:lumOff val="915"/>
                <a:alphaOff val="0"/>
              </a:schemeClr>
            </a:effectRef>
            <a:fontRef idx="minor">
              <a:schemeClr val="lt1"/>
            </a:fontRef>
          </p:style>
        </p:sp>
        <p:sp>
          <p:nvSpPr>
            <p:cNvPr id="8" name="Chevron 5"/>
            <p:cNvSpPr/>
            <p:nvPr/>
          </p:nvSpPr>
          <p:spPr>
            <a:xfrm>
              <a:off x="7453077" y="1988840"/>
              <a:ext cx="1871451" cy="822908"/>
            </a:xfrm>
            <a:prstGeom prst="chevron">
              <a:avLst/>
            </a:prstGeom>
            <a:solidFill>
              <a:srgbClr val="FFFF00"/>
            </a:solidFill>
            <a:ln>
              <a:solidFill>
                <a:schemeClr val="tx1"/>
              </a:solidFill>
            </a:ln>
          </p:spPr>
          <p:style>
            <a:lnRef idx="2">
              <a:schemeClr val="lt1">
                <a:hueOff val="0"/>
                <a:satOff val="0"/>
                <a:lumOff val="0"/>
                <a:alphaOff val="0"/>
              </a:schemeClr>
            </a:lnRef>
            <a:fillRef idx="1">
              <a:schemeClr val="accent2">
                <a:hueOff val="4681519"/>
                <a:satOff val="-5839"/>
                <a:lumOff val="1373"/>
                <a:alphaOff val="0"/>
              </a:schemeClr>
            </a:fillRef>
            <a:effectRef idx="0">
              <a:schemeClr val="accent2">
                <a:hueOff val="4681519"/>
                <a:satOff val="-5839"/>
                <a:lumOff val="1373"/>
                <a:alphaOff val="0"/>
              </a:schemeClr>
            </a:effectRef>
            <a:fontRef idx="minor">
              <a:schemeClr val="lt1"/>
            </a:fontRef>
          </p:style>
        </p:sp>
        <p:sp>
          <p:nvSpPr>
            <p:cNvPr id="10" name="Pentagon 9"/>
            <p:cNvSpPr/>
            <p:nvPr/>
          </p:nvSpPr>
          <p:spPr>
            <a:xfrm>
              <a:off x="1619672" y="1990425"/>
              <a:ext cx="2071454" cy="818152"/>
            </a:xfrm>
            <a:prstGeom prst="homePlate">
              <a:avLst/>
            </a:prstGeom>
            <a:solidFill>
              <a:srgbClr val="FFFF00"/>
            </a:solidFill>
            <a:ln w="38100">
              <a:solidFill>
                <a:schemeClr val="tx1"/>
              </a:solid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grpSp>
      <p:sp>
        <p:nvSpPr>
          <p:cNvPr id="10243" name="TextBox 23"/>
          <p:cNvSpPr txBox="1">
            <a:spLocks noChangeArrowheads="1"/>
          </p:cNvSpPr>
          <p:nvPr/>
        </p:nvSpPr>
        <p:spPr bwMode="auto">
          <a:xfrm>
            <a:off x="74053" y="2498724"/>
            <a:ext cx="140335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fontAlgn="base" hangingPunct="1">
              <a:spcBef>
                <a:spcPct val="0"/>
              </a:spcBef>
              <a:spcAft>
                <a:spcPct val="0"/>
              </a:spcAft>
            </a:pPr>
            <a:r>
              <a:rPr lang="en-US" sz="2000" dirty="0">
                <a:solidFill>
                  <a:prstClr val="black"/>
                </a:solidFill>
                <a:cs typeface="Arial" charset="0"/>
              </a:rPr>
              <a:t>Maize</a:t>
            </a:r>
          </a:p>
        </p:txBody>
      </p:sp>
      <p:grpSp>
        <p:nvGrpSpPr>
          <p:cNvPr id="3" name="Group 25"/>
          <p:cNvGrpSpPr/>
          <p:nvPr/>
        </p:nvGrpSpPr>
        <p:grpSpPr>
          <a:xfrm>
            <a:off x="1439144" y="3260017"/>
            <a:ext cx="7704856" cy="822908"/>
            <a:chOff x="1619672" y="1988840"/>
            <a:chExt cx="7704856" cy="822908"/>
          </a:xfrm>
          <a:solidFill>
            <a:srgbClr val="92D050"/>
          </a:solidFill>
        </p:grpSpPr>
        <p:sp>
          <p:nvSpPr>
            <p:cNvPr id="27" name="Chevron 26"/>
            <p:cNvSpPr/>
            <p:nvPr/>
          </p:nvSpPr>
          <p:spPr>
            <a:xfrm>
              <a:off x="3214756" y="1988840"/>
              <a:ext cx="3204742" cy="822905"/>
            </a:xfrm>
            <a:prstGeom prst="chevron">
              <a:avLst/>
            </a:prstGeom>
            <a:grpFill/>
            <a:ln>
              <a:solidFill>
                <a:schemeClr val="tx1"/>
              </a:solidFill>
            </a:ln>
          </p:spPr>
          <p:style>
            <a:lnRef idx="2">
              <a:schemeClr val="lt1">
                <a:hueOff val="0"/>
                <a:satOff val="0"/>
                <a:lumOff val="0"/>
                <a:alphaOff val="0"/>
              </a:schemeClr>
            </a:lnRef>
            <a:fillRef idx="1">
              <a:schemeClr val="accent2">
                <a:hueOff val="1560506"/>
                <a:satOff val="-1946"/>
                <a:lumOff val="458"/>
                <a:alphaOff val="0"/>
              </a:schemeClr>
            </a:fillRef>
            <a:effectRef idx="0">
              <a:schemeClr val="accent2">
                <a:hueOff val="1560506"/>
                <a:satOff val="-1946"/>
                <a:lumOff val="458"/>
                <a:alphaOff val="0"/>
              </a:schemeClr>
            </a:effectRef>
            <a:fontRef idx="minor">
              <a:schemeClr val="lt1"/>
            </a:fontRef>
          </p:style>
        </p:sp>
        <p:sp>
          <p:nvSpPr>
            <p:cNvPr id="29" name="Chevron 28"/>
            <p:cNvSpPr/>
            <p:nvPr/>
          </p:nvSpPr>
          <p:spPr>
            <a:xfrm>
              <a:off x="5915442" y="1990423"/>
              <a:ext cx="1944216" cy="818159"/>
            </a:xfrm>
            <a:prstGeom prst="chevron">
              <a:avLst/>
            </a:prstGeom>
            <a:grpFill/>
            <a:ln>
              <a:solidFill>
                <a:schemeClr val="tx1"/>
              </a:solidFill>
            </a:ln>
          </p:spPr>
          <p:style>
            <a:lnRef idx="2">
              <a:schemeClr val="lt1">
                <a:hueOff val="0"/>
                <a:satOff val="0"/>
                <a:lumOff val="0"/>
                <a:alphaOff val="0"/>
              </a:schemeClr>
            </a:lnRef>
            <a:fillRef idx="1">
              <a:schemeClr val="accent2">
                <a:hueOff val="3121013"/>
                <a:satOff val="-3893"/>
                <a:lumOff val="915"/>
                <a:alphaOff val="0"/>
              </a:schemeClr>
            </a:fillRef>
            <a:effectRef idx="0">
              <a:schemeClr val="accent2">
                <a:hueOff val="3121013"/>
                <a:satOff val="-3893"/>
                <a:lumOff val="915"/>
                <a:alphaOff val="0"/>
              </a:schemeClr>
            </a:effectRef>
            <a:fontRef idx="minor">
              <a:schemeClr val="lt1"/>
            </a:fontRef>
          </p:style>
        </p:sp>
        <p:sp>
          <p:nvSpPr>
            <p:cNvPr id="31" name="Chevron 5"/>
            <p:cNvSpPr/>
            <p:nvPr/>
          </p:nvSpPr>
          <p:spPr>
            <a:xfrm>
              <a:off x="7452320" y="1988840"/>
              <a:ext cx="1872208" cy="822908"/>
            </a:xfrm>
            <a:prstGeom prst="chevron">
              <a:avLst/>
            </a:prstGeom>
            <a:grpFill/>
            <a:ln>
              <a:solidFill>
                <a:schemeClr val="tx1"/>
              </a:solidFill>
            </a:ln>
          </p:spPr>
          <p:style>
            <a:lnRef idx="2">
              <a:schemeClr val="lt1">
                <a:hueOff val="0"/>
                <a:satOff val="0"/>
                <a:lumOff val="0"/>
                <a:alphaOff val="0"/>
              </a:schemeClr>
            </a:lnRef>
            <a:fillRef idx="1">
              <a:schemeClr val="accent2">
                <a:hueOff val="4681519"/>
                <a:satOff val="-5839"/>
                <a:lumOff val="1373"/>
                <a:alphaOff val="0"/>
              </a:schemeClr>
            </a:fillRef>
            <a:effectRef idx="0">
              <a:schemeClr val="accent2">
                <a:hueOff val="4681519"/>
                <a:satOff val="-5839"/>
                <a:lumOff val="1373"/>
                <a:alphaOff val="0"/>
              </a:schemeClr>
            </a:effectRef>
            <a:fontRef idx="minor">
              <a:schemeClr val="lt1"/>
            </a:fontRef>
          </p:style>
        </p:sp>
        <p:sp>
          <p:nvSpPr>
            <p:cNvPr id="33" name="Pentagon 32"/>
            <p:cNvSpPr/>
            <p:nvPr/>
          </p:nvSpPr>
          <p:spPr>
            <a:xfrm>
              <a:off x="1619672" y="1990423"/>
              <a:ext cx="2071196" cy="818159"/>
            </a:xfrm>
            <a:prstGeom prst="homePlate">
              <a:avLst/>
            </a:prstGeom>
            <a:grpFill/>
            <a:ln w="38100">
              <a:solidFill>
                <a:schemeClr val="tx1"/>
              </a:solid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grpSp>
      <p:sp>
        <p:nvSpPr>
          <p:cNvPr id="10245" name="TextBox 34"/>
          <p:cNvSpPr txBox="1">
            <a:spLocks noChangeArrowheads="1"/>
          </p:cNvSpPr>
          <p:nvPr/>
        </p:nvSpPr>
        <p:spPr bwMode="auto">
          <a:xfrm>
            <a:off x="-291072" y="3421062"/>
            <a:ext cx="178752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fontAlgn="base" hangingPunct="1">
              <a:spcBef>
                <a:spcPct val="0"/>
              </a:spcBef>
              <a:spcAft>
                <a:spcPct val="0"/>
              </a:spcAft>
            </a:pPr>
            <a:r>
              <a:rPr lang="en-US" sz="2000" dirty="0">
                <a:solidFill>
                  <a:prstClr val="black"/>
                </a:solidFill>
                <a:cs typeface="Arial" charset="0"/>
              </a:rPr>
              <a:t>Horticulture</a:t>
            </a:r>
          </a:p>
        </p:txBody>
      </p:sp>
      <p:grpSp>
        <p:nvGrpSpPr>
          <p:cNvPr id="5" name="Group 35"/>
          <p:cNvGrpSpPr/>
          <p:nvPr/>
        </p:nvGrpSpPr>
        <p:grpSpPr>
          <a:xfrm>
            <a:off x="1430200" y="4173533"/>
            <a:ext cx="7704856" cy="822908"/>
            <a:chOff x="1619672" y="1988840"/>
            <a:chExt cx="7704856" cy="822908"/>
          </a:xfrm>
          <a:solidFill>
            <a:schemeClr val="bg2">
              <a:lumMod val="50000"/>
            </a:schemeClr>
          </a:solidFill>
        </p:grpSpPr>
        <p:sp>
          <p:nvSpPr>
            <p:cNvPr id="37" name="Chevron 36"/>
            <p:cNvSpPr/>
            <p:nvPr/>
          </p:nvSpPr>
          <p:spPr>
            <a:xfrm>
              <a:off x="3214756" y="1988840"/>
              <a:ext cx="3204742" cy="822905"/>
            </a:xfrm>
            <a:prstGeom prst="chevron">
              <a:avLst/>
            </a:prstGeom>
            <a:grpFill/>
            <a:ln>
              <a:solidFill>
                <a:schemeClr val="tx1"/>
              </a:solidFill>
            </a:ln>
          </p:spPr>
          <p:style>
            <a:lnRef idx="2">
              <a:schemeClr val="lt1">
                <a:hueOff val="0"/>
                <a:satOff val="0"/>
                <a:lumOff val="0"/>
                <a:alphaOff val="0"/>
              </a:schemeClr>
            </a:lnRef>
            <a:fillRef idx="1">
              <a:schemeClr val="accent2">
                <a:hueOff val="1560506"/>
                <a:satOff val="-1946"/>
                <a:lumOff val="458"/>
                <a:alphaOff val="0"/>
              </a:schemeClr>
            </a:fillRef>
            <a:effectRef idx="0">
              <a:schemeClr val="accent2">
                <a:hueOff val="1560506"/>
                <a:satOff val="-1946"/>
                <a:lumOff val="458"/>
                <a:alphaOff val="0"/>
              </a:schemeClr>
            </a:effectRef>
            <a:fontRef idx="minor">
              <a:schemeClr val="lt1"/>
            </a:fontRef>
          </p:style>
        </p:sp>
        <p:sp>
          <p:nvSpPr>
            <p:cNvPr id="39" name="Chevron 38"/>
            <p:cNvSpPr/>
            <p:nvPr/>
          </p:nvSpPr>
          <p:spPr>
            <a:xfrm>
              <a:off x="5915442" y="1990423"/>
              <a:ext cx="1944216" cy="818159"/>
            </a:xfrm>
            <a:prstGeom prst="chevron">
              <a:avLst/>
            </a:prstGeom>
            <a:grpFill/>
            <a:ln>
              <a:solidFill>
                <a:schemeClr val="tx1"/>
              </a:solidFill>
            </a:ln>
          </p:spPr>
          <p:style>
            <a:lnRef idx="2">
              <a:schemeClr val="lt1">
                <a:hueOff val="0"/>
                <a:satOff val="0"/>
                <a:lumOff val="0"/>
                <a:alphaOff val="0"/>
              </a:schemeClr>
            </a:lnRef>
            <a:fillRef idx="1">
              <a:schemeClr val="accent2">
                <a:hueOff val="3121013"/>
                <a:satOff val="-3893"/>
                <a:lumOff val="915"/>
                <a:alphaOff val="0"/>
              </a:schemeClr>
            </a:fillRef>
            <a:effectRef idx="0">
              <a:schemeClr val="accent2">
                <a:hueOff val="3121013"/>
                <a:satOff val="-3893"/>
                <a:lumOff val="915"/>
                <a:alphaOff val="0"/>
              </a:schemeClr>
            </a:effectRef>
            <a:fontRef idx="minor">
              <a:schemeClr val="lt1"/>
            </a:fontRef>
          </p:style>
        </p:sp>
        <p:sp>
          <p:nvSpPr>
            <p:cNvPr id="41" name="Chevron 5"/>
            <p:cNvSpPr/>
            <p:nvPr/>
          </p:nvSpPr>
          <p:spPr>
            <a:xfrm>
              <a:off x="7452320" y="1988840"/>
              <a:ext cx="1872208" cy="822908"/>
            </a:xfrm>
            <a:prstGeom prst="chevron">
              <a:avLst/>
            </a:prstGeom>
            <a:grpFill/>
            <a:ln>
              <a:solidFill>
                <a:schemeClr val="tx1"/>
              </a:solidFill>
            </a:ln>
          </p:spPr>
          <p:style>
            <a:lnRef idx="2">
              <a:schemeClr val="lt1">
                <a:hueOff val="0"/>
                <a:satOff val="0"/>
                <a:lumOff val="0"/>
                <a:alphaOff val="0"/>
              </a:schemeClr>
            </a:lnRef>
            <a:fillRef idx="1">
              <a:schemeClr val="accent2">
                <a:hueOff val="4681519"/>
                <a:satOff val="-5839"/>
                <a:lumOff val="1373"/>
                <a:alphaOff val="0"/>
              </a:schemeClr>
            </a:fillRef>
            <a:effectRef idx="0">
              <a:schemeClr val="accent2">
                <a:hueOff val="4681519"/>
                <a:satOff val="-5839"/>
                <a:lumOff val="1373"/>
                <a:alphaOff val="0"/>
              </a:schemeClr>
            </a:effectRef>
            <a:fontRef idx="minor">
              <a:schemeClr val="lt1"/>
            </a:fontRef>
          </p:style>
        </p:sp>
        <p:sp>
          <p:nvSpPr>
            <p:cNvPr id="43" name="Pentagon 42"/>
            <p:cNvSpPr/>
            <p:nvPr/>
          </p:nvSpPr>
          <p:spPr>
            <a:xfrm>
              <a:off x="1619672" y="1990423"/>
              <a:ext cx="2071196" cy="818159"/>
            </a:xfrm>
            <a:prstGeom prst="homePlate">
              <a:avLst/>
            </a:prstGeom>
            <a:grpFill/>
            <a:ln w="38100">
              <a:solidFill>
                <a:schemeClr val="tx1"/>
              </a:solid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grpSp>
      <p:sp>
        <p:nvSpPr>
          <p:cNvPr id="10247" name="TextBox 44"/>
          <p:cNvSpPr txBox="1">
            <a:spLocks noChangeArrowheads="1"/>
          </p:cNvSpPr>
          <p:nvPr/>
        </p:nvSpPr>
        <p:spPr bwMode="auto">
          <a:xfrm>
            <a:off x="-141847" y="4341812"/>
            <a:ext cx="16144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fontAlgn="base" hangingPunct="1">
              <a:spcBef>
                <a:spcPct val="0"/>
              </a:spcBef>
              <a:spcAft>
                <a:spcPct val="0"/>
              </a:spcAft>
            </a:pPr>
            <a:r>
              <a:rPr lang="en-US" sz="2000">
                <a:solidFill>
                  <a:prstClr val="black"/>
                </a:solidFill>
                <a:cs typeface="Arial" charset="0"/>
              </a:rPr>
              <a:t>Livestock</a:t>
            </a:r>
          </a:p>
        </p:txBody>
      </p:sp>
      <p:grpSp>
        <p:nvGrpSpPr>
          <p:cNvPr id="7" name="Group 45"/>
          <p:cNvGrpSpPr/>
          <p:nvPr/>
        </p:nvGrpSpPr>
        <p:grpSpPr>
          <a:xfrm>
            <a:off x="1430200" y="5132225"/>
            <a:ext cx="7704856" cy="822908"/>
            <a:chOff x="1619672" y="1988840"/>
            <a:chExt cx="7704856" cy="822908"/>
          </a:xfrm>
          <a:solidFill>
            <a:schemeClr val="tx2">
              <a:lumMod val="60000"/>
              <a:lumOff val="40000"/>
            </a:schemeClr>
          </a:solidFill>
        </p:grpSpPr>
        <p:sp>
          <p:nvSpPr>
            <p:cNvPr id="47" name="Chevron 46"/>
            <p:cNvSpPr/>
            <p:nvPr/>
          </p:nvSpPr>
          <p:spPr>
            <a:xfrm>
              <a:off x="3214756" y="1988840"/>
              <a:ext cx="3204742" cy="822905"/>
            </a:xfrm>
            <a:prstGeom prst="chevron">
              <a:avLst/>
            </a:prstGeom>
            <a:grpFill/>
            <a:ln>
              <a:solidFill>
                <a:schemeClr val="tx1"/>
              </a:solidFill>
            </a:ln>
          </p:spPr>
          <p:style>
            <a:lnRef idx="2">
              <a:schemeClr val="lt1">
                <a:hueOff val="0"/>
                <a:satOff val="0"/>
                <a:lumOff val="0"/>
                <a:alphaOff val="0"/>
              </a:schemeClr>
            </a:lnRef>
            <a:fillRef idx="1">
              <a:schemeClr val="accent2">
                <a:hueOff val="1560506"/>
                <a:satOff val="-1946"/>
                <a:lumOff val="458"/>
                <a:alphaOff val="0"/>
              </a:schemeClr>
            </a:fillRef>
            <a:effectRef idx="0">
              <a:schemeClr val="accent2">
                <a:hueOff val="1560506"/>
                <a:satOff val="-1946"/>
                <a:lumOff val="458"/>
                <a:alphaOff val="0"/>
              </a:schemeClr>
            </a:effectRef>
            <a:fontRef idx="minor">
              <a:schemeClr val="lt1"/>
            </a:fontRef>
          </p:style>
        </p:sp>
        <p:sp>
          <p:nvSpPr>
            <p:cNvPr id="49" name="Chevron 48"/>
            <p:cNvSpPr/>
            <p:nvPr/>
          </p:nvSpPr>
          <p:spPr>
            <a:xfrm>
              <a:off x="5915442" y="1990423"/>
              <a:ext cx="1944216" cy="818159"/>
            </a:xfrm>
            <a:prstGeom prst="chevron">
              <a:avLst/>
            </a:prstGeom>
            <a:grpFill/>
            <a:ln>
              <a:solidFill>
                <a:schemeClr val="tx1"/>
              </a:solidFill>
            </a:ln>
          </p:spPr>
          <p:style>
            <a:lnRef idx="2">
              <a:schemeClr val="lt1">
                <a:hueOff val="0"/>
                <a:satOff val="0"/>
                <a:lumOff val="0"/>
                <a:alphaOff val="0"/>
              </a:schemeClr>
            </a:lnRef>
            <a:fillRef idx="1">
              <a:schemeClr val="accent2">
                <a:hueOff val="3121013"/>
                <a:satOff val="-3893"/>
                <a:lumOff val="915"/>
                <a:alphaOff val="0"/>
              </a:schemeClr>
            </a:fillRef>
            <a:effectRef idx="0">
              <a:schemeClr val="accent2">
                <a:hueOff val="3121013"/>
                <a:satOff val="-3893"/>
                <a:lumOff val="915"/>
                <a:alphaOff val="0"/>
              </a:schemeClr>
            </a:effectRef>
            <a:fontRef idx="minor">
              <a:schemeClr val="lt1"/>
            </a:fontRef>
          </p:style>
        </p:sp>
        <p:sp>
          <p:nvSpPr>
            <p:cNvPr id="51" name="Chevron 5"/>
            <p:cNvSpPr/>
            <p:nvPr/>
          </p:nvSpPr>
          <p:spPr>
            <a:xfrm>
              <a:off x="7452320" y="1988840"/>
              <a:ext cx="1872208" cy="822908"/>
            </a:xfrm>
            <a:prstGeom prst="chevron">
              <a:avLst/>
            </a:prstGeom>
            <a:grpFill/>
            <a:ln>
              <a:solidFill>
                <a:schemeClr val="tx1"/>
              </a:solidFill>
            </a:ln>
          </p:spPr>
          <p:style>
            <a:lnRef idx="2">
              <a:schemeClr val="lt1">
                <a:hueOff val="0"/>
                <a:satOff val="0"/>
                <a:lumOff val="0"/>
                <a:alphaOff val="0"/>
              </a:schemeClr>
            </a:lnRef>
            <a:fillRef idx="1">
              <a:schemeClr val="accent2">
                <a:hueOff val="4681519"/>
                <a:satOff val="-5839"/>
                <a:lumOff val="1373"/>
                <a:alphaOff val="0"/>
              </a:schemeClr>
            </a:fillRef>
            <a:effectRef idx="0">
              <a:schemeClr val="accent2">
                <a:hueOff val="4681519"/>
                <a:satOff val="-5839"/>
                <a:lumOff val="1373"/>
                <a:alphaOff val="0"/>
              </a:schemeClr>
            </a:effectRef>
            <a:fontRef idx="minor">
              <a:schemeClr val="lt1"/>
            </a:fontRef>
          </p:style>
        </p:sp>
        <p:sp>
          <p:nvSpPr>
            <p:cNvPr id="53" name="Pentagon 52"/>
            <p:cNvSpPr/>
            <p:nvPr/>
          </p:nvSpPr>
          <p:spPr>
            <a:xfrm>
              <a:off x="1619672" y="1990423"/>
              <a:ext cx="2071196" cy="821325"/>
            </a:xfrm>
            <a:prstGeom prst="homePlate">
              <a:avLst/>
            </a:prstGeom>
            <a:grpFill/>
            <a:ln w="38100">
              <a:solidFill>
                <a:schemeClr val="tx1"/>
              </a:solid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grpSp>
      <p:sp>
        <p:nvSpPr>
          <p:cNvPr id="10249" name="TextBox 54"/>
          <p:cNvSpPr txBox="1">
            <a:spLocks noChangeArrowheads="1"/>
          </p:cNvSpPr>
          <p:nvPr/>
        </p:nvSpPr>
        <p:spPr bwMode="auto">
          <a:xfrm>
            <a:off x="-122797" y="5235574"/>
            <a:ext cx="16144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fontAlgn="base" hangingPunct="1">
              <a:spcBef>
                <a:spcPct val="0"/>
              </a:spcBef>
              <a:spcAft>
                <a:spcPct val="0"/>
              </a:spcAft>
            </a:pPr>
            <a:r>
              <a:rPr lang="en-US" sz="2000">
                <a:solidFill>
                  <a:prstClr val="black"/>
                </a:solidFill>
                <a:cs typeface="Arial" charset="0"/>
              </a:rPr>
              <a:t>Legumes</a:t>
            </a:r>
          </a:p>
        </p:txBody>
      </p:sp>
      <p:sp>
        <p:nvSpPr>
          <p:cNvPr id="2" name="TextBox 1"/>
          <p:cNvSpPr txBox="1"/>
          <p:nvPr/>
        </p:nvSpPr>
        <p:spPr>
          <a:xfrm>
            <a:off x="1676400" y="2498724"/>
            <a:ext cx="1348816" cy="461665"/>
          </a:xfrm>
          <a:prstGeom prst="rect">
            <a:avLst/>
          </a:prstGeom>
          <a:noFill/>
        </p:spPr>
        <p:txBody>
          <a:bodyPr wrap="square" rtlCol="0">
            <a:spAutoFit/>
          </a:bodyPr>
          <a:lstStyle/>
          <a:p>
            <a:r>
              <a:rPr lang="en-US" sz="2400" dirty="0" smtClean="0"/>
              <a:t>Inputs</a:t>
            </a:r>
            <a:endParaRPr lang="en-US" sz="2400" dirty="0"/>
          </a:p>
        </p:txBody>
      </p:sp>
      <p:sp>
        <p:nvSpPr>
          <p:cNvPr id="70" name="TextBox 69"/>
          <p:cNvSpPr txBox="1"/>
          <p:nvPr/>
        </p:nvSpPr>
        <p:spPr>
          <a:xfrm>
            <a:off x="3886200" y="2514600"/>
            <a:ext cx="1653616" cy="461665"/>
          </a:xfrm>
          <a:prstGeom prst="rect">
            <a:avLst/>
          </a:prstGeom>
          <a:noFill/>
        </p:spPr>
        <p:txBody>
          <a:bodyPr wrap="square" rtlCol="0">
            <a:spAutoFit/>
          </a:bodyPr>
          <a:lstStyle/>
          <a:p>
            <a:r>
              <a:rPr lang="en-US" sz="2400" dirty="0" smtClean="0"/>
              <a:t>Production</a:t>
            </a:r>
            <a:endParaRPr lang="en-US" sz="2400" dirty="0"/>
          </a:p>
        </p:txBody>
      </p:sp>
      <p:sp>
        <p:nvSpPr>
          <p:cNvPr id="71" name="TextBox 70"/>
          <p:cNvSpPr txBox="1"/>
          <p:nvPr/>
        </p:nvSpPr>
        <p:spPr>
          <a:xfrm>
            <a:off x="6059654" y="2510135"/>
            <a:ext cx="1636546" cy="461665"/>
          </a:xfrm>
          <a:prstGeom prst="rect">
            <a:avLst/>
          </a:prstGeom>
          <a:noFill/>
        </p:spPr>
        <p:txBody>
          <a:bodyPr wrap="square" rtlCol="0">
            <a:spAutoFit/>
          </a:bodyPr>
          <a:lstStyle/>
          <a:p>
            <a:r>
              <a:rPr lang="en-US" sz="2400" dirty="0" smtClean="0"/>
              <a:t>Processing</a:t>
            </a:r>
            <a:endParaRPr lang="en-US" sz="2400" dirty="0"/>
          </a:p>
        </p:txBody>
      </p:sp>
      <p:sp>
        <p:nvSpPr>
          <p:cNvPr id="72" name="TextBox 71"/>
          <p:cNvSpPr txBox="1"/>
          <p:nvPr/>
        </p:nvSpPr>
        <p:spPr>
          <a:xfrm>
            <a:off x="7659854" y="2514600"/>
            <a:ext cx="1636546" cy="461665"/>
          </a:xfrm>
          <a:prstGeom prst="rect">
            <a:avLst/>
          </a:prstGeom>
          <a:noFill/>
        </p:spPr>
        <p:txBody>
          <a:bodyPr wrap="square" rtlCol="0">
            <a:spAutoFit/>
          </a:bodyPr>
          <a:lstStyle/>
          <a:p>
            <a:r>
              <a:rPr lang="en-US" sz="2400" dirty="0" smtClean="0"/>
              <a:t>Markets</a:t>
            </a:r>
            <a:endParaRPr lang="en-US" sz="2400" dirty="0"/>
          </a:p>
        </p:txBody>
      </p:sp>
      <p:sp>
        <p:nvSpPr>
          <p:cNvPr id="32" name="Title 1"/>
          <p:cNvSpPr txBox="1">
            <a:spLocks/>
          </p:cNvSpPr>
          <p:nvPr/>
        </p:nvSpPr>
        <p:spPr>
          <a:xfrm>
            <a:off x="611560" y="1268760"/>
            <a:ext cx="7620000" cy="914400"/>
          </a:xfrm>
          <a:prstGeom prst="rect">
            <a:avLst/>
          </a:prstGeom>
        </p:spPr>
        <p:txBody>
          <a:bodyPr/>
          <a:lstStyle/>
          <a:p>
            <a:pPr fontAlgn="auto">
              <a:spcAft>
                <a:spcPts val="0"/>
              </a:spcAft>
              <a:defRPr/>
            </a:pPr>
            <a:r>
              <a:rPr lang="en-GB" sz="4400" dirty="0" smtClean="0"/>
              <a:t>Value chain context</a:t>
            </a:r>
            <a:endParaRPr lang="en-US" sz="4400" spc="-100" dirty="0">
              <a:solidFill>
                <a:schemeClr val="tx2"/>
              </a:solidFill>
              <a:ea typeface="+mj-ea"/>
              <a:cs typeface="+mj-cs"/>
            </a:endParaRPr>
          </a:p>
        </p:txBody>
      </p:sp>
    </p:spTree>
    <p:extLst>
      <p:ext uri="{BB962C8B-B14F-4D97-AF65-F5344CB8AC3E}">
        <p14:creationId xmlns:p14="http://schemas.microsoft.com/office/powerpoint/2010/main" val="381266217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242" name="Group 24"/>
          <p:cNvGrpSpPr>
            <a:grpSpLocks/>
          </p:cNvGrpSpPr>
          <p:nvPr/>
        </p:nvGrpSpPr>
        <p:grpSpPr bwMode="auto">
          <a:xfrm>
            <a:off x="1429778" y="2354262"/>
            <a:ext cx="7705725" cy="823912"/>
            <a:chOff x="1619672" y="1988840"/>
            <a:chExt cx="7704856" cy="822908"/>
          </a:xfrm>
        </p:grpSpPr>
        <p:sp>
          <p:nvSpPr>
            <p:cNvPr id="4" name="Chevron 3"/>
            <p:cNvSpPr/>
            <p:nvPr/>
          </p:nvSpPr>
          <p:spPr>
            <a:xfrm>
              <a:off x="3214930" y="1988840"/>
              <a:ext cx="3204801" cy="822908"/>
            </a:xfrm>
            <a:prstGeom prst="chevron">
              <a:avLst/>
            </a:prstGeom>
            <a:solidFill>
              <a:srgbClr val="FFFF00"/>
            </a:solidFill>
            <a:ln>
              <a:solidFill>
                <a:schemeClr val="tx1"/>
              </a:solidFill>
            </a:ln>
          </p:spPr>
          <p:style>
            <a:lnRef idx="2">
              <a:schemeClr val="lt1">
                <a:hueOff val="0"/>
                <a:satOff val="0"/>
                <a:lumOff val="0"/>
                <a:alphaOff val="0"/>
              </a:schemeClr>
            </a:lnRef>
            <a:fillRef idx="1">
              <a:schemeClr val="accent2">
                <a:hueOff val="1560506"/>
                <a:satOff val="-1946"/>
                <a:lumOff val="458"/>
                <a:alphaOff val="0"/>
              </a:schemeClr>
            </a:fillRef>
            <a:effectRef idx="0">
              <a:schemeClr val="accent2">
                <a:hueOff val="1560506"/>
                <a:satOff val="-1946"/>
                <a:lumOff val="458"/>
                <a:alphaOff val="0"/>
              </a:schemeClr>
            </a:effectRef>
            <a:fontRef idx="minor">
              <a:schemeClr val="lt1"/>
            </a:fontRef>
          </p:style>
        </p:sp>
        <p:sp>
          <p:nvSpPr>
            <p:cNvPr id="6" name="Chevron 5"/>
            <p:cNvSpPr/>
            <p:nvPr/>
          </p:nvSpPr>
          <p:spPr>
            <a:xfrm>
              <a:off x="5914963" y="1990425"/>
              <a:ext cx="1944469" cy="818152"/>
            </a:xfrm>
            <a:prstGeom prst="chevron">
              <a:avLst/>
            </a:prstGeom>
            <a:solidFill>
              <a:srgbClr val="FFFF00"/>
            </a:solidFill>
            <a:ln>
              <a:solidFill>
                <a:schemeClr val="tx1"/>
              </a:solidFill>
            </a:ln>
          </p:spPr>
          <p:style>
            <a:lnRef idx="2">
              <a:schemeClr val="lt1">
                <a:hueOff val="0"/>
                <a:satOff val="0"/>
                <a:lumOff val="0"/>
                <a:alphaOff val="0"/>
              </a:schemeClr>
            </a:lnRef>
            <a:fillRef idx="1">
              <a:schemeClr val="accent2">
                <a:hueOff val="3121013"/>
                <a:satOff val="-3893"/>
                <a:lumOff val="915"/>
                <a:alphaOff val="0"/>
              </a:schemeClr>
            </a:fillRef>
            <a:effectRef idx="0">
              <a:schemeClr val="accent2">
                <a:hueOff val="3121013"/>
                <a:satOff val="-3893"/>
                <a:lumOff val="915"/>
                <a:alphaOff val="0"/>
              </a:schemeClr>
            </a:effectRef>
            <a:fontRef idx="minor">
              <a:schemeClr val="lt1"/>
            </a:fontRef>
          </p:style>
        </p:sp>
        <p:sp>
          <p:nvSpPr>
            <p:cNvPr id="8" name="Chevron 5"/>
            <p:cNvSpPr/>
            <p:nvPr/>
          </p:nvSpPr>
          <p:spPr>
            <a:xfrm>
              <a:off x="7453077" y="1988840"/>
              <a:ext cx="1871451" cy="822908"/>
            </a:xfrm>
            <a:prstGeom prst="chevron">
              <a:avLst/>
            </a:prstGeom>
            <a:solidFill>
              <a:srgbClr val="FFFF00"/>
            </a:solidFill>
            <a:ln>
              <a:solidFill>
                <a:schemeClr val="tx1"/>
              </a:solidFill>
            </a:ln>
          </p:spPr>
          <p:style>
            <a:lnRef idx="2">
              <a:schemeClr val="lt1">
                <a:hueOff val="0"/>
                <a:satOff val="0"/>
                <a:lumOff val="0"/>
                <a:alphaOff val="0"/>
              </a:schemeClr>
            </a:lnRef>
            <a:fillRef idx="1">
              <a:schemeClr val="accent2">
                <a:hueOff val="4681519"/>
                <a:satOff val="-5839"/>
                <a:lumOff val="1373"/>
                <a:alphaOff val="0"/>
              </a:schemeClr>
            </a:fillRef>
            <a:effectRef idx="0">
              <a:schemeClr val="accent2">
                <a:hueOff val="4681519"/>
                <a:satOff val="-5839"/>
                <a:lumOff val="1373"/>
                <a:alphaOff val="0"/>
              </a:schemeClr>
            </a:effectRef>
            <a:fontRef idx="minor">
              <a:schemeClr val="lt1"/>
            </a:fontRef>
          </p:style>
        </p:sp>
        <p:sp>
          <p:nvSpPr>
            <p:cNvPr id="10" name="Pentagon 9"/>
            <p:cNvSpPr/>
            <p:nvPr/>
          </p:nvSpPr>
          <p:spPr>
            <a:xfrm>
              <a:off x="1619672" y="1990425"/>
              <a:ext cx="2071454" cy="818152"/>
            </a:xfrm>
            <a:prstGeom prst="homePlate">
              <a:avLst/>
            </a:prstGeom>
            <a:solidFill>
              <a:srgbClr val="FFFF00"/>
            </a:solidFill>
            <a:ln w="38100">
              <a:solidFill>
                <a:schemeClr val="tx1"/>
              </a:solid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grpSp>
      <p:sp>
        <p:nvSpPr>
          <p:cNvPr id="10243" name="TextBox 23"/>
          <p:cNvSpPr txBox="1">
            <a:spLocks noChangeArrowheads="1"/>
          </p:cNvSpPr>
          <p:nvPr/>
        </p:nvSpPr>
        <p:spPr bwMode="auto">
          <a:xfrm>
            <a:off x="74053" y="2498724"/>
            <a:ext cx="14033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fontAlgn="base" hangingPunct="1">
              <a:spcBef>
                <a:spcPct val="0"/>
              </a:spcBef>
              <a:spcAft>
                <a:spcPct val="0"/>
              </a:spcAft>
            </a:pPr>
            <a:r>
              <a:rPr lang="en-US" sz="2400">
                <a:solidFill>
                  <a:prstClr val="black"/>
                </a:solidFill>
                <a:cs typeface="Arial" charset="0"/>
              </a:rPr>
              <a:t>Maize</a:t>
            </a:r>
          </a:p>
        </p:txBody>
      </p:sp>
      <p:grpSp>
        <p:nvGrpSpPr>
          <p:cNvPr id="3" name="Group 25"/>
          <p:cNvGrpSpPr/>
          <p:nvPr/>
        </p:nvGrpSpPr>
        <p:grpSpPr>
          <a:xfrm>
            <a:off x="1439144" y="3260017"/>
            <a:ext cx="7704856" cy="822908"/>
            <a:chOff x="1619672" y="1988840"/>
            <a:chExt cx="7704856" cy="822908"/>
          </a:xfrm>
          <a:solidFill>
            <a:srgbClr val="92D050"/>
          </a:solidFill>
        </p:grpSpPr>
        <p:sp>
          <p:nvSpPr>
            <p:cNvPr id="27" name="Chevron 26"/>
            <p:cNvSpPr/>
            <p:nvPr/>
          </p:nvSpPr>
          <p:spPr>
            <a:xfrm>
              <a:off x="3214756" y="1988840"/>
              <a:ext cx="3204742" cy="822905"/>
            </a:xfrm>
            <a:prstGeom prst="chevron">
              <a:avLst/>
            </a:prstGeom>
            <a:grpFill/>
            <a:ln>
              <a:solidFill>
                <a:schemeClr val="tx1"/>
              </a:solidFill>
            </a:ln>
          </p:spPr>
          <p:style>
            <a:lnRef idx="2">
              <a:schemeClr val="lt1">
                <a:hueOff val="0"/>
                <a:satOff val="0"/>
                <a:lumOff val="0"/>
                <a:alphaOff val="0"/>
              </a:schemeClr>
            </a:lnRef>
            <a:fillRef idx="1">
              <a:schemeClr val="accent2">
                <a:hueOff val="1560506"/>
                <a:satOff val="-1946"/>
                <a:lumOff val="458"/>
                <a:alphaOff val="0"/>
              </a:schemeClr>
            </a:fillRef>
            <a:effectRef idx="0">
              <a:schemeClr val="accent2">
                <a:hueOff val="1560506"/>
                <a:satOff val="-1946"/>
                <a:lumOff val="458"/>
                <a:alphaOff val="0"/>
              </a:schemeClr>
            </a:effectRef>
            <a:fontRef idx="minor">
              <a:schemeClr val="lt1"/>
            </a:fontRef>
          </p:style>
        </p:sp>
        <p:sp>
          <p:nvSpPr>
            <p:cNvPr id="29" name="Chevron 28"/>
            <p:cNvSpPr/>
            <p:nvPr/>
          </p:nvSpPr>
          <p:spPr>
            <a:xfrm>
              <a:off x="5915442" y="1990423"/>
              <a:ext cx="1944216" cy="818159"/>
            </a:xfrm>
            <a:prstGeom prst="chevron">
              <a:avLst/>
            </a:prstGeom>
            <a:grpFill/>
            <a:ln>
              <a:solidFill>
                <a:schemeClr val="tx1"/>
              </a:solidFill>
            </a:ln>
          </p:spPr>
          <p:style>
            <a:lnRef idx="2">
              <a:schemeClr val="lt1">
                <a:hueOff val="0"/>
                <a:satOff val="0"/>
                <a:lumOff val="0"/>
                <a:alphaOff val="0"/>
              </a:schemeClr>
            </a:lnRef>
            <a:fillRef idx="1">
              <a:schemeClr val="accent2">
                <a:hueOff val="3121013"/>
                <a:satOff val="-3893"/>
                <a:lumOff val="915"/>
                <a:alphaOff val="0"/>
              </a:schemeClr>
            </a:fillRef>
            <a:effectRef idx="0">
              <a:schemeClr val="accent2">
                <a:hueOff val="3121013"/>
                <a:satOff val="-3893"/>
                <a:lumOff val="915"/>
                <a:alphaOff val="0"/>
              </a:schemeClr>
            </a:effectRef>
            <a:fontRef idx="minor">
              <a:schemeClr val="lt1"/>
            </a:fontRef>
          </p:style>
        </p:sp>
        <p:sp>
          <p:nvSpPr>
            <p:cNvPr id="31" name="Chevron 5"/>
            <p:cNvSpPr/>
            <p:nvPr/>
          </p:nvSpPr>
          <p:spPr>
            <a:xfrm>
              <a:off x="7452320" y="1988840"/>
              <a:ext cx="1872208" cy="822908"/>
            </a:xfrm>
            <a:prstGeom prst="chevron">
              <a:avLst/>
            </a:prstGeom>
            <a:grpFill/>
            <a:ln>
              <a:solidFill>
                <a:schemeClr val="tx1"/>
              </a:solidFill>
            </a:ln>
          </p:spPr>
          <p:style>
            <a:lnRef idx="2">
              <a:schemeClr val="lt1">
                <a:hueOff val="0"/>
                <a:satOff val="0"/>
                <a:lumOff val="0"/>
                <a:alphaOff val="0"/>
              </a:schemeClr>
            </a:lnRef>
            <a:fillRef idx="1">
              <a:schemeClr val="accent2">
                <a:hueOff val="4681519"/>
                <a:satOff val="-5839"/>
                <a:lumOff val="1373"/>
                <a:alphaOff val="0"/>
              </a:schemeClr>
            </a:fillRef>
            <a:effectRef idx="0">
              <a:schemeClr val="accent2">
                <a:hueOff val="4681519"/>
                <a:satOff val="-5839"/>
                <a:lumOff val="1373"/>
                <a:alphaOff val="0"/>
              </a:schemeClr>
            </a:effectRef>
            <a:fontRef idx="minor">
              <a:schemeClr val="lt1"/>
            </a:fontRef>
          </p:style>
        </p:sp>
        <p:sp>
          <p:nvSpPr>
            <p:cNvPr id="33" name="Pentagon 32"/>
            <p:cNvSpPr/>
            <p:nvPr/>
          </p:nvSpPr>
          <p:spPr>
            <a:xfrm>
              <a:off x="1619672" y="1990423"/>
              <a:ext cx="2071196" cy="818159"/>
            </a:xfrm>
            <a:prstGeom prst="homePlate">
              <a:avLst/>
            </a:prstGeom>
            <a:grpFill/>
            <a:ln w="38100">
              <a:solidFill>
                <a:schemeClr val="tx1"/>
              </a:solid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grpSp>
      <p:sp>
        <p:nvSpPr>
          <p:cNvPr id="10245" name="TextBox 34"/>
          <p:cNvSpPr txBox="1">
            <a:spLocks noChangeArrowheads="1"/>
          </p:cNvSpPr>
          <p:nvPr/>
        </p:nvSpPr>
        <p:spPr bwMode="auto">
          <a:xfrm>
            <a:off x="-291072" y="3421062"/>
            <a:ext cx="1787525"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fontAlgn="base" hangingPunct="1">
              <a:spcBef>
                <a:spcPct val="0"/>
              </a:spcBef>
              <a:spcAft>
                <a:spcPct val="0"/>
              </a:spcAft>
            </a:pPr>
            <a:r>
              <a:rPr lang="en-US" sz="2200">
                <a:solidFill>
                  <a:prstClr val="black"/>
                </a:solidFill>
                <a:cs typeface="Arial" charset="0"/>
              </a:rPr>
              <a:t>Horticulture</a:t>
            </a:r>
          </a:p>
        </p:txBody>
      </p:sp>
      <p:grpSp>
        <p:nvGrpSpPr>
          <p:cNvPr id="5" name="Group 35"/>
          <p:cNvGrpSpPr/>
          <p:nvPr/>
        </p:nvGrpSpPr>
        <p:grpSpPr>
          <a:xfrm>
            <a:off x="1430200" y="4173533"/>
            <a:ext cx="7704856" cy="822908"/>
            <a:chOff x="1619672" y="1988840"/>
            <a:chExt cx="7704856" cy="822908"/>
          </a:xfrm>
          <a:solidFill>
            <a:schemeClr val="bg2">
              <a:lumMod val="50000"/>
            </a:schemeClr>
          </a:solidFill>
        </p:grpSpPr>
        <p:sp>
          <p:nvSpPr>
            <p:cNvPr id="37" name="Chevron 36"/>
            <p:cNvSpPr/>
            <p:nvPr/>
          </p:nvSpPr>
          <p:spPr>
            <a:xfrm>
              <a:off x="3214756" y="1988840"/>
              <a:ext cx="3204742" cy="822905"/>
            </a:xfrm>
            <a:prstGeom prst="chevron">
              <a:avLst/>
            </a:prstGeom>
            <a:grpFill/>
            <a:ln>
              <a:solidFill>
                <a:schemeClr val="tx1"/>
              </a:solidFill>
            </a:ln>
          </p:spPr>
          <p:style>
            <a:lnRef idx="2">
              <a:schemeClr val="lt1">
                <a:hueOff val="0"/>
                <a:satOff val="0"/>
                <a:lumOff val="0"/>
                <a:alphaOff val="0"/>
              </a:schemeClr>
            </a:lnRef>
            <a:fillRef idx="1">
              <a:schemeClr val="accent2">
                <a:hueOff val="1560506"/>
                <a:satOff val="-1946"/>
                <a:lumOff val="458"/>
                <a:alphaOff val="0"/>
              </a:schemeClr>
            </a:fillRef>
            <a:effectRef idx="0">
              <a:schemeClr val="accent2">
                <a:hueOff val="1560506"/>
                <a:satOff val="-1946"/>
                <a:lumOff val="458"/>
                <a:alphaOff val="0"/>
              </a:schemeClr>
            </a:effectRef>
            <a:fontRef idx="minor">
              <a:schemeClr val="lt1"/>
            </a:fontRef>
          </p:style>
        </p:sp>
        <p:sp>
          <p:nvSpPr>
            <p:cNvPr id="39" name="Chevron 38"/>
            <p:cNvSpPr/>
            <p:nvPr/>
          </p:nvSpPr>
          <p:spPr>
            <a:xfrm>
              <a:off x="5915442" y="1990423"/>
              <a:ext cx="1944216" cy="818159"/>
            </a:xfrm>
            <a:prstGeom prst="chevron">
              <a:avLst/>
            </a:prstGeom>
            <a:grpFill/>
            <a:ln>
              <a:solidFill>
                <a:schemeClr val="tx1"/>
              </a:solidFill>
            </a:ln>
          </p:spPr>
          <p:style>
            <a:lnRef idx="2">
              <a:schemeClr val="lt1">
                <a:hueOff val="0"/>
                <a:satOff val="0"/>
                <a:lumOff val="0"/>
                <a:alphaOff val="0"/>
              </a:schemeClr>
            </a:lnRef>
            <a:fillRef idx="1">
              <a:schemeClr val="accent2">
                <a:hueOff val="3121013"/>
                <a:satOff val="-3893"/>
                <a:lumOff val="915"/>
                <a:alphaOff val="0"/>
              </a:schemeClr>
            </a:fillRef>
            <a:effectRef idx="0">
              <a:schemeClr val="accent2">
                <a:hueOff val="3121013"/>
                <a:satOff val="-3893"/>
                <a:lumOff val="915"/>
                <a:alphaOff val="0"/>
              </a:schemeClr>
            </a:effectRef>
            <a:fontRef idx="minor">
              <a:schemeClr val="lt1"/>
            </a:fontRef>
          </p:style>
        </p:sp>
        <p:sp>
          <p:nvSpPr>
            <p:cNvPr id="41" name="Chevron 5"/>
            <p:cNvSpPr/>
            <p:nvPr/>
          </p:nvSpPr>
          <p:spPr>
            <a:xfrm>
              <a:off x="7452320" y="1988840"/>
              <a:ext cx="1872208" cy="822908"/>
            </a:xfrm>
            <a:prstGeom prst="chevron">
              <a:avLst/>
            </a:prstGeom>
            <a:grpFill/>
            <a:ln>
              <a:solidFill>
                <a:schemeClr val="tx1"/>
              </a:solidFill>
            </a:ln>
          </p:spPr>
          <p:style>
            <a:lnRef idx="2">
              <a:schemeClr val="lt1">
                <a:hueOff val="0"/>
                <a:satOff val="0"/>
                <a:lumOff val="0"/>
                <a:alphaOff val="0"/>
              </a:schemeClr>
            </a:lnRef>
            <a:fillRef idx="1">
              <a:schemeClr val="accent2">
                <a:hueOff val="4681519"/>
                <a:satOff val="-5839"/>
                <a:lumOff val="1373"/>
                <a:alphaOff val="0"/>
              </a:schemeClr>
            </a:fillRef>
            <a:effectRef idx="0">
              <a:schemeClr val="accent2">
                <a:hueOff val="4681519"/>
                <a:satOff val="-5839"/>
                <a:lumOff val="1373"/>
                <a:alphaOff val="0"/>
              </a:schemeClr>
            </a:effectRef>
            <a:fontRef idx="minor">
              <a:schemeClr val="lt1"/>
            </a:fontRef>
          </p:style>
        </p:sp>
        <p:sp>
          <p:nvSpPr>
            <p:cNvPr id="43" name="Pentagon 42"/>
            <p:cNvSpPr/>
            <p:nvPr/>
          </p:nvSpPr>
          <p:spPr>
            <a:xfrm>
              <a:off x="1619672" y="1990423"/>
              <a:ext cx="2071196" cy="818159"/>
            </a:xfrm>
            <a:prstGeom prst="homePlate">
              <a:avLst/>
            </a:prstGeom>
            <a:grpFill/>
            <a:ln w="38100">
              <a:solidFill>
                <a:schemeClr val="tx1"/>
              </a:solid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grpSp>
      <p:sp>
        <p:nvSpPr>
          <p:cNvPr id="10247" name="TextBox 44"/>
          <p:cNvSpPr txBox="1">
            <a:spLocks noChangeArrowheads="1"/>
          </p:cNvSpPr>
          <p:nvPr/>
        </p:nvSpPr>
        <p:spPr bwMode="auto">
          <a:xfrm>
            <a:off x="-141847" y="4341812"/>
            <a:ext cx="161448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fontAlgn="base" hangingPunct="1">
              <a:spcBef>
                <a:spcPct val="0"/>
              </a:spcBef>
              <a:spcAft>
                <a:spcPct val="0"/>
              </a:spcAft>
            </a:pPr>
            <a:r>
              <a:rPr lang="en-US" sz="2400">
                <a:solidFill>
                  <a:prstClr val="black"/>
                </a:solidFill>
                <a:cs typeface="Arial" charset="0"/>
              </a:rPr>
              <a:t>Livestock</a:t>
            </a:r>
          </a:p>
        </p:txBody>
      </p:sp>
      <p:grpSp>
        <p:nvGrpSpPr>
          <p:cNvPr id="7" name="Group 45"/>
          <p:cNvGrpSpPr/>
          <p:nvPr/>
        </p:nvGrpSpPr>
        <p:grpSpPr>
          <a:xfrm>
            <a:off x="1430200" y="5132225"/>
            <a:ext cx="7704856" cy="822908"/>
            <a:chOff x="1619672" y="1988840"/>
            <a:chExt cx="7704856" cy="822908"/>
          </a:xfrm>
          <a:solidFill>
            <a:schemeClr val="tx2">
              <a:lumMod val="60000"/>
              <a:lumOff val="40000"/>
            </a:schemeClr>
          </a:solidFill>
        </p:grpSpPr>
        <p:sp>
          <p:nvSpPr>
            <p:cNvPr id="47" name="Chevron 46"/>
            <p:cNvSpPr/>
            <p:nvPr/>
          </p:nvSpPr>
          <p:spPr>
            <a:xfrm>
              <a:off x="3214756" y="1988840"/>
              <a:ext cx="3204742" cy="822905"/>
            </a:xfrm>
            <a:prstGeom prst="chevron">
              <a:avLst/>
            </a:prstGeom>
            <a:grpFill/>
            <a:ln>
              <a:solidFill>
                <a:schemeClr val="tx1"/>
              </a:solidFill>
            </a:ln>
          </p:spPr>
          <p:style>
            <a:lnRef idx="2">
              <a:schemeClr val="lt1">
                <a:hueOff val="0"/>
                <a:satOff val="0"/>
                <a:lumOff val="0"/>
                <a:alphaOff val="0"/>
              </a:schemeClr>
            </a:lnRef>
            <a:fillRef idx="1">
              <a:schemeClr val="accent2">
                <a:hueOff val="1560506"/>
                <a:satOff val="-1946"/>
                <a:lumOff val="458"/>
                <a:alphaOff val="0"/>
              </a:schemeClr>
            </a:fillRef>
            <a:effectRef idx="0">
              <a:schemeClr val="accent2">
                <a:hueOff val="1560506"/>
                <a:satOff val="-1946"/>
                <a:lumOff val="458"/>
                <a:alphaOff val="0"/>
              </a:schemeClr>
            </a:effectRef>
            <a:fontRef idx="minor">
              <a:schemeClr val="lt1"/>
            </a:fontRef>
          </p:style>
        </p:sp>
        <p:sp>
          <p:nvSpPr>
            <p:cNvPr id="49" name="Chevron 48"/>
            <p:cNvSpPr/>
            <p:nvPr/>
          </p:nvSpPr>
          <p:spPr>
            <a:xfrm>
              <a:off x="5915442" y="1990423"/>
              <a:ext cx="1944216" cy="818159"/>
            </a:xfrm>
            <a:prstGeom prst="chevron">
              <a:avLst/>
            </a:prstGeom>
            <a:grpFill/>
            <a:ln>
              <a:solidFill>
                <a:schemeClr val="tx1"/>
              </a:solidFill>
            </a:ln>
          </p:spPr>
          <p:style>
            <a:lnRef idx="2">
              <a:schemeClr val="lt1">
                <a:hueOff val="0"/>
                <a:satOff val="0"/>
                <a:lumOff val="0"/>
                <a:alphaOff val="0"/>
              </a:schemeClr>
            </a:lnRef>
            <a:fillRef idx="1">
              <a:schemeClr val="accent2">
                <a:hueOff val="3121013"/>
                <a:satOff val="-3893"/>
                <a:lumOff val="915"/>
                <a:alphaOff val="0"/>
              </a:schemeClr>
            </a:fillRef>
            <a:effectRef idx="0">
              <a:schemeClr val="accent2">
                <a:hueOff val="3121013"/>
                <a:satOff val="-3893"/>
                <a:lumOff val="915"/>
                <a:alphaOff val="0"/>
              </a:schemeClr>
            </a:effectRef>
            <a:fontRef idx="minor">
              <a:schemeClr val="lt1"/>
            </a:fontRef>
          </p:style>
        </p:sp>
        <p:sp>
          <p:nvSpPr>
            <p:cNvPr id="51" name="Chevron 5"/>
            <p:cNvSpPr/>
            <p:nvPr/>
          </p:nvSpPr>
          <p:spPr>
            <a:xfrm>
              <a:off x="7452320" y="1988840"/>
              <a:ext cx="1872208" cy="822908"/>
            </a:xfrm>
            <a:prstGeom prst="chevron">
              <a:avLst/>
            </a:prstGeom>
            <a:grpFill/>
            <a:ln>
              <a:solidFill>
                <a:schemeClr val="tx1"/>
              </a:solidFill>
            </a:ln>
          </p:spPr>
          <p:style>
            <a:lnRef idx="2">
              <a:schemeClr val="lt1">
                <a:hueOff val="0"/>
                <a:satOff val="0"/>
                <a:lumOff val="0"/>
                <a:alphaOff val="0"/>
              </a:schemeClr>
            </a:lnRef>
            <a:fillRef idx="1">
              <a:schemeClr val="accent2">
                <a:hueOff val="4681519"/>
                <a:satOff val="-5839"/>
                <a:lumOff val="1373"/>
                <a:alphaOff val="0"/>
              </a:schemeClr>
            </a:fillRef>
            <a:effectRef idx="0">
              <a:schemeClr val="accent2">
                <a:hueOff val="4681519"/>
                <a:satOff val="-5839"/>
                <a:lumOff val="1373"/>
                <a:alphaOff val="0"/>
              </a:schemeClr>
            </a:effectRef>
            <a:fontRef idx="minor">
              <a:schemeClr val="lt1"/>
            </a:fontRef>
          </p:style>
        </p:sp>
        <p:sp>
          <p:nvSpPr>
            <p:cNvPr id="53" name="Pentagon 52"/>
            <p:cNvSpPr/>
            <p:nvPr/>
          </p:nvSpPr>
          <p:spPr>
            <a:xfrm>
              <a:off x="1619672" y="1990423"/>
              <a:ext cx="2071196" cy="821325"/>
            </a:xfrm>
            <a:prstGeom prst="homePlate">
              <a:avLst/>
            </a:prstGeom>
            <a:grpFill/>
            <a:ln w="38100">
              <a:solidFill>
                <a:schemeClr val="tx1"/>
              </a:solid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grpSp>
      <p:sp>
        <p:nvSpPr>
          <p:cNvPr id="10249" name="TextBox 54"/>
          <p:cNvSpPr txBox="1">
            <a:spLocks noChangeArrowheads="1"/>
          </p:cNvSpPr>
          <p:nvPr/>
        </p:nvSpPr>
        <p:spPr bwMode="auto">
          <a:xfrm>
            <a:off x="-122797" y="5235574"/>
            <a:ext cx="1614488"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fontAlgn="base" hangingPunct="1">
              <a:spcBef>
                <a:spcPct val="0"/>
              </a:spcBef>
              <a:spcAft>
                <a:spcPct val="0"/>
              </a:spcAft>
            </a:pPr>
            <a:r>
              <a:rPr lang="en-US" sz="2400">
                <a:solidFill>
                  <a:prstClr val="black"/>
                </a:solidFill>
                <a:cs typeface="Arial" charset="0"/>
              </a:rPr>
              <a:t>Legumes</a:t>
            </a:r>
          </a:p>
        </p:txBody>
      </p:sp>
      <p:grpSp>
        <p:nvGrpSpPr>
          <p:cNvPr id="10250" name="Group 78"/>
          <p:cNvGrpSpPr>
            <a:grpSpLocks/>
          </p:cNvGrpSpPr>
          <p:nvPr/>
        </p:nvGrpSpPr>
        <p:grpSpPr bwMode="auto">
          <a:xfrm>
            <a:off x="5966853" y="2066924"/>
            <a:ext cx="2303463" cy="4176713"/>
            <a:chOff x="5796136" y="1700808"/>
            <a:chExt cx="2304256" cy="4176464"/>
          </a:xfrm>
        </p:grpSpPr>
        <p:grpSp>
          <p:nvGrpSpPr>
            <p:cNvPr id="10265" name="Group 118"/>
            <p:cNvGrpSpPr>
              <a:grpSpLocks/>
            </p:cNvGrpSpPr>
            <p:nvPr/>
          </p:nvGrpSpPr>
          <p:grpSpPr bwMode="auto">
            <a:xfrm>
              <a:off x="7222162" y="1700808"/>
              <a:ext cx="878230" cy="4176461"/>
              <a:chOff x="7222162" y="1700808"/>
              <a:chExt cx="878230" cy="4176461"/>
            </a:xfrm>
          </p:grpSpPr>
          <p:sp>
            <p:nvSpPr>
              <p:cNvPr id="87" name="Can 86"/>
              <p:cNvSpPr/>
              <p:nvPr/>
            </p:nvSpPr>
            <p:spPr>
              <a:xfrm rot="16200000">
                <a:off x="5573065" y="3349946"/>
                <a:ext cx="4176464" cy="878190"/>
              </a:xfrm>
              <a:prstGeom prst="can">
                <a:avLst>
                  <a:gd name="adj" fmla="val 50000"/>
                </a:avLst>
              </a:prstGeom>
              <a:solidFill>
                <a:schemeClr val="accent5">
                  <a:lumMod val="75000"/>
                  <a:alpha val="63137"/>
                </a:schemeClr>
              </a:solidFill>
              <a:ln>
                <a:prstDash val="lg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10273" name="TextBox 87"/>
              <p:cNvSpPr txBox="1">
                <a:spLocks noChangeArrowheads="1"/>
              </p:cNvSpPr>
              <p:nvPr/>
            </p:nvSpPr>
            <p:spPr bwMode="auto">
              <a:xfrm rot="-5400000">
                <a:off x="5897949" y="3596055"/>
                <a:ext cx="388166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fontAlgn="base" hangingPunct="1">
                  <a:spcBef>
                    <a:spcPct val="0"/>
                  </a:spcBef>
                  <a:spcAft>
                    <a:spcPct val="0"/>
                  </a:spcAft>
                </a:pPr>
                <a:r>
                  <a:rPr lang="en-US" sz="2800" b="1">
                    <a:solidFill>
                      <a:prstClr val="black"/>
                    </a:solidFill>
                    <a:cs typeface="Arial" charset="0"/>
                  </a:rPr>
                  <a:t>Marketing</a:t>
                </a:r>
              </a:p>
            </p:txBody>
          </p:sp>
        </p:grpSp>
        <p:grpSp>
          <p:nvGrpSpPr>
            <p:cNvPr id="10266" name="Group 117"/>
            <p:cNvGrpSpPr>
              <a:grpSpLocks/>
            </p:cNvGrpSpPr>
            <p:nvPr/>
          </p:nvGrpSpPr>
          <p:grpSpPr bwMode="auto">
            <a:xfrm>
              <a:off x="6502082" y="1700811"/>
              <a:ext cx="878230" cy="4176461"/>
              <a:chOff x="6502082" y="1700811"/>
              <a:chExt cx="878230" cy="4176461"/>
            </a:xfrm>
          </p:grpSpPr>
          <p:sp>
            <p:nvSpPr>
              <p:cNvPr id="85" name="Can 84"/>
              <p:cNvSpPr/>
              <p:nvPr/>
            </p:nvSpPr>
            <p:spPr>
              <a:xfrm rot="16200000">
                <a:off x="4853680" y="3349946"/>
                <a:ext cx="4176464" cy="878189"/>
              </a:xfrm>
              <a:prstGeom prst="can">
                <a:avLst>
                  <a:gd name="adj" fmla="val 50000"/>
                </a:avLst>
              </a:prstGeom>
              <a:solidFill>
                <a:schemeClr val="accent4">
                  <a:lumMod val="60000"/>
                  <a:lumOff val="40000"/>
                  <a:alpha val="63137"/>
                </a:schemeClr>
              </a:solidFill>
              <a:ln>
                <a:prstDash val="lg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10271" name="TextBox 85"/>
              <p:cNvSpPr txBox="1">
                <a:spLocks noChangeArrowheads="1"/>
              </p:cNvSpPr>
              <p:nvPr/>
            </p:nvSpPr>
            <p:spPr bwMode="auto">
              <a:xfrm rot="-5400000">
                <a:off x="5156558" y="3621577"/>
                <a:ext cx="388166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fontAlgn="base" hangingPunct="1">
                  <a:spcBef>
                    <a:spcPct val="0"/>
                  </a:spcBef>
                  <a:spcAft>
                    <a:spcPct val="0"/>
                  </a:spcAft>
                </a:pPr>
                <a:r>
                  <a:rPr lang="en-US" sz="2800" b="1" dirty="0">
                    <a:solidFill>
                      <a:prstClr val="black"/>
                    </a:solidFill>
                    <a:cs typeface="Arial" charset="0"/>
                  </a:rPr>
                  <a:t>Milling / packaging</a:t>
                </a:r>
              </a:p>
            </p:txBody>
          </p:sp>
        </p:grpSp>
        <p:grpSp>
          <p:nvGrpSpPr>
            <p:cNvPr id="10267" name="Group 92"/>
            <p:cNvGrpSpPr>
              <a:grpSpLocks/>
            </p:cNvGrpSpPr>
            <p:nvPr/>
          </p:nvGrpSpPr>
          <p:grpSpPr bwMode="auto">
            <a:xfrm>
              <a:off x="5796136" y="1700811"/>
              <a:ext cx="878230" cy="4176461"/>
              <a:chOff x="6156176" y="2780928"/>
              <a:chExt cx="656455" cy="2592289"/>
            </a:xfrm>
          </p:grpSpPr>
          <p:sp>
            <p:nvSpPr>
              <p:cNvPr id="83" name="Can 82"/>
              <p:cNvSpPr/>
              <p:nvPr/>
            </p:nvSpPr>
            <p:spPr>
              <a:xfrm rot="16200000">
                <a:off x="5188243" y="3748859"/>
                <a:ext cx="2592291" cy="656425"/>
              </a:xfrm>
              <a:prstGeom prst="can">
                <a:avLst>
                  <a:gd name="adj" fmla="val 50000"/>
                </a:avLst>
              </a:prstGeom>
              <a:solidFill>
                <a:schemeClr val="accent2">
                  <a:lumMod val="40000"/>
                  <a:lumOff val="60000"/>
                  <a:alpha val="63137"/>
                </a:schemeClr>
              </a:solidFill>
              <a:ln>
                <a:prstDash val="lg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10269" name="TextBox 83"/>
              <p:cNvSpPr txBox="1">
                <a:spLocks noChangeArrowheads="1"/>
              </p:cNvSpPr>
              <p:nvPr/>
            </p:nvSpPr>
            <p:spPr bwMode="auto">
              <a:xfrm rot="-5400000">
                <a:off x="5407297" y="3939961"/>
                <a:ext cx="2409312" cy="391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fontAlgn="base" hangingPunct="1">
                  <a:spcBef>
                    <a:spcPct val="0"/>
                  </a:spcBef>
                  <a:spcAft>
                    <a:spcPct val="0"/>
                  </a:spcAft>
                </a:pPr>
                <a:r>
                  <a:rPr lang="en-US" sz="2800" b="1">
                    <a:solidFill>
                      <a:prstClr val="black"/>
                    </a:solidFill>
                    <a:cs typeface="Arial" charset="0"/>
                  </a:rPr>
                  <a:t>Post-harvest storage</a:t>
                </a:r>
              </a:p>
            </p:txBody>
          </p:sp>
        </p:grpSp>
      </p:grpSp>
      <p:grpSp>
        <p:nvGrpSpPr>
          <p:cNvPr id="10251" name="Group 57"/>
          <p:cNvGrpSpPr>
            <a:grpSpLocks/>
          </p:cNvGrpSpPr>
          <p:nvPr/>
        </p:nvGrpSpPr>
        <p:grpSpPr bwMode="auto">
          <a:xfrm>
            <a:off x="2942666" y="2066924"/>
            <a:ext cx="3281362" cy="4176713"/>
            <a:chOff x="3234015" y="1700808"/>
            <a:chExt cx="3282201" cy="4176461"/>
          </a:xfrm>
        </p:grpSpPr>
        <p:sp>
          <p:nvSpPr>
            <p:cNvPr id="56" name="Can 55"/>
            <p:cNvSpPr/>
            <p:nvPr/>
          </p:nvSpPr>
          <p:spPr>
            <a:xfrm rot="16200000">
              <a:off x="2786884" y="2147938"/>
              <a:ext cx="4176461" cy="3282201"/>
            </a:xfrm>
            <a:prstGeom prst="can">
              <a:avLst>
                <a:gd name="adj" fmla="val 17530"/>
              </a:avLst>
            </a:prstGeom>
            <a:solidFill>
              <a:srgbClr val="4F81BD">
                <a:alpha val="80000"/>
              </a:srgbClr>
            </a:solidFill>
            <a:ln>
              <a:prstDash val="lg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10264" name="TextBox 56"/>
            <p:cNvSpPr txBox="1">
              <a:spLocks noChangeArrowheads="1"/>
            </p:cNvSpPr>
            <p:nvPr/>
          </p:nvSpPr>
          <p:spPr bwMode="auto">
            <a:xfrm>
              <a:off x="4067944" y="3265820"/>
              <a:ext cx="223224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fontAlgn="base" hangingPunct="1">
                <a:spcBef>
                  <a:spcPct val="0"/>
                </a:spcBef>
                <a:spcAft>
                  <a:spcPct val="0"/>
                </a:spcAft>
              </a:pPr>
              <a:r>
                <a:rPr lang="en-US" sz="2800" b="1">
                  <a:solidFill>
                    <a:prstClr val="black"/>
                  </a:solidFill>
                  <a:cs typeface="Arial" charset="0"/>
                </a:rPr>
                <a:t>Production</a:t>
              </a:r>
            </a:p>
          </p:txBody>
        </p:sp>
      </p:grpSp>
      <p:grpSp>
        <p:nvGrpSpPr>
          <p:cNvPr id="10252" name="Group 68"/>
          <p:cNvGrpSpPr>
            <a:grpSpLocks/>
          </p:cNvGrpSpPr>
          <p:nvPr/>
        </p:nvGrpSpPr>
        <p:grpSpPr bwMode="auto">
          <a:xfrm>
            <a:off x="1286903" y="2066924"/>
            <a:ext cx="2087563" cy="4176713"/>
            <a:chOff x="1475656" y="1700808"/>
            <a:chExt cx="2088232" cy="4176464"/>
          </a:xfrm>
        </p:grpSpPr>
        <p:grpSp>
          <p:nvGrpSpPr>
            <p:cNvPr id="10254" name="Group 95"/>
            <p:cNvGrpSpPr>
              <a:grpSpLocks/>
            </p:cNvGrpSpPr>
            <p:nvPr/>
          </p:nvGrpSpPr>
          <p:grpSpPr bwMode="auto">
            <a:xfrm>
              <a:off x="2669885" y="1700808"/>
              <a:ext cx="894003" cy="4176461"/>
              <a:chOff x="1475656" y="2780926"/>
              <a:chExt cx="668245" cy="2592289"/>
            </a:xfrm>
          </p:grpSpPr>
          <p:sp>
            <p:nvSpPr>
              <p:cNvPr id="77" name="Can 76"/>
              <p:cNvSpPr/>
              <p:nvPr/>
            </p:nvSpPr>
            <p:spPr>
              <a:xfrm rot="16200000">
                <a:off x="507681" y="3748867"/>
                <a:ext cx="2592291" cy="656409"/>
              </a:xfrm>
              <a:prstGeom prst="can">
                <a:avLst>
                  <a:gd name="adj" fmla="val 50000"/>
                </a:avLst>
              </a:prstGeom>
              <a:solidFill>
                <a:schemeClr val="accent2">
                  <a:lumMod val="40000"/>
                  <a:lumOff val="60000"/>
                  <a:alpha val="63137"/>
                </a:schemeClr>
              </a:solidFill>
              <a:ln>
                <a:prstDash val="lg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10262" name="TextBox 77"/>
              <p:cNvSpPr txBox="1">
                <a:spLocks noChangeArrowheads="1"/>
              </p:cNvSpPr>
              <p:nvPr/>
            </p:nvSpPr>
            <p:spPr bwMode="auto">
              <a:xfrm rot="-5400000">
                <a:off x="868234" y="3848474"/>
                <a:ext cx="2160240" cy="391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fontAlgn="base" hangingPunct="1">
                  <a:spcBef>
                    <a:spcPct val="0"/>
                  </a:spcBef>
                  <a:spcAft>
                    <a:spcPct val="0"/>
                  </a:spcAft>
                </a:pPr>
                <a:r>
                  <a:rPr lang="en-US" sz="2800" b="1">
                    <a:solidFill>
                      <a:prstClr val="black"/>
                    </a:solidFill>
                    <a:cs typeface="Arial" charset="0"/>
                  </a:rPr>
                  <a:t>Extension</a:t>
                </a:r>
              </a:p>
            </p:txBody>
          </p:sp>
        </p:grpSp>
        <p:grpSp>
          <p:nvGrpSpPr>
            <p:cNvPr id="10255" name="Group 96"/>
            <p:cNvGrpSpPr>
              <a:grpSpLocks/>
            </p:cNvGrpSpPr>
            <p:nvPr/>
          </p:nvGrpSpPr>
          <p:grpSpPr bwMode="auto">
            <a:xfrm>
              <a:off x="2031768" y="1700811"/>
              <a:ext cx="878230" cy="4176461"/>
              <a:chOff x="2483769" y="2780928"/>
              <a:chExt cx="656455" cy="2592289"/>
            </a:xfrm>
          </p:grpSpPr>
          <p:sp>
            <p:nvSpPr>
              <p:cNvPr id="75" name="Can 74"/>
              <p:cNvSpPr/>
              <p:nvPr/>
            </p:nvSpPr>
            <p:spPr>
              <a:xfrm rot="16200000">
                <a:off x="1515597" y="3748867"/>
                <a:ext cx="2592291" cy="656409"/>
              </a:xfrm>
              <a:prstGeom prst="can">
                <a:avLst>
                  <a:gd name="adj" fmla="val 50000"/>
                </a:avLst>
              </a:prstGeom>
              <a:solidFill>
                <a:schemeClr val="accent4">
                  <a:lumMod val="60000"/>
                  <a:lumOff val="40000"/>
                  <a:alpha val="63137"/>
                </a:schemeClr>
              </a:solidFill>
              <a:ln>
                <a:prstDash val="lg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10260" name="TextBox 75"/>
              <p:cNvSpPr txBox="1">
                <a:spLocks noChangeArrowheads="1"/>
              </p:cNvSpPr>
              <p:nvPr/>
            </p:nvSpPr>
            <p:spPr bwMode="auto">
              <a:xfrm rot="-5400000">
                <a:off x="1708137" y="3888534"/>
                <a:ext cx="2458207" cy="391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fontAlgn="base" hangingPunct="1">
                  <a:spcBef>
                    <a:spcPct val="0"/>
                  </a:spcBef>
                  <a:spcAft>
                    <a:spcPct val="0"/>
                  </a:spcAft>
                </a:pPr>
                <a:r>
                  <a:rPr lang="en-US" sz="2800" b="1">
                    <a:solidFill>
                      <a:prstClr val="black"/>
                    </a:solidFill>
                    <a:cs typeface="Arial" charset="0"/>
                  </a:rPr>
                  <a:t>Equipment / fertilizer</a:t>
                </a:r>
              </a:p>
            </p:txBody>
          </p:sp>
        </p:grpSp>
        <p:grpSp>
          <p:nvGrpSpPr>
            <p:cNvPr id="10256" name="Group 97"/>
            <p:cNvGrpSpPr>
              <a:grpSpLocks/>
            </p:cNvGrpSpPr>
            <p:nvPr/>
          </p:nvGrpSpPr>
          <p:grpSpPr bwMode="auto">
            <a:xfrm>
              <a:off x="1475656" y="1700811"/>
              <a:ext cx="878230" cy="4176461"/>
              <a:chOff x="1979712" y="2780928"/>
              <a:chExt cx="656455" cy="2592289"/>
            </a:xfrm>
          </p:grpSpPr>
          <p:sp>
            <p:nvSpPr>
              <p:cNvPr id="73" name="Can 72"/>
              <p:cNvSpPr/>
              <p:nvPr/>
            </p:nvSpPr>
            <p:spPr>
              <a:xfrm rot="16200000">
                <a:off x="1011771" y="3748867"/>
                <a:ext cx="2592291" cy="656409"/>
              </a:xfrm>
              <a:prstGeom prst="can">
                <a:avLst>
                  <a:gd name="adj" fmla="val 50000"/>
                </a:avLst>
              </a:prstGeom>
              <a:solidFill>
                <a:schemeClr val="accent5">
                  <a:lumMod val="75000"/>
                  <a:alpha val="63137"/>
                </a:schemeClr>
              </a:solidFill>
              <a:ln>
                <a:prstDash val="lg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10258" name="TextBox 73"/>
              <p:cNvSpPr txBox="1">
                <a:spLocks noChangeArrowheads="1"/>
              </p:cNvSpPr>
              <p:nvPr/>
            </p:nvSpPr>
            <p:spPr bwMode="auto">
              <a:xfrm rot="-5400000">
                <a:off x="1139346" y="3881525"/>
                <a:ext cx="2592286" cy="391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fontAlgn="base" hangingPunct="1">
                  <a:spcBef>
                    <a:spcPct val="0"/>
                  </a:spcBef>
                  <a:spcAft>
                    <a:spcPct val="0"/>
                  </a:spcAft>
                </a:pPr>
                <a:r>
                  <a:rPr lang="en-US" sz="2800" b="1">
                    <a:solidFill>
                      <a:prstClr val="black"/>
                    </a:solidFill>
                    <a:cs typeface="Arial" charset="0"/>
                  </a:rPr>
                  <a:t>Seeds &amp; Breeds </a:t>
                </a:r>
              </a:p>
            </p:txBody>
          </p:sp>
        </p:grpSp>
      </p:grpSp>
      <p:grpSp>
        <p:nvGrpSpPr>
          <p:cNvPr id="60" name="Group 60"/>
          <p:cNvGrpSpPr>
            <a:grpSpLocks/>
          </p:cNvGrpSpPr>
          <p:nvPr/>
        </p:nvGrpSpPr>
        <p:grpSpPr bwMode="auto">
          <a:xfrm>
            <a:off x="1718703" y="6230937"/>
            <a:ext cx="2864643" cy="227013"/>
            <a:chOff x="1907704" y="5877273"/>
            <a:chExt cx="2736304" cy="432047"/>
          </a:xfrm>
        </p:grpSpPr>
        <p:sp>
          <p:nvSpPr>
            <p:cNvPr id="61" name="Left Bracket 60"/>
            <p:cNvSpPr/>
            <p:nvPr/>
          </p:nvSpPr>
          <p:spPr>
            <a:xfrm rot="16200000">
              <a:off x="3070951" y="4736263"/>
              <a:ext cx="409809" cy="2736304"/>
            </a:xfrm>
            <a:prstGeom prst="leftBracket">
              <a:avLst/>
            </a:prstGeom>
            <a:ln w="5715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base">
                <a:spcBef>
                  <a:spcPct val="0"/>
                </a:spcBef>
                <a:spcAft>
                  <a:spcPct val="0"/>
                </a:spcAft>
                <a:defRPr/>
              </a:pPr>
              <a:endParaRPr lang="en-US">
                <a:solidFill>
                  <a:prstClr val="black"/>
                </a:solidFill>
              </a:endParaRPr>
            </a:p>
          </p:txBody>
        </p:sp>
        <p:sp>
          <p:nvSpPr>
            <p:cNvPr id="62" name="Left Bracket 61"/>
            <p:cNvSpPr/>
            <p:nvPr/>
          </p:nvSpPr>
          <p:spPr>
            <a:xfrm rot="16200000">
              <a:off x="3359192" y="5019739"/>
              <a:ext cx="409809" cy="2159822"/>
            </a:xfrm>
            <a:prstGeom prst="leftBracket">
              <a:avLst/>
            </a:prstGeom>
            <a:ln w="5715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base">
                <a:spcBef>
                  <a:spcPct val="0"/>
                </a:spcBef>
                <a:spcAft>
                  <a:spcPct val="0"/>
                </a:spcAft>
                <a:defRPr/>
              </a:pPr>
              <a:endParaRPr lang="en-US">
                <a:solidFill>
                  <a:prstClr val="black"/>
                </a:solidFill>
              </a:endParaRPr>
            </a:p>
          </p:txBody>
        </p:sp>
        <p:sp>
          <p:nvSpPr>
            <p:cNvPr id="63" name="Left Bracket 62"/>
            <p:cNvSpPr/>
            <p:nvPr/>
          </p:nvSpPr>
          <p:spPr>
            <a:xfrm rot="16200000">
              <a:off x="3646639" y="5289714"/>
              <a:ext cx="409809" cy="1584928"/>
            </a:xfrm>
            <a:prstGeom prst="leftBracket">
              <a:avLst/>
            </a:prstGeom>
            <a:ln w="5715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base">
                <a:spcBef>
                  <a:spcPct val="0"/>
                </a:spcBef>
                <a:spcAft>
                  <a:spcPct val="0"/>
                </a:spcAft>
                <a:defRPr/>
              </a:pPr>
              <a:endParaRPr lang="en-US">
                <a:solidFill>
                  <a:prstClr val="black"/>
                </a:solidFill>
              </a:endParaRPr>
            </a:p>
          </p:txBody>
        </p:sp>
      </p:grpSp>
      <p:grpSp>
        <p:nvGrpSpPr>
          <p:cNvPr id="64" name="Group 61"/>
          <p:cNvGrpSpPr>
            <a:grpSpLocks/>
          </p:cNvGrpSpPr>
          <p:nvPr/>
        </p:nvGrpSpPr>
        <p:grpSpPr bwMode="auto">
          <a:xfrm flipH="1">
            <a:off x="4453965" y="6230937"/>
            <a:ext cx="3621121" cy="227013"/>
            <a:chOff x="1907704" y="5877273"/>
            <a:chExt cx="2736304" cy="432047"/>
          </a:xfrm>
        </p:grpSpPr>
        <p:sp>
          <p:nvSpPr>
            <p:cNvPr id="65" name="Left Bracket 64"/>
            <p:cNvSpPr/>
            <p:nvPr/>
          </p:nvSpPr>
          <p:spPr>
            <a:xfrm rot="16200000">
              <a:off x="3070951" y="4736263"/>
              <a:ext cx="409809" cy="2736304"/>
            </a:xfrm>
            <a:prstGeom prst="leftBracket">
              <a:avLst/>
            </a:prstGeom>
            <a:ln w="5715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base">
                <a:spcBef>
                  <a:spcPct val="0"/>
                </a:spcBef>
                <a:spcAft>
                  <a:spcPct val="0"/>
                </a:spcAft>
                <a:defRPr/>
              </a:pPr>
              <a:endParaRPr lang="en-US">
                <a:solidFill>
                  <a:prstClr val="black"/>
                </a:solidFill>
              </a:endParaRPr>
            </a:p>
          </p:txBody>
        </p:sp>
        <p:sp>
          <p:nvSpPr>
            <p:cNvPr id="66" name="Left Bracket 65"/>
            <p:cNvSpPr/>
            <p:nvPr/>
          </p:nvSpPr>
          <p:spPr>
            <a:xfrm rot="16200000">
              <a:off x="3359282" y="5019828"/>
              <a:ext cx="409809" cy="2159644"/>
            </a:xfrm>
            <a:prstGeom prst="leftBracket">
              <a:avLst/>
            </a:prstGeom>
            <a:ln w="5715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base">
                <a:spcBef>
                  <a:spcPct val="0"/>
                </a:spcBef>
                <a:spcAft>
                  <a:spcPct val="0"/>
                </a:spcAft>
                <a:defRPr/>
              </a:pPr>
              <a:endParaRPr lang="en-US">
                <a:solidFill>
                  <a:prstClr val="black"/>
                </a:solidFill>
              </a:endParaRPr>
            </a:p>
          </p:txBody>
        </p:sp>
        <p:sp>
          <p:nvSpPr>
            <p:cNvPr id="67" name="Left Bracket 66"/>
            <p:cNvSpPr/>
            <p:nvPr/>
          </p:nvSpPr>
          <p:spPr>
            <a:xfrm rot="16200000">
              <a:off x="3646982" y="5290057"/>
              <a:ext cx="409809" cy="1584242"/>
            </a:xfrm>
            <a:prstGeom prst="leftBracket">
              <a:avLst/>
            </a:prstGeom>
            <a:ln w="5715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base">
                <a:spcBef>
                  <a:spcPct val="0"/>
                </a:spcBef>
                <a:spcAft>
                  <a:spcPct val="0"/>
                </a:spcAft>
                <a:defRPr/>
              </a:pPr>
              <a:endParaRPr lang="en-US">
                <a:solidFill>
                  <a:prstClr val="black"/>
                </a:solidFill>
              </a:endParaRPr>
            </a:p>
          </p:txBody>
        </p:sp>
      </p:grpSp>
      <p:sp>
        <p:nvSpPr>
          <p:cNvPr id="68" name="TextBox 66"/>
          <p:cNvSpPr txBox="1">
            <a:spLocks noChangeArrowheads="1"/>
          </p:cNvSpPr>
          <p:nvPr/>
        </p:nvSpPr>
        <p:spPr bwMode="auto">
          <a:xfrm>
            <a:off x="2352116" y="6472237"/>
            <a:ext cx="43926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fontAlgn="base" hangingPunct="1">
              <a:spcBef>
                <a:spcPct val="0"/>
              </a:spcBef>
              <a:spcAft>
                <a:spcPct val="0"/>
              </a:spcAft>
            </a:pPr>
            <a:r>
              <a:rPr lang="en-US" sz="2400" b="1" dirty="0">
                <a:solidFill>
                  <a:prstClr val="black"/>
                </a:solidFill>
                <a:cs typeface="Arial" charset="0"/>
              </a:rPr>
              <a:t>Strong, formalized linkages</a:t>
            </a:r>
          </a:p>
        </p:txBody>
      </p:sp>
      <p:sp>
        <p:nvSpPr>
          <p:cNvPr id="69" name="Title 1"/>
          <p:cNvSpPr txBox="1">
            <a:spLocks/>
          </p:cNvSpPr>
          <p:nvPr/>
        </p:nvSpPr>
        <p:spPr>
          <a:xfrm>
            <a:off x="611560" y="1268760"/>
            <a:ext cx="7620000" cy="914400"/>
          </a:xfrm>
          <a:prstGeom prst="rect">
            <a:avLst/>
          </a:prstGeom>
        </p:spPr>
        <p:txBody>
          <a:bodyPr/>
          <a:lstStyle/>
          <a:p>
            <a:pPr fontAlgn="auto">
              <a:spcAft>
                <a:spcPts val="0"/>
              </a:spcAft>
              <a:defRPr/>
            </a:pPr>
            <a:r>
              <a:rPr lang="en-GB" sz="4400" dirty="0" smtClean="0"/>
              <a:t>Value chain context</a:t>
            </a:r>
            <a:endParaRPr lang="en-US" sz="4400" spc="-100" dirty="0">
              <a:solidFill>
                <a:schemeClr val="tx2"/>
              </a:solidFill>
              <a:ea typeface="+mj-ea"/>
              <a:cs typeface="+mj-cs"/>
            </a:endParaRPr>
          </a:p>
        </p:txBody>
      </p:sp>
    </p:spTree>
    <p:extLst>
      <p:ext uri="{BB962C8B-B14F-4D97-AF65-F5344CB8AC3E}">
        <p14:creationId xmlns:p14="http://schemas.microsoft.com/office/powerpoint/2010/main" val="243877264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242" name="Group 24"/>
          <p:cNvGrpSpPr>
            <a:grpSpLocks/>
          </p:cNvGrpSpPr>
          <p:nvPr/>
        </p:nvGrpSpPr>
        <p:grpSpPr bwMode="auto">
          <a:xfrm>
            <a:off x="1429778" y="2354262"/>
            <a:ext cx="7705725" cy="823912"/>
            <a:chOff x="1619672" y="1988840"/>
            <a:chExt cx="7704856" cy="822908"/>
          </a:xfrm>
        </p:grpSpPr>
        <p:sp>
          <p:nvSpPr>
            <p:cNvPr id="4" name="Chevron 3"/>
            <p:cNvSpPr/>
            <p:nvPr/>
          </p:nvSpPr>
          <p:spPr>
            <a:xfrm>
              <a:off x="3214930" y="1988840"/>
              <a:ext cx="3204801" cy="822908"/>
            </a:xfrm>
            <a:prstGeom prst="chevron">
              <a:avLst/>
            </a:prstGeom>
            <a:solidFill>
              <a:srgbClr val="FFFF00"/>
            </a:solidFill>
            <a:ln>
              <a:solidFill>
                <a:schemeClr val="tx1"/>
              </a:solidFill>
            </a:ln>
          </p:spPr>
          <p:style>
            <a:lnRef idx="2">
              <a:schemeClr val="lt1">
                <a:hueOff val="0"/>
                <a:satOff val="0"/>
                <a:lumOff val="0"/>
                <a:alphaOff val="0"/>
              </a:schemeClr>
            </a:lnRef>
            <a:fillRef idx="1">
              <a:schemeClr val="accent2">
                <a:hueOff val="1560506"/>
                <a:satOff val="-1946"/>
                <a:lumOff val="458"/>
                <a:alphaOff val="0"/>
              </a:schemeClr>
            </a:fillRef>
            <a:effectRef idx="0">
              <a:schemeClr val="accent2">
                <a:hueOff val="1560506"/>
                <a:satOff val="-1946"/>
                <a:lumOff val="458"/>
                <a:alphaOff val="0"/>
              </a:schemeClr>
            </a:effectRef>
            <a:fontRef idx="minor">
              <a:schemeClr val="lt1"/>
            </a:fontRef>
          </p:style>
        </p:sp>
        <p:sp>
          <p:nvSpPr>
            <p:cNvPr id="6" name="Chevron 5"/>
            <p:cNvSpPr/>
            <p:nvPr/>
          </p:nvSpPr>
          <p:spPr>
            <a:xfrm>
              <a:off x="5914963" y="1990425"/>
              <a:ext cx="1944469" cy="818152"/>
            </a:xfrm>
            <a:prstGeom prst="chevron">
              <a:avLst/>
            </a:prstGeom>
            <a:solidFill>
              <a:srgbClr val="FFFF00"/>
            </a:solidFill>
            <a:ln>
              <a:solidFill>
                <a:schemeClr val="tx1"/>
              </a:solidFill>
            </a:ln>
          </p:spPr>
          <p:style>
            <a:lnRef idx="2">
              <a:schemeClr val="lt1">
                <a:hueOff val="0"/>
                <a:satOff val="0"/>
                <a:lumOff val="0"/>
                <a:alphaOff val="0"/>
              </a:schemeClr>
            </a:lnRef>
            <a:fillRef idx="1">
              <a:schemeClr val="accent2">
                <a:hueOff val="3121013"/>
                <a:satOff val="-3893"/>
                <a:lumOff val="915"/>
                <a:alphaOff val="0"/>
              </a:schemeClr>
            </a:fillRef>
            <a:effectRef idx="0">
              <a:schemeClr val="accent2">
                <a:hueOff val="3121013"/>
                <a:satOff val="-3893"/>
                <a:lumOff val="915"/>
                <a:alphaOff val="0"/>
              </a:schemeClr>
            </a:effectRef>
            <a:fontRef idx="minor">
              <a:schemeClr val="lt1"/>
            </a:fontRef>
          </p:style>
        </p:sp>
        <p:sp>
          <p:nvSpPr>
            <p:cNvPr id="8" name="Chevron 5"/>
            <p:cNvSpPr/>
            <p:nvPr/>
          </p:nvSpPr>
          <p:spPr>
            <a:xfrm>
              <a:off x="7453077" y="1988840"/>
              <a:ext cx="1871451" cy="822908"/>
            </a:xfrm>
            <a:prstGeom prst="chevron">
              <a:avLst/>
            </a:prstGeom>
            <a:solidFill>
              <a:srgbClr val="FFFF00"/>
            </a:solidFill>
            <a:ln>
              <a:solidFill>
                <a:schemeClr val="tx1"/>
              </a:solidFill>
            </a:ln>
          </p:spPr>
          <p:style>
            <a:lnRef idx="2">
              <a:schemeClr val="lt1">
                <a:hueOff val="0"/>
                <a:satOff val="0"/>
                <a:lumOff val="0"/>
                <a:alphaOff val="0"/>
              </a:schemeClr>
            </a:lnRef>
            <a:fillRef idx="1">
              <a:schemeClr val="accent2">
                <a:hueOff val="4681519"/>
                <a:satOff val="-5839"/>
                <a:lumOff val="1373"/>
                <a:alphaOff val="0"/>
              </a:schemeClr>
            </a:fillRef>
            <a:effectRef idx="0">
              <a:schemeClr val="accent2">
                <a:hueOff val="4681519"/>
                <a:satOff val="-5839"/>
                <a:lumOff val="1373"/>
                <a:alphaOff val="0"/>
              </a:schemeClr>
            </a:effectRef>
            <a:fontRef idx="minor">
              <a:schemeClr val="lt1"/>
            </a:fontRef>
          </p:style>
        </p:sp>
        <p:sp>
          <p:nvSpPr>
            <p:cNvPr id="10" name="Pentagon 9"/>
            <p:cNvSpPr/>
            <p:nvPr/>
          </p:nvSpPr>
          <p:spPr>
            <a:xfrm>
              <a:off x="1619672" y="1990425"/>
              <a:ext cx="2071454" cy="818152"/>
            </a:xfrm>
            <a:prstGeom prst="homePlate">
              <a:avLst/>
            </a:prstGeom>
            <a:solidFill>
              <a:srgbClr val="FFFF00"/>
            </a:solidFill>
            <a:ln w="38100">
              <a:solidFill>
                <a:schemeClr val="tx1"/>
              </a:solid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grpSp>
      <p:sp>
        <p:nvSpPr>
          <p:cNvPr id="10243" name="TextBox 23"/>
          <p:cNvSpPr txBox="1">
            <a:spLocks noChangeArrowheads="1"/>
          </p:cNvSpPr>
          <p:nvPr/>
        </p:nvSpPr>
        <p:spPr bwMode="auto">
          <a:xfrm>
            <a:off x="74053" y="2498724"/>
            <a:ext cx="14033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fontAlgn="base" hangingPunct="1">
              <a:spcBef>
                <a:spcPct val="0"/>
              </a:spcBef>
              <a:spcAft>
                <a:spcPct val="0"/>
              </a:spcAft>
            </a:pPr>
            <a:r>
              <a:rPr lang="en-US" sz="2400">
                <a:solidFill>
                  <a:prstClr val="black"/>
                </a:solidFill>
                <a:cs typeface="Arial" charset="0"/>
              </a:rPr>
              <a:t>Maize</a:t>
            </a:r>
          </a:p>
        </p:txBody>
      </p:sp>
      <p:grpSp>
        <p:nvGrpSpPr>
          <p:cNvPr id="3" name="Group 25"/>
          <p:cNvGrpSpPr/>
          <p:nvPr/>
        </p:nvGrpSpPr>
        <p:grpSpPr>
          <a:xfrm>
            <a:off x="1439144" y="3260017"/>
            <a:ext cx="7704856" cy="822908"/>
            <a:chOff x="1619672" y="1988840"/>
            <a:chExt cx="7704856" cy="822908"/>
          </a:xfrm>
          <a:solidFill>
            <a:srgbClr val="92D050"/>
          </a:solidFill>
        </p:grpSpPr>
        <p:sp>
          <p:nvSpPr>
            <p:cNvPr id="27" name="Chevron 26"/>
            <p:cNvSpPr/>
            <p:nvPr/>
          </p:nvSpPr>
          <p:spPr>
            <a:xfrm>
              <a:off x="3214756" y="1988840"/>
              <a:ext cx="3204742" cy="822905"/>
            </a:xfrm>
            <a:prstGeom prst="chevron">
              <a:avLst/>
            </a:prstGeom>
            <a:grpFill/>
            <a:ln>
              <a:solidFill>
                <a:schemeClr val="tx1"/>
              </a:solidFill>
            </a:ln>
          </p:spPr>
          <p:style>
            <a:lnRef idx="2">
              <a:schemeClr val="lt1">
                <a:hueOff val="0"/>
                <a:satOff val="0"/>
                <a:lumOff val="0"/>
                <a:alphaOff val="0"/>
              </a:schemeClr>
            </a:lnRef>
            <a:fillRef idx="1">
              <a:schemeClr val="accent2">
                <a:hueOff val="1560506"/>
                <a:satOff val="-1946"/>
                <a:lumOff val="458"/>
                <a:alphaOff val="0"/>
              </a:schemeClr>
            </a:fillRef>
            <a:effectRef idx="0">
              <a:schemeClr val="accent2">
                <a:hueOff val="1560506"/>
                <a:satOff val="-1946"/>
                <a:lumOff val="458"/>
                <a:alphaOff val="0"/>
              </a:schemeClr>
            </a:effectRef>
            <a:fontRef idx="minor">
              <a:schemeClr val="lt1"/>
            </a:fontRef>
          </p:style>
        </p:sp>
        <p:sp>
          <p:nvSpPr>
            <p:cNvPr id="29" name="Chevron 28"/>
            <p:cNvSpPr/>
            <p:nvPr/>
          </p:nvSpPr>
          <p:spPr>
            <a:xfrm>
              <a:off x="5915442" y="1990423"/>
              <a:ext cx="1944216" cy="818159"/>
            </a:xfrm>
            <a:prstGeom prst="chevron">
              <a:avLst/>
            </a:prstGeom>
            <a:grpFill/>
            <a:ln>
              <a:solidFill>
                <a:schemeClr val="tx1"/>
              </a:solidFill>
            </a:ln>
          </p:spPr>
          <p:style>
            <a:lnRef idx="2">
              <a:schemeClr val="lt1">
                <a:hueOff val="0"/>
                <a:satOff val="0"/>
                <a:lumOff val="0"/>
                <a:alphaOff val="0"/>
              </a:schemeClr>
            </a:lnRef>
            <a:fillRef idx="1">
              <a:schemeClr val="accent2">
                <a:hueOff val="3121013"/>
                <a:satOff val="-3893"/>
                <a:lumOff val="915"/>
                <a:alphaOff val="0"/>
              </a:schemeClr>
            </a:fillRef>
            <a:effectRef idx="0">
              <a:schemeClr val="accent2">
                <a:hueOff val="3121013"/>
                <a:satOff val="-3893"/>
                <a:lumOff val="915"/>
                <a:alphaOff val="0"/>
              </a:schemeClr>
            </a:effectRef>
            <a:fontRef idx="minor">
              <a:schemeClr val="lt1"/>
            </a:fontRef>
          </p:style>
        </p:sp>
        <p:sp>
          <p:nvSpPr>
            <p:cNvPr id="31" name="Chevron 5"/>
            <p:cNvSpPr/>
            <p:nvPr/>
          </p:nvSpPr>
          <p:spPr>
            <a:xfrm>
              <a:off x="7452320" y="1988840"/>
              <a:ext cx="1872208" cy="822908"/>
            </a:xfrm>
            <a:prstGeom prst="chevron">
              <a:avLst/>
            </a:prstGeom>
            <a:grpFill/>
            <a:ln>
              <a:solidFill>
                <a:schemeClr val="tx1"/>
              </a:solidFill>
            </a:ln>
          </p:spPr>
          <p:style>
            <a:lnRef idx="2">
              <a:schemeClr val="lt1">
                <a:hueOff val="0"/>
                <a:satOff val="0"/>
                <a:lumOff val="0"/>
                <a:alphaOff val="0"/>
              </a:schemeClr>
            </a:lnRef>
            <a:fillRef idx="1">
              <a:schemeClr val="accent2">
                <a:hueOff val="4681519"/>
                <a:satOff val="-5839"/>
                <a:lumOff val="1373"/>
                <a:alphaOff val="0"/>
              </a:schemeClr>
            </a:fillRef>
            <a:effectRef idx="0">
              <a:schemeClr val="accent2">
                <a:hueOff val="4681519"/>
                <a:satOff val="-5839"/>
                <a:lumOff val="1373"/>
                <a:alphaOff val="0"/>
              </a:schemeClr>
            </a:effectRef>
            <a:fontRef idx="minor">
              <a:schemeClr val="lt1"/>
            </a:fontRef>
          </p:style>
        </p:sp>
        <p:sp>
          <p:nvSpPr>
            <p:cNvPr id="33" name="Pentagon 32"/>
            <p:cNvSpPr/>
            <p:nvPr/>
          </p:nvSpPr>
          <p:spPr>
            <a:xfrm>
              <a:off x="1619672" y="1990423"/>
              <a:ext cx="2071196" cy="818159"/>
            </a:xfrm>
            <a:prstGeom prst="homePlate">
              <a:avLst/>
            </a:prstGeom>
            <a:grpFill/>
            <a:ln w="38100">
              <a:solidFill>
                <a:schemeClr val="tx1"/>
              </a:solid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grpSp>
      <p:sp>
        <p:nvSpPr>
          <p:cNvPr id="10245" name="TextBox 34"/>
          <p:cNvSpPr txBox="1">
            <a:spLocks noChangeArrowheads="1"/>
          </p:cNvSpPr>
          <p:nvPr/>
        </p:nvSpPr>
        <p:spPr bwMode="auto">
          <a:xfrm>
            <a:off x="-291072" y="3421062"/>
            <a:ext cx="1787525"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fontAlgn="base" hangingPunct="1">
              <a:spcBef>
                <a:spcPct val="0"/>
              </a:spcBef>
              <a:spcAft>
                <a:spcPct val="0"/>
              </a:spcAft>
            </a:pPr>
            <a:r>
              <a:rPr lang="en-US" sz="2200">
                <a:solidFill>
                  <a:prstClr val="black"/>
                </a:solidFill>
                <a:cs typeface="Arial" charset="0"/>
              </a:rPr>
              <a:t>Horticulture</a:t>
            </a:r>
          </a:p>
        </p:txBody>
      </p:sp>
      <p:grpSp>
        <p:nvGrpSpPr>
          <p:cNvPr id="5" name="Group 35"/>
          <p:cNvGrpSpPr/>
          <p:nvPr/>
        </p:nvGrpSpPr>
        <p:grpSpPr>
          <a:xfrm>
            <a:off x="1430200" y="4173533"/>
            <a:ext cx="7704856" cy="822908"/>
            <a:chOff x="1619672" y="1988840"/>
            <a:chExt cx="7704856" cy="822908"/>
          </a:xfrm>
          <a:solidFill>
            <a:schemeClr val="bg2">
              <a:lumMod val="50000"/>
            </a:schemeClr>
          </a:solidFill>
        </p:grpSpPr>
        <p:sp>
          <p:nvSpPr>
            <p:cNvPr id="37" name="Chevron 36"/>
            <p:cNvSpPr/>
            <p:nvPr/>
          </p:nvSpPr>
          <p:spPr>
            <a:xfrm>
              <a:off x="3214756" y="1988840"/>
              <a:ext cx="3204742" cy="822905"/>
            </a:xfrm>
            <a:prstGeom prst="chevron">
              <a:avLst/>
            </a:prstGeom>
            <a:grpFill/>
            <a:ln>
              <a:solidFill>
                <a:schemeClr val="tx1"/>
              </a:solidFill>
            </a:ln>
          </p:spPr>
          <p:style>
            <a:lnRef idx="2">
              <a:schemeClr val="lt1">
                <a:hueOff val="0"/>
                <a:satOff val="0"/>
                <a:lumOff val="0"/>
                <a:alphaOff val="0"/>
              </a:schemeClr>
            </a:lnRef>
            <a:fillRef idx="1">
              <a:schemeClr val="accent2">
                <a:hueOff val="1560506"/>
                <a:satOff val="-1946"/>
                <a:lumOff val="458"/>
                <a:alphaOff val="0"/>
              </a:schemeClr>
            </a:fillRef>
            <a:effectRef idx="0">
              <a:schemeClr val="accent2">
                <a:hueOff val="1560506"/>
                <a:satOff val="-1946"/>
                <a:lumOff val="458"/>
                <a:alphaOff val="0"/>
              </a:schemeClr>
            </a:effectRef>
            <a:fontRef idx="minor">
              <a:schemeClr val="lt1"/>
            </a:fontRef>
          </p:style>
        </p:sp>
        <p:sp>
          <p:nvSpPr>
            <p:cNvPr id="39" name="Chevron 38"/>
            <p:cNvSpPr/>
            <p:nvPr/>
          </p:nvSpPr>
          <p:spPr>
            <a:xfrm>
              <a:off x="5915442" y="1990423"/>
              <a:ext cx="1944216" cy="818159"/>
            </a:xfrm>
            <a:prstGeom prst="chevron">
              <a:avLst/>
            </a:prstGeom>
            <a:grpFill/>
            <a:ln>
              <a:solidFill>
                <a:schemeClr val="tx1"/>
              </a:solidFill>
            </a:ln>
          </p:spPr>
          <p:style>
            <a:lnRef idx="2">
              <a:schemeClr val="lt1">
                <a:hueOff val="0"/>
                <a:satOff val="0"/>
                <a:lumOff val="0"/>
                <a:alphaOff val="0"/>
              </a:schemeClr>
            </a:lnRef>
            <a:fillRef idx="1">
              <a:schemeClr val="accent2">
                <a:hueOff val="3121013"/>
                <a:satOff val="-3893"/>
                <a:lumOff val="915"/>
                <a:alphaOff val="0"/>
              </a:schemeClr>
            </a:fillRef>
            <a:effectRef idx="0">
              <a:schemeClr val="accent2">
                <a:hueOff val="3121013"/>
                <a:satOff val="-3893"/>
                <a:lumOff val="915"/>
                <a:alphaOff val="0"/>
              </a:schemeClr>
            </a:effectRef>
            <a:fontRef idx="minor">
              <a:schemeClr val="lt1"/>
            </a:fontRef>
          </p:style>
        </p:sp>
        <p:sp>
          <p:nvSpPr>
            <p:cNvPr id="41" name="Chevron 5"/>
            <p:cNvSpPr/>
            <p:nvPr/>
          </p:nvSpPr>
          <p:spPr>
            <a:xfrm>
              <a:off x="7452320" y="1988840"/>
              <a:ext cx="1872208" cy="822908"/>
            </a:xfrm>
            <a:prstGeom prst="chevron">
              <a:avLst/>
            </a:prstGeom>
            <a:grpFill/>
            <a:ln>
              <a:solidFill>
                <a:schemeClr val="tx1"/>
              </a:solidFill>
            </a:ln>
          </p:spPr>
          <p:style>
            <a:lnRef idx="2">
              <a:schemeClr val="lt1">
                <a:hueOff val="0"/>
                <a:satOff val="0"/>
                <a:lumOff val="0"/>
                <a:alphaOff val="0"/>
              </a:schemeClr>
            </a:lnRef>
            <a:fillRef idx="1">
              <a:schemeClr val="accent2">
                <a:hueOff val="4681519"/>
                <a:satOff val="-5839"/>
                <a:lumOff val="1373"/>
                <a:alphaOff val="0"/>
              </a:schemeClr>
            </a:fillRef>
            <a:effectRef idx="0">
              <a:schemeClr val="accent2">
                <a:hueOff val="4681519"/>
                <a:satOff val="-5839"/>
                <a:lumOff val="1373"/>
                <a:alphaOff val="0"/>
              </a:schemeClr>
            </a:effectRef>
            <a:fontRef idx="minor">
              <a:schemeClr val="lt1"/>
            </a:fontRef>
          </p:style>
        </p:sp>
        <p:sp>
          <p:nvSpPr>
            <p:cNvPr id="43" name="Pentagon 42"/>
            <p:cNvSpPr/>
            <p:nvPr/>
          </p:nvSpPr>
          <p:spPr>
            <a:xfrm>
              <a:off x="1619672" y="1990423"/>
              <a:ext cx="2071196" cy="818159"/>
            </a:xfrm>
            <a:prstGeom prst="homePlate">
              <a:avLst/>
            </a:prstGeom>
            <a:grpFill/>
            <a:ln w="38100">
              <a:solidFill>
                <a:schemeClr val="tx1"/>
              </a:solid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grpSp>
      <p:sp>
        <p:nvSpPr>
          <p:cNvPr id="10247" name="TextBox 44"/>
          <p:cNvSpPr txBox="1">
            <a:spLocks noChangeArrowheads="1"/>
          </p:cNvSpPr>
          <p:nvPr/>
        </p:nvSpPr>
        <p:spPr bwMode="auto">
          <a:xfrm>
            <a:off x="-141847" y="4341812"/>
            <a:ext cx="161448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fontAlgn="base" hangingPunct="1">
              <a:spcBef>
                <a:spcPct val="0"/>
              </a:spcBef>
              <a:spcAft>
                <a:spcPct val="0"/>
              </a:spcAft>
            </a:pPr>
            <a:r>
              <a:rPr lang="en-US" sz="2400">
                <a:solidFill>
                  <a:prstClr val="black"/>
                </a:solidFill>
                <a:cs typeface="Arial" charset="0"/>
              </a:rPr>
              <a:t>Livestock</a:t>
            </a:r>
          </a:p>
        </p:txBody>
      </p:sp>
      <p:grpSp>
        <p:nvGrpSpPr>
          <p:cNvPr id="7" name="Group 45"/>
          <p:cNvGrpSpPr/>
          <p:nvPr/>
        </p:nvGrpSpPr>
        <p:grpSpPr>
          <a:xfrm>
            <a:off x="1430200" y="5132225"/>
            <a:ext cx="7704856" cy="822908"/>
            <a:chOff x="1619672" y="1988840"/>
            <a:chExt cx="7704856" cy="822908"/>
          </a:xfrm>
          <a:solidFill>
            <a:schemeClr val="tx2">
              <a:lumMod val="60000"/>
              <a:lumOff val="40000"/>
            </a:schemeClr>
          </a:solidFill>
        </p:grpSpPr>
        <p:sp>
          <p:nvSpPr>
            <p:cNvPr id="47" name="Chevron 46"/>
            <p:cNvSpPr/>
            <p:nvPr/>
          </p:nvSpPr>
          <p:spPr>
            <a:xfrm>
              <a:off x="3214756" y="1988840"/>
              <a:ext cx="3204742" cy="822905"/>
            </a:xfrm>
            <a:prstGeom prst="chevron">
              <a:avLst/>
            </a:prstGeom>
            <a:grpFill/>
            <a:ln>
              <a:solidFill>
                <a:schemeClr val="tx1"/>
              </a:solidFill>
            </a:ln>
          </p:spPr>
          <p:style>
            <a:lnRef idx="2">
              <a:schemeClr val="lt1">
                <a:hueOff val="0"/>
                <a:satOff val="0"/>
                <a:lumOff val="0"/>
                <a:alphaOff val="0"/>
              </a:schemeClr>
            </a:lnRef>
            <a:fillRef idx="1">
              <a:schemeClr val="accent2">
                <a:hueOff val="1560506"/>
                <a:satOff val="-1946"/>
                <a:lumOff val="458"/>
                <a:alphaOff val="0"/>
              </a:schemeClr>
            </a:fillRef>
            <a:effectRef idx="0">
              <a:schemeClr val="accent2">
                <a:hueOff val="1560506"/>
                <a:satOff val="-1946"/>
                <a:lumOff val="458"/>
                <a:alphaOff val="0"/>
              </a:schemeClr>
            </a:effectRef>
            <a:fontRef idx="minor">
              <a:schemeClr val="lt1"/>
            </a:fontRef>
          </p:style>
        </p:sp>
        <p:sp>
          <p:nvSpPr>
            <p:cNvPr id="49" name="Chevron 48"/>
            <p:cNvSpPr/>
            <p:nvPr/>
          </p:nvSpPr>
          <p:spPr>
            <a:xfrm>
              <a:off x="5915442" y="1990423"/>
              <a:ext cx="1944216" cy="818159"/>
            </a:xfrm>
            <a:prstGeom prst="chevron">
              <a:avLst/>
            </a:prstGeom>
            <a:grpFill/>
            <a:ln>
              <a:solidFill>
                <a:schemeClr val="tx1"/>
              </a:solidFill>
            </a:ln>
          </p:spPr>
          <p:style>
            <a:lnRef idx="2">
              <a:schemeClr val="lt1">
                <a:hueOff val="0"/>
                <a:satOff val="0"/>
                <a:lumOff val="0"/>
                <a:alphaOff val="0"/>
              </a:schemeClr>
            </a:lnRef>
            <a:fillRef idx="1">
              <a:schemeClr val="accent2">
                <a:hueOff val="3121013"/>
                <a:satOff val="-3893"/>
                <a:lumOff val="915"/>
                <a:alphaOff val="0"/>
              </a:schemeClr>
            </a:fillRef>
            <a:effectRef idx="0">
              <a:schemeClr val="accent2">
                <a:hueOff val="3121013"/>
                <a:satOff val="-3893"/>
                <a:lumOff val="915"/>
                <a:alphaOff val="0"/>
              </a:schemeClr>
            </a:effectRef>
            <a:fontRef idx="minor">
              <a:schemeClr val="lt1"/>
            </a:fontRef>
          </p:style>
        </p:sp>
        <p:sp>
          <p:nvSpPr>
            <p:cNvPr id="51" name="Chevron 5"/>
            <p:cNvSpPr/>
            <p:nvPr/>
          </p:nvSpPr>
          <p:spPr>
            <a:xfrm>
              <a:off x="7452320" y="1988840"/>
              <a:ext cx="1872208" cy="822908"/>
            </a:xfrm>
            <a:prstGeom prst="chevron">
              <a:avLst/>
            </a:prstGeom>
            <a:grpFill/>
            <a:ln>
              <a:solidFill>
                <a:schemeClr val="tx1"/>
              </a:solidFill>
            </a:ln>
          </p:spPr>
          <p:style>
            <a:lnRef idx="2">
              <a:schemeClr val="lt1">
                <a:hueOff val="0"/>
                <a:satOff val="0"/>
                <a:lumOff val="0"/>
                <a:alphaOff val="0"/>
              </a:schemeClr>
            </a:lnRef>
            <a:fillRef idx="1">
              <a:schemeClr val="accent2">
                <a:hueOff val="4681519"/>
                <a:satOff val="-5839"/>
                <a:lumOff val="1373"/>
                <a:alphaOff val="0"/>
              </a:schemeClr>
            </a:fillRef>
            <a:effectRef idx="0">
              <a:schemeClr val="accent2">
                <a:hueOff val="4681519"/>
                <a:satOff val="-5839"/>
                <a:lumOff val="1373"/>
                <a:alphaOff val="0"/>
              </a:schemeClr>
            </a:effectRef>
            <a:fontRef idx="minor">
              <a:schemeClr val="lt1"/>
            </a:fontRef>
          </p:style>
        </p:sp>
        <p:sp>
          <p:nvSpPr>
            <p:cNvPr id="53" name="Pentagon 52"/>
            <p:cNvSpPr/>
            <p:nvPr/>
          </p:nvSpPr>
          <p:spPr>
            <a:xfrm>
              <a:off x="1619672" y="1990423"/>
              <a:ext cx="2071196" cy="821325"/>
            </a:xfrm>
            <a:prstGeom prst="homePlate">
              <a:avLst/>
            </a:prstGeom>
            <a:grpFill/>
            <a:ln w="38100">
              <a:solidFill>
                <a:schemeClr val="tx1"/>
              </a:solid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grpSp>
      <p:sp>
        <p:nvSpPr>
          <p:cNvPr id="10249" name="TextBox 54"/>
          <p:cNvSpPr txBox="1">
            <a:spLocks noChangeArrowheads="1"/>
          </p:cNvSpPr>
          <p:nvPr/>
        </p:nvSpPr>
        <p:spPr bwMode="auto">
          <a:xfrm>
            <a:off x="-122797" y="5235574"/>
            <a:ext cx="1614488"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fontAlgn="base" hangingPunct="1">
              <a:spcBef>
                <a:spcPct val="0"/>
              </a:spcBef>
              <a:spcAft>
                <a:spcPct val="0"/>
              </a:spcAft>
            </a:pPr>
            <a:r>
              <a:rPr lang="en-US" sz="2400">
                <a:solidFill>
                  <a:prstClr val="black"/>
                </a:solidFill>
                <a:cs typeface="Arial" charset="0"/>
              </a:rPr>
              <a:t>Legumes</a:t>
            </a:r>
          </a:p>
        </p:txBody>
      </p:sp>
      <p:grpSp>
        <p:nvGrpSpPr>
          <p:cNvPr id="10250" name="Group 78"/>
          <p:cNvGrpSpPr>
            <a:grpSpLocks/>
          </p:cNvGrpSpPr>
          <p:nvPr/>
        </p:nvGrpSpPr>
        <p:grpSpPr bwMode="auto">
          <a:xfrm>
            <a:off x="5966853" y="2066924"/>
            <a:ext cx="2303463" cy="4176713"/>
            <a:chOff x="5796136" y="1700808"/>
            <a:chExt cx="2304256" cy="4176464"/>
          </a:xfrm>
        </p:grpSpPr>
        <p:grpSp>
          <p:nvGrpSpPr>
            <p:cNvPr id="10265" name="Group 118"/>
            <p:cNvGrpSpPr>
              <a:grpSpLocks/>
            </p:cNvGrpSpPr>
            <p:nvPr/>
          </p:nvGrpSpPr>
          <p:grpSpPr bwMode="auto">
            <a:xfrm>
              <a:off x="7222162" y="1700808"/>
              <a:ext cx="878230" cy="4176461"/>
              <a:chOff x="7222162" y="1700808"/>
              <a:chExt cx="878230" cy="4176461"/>
            </a:xfrm>
          </p:grpSpPr>
          <p:sp>
            <p:nvSpPr>
              <p:cNvPr id="87" name="Can 86"/>
              <p:cNvSpPr/>
              <p:nvPr/>
            </p:nvSpPr>
            <p:spPr>
              <a:xfrm rot="16200000">
                <a:off x="5573065" y="3349946"/>
                <a:ext cx="4176464" cy="878190"/>
              </a:xfrm>
              <a:prstGeom prst="can">
                <a:avLst>
                  <a:gd name="adj" fmla="val 50000"/>
                </a:avLst>
              </a:prstGeom>
              <a:solidFill>
                <a:schemeClr val="accent5">
                  <a:lumMod val="75000"/>
                  <a:alpha val="63137"/>
                </a:schemeClr>
              </a:solidFill>
              <a:ln>
                <a:prstDash val="lg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10273" name="TextBox 87"/>
              <p:cNvSpPr txBox="1">
                <a:spLocks noChangeArrowheads="1"/>
              </p:cNvSpPr>
              <p:nvPr/>
            </p:nvSpPr>
            <p:spPr bwMode="auto">
              <a:xfrm rot="-5400000">
                <a:off x="5897949" y="3596055"/>
                <a:ext cx="388166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fontAlgn="base" hangingPunct="1">
                  <a:spcBef>
                    <a:spcPct val="0"/>
                  </a:spcBef>
                  <a:spcAft>
                    <a:spcPct val="0"/>
                  </a:spcAft>
                </a:pPr>
                <a:r>
                  <a:rPr lang="en-US" sz="2800" b="1">
                    <a:solidFill>
                      <a:prstClr val="black"/>
                    </a:solidFill>
                    <a:cs typeface="Arial" charset="0"/>
                  </a:rPr>
                  <a:t>Marketing</a:t>
                </a:r>
              </a:p>
            </p:txBody>
          </p:sp>
        </p:grpSp>
        <p:grpSp>
          <p:nvGrpSpPr>
            <p:cNvPr id="10266" name="Group 117"/>
            <p:cNvGrpSpPr>
              <a:grpSpLocks/>
            </p:cNvGrpSpPr>
            <p:nvPr/>
          </p:nvGrpSpPr>
          <p:grpSpPr bwMode="auto">
            <a:xfrm>
              <a:off x="6502082" y="1700811"/>
              <a:ext cx="878230" cy="4176461"/>
              <a:chOff x="6502082" y="1700811"/>
              <a:chExt cx="878230" cy="4176461"/>
            </a:xfrm>
          </p:grpSpPr>
          <p:sp>
            <p:nvSpPr>
              <p:cNvPr id="85" name="Can 84"/>
              <p:cNvSpPr/>
              <p:nvPr/>
            </p:nvSpPr>
            <p:spPr>
              <a:xfrm rot="16200000">
                <a:off x="4853680" y="3349946"/>
                <a:ext cx="4176464" cy="878189"/>
              </a:xfrm>
              <a:prstGeom prst="can">
                <a:avLst>
                  <a:gd name="adj" fmla="val 50000"/>
                </a:avLst>
              </a:prstGeom>
              <a:solidFill>
                <a:schemeClr val="accent4">
                  <a:lumMod val="60000"/>
                  <a:lumOff val="40000"/>
                  <a:alpha val="63137"/>
                </a:schemeClr>
              </a:solidFill>
              <a:ln>
                <a:prstDash val="lg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10271" name="TextBox 85"/>
              <p:cNvSpPr txBox="1">
                <a:spLocks noChangeArrowheads="1"/>
              </p:cNvSpPr>
              <p:nvPr/>
            </p:nvSpPr>
            <p:spPr bwMode="auto">
              <a:xfrm rot="-5400000">
                <a:off x="5156558" y="3621577"/>
                <a:ext cx="388166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fontAlgn="base" hangingPunct="1">
                  <a:spcBef>
                    <a:spcPct val="0"/>
                  </a:spcBef>
                  <a:spcAft>
                    <a:spcPct val="0"/>
                  </a:spcAft>
                </a:pPr>
                <a:r>
                  <a:rPr lang="en-US" sz="2800" b="1" dirty="0">
                    <a:solidFill>
                      <a:prstClr val="black"/>
                    </a:solidFill>
                    <a:cs typeface="Arial" charset="0"/>
                  </a:rPr>
                  <a:t>Milling / packaging</a:t>
                </a:r>
              </a:p>
            </p:txBody>
          </p:sp>
        </p:grpSp>
        <p:grpSp>
          <p:nvGrpSpPr>
            <p:cNvPr id="10267" name="Group 92"/>
            <p:cNvGrpSpPr>
              <a:grpSpLocks/>
            </p:cNvGrpSpPr>
            <p:nvPr/>
          </p:nvGrpSpPr>
          <p:grpSpPr bwMode="auto">
            <a:xfrm>
              <a:off x="5796136" y="1700811"/>
              <a:ext cx="878230" cy="4176461"/>
              <a:chOff x="6156176" y="2780928"/>
              <a:chExt cx="656455" cy="2592289"/>
            </a:xfrm>
          </p:grpSpPr>
          <p:sp>
            <p:nvSpPr>
              <p:cNvPr id="83" name="Can 82"/>
              <p:cNvSpPr/>
              <p:nvPr/>
            </p:nvSpPr>
            <p:spPr>
              <a:xfrm rot="16200000">
                <a:off x="5188243" y="3748859"/>
                <a:ext cx="2592291" cy="656425"/>
              </a:xfrm>
              <a:prstGeom prst="can">
                <a:avLst>
                  <a:gd name="adj" fmla="val 50000"/>
                </a:avLst>
              </a:prstGeom>
              <a:solidFill>
                <a:schemeClr val="accent2">
                  <a:lumMod val="40000"/>
                  <a:lumOff val="60000"/>
                  <a:alpha val="63137"/>
                </a:schemeClr>
              </a:solidFill>
              <a:ln>
                <a:prstDash val="lg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10269" name="TextBox 83"/>
              <p:cNvSpPr txBox="1">
                <a:spLocks noChangeArrowheads="1"/>
              </p:cNvSpPr>
              <p:nvPr/>
            </p:nvSpPr>
            <p:spPr bwMode="auto">
              <a:xfrm rot="-5400000">
                <a:off x="5407297" y="3939961"/>
                <a:ext cx="2409312" cy="391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fontAlgn="base" hangingPunct="1">
                  <a:spcBef>
                    <a:spcPct val="0"/>
                  </a:spcBef>
                  <a:spcAft>
                    <a:spcPct val="0"/>
                  </a:spcAft>
                </a:pPr>
                <a:r>
                  <a:rPr lang="en-US" sz="2800" b="1">
                    <a:solidFill>
                      <a:prstClr val="black"/>
                    </a:solidFill>
                    <a:cs typeface="Arial" charset="0"/>
                  </a:rPr>
                  <a:t>Post-harvest storage</a:t>
                </a:r>
              </a:p>
            </p:txBody>
          </p:sp>
        </p:grpSp>
      </p:grpSp>
      <p:grpSp>
        <p:nvGrpSpPr>
          <p:cNvPr id="10251" name="Group 57"/>
          <p:cNvGrpSpPr>
            <a:grpSpLocks/>
          </p:cNvGrpSpPr>
          <p:nvPr/>
        </p:nvGrpSpPr>
        <p:grpSpPr bwMode="auto">
          <a:xfrm>
            <a:off x="2942666" y="2066924"/>
            <a:ext cx="3281362" cy="4176713"/>
            <a:chOff x="3234015" y="1700808"/>
            <a:chExt cx="3282201" cy="4176461"/>
          </a:xfrm>
        </p:grpSpPr>
        <p:sp>
          <p:nvSpPr>
            <p:cNvPr id="56" name="Can 55"/>
            <p:cNvSpPr/>
            <p:nvPr/>
          </p:nvSpPr>
          <p:spPr>
            <a:xfrm rot="16200000">
              <a:off x="2786884" y="2147938"/>
              <a:ext cx="4176461" cy="3282201"/>
            </a:xfrm>
            <a:prstGeom prst="can">
              <a:avLst>
                <a:gd name="adj" fmla="val 17530"/>
              </a:avLst>
            </a:prstGeom>
            <a:solidFill>
              <a:srgbClr val="4F81BD">
                <a:alpha val="80000"/>
              </a:srgbClr>
            </a:solidFill>
            <a:ln>
              <a:prstDash val="lg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10264" name="TextBox 56"/>
            <p:cNvSpPr txBox="1">
              <a:spLocks noChangeArrowheads="1"/>
            </p:cNvSpPr>
            <p:nvPr/>
          </p:nvSpPr>
          <p:spPr bwMode="auto">
            <a:xfrm>
              <a:off x="4067944" y="3265820"/>
              <a:ext cx="223224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fontAlgn="base" hangingPunct="1">
                <a:spcBef>
                  <a:spcPct val="0"/>
                </a:spcBef>
                <a:spcAft>
                  <a:spcPct val="0"/>
                </a:spcAft>
              </a:pPr>
              <a:r>
                <a:rPr lang="en-US" sz="2800" b="1">
                  <a:solidFill>
                    <a:prstClr val="black"/>
                  </a:solidFill>
                  <a:cs typeface="Arial" charset="0"/>
                </a:rPr>
                <a:t>Production</a:t>
              </a:r>
            </a:p>
          </p:txBody>
        </p:sp>
      </p:grpSp>
      <p:grpSp>
        <p:nvGrpSpPr>
          <p:cNvPr id="10252" name="Group 68"/>
          <p:cNvGrpSpPr>
            <a:grpSpLocks/>
          </p:cNvGrpSpPr>
          <p:nvPr/>
        </p:nvGrpSpPr>
        <p:grpSpPr bwMode="auto">
          <a:xfrm>
            <a:off x="1286903" y="2066924"/>
            <a:ext cx="2087563" cy="4176713"/>
            <a:chOff x="1475656" y="1700808"/>
            <a:chExt cx="2088232" cy="4176464"/>
          </a:xfrm>
        </p:grpSpPr>
        <p:grpSp>
          <p:nvGrpSpPr>
            <p:cNvPr id="10254" name="Group 95"/>
            <p:cNvGrpSpPr>
              <a:grpSpLocks/>
            </p:cNvGrpSpPr>
            <p:nvPr/>
          </p:nvGrpSpPr>
          <p:grpSpPr bwMode="auto">
            <a:xfrm>
              <a:off x="2669885" y="1700808"/>
              <a:ext cx="894003" cy="4176461"/>
              <a:chOff x="1475656" y="2780926"/>
              <a:chExt cx="668245" cy="2592289"/>
            </a:xfrm>
          </p:grpSpPr>
          <p:sp>
            <p:nvSpPr>
              <p:cNvPr id="77" name="Can 76"/>
              <p:cNvSpPr/>
              <p:nvPr/>
            </p:nvSpPr>
            <p:spPr>
              <a:xfrm rot="16200000">
                <a:off x="507681" y="3748867"/>
                <a:ext cx="2592291" cy="656409"/>
              </a:xfrm>
              <a:prstGeom prst="can">
                <a:avLst>
                  <a:gd name="adj" fmla="val 50000"/>
                </a:avLst>
              </a:prstGeom>
              <a:solidFill>
                <a:schemeClr val="accent2">
                  <a:lumMod val="40000"/>
                  <a:lumOff val="60000"/>
                  <a:alpha val="63137"/>
                </a:schemeClr>
              </a:solidFill>
              <a:ln>
                <a:prstDash val="lg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10262" name="TextBox 77"/>
              <p:cNvSpPr txBox="1">
                <a:spLocks noChangeArrowheads="1"/>
              </p:cNvSpPr>
              <p:nvPr/>
            </p:nvSpPr>
            <p:spPr bwMode="auto">
              <a:xfrm rot="-5400000">
                <a:off x="868234" y="3848474"/>
                <a:ext cx="2160240" cy="391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fontAlgn="base" hangingPunct="1">
                  <a:spcBef>
                    <a:spcPct val="0"/>
                  </a:spcBef>
                  <a:spcAft>
                    <a:spcPct val="0"/>
                  </a:spcAft>
                </a:pPr>
                <a:r>
                  <a:rPr lang="en-US" sz="2800" b="1">
                    <a:solidFill>
                      <a:prstClr val="black"/>
                    </a:solidFill>
                    <a:cs typeface="Arial" charset="0"/>
                  </a:rPr>
                  <a:t>Extension</a:t>
                </a:r>
              </a:p>
            </p:txBody>
          </p:sp>
        </p:grpSp>
        <p:grpSp>
          <p:nvGrpSpPr>
            <p:cNvPr id="10255" name="Group 96"/>
            <p:cNvGrpSpPr>
              <a:grpSpLocks/>
            </p:cNvGrpSpPr>
            <p:nvPr/>
          </p:nvGrpSpPr>
          <p:grpSpPr bwMode="auto">
            <a:xfrm>
              <a:off x="2031768" y="1700811"/>
              <a:ext cx="878230" cy="4176461"/>
              <a:chOff x="2483769" y="2780928"/>
              <a:chExt cx="656455" cy="2592289"/>
            </a:xfrm>
          </p:grpSpPr>
          <p:sp>
            <p:nvSpPr>
              <p:cNvPr id="75" name="Can 74"/>
              <p:cNvSpPr/>
              <p:nvPr/>
            </p:nvSpPr>
            <p:spPr>
              <a:xfrm rot="16200000">
                <a:off x="1515597" y="3748867"/>
                <a:ext cx="2592291" cy="656409"/>
              </a:xfrm>
              <a:prstGeom prst="can">
                <a:avLst>
                  <a:gd name="adj" fmla="val 50000"/>
                </a:avLst>
              </a:prstGeom>
              <a:solidFill>
                <a:schemeClr val="accent4">
                  <a:lumMod val="60000"/>
                  <a:lumOff val="40000"/>
                  <a:alpha val="63137"/>
                </a:schemeClr>
              </a:solidFill>
              <a:ln>
                <a:prstDash val="lg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10260" name="TextBox 75"/>
              <p:cNvSpPr txBox="1">
                <a:spLocks noChangeArrowheads="1"/>
              </p:cNvSpPr>
              <p:nvPr/>
            </p:nvSpPr>
            <p:spPr bwMode="auto">
              <a:xfrm rot="-5400000">
                <a:off x="1708137" y="3888534"/>
                <a:ext cx="2458207" cy="391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fontAlgn="base" hangingPunct="1">
                  <a:spcBef>
                    <a:spcPct val="0"/>
                  </a:spcBef>
                  <a:spcAft>
                    <a:spcPct val="0"/>
                  </a:spcAft>
                </a:pPr>
                <a:r>
                  <a:rPr lang="en-US" sz="2800" b="1">
                    <a:solidFill>
                      <a:prstClr val="black"/>
                    </a:solidFill>
                    <a:cs typeface="Arial" charset="0"/>
                  </a:rPr>
                  <a:t>Equipment / fertilizer</a:t>
                </a:r>
              </a:p>
            </p:txBody>
          </p:sp>
        </p:grpSp>
        <p:grpSp>
          <p:nvGrpSpPr>
            <p:cNvPr id="10256" name="Group 97"/>
            <p:cNvGrpSpPr>
              <a:grpSpLocks/>
            </p:cNvGrpSpPr>
            <p:nvPr/>
          </p:nvGrpSpPr>
          <p:grpSpPr bwMode="auto">
            <a:xfrm>
              <a:off x="1475656" y="1700811"/>
              <a:ext cx="878230" cy="4176461"/>
              <a:chOff x="1979712" y="2780928"/>
              <a:chExt cx="656455" cy="2592289"/>
            </a:xfrm>
          </p:grpSpPr>
          <p:sp>
            <p:nvSpPr>
              <p:cNvPr id="73" name="Can 72"/>
              <p:cNvSpPr/>
              <p:nvPr/>
            </p:nvSpPr>
            <p:spPr>
              <a:xfrm rot="16200000">
                <a:off x="1011771" y="3748867"/>
                <a:ext cx="2592291" cy="656409"/>
              </a:xfrm>
              <a:prstGeom prst="can">
                <a:avLst>
                  <a:gd name="adj" fmla="val 50000"/>
                </a:avLst>
              </a:prstGeom>
              <a:solidFill>
                <a:schemeClr val="accent5">
                  <a:lumMod val="75000"/>
                  <a:alpha val="63137"/>
                </a:schemeClr>
              </a:solidFill>
              <a:ln>
                <a:prstDash val="lg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10258" name="TextBox 73"/>
              <p:cNvSpPr txBox="1">
                <a:spLocks noChangeArrowheads="1"/>
              </p:cNvSpPr>
              <p:nvPr/>
            </p:nvSpPr>
            <p:spPr bwMode="auto">
              <a:xfrm rot="-5400000">
                <a:off x="1139346" y="3881525"/>
                <a:ext cx="2592286" cy="391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fontAlgn="base" hangingPunct="1">
                  <a:spcBef>
                    <a:spcPct val="0"/>
                  </a:spcBef>
                  <a:spcAft>
                    <a:spcPct val="0"/>
                  </a:spcAft>
                </a:pPr>
                <a:r>
                  <a:rPr lang="en-US" sz="2800" b="1">
                    <a:solidFill>
                      <a:prstClr val="black"/>
                    </a:solidFill>
                    <a:cs typeface="Arial" charset="0"/>
                  </a:rPr>
                  <a:t>Seeds &amp; Breeds </a:t>
                </a:r>
              </a:p>
            </p:txBody>
          </p:sp>
        </p:grpSp>
      </p:grpSp>
      <p:grpSp>
        <p:nvGrpSpPr>
          <p:cNvPr id="50" name="Group 51"/>
          <p:cNvGrpSpPr>
            <a:grpSpLocks/>
          </p:cNvGrpSpPr>
          <p:nvPr/>
        </p:nvGrpSpPr>
        <p:grpSpPr bwMode="auto">
          <a:xfrm>
            <a:off x="3087128" y="1106487"/>
            <a:ext cx="3095625" cy="941387"/>
            <a:chOff x="3275856" y="687789"/>
            <a:chExt cx="3096344" cy="941011"/>
          </a:xfrm>
        </p:grpSpPr>
        <p:sp>
          <p:nvSpPr>
            <p:cNvPr id="52" name="Left Brace 51"/>
            <p:cNvSpPr/>
            <p:nvPr/>
          </p:nvSpPr>
          <p:spPr>
            <a:xfrm rot="5400000">
              <a:off x="4571716" y="-27187"/>
              <a:ext cx="504623" cy="2807352"/>
            </a:xfrm>
            <a:prstGeom prst="leftBrace">
              <a:avLst/>
            </a:prstGeom>
            <a:ln w="28575"/>
          </p:spPr>
          <p:style>
            <a:lnRef idx="1">
              <a:schemeClr val="accent1"/>
            </a:lnRef>
            <a:fillRef idx="0">
              <a:schemeClr val="accent1"/>
            </a:fillRef>
            <a:effectRef idx="0">
              <a:schemeClr val="accent1"/>
            </a:effectRef>
            <a:fontRef idx="minor">
              <a:schemeClr val="tx1"/>
            </a:fontRef>
          </p:style>
          <p:txBody>
            <a:bodyPr anchor="ctr"/>
            <a:lstStyle/>
            <a:p>
              <a:pPr algn="ctr" fontAlgn="base">
                <a:spcBef>
                  <a:spcPct val="0"/>
                </a:spcBef>
                <a:spcAft>
                  <a:spcPct val="0"/>
                </a:spcAft>
                <a:defRPr/>
              </a:pPr>
              <a:endParaRPr lang="en-US">
                <a:solidFill>
                  <a:prstClr val="black"/>
                </a:solidFill>
              </a:endParaRPr>
            </a:p>
          </p:txBody>
        </p:sp>
        <p:sp>
          <p:nvSpPr>
            <p:cNvPr id="54" name="TextBox 60"/>
            <p:cNvSpPr txBox="1">
              <a:spLocks noChangeArrowheads="1"/>
            </p:cNvSpPr>
            <p:nvPr/>
          </p:nvSpPr>
          <p:spPr bwMode="auto">
            <a:xfrm>
              <a:off x="3275856" y="687789"/>
              <a:ext cx="30963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fontAlgn="base" hangingPunct="1">
                <a:spcBef>
                  <a:spcPct val="0"/>
                </a:spcBef>
                <a:spcAft>
                  <a:spcPct val="0"/>
                </a:spcAft>
              </a:pPr>
              <a:r>
                <a:rPr lang="en-US" sz="2400" b="1" dirty="0" smtClean="0">
                  <a:solidFill>
                    <a:prstClr val="black"/>
                  </a:solidFill>
                  <a:cs typeface="Arial" charset="0"/>
                </a:rPr>
                <a:t>1° research </a:t>
              </a:r>
              <a:r>
                <a:rPr lang="en-US" sz="2400" b="1" dirty="0">
                  <a:solidFill>
                    <a:prstClr val="black"/>
                  </a:solidFill>
                  <a:cs typeface="Arial" charset="0"/>
                </a:rPr>
                <a:t>scope</a:t>
              </a:r>
            </a:p>
          </p:txBody>
        </p:sp>
      </p:grpSp>
      <p:sp>
        <p:nvSpPr>
          <p:cNvPr id="55" name="TextBox 60"/>
          <p:cNvSpPr txBox="1">
            <a:spLocks noChangeArrowheads="1"/>
          </p:cNvSpPr>
          <p:nvPr/>
        </p:nvSpPr>
        <p:spPr bwMode="auto">
          <a:xfrm>
            <a:off x="677303" y="1443037"/>
            <a:ext cx="309562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fontAlgn="base" hangingPunct="1">
              <a:spcBef>
                <a:spcPct val="0"/>
              </a:spcBef>
              <a:spcAft>
                <a:spcPct val="0"/>
              </a:spcAft>
            </a:pPr>
            <a:r>
              <a:rPr lang="en-US" sz="2000" b="1" dirty="0" smtClean="0">
                <a:solidFill>
                  <a:prstClr val="black"/>
                </a:solidFill>
                <a:cs typeface="Arial" charset="0"/>
              </a:rPr>
              <a:t>2° research </a:t>
            </a:r>
            <a:r>
              <a:rPr lang="en-US" sz="2000" b="1" dirty="0">
                <a:solidFill>
                  <a:prstClr val="black"/>
                </a:solidFill>
                <a:cs typeface="Arial" charset="0"/>
              </a:rPr>
              <a:t>scope</a:t>
            </a:r>
          </a:p>
        </p:txBody>
      </p:sp>
      <p:sp>
        <p:nvSpPr>
          <p:cNvPr id="57" name="Left Brace 56"/>
          <p:cNvSpPr/>
          <p:nvPr/>
        </p:nvSpPr>
        <p:spPr bwMode="auto">
          <a:xfrm rot="5400000">
            <a:off x="2145153" y="1105377"/>
            <a:ext cx="252411" cy="1683161"/>
          </a:xfrm>
          <a:prstGeom prst="leftBrace">
            <a:avLst/>
          </a:prstGeom>
          <a:ln w="28575"/>
        </p:spPr>
        <p:style>
          <a:lnRef idx="1">
            <a:schemeClr val="accent1"/>
          </a:lnRef>
          <a:fillRef idx="0">
            <a:schemeClr val="accent1"/>
          </a:fillRef>
          <a:effectRef idx="0">
            <a:schemeClr val="accent1"/>
          </a:effectRef>
          <a:fontRef idx="minor">
            <a:schemeClr val="tx1"/>
          </a:fontRef>
        </p:style>
        <p:txBody>
          <a:bodyPr anchor="ctr"/>
          <a:lstStyle/>
          <a:p>
            <a:pPr algn="ctr" fontAlgn="base">
              <a:spcBef>
                <a:spcPct val="0"/>
              </a:spcBef>
              <a:spcAft>
                <a:spcPct val="0"/>
              </a:spcAft>
              <a:defRPr/>
            </a:pPr>
            <a:endParaRPr lang="en-US">
              <a:solidFill>
                <a:prstClr val="black"/>
              </a:solidFill>
            </a:endParaRPr>
          </a:p>
        </p:txBody>
      </p:sp>
      <p:sp>
        <p:nvSpPr>
          <p:cNvPr id="58" name="TextBox 60"/>
          <p:cNvSpPr txBox="1">
            <a:spLocks noChangeArrowheads="1"/>
          </p:cNvSpPr>
          <p:nvPr/>
        </p:nvSpPr>
        <p:spPr bwMode="auto">
          <a:xfrm>
            <a:off x="5525528" y="1443037"/>
            <a:ext cx="309562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fontAlgn="base" hangingPunct="1">
              <a:spcBef>
                <a:spcPct val="0"/>
              </a:spcBef>
              <a:spcAft>
                <a:spcPct val="0"/>
              </a:spcAft>
            </a:pPr>
            <a:r>
              <a:rPr lang="en-US" sz="2000" b="1" dirty="0" smtClean="0">
                <a:solidFill>
                  <a:prstClr val="black"/>
                </a:solidFill>
                <a:cs typeface="Arial" charset="0"/>
              </a:rPr>
              <a:t>2° research </a:t>
            </a:r>
            <a:r>
              <a:rPr lang="en-US" sz="2000" b="1" dirty="0">
                <a:solidFill>
                  <a:prstClr val="black"/>
                </a:solidFill>
                <a:cs typeface="Arial" charset="0"/>
              </a:rPr>
              <a:t>scope</a:t>
            </a:r>
          </a:p>
        </p:txBody>
      </p:sp>
      <p:sp>
        <p:nvSpPr>
          <p:cNvPr id="59" name="Left Brace 58"/>
          <p:cNvSpPr/>
          <p:nvPr/>
        </p:nvSpPr>
        <p:spPr bwMode="auto">
          <a:xfrm rot="5400000">
            <a:off x="6993378" y="1105377"/>
            <a:ext cx="252411" cy="1683161"/>
          </a:xfrm>
          <a:prstGeom prst="leftBrace">
            <a:avLst/>
          </a:prstGeom>
          <a:ln w="28575"/>
        </p:spPr>
        <p:style>
          <a:lnRef idx="1">
            <a:schemeClr val="accent1"/>
          </a:lnRef>
          <a:fillRef idx="0">
            <a:schemeClr val="accent1"/>
          </a:fillRef>
          <a:effectRef idx="0">
            <a:schemeClr val="accent1"/>
          </a:effectRef>
          <a:fontRef idx="minor">
            <a:schemeClr val="tx1"/>
          </a:fontRef>
        </p:style>
        <p:txBody>
          <a:bodyPr anchor="ctr"/>
          <a:lstStyle/>
          <a:p>
            <a:pPr algn="ctr" fontAlgn="base">
              <a:spcBef>
                <a:spcPct val="0"/>
              </a:spcBef>
              <a:spcAft>
                <a:spcPct val="0"/>
              </a:spcAft>
              <a:defRPr/>
            </a:pPr>
            <a:endParaRPr lang="en-US">
              <a:solidFill>
                <a:prstClr val="black"/>
              </a:solidFill>
            </a:endParaRPr>
          </a:p>
        </p:txBody>
      </p:sp>
      <p:grpSp>
        <p:nvGrpSpPr>
          <p:cNvPr id="60" name="Group 60"/>
          <p:cNvGrpSpPr>
            <a:grpSpLocks/>
          </p:cNvGrpSpPr>
          <p:nvPr/>
        </p:nvGrpSpPr>
        <p:grpSpPr bwMode="auto">
          <a:xfrm>
            <a:off x="1718703" y="6230937"/>
            <a:ext cx="2864643" cy="227013"/>
            <a:chOff x="1907704" y="5877273"/>
            <a:chExt cx="2736304" cy="432047"/>
          </a:xfrm>
        </p:grpSpPr>
        <p:sp>
          <p:nvSpPr>
            <p:cNvPr id="61" name="Left Bracket 60"/>
            <p:cNvSpPr/>
            <p:nvPr/>
          </p:nvSpPr>
          <p:spPr>
            <a:xfrm rot="16200000">
              <a:off x="3070951" y="4736263"/>
              <a:ext cx="409809" cy="2736304"/>
            </a:xfrm>
            <a:prstGeom prst="leftBracket">
              <a:avLst/>
            </a:prstGeom>
            <a:ln w="5715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base">
                <a:spcBef>
                  <a:spcPct val="0"/>
                </a:spcBef>
                <a:spcAft>
                  <a:spcPct val="0"/>
                </a:spcAft>
                <a:defRPr/>
              </a:pPr>
              <a:endParaRPr lang="en-US">
                <a:solidFill>
                  <a:prstClr val="black"/>
                </a:solidFill>
              </a:endParaRPr>
            </a:p>
          </p:txBody>
        </p:sp>
        <p:sp>
          <p:nvSpPr>
            <p:cNvPr id="62" name="Left Bracket 61"/>
            <p:cNvSpPr/>
            <p:nvPr/>
          </p:nvSpPr>
          <p:spPr>
            <a:xfrm rot="16200000">
              <a:off x="3359192" y="5019739"/>
              <a:ext cx="409809" cy="2159822"/>
            </a:xfrm>
            <a:prstGeom prst="leftBracket">
              <a:avLst/>
            </a:prstGeom>
            <a:ln w="5715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base">
                <a:spcBef>
                  <a:spcPct val="0"/>
                </a:spcBef>
                <a:spcAft>
                  <a:spcPct val="0"/>
                </a:spcAft>
                <a:defRPr/>
              </a:pPr>
              <a:endParaRPr lang="en-US">
                <a:solidFill>
                  <a:prstClr val="black"/>
                </a:solidFill>
              </a:endParaRPr>
            </a:p>
          </p:txBody>
        </p:sp>
        <p:sp>
          <p:nvSpPr>
            <p:cNvPr id="63" name="Left Bracket 62"/>
            <p:cNvSpPr/>
            <p:nvPr/>
          </p:nvSpPr>
          <p:spPr>
            <a:xfrm rot="16200000">
              <a:off x="3646639" y="5289714"/>
              <a:ext cx="409809" cy="1584928"/>
            </a:xfrm>
            <a:prstGeom prst="leftBracket">
              <a:avLst/>
            </a:prstGeom>
            <a:ln w="5715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base">
                <a:spcBef>
                  <a:spcPct val="0"/>
                </a:spcBef>
                <a:spcAft>
                  <a:spcPct val="0"/>
                </a:spcAft>
                <a:defRPr/>
              </a:pPr>
              <a:endParaRPr lang="en-US">
                <a:solidFill>
                  <a:prstClr val="black"/>
                </a:solidFill>
              </a:endParaRPr>
            </a:p>
          </p:txBody>
        </p:sp>
      </p:grpSp>
      <p:grpSp>
        <p:nvGrpSpPr>
          <p:cNvPr id="64" name="Group 61"/>
          <p:cNvGrpSpPr>
            <a:grpSpLocks/>
          </p:cNvGrpSpPr>
          <p:nvPr/>
        </p:nvGrpSpPr>
        <p:grpSpPr bwMode="auto">
          <a:xfrm flipH="1">
            <a:off x="4453965" y="6230937"/>
            <a:ext cx="3621121" cy="227013"/>
            <a:chOff x="1907704" y="5877273"/>
            <a:chExt cx="2736304" cy="432047"/>
          </a:xfrm>
        </p:grpSpPr>
        <p:sp>
          <p:nvSpPr>
            <p:cNvPr id="65" name="Left Bracket 64"/>
            <p:cNvSpPr/>
            <p:nvPr/>
          </p:nvSpPr>
          <p:spPr>
            <a:xfrm rot="16200000">
              <a:off x="3070951" y="4736263"/>
              <a:ext cx="409809" cy="2736304"/>
            </a:xfrm>
            <a:prstGeom prst="leftBracket">
              <a:avLst/>
            </a:prstGeom>
            <a:ln w="5715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base">
                <a:spcBef>
                  <a:spcPct val="0"/>
                </a:spcBef>
                <a:spcAft>
                  <a:spcPct val="0"/>
                </a:spcAft>
                <a:defRPr/>
              </a:pPr>
              <a:endParaRPr lang="en-US">
                <a:solidFill>
                  <a:prstClr val="black"/>
                </a:solidFill>
              </a:endParaRPr>
            </a:p>
          </p:txBody>
        </p:sp>
        <p:sp>
          <p:nvSpPr>
            <p:cNvPr id="66" name="Left Bracket 65"/>
            <p:cNvSpPr/>
            <p:nvPr/>
          </p:nvSpPr>
          <p:spPr>
            <a:xfrm rot="16200000">
              <a:off x="3359282" y="5019828"/>
              <a:ext cx="409809" cy="2159644"/>
            </a:xfrm>
            <a:prstGeom prst="leftBracket">
              <a:avLst/>
            </a:prstGeom>
            <a:ln w="5715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base">
                <a:spcBef>
                  <a:spcPct val="0"/>
                </a:spcBef>
                <a:spcAft>
                  <a:spcPct val="0"/>
                </a:spcAft>
                <a:defRPr/>
              </a:pPr>
              <a:endParaRPr lang="en-US">
                <a:solidFill>
                  <a:prstClr val="black"/>
                </a:solidFill>
              </a:endParaRPr>
            </a:p>
          </p:txBody>
        </p:sp>
        <p:sp>
          <p:nvSpPr>
            <p:cNvPr id="67" name="Left Bracket 66"/>
            <p:cNvSpPr/>
            <p:nvPr/>
          </p:nvSpPr>
          <p:spPr>
            <a:xfrm rot="16200000">
              <a:off x="3646982" y="5290057"/>
              <a:ext cx="409809" cy="1584242"/>
            </a:xfrm>
            <a:prstGeom prst="leftBracket">
              <a:avLst/>
            </a:prstGeom>
            <a:ln w="5715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base">
                <a:spcBef>
                  <a:spcPct val="0"/>
                </a:spcBef>
                <a:spcAft>
                  <a:spcPct val="0"/>
                </a:spcAft>
                <a:defRPr/>
              </a:pPr>
              <a:endParaRPr lang="en-US">
                <a:solidFill>
                  <a:prstClr val="black"/>
                </a:solidFill>
              </a:endParaRPr>
            </a:p>
          </p:txBody>
        </p:sp>
      </p:grpSp>
      <p:sp>
        <p:nvSpPr>
          <p:cNvPr id="68" name="TextBox 66"/>
          <p:cNvSpPr txBox="1">
            <a:spLocks noChangeArrowheads="1"/>
          </p:cNvSpPr>
          <p:nvPr/>
        </p:nvSpPr>
        <p:spPr bwMode="auto">
          <a:xfrm>
            <a:off x="2352116" y="6472237"/>
            <a:ext cx="43926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fontAlgn="base" hangingPunct="1">
              <a:spcBef>
                <a:spcPct val="0"/>
              </a:spcBef>
              <a:spcAft>
                <a:spcPct val="0"/>
              </a:spcAft>
            </a:pPr>
            <a:r>
              <a:rPr lang="en-US" sz="2400" b="1" dirty="0">
                <a:solidFill>
                  <a:prstClr val="black"/>
                </a:solidFill>
                <a:cs typeface="Arial" charset="0"/>
              </a:rPr>
              <a:t>Strong, formalized linkages</a:t>
            </a:r>
          </a:p>
        </p:txBody>
      </p:sp>
    </p:spTree>
    <p:extLst>
      <p:ext uri="{BB962C8B-B14F-4D97-AF65-F5344CB8AC3E}">
        <p14:creationId xmlns:p14="http://schemas.microsoft.com/office/powerpoint/2010/main" val="145523394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frica RISING presentations template_Global">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Africa RISING presentations template_Global</Template>
  <TotalTime>111</TotalTime>
  <Words>1735</Words>
  <Application>Microsoft Office PowerPoint</Application>
  <PresentationFormat>On-screen Show (4:3)</PresentationFormat>
  <Paragraphs>294</Paragraphs>
  <Slides>37</Slides>
  <Notes>23</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Africa RISING presentations template_Global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Africa RISING research framework</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Africa RISING Monitoring and evaluation approach</vt:lpstr>
      <vt:lpstr>PowerPoint Presentation</vt:lpstr>
      <vt:lpstr>PowerPoint Presentation</vt:lpstr>
      <vt:lpstr>PowerPoint Presentation</vt:lpstr>
      <vt:lpstr>Other slides</vt:lpstr>
      <vt:lpstr>Some useful links</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ILRI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LeBorgne, Ewen (ILRI)</dc:creator>
  <cp:lastModifiedBy>LeBorgne, Ewen (ILRI)</cp:lastModifiedBy>
  <cp:revision>15</cp:revision>
  <cp:lastPrinted>2011-10-06T11:45:23Z</cp:lastPrinted>
  <dcterms:created xsi:type="dcterms:W3CDTF">2012-10-31T11:33:49Z</dcterms:created>
  <dcterms:modified xsi:type="dcterms:W3CDTF">2013-01-25T16:48:24Z</dcterms:modified>
</cp:coreProperties>
</file>